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91" r:id="rId3"/>
    <p:sldId id="284" r:id="rId4"/>
    <p:sldId id="289" r:id="rId5"/>
    <p:sldId id="294" r:id="rId6"/>
    <p:sldId id="293" r:id="rId7"/>
    <p:sldId id="285" r:id="rId8"/>
    <p:sldId id="287" r:id="rId9"/>
    <p:sldId id="290" r:id="rId10"/>
    <p:sldId id="288" r:id="rId11"/>
    <p:sldId id="295" r:id="rId12"/>
    <p:sldId id="292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346DD-A6DA-4586-9C83-4C952873566A}" v="52" dt="2022-01-19T18:57:34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95808" autoAdjust="0"/>
  </p:normalViewPr>
  <p:slideViewPr>
    <p:cSldViewPr snapToObjects="1" showGuides="1">
      <p:cViewPr varScale="1">
        <p:scale>
          <a:sx n="138" d="100"/>
          <a:sy n="138" d="100"/>
        </p:scale>
        <p:origin x="984" y="11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bending section scaling from E^3  in previous version -&gt; E^2 to reflect maintaining constant dispersion rather than constant bend angle which is </a:t>
            </a:r>
            <a:r>
              <a:rPr lang="en-US"/>
              <a:t>more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590550"/>
            <a:ext cx="5462586" cy="1684735"/>
          </a:xfrm>
        </p:spPr>
        <p:txBody>
          <a:bodyPr/>
          <a:lstStyle/>
          <a:p>
            <a:r>
              <a:rPr lang="en-CA" dirty="0"/>
              <a:t>Beam Delivery System for C</a:t>
            </a:r>
            <a:r>
              <a:rPr lang="en-CA" baseline="30000" dirty="0"/>
              <a:t>3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Future US Colliders Workshop</a:t>
            </a:r>
          </a:p>
          <a:p>
            <a:r>
              <a:rPr lang="en-CA" dirty="0">
                <a:solidFill>
                  <a:schemeClr val="tx1"/>
                </a:solidFill>
              </a:rPr>
              <a:t>1/18/2022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Glen White, SLAC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CBC047-2A97-4F1C-9DD9-4856FF95D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B2B03-CBDD-4324-AB66-9FC610C8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/ Demonstrator Requirements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BA558-FE4F-4DBA-BBE3-E3011FF104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938" y="1047750"/>
            <a:ext cx="8108950" cy="379914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Resurrect S2E simulation capability to be able to assess design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Application of modern ML/AI optimizers applied to tuning</a:t>
            </a:r>
          </a:p>
          <a:p>
            <a:pPr marL="800100" lvl="1" indent="-342900"/>
            <a:r>
              <a:rPr lang="en-US" dirty="0"/>
              <a:t>Can increase confidence in “pushed” designs, reduce tuning time</a:t>
            </a:r>
          </a:p>
          <a:p>
            <a:pPr marL="800100" lvl="1" indent="-342900"/>
            <a:r>
              <a:rPr lang="en-US" dirty="0"/>
              <a:t>Applied to luminosity monitoring system for online reconstruction of beam aberrations at IP: also helps with tuning accuracy and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Round-beam, small focus</a:t>
            </a:r>
          </a:p>
          <a:p>
            <a:pPr marL="800100" lvl="1" indent="-342900"/>
            <a:r>
              <a:rPr lang="en-US" dirty="0"/>
              <a:t>Optics designs &amp; simulations reliable (FFTB &amp; ATF2 worked)</a:t>
            </a:r>
          </a:p>
          <a:p>
            <a:pPr marL="1033463" lvl="2" indent="-342900"/>
            <a:r>
              <a:rPr lang="en-US" dirty="0"/>
              <a:t>Always value added in test facilities, but obviously costly and time intensive</a:t>
            </a:r>
          </a:p>
          <a:p>
            <a:pPr marL="800100" lvl="1" indent="-342900"/>
            <a:r>
              <a:rPr lang="en-US" dirty="0"/>
              <a:t>FACET-II operates with round-beams (E=10 Ge</a:t>
            </a:r>
            <a:r>
              <a:rPr lang="en-US" dirty="0">
                <a:latin typeface="+mn-lt"/>
              </a:rPr>
              <a:t>V,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+mn-lt"/>
              </a:rPr>
              <a:t>*&gt;5cm,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latin typeface="+mn-lt"/>
              </a:rPr>
              <a:t>z</a:t>
            </a:r>
            <a:r>
              <a:rPr lang="en-US" dirty="0">
                <a:latin typeface="+mn-lt"/>
              </a:rPr>
              <a:t>&lt;1um, Q&lt;2 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)</a:t>
            </a:r>
          </a:p>
          <a:p>
            <a:pPr marL="1033463" lvl="2" indent="-342900"/>
            <a:r>
              <a:rPr lang="en-US" dirty="0">
                <a:latin typeface="+mn-lt"/>
              </a:rPr>
              <a:t>Low-charge (&lt;100pC), strong focusing demo here? (needs photo-cathode source &amp; Sector 20 lattice upgrades at least)</a:t>
            </a:r>
            <a:endParaRPr lang="en-US" dirty="0"/>
          </a:p>
          <a:p>
            <a:pPr marL="800100" lvl="1" indent="-342900"/>
            <a:r>
              <a:rPr lang="en-US" dirty="0">
                <a:latin typeface="Symbol" panose="05050102010706020507" pitchFamily="18" charset="2"/>
              </a:rPr>
              <a:t>g-g </a:t>
            </a:r>
            <a:r>
              <a:rPr lang="en-US" dirty="0">
                <a:latin typeface="+mn-lt"/>
              </a:rPr>
              <a:t>collider: design with light optics &amp; deflection scheme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want to push </a:t>
            </a:r>
            <a:r>
              <a:rPr lang="en-US" sz="2400" dirty="0" err="1">
                <a:latin typeface="Symbol" panose="05050102010706020507" pitchFamily="18" charset="2"/>
              </a:rPr>
              <a:t>x</a:t>
            </a:r>
            <a:r>
              <a:rPr lang="en-US" sz="2400" baseline="-25000" dirty="0" err="1">
                <a:latin typeface="+mn-lt"/>
              </a:rPr>
              <a:t>y</a:t>
            </a:r>
            <a:r>
              <a:rPr lang="en-US" sz="2400" dirty="0">
                <a:latin typeface="+mn-lt"/>
              </a:rPr>
              <a:t> beyond ILC levels, demo of ability to manufacture and operate systems with increased stability requirements desirable</a:t>
            </a:r>
          </a:p>
          <a:p>
            <a:pPr marL="800100" lvl="1" indent="-342900"/>
            <a:r>
              <a:rPr lang="en-US" dirty="0">
                <a:latin typeface="+mn-lt"/>
              </a:rPr>
              <a:t>ATF2 still operates with reduced schedule but needs serious investment to continue or expand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D39ED-F44A-46C5-A909-7D8746E15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AAE33-84B9-4BE6-82D1-1233703B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BDS Length Scaling with Beam Energy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D78D5D4-B9C8-46ED-A9A6-679F5AAFA4F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56229766"/>
              </p:ext>
            </p:extLst>
          </p:nvPr>
        </p:nvGraphicFramePr>
        <p:xfrm>
          <a:off x="871652" y="3409950"/>
          <a:ext cx="3975147" cy="817880"/>
        </p:xfrm>
        <a:graphic>
          <a:graphicData uri="http://schemas.openxmlformats.org/drawingml/2006/table">
            <a:tbl>
              <a:tblPr firstRow="1" firstCol="1" bandRow="1"/>
              <a:tblGrid>
                <a:gridCol w="1308148">
                  <a:extLst>
                    <a:ext uri="{9D8B030D-6E8A-4147-A177-3AD203B41FA5}">
                      <a16:colId xmlns:a16="http://schemas.microsoft.com/office/drawing/2014/main" val="3518216760"/>
                    </a:ext>
                  </a:extLst>
                </a:gridCol>
                <a:gridCol w="1341950">
                  <a:extLst>
                    <a:ext uri="{9D8B030D-6E8A-4147-A177-3AD203B41FA5}">
                      <a16:colId xmlns:a16="http://schemas.microsoft.com/office/drawing/2014/main" val="994306544"/>
                    </a:ext>
                  </a:extLst>
                </a:gridCol>
                <a:gridCol w="1325049">
                  <a:extLst>
                    <a:ext uri="{9D8B030D-6E8A-4147-A177-3AD203B41FA5}">
                      <a16:colId xmlns:a16="http://schemas.microsoft.com/office/drawing/2014/main" val="3063032835"/>
                    </a:ext>
                  </a:extLst>
                </a:gridCol>
              </a:tblGrid>
              <a:tr h="111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ILC </a:t>
                      </a:r>
                      <a:r>
                        <a:rPr lang="en-US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50" b="1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5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 </a:t>
                      </a:r>
                      <a:r>
                        <a:rPr lang="en-US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TeV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CLIC </a:t>
                      </a:r>
                      <a:r>
                        <a:rPr lang="en-US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50" b="1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3 </a:t>
                      </a:r>
                      <a:r>
                        <a:rPr lang="en-US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TeV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68877"/>
                  </a:ext>
                </a:extLst>
              </a:tr>
              <a:tr h="111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826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495991"/>
                  </a:ext>
                </a:extLst>
              </a:tr>
              <a:tr h="133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Bending Sections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76635"/>
                  </a:ext>
                </a:extLst>
              </a:tr>
              <a:tr h="111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866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008973"/>
                  </a:ext>
                </a:extLst>
              </a:tr>
              <a:tr h="111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2254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2750</a:t>
                      </a:r>
                    </a:p>
                  </a:txBody>
                  <a:tcPr marL="63119" marR="631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59372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0B3E000-BA73-4064-B660-63F2BB17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99" y="3728396"/>
            <a:ext cx="2576851" cy="283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22B156-BDC2-40FB-926A-CEB099997CD9}"/>
              </a:ext>
            </a:extLst>
          </p:cNvPr>
          <p:cNvSpPr txBox="1"/>
          <p:nvPr/>
        </p:nvSpPr>
        <p:spPr>
          <a:xfrm>
            <a:off x="7407655" y="3735850"/>
            <a:ext cx="1238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(ISR) </a:t>
            </a:r>
            <a:r>
              <a:rPr lang="en-US" sz="1200" b="1" dirty="0"/>
              <a:t>=&gt; L ~ E</a:t>
            </a:r>
            <a:r>
              <a:rPr lang="en-US" sz="1200" b="1" baseline="30000" dirty="0"/>
              <a:t>2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0BA5F-F4CC-40B5-9F0C-D6EAE11D05A0}"/>
              </a:ext>
            </a:extLst>
          </p:cNvPr>
          <p:cNvSpPr txBox="1"/>
          <p:nvPr/>
        </p:nvSpPr>
        <p:spPr>
          <a:xfrm>
            <a:off x="4800600" y="3510473"/>
            <a:ext cx="3320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=&gt; L ~ E</a:t>
            </a:r>
            <a:r>
              <a:rPr lang="en-US" sz="1200" b="1" baseline="30000" dirty="0"/>
              <a:t>7/10 </a:t>
            </a:r>
            <a:r>
              <a:rPr lang="en-US" sz="1200" b="1" dirty="0"/>
              <a:t>(Original Raimondi/</a:t>
            </a:r>
            <a:r>
              <a:rPr lang="en-US" sz="1200" b="1" dirty="0" err="1"/>
              <a:t>Seryi</a:t>
            </a:r>
            <a:r>
              <a:rPr lang="en-US" sz="1200" b="1" dirty="0"/>
              <a:t> paper)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4052E-EF24-4008-B5CB-56DEC7B0AA48}"/>
              </a:ext>
            </a:extLst>
          </p:cNvPr>
          <p:cNvSpPr txBox="1"/>
          <p:nvPr/>
        </p:nvSpPr>
        <p:spPr>
          <a:xfrm>
            <a:off x="4800600" y="3886191"/>
            <a:ext cx="55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 ~ 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BDF36-84C0-4829-95C4-B599920357F7}"/>
              </a:ext>
            </a:extLst>
          </p:cNvPr>
          <p:cNvSpPr txBox="1"/>
          <p:nvPr/>
        </p:nvSpPr>
        <p:spPr>
          <a:xfrm>
            <a:off x="2100063" y="8856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B81D7-5689-42EB-B6DA-79585A1CA43F}"/>
              </a:ext>
            </a:extLst>
          </p:cNvPr>
          <p:cNvSpPr txBox="1"/>
          <p:nvPr/>
        </p:nvSpPr>
        <p:spPr>
          <a:xfrm>
            <a:off x="6705600" y="8669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BC2576-A91C-4ABD-82D8-8044340DDE87}"/>
              </a:ext>
            </a:extLst>
          </p:cNvPr>
          <p:cNvSpPr txBox="1"/>
          <p:nvPr/>
        </p:nvSpPr>
        <p:spPr>
          <a:xfrm>
            <a:off x="185530" y="4324350"/>
            <a:ext cx="82702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 (entirely wrong) estimate of BDS length scaling with energy based on either ILC or CLIC baseline designs (</a:t>
            </a:r>
            <a:r>
              <a:rPr lang="en-US" dirty="0" err="1"/>
              <a:t>Lumi</a:t>
            </a:r>
            <a:r>
              <a:rPr lang="en-US" dirty="0"/>
              <a:t> ~ 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D3FE8-747D-4CA8-AB1A-33E841110325}"/>
              </a:ext>
            </a:extLst>
          </p:cNvPr>
          <p:cNvSpPr txBox="1"/>
          <p:nvPr/>
        </p:nvSpPr>
        <p:spPr>
          <a:xfrm>
            <a:off x="7423650" y="3941228"/>
            <a:ext cx="1867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 for fixed peak Dispersion)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958D4D-4674-4249-81EB-DAFF867BE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35" y="1102465"/>
            <a:ext cx="3196015" cy="2193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378DEB-675F-41D4-9249-8398F23A6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129756"/>
            <a:ext cx="3196015" cy="22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2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BC934-6C23-4A3B-ACB8-A154F9AFB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D95420-613C-4E28-9755-CE10E9D2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4D102-AF61-4906-B3E8-037EA7A8F7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141952"/>
            <a:ext cx="8108950" cy="379914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Mature designs exist for BDS systems </a:t>
            </a:r>
            <a:r>
              <a:rPr lang="en-US" dirty="0" err="1"/>
              <a:t>E</a:t>
            </a:r>
            <a:r>
              <a:rPr lang="en-US" baseline="-25000" dirty="0" err="1"/>
              <a:t>beam</a:t>
            </a:r>
            <a:r>
              <a:rPr lang="en-US" dirty="0"/>
              <a:t> 125 GeV – 1.5 </a:t>
            </a:r>
            <a:r>
              <a:rPr lang="en-US" dirty="0" err="1"/>
              <a:t>TeV</a:t>
            </a:r>
            <a:r>
              <a:rPr lang="en-US" dirty="0"/>
              <a:t> (ILC &amp; CLIC)</a:t>
            </a:r>
          </a:p>
          <a:p>
            <a:pPr marL="800100" lvl="1" indent="-342900"/>
            <a:r>
              <a:rPr lang="en-US" dirty="0"/>
              <a:t>Significant effort in simulations &amp; hardware tests over past 30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Trade-offs exist in design length and aggressiveness of beam parameters (e.g.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+mn-lt"/>
              </a:rPr>
              <a:t>*,L*)</a:t>
            </a:r>
          </a:p>
          <a:p>
            <a:pPr marL="800100" lvl="1" indent="-342900"/>
            <a:r>
              <a:rPr lang="en-US" dirty="0">
                <a:latin typeface="+mn-lt"/>
              </a:rPr>
              <a:t>Manifests as tighter, more complex diagnostics/correction hardware (higher-order magnets, &lt;nm movers, BPMs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 &amp; more complex, slower tuning systems, limiting </a:t>
            </a:r>
            <a:r>
              <a:rPr lang="en-US" dirty="0" err="1">
                <a:latin typeface="+mn-lt"/>
              </a:rPr>
              <a:t>Lumi</a:t>
            </a:r>
            <a:endParaRPr lang="en-US" dirty="0">
              <a:latin typeface="+mn-lt"/>
            </a:endParaRPr>
          </a:p>
          <a:p>
            <a:pPr marL="800100" lvl="1" indent="-342900"/>
            <a:r>
              <a:rPr lang="en-US" dirty="0">
                <a:latin typeface="+mn-lt"/>
              </a:rPr>
              <a:t>Complicated and time consuming to evaluate</a:t>
            </a:r>
          </a:p>
          <a:p>
            <a:pPr marL="800100" lvl="1" indent="-342900"/>
            <a:r>
              <a:rPr lang="en-US" dirty="0">
                <a:latin typeface="+mn-lt"/>
              </a:rPr>
              <a:t>ILC levels of “difficulty” demonstrated, but not beyond (yet)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Caution recommended when designing for C</a:t>
            </a:r>
            <a:r>
              <a:rPr lang="en-US" baseline="30000" dirty="0"/>
              <a:t>3</a:t>
            </a:r>
            <a:r>
              <a:rPr lang="en-US" dirty="0"/>
              <a:t> if tempted to push very significantly beyond ILC parameters</a:t>
            </a:r>
          </a:p>
        </p:txBody>
      </p:sp>
    </p:spTree>
    <p:extLst>
      <p:ext uri="{BB962C8B-B14F-4D97-AF65-F5344CB8AC3E}">
        <p14:creationId xmlns:p14="http://schemas.microsoft.com/office/powerpoint/2010/main" val="6245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092F1-4E97-4CB8-AC34-8B90D73CC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81021-A987-4249-B654-26C09D3C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AF61E-1D76-4C7F-A72C-D780879D3E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42" y="1047750"/>
            <a:ext cx="8108950" cy="379914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of BDS subsystems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of existing designs: ILC &amp; CLIC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Discussion of design tradeoffs</a:t>
            </a:r>
          </a:p>
          <a:p>
            <a:pPr marL="800100" lvl="1" indent="-342900"/>
            <a:r>
              <a:rPr lang="en-US" dirty="0"/>
              <a:t>Example tolerance tradeoffs ILC vs. CLIC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“Compact” Higgs-factory C</a:t>
            </a:r>
            <a:r>
              <a:rPr lang="en-US" baseline="30000" dirty="0"/>
              <a:t>3</a:t>
            </a:r>
            <a:r>
              <a:rPr lang="en-US" dirty="0"/>
              <a:t> layout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Discussion of options/requirements for C</a:t>
            </a:r>
            <a:r>
              <a:rPr lang="en-US" baseline="30000" dirty="0"/>
              <a:t>3</a:t>
            </a:r>
            <a:r>
              <a:rPr lang="en-US" dirty="0"/>
              <a:t> 550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Symbol" panose="05050102010706020507" pitchFamily="18" charset="2"/>
              </a:rPr>
              <a:t>g-g </a:t>
            </a:r>
            <a:r>
              <a:rPr lang="en-US" dirty="0">
                <a:latin typeface="+mn-lt"/>
              </a:rPr>
              <a:t>collider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Energy scaling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Consider R&amp;D topics / demo facility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A0F0E-5403-8E44-9B75-09593196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727FEB-DBC2-E94A-AB85-7784924F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 BDS (TDR, 2013)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250 – 1,000 GeV</a:t>
            </a:r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C737BDAE-2A54-47EE-A2DD-644E2A31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39" y="1033366"/>
            <a:ext cx="2686878" cy="138190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BB899CE7-07EA-4C4E-8804-911D0A1E5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52"/>
          <a:stretch/>
        </p:blipFill>
        <p:spPr bwMode="auto">
          <a:xfrm>
            <a:off x="6064287" y="1733550"/>
            <a:ext cx="3003513" cy="2304298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BB85DC96-DDA3-4C97-A1A2-22C23D5F2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398226"/>
              </p:ext>
            </p:extLst>
          </p:nvPr>
        </p:nvGraphicFramePr>
        <p:xfrm>
          <a:off x="208722" y="1240584"/>
          <a:ext cx="3154017" cy="282678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866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711">
                <a:tc>
                  <a:txBody>
                    <a:bodyPr/>
                    <a:lstStyle/>
                    <a:p>
                      <a:r>
                        <a:rPr lang="en-GB" sz="1200" b="1" dirty="0"/>
                        <a:t>L (cm</a:t>
                      </a:r>
                      <a:r>
                        <a:rPr lang="en-GB" sz="1200" b="1" baseline="30000" dirty="0"/>
                        <a:t>-2</a:t>
                      </a:r>
                      <a:r>
                        <a:rPr lang="en-GB" sz="1200" b="1" baseline="0" dirty="0"/>
                        <a:t>s</a:t>
                      </a:r>
                      <a:r>
                        <a:rPr lang="en-GB" sz="1200" b="1" baseline="30000" dirty="0"/>
                        <a:t>-1</a:t>
                      </a:r>
                      <a:r>
                        <a:rPr lang="en-GB" sz="1200" b="1" baseline="0" dirty="0"/>
                        <a:t>)</a:t>
                      </a:r>
                      <a:endParaRPr lang="en-GB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1.8 x 10</a:t>
                      </a:r>
                      <a:r>
                        <a:rPr lang="en-GB" sz="1200" baseline="30000" dirty="0"/>
                        <a:t>34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l-GR" sz="1200" b="1" dirty="0"/>
                        <a:t>γε</a:t>
                      </a:r>
                      <a:r>
                        <a:rPr lang="en-US" sz="1200" b="1" baseline="-25000" dirty="0" err="1"/>
                        <a:t>x</a:t>
                      </a:r>
                      <a:r>
                        <a:rPr lang="en-US" sz="1200" b="1" baseline="-25000" dirty="0"/>
                        <a:t> </a:t>
                      </a:r>
                      <a:r>
                        <a:rPr lang="en-US" sz="1200" b="1" baseline="0" dirty="0"/>
                        <a:t>/ </a:t>
                      </a:r>
                      <a:r>
                        <a:rPr lang="el-GR" sz="1200" b="1" baseline="0" dirty="0"/>
                        <a:t>γε</a:t>
                      </a:r>
                      <a:r>
                        <a:rPr lang="en-US" sz="1200" b="1" baseline="-25000" dirty="0" err="1"/>
                        <a:t>y</a:t>
                      </a:r>
                      <a:r>
                        <a:rPr lang="en-US" sz="1200" b="1" baseline="0" dirty="0"/>
                        <a:t> (</a:t>
                      </a:r>
                      <a:r>
                        <a:rPr lang="en-US" sz="1200" b="1" baseline="0" dirty="0" err="1"/>
                        <a:t>um.rad</a:t>
                      </a:r>
                      <a:r>
                        <a:rPr lang="en-US" sz="1200" b="1" baseline="0" dirty="0"/>
                        <a:t>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10 / 0.035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l-GR" sz="1200" b="1" dirty="0"/>
                        <a:t>β</a:t>
                      </a:r>
                      <a:r>
                        <a:rPr lang="en-US" sz="1200" b="1" baseline="-25000" dirty="0" err="1"/>
                        <a:t>x</a:t>
                      </a:r>
                      <a:r>
                        <a:rPr lang="en-US" sz="1200" b="1" baseline="30000" dirty="0"/>
                        <a:t>*</a:t>
                      </a:r>
                      <a:r>
                        <a:rPr lang="en-US" sz="1200" b="1" baseline="0" dirty="0"/>
                        <a:t> / </a:t>
                      </a:r>
                      <a:r>
                        <a:rPr lang="el-GR" sz="1200" b="1" baseline="0" dirty="0"/>
                        <a:t>β</a:t>
                      </a:r>
                      <a:r>
                        <a:rPr lang="en-US" sz="1200" b="1" baseline="-25000" dirty="0" err="1"/>
                        <a:t>y</a:t>
                      </a:r>
                      <a:r>
                        <a:rPr lang="en-US" sz="1200" b="1" baseline="30000" dirty="0"/>
                        <a:t>*</a:t>
                      </a:r>
                      <a:r>
                        <a:rPr lang="en-US" sz="1200" b="1" baseline="0" dirty="0"/>
                        <a:t> (mm)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 / 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l-GR" sz="1200" b="1" dirty="0"/>
                        <a:t>σ</a:t>
                      </a:r>
                      <a:r>
                        <a:rPr lang="en-US" sz="1200" b="1" baseline="-25000" dirty="0" err="1"/>
                        <a:t>z</a:t>
                      </a:r>
                      <a:r>
                        <a:rPr lang="en-US" sz="1200" b="1" baseline="30000" dirty="0"/>
                        <a:t>*</a:t>
                      </a:r>
                      <a:r>
                        <a:rPr lang="en-US" sz="1200" b="1" baseline="0" dirty="0"/>
                        <a:t> (mm)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l-GR" sz="1200" b="1" dirty="0"/>
                        <a:t>σ</a:t>
                      </a:r>
                      <a:r>
                        <a:rPr lang="en-US" sz="1200" b="1" baseline="-25000" dirty="0" err="1"/>
                        <a:t>x</a:t>
                      </a:r>
                      <a:r>
                        <a:rPr lang="en-US" sz="1200" b="1" baseline="30000" dirty="0"/>
                        <a:t>*</a:t>
                      </a:r>
                      <a:r>
                        <a:rPr lang="en-US" sz="1200" b="1" baseline="0" dirty="0"/>
                        <a:t> / </a:t>
                      </a:r>
                      <a:r>
                        <a:rPr lang="el-GR" sz="1200" b="1" baseline="0" dirty="0"/>
                        <a:t>σ</a:t>
                      </a:r>
                      <a:r>
                        <a:rPr lang="en-US" sz="1200" b="1" baseline="-25000" dirty="0" err="1"/>
                        <a:t>y</a:t>
                      </a:r>
                      <a:r>
                        <a:rPr lang="en-US" sz="1200" b="1" baseline="30000" dirty="0"/>
                        <a:t>*</a:t>
                      </a:r>
                      <a:r>
                        <a:rPr lang="en-US" sz="1200" b="1" baseline="0" dirty="0"/>
                        <a:t> (nm)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474 / 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n-GB" sz="12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 </a:t>
                      </a:r>
                      <a:r>
                        <a:rPr lang="en-GB" sz="1200" dirty="0" err="1"/>
                        <a:t>x</a:t>
                      </a:r>
                      <a:r>
                        <a:rPr lang="en-GB" sz="1200" dirty="0"/>
                        <a:t> 10</a:t>
                      </a:r>
                      <a:r>
                        <a:rPr lang="en-GB" sz="1200" baseline="30000" dirty="0"/>
                        <a:t>10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n-GB" sz="1200" b="1" dirty="0"/>
                        <a:t>N</a:t>
                      </a:r>
                      <a:r>
                        <a:rPr lang="en-GB" sz="1200" b="1" baseline="-25000" dirty="0"/>
                        <a:t>B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f</a:t>
                      </a:r>
                      <a:r>
                        <a:rPr lang="en-GB" sz="1200" b="1" baseline="-25000" dirty="0" err="1"/>
                        <a:t>rep</a:t>
                      </a:r>
                      <a:r>
                        <a:rPr lang="en-GB" sz="1200" b="1" baseline="0" dirty="0"/>
                        <a:t> / Hz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11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P</a:t>
                      </a:r>
                      <a:r>
                        <a:rPr lang="en-GB" sz="1200" b="1" baseline="-25000" dirty="0" err="1"/>
                        <a:t>beam</a:t>
                      </a:r>
                      <a:r>
                        <a:rPr lang="en-GB" sz="1200" b="1" baseline="-25000" dirty="0"/>
                        <a:t> </a:t>
                      </a:r>
                      <a:r>
                        <a:rPr lang="en-GB" sz="1200" b="1" baseline="0" dirty="0"/>
                        <a:t>(MW)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381">
                <a:tc>
                  <a:txBody>
                    <a:bodyPr/>
                    <a:lstStyle/>
                    <a:p>
                      <a:r>
                        <a:rPr lang="en-US" sz="1200" b="1" dirty="0"/>
                        <a:t>Length (m)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430810-BE3D-4D70-A958-F06D2687CF14}"/>
              </a:ext>
            </a:extLst>
          </p:cNvPr>
          <p:cNvSpPr txBox="1"/>
          <p:nvPr/>
        </p:nvSpPr>
        <p:spPr>
          <a:xfrm>
            <a:off x="150504" y="4171950"/>
            <a:ext cx="82055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ILC BDS Design is very mature, result of decades of work, includes many engineering (detector implementation) considerations, errs on the side of low-risk, motivated from experience @ SLC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D1242-AC22-4ECA-9069-5F9AC76D4B5B}"/>
              </a:ext>
            </a:extLst>
          </p:cNvPr>
          <p:cNvSpPr txBox="1"/>
          <p:nvPr/>
        </p:nvSpPr>
        <p:spPr>
          <a:xfrm>
            <a:off x="6264686" y="1130798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Layout for 1 </a:t>
            </a:r>
            <a:r>
              <a:rPr lang="en-US" sz="1400" dirty="0" err="1"/>
              <a:t>TeV</a:t>
            </a:r>
            <a:r>
              <a:rPr lang="en-US" sz="1400" dirty="0"/>
              <a:t>, decimate</a:t>
            </a:r>
            <a:br>
              <a:rPr lang="en-US" sz="1400" dirty="0"/>
            </a:br>
            <a:r>
              <a:rPr lang="en-US" sz="1400" dirty="0"/>
              <a:t>magnets for operation at 500 GeV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E37AD-DE9E-4782-B871-0A60F540C7A9}"/>
              </a:ext>
            </a:extLst>
          </p:cNvPr>
          <p:cNvSpPr txBox="1"/>
          <p:nvPr/>
        </p:nvSpPr>
        <p:spPr>
          <a:xfrm>
            <a:off x="834887" y="953744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500 GeV Parameters</a:t>
            </a:r>
          </a:p>
        </p:txBody>
      </p:sp>
    </p:spTree>
    <p:extLst>
      <p:ext uri="{BB962C8B-B14F-4D97-AF65-F5344CB8AC3E}">
        <p14:creationId xmlns:p14="http://schemas.microsoft.com/office/powerpoint/2010/main" val="339174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B0687-9600-450E-AD43-0E0FC9886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0D033D-A4DA-46E5-B1C5-84A4D4E0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 (PIP)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= 380 GeV &amp; 3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13993-CD9F-44AA-8589-15A2A0577D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2865084"/>
            <a:ext cx="8062039" cy="153056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CLIC BDS design considerably more aggressive</a:t>
            </a:r>
          </a:p>
          <a:p>
            <a:pPr marL="800100" lvl="1" indent="-342900"/>
            <a:r>
              <a:rPr lang="en-US" sz="1800" dirty="0"/>
              <a:t>4X tighter focusing, L* = 6m vs. 4.1m for ILC (</a:t>
            </a:r>
            <a:r>
              <a:rPr lang="en-US" sz="1800" dirty="0" err="1">
                <a:latin typeface="Symbol" panose="05050102010706020507" pitchFamily="18" charset="2"/>
              </a:rPr>
              <a:t>x</a:t>
            </a:r>
            <a:r>
              <a:rPr lang="en-US" sz="1800" baseline="-25000" dirty="0" err="1">
                <a:latin typeface="+mn-lt"/>
              </a:rPr>
              <a:t>y</a:t>
            </a:r>
            <a:r>
              <a:rPr lang="en-US" sz="1800" dirty="0">
                <a:latin typeface="+mn-lt"/>
              </a:rPr>
              <a:t> increased 7X)</a:t>
            </a:r>
          </a:p>
          <a:p>
            <a:pPr marL="800100" lvl="1" indent="-342900"/>
            <a:r>
              <a:rPr lang="en-US" sz="1800" dirty="0">
                <a:latin typeface="+mn-lt"/>
              </a:rPr>
              <a:t>Tighter alignment tolerances &amp; more complex 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Shown to work in theory through start-to-end sims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FFS operation at increased chromaticity not yet proven experimentally (ATF2)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54926-1C92-4AD0-B012-B98210CA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0"/>
            <a:ext cx="3451285" cy="162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25370-D7FC-4AD9-B2D8-4DFA992D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273" y="944025"/>
            <a:ext cx="4829966" cy="1988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1E7FA-4409-45B1-982F-2591C46F9313}"/>
              </a:ext>
            </a:extLst>
          </p:cNvPr>
          <p:cNvSpPr txBox="1"/>
          <p:nvPr/>
        </p:nvSpPr>
        <p:spPr>
          <a:xfrm>
            <a:off x="159940" y="4448662"/>
            <a:ext cx="86650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 is a more compact &amp; aggressive design with corresponding increases in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77158-12F9-4CBC-9C5C-3C7C271C2B83}"/>
              </a:ext>
            </a:extLst>
          </p:cNvPr>
          <p:cNvSpPr txBox="1"/>
          <p:nvPr/>
        </p:nvSpPr>
        <p:spPr>
          <a:xfrm>
            <a:off x="944933" y="930251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380 GeV Parameters</a:t>
            </a:r>
          </a:p>
        </p:txBody>
      </p:sp>
    </p:spTree>
    <p:extLst>
      <p:ext uri="{BB962C8B-B14F-4D97-AF65-F5344CB8AC3E}">
        <p14:creationId xmlns:p14="http://schemas.microsoft.com/office/powerpoint/2010/main" val="167372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400904-EB73-4061-B574-C071D0D81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432BF-55EA-448D-9653-D86F6EC0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Tightening of Tolerances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C7324-CB12-4771-BD2B-B73E216BC4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26190" y="1218910"/>
            <a:ext cx="2851150" cy="3429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CLIC design requires order-of-magnitude increased precision for alignment &amp;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Collimation: 100X lower halo population assumed</a:t>
            </a:r>
          </a:p>
          <a:p>
            <a:pPr marL="800100" lvl="1" indent="-342900"/>
            <a:r>
              <a:rPr lang="en-US" sz="1600" dirty="0"/>
              <a:t>10</a:t>
            </a:r>
            <a:r>
              <a:rPr lang="en-US" sz="1600" baseline="30000" dirty="0"/>
              <a:t>-5</a:t>
            </a:r>
            <a:r>
              <a:rPr lang="en-US" sz="1600" dirty="0"/>
              <a:t> vs 10</a:t>
            </a:r>
            <a:r>
              <a:rPr lang="en-US" sz="1600" baseline="30000" dirty="0"/>
              <a:t>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Active magnet stabilization required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4C039A-C772-4A3B-8BC3-A72D44E1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8910"/>
            <a:ext cx="4096215" cy="251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D9C45-84AF-41E2-878C-2256AD43F97F}"/>
              </a:ext>
            </a:extLst>
          </p:cNvPr>
          <p:cNvSpPr txBox="1"/>
          <p:nvPr/>
        </p:nvSpPr>
        <p:spPr>
          <a:xfrm>
            <a:off x="3276600" y="913916"/>
            <a:ext cx="45348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D469E-9666-4E79-BDD5-AFE28191746C}"/>
              </a:ext>
            </a:extLst>
          </p:cNvPr>
          <p:cNvSpPr txBox="1"/>
          <p:nvPr/>
        </p:nvSpPr>
        <p:spPr>
          <a:xfrm>
            <a:off x="4483605" y="914101"/>
            <a:ext cx="61266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61EDD-18FE-4617-9C1A-C0754E510619}"/>
              </a:ext>
            </a:extLst>
          </p:cNvPr>
          <p:cNvSpPr txBox="1"/>
          <p:nvPr/>
        </p:nvSpPr>
        <p:spPr>
          <a:xfrm>
            <a:off x="4486674" y="1218910"/>
            <a:ext cx="60960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 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12531-7CBA-404E-A774-5E931334E2C9}"/>
              </a:ext>
            </a:extLst>
          </p:cNvPr>
          <p:cNvSpPr txBox="1"/>
          <p:nvPr/>
        </p:nvSpPr>
        <p:spPr>
          <a:xfrm>
            <a:off x="4503607" y="1815699"/>
            <a:ext cx="457199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 </a:t>
            </a:r>
            <a:r>
              <a:rPr lang="en-US" sz="1100" dirty="0">
                <a:solidFill>
                  <a:srgbClr val="000000"/>
                </a:solidFill>
              </a:rPr>
              <a:t>n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F0471-6F4A-49BB-8434-11E7275D2A0F}"/>
              </a:ext>
            </a:extLst>
          </p:cNvPr>
          <p:cNvSpPr txBox="1"/>
          <p:nvPr/>
        </p:nvSpPr>
        <p:spPr>
          <a:xfrm>
            <a:off x="4495800" y="2071480"/>
            <a:ext cx="53340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000000"/>
                </a:solidFill>
                <a:sym typeface="Helvetica"/>
              </a:rPr>
              <a:t>2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0 nm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E1FF73E-5598-47D6-9F9D-E4277F029C05}"/>
              </a:ext>
            </a:extLst>
          </p:cNvPr>
          <p:cNvSpPr/>
          <p:nvPr/>
        </p:nvSpPr>
        <p:spPr>
          <a:xfrm>
            <a:off x="4248615" y="2038350"/>
            <a:ext cx="94785" cy="34806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E1B17-B6FB-4EA5-8882-557D6B766DD0}"/>
              </a:ext>
            </a:extLst>
          </p:cNvPr>
          <p:cNvSpPr txBox="1"/>
          <p:nvPr/>
        </p:nvSpPr>
        <p:spPr>
          <a:xfrm>
            <a:off x="252292" y="4229399"/>
            <a:ext cx="55322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Pushed design manifests as tightened tolerances,</a:t>
            </a:r>
            <a:br>
              <a:rPr lang="en-US" dirty="0"/>
            </a:br>
            <a:r>
              <a:rPr lang="en-US" dirty="0"/>
              <a:t>riskier operating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339165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640E43-2336-4C21-8FE1-C1A12A2FFFE3}"/>
              </a:ext>
            </a:extLst>
          </p:cNvPr>
          <p:cNvSpPr/>
          <p:nvPr/>
        </p:nvSpPr>
        <p:spPr>
          <a:xfrm>
            <a:off x="76200" y="895350"/>
            <a:ext cx="2935697" cy="3733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75EBE-A57E-45D0-881B-C9C4B75EDD1A}"/>
              </a:ext>
            </a:extLst>
          </p:cNvPr>
          <p:cNvSpPr/>
          <p:nvPr/>
        </p:nvSpPr>
        <p:spPr>
          <a:xfrm>
            <a:off x="3733800" y="971550"/>
            <a:ext cx="4724400" cy="261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6AE9F-0F4B-4312-A238-2455EF692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4BB618-1018-44F6-9427-2D415B71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tuning: ILC &amp; CLIC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0F153-1253-46C1-AC25-89A5E4DB0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53426" y="3751385"/>
            <a:ext cx="5137150" cy="9144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chromaticity design takes longer to tune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more non-linear tuning devices (Octupoles+)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22FD5-CA19-4D24-BD8B-BBD52B0C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71750"/>
            <a:ext cx="2438401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355EA-1A28-47F3-9CBE-77B8E338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70241"/>
            <a:ext cx="2555242" cy="1338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8D195F-217D-404B-AEE5-7E10D5A1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402" y="1275000"/>
            <a:ext cx="2281598" cy="1810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95E2E6-5EC7-49E2-AC59-64F9D4818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01" y="1353592"/>
            <a:ext cx="2044405" cy="165380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CD4673-2E39-4936-9068-3EDDCA18C532}"/>
              </a:ext>
            </a:extLst>
          </p:cNvPr>
          <p:cNvCxnSpPr/>
          <p:nvPr/>
        </p:nvCxnSpPr>
        <p:spPr>
          <a:xfrm flipV="1">
            <a:off x="4117001" y="1536090"/>
            <a:ext cx="1905000" cy="1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D5BE55-B0A4-4E8E-B31D-FAA28312FCDB}"/>
              </a:ext>
            </a:extLst>
          </p:cNvPr>
          <p:cNvSpPr txBox="1"/>
          <p:nvPr/>
        </p:nvSpPr>
        <p:spPr>
          <a:xfrm>
            <a:off x="4582008" y="1276350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t &lt; 1 hour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94311-3B3E-499F-B68E-E4DFBED3746E}"/>
              </a:ext>
            </a:extLst>
          </p:cNvPr>
          <p:cNvSpPr txBox="1"/>
          <p:nvPr/>
        </p:nvSpPr>
        <p:spPr>
          <a:xfrm>
            <a:off x="5340347" y="93094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ILC (500 GeV)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59513-CA19-4264-BB22-E2719F026937}"/>
              </a:ext>
            </a:extLst>
          </p:cNvPr>
          <p:cNvSpPr txBox="1"/>
          <p:nvPr/>
        </p:nvSpPr>
        <p:spPr>
          <a:xfrm>
            <a:off x="762000" y="832301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 (3 </a:t>
            </a:r>
            <a:r>
              <a:rPr lang="en-US" i="1" dirty="0" err="1">
                <a:solidFill>
                  <a:schemeClr val="bg1"/>
                </a:solidFill>
              </a:rPr>
              <a:t>TeV</a:t>
            </a:r>
            <a:r>
              <a:rPr lang="en-US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B4A82-9430-4F43-86D6-0DA9855F8E6A}"/>
              </a:ext>
            </a:extLst>
          </p:cNvPr>
          <p:cNvSpPr txBox="1"/>
          <p:nvPr/>
        </p:nvSpPr>
        <p:spPr>
          <a:xfrm>
            <a:off x="3760304" y="315640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https://agenda.linearcollider.org/event/2364/contributions/6540/attachments/4889/8239/ILC-LET2007.pdf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228E5E-0B99-427E-9A93-23FBB5D11CEE}"/>
              </a:ext>
            </a:extLst>
          </p:cNvPr>
          <p:cNvSpPr txBox="1"/>
          <p:nvPr/>
        </p:nvSpPr>
        <p:spPr>
          <a:xfrm>
            <a:off x="152400" y="4234898"/>
            <a:ext cx="24384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E. Marin et al 2018 J. Phys.</a:t>
            </a:r>
            <a:br>
              <a:rPr lang="fr-FR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fr-FR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Conf. </a:t>
            </a:r>
            <a:r>
              <a:rPr lang="fr-FR" sz="11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Ser</a:t>
            </a:r>
            <a:r>
              <a:rPr lang="fr-FR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1067 022014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2476B-E28A-494B-8652-3AB6F13DC3D5}"/>
              </a:ext>
            </a:extLst>
          </p:cNvPr>
          <p:cNvSpPr txBox="1"/>
          <p:nvPr/>
        </p:nvSpPr>
        <p:spPr>
          <a:xfrm>
            <a:off x="938772" y="4672305"/>
            <a:ext cx="73935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Pushed BDS design requires more complicated, longer tuning process</a:t>
            </a:r>
          </a:p>
        </p:txBody>
      </p:sp>
    </p:spTree>
    <p:extLst>
      <p:ext uri="{BB962C8B-B14F-4D97-AF65-F5344CB8AC3E}">
        <p14:creationId xmlns:p14="http://schemas.microsoft.com/office/powerpoint/2010/main" val="408928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9F17B42-4D4E-4CF3-BCCA-8CD4894E3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22" y="2800350"/>
            <a:ext cx="3395870" cy="15024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E3471-4953-4F6E-A6E6-E833DFFC8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E77F7-BFA7-433E-85BD-728F60EC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BDS @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= 275 GeV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91860D-7C2B-4A73-8A26-062E3038CA5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39152925"/>
              </p:ext>
            </p:extLst>
          </p:nvPr>
        </p:nvGraphicFramePr>
        <p:xfrm>
          <a:off x="125395" y="1010978"/>
          <a:ext cx="3395870" cy="2614610"/>
        </p:xfrm>
        <a:graphic>
          <a:graphicData uri="http://schemas.openxmlformats.org/drawingml/2006/table">
            <a:tbl>
              <a:tblPr firstCol="1" bandRow="1">
                <a:tableStyleId>{1E171933-4619-4E11-9A3F-F7608DF75F80}</a:tableStyleId>
              </a:tblPr>
              <a:tblGrid>
                <a:gridCol w="1697935">
                  <a:extLst>
                    <a:ext uri="{9D8B030D-6E8A-4147-A177-3AD203B41FA5}">
                      <a16:colId xmlns:a16="http://schemas.microsoft.com/office/drawing/2014/main" val="3186594630"/>
                    </a:ext>
                  </a:extLst>
                </a:gridCol>
                <a:gridCol w="1697935">
                  <a:extLst>
                    <a:ext uri="{9D8B030D-6E8A-4147-A177-3AD203B41FA5}">
                      <a16:colId xmlns:a16="http://schemas.microsoft.com/office/drawing/2014/main" val="52652087"/>
                    </a:ext>
                  </a:extLst>
                </a:gridCol>
              </a:tblGrid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 Beam Energy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137.5 GeV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2982919380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Length (S)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1245.6 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85196383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IP Beta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 x 0.12 mm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3212144065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r>
                        <a:rPr lang="en-US" sz="1400" baseline="30000">
                          <a:effectLst/>
                        </a:rPr>
                        <a:t>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4.3 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671349698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dirty="0">
                          <a:effectLst/>
                        </a:rPr>
                        <a:t>’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 </a:t>
                      </a:r>
                      <a:r>
                        <a:rPr lang="en-US" sz="1400" dirty="0" err="1">
                          <a:effectLst/>
                        </a:rPr>
                        <a:t>mrad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190165088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err="1"/>
                        <a:t>γε</a:t>
                      </a:r>
                      <a:r>
                        <a:rPr lang="en-US" sz="1400" baseline="-25000" dirty="0"/>
                        <a:t>x </a:t>
                      </a:r>
                      <a:r>
                        <a:rPr lang="en-US" sz="1400" baseline="0" dirty="0"/>
                        <a:t>/ </a:t>
                      </a:r>
                      <a:r>
                        <a:rPr lang="el-GR" sz="1400" baseline="0" dirty="0" err="1"/>
                        <a:t>γε</a:t>
                      </a:r>
                      <a:r>
                        <a:rPr lang="en-US" sz="1400" baseline="-25000" dirty="0"/>
                        <a:t>y</a:t>
                      </a:r>
                      <a:endParaRPr lang="en-GB" sz="1400" dirty="0"/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10,000 / 20 nm-rad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3125804927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</a:t>
                      </a:r>
                      <a:r>
                        <a:rPr lang="en-US" sz="1400" dirty="0">
                          <a:effectLst/>
                        </a:rPr>
                        <a:t>/E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1E-4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1664445701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6.25E9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2854517818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r>
                        <a:rPr lang="en-US" sz="1400" baseline="-250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2350843866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crossing angle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1965593546"/>
                  </a:ext>
                </a:extLst>
              </a:tr>
              <a:tr h="159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bunch length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um rms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1396598151"/>
                  </a:ext>
                </a:extLst>
              </a:tr>
              <a:tr h="229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 rate machine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120 Hz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95" marR="36995" marT="0" marB="0"/>
                </a:tc>
                <a:extLst>
                  <a:ext uri="{0D108BD9-81ED-4DB2-BD59-A6C34878D82A}">
                    <a16:rowId xmlns:a16="http://schemas.microsoft.com/office/drawing/2014/main" val="3142436121"/>
                  </a:ext>
                </a:extLst>
              </a:tr>
            </a:tbl>
          </a:graphicData>
        </a:graphic>
      </p:graphicFrame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98A593-7AE8-4DCE-A499-F1824804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57" y="968353"/>
            <a:ext cx="3140265" cy="17644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551B5B-09D2-4B33-8AAD-B2C5D3DBBC4D}"/>
              </a:ext>
            </a:extLst>
          </p:cNvPr>
          <p:cNvSpPr txBox="1"/>
          <p:nvPr/>
        </p:nvSpPr>
        <p:spPr>
          <a:xfrm>
            <a:off x="6880692" y="1352550"/>
            <a:ext cx="200439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ILC2016X 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NLC FFS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bend gaps and scale bends for 137.5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u/s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Re-matched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2E1DC-F68F-4F54-BF78-8CA02B101557}"/>
              </a:ext>
            </a:extLst>
          </p:cNvPr>
          <p:cNvSpPr txBox="1"/>
          <p:nvPr/>
        </p:nvSpPr>
        <p:spPr>
          <a:xfrm>
            <a:off x="6677000" y="1010978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/>
              <a:t>Re-design for short footprint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AAC19-4008-4A54-867B-85F0AB40AD06}"/>
              </a:ext>
            </a:extLst>
          </p:cNvPr>
          <p:cNvSpPr txBox="1"/>
          <p:nvPr/>
        </p:nvSpPr>
        <p:spPr>
          <a:xfrm>
            <a:off x="111765" y="4554022"/>
            <a:ext cx="64206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Design challenge for C</a:t>
            </a:r>
            <a:r>
              <a:rPr lang="en-US" baseline="30000" dirty="0"/>
              <a:t>3</a:t>
            </a:r>
            <a:r>
              <a:rPr lang="en-US" dirty="0"/>
              <a:t>: reduce length footprint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53604-9D1C-4FE2-933D-CAE5CAF6E32C}"/>
              </a:ext>
            </a:extLst>
          </p:cNvPr>
          <p:cNvSpPr txBox="1"/>
          <p:nvPr/>
        </p:nvSpPr>
        <p:spPr>
          <a:xfrm>
            <a:off x="131144" y="3713482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Options for further reduction?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Stronger lattice ($ opt)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Merge systems (e.g. COLL &amp; Diag.)</a:t>
            </a:r>
          </a:p>
        </p:txBody>
      </p:sp>
    </p:spTree>
    <p:extLst>
      <p:ext uri="{BB962C8B-B14F-4D97-AF65-F5344CB8AC3E}">
        <p14:creationId xmlns:p14="http://schemas.microsoft.com/office/powerpoint/2010/main" val="330165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DFE8E7-70C8-40C1-AF3F-76DD111AF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A5F86B-820E-4D21-868A-FDD339E1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Options/Requirements for C</a:t>
            </a:r>
            <a:r>
              <a:rPr lang="en-US" baseline="30000" dirty="0"/>
              <a:t>3</a:t>
            </a:r>
            <a:r>
              <a:rPr lang="en-US" dirty="0"/>
              <a:t> @ 550 GeV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32F79-D951-43C0-9332-E9A00A7AEC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095" y="1180000"/>
            <a:ext cx="5885512" cy="379914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Achievable path length?</a:t>
            </a:r>
          </a:p>
          <a:p>
            <a:pPr marL="800100" lvl="1" indent="-342900"/>
            <a:r>
              <a:rPr lang="en-US" dirty="0"/>
              <a:t>1250-2000 m per side</a:t>
            </a:r>
          </a:p>
          <a:p>
            <a:pPr marL="800100" lvl="1" indent="-342900"/>
            <a:r>
              <a:rPr lang="en-US" dirty="0"/>
              <a:t>Work required to assess length/cost/risk tradeoffs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Implementation plan</a:t>
            </a:r>
          </a:p>
          <a:p>
            <a:pPr marL="800100" lvl="1" indent="-342900"/>
            <a:r>
              <a:rPr lang="en-US" dirty="0"/>
              <a:t>Take CLIC approach, build 275 GeV with tunnel space to build 550 GeV option later if want to start with min site footprint</a:t>
            </a:r>
          </a:p>
          <a:p>
            <a:pPr marL="800100" lvl="1" indent="-342900"/>
            <a:r>
              <a:rPr lang="en-US" dirty="0"/>
              <a:t>Decimate magnets like ILC if want ease of upgradability and stability in central region site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Requirements:</a:t>
            </a:r>
          </a:p>
          <a:p>
            <a:pPr marL="800100" lvl="1" indent="-342900"/>
            <a:r>
              <a:rPr lang="en-US" dirty="0"/>
              <a:t>Emittance: min = CLIC ~ 1 x 0.02-0.03 um-rad</a:t>
            </a:r>
          </a:p>
          <a:p>
            <a:pPr marL="1033463" lvl="2" indent="-342900"/>
            <a:r>
              <a:rPr lang="en-US" dirty="0"/>
              <a:t>Photo-cathode @ 0.1 x 0.1 um-rad?</a:t>
            </a:r>
          </a:p>
          <a:p>
            <a:pPr marL="800100" lvl="1" indent="-342900"/>
            <a:r>
              <a:rPr lang="en-US" dirty="0"/>
              <a:t>Energy stability / bandwidth</a:t>
            </a:r>
          </a:p>
          <a:p>
            <a:pPr marL="1033463" lvl="2" indent="-342900"/>
            <a:r>
              <a:rPr lang="en-US" dirty="0"/>
              <a:t>Collimation system designed to handle up to 1 (1.3) % off-energy bunch for ILC (CLIC)</a:t>
            </a:r>
          </a:p>
          <a:p>
            <a:pPr marL="1033463" lvl="2" indent="-342900"/>
            <a:r>
              <a:rPr lang="en-US" dirty="0"/>
              <a:t>Bandwidth for luminosity &lt; +/- 0.5%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76D38-BB7A-4BFE-A145-89DAA108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79274"/>
            <a:ext cx="2140267" cy="3108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2A621-772B-46ED-8C58-B0136DFBE4C9}"/>
              </a:ext>
            </a:extLst>
          </p:cNvPr>
          <p:cNvSpPr txBox="1"/>
          <p:nvPr/>
        </p:nvSpPr>
        <p:spPr>
          <a:xfrm>
            <a:off x="5375604" y="1177369"/>
            <a:ext cx="36086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Energy bandwidth simulation &amp; measurement for ATF2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BCD62-CB6A-45F7-9AA0-398FCFDB4386}"/>
              </a:ext>
            </a:extLst>
          </p:cNvPr>
          <p:cNvSpPr txBox="1"/>
          <p:nvPr/>
        </p:nvSpPr>
        <p:spPr>
          <a:xfrm>
            <a:off x="5668660" y="4579986"/>
            <a:ext cx="342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R. Yang et. al., Phys. Rev. AB,"24", 51001“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92C9E-72E5-412D-88A8-5C73ED7400C6}"/>
              </a:ext>
            </a:extLst>
          </p:cNvPr>
          <p:cNvSpPr txBox="1"/>
          <p:nvPr/>
        </p:nvSpPr>
        <p:spPr>
          <a:xfrm>
            <a:off x="7193196" y="1862764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x</a:t>
            </a:r>
            <a:r>
              <a:rPr lang="en-US" sz="1800" baseline="-25000" dirty="0" err="1">
                <a:latin typeface="+mn-lt"/>
              </a:rPr>
              <a:t>y</a:t>
            </a:r>
            <a:r>
              <a:rPr lang="en-US" sz="1800" dirty="0">
                <a:latin typeface="+mn-lt"/>
              </a:rPr>
              <a:t> ~ ILC 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B2F64-866C-462B-90AA-14F49AA200A9}"/>
              </a:ext>
            </a:extLst>
          </p:cNvPr>
          <p:cNvSpPr txBox="1"/>
          <p:nvPr/>
        </p:nvSpPr>
        <p:spPr>
          <a:xfrm>
            <a:off x="7168928" y="3333750"/>
            <a:ext cx="121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x</a:t>
            </a:r>
            <a:r>
              <a:rPr lang="en-US" sz="1800" baseline="-25000" dirty="0" err="1">
                <a:latin typeface="+mn-lt"/>
              </a:rPr>
              <a:t>y</a:t>
            </a:r>
            <a:r>
              <a:rPr lang="en-US" sz="1800" dirty="0">
                <a:latin typeface="+mn-lt"/>
              </a:rPr>
              <a:t> ~ CLIC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0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DAF5A-4DCE-40FE-9498-0076A27DE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8BCD2-DFFB-43FA-AAF5-63715BE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g-g </a:t>
            </a:r>
            <a:r>
              <a:rPr lang="en-US" dirty="0">
                <a:latin typeface="+mn-lt"/>
              </a:rPr>
              <a:t>Collider Considerations (Round Beam)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27012-D104-4B23-980D-A590DBC671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4157" y="2708959"/>
            <a:ext cx="8270235" cy="18289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Following Raimondi-</a:t>
            </a:r>
            <a:r>
              <a:rPr lang="en-US" sz="1200" dirty="0" err="1"/>
              <a:t>Seryi</a:t>
            </a:r>
            <a:r>
              <a:rPr lang="en-US" sz="1200" dirty="0"/>
              <a:t> recipe for FFS design,</a:t>
            </a:r>
            <a:br>
              <a:rPr lang="en-US" sz="1200" dirty="0"/>
            </a:br>
            <a:r>
              <a:rPr lang="en-US" sz="1200" dirty="0"/>
              <a:t>shown possible to construct optics with correct properties for round beams @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Further considerations:</a:t>
            </a:r>
          </a:p>
          <a:p>
            <a:pPr marL="800100" lvl="1" indent="-342900"/>
            <a:r>
              <a:rPr lang="en-US" sz="1100" dirty="0"/>
              <a:t>Full tuning, S2E sims </a:t>
            </a:r>
            <a:r>
              <a:rPr lang="en-US" sz="1100" dirty="0" err="1"/>
              <a:t>etc</a:t>
            </a:r>
            <a:r>
              <a:rPr lang="en-US" sz="1100" dirty="0"/>
              <a:t> needed to assess tunability, tolerances, bandwidth </a:t>
            </a:r>
            <a:r>
              <a:rPr lang="en-US" sz="1100" dirty="0" err="1"/>
              <a:t>etc</a:t>
            </a:r>
            <a:r>
              <a:rPr lang="en-US" sz="1100" dirty="0"/>
              <a:t> + BDS integration</a:t>
            </a:r>
          </a:p>
          <a:p>
            <a:pPr marL="800100" lvl="1" indent="-342900"/>
            <a:r>
              <a:rPr lang="en-US" sz="1100" dirty="0"/>
              <a:t>Required IP focusing 3X increased beyond CLIC</a:t>
            </a:r>
          </a:p>
          <a:p>
            <a:pPr marL="800100" lvl="1" indent="-342900"/>
            <a:r>
              <a:rPr lang="en-US" sz="1100" dirty="0"/>
              <a:t>Integration with </a:t>
            </a:r>
            <a:r>
              <a:rPr lang="en-US" sz="1100" dirty="0">
                <a:latin typeface="Symbol" panose="05050102010706020507" pitchFamily="18" charset="2"/>
              </a:rPr>
              <a:t>gg </a:t>
            </a:r>
            <a:r>
              <a:rPr lang="en-US" sz="1100" dirty="0">
                <a:latin typeface="+mn-lt"/>
              </a:rPr>
              <a:t>source (gamma-focusing optics)</a:t>
            </a:r>
          </a:p>
          <a:p>
            <a:pPr marL="800100" lvl="1" indent="-342900"/>
            <a:r>
              <a:rPr lang="en-US" sz="1100" dirty="0">
                <a:latin typeface="+mn-lt"/>
              </a:rPr>
              <a:t>Additional beams for IP deflection (</a:t>
            </a:r>
            <a:r>
              <a:rPr lang="en-US" sz="1100" dirty="0" err="1">
                <a:latin typeface="+mn-lt"/>
              </a:rPr>
              <a:t>beamstrahlung</a:t>
            </a:r>
            <a:r>
              <a:rPr lang="en-US" sz="1100" dirty="0">
                <a:latin typeface="+mn-lt"/>
              </a:rPr>
              <a:t> mitigation)</a:t>
            </a:r>
          </a:p>
          <a:p>
            <a:pPr marL="800100" lvl="1" indent="-342900"/>
            <a:r>
              <a:rPr lang="en-US" sz="1100" dirty="0">
                <a:latin typeface="+mn-lt"/>
              </a:rPr>
              <a:t>Re-assess straight-ahead beam collisions</a:t>
            </a:r>
            <a:endParaRPr lang="en-US" sz="1100" dirty="0"/>
          </a:p>
        </p:txBody>
      </p:sp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C66BB83C-1E27-4636-B1B4-06B40036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8" y="982317"/>
            <a:ext cx="3257227" cy="1661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E1FEB-0C52-43AA-AE01-396966D2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142" y="979777"/>
            <a:ext cx="2821940" cy="1345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1981C-7C04-4E79-A9C0-3A88B50F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60" b="5882"/>
          <a:stretch/>
        </p:blipFill>
        <p:spPr>
          <a:xfrm>
            <a:off x="457200" y="1047750"/>
            <a:ext cx="2514600" cy="1676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A57A47-8867-421F-8575-0F6BACDC5ADA}"/>
              </a:ext>
            </a:extLst>
          </p:cNvPr>
          <p:cNvCxnSpPr/>
          <p:nvPr/>
        </p:nvCxnSpPr>
        <p:spPr>
          <a:xfrm>
            <a:off x="5867400" y="11239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D8C229-A703-46C9-8815-6D5439E5082D}"/>
              </a:ext>
            </a:extLst>
          </p:cNvPr>
          <p:cNvSpPr txBox="1"/>
          <p:nvPr/>
        </p:nvSpPr>
        <p:spPr>
          <a:xfrm>
            <a:off x="185530" y="4461907"/>
            <a:ext cx="82702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g-g </a:t>
            </a:r>
            <a:r>
              <a:rPr lang="en-US" sz="1600" dirty="0">
                <a:latin typeface="+mn-lt"/>
              </a:rPr>
              <a:t>Collider requires round-beam FFS optics with small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* (novel design required). Also interesting to consider for C</a:t>
            </a:r>
            <a:r>
              <a:rPr lang="en-US" sz="1600" baseline="30000" dirty="0"/>
              <a:t>3</a:t>
            </a:r>
            <a:r>
              <a:rPr lang="en-US" sz="1600" dirty="0"/>
              <a:t> with photocathode source.</a:t>
            </a:r>
          </a:p>
        </p:txBody>
      </p:sp>
    </p:spTree>
    <p:extLst>
      <p:ext uri="{BB962C8B-B14F-4D97-AF65-F5344CB8AC3E}">
        <p14:creationId xmlns:p14="http://schemas.microsoft.com/office/powerpoint/2010/main" val="3102508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1203</Words>
  <Application>Microsoft Office PowerPoint</Application>
  <PresentationFormat>On-screen Show (16:9)</PresentationFormat>
  <Paragraphs>186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Blank</vt:lpstr>
      <vt:lpstr>Beam Delivery System for C3</vt:lpstr>
      <vt:lpstr>Overview</vt:lpstr>
      <vt:lpstr>ILC BDS (TDR, 2013) Ecm 250 – 1,000 GeV</vt:lpstr>
      <vt:lpstr>CLIC (PIP) Ecm = 380 GeV &amp; 3 TeV</vt:lpstr>
      <vt:lpstr>Tightening of Tolerances</vt:lpstr>
      <vt:lpstr>Beam tuning: ILC &amp; CLIC</vt:lpstr>
      <vt:lpstr>C3 BDS @ Ecm = 275 GeV</vt:lpstr>
      <vt:lpstr>Options/Requirements for C3 @ 550 GeV</vt:lpstr>
      <vt:lpstr>g-g Collider Considerations (Round Beam)</vt:lpstr>
      <vt:lpstr>R&amp;D / Demonstrator Requirements etc</vt:lpstr>
      <vt:lpstr>BDS Length Scaling with Beam Energy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Coupling for EIC Pre-Injector</dc:title>
  <dc:creator/>
  <cp:lastModifiedBy/>
  <cp:revision>12</cp:revision>
  <cp:lastPrinted>2018-12-07T23:44:51Z</cp:lastPrinted>
  <dcterms:created xsi:type="dcterms:W3CDTF">2012-06-11T23:48:53Z</dcterms:created>
  <dcterms:modified xsi:type="dcterms:W3CDTF">2022-01-19T19:06:41Z</dcterms:modified>
</cp:coreProperties>
</file>