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53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9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08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02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74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88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8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7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8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4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82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56B59-7B99-4E9F-8A23-622A6ABD8018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E3382-1AB9-4B8D-9BB0-954C7E05CE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585" y="109550"/>
            <a:ext cx="10761138" cy="60418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364" y="6151418"/>
            <a:ext cx="9197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Details in Konstantin’s slides in Lorenzo </a:t>
            </a:r>
            <a:r>
              <a:rPr lang="en-GB" dirty="0" err="1" smtClean="0"/>
              <a:t>Rota’s</a:t>
            </a:r>
            <a:r>
              <a:rPr lang="en-GB" dirty="0" smtClean="0"/>
              <a:t> </a:t>
            </a:r>
            <a:r>
              <a:rPr lang="en-GB" dirty="0" err="1" smtClean="0"/>
              <a:t>SiD</a:t>
            </a:r>
            <a:r>
              <a:rPr lang="en-GB" dirty="0" smtClean="0"/>
              <a:t> CMOS meeting on Nov 11</a:t>
            </a:r>
            <a:r>
              <a:rPr lang="en-GB" smtClean="0"/>
              <a:t>, 2021 </a:t>
            </a:r>
            <a:r>
              <a:rPr lang="en-GB" dirty="0" smtClean="0"/>
              <a:t>https://indico.slac.stanford.edu/event/7000/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2107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257" y="361096"/>
            <a:ext cx="6013704" cy="24597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2401" y="2946400"/>
            <a:ext cx="93564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Device thickness ~100 </a:t>
            </a:r>
            <a:r>
              <a:rPr lang="en-GB" dirty="0" smtClean="0">
                <a:latin typeface="Symbol" panose="05050102010706020507" pitchFamily="18" charset="2"/>
              </a:rPr>
              <a:t>m</a:t>
            </a:r>
            <a:r>
              <a:rPr lang="en-GB" dirty="0" smtClean="0"/>
              <a:t>m (determined by mechanical design)</a:t>
            </a:r>
          </a:p>
          <a:p>
            <a:r>
              <a:rPr lang="en-GB" dirty="0" smtClean="0"/>
              <a:t>Epi layer thickness </a:t>
            </a:r>
            <a:r>
              <a:rPr lang="en-GB" dirty="0" err="1" smtClean="0"/>
              <a:t>t</a:t>
            </a:r>
            <a:r>
              <a:rPr lang="en-GB" baseline="-25000" dirty="0" err="1" smtClean="0"/>
              <a:t>e</a:t>
            </a:r>
            <a:r>
              <a:rPr lang="en-GB" dirty="0" smtClean="0"/>
              <a:t> ~50 </a:t>
            </a:r>
            <a:r>
              <a:rPr lang="en-GB" dirty="0" smtClean="0">
                <a:latin typeface="Symbol" panose="05050102010706020507" pitchFamily="18" charset="2"/>
              </a:rPr>
              <a:t>m</a:t>
            </a:r>
            <a:r>
              <a:rPr lang="en-GB" dirty="0" smtClean="0"/>
              <a:t>m </a:t>
            </a:r>
            <a:r>
              <a:rPr lang="en-GB" dirty="0" smtClean="0">
                <a:solidFill>
                  <a:srgbClr val="FF0000"/>
                </a:solidFill>
              </a:rPr>
              <a:t>(to be optimised)</a:t>
            </a:r>
          </a:p>
          <a:p>
            <a:r>
              <a:rPr lang="en-GB" dirty="0" smtClean="0"/>
              <a:t>Depletion depth t</a:t>
            </a:r>
            <a:r>
              <a:rPr lang="en-GB" baseline="-25000" dirty="0" smtClean="0"/>
              <a:t>d</a:t>
            </a:r>
            <a:r>
              <a:rPr lang="en-GB" dirty="0" smtClean="0"/>
              <a:t> ~10 </a:t>
            </a:r>
            <a:r>
              <a:rPr lang="en-GB" dirty="0" smtClean="0">
                <a:latin typeface="Symbol" panose="05050102010706020507" pitchFamily="18" charset="2"/>
              </a:rPr>
              <a:t>m</a:t>
            </a:r>
            <a:r>
              <a:rPr lang="en-GB" dirty="0" smtClean="0"/>
              <a:t>m </a:t>
            </a:r>
            <a:r>
              <a:rPr lang="en-GB" dirty="0" smtClean="0">
                <a:solidFill>
                  <a:srgbClr val="FF0000"/>
                </a:solidFill>
              </a:rPr>
              <a:t>(to be optimised)</a:t>
            </a:r>
          </a:p>
          <a:p>
            <a:endParaRPr lang="en-GB" dirty="0"/>
          </a:p>
          <a:p>
            <a:r>
              <a:rPr lang="en-GB" dirty="0" smtClean="0"/>
              <a:t>Pixel size 50 </a:t>
            </a:r>
            <a:r>
              <a:rPr lang="en-GB" dirty="0" smtClean="0">
                <a:latin typeface="Symbol" panose="05050102010706020507" pitchFamily="18" charset="2"/>
              </a:rPr>
              <a:t>m</a:t>
            </a:r>
            <a:r>
              <a:rPr lang="en-GB" dirty="0" smtClean="0"/>
              <a:t>m square (nominal)</a:t>
            </a:r>
          </a:p>
          <a:p>
            <a:endParaRPr lang="en-GB" dirty="0"/>
          </a:p>
          <a:p>
            <a:r>
              <a:rPr lang="en-GB" dirty="0" smtClean="0"/>
              <a:t>Vary t and t to find optimal centroid </a:t>
            </a:r>
            <a:r>
              <a:rPr lang="en-GB" dirty="0" err="1" smtClean="0"/>
              <a:t>detrmination</a:t>
            </a:r>
            <a:r>
              <a:rPr lang="en-GB" dirty="0" smtClean="0"/>
              <a:t>, for incident angles 0 to ~60</a:t>
            </a:r>
            <a:r>
              <a:rPr lang="en-GB" baseline="30000" dirty="0" smtClean="0"/>
              <a:t>o</a:t>
            </a:r>
          </a:p>
          <a:p>
            <a:endParaRPr lang="en-GB" dirty="0" smtClean="0"/>
          </a:p>
          <a:p>
            <a:r>
              <a:rPr lang="en-GB" dirty="0" smtClean="0"/>
              <a:t>Second phase will be to study tracking performance with the suggested layout of tracking and timing layers.  How compact can it be made?  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197600" y="766618"/>
            <a:ext cx="397164" cy="3417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594763" y="361096"/>
            <a:ext cx="3398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Pinned photodiode, full charge collection over pixel area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465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45669CB-C523-4919-96D5-2D8F6DC7FB0B}"/>
              </a:ext>
            </a:extLst>
          </p:cNvPr>
          <p:cNvSpPr txBox="1">
            <a:spLocks/>
          </p:cNvSpPr>
          <p:nvPr/>
        </p:nvSpPr>
        <p:spPr>
          <a:xfrm>
            <a:off x="5221348" y="242403"/>
            <a:ext cx="6970652" cy="4480986"/>
          </a:xfrm>
          <a:prstGeom prst="rect">
            <a:avLst/>
          </a:prstGeom>
        </p:spPr>
        <p:txBody>
          <a:bodyPr>
            <a:normAutofit/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b="1">
                <a:solidFill>
                  <a:schemeClr val="tx1"/>
                </a:solidFill>
                <a:latin typeface="+mn-lt"/>
              </a:defRPr>
            </a:lvl2pPr>
            <a:lvl3pPr marL="114297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b="1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5pPr>
            <a:lvl6pPr marL="2514537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726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8914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103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GB" kern="0" dirty="0" smtClean="0"/>
              <a:t>H</a:t>
            </a:r>
            <a:r>
              <a:rPr lang="en-GB" sz="1800" kern="0" dirty="0" smtClean="0"/>
              <a:t>ighly </a:t>
            </a:r>
            <a:r>
              <a:rPr lang="en-GB" sz="1800" kern="0" dirty="0"/>
              <a:t>transparency </a:t>
            </a:r>
            <a:r>
              <a:rPr lang="en-GB" sz="1800" kern="0" dirty="0" smtClean="0"/>
              <a:t>tracking system  (</a:t>
            </a:r>
            <a:r>
              <a:rPr lang="en-GB" sz="1800" kern="0" dirty="0">
                <a:sym typeface="Symbol" panose="05050102010706020507" pitchFamily="18" charset="2"/>
              </a:rPr>
              <a:t></a:t>
            </a:r>
            <a:r>
              <a:rPr lang="en-GB" sz="1800" kern="0" dirty="0"/>
              <a:t>3% </a:t>
            </a:r>
            <a:r>
              <a:rPr lang="en-GB" sz="1800" i="1" kern="0" dirty="0"/>
              <a:t>X</a:t>
            </a:r>
            <a:r>
              <a:rPr lang="en-GB" sz="1800" i="1" kern="0" baseline="-25000" dirty="0"/>
              <a:t>0</a:t>
            </a:r>
            <a:r>
              <a:rPr lang="en-GB" sz="1800" kern="0" dirty="0"/>
              <a:t>)</a:t>
            </a:r>
          </a:p>
          <a:p>
            <a:pPr defTabSz="914400"/>
            <a:r>
              <a:rPr lang="en-GB" sz="1800" kern="0" dirty="0"/>
              <a:t>Featuring:</a:t>
            </a:r>
          </a:p>
          <a:p>
            <a:pPr lvl="1" defTabSz="914400"/>
            <a:r>
              <a:rPr lang="en-GB" sz="1800" kern="0" dirty="0"/>
              <a:t>Low mass tracking layers integrating through the bunch train</a:t>
            </a:r>
          </a:p>
          <a:p>
            <a:pPr lvl="1" defTabSz="914400"/>
            <a:r>
              <a:rPr lang="en-GB" sz="1800" kern="0" dirty="0"/>
              <a:t>Using timing information from the vertex detector </a:t>
            </a:r>
            <a:r>
              <a:rPr lang="en-GB" sz="1800" kern="0" dirty="0" smtClean="0"/>
              <a:t>and </a:t>
            </a:r>
            <a:r>
              <a:rPr lang="en-GB" sz="1800" kern="0" dirty="0"/>
              <a:t>dedicated timing </a:t>
            </a:r>
            <a:r>
              <a:rPr lang="en-GB" sz="1800" kern="0" dirty="0" smtClean="0"/>
              <a:t>layers </a:t>
            </a:r>
            <a:r>
              <a:rPr lang="en-GB" sz="1800" kern="0" dirty="0"/>
              <a:t>(pre-ECAL) for robust pattern recognition  </a:t>
            </a:r>
          </a:p>
          <a:p>
            <a:pPr defTabSz="914400"/>
            <a:r>
              <a:rPr lang="en-GB" sz="1800" kern="0" dirty="0"/>
              <a:t>The main challenge is to </a:t>
            </a:r>
            <a:r>
              <a:rPr lang="en-GB" kern="0" dirty="0" smtClean="0"/>
              <a:t>minimise power and hence </a:t>
            </a:r>
            <a:r>
              <a:rPr lang="en-GB" sz="1800" kern="0" dirty="0" smtClean="0"/>
              <a:t> material</a:t>
            </a:r>
          </a:p>
          <a:p>
            <a:pPr marL="0" indent="0" defTabSz="914400">
              <a:buNone/>
            </a:pPr>
            <a:endParaRPr lang="en-GB" sz="1800" kern="0" dirty="0" smtClean="0"/>
          </a:p>
          <a:p>
            <a:pPr defTabSz="914400"/>
            <a:r>
              <a:rPr lang="en-GB" kern="0" dirty="0" smtClean="0">
                <a:solidFill>
                  <a:srgbClr val="FF0000"/>
                </a:solidFill>
              </a:rPr>
              <a:t>Tracking layers:</a:t>
            </a:r>
            <a:endParaRPr lang="en-GB" sz="1800" kern="0" dirty="0">
              <a:solidFill>
                <a:srgbClr val="FF0000"/>
              </a:solidFill>
            </a:endParaRPr>
          </a:p>
          <a:p>
            <a:pPr lvl="1"/>
            <a:r>
              <a:rPr lang="en-GB" kern="0" dirty="0"/>
              <a:t>Air-cooled, power dissipation ~</a:t>
            </a:r>
            <a:r>
              <a:rPr lang="en-GB" i="1" kern="0" dirty="0"/>
              <a:t>O</a:t>
            </a:r>
            <a:r>
              <a:rPr lang="en-GB" kern="0" dirty="0"/>
              <a:t>(100 W)</a:t>
            </a:r>
          </a:p>
          <a:p>
            <a:pPr lvl="1"/>
            <a:r>
              <a:rPr lang="en-GB" kern="0" dirty="0"/>
              <a:t>Sensors </a:t>
            </a:r>
            <a:r>
              <a:rPr lang="en-GB" kern="0" dirty="0">
                <a:sym typeface="Symbol" panose="05050102010706020507" pitchFamily="18" charset="2"/>
              </a:rPr>
              <a:t></a:t>
            </a:r>
            <a:r>
              <a:rPr lang="en-GB" kern="0" dirty="0"/>
              <a:t>100 </a:t>
            </a:r>
            <a:r>
              <a:rPr lang="en-GB" kern="0" dirty="0" err="1"/>
              <a:t>μm</a:t>
            </a:r>
            <a:r>
              <a:rPr lang="en-GB" kern="0" dirty="0"/>
              <a:t> thick, low mass support (</a:t>
            </a:r>
            <a:r>
              <a:rPr lang="en-GB" kern="0" dirty="0">
                <a:sym typeface="Symbol" panose="05050102010706020507" pitchFamily="18" charset="2"/>
              </a:rPr>
              <a:t>0.6</a:t>
            </a:r>
            <a:r>
              <a:rPr lang="en-GB" kern="0" dirty="0"/>
              <a:t>% </a:t>
            </a:r>
            <a:r>
              <a:rPr lang="en-GB" i="1" kern="0" dirty="0"/>
              <a:t>X</a:t>
            </a:r>
            <a:r>
              <a:rPr lang="en-GB" i="1" kern="0" baseline="-25000" dirty="0"/>
              <a:t>0</a:t>
            </a:r>
            <a:r>
              <a:rPr lang="en-GB" kern="0" dirty="0"/>
              <a:t> per layer)</a:t>
            </a:r>
          </a:p>
          <a:p>
            <a:pPr lvl="1"/>
            <a:r>
              <a:rPr lang="en-GB" kern="0" dirty="0" smtClean="0"/>
              <a:t>Pixel </a:t>
            </a:r>
            <a:r>
              <a:rPr lang="en-GB" kern="0" dirty="0"/>
              <a:t>size around 50 </a:t>
            </a:r>
            <a:r>
              <a:rPr lang="en-GB" kern="0" dirty="0" err="1"/>
              <a:t>μm</a:t>
            </a:r>
            <a:r>
              <a:rPr lang="en-GB" kern="0" dirty="0"/>
              <a:t> × 50 </a:t>
            </a:r>
            <a:r>
              <a:rPr lang="en-GB" kern="0" dirty="0" err="1" smtClean="0"/>
              <a:t>μm</a:t>
            </a:r>
            <a:endParaRPr lang="en-GB" kern="0" dirty="0"/>
          </a:p>
          <a:p>
            <a:pPr defTabSz="914400"/>
            <a:r>
              <a:rPr lang="en-GB" kern="0" dirty="0" smtClean="0">
                <a:solidFill>
                  <a:srgbClr val="FF0000"/>
                </a:solidFill>
              </a:rPr>
              <a:t>Outer t</a:t>
            </a:r>
            <a:r>
              <a:rPr lang="en-GB" sz="1800" kern="0" dirty="0" smtClean="0">
                <a:solidFill>
                  <a:srgbClr val="FF0000"/>
                </a:solidFill>
              </a:rPr>
              <a:t>iming layers:</a:t>
            </a:r>
            <a:endParaRPr lang="en-GB" sz="1800" kern="0" dirty="0">
              <a:solidFill>
                <a:srgbClr val="FF0000"/>
              </a:solidFill>
            </a:endParaRPr>
          </a:p>
          <a:p>
            <a:pPr defTabSz="914400"/>
            <a:endParaRPr lang="en-GB" sz="1800" kern="0" dirty="0"/>
          </a:p>
          <a:p>
            <a:pPr lvl="1" defTabSz="914400"/>
            <a:endParaRPr lang="en-GB" sz="1800" kern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26714-3A2C-4D0B-9B1B-CAA2F9EEDAB3}"/>
              </a:ext>
            </a:extLst>
          </p:cNvPr>
          <p:cNvSpPr txBox="1">
            <a:spLocks/>
          </p:cNvSpPr>
          <p:nvPr/>
        </p:nvSpPr>
        <p:spPr>
          <a:xfrm>
            <a:off x="5326778" y="4364207"/>
            <a:ext cx="6380944" cy="2386034"/>
          </a:xfrm>
          <a:prstGeom prst="rect">
            <a:avLst/>
          </a:prstGeom>
        </p:spPr>
        <p:txBody>
          <a:bodyPr>
            <a:normAutofit/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b="1">
                <a:solidFill>
                  <a:schemeClr val="tx1"/>
                </a:solidFill>
                <a:latin typeface="+mn-lt"/>
              </a:defRPr>
            </a:lvl2pPr>
            <a:lvl3pPr marL="114297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b="1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5pPr>
            <a:lvl6pPr marL="2514537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726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8914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103" indent="-228594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buNone/>
            </a:pPr>
            <a:r>
              <a:rPr lang="en-GB" kern="0" dirty="0"/>
              <a:t>	</a:t>
            </a:r>
            <a:r>
              <a:rPr lang="en-GB" sz="1800" kern="0" dirty="0" smtClean="0"/>
              <a:t>3 </a:t>
            </a:r>
            <a:r>
              <a:rPr lang="en-GB" sz="1800" kern="0" dirty="0"/>
              <a:t>closely spaced layers for redundancy</a:t>
            </a:r>
          </a:p>
          <a:p>
            <a:pPr lvl="1" defTabSz="914400"/>
            <a:r>
              <a:rPr lang="en-GB" kern="0" dirty="0" smtClean="0"/>
              <a:t>Single bunch t</a:t>
            </a:r>
            <a:r>
              <a:rPr lang="en-GB" sz="1800" kern="0" dirty="0" smtClean="0"/>
              <a:t>iming </a:t>
            </a:r>
            <a:r>
              <a:rPr lang="en-GB" sz="1800" kern="0" dirty="0"/>
              <a:t>resolution </a:t>
            </a:r>
            <a:r>
              <a:rPr lang="en-GB" kern="0" dirty="0" smtClean="0"/>
              <a:t>(&lt;</a:t>
            </a:r>
            <a:r>
              <a:rPr lang="en-GB" sz="1800" kern="0" dirty="0" smtClean="0"/>
              <a:t>554 ns)</a:t>
            </a:r>
            <a:endParaRPr lang="en-GB" sz="1800" kern="0" dirty="0"/>
          </a:p>
          <a:p>
            <a:pPr lvl="1" defTabSz="914400"/>
            <a:r>
              <a:rPr lang="en-GB" sz="1800" kern="0" dirty="0"/>
              <a:t>Material budget </a:t>
            </a:r>
            <a:r>
              <a:rPr lang="en-GB" kern="0" dirty="0" smtClean="0"/>
              <a:t>less</a:t>
            </a:r>
            <a:r>
              <a:rPr lang="en-GB" sz="1800" kern="0" dirty="0" smtClean="0"/>
              <a:t> </a:t>
            </a:r>
            <a:r>
              <a:rPr lang="en-GB" sz="1800" kern="0" dirty="0"/>
              <a:t>critical </a:t>
            </a:r>
          </a:p>
          <a:p>
            <a:pPr lvl="1" defTabSz="914400"/>
            <a:r>
              <a:rPr lang="en-GB" kern="0" dirty="0" smtClean="0"/>
              <a:t>Probably air-cooled, </a:t>
            </a:r>
            <a:r>
              <a:rPr lang="en-GB" kern="0" dirty="0"/>
              <a:t>e</a:t>
            </a:r>
            <a:r>
              <a:rPr lang="en-GB" sz="1800" kern="0" dirty="0" smtClean="0"/>
              <a:t>vaporative cooling if needed</a:t>
            </a:r>
            <a:endParaRPr lang="en-GB" sz="1800" kern="0" dirty="0"/>
          </a:p>
          <a:p>
            <a:pPr lvl="1" defTabSz="914400"/>
            <a:r>
              <a:rPr lang="en-GB" sz="1800" kern="0" dirty="0"/>
              <a:t>150 µm </a:t>
            </a:r>
            <a:r>
              <a:rPr lang="en-GB" sz="1800" kern="0" dirty="0" smtClean="0"/>
              <a:t>pixels</a:t>
            </a:r>
          </a:p>
          <a:p>
            <a:pPr marL="457188" lvl="1" indent="0" defTabSz="914400">
              <a:buNone/>
            </a:pPr>
            <a:endParaRPr lang="en-GB" sz="1800" kern="0" dirty="0"/>
          </a:p>
          <a:p>
            <a:pPr defTabSz="914400"/>
            <a:r>
              <a:rPr lang="en-GB" sz="1800" kern="0" dirty="0">
                <a:solidFill>
                  <a:srgbClr val="FF0000"/>
                </a:solidFill>
              </a:rPr>
              <a:t>The vertex detector </a:t>
            </a:r>
            <a:r>
              <a:rPr lang="en-GB" sz="1800" kern="0" dirty="0" smtClean="0">
                <a:solidFill>
                  <a:srgbClr val="FF0000"/>
                </a:solidFill>
              </a:rPr>
              <a:t>also provides single-bunch timing</a:t>
            </a:r>
          </a:p>
          <a:p>
            <a:pPr defTabSz="914400"/>
            <a:endParaRPr lang="en-GB" sz="1800" kern="0" dirty="0">
              <a:solidFill>
                <a:srgbClr val="FF0000"/>
              </a:solidFill>
            </a:endParaRPr>
          </a:p>
        </p:txBody>
      </p:sp>
      <p:pic>
        <p:nvPicPr>
          <p:cNvPr id="4" name="Picture 4" descr="Barrel Ladders cross sect.jpg">
            <a:extLst>
              <a:ext uri="{FF2B5EF4-FFF2-40B4-BE49-F238E27FC236}">
                <a16:creationId xmlns:a16="http://schemas.microsoft.com/office/drawing/2014/main" id="{DF173581-B053-475F-89B9-A345D229311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9891" y="242403"/>
            <a:ext cx="2643447" cy="3138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D5AFD2BB-BBFB-44ED-BCF7-F78B63F32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934" y="1381444"/>
            <a:ext cx="138588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fontAlgn="ctr">
              <a:spcBef>
                <a:spcPct val="50000"/>
              </a:spcBef>
            </a:pPr>
            <a:r>
              <a:rPr lang="en-GB" altLang="en-US" sz="900" b="1" dirty="0">
                <a:solidFill>
                  <a:srgbClr val="FF0000"/>
                </a:solidFill>
              </a:rPr>
              <a:t>Outer timing </a:t>
            </a:r>
            <a:r>
              <a:rPr lang="en-GB" altLang="en-US" sz="900" b="1" dirty="0" smtClean="0">
                <a:solidFill>
                  <a:srgbClr val="FF0000"/>
                </a:solidFill>
              </a:rPr>
              <a:t>layers</a:t>
            </a:r>
            <a:endParaRPr lang="en-GB" altLang="en-US" sz="900" dirty="0">
              <a:solidFill>
                <a:srgbClr val="FF0000"/>
              </a:solidFill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43A8A016-F774-42CE-9461-5260D3527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934" y="2080629"/>
            <a:ext cx="13795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fontAlgn="ctr">
              <a:spcBef>
                <a:spcPct val="50000"/>
              </a:spcBef>
            </a:pPr>
            <a:r>
              <a:rPr lang="en-GB" altLang="en-US" sz="1000" b="1" dirty="0">
                <a:solidFill>
                  <a:srgbClr val="FF0000"/>
                </a:solidFill>
              </a:rPr>
              <a:t>Vertex detector</a:t>
            </a:r>
            <a:endParaRPr lang="en-GB" altLang="en-US" sz="1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268991"/>
            <a:ext cx="532677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Track reconstruction proceeds from mini-vectors in the timing layers, and proceeds inwards one layer at a time.</a:t>
            </a:r>
          </a:p>
          <a:p>
            <a:endParaRPr lang="en-GB" sz="1200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Note that even low-</a:t>
            </a:r>
            <a:r>
              <a:rPr lang="en-GB" dirty="0" err="1" smtClean="0">
                <a:solidFill>
                  <a:srgbClr val="0070C0"/>
                </a:solidFill>
              </a:rPr>
              <a:t>p</a:t>
            </a:r>
            <a:r>
              <a:rPr lang="en-GB" baseline="-25000" dirty="0" err="1" smtClean="0">
                <a:solidFill>
                  <a:srgbClr val="0070C0"/>
                </a:solidFill>
              </a:rPr>
              <a:t>T</a:t>
            </a:r>
            <a:r>
              <a:rPr lang="en-GB" dirty="0" smtClean="0">
                <a:solidFill>
                  <a:srgbClr val="0070C0"/>
                </a:solidFill>
              </a:rPr>
              <a:t> tracks (curlers) deposit signals in the timing layers (endcaps), so permit clean reconstruction.</a:t>
            </a:r>
          </a:p>
          <a:p>
            <a:endParaRPr lang="en-GB" sz="1200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Products of long-lived decays (K</a:t>
            </a:r>
            <a:r>
              <a:rPr lang="en-GB" baseline="30000" dirty="0" smtClean="0">
                <a:solidFill>
                  <a:srgbClr val="0070C0"/>
                </a:solidFill>
              </a:rPr>
              <a:t>0</a:t>
            </a:r>
            <a:r>
              <a:rPr lang="en-GB" baseline="-25000" dirty="0" smtClean="0">
                <a:solidFill>
                  <a:srgbClr val="0070C0"/>
                </a:solidFill>
              </a:rPr>
              <a:t>s</a:t>
            </a:r>
            <a:r>
              <a:rPr lang="en-GB" dirty="0" smtClean="0">
                <a:solidFill>
                  <a:srgbClr val="0070C0"/>
                </a:solidFill>
              </a:rPr>
              <a:t> and</a:t>
            </a:r>
            <a:r>
              <a:rPr lang="en-GB" dirty="0" smtClean="0">
                <a:solidFill>
                  <a:srgbClr val="0070C0"/>
                </a:solidFill>
                <a:latin typeface="Symbol" panose="05050102010706020507" pitchFamily="18" charset="2"/>
              </a:rPr>
              <a:t> L</a:t>
            </a:r>
            <a:r>
              <a:rPr lang="en-GB" baseline="30000" dirty="0" smtClean="0">
                <a:solidFill>
                  <a:srgbClr val="0070C0"/>
                </a:solidFill>
                <a:latin typeface="Symbol" panose="05050102010706020507" pitchFamily="18" charset="2"/>
              </a:rPr>
              <a:t>0</a:t>
            </a:r>
            <a:r>
              <a:rPr lang="en-GB" dirty="0" smtClean="0">
                <a:solidFill>
                  <a:srgbClr val="0070C0"/>
                </a:solidFill>
                <a:latin typeface="Symbol" panose="05050102010706020507" pitchFamily="18" charset="2"/>
              </a:rPr>
              <a:t> </a:t>
            </a:r>
            <a:r>
              <a:rPr lang="en-GB" dirty="0" smtClean="0">
                <a:solidFill>
                  <a:srgbClr val="0070C0"/>
                </a:solidFill>
              </a:rPr>
              <a:t>) may be tricky.  </a:t>
            </a:r>
          </a:p>
          <a:p>
            <a:endParaRPr lang="en-GB" dirty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0070C0"/>
                </a:solidFill>
              </a:rPr>
              <a:t>Main questions: 	Will it work?</a:t>
            </a:r>
          </a:p>
          <a:p>
            <a:r>
              <a:rPr lang="en-GB" dirty="0">
                <a:solidFill>
                  <a:srgbClr val="0070C0"/>
                </a:solidFill>
              </a:rPr>
              <a:t>	</a:t>
            </a:r>
            <a:r>
              <a:rPr lang="en-GB" dirty="0" smtClean="0">
                <a:solidFill>
                  <a:srgbClr val="0070C0"/>
                </a:solidFill>
              </a:rPr>
              <a:t>	If so, can it be more compact?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291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315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Unicode MS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</vt:vector>
  </TitlesOfParts>
  <Company>PPD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Damerell, Chris (STFC,RAL,PPD)</dc:creator>
  <cp:lastModifiedBy>Damerell, Chris (STFC,RAL,PPD)</cp:lastModifiedBy>
  <cp:revision>8</cp:revision>
  <dcterms:created xsi:type="dcterms:W3CDTF">2021-11-30T09:36:26Z</dcterms:created>
  <dcterms:modified xsi:type="dcterms:W3CDTF">2021-11-30T14:46:01Z</dcterms:modified>
</cp:coreProperties>
</file>