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88" r:id="rId2"/>
    <p:sldId id="648" r:id="rId3"/>
    <p:sldId id="645" r:id="rId4"/>
    <p:sldId id="647" r:id="rId5"/>
    <p:sldId id="390" r:id="rId6"/>
    <p:sldId id="397" r:id="rId7"/>
    <p:sldId id="644" r:id="rId8"/>
    <p:sldId id="646" r:id="rId9"/>
    <p:sldId id="651" r:id="rId10"/>
    <p:sldId id="389" r:id="rId11"/>
    <p:sldId id="391" r:id="rId12"/>
    <p:sldId id="393" r:id="rId13"/>
    <p:sldId id="394" r:id="rId14"/>
    <p:sldId id="395" r:id="rId15"/>
    <p:sldId id="396" r:id="rId16"/>
  </p:sldIdLst>
  <p:sldSz cx="9144000" cy="5143500" type="screen16x9"/>
  <p:notesSz cx="6950075" cy="9236075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06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E17000"/>
    <a:srgbClr val="00B0F0"/>
    <a:srgbClr val="FFFF00"/>
    <a:srgbClr val="C75B12"/>
    <a:srgbClr val="DB5807"/>
    <a:srgbClr val="591E6C"/>
    <a:srgbClr val="6E2585"/>
    <a:srgbClr val="D2C295"/>
    <a:srgbClr val="A79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86443-0E9B-4131-8F43-222CE5DAD811}" v="95" dt="2021-11-19T18:41:09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38" autoAdjust="0"/>
    <p:restoredTop sz="94126" autoAdjust="0"/>
  </p:normalViewPr>
  <p:slideViewPr>
    <p:cSldViewPr snapToGrid="0">
      <p:cViewPr varScale="1">
        <p:scale>
          <a:sx n="182" d="100"/>
          <a:sy n="182" d="100"/>
        </p:scale>
        <p:origin x="984" y="144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06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range background"/>
          <p:cNvSpPr/>
          <p:nvPr userDrawn="1"/>
        </p:nvSpPr>
        <p:spPr>
          <a:xfrm>
            <a:off x="0" y="0"/>
            <a:ext cx="9144000" cy="43754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gradient shape 2"/>
          <p:cNvSpPr/>
          <p:nvPr userDrawn="1"/>
        </p:nvSpPr>
        <p:spPr>
          <a:xfrm flipH="1">
            <a:off x="3422534" y="-5210"/>
            <a:ext cx="5784112" cy="4391247"/>
          </a:xfrm>
          <a:custGeom>
            <a:avLst/>
            <a:gdLst>
              <a:gd name="connsiteX0" fmla="*/ 0 w 6039293"/>
              <a:gd name="connsiteY0" fmla="*/ 0 h 4380614"/>
              <a:gd name="connsiteX1" fmla="*/ 6039293 w 6039293"/>
              <a:gd name="connsiteY1" fmla="*/ 0 h 4380614"/>
              <a:gd name="connsiteX2" fmla="*/ 3423684 w 6039293"/>
              <a:gd name="connsiteY2" fmla="*/ 4380614 h 4380614"/>
              <a:gd name="connsiteX3" fmla="*/ 21265 w 6039293"/>
              <a:gd name="connsiteY3" fmla="*/ 4380614 h 4380614"/>
              <a:gd name="connsiteX4" fmla="*/ 0 w 6039293"/>
              <a:gd name="connsiteY4" fmla="*/ 0 h 4380614"/>
              <a:gd name="connsiteX0" fmla="*/ 0 w 6039293"/>
              <a:gd name="connsiteY0" fmla="*/ 0 h 4391247"/>
              <a:gd name="connsiteX1" fmla="*/ 6039293 w 6039293"/>
              <a:gd name="connsiteY1" fmla="*/ 0 h 4391247"/>
              <a:gd name="connsiteX2" fmla="*/ 1307805 w 6039293"/>
              <a:gd name="connsiteY2" fmla="*/ 4391247 h 4391247"/>
              <a:gd name="connsiteX3" fmla="*/ 21265 w 6039293"/>
              <a:gd name="connsiteY3" fmla="*/ 4380614 h 4391247"/>
              <a:gd name="connsiteX4" fmla="*/ 0 w 6039293"/>
              <a:gd name="connsiteY4" fmla="*/ 0 h 4391247"/>
              <a:gd name="connsiteX0" fmla="*/ 0 w 5784112"/>
              <a:gd name="connsiteY0" fmla="*/ 0 h 4391247"/>
              <a:gd name="connsiteX1" fmla="*/ 5784112 w 5784112"/>
              <a:gd name="connsiteY1" fmla="*/ 0 h 4391247"/>
              <a:gd name="connsiteX2" fmla="*/ 1307805 w 5784112"/>
              <a:gd name="connsiteY2" fmla="*/ 4391247 h 4391247"/>
              <a:gd name="connsiteX3" fmla="*/ 21265 w 5784112"/>
              <a:gd name="connsiteY3" fmla="*/ 4380614 h 4391247"/>
              <a:gd name="connsiteX4" fmla="*/ 0 w 5784112"/>
              <a:gd name="connsiteY4" fmla="*/ 0 h 439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4112" h="4391247">
                <a:moveTo>
                  <a:pt x="0" y="0"/>
                </a:moveTo>
                <a:lnTo>
                  <a:pt x="5784112" y="0"/>
                </a:lnTo>
                <a:lnTo>
                  <a:pt x="1307805" y="4391247"/>
                </a:lnTo>
                <a:lnTo>
                  <a:pt x="21265" y="43806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63000">
                <a:schemeClr val="accent1">
                  <a:tint val="23500"/>
                  <a:satMod val="16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radient shape 1"/>
          <p:cNvSpPr/>
          <p:nvPr userDrawn="1"/>
        </p:nvSpPr>
        <p:spPr>
          <a:xfrm>
            <a:off x="38100" y="10740"/>
            <a:ext cx="6039293" cy="4380614"/>
          </a:xfrm>
          <a:custGeom>
            <a:avLst/>
            <a:gdLst>
              <a:gd name="connsiteX0" fmla="*/ 0 w 6039293"/>
              <a:gd name="connsiteY0" fmla="*/ 0 h 4380614"/>
              <a:gd name="connsiteX1" fmla="*/ 6039293 w 6039293"/>
              <a:gd name="connsiteY1" fmla="*/ 0 h 4380614"/>
              <a:gd name="connsiteX2" fmla="*/ 3423684 w 6039293"/>
              <a:gd name="connsiteY2" fmla="*/ 4380614 h 4380614"/>
              <a:gd name="connsiteX3" fmla="*/ 21265 w 6039293"/>
              <a:gd name="connsiteY3" fmla="*/ 4380614 h 4380614"/>
              <a:gd name="connsiteX4" fmla="*/ 0 w 6039293"/>
              <a:gd name="connsiteY4" fmla="*/ 0 h 43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9293" h="4380614">
                <a:moveTo>
                  <a:pt x="0" y="0"/>
                </a:moveTo>
                <a:lnTo>
                  <a:pt x="6039293" y="0"/>
                </a:lnTo>
                <a:lnTo>
                  <a:pt x="3423684" y="4380614"/>
                </a:lnTo>
                <a:lnTo>
                  <a:pt x="21265" y="43806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63000">
                <a:schemeClr val="accent1">
                  <a:tint val="23500"/>
                  <a:satMod val="16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5" cy="5150695"/>
          </a:xfrm>
          <a:prstGeom prst="rect">
            <a:avLst/>
          </a:prstGeom>
        </p:spPr>
      </p:pic>
      <p:pic>
        <p:nvPicPr>
          <p:cNvPr id="8" name="logo SLA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4629150"/>
            <a:ext cx="2302769" cy="669037"/>
          </a:xfrm>
          <a:prstGeom prst="rect">
            <a:avLst/>
          </a:prstGeom>
        </p:spPr>
      </p:pic>
      <p:pic>
        <p:nvPicPr>
          <p:cNvPr id="9" name="logo DOE Stanfor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2950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4" y="2734627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br>
              <a:rPr lang="en-CA"/>
            </a:br>
            <a:r>
              <a:rPr lang="en-CA"/>
              <a:t>***INSTRUCTIONS ON HOW TO APPLY IMAGE MASKING TO SLIDE LAYOUT***</a:t>
            </a:r>
            <a:br>
              <a:rPr lang="en-CA"/>
            </a:br>
            <a:r>
              <a:rPr lang="en-CA"/>
              <a:t>STEP 1: Click icon to insert image</a:t>
            </a:r>
            <a:br>
              <a:rPr lang="en-CA"/>
            </a:br>
            <a:r>
              <a:rPr lang="en-CA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57214" y="760572"/>
            <a:ext cx="8008937" cy="1684735"/>
          </a:xfrm>
        </p:spPr>
        <p:txBody>
          <a:bodyPr/>
          <a:lstStyle/>
          <a:p>
            <a:r>
              <a:rPr lang="en-US" sz="4000" dirty="0"/>
              <a:t>Skipper-in-CMOS</a:t>
            </a:r>
            <a:endParaRPr lang="en-CA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4993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57213" y="2589228"/>
            <a:ext cx="8008937" cy="685800"/>
          </a:xfrm>
        </p:spPr>
        <p:txBody>
          <a:bodyPr/>
          <a:lstStyle/>
          <a:p>
            <a:r>
              <a:rPr lang="en-US" sz="1600" dirty="0"/>
              <a:t>L. Rota on behalf of the Skipper-in-CMOS collaboration </a:t>
            </a:r>
          </a:p>
        </p:txBody>
      </p:sp>
      <p:pic>
        <p:nvPicPr>
          <p:cNvPr id="6" name="Picture 6" descr="FermiLogo_RGB_NALBlue.png">
            <a:extLst>
              <a:ext uri="{FF2B5EF4-FFF2-40B4-BE49-F238E27FC236}">
                <a16:creationId xmlns:a16="http://schemas.microsoft.com/office/drawing/2014/main" id="{9FC3FB16-A238-4976-8AFA-A250050576C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05" y="4610539"/>
            <a:ext cx="1747223" cy="3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4C61D8C-79E3-427F-B427-5654DF29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499086"/>
            <a:ext cx="545927" cy="5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860A6D-8115-46ED-96AD-6EB919AA1F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5AC14-4269-497A-956D-B37F4D20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92F951-B0AF-4145-B1F3-1A599BAD4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7"/>
          <a:stretch/>
        </p:blipFill>
        <p:spPr>
          <a:xfrm>
            <a:off x="5067953" y="1415976"/>
            <a:ext cx="3992227" cy="32824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2851D5-211F-455D-91B8-DD0C04F8B3E8}"/>
              </a:ext>
            </a:extLst>
          </p:cNvPr>
          <p:cNvSpPr txBox="1"/>
          <p:nvPr/>
        </p:nvSpPr>
        <p:spPr>
          <a:xfrm>
            <a:off x="28539" y="1159027"/>
            <a:ext cx="51826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2"/>
                </a:solidFill>
              </a:rPr>
              <a:t>Project</a:t>
            </a:r>
            <a:r>
              <a:rPr lang="en-US" sz="1400" dirty="0">
                <a:solidFill>
                  <a:schemeClr val="bg2"/>
                </a:solidFill>
              </a:rPr>
              <a:t>: </a:t>
            </a:r>
            <a:r>
              <a:rPr lang="en-US" sz="1400" dirty="0"/>
              <a:t>Skipper CCD in CMOS with Non-Destructive Readout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2"/>
                </a:solidFill>
              </a:rPr>
              <a:t>Pixel Technology</a:t>
            </a:r>
            <a:r>
              <a:rPr lang="en-US" sz="1400" dirty="0">
                <a:solidFill>
                  <a:schemeClr val="bg2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Pinned </a:t>
            </a:r>
            <a:r>
              <a:rPr lang="en-US" sz="1400" b="1" dirty="0" err="1"/>
              <a:t>PhotoDiode</a:t>
            </a:r>
            <a:r>
              <a:rPr lang="en-US" sz="1400" b="1" dirty="0"/>
              <a:t> (PPD) for conversion                              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Much higher </a:t>
            </a:r>
            <a:r>
              <a:rPr lang="en-US" sz="1400" dirty="0" err="1"/>
              <a:t>CvG</a:t>
            </a:r>
            <a:r>
              <a:rPr lang="en-US" sz="1400" dirty="0"/>
              <a:t> than CCD </a:t>
            </a:r>
            <a:r>
              <a:rPr lang="en-US" sz="1100" dirty="0"/>
              <a:t>(100uV/e- vs 3uV/e-)</a:t>
            </a:r>
            <a:endParaRPr lang="en-US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Low leakage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Lower noise per measurement than CCD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Skipper CCD for charge manipulation                                                                           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High charge transfer efficiency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Enables NDR capability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Enables noise averaging feature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180nm CMOS process </a:t>
            </a:r>
            <a:r>
              <a:rPr lang="en-US" sz="1400" dirty="0"/>
              <a:t>                                                                        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Readout parallelization capabilities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Much faster readout time than CCD*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Finer feature size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2"/>
                </a:solidFill>
              </a:rPr>
              <a:t>Future plans</a:t>
            </a:r>
            <a:r>
              <a:rPr lang="en-US" sz="1400" dirty="0">
                <a:solidFill>
                  <a:schemeClr val="bg2"/>
                </a:solidFill>
              </a:rPr>
              <a:t>: </a:t>
            </a:r>
            <a:r>
              <a:rPr lang="en-US" sz="1400" dirty="0"/>
              <a:t>back-side illumination to increase fill factor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D2C9D9-B82D-4FE0-BAA0-3B5DF959A1E4}"/>
              </a:ext>
            </a:extLst>
          </p:cNvPr>
          <p:cNvSpPr txBox="1"/>
          <p:nvPr/>
        </p:nvSpPr>
        <p:spPr>
          <a:xfrm>
            <a:off x="5495964" y="1118225"/>
            <a:ext cx="3389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</a:rPr>
              <a:t>Proposed Pixel: 4T with CCD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9D2392-EF6E-44F8-A94F-5EE14406E922}"/>
              </a:ext>
            </a:extLst>
          </p:cNvPr>
          <p:cNvSpPr txBox="1"/>
          <p:nvPr/>
        </p:nvSpPr>
        <p:spPr>
          <a:xfrm>
            <a:off x="28538" y="4894154"/>
            <a:ext cx="81035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404040"/>
                </a:solidFill>
              </a:rPr>
              <a:t>*</a:t>
            </a:r>
            <a:r>
              <a:rPr lang="en-US" sz="700" dirty="0" err="1">
                <a:solidFill>
                  <a:srgbClr val="404040"/>
                </a:solidFill>
              </a:rPr>
              <a:t>Stefanov</a:t>
            </a:r>
            <a:r>
              <a:rPr lang="en-US" sz="700" dirty="0">
                <a:solidFill>
                  <a:srgbClr val="404040"/>
                </a:solidFill>
              </a:rPr>
              <a:t>, K. D. (2020). Simulations and Design of a Single-Photon CMOS Imaging Pixel Using Multiple Non-Destructive Signal Sampling. </a:t>
            </a:r>
            <a:r>
              <a:rPr lang="en-US" sz="700" i="1" dirty="0">
                <a:solidFill>
                  <a:srgbClr val="404040"/>
                </a:solidFill>
              </a:rPr>
              <a:t>Sensors </a:t>
            </a:r>
            <a:r>
              <a:rPr lang="en-US" sz="700" dirty="0">
                <a:solidFill>
                  <a:srgbClr val="404040"/>
                </a:solidFill>
              </a:rPr>
              <a:t>, 20(7). </a:t>
            </a:r>
          </a:p>
        </p:txBody>
      </p:sp>
    </p:spTree>
    <p:extLst>
      <p:ext uri="{BB962C8B-B14F-4D97-AF65-F5344CB8AC3E}">
        <p14:creationId xmlns:p14="http://schemas.microsoft.com/office/powerpoint/2010/main" val="255366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860A6D-8115-46ED-96AD-6EB919AA1F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5AC14-4269-497A-956D-B37F4D20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Skipper-in-CMOS ASIC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5FA910C-96FA-4DE8-99D4-B4FEE3995B21}"/>
              </a:ext>
            </a:extLst>
          </p:cNvPr>
          <p:cNvSpPr txBox="1">
            <a:spLocks/>
          </p:cNvSpPr>
          <p:nvPr/>
        </p:nvSpPr>
        <p:spPr>
          <a:xfrm>
            <a:off x="106493" y="1096695"/>
            <a:ext cx="3589207" cy="27253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2"/>
                </a:solidFill>
              </a:rPr>
              <a:t>Main objectives of first prototype: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404040"/>
                </a:solidFill>
              </a:rPr>
              <a:t>Design and Fabricate a CIS test chip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404040"/>
                </a:solidFill>
              </a:rPr>
              <a:t>Demonstrate low noise capabilities for a single measurement (target &lt; 2e- RMS)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404040"/>
                </a:solidFill>
              </a:rPr>
              <a:t>Demonstrate photon counting with micro-second scale readout time capabilities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rgbClr val="404040"/>
                </a:solidFill>
              </a:rPr>
              <a:t>Fabricate and characterize pixel variations and AFE blocks: 1) Identify best structure and b) improve modeling</a:t>
            </a:r>
          </a:p>
          <a:p>
            <a:r>
              <a:rPr lang="en-US" sz="1200" b="1" dirty="0">
                <a:solidFill>
                  <a:schemeClr val="bg2"/>
                </a:solidFill>
              </a:rPr>
              <a:t>Process: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TowerJazz</a:t>
            </a:r>
            <a:r>
              <a:rPr lang="en-US" sz="1200" dirty="0"/>
              <a:t> 180 nm CIS, 1.8V / 5V, FSI (this run) or BSI (future runs)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D0DB660-6904-4B24-9C28-A1CDB828D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5" r="5601"/>
          <a:stretch/>
        </p:blipFill>
        <p:spPr bwMode="auto">
          <a:xfrm>
            <a:off x="3451860" y="1096695"/>
            <a:ext cx="5649061" cy="302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36F828-71A8-4E38-B527-AA6B70309DE3}"/>
              </a:ext>
            </a:extLst>
          </p:cNvPr>
          <p:cNvSpPr txBox="1"/>
          <p:nvPr/>
        </p:nvSpPr>
        <p:spPr>
          <a:xfrm>
            <a:off x="139215" y="4202430"/>
            <a:ext cx="476266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b="1" dirty="0">
                <a:latin typeface="Calibri"/>
              </a:rPr>
              <a:t>(FNAL) </a:t>
            </a:r>
            <a:r>
              <a:rPr lang="en-US" sz="1050" dirty="0">
                <a:latin typeface="Calibri"/>
              </a:rPr>
              <a:t>Benjamin Parpillon, </a:t>
            </a:r>
            <a:r>
              <a:rPr lang="en-US" sz="1050" dirty="0" err="1">
                <a:latin typeface="Calibri"/>
              </a:rPr>
              <a:t>Honghzi</a:t>
            </a:r>
            <a:r>
              <a:rPr lang="en-US" sz="1050" dirty="0">
                <a:latin typeface="Calibri"/>
              </a:rPr>
              <a:t> Sun, </a:t>
            </a:r>
            <a:r>
              <a:rPr lang="en-US" sz="1050" dirty="0" err="1">
                <a:latin typeface="Calibri"/>
              </a:rPr>
              <a:t>Shaorui</a:t>
            </a:r>
            <a:r>
              <a:rPr lang="en-US" sz="1050" dirty="0">
                <a:latin typeface="Calibri"/>
              </a:rPr>
              <a:t> Li, Juan Estrada, Farah Fahim</a:t>
            </a:r>
          </a:p>
          <a:p>
            <a:r>
              <a:rPr lang="en-US" sz="1050" b="1" dirty="0">
                <a:latin typeface="Calibri"/>
              </a:rPr>
              <a:t>(SLAC) </a:t>
            </a:r>
            <a:r>
              <a:rPr lang="en-US" sz="1050" dirty="0">
                <a:latin typeface="Calibri"/>
              </a:rPr>
              <a:t>Lorenzo Rota, Aseem Gupta, Angelo Dragone, Christopher Kenney, Julie Segal</a:t>
            </a:r>
          </a:p>
          <a:p>
            <a:r>
              <a:rPr lang="en-US" sz="1050" b="1" dirty="0">
                <a:latin typeface="Calibri"/>
              </a:rPr>
              <a:t>(Centro </a:t>
            </a:r>
            <a:r>
              <a:rPr lang="en-US" sz="1050" b="1" dirty="0" err="1">
                <a:latin typeface="Calibri"/>
              </a:rPr>
              <a:t>Atomico</a:t>
            </a:r>
            <a:r>
              <a:rPr lang="en-US" sz="1050" b="1" dirty="0">
                <a:latin typeface="Calibri"/>
              </a:rPr>
              <a:t> </a:t>
            </a:r>
            <a:r>
              <a:rPr lang="en-US" sz="1050" b="1" dirty="0" err="1">
                <a:latin typeface="Calibri"/>
              </a:rPr>
              <a:t>Bariloche</a:t>
            </a:r>
            <a:r>
              <a:rPr lang="en-US" sz="1050" b="1" dirty="0">
                <a:latin typeface="Calibri"/>
              </a:rPr>
              <a:t>) </a:t>
            </a:r>
            <a:r>
              <a:rPr lang="en-US" sz="1050" dirty="0">
                <a:latin typeface="Calibri"/>
              </a:rPr>
              <a:t>Miguel </a:t>
            </a:r>
            <a:r>
              <a:rPr lang="en-US" sz="1050" dirty="0" err="1">
                <a:latin typeface="Calibri"/>
              </a:rPr>
              <a:t>Sofo</a:t>
            </a:r>
            <a:r>
              <a:rPr lang="en-US" sz="1050" dirty="0">
                <a:latin typeface="Calibri"/>
              </a:rPr>
              <a:t> </a:t>
            </a:r>
            <a:r>
              <a:rPr lang="en-US" sz="1050" dirty="0" err="1">
                <a:latin typeface="Calibri"/>
              </a:rPr>
              <a:t>Haro</a:t>
            </a:r>
            <a:r>
              <a:rPr lang="en-US" sz="1050" dirty="0">
                <a:latin typeface="Calibri"/>
              </a:rPr>
              <a:t>, Fabricio </a:t>
            </a:r>
            <a:r>
              <a:rPr lang="en-US" sz="1050" dirty="0" err="1">
                <a:latin typeface="Calibri"/>
              </a:rPr>
              <a:t>Alcade</a:t>
            </a:r>
            <a:endParaRPr lang="en-US" sz="1050" dirty="0">
              <a:latin typeface="Calibri"/>
            </a:endParaRPr>
          </a:p>
          <a:p>
            <a:r>
              <a:rPr lang="en-US" sz="1050" b="1" dirty="0">
                <a:latin typeface="Calibri"/>
              </a:rPr>
              <a:t>(Tower Semiconductor) </a:t>
            </a:r>
            <a:r>
              <a:rPr lang="en-US" sz="1050" dirty="0">
                <a:latin typeface="Calibri"/>
              </a:rPr>
              <a:t>Adi Birman, Amos Fenigstein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8E144F-9FFE-46E2-8250-B84937914408}"/>
              </a:ext>
            </a:extLst>
          </p:cNvPr>
          <p:cNvGrpSpPr/>
          <p:nvPr/>
        </p:nvGrpSpPr>
        <p:grpSpPr>
          <a:xfrm>
            <a:off x="4901877" y="4335231"/>
            <a:ext cx="4364254" cy="385824"/>
            <a:chOff x="3268818" y="4459224"/>
            <a:chExt cx="6175250" cy="545927"/>
          </a:xfrm>
        </p:grpSpPr>
        <p:pic>
          <p:nvPicPr>
            <p:cNvPr id="11" name="Picture 10" descr="Logo, company name&#10;&#10;Description automatically generated">
              <a:extLst>
                <a:ext uri="{FF2B5EF4-FFF2-40B4-BE49-F238E27FC236}">
                  <a16:creationId xmlns:a16="http://schemas.microsoft.com/office/drawing/2014/main" id="{C67124A6-58EE-4469-8C6E-38FCD892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8818" y="4504805"/>
              <a:ext cx="988585" cy="436289"/>
            </a:xfrm>
            <a:prstGeom prst="rect">
              <a:avLst/>
            </a:prstGeom>
          </p:spPr>
        </p:pic>
        <p:pic>
          <p:nvPicPr>
            <p:cNvPr id="17" name="Picture 6" descr="FermiLogo_RGB_NALBlue.png">
              <a:extLst>
                <a:ext uri="{FF2B5EF4-FFF2-40B4-BE49-F238E27FC236}">
                  <a16:creationId xmlns:a16="http://schemas.microsoft.com/office/drawing/2014/main" id="{EFF612D6-97E4-4F2F-B25D-6228B303FECF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605" y="4570677"/>
              <a:ext cx="1747223" cy="3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C32B173-8094-40EC-8D36-3B0D8AD6B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100" y="4459224"/>
              <a:ext cx="545927" cy="545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logo SLAC">
              <a:extLst>
                <a:ext uri="{FF2B5EF4-FFF2-40B4-BE49-F238E27FC236}">
                  <a16:creationId xmlns:a16="http://schemas.microsoft.com/office/drawing/2014/main" id="{361D0B14-BCE7-4657-9770-B48C3648E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34"/>
            <a:stretch/>
          </p:blipFill>
          <p:spPr>
            <a:xfrm>
              <a:off x="7141299" y="4570677"/>
              <a:ext cx="2302769" cy="370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091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98B0C1-388C-4A42-AB43-C385CFAC9B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45020-1964-4651-A34C-AF0F9C44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ASIC overview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D84BF584-E31B-4C81-B5CE-82A652125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705" y="968448"/>
            <a:ext cx="4117377" cy="4078234"/>
          </a:xfrm>
          <a:prstGeom prst="rect">
            <a:avLst/>
          </a:prstGeom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1F418DB-7D49-4F9C-831E-44233C930351}"/>
              </a:ext>
            </a:extLst>
          </p:cNvPr>
          <p:cNvSpPr txBox="1">
            <a:spLocks/>
          </p:cNvSpPr>
          <p:nvPr/>
        </p:nvSpPr>
        <p:spPr>
          <a:xfrm>
            <a:off x="238388" y="1148281"/>
            <a:ext cx="4206240" cy="272534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MPW with front-side illumination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Size: 5x5 mm</a:t>
            </a:r>
            <a:r>
              <a:rPr lang="en-US" sz="1600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Active area: 3x3 mm</a:t>
            </a:r>
            <a:r>
              <a:rPr lang="en-US" sz="1600" baseline="30000" dirty="0"/>
              <a:t>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Pixel design compatible with Back-Side Illumination (BSI, not for this run)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A0FFAF-DD10-4C00-B692-359B51E97BB4}"/>
              </a:ext>
            </a:extLst>
          </p:cNvPr>
          <p:cNvSpPr/>
          <p:nvPr/>
        </p:nvSpPr>
        <p:spPr>
          <a:xfrm>
            <a:off x="5166879" y="1549313"/>
            <a:ext cx="483705" cy="2454964"/>
          </a:xfrm>
          <a:prstGeom prst="rect">
            <a:avLst/>
          </a:prstGeom>
          <a:solidFill>
            <a:srgbClr val="FF000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Helvetica"/>
              </a:rPr>
              <a:t>Matrix Control Logic</a:t>
            </a:r>
            <a:r>
              <a:rPr lang="en-US" sz="160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​</a:t>
            </a:r>
            <a:endParaRPr lang="en-US" sz="1600">
              <a:solidFill>
                <a:schemeClr val="bg1"/>
              </a:solidFill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5361F0-2A49-40AF-8372-50F02EDD1496}"/>
              </a:ext>
            </a:extLst>
          </p:cNvPr>
          <p:cNvSpPr/>
          <p:nvPr/>
        </p:nvSpPr>
        <p:spPr>
          <a:xfrm>
            <a:off x="5624723" y="4144891"/>
            <a:ext cx="2509487" cy="406037"/>
          </a:xfrm>
          <a:prstGeom prst="rect">
            <a:avLst/>
          </a:prstGeom>
          <a:solidFill>
            <a:schemeClr val="tx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Helvetica"/>
              </a:rPr>
              <a:t>Analog Front-End</a:t>
            </a:r>
            <a:endParaRPr lang="en-US" sz="160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431B3F-3147-4614-B981-F70C56BD585A}"/>
              </a:ext>
            </a:extLst>
          </p:cNvPr>
          <p:cNvCxnSpPr/>
          <p:nvPr/>
        </p:nvCxnSpPr>
        <p:spPr>
          <a:xfrm>
            <a:off x="4767705" y="897471"/>
            <a:ext cx="4114753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73721A4-2EB6-401C-8EE6-D80C162B146E}"/>
              </a:ext>
            </a:extLst>
          </p:cNvPr>
          <p:cNvCxnSpPr>
            <a:cxnSpLocks/>
          </p:cNvCxnSpPr>
          <p:nvPr/>
        </p:nvCxnSpPr>
        <p:spPr>
          <a:xfrm flipV="1">
            <a:off x="4678662" y="928359"/>
            <a:ext cx="0" cy="411832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C76D9D1-1FDF-41C0-BF92-94A11075F9E3}"/>
              </a:ext>
            </a:extLst>
          </p:cNvPr>
          <p:cNvSpPr txBox="1"/>
          <p:nvPr/>
        </p:nvSpPr>
        <p:spPr>
          <a:xfrm rot="16200000">
            <a:off x="4247648" y="274911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 mm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324E02-03D9-4800-9562-0322C8A8FABD}"/>
              </a:ext>
            </a:extLst>
          </p:cNvPr>
          <p:cNvCxnSpPr/>
          <p:nvPr/>
        </p:nvCxnSpPr>
        <p:spPr>
          <a:xfrm>
            <a:off x="7948562" y="1602321"/>
            <a:ext cx="0" cy="2271301"/>
          </a:xfrm>
          <a:prstGeom prst="straightConnector1">
            <a:avLst/>
          </a:prstGeom>
          <a:ln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2A639DB-D6EC-4673-AFD0-7678BAD70673}"/>
              </a:ext>
            </a:extLst>
          </p:cNvPr>
          <p:cNvSpPr/>
          <p:nvPr/>
        </p:nvSpPr>
        <p:spPr>
          <a:xfrm>
            <a:off x="8132364" y="1363953"/>
            <a:ext cx="354226" cy="2507554"/>
          </a:xfrm>
          <a:prstGeom prst="rect">
            <a:avLst/>
          </a:prstGeom>
          <a:solidFill>
            <a:schemeClr val="tx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Helvetica"/>
              </a:rPr>
              <a:t>Test structures</a:t>
            </a:r>
            <a:endParaRPr lang="en-US" sz="1600">
              <a:solidFill>
                <a:schemeClr val="bg1"/>
              </a:solidFill>
              <a:cs typeface="Arial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8D3EBC-C51D-424E-A915-42B92E23E50F}"/>
              </a:ext>
            </a:extLst>
          </p:cNvPr>
          <p:cNvSpPr/>
          <p:nvPr/>
        </p:nvSpPr>
        <p:spPr>
          <a:xfrm>
            <a:off x="5650584" y="1539358"/>
            <a:ext cx="2403338" cy="2454964"/>
          </a:xfrm>
          <a:prstGeom prst="rect">
            <a:avLst/>
          </a:prstGeom>
          <a:solidFill>
            <a:schemeClr val="accent3">
              <a:alpha val="50000"/>
            </a:schemeClr>
          </a:solidFill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/>
              </a:rPr>
              <a:t>Pixel Matrix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Helvetica"/>
                <a:cs typeface="Arial"/>
              </a:rPr>
              <a:t>200 x 200 pixels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Helvetica"/>
                <a:cs typeface="Arial"/>
              </a:rPr>
              <a:t>15 µm pitch</a:t>
            </a:r>
            <a:endParaRPr lang="en-US" sz="1600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A672297-250C-4EA3-A028-1E703E95D270}"/>
              </a:ext>
            </a:extLst>
          </p:cNvPr>
          <p:cNvCxnSpPr>
            <a:cxnSpLocks/>
          </p:cNvCxnSpPr>
          <p:nvPr/>
        </p:nvCxnSpPr>
        <p:spPr>
          <a:xfrm>
            <a:off x="5720158" y="3873622"/>
            <a:ext cx="2228404" cy="0"/>
          </a:xfrm>
          <a:prstGeom prst="straightConnector1">
            <a:avLst/>
          </a:prstGeom>
          <a:ln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4B982C7-C395-48F6-B3C8-3E683911FD84}"/>
              </a:ext>
            </a:extLst>
          </p:cNvPr>
          <p:cNvSpPr txBox="1"/>
          <p:nvPr/>
        </p:nvSpPr>
        <p:spPr>
          <a:xfrm>
            <a:off x="6514879" y="359450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 mm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19D572-9230-4835-9723-6CBB25C63A28}"/>
              </a:ext>
            </a:extLst>
          </p:cNvPr>
          <p:cNvSpPr txBox="1"/>
          <p:nvPr/>
        </p:nvSpPr>
        <p:spPr>
          <a:xfrm rot="16200000">
            <a:off x="7525283" y="256517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 mm</a:t>
            </a:r>
          </a:p>
        </p:txBody>
      </p:sp>
    </p:spTree>
    <p:extLst>
      <p:ext uri="{BB962C8B-B14F-4D97-AF65-F5344CB8AC3E}">
        <p14:creationId xmlns:p14="http://schemas.microsoft.com/office/powerpoint/2010/main" val="196214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AB23AA-15DC-44F2-9A61-692917A35C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22ECD3-635A-4C3B-B5C4-F6CB59AC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Front-end architecture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586B7CA-CBD9-4B58-BC0A-1BB182A4CA97}"/>
              </a:ext>
            </a:extLst>
          </p:cNvPr>
          <p:cNvSpPr txBox="1">
            <a:spLocks/>
          </p:cNvSpPr>
          <p:nvPr/>
        </p:nvSpPr>
        <p:spPr>
          <a:xfrm>
            <a:off x="207808" y="3266325"/>
            <a:ext cx="4884892" cy="9493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0AE081-BAD1-4B09-B099-B61E9D457AC3}"/>
              </a:ext>
            </a:extLst>
          </p:cNvPr>
          <p:cNvGrpSpPr/>
          <p:nvPr/>
        </p:nvGrpSpPr>
        <p:grpSpPr>
          <a:xfrm>
            <a:off x="-7685" y="819999"/>
            <a:ext cx="4701131" cy="2376398"/>
            <a:chOff x="-7685" y="819999"/>
            <a:chExt cx="4701131" cy="237639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10CEC7-A42D-4B66-A07B-86182845877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7685" y="819999"/>
              <a:ext cx="4701131" cy="2376398"/>
              <a:chOff x="1291752" y="678097"/>
              <a:chExt cx="10107768" cy="510942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97F5F2D-636A-4AB4-9DFC-195B7DB18EBD}"/>
                  </a:ext>
                </a:extLst>
              </p:cNvPr>
              <p:cNvSpPr/>
              <p:nvPr/>
            </p:nvSpPr>
            <p:spPr>
              <a:xfrm>
                <a:off x="10970352" y="2426295"/>
                <a:ext cx="420624" cy="4624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C456DC-06B9-4B00-A34D-9BFC89F5FE7F}"/>
                  </a:ext>
                </a:extLst>
              </p:cNvPr>
              <p:cNvSpPr/>
              <p:nvPr/>
            </p:nvSpPr>
            <p:spPr>
              <a:xfrm>
                <a:off x="10978896" y="3615437"/>
                <a:ext cx="420624" cy="4624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218CEDB-87B3-4657-959C-186F2F899489}"/>
                  </a:ext>
                </a:extLst>
              </p:cNvPr>
              <p:cNvGrpSpPr/>
              <p:nvPr/>
            </p:nvGrpSpPr>
            <p:grpSpPr>
              <a:xfrm>
                <a:off x="1291752" y="678097"/>
                <a:ext cx="9687144" cy="5109424"/>
                <a:chOff x="1291752" y="678097"/>
                <a:chExt cx="9687144" cy="5109424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0ABA7EE4-BDA3-4158-BC4F-F39D54D76AA1}"/>
                    </a:ext>
                  </a:extLst>
                </p:cNvPr>
                <p:cNvGrpSpPr/>
                <p:nvPr/>
              </p:nvGrpSpPr>
              <p:grpSpPr>
                <a:xfrm>
                  <a:off x="1291752" y="678097"/>
                  <a:ext cx="7788176" cy="4081886"/>
                  <a:chOff x="1273464" y="1171873"/>
                  <a:chExt cx="7788176" cy="4081886"/>
                </a:xfrm>
              </p:grpSpPr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CB66BFE6-F8DE-4503-8C7C-015CED9AEB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273464" y="1946171"/>
                    <a:ext cx="6985000" cy="3289300"/>
                  </a:xfrm>
                  <a:prstGeom prst="rect">
                    <a:avLst/>
                  </a:prstGeom>
                </p:spPr>
              </p:pic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B1F6B6D4-B8F5-4E04-B8D5-26242F3DBC91}"/>
                      </a:ext>
                    </a:extLst>
                  </p:cNvPr>
                  <p:cNvSpPr txBox="1"/>
                  <p:nvPr/>
                </p:nvSpPr>
                <p:spPr>
                  <a:xfrm>
                    <a:off x="3858491" y="1425921"/>
                    <a:ext cx="1565562" cy="5624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b="1">
                        <a:solidFill>
                          <a:srgbClr val="FF0000"/>
                        </a:solidFill>
                      </a:rPr>
                      <a:t>PGA</a:t>
                    </a:r>
                    <a:endParaRPr lang="en-US" sz="1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2" name="Rounded Rectangle 25">
                    <a:extLst>
                      <a:ext uri="{FF2B5EF4-FFF2-40B4-BE49-F238E27FC236}">
                        <a16:creationId xmlns:a16="http://schemas.microsoft.com/office/drawing/2014/main" id="{64CE0209-45B9-4E70-8B61-A601482407CB}"/>
                      </a:ext>
                    </a:extLst>
                  </p:cNvPr>
                  <p:cNvSpPr/>
                  <p:nvPr/>
                </p:nvSpPr>
                <p:spPr>
                  <a:xfrm>
                    <a:off x="3920836" y="1964459"/>
                    <a:ext cx="1440873" cy="3289300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6">
                    <a:extLst>
                      <a:ext uri="{FF2B5EF4-FFF2-40B4-BE49-F238E27FC236}">
                        <a16:creationId xmlns:a16="http://schemas.microsoft.com/office/drawing/2014/main" id="{0B07A55B-45B9-48E4-BCC0-A2A03565545D}"/>
                      </a:ext>
                    </a:extLst>
                  </p:cNvPr>
                  <p:cNvSpPr/>
                  <p:nvPr/>
                </p:nvSpPr>
                <p:spPr>
                  <a:xfrm>
                    <a:off x="5943601" y="2365846"/>
                    <a:ext cx="2523744" cy="2887913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0C1C16C4-3395-48A6-90AE-5986069A8C82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302" y="1171873"/>
                    <a:ext cx="3712338" cy="12407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50" b="1">
                        <a:solidFill>
                          <a:schemeClr val="accent1"/>
                        </a:solidFill>
                      </a:rPr>
                      <a:t>20:1 MUX/</a:t>
                    </a:r>
                  </a:p>
                  <a:p>
                    <a:pPr algn="ctr"/>
                    <a:r>
                      <a:rPr lang="en-US" sz="1050" b="1">
                        <a:solidFill>
                          <a:schemeClr val="accent1"/>
                        </a:solidFill>
                      </a:rPr>
                      <a:t>Diff track and Hold </a:t>
                    </a:r>
                  </a:p>
                  <a:p>
                    <a:pPr algn="ctr"/>
                    <a:r>
                      <a:rPr lang="en-US" sz="1050" b="1">
                        <a:solidFill>
                          <a:schemeClr val="accent1"/>
                        </a:solidFill>
                      </a:rPr>
                      <a:t>for CDS</a:t>
                    </a:r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8D1375A0-8FEF-4A6F-B50F-44BD318ABD05}"/>
                    </a:ext>
                  </a:extLst>
                </p:cNvPr>
                <p:cNvGrpSpPr/>
                <p:nvPr/>
              </p:nvGrpSpPr>
              <p:grpSpPr>
                <a:xfrm>
                  <a:off x="7845552" y="2431993"/>
                  <a:ext cx="3133344" cy="1645920"/>
                  <a:chOff x="7845552" y="2431993"/>
                  <a:chExt cx="3133344" cy="1645920"/>
                </a:xfrm>
              </p:grpSpPr>
              <p:sp>
                <p:nvSpPr>
                  <p:cNvPr id="15" name="Triangle 18">
                    <a:extLst>
                      <a:ext uri="{FF2B5EF4-FFF2-40B4-BE49-F238E27FC236}">
                        <a16:creationId xmlns:a16="http://schemas.microsoft.com/office/drawing/2014/main" id="{A74AC405-9EB7-4181-BB04-6E1604C3F1A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44000" y="2486857"/>
                    <a:ext cx="1645920" cy="1536192"/>
                  </a:xfrm>
                  <a:prstGeom prst="triangle">
                    <a:avLst/>
                  </a:prstGeom>
                  <a:noFill/>
                  <a:ln w="12700">
                    <a:solidFill>
                      <a:srgbClr val="40404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237C4567-0AAF-4853-ACEF-82B3400C0E0D}"/>
                      </a:ext>
                    </a:extLst>
                  </p:cNvPr>
                  <p:cNvCxnSpPr/>
                  <p:nvPr/>
                </p:nvCxnSpPr>
                <p:spPr>
                  <a:xfrm>
                    <a:off x="7845552" y="2648254"/>
                    <a:ext cx="1353313" cy="0"/>
                  </a:xfrm>
                  <a:prstGeom prst="line">
                    <a:avLst/>
                  </a:prstGeom>
                  <a:ln w="12700">
                    <a:solidFill>
                      <a:srgbClr val="40404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CB1C8934-406D-4DCD-9DEF-F62937B04908}"/>
                      </a:ext>
                    </a:extLst>
                  </p:cNvPr>
                  <p:cNvCxnSpPr/>
                  <p:nvPr/>
                </p:nvCxnSpPr>
                <p:spPr>
                  <a:xfrm>
                    <a:off x="7845552" y="3861358"/>
                    <a:ext cx="1353313" cy="0"/>
                  </a:xfrm>
                  <a:prstGeom prst="line">
                    <a:avLst/>
                  </a:prstGeom>
                  <a:ln w="12700">
                    <a:solidFill>
                      <a:srgbClr val="40404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72BFAA02-EDD3-4EC3-BA6A-8BD0E66A2677}"/>
                      </a:ext>
                    </a:extLst>
                  </p:cNvPr>
                  <p:cNvCxnSpPr/>
                  <p:nvPr/>
                </p:nvCxnSpPr>
                <p:spPr>
                  <a:xfrm>
                    <a:off x="9625584" y="2645664"/>
                    <a:ext cx="1353312" cy="0"/>
                  </a:xfrm>
                  <a:prstGeom prst="line">
                    <a:avLst/>
                  </a:prstGeom>
                  <a:ln w="12700">
                    <a:solidFill>
                      <a:srgbClr val="40404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EDAF524D-42D5-4A30-BF1B-C8B351EC3A46}"/>
                      </a:ext>
                    </a:extLst>
                  </p:cNvPr>
                  <p:cNvCxnSpPr/>
                  <p:nvPr/>
                </p:nvCxnSpPr>
                <p:spPr>
                  <a:xfrm>
                    <a:off x="9625584" y="3858768"/>
                    <a:ext cx="1353312" cy="0"/>
                  </a:xfrm>
                  <a:prstGeom prst="line">
                    <a:avLst/>
                  </a:prstGeom>
                  <a:ln w="12700">
                    <a:solidFill>
                      <a:srgbClr val="40404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952ECF4-CB4C-41AC-8A40-9107A9B66DC8}"/>
                    </a:ext>
                  </a:extLst>
                </p:cNvPr>
                <p:cNvSpPr txBox="1"/>
                <p:nvPr/>
              </p:nvSpPr>
              <p:spPr>
                <a:xfrm>
                  <a:off x="1885329" y="4927256"/>
                  <a:ext cx="2523743" cy="8602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solidFill>
                        <a:schemeClr val="accent3"/>
                      </a:solidFill>
                    </a:rPr>
                    <a:t>Column Current Source</a:t>
                  </a:r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BA0E75-965A-4DF2-A670-2F1A9C84A1CC}"/>
                </a:ext>
              </a:extLst>
            </p:cNvPr>
            <p:cNvSpPr/>
            <p:nvPr/>
          </p:nvSpPr>
          <p:spPr>
            <a:xfrm>
              <a:off x="321588" y="2571750"/>
              <a:ext cx="415239" cy="146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05A3F9D-963F-484E-8750-A806DF69D066}"/>
              </a:ext>
            </a:extLst>
          </p:cNvPr>
          <p:cNvSpPr txBox="1"/>
          <p:nvPr/>
        </p:nvSpPr>
        <p:spPr>
          <a:xfrm>
            <a:off x="4861737" y="1735117"/>
            <a:ext cx="431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To off-chip ADC</a:t>
            </a:r>
          </a:p>
          <a:p>
            <a:r>
              <a:rPr lang="en-US" sz="1400" dirty="0"/>
              <a:t>Will perform readout, CDS and skipper operations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010B5D-D55B-4037-9A0F-8ED3C3B54022}"/>
              </a:ext>
            </a:extLst>
          </p:cNvPr>
          <p:cNvSpPr txBox="1"/>
          <p:nvPr/>
        </p:nvSpPr>
        <p:spPr>
          <a:xfrm>
            <a:off x="3483199" y="888841"/>
            <a:ext cx="1270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Diff Driver</a:t>
            </a:r>
          </a:p>
        </p:txBody>
      </p:sp>
      <p:sp>
        <p:nvSpPr>
          <p:cNvPr id="29" name="Rounded Rectangle 38">
            <a:extLst>
              <a:ext uri="{FF2B5EF4-FFF2-40B4-BE49-F238E27FC236}">
                <a16:creationId xmlns:a16="http://schemas.microsoft.com/office/drawing/2014/main" id="{338B3E30-5B4A-43CD-9573-96A90BDBE448}"/>
              </a:ext>
            </a:extLst>
          </p:cNvPr>
          <p:cNvSpPr/>
          <p:nvPr/>
        </p:nvSpPr>
        <p:spPr>
          <a:xfrm>
            <a:off x="636587" y="2079733"/>
            <a:ext cx="489872" cy="638756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39">
            <a:extLst>
              <a:ext uri="{FF2B5EF4-FFF2-40B4-BE49-F238E27FC236}">
                <a16:creationId xmlns:a16="http://schemas.microsoft.com/office/drawing/2014/main" id="{59FA6F69-88E0-4252-9C29-D5BE6E5452B2}"/>
              </a:ext>
            </a:extLst>
          </p:cNvPr>
          <p:cNvSpPr/>
          <p:nvPr/>
        </p:nvSpPr>
        <p:spPr>
          <a:xfrm>
            <a:off x="3482630" y="1400580"/>
            <a:ext cx="944451" cy="1343171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798080C-F5B3-426F-A837-36D5A4CBEF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2606" y="3282250"/>
            <a:ext cx="8108950" cy="1739424"/>
          </a:xfrm>
        </p:spPr>
        <p:txBody>
          <a:bodyPr>
            <a:normAutofit/>
          </a:bodyPr>
          <a:lstStyle/>
          <a:p>
            <a:pPr marL="0" lvl="1" inden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None/>
            </a:pPr>
            <a:r>
              <a:rPr lang="en-US" sz="1500" b="1" dirty="0">
                <a:solidFill>
                  <a:schemeClr val="bg2"/>
                </a:solidFill>
                <a:latin typeface="+mj-lt"/>
                <a:cs typeface="Calibri" panose="020F0502020204030204" pitchFamily="34" charset="0"/>
              </a:rPr>
              <a:t>Architecture selected:</a:t>
            </a:r>
          </a:p>
          <a:p>
            <a:pPr marL="576263" lvl="2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  <a:cs typeface="Calibri" panose="020F0502020204030204" pitchFamily="34" charset="0"/>
              </a:rPr>
              <a:t>Simple design </a:t>
            </a:r>
          </a:p>
          <a:p>
            <a:pPr marL="576263" lvl="2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  <a:cs typeface="Calibri" panose="020F0502020204030204" pitchFamily="34" charset="0"/>
              </a:rPr>
              <a:t>Low noise </a:t>
            </a:r>
          </a:p>
          <a:p>
            <a:pPr marL="576263" lvl="2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  <a:cs typeface="Calibri" panose="020F0502020204030204" pitchFamily="34" charset="0"/>
              </a:rPr>
              <a:t>Small pitch layout (15 um to match pixel) </a:t>
            </a:r>
          </a:p>
          <a:p>
            <a:pPr marL="576263" lvl="2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  <a:cs typeface="Calibri" panose="020F0502020204030204" pitchFamily="34" charset="0"/>
              </a:rPr>
              <a:t>Fast readout ~us scale</a:t>
            </a:r>
          </a:p>
          <a:p>
            <a:pPr marL="576263" lvl="2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  <a:cs typeface="Calibri" panose="020F0502020204030204" pitchFamily="34" charset="0"/>
              </a:rPr>
              <a:t>Gain tunable with </a:t>
            </a:r>
            <a:r>
              <a:rPr lang="en-US" sz="1500" dirty="0" err="1">
                <a:latin typeface="+mj-lt"/>
                <a:cs typeface="Calibri" panose="020F0502020204030204" pitchFamily="34" charset="0"/>
              </a:rPr>
              <a:t>Cin</a:t>
            </a:r>
            <a:r>
              <a:rPr lang="en-US" sz="1500" dirty="0">
                <a:latin typeface="+mj-lt"/>
                <a:cs typeface="Calibri" panose="020F0502020204030204" pitchFamily="34" charset="0"/>
              </a:rPr>
              <a:t>/</a:t>
            </a:r>
            <a:r>
              <a:rPr lang="en-US" sz="1500" dirty="0" err="1">
                <a:latin typeface="+mj-lt"/>
                <a:cs typeface="Calibri" panose="020F0502020204030204" pitchFamily="34" charset="0"/>
              </a:rPr>
              <a:t>Cfb</a:t>
            </a:r>
            <a:r>
              <a:rPr lang="en-US" sz="1500" dirty="0">
                <a:latin typeface="+mj-lt"/>
                <a:cs typeface="Calibri" panose="020F0502020204030204" pitchFamily="34" charset="0"/>
              </a:rPr>
              <a:t> capacitance ratio </a:t>
            </a:r>
            <a:r>
              <a:rPr lang="en-US" sz="1500" dirty="0"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 h</a:t>
            </a:r>
            <a:r>
              <a:rPr lang="en-US" sz="1500" dirty="0">
                <a:latin typeface="+mj-lt"/>
                <a:cs typeface="Calibri" panose="020F0502020204030204" pitchFamily="34" charset="0"/>
              </a:rPr>
              <a:t>igh gain desirable in low light condition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</a:pPr>
            <a:endParaRPr lang="en-US" sz="18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60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AB23AA-15DC-44F2-9A61-692917A35C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22ECD3-635A-4C3B-B5C4-F6CB59AC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Top-Level Timing Diagram</a:t>
            </a:r>
            <a:endParaRPr lang="en-US" dirty="0"/>
          </a:p>
        </p:txBody>
      </p:sp>
      <p:sp>
        <p:nvSpPr>
          <p:cNvPr id="60" name="Content Placeholder 1">
            <a:extLst>
              <a:ext uri="{FF2B5EF4-FFF2-40B4-BE49-F238E27FC236}">
                <a16:creationId xmlns:a16="http://schemas.microsoft.com/office/drawing/2014/main" id="{B5705811-136A-4DD4-B943-19F3A1906CB4}"/>
              </a:ext>
            </a:extLst>
          </p:cNvPr>
          <p:cNvSpPr txBox="1">
            <a:spLocks/>
          </p:cNvSpPr>
          <p:nvPr/>
        </p:nvSpPr>
        <p:spPr>
          <a:xfrm>
            <a:off x="271330" y="1075040"/>
            <a:ext cx="8644070" cy="272534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600" dirty="0"/>
              <a:t> CDS is placed after the Column MUX: sample the baseline/signal of one pixel at a time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600" dirty="0"/>
              <a:t> For each “Skipper” sample, both the baseline and the signal are sampled by the AFE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600" dirty="0"/>
              <a:t> After </a:t>
            </a:r>
            <a:r>
              <a:rPr lang="en-US" sz="1600" i="1" dirty="0"/>
              <a:t>N</a:t>
            </a:r>
            <a:r>
              <a:rPr lang="en-US" sz="1600" dirty="0"/>
              <a:t> samples have been read-out, switch to next column (column MUX)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600" dirty="0"/>
              <a:t> Frame-rate can be improved in future iterations by performing column-parallel CDS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endParaRPr lang="en-U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A19C990-5B29-4A08-8F5D-FA645B0715BD}"/>
              </a:ext>
            </a:extLst>
          </p:cNvPr>
          <p:cNvSpPr txBox="1"/>
          <p:nvPr/>
        </p:nvSpPr>
        <p:spPr>
          <a:xfrm>
            <a:off x="271330" y="260508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Row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8F9E155-639B-42CF-B39A-39AE46358C22}"/>
              </a:ext>
            </a:extLst>
          </p:cNvPr>
          <p:cNvSpPr txBox="1"/>
          <p:nvPr/>
        </p:nvSpPr>
        <p:spPr>
          <a:xfrm>
            <a:off x="271330" y="2912865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CC722CF-F98C-43AB-97D9-95FB79D6BC56}"/>
              </a:ext>
            </a:extLst>
          </p:cNvPr>
          <p:cNvSpPr txBox="1"/>
          <p:nvPr/>
        </p:nvSpPr>
        <p:spPr>
          <a:xfrm>
            <a:off x="271330" y="322064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9D1375A3-56FE-45EF-A578-5CB3BACC30B1}"/>
              </a:ext>
            </a:extLst>
          </p:cNvPr>
          <p:cNvSpPr txBox="1"/>
          <p:nvPr/>
        </p:nvSpPr>
        <p:spPr>
          <a:xfrm>
            <a:off x="271330" y="3567453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AFE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A20FE7DE-F3AD-4117-8170-FA966A57E508}"/>
              </a:ext>
            </a:extLst>
          </p:cNvPr>
          <p:cNvSpPr txBox="1"/>
          <p:nvPr/>
        </p:nvSpPr>
        <p:spPr>
          <a:xfrm>
            <a:off x="271330" y="4276833"/>
            <a:ext cx="827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ADC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1400" err="1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offchip</a:t>
            </a:r>
            <a:r>
              <a:rPr lang="en-US" sz="140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0F7EB11-76AE-4474-9B7D-C0A595AF130C}"/>
              </a:ext>
            </a:extLst>
          </p:cNvPr>
          <p:cNvSpPr/>
          <p:nvPr/>
        </p:nvSpPr>
        <p:spPr>
          <a:xfrm>
            <a:off x="861880" y="2976265"/>
            <a:ext cx="3044840" cy="180975"/>
          </a:xfrm>
          <a:prstGeom prst="rect">
            <a:avLst/>
          </a:prstGeom>
          <a:solidFill>
            <a:srgbClr val="DB720C">
              <a:lumMod val="40000"/>
              <a:lumOff val="60000"/>
            </a:srgbClr>
          </a:solidFill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0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944C2952-5DB4-437B-9281-E4FE11AE8EF8}"/>
              </a:ext>
            </a:extLst>
          </p:cNvPr>
          <p:cNvSpPr/>
          <p:nvPr/>
        </p:nvSpPr>
        <p:spPr>
          <a:xfrm>
            <a:off x="861880" y="3279079"/>
            <a:ext cx="665380" cy="180975"/>
          </a:xfrm>
          <a:prstGeom prst="rect">
            <a:avLst/>
          </a:prstGeom>
          <a:solidFill>
            <a:srgbClr val="519A24">
              <a:lumMod val="40000"/>
              <a:lumOff val="60000"/>
            </a:srgbClr>
          </a:solidFill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Rst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423E171-4136-4910-80D0-7372B5F8D8F9}"/>
              </a:ext>
            </a:extLst>
          </p:cNvPr>
          <p:cNvSpPr/>
          <p:nvPr/>
        </p:nvSpPr>
        <p:spPr>
          <a:xfrm>
            <a:off x="861880" y="3643413"/>
            <a:ext cx="665170" cy="180975"/>
          </a:xfrm>
          <a:prstGeom prst="rect">
            <a:avLst/>
          </a:prstGeom>
          <a:noFill/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BLine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6EB6773-E825-4628-94A3-949011D90336}"/>
              </a:ext>
            </a:extLst>
          </p:cNvPr>
          <p:cNvSpPr/>
          <p:nvPr/>
        </p:nvSpPr>
        <p:spPr>
          <a:xfrm>
            <a:off x="1527050" y="3279079"/>
            <a:ext cx="641350" cy="180975"/>
          </a:xfrm>
          <a:prstGeom prst="rect">
            <a:avLst/>
          </a:prstGeom>
          <a:solidFill>
            <a:srgbClr val="519A24">
              <a:lumMod val="60000"/>
              <a:lumOff val="40000"/>
            </a:srgbClr>
          </a:solidFill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Sig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4068DD5B-6033-4FCC-B88B-890519EF581D}"/>
              </a:ext>
            </a:extLst>
          </p:cNvPr>
          <p:cNvSpPr/>
          <p:nvPr/>
        </p:nvSpPr>
        <p:spPr>
          <a:xfrm>
            <a:off x="1527050" y="3643413"/>
            <a:ext cx="641350" cy="180975"/>
          </a:xfrm>
          <a:prstGeom prst="rect">
            <a:avLst/>
          </a:prstGeom>
          <a:noFill/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Signal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66E4EB6D-910C-4622-A240-56C469EEAC0C}"/>
              </a:ext>
            </a:extLst>
          </p:cNvPr>
          <p:cNvSpPr/>
          <p:nvPr/>
        </p:nvSpPr>
        <p:spPr>
          <a:xfrm>
            <a:off x="2600200" y="3643413"/>
            <a:ext cx="665170" cy="180975"/>
          </a:xfrm>
          <a:prstGeom prst="rect">
            <a:avLst/>
          </a:prstGeom>
          <a:noFill/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BLine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76B57090-2295-43AA-8503-D2E8825CB164}"/>
              </a:ext>
            </a:extLst>
          </p:cNvPr>
          <p:cNvSpPr/>
          <p:nvPr/>
        </p:nvSpPr>
        <p:spPr>
          <a:xfrm>
            <a:off x="3265370" y="3643413"/>
            <a:ext cx="641350" cy="180975"/>
          </a:xfrm>
          <a:prstGeom prst="rect">
            <a:avLst/>
          </a:prstGeom>
          <a:noFill/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Signal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A9824B3D-1D24-4410-BC0F-F56A29D6E0ED}"/>
              </a:ext>
            </a:extLst>
          </p:cNvPr>
          <p:cNvSpPr/>
          <p:nvPr/>
        </p:nvSpPr>
        <p:spPr>
          <a:xfrm>
            <a:off x="861880" y="4361403"/>
            <a:ext cx="1318430" cy="180975"/>
          </a:xfrm>
          <a:prstGeom prst="rect">
            <a:avLst/>
          </a:prstGeom>
          <a:noFill/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Pix[0,0,0]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91BA4D0-CFBC-40B5-BEEE-C257029534E6}"/>
              </a:ext>
            </a:extLst>
          </p:cNvPr>
          <p:cNvSpPr/>
          <p:nvPr/>
        </p:nvSpPr>
        <p:spPr>
          <a:xfrm>
            <a:off x="2612110" y="4361403"/>
            <a:ext cx="1306520" cy="180975"/>
          </a:xfrm>
          <a:prstGeom prst="rect">
            <a:avLst/>
          </a:prstGeom>
          <a:noFill/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Pix[0,0,N-1]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7E674C4-117B-4773-B4B3-3B420707E467}"/>
              </a:ext>
            </a:extLst>
          </p:cNvPr>
          <p:cNvSpPr/>
          <p:nvPr/>
        </p:nvSpPr>
        <p:spPr>
          <a:xfrm>
            <a:off x="861880" y="2662518"/>
            <a:ext cx="6101590" cy="180975"/>
          </a:xfrm>
          <a:prstGeom prst="rect">
            <a:avLst/>
          </a:prstGeom>
          <a:solidFill>
            <a:srgbClr val="003087">
              <a:lumMod val="20000"/>
              <a:lumOff val="80000"/>
            </a:srgbClr>
          </a:solidFill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0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CB9EA5E-CB17-49EA-B61D-F0E202E8D4C8}"/>
              </a:ext>
            </a:extLst>
          </p:cNvPr>
          <p:cNvSpPr/>
          <p:nvPr/>
        </p:nvSpPr>
        <p:spPr>
          <a:xfrm>
            <a:off x="2612110" y="3279079"/>
            <a:ext cx="665170" cy="180975"/>
          </a:xfrm>
          <a:prstGeom prst="rect">
            <a:avLst/>
          </a:prstGeom>
          <a:solidFill>
            <a:srgbClr val="519A24">
              <a:lumMod val="40000"/>
              <a:lumOff val="60000"/>
            </a:srgbClr>
          </a:solidFill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Rst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C80E644-9B5D-4622-B35C-B48FCA4027BE}"/>
              </a:ext>
            </a:extLst>
          </p:cNvPr>
          <p:cNvSpPr/>
          <p:nvPr/>
        </p:nvSpPr>
        <p:spPr>
          <a:xfrm>
            <a:off x="3277280" y="3279079"/>
            <a:ext cx="641350" cy="180975"/>
          </a:xfrm>
          <a:prstGeom prst="rect">
            <a:avLst/>
          </a:prstGeom>
          <a:solidFill>
            <a:srgbClr val="519A24">
              <a:lumMod val="60000"/>
              <a:lumOff val="40000"/>
            </a:srgbClr>
          </a:solidFill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Sig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CFDF664C-F0E0-4F5D-90CA-3A401F4AC4B2}"/>
              </a:ext>
            </a:extLst>
          </p:cNvPr>
          <p:cNvSpPr/>
          <p:nvPr/>
        </p:nvSpPr>
        <p:spPr>
          <a:xfrm>
            <a:off x="3906720" y="2976265"/>
            <a:ext cx="1362060" cy="180975"/>
          </a:xfrm>
          <a:prstGeom prst="rect">
            <a:avLst/>
          </a:prstGeom>
          <a:solidFill>
            <a:srgbClr val="DB720C">
              <a:lumMod val="60000"/>
              <a:lumOff val="40000"/>
            </a:srgbClr>
          </a:solidFill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96A78E8-62DB-4B9A-A7AE-54DE4EEC2AF0}"/>
              </a:ext>
            </a:extLst>
          </p:cNvPr>
          <p:cNvSpPr/>
          <p:nvPr/>
        </p:nvSpPr>
        <p:spPr>
          <a:xfrm>
            <a:off x="3906720" y="3643413"/>
            <a:ext cx="665170" cy="180975"/>
          </a:xfrm>
          <a:prstGeom prst="rect">
            <a:avLst/>
          </a:prstGeom>
          <a:noFill/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BLine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43F4CDF2-274B-4A09-8EDB-350CA6A85417}"/>
              </a:ext>
            </a:extLst>
          </p:cNvPr>
          <p:cNvSpPr/>
          <p:nvPr/>
        </p:nvSpPr>
        <p:spPr>
          <a:xfrm>
            <a:off x="4571890" y="3643413"/>
            <a:ext cx="641350" cy="180975"/>
          </a:xfrm>
          <a:prstGeom prst="rect">
            <a:avLst/>
          </a:prstGeom>
          <a:noFill/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Signal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58B5A60-88CA-42E7-84F2-B54D2FA2C2B8}"/>
              </a:ext>
            </a:extLst>
          </p:cNvPr>
          <p:cNvSpPr/>
          <p:nvPr/>
        </p:nvSpPr>
        <p:spPr>
          <a:xfrm>
            <a:off x="3918630" y="4361403"/>
            <a:ext cx="1306520" cy="180975"/>
          </a:xfrm>
          <a:prstGeom prst="rect">
            <a:avLst/>
          </a:prstGeom>
          <a:noFill/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Pix[0,1,0]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225F16CE-E4D3-4F65-B7D7-9E8B0CF18B41}"/>
              </a:ext>
            </a:extLst>
          </p:cNvPr>
          <p:cNvSpPr/>
          <p:nvPr/>
        </p:nvSpPr>
        <p:spPr>
          <a:xfrm>
            <a:off x="3918630" y="3279079"/>
            <a:ext cx="665170" cy="180975"/>
          </a:xfrm>
          <a:prstGeom prst="rect">
            <a:avLst/>
          </a:prstGeom>
          <a:solidFill>
            <a:srgbClr val="519A24">
              <a:lumMod val="40000"/>
              <a:lumOff val="60000"/>
            </a:srgbClr>
          </a:solidFill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Rst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C828DAD5-BEE3-457A-9509-AB775C25E4BB}"/>
              </a:ext>
            </a:extLst>
          </p:cNvPr>
          <p:cNvSpPr/>
          <p:nvPr/>
        </p:nvSpPr>
        <p:spPr>
          <a:xfrm>
            <a:off x="4583800" y="3279079"/>
            <a:ext cx="641350" cy="180975"/>
          </a:xfrm>
          <a:prstGeom prst="rect">
            <a:avLst/>
          </a:prstGeom>
          <a:solidFill>
            <a:srgbClr val="519A24">
              <a:lumMod val="60000"/>
              <a:lumOff val="40000"/>
            </a:srgbClr>
          </a:solidFill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Sig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0B0CEFE2-5313-4D04-BE5C-E915A422B036}"/>
              </a:ext>
            </a:extLst>
          </p:cNvPr>
          <p:cNvSpPr/>
          <p:nvPr/>
        </p:nvSpPr>
        <p:spPr>
          <a:xfrm>
            <a:off x="6966926" y="2662518"/>
            <a:ext cx="1485479" cy="180975"/>
          </a:xfrm>
          <a:prstGeom prst="rect">
            <a:avLst/>
          </a:prstGeom>
          <a:solidFill>
            <a:srgbClr val="003087">
              <a:lumMod val="60000"/>
              <a:lumOff val="40000"/>
            </a:srgbClr>
          </a:solidFill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204" name="Left Brace 203">
            <a:extLst>
              <a:ext uri="{FF2B5EF4-FFF2-40B4-BE49-F238E27FC236}">
                <a16:creationId xmlns:a16="http://schemas.microsoft.com/office/drawing/2014/main" id="{5BCC5E64-23B0-4123-86D8-F0DF19D21859}"/>
              </a:ext>
            </a:extLst>
          </p:cNvPr>
          <p:cNvSpPr/>
          <p:nvPr/>
        </p:nvSpPr>
        <p:spPr>
          <a:xfrm rot="16200000">
            <a:off x="2279908" y="2443629"/>
            <a:ext cx="208784" cy="3044842"/>
          </a:xfrm>
          <a:prstGeom prst="leftBrace">
            <a:avLst>
              <a:gd name="adj1" fmla="val 8333"/>
              <a:gd name="adj2" fmla="val 50417"/>
            </a:avLst>
          </a:prstGeom>
          <a:noFill/>
          <a:ln w="12700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F3EE57B-CFEB-48D9-A99B-626C61E8DB9D}"/>
              </a:ext>
            </a:extLst>
          </p:cNvPr>
          <p:cNvSpPr txBox="1"/>
          <p:nvPr/>
        </p:nvSpPr>
        <p:spPr>
          <a:xfrm>
            <a:off x="1560805" y="4056645"/>
            <a:ext cx="184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Skipper readout: </a:t>
            </a:r>
            <a:r>
              <a:rPr lang="en-US" sz="1050" i="1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en-US" sz="105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samples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20CAAD5-240A-4E2F-B424-8A27C3346A68}"/>
              </a:ext>
            </a:extLst>
          </p:cNvPr>
          <p:cNvSpPr txBox="1"/>
          <p:nvPr/>
        </p:nvSpPr>
        <p:spPr>
          <a:xfrm>
            <a:off x="2215744" y="3630934"/>
            <a:ext cx="312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519143F5-B11C-4FDE-B88D-9C84E5BFE999}"/>
              </a:ext>
            </a:extLst>
          </p:cNvPr>
          <p:cNvSpPr txBox="1"/>
          <p:nvPr/>
        </p:nvSpPr>
        <p:spPr>
          <a:xfrm>
            <a:off x="2215744" y="3253385"/>
            <a:ext cx="312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8DFBED57-7AFA-4638-87B4-936C7F7100A8}"/>
              </a:ext>
            </a:extLst>
          </p:cNvPr>
          <p:cNvSpPr txBox="1"/>
          <p:nvPr/>
        </p:nvSpPr>
        <p:spPr>
          <a:xfrm>
            <a:off x="2192220" y="3586964"/>
            <a:ext cx="3837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 </a:t>
            </a:r>
            <a:r>
              <a:rPr lang="en-US" sz="1050" i="1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38830B1D-C7ED-4215-92FE-353BE345EB82}"/>
              </a:ext>
            </a:extLst>
          </p:cNvPr>
          <p:cNvSpPr txBox="1"/>
          <p:nvPr/>
        </p:nvSpPr>
        <p:spPr>
          <a:xfrm>
            <a:off x="5273600" y="3594064"/>
            <a:ext cx="184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AAB02A6C-E0BE-4F19-8147-FE01876A1F9E}"/>
              </a:ext>
            </a:extLst>
          </p:cNvPr>
          <p:cNvSpPr txBox="1"/>
          <p:nvPr/>
        </p:nvSpPr>
        <p:spPr>
          <a:xfrm>
            <a:off x="5220916" y="2938954"/>
            <a:ext cx="4530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 </a:t>
            </a:r>
            <a:r>
              <a:rPr lang="en-US" sz="1050" i="1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4EA7EC7C-8C8F-401F-802A-39CCD3E9B086}"/>
              </a:ext>
            </a:extLst>
          </p:cNvPr>
          <p:cNvSpPr/>
          <p:nvPr/>
        </p:nvSpPr>
        <p:spPr>
          <a:xfrm>
            <a:off x="6963470" y="2976265"/>
            <a:ext cx="1362060" cy="180975"/>
          </a:xfrm>
          <a:prstGeom prst="rect">
            <a:avLst/>
          </a:prstGeom>
          <a:solidFill>
            <a:srgbClr val="DB720C">
              <a:lumMod val="40000"/>
              <a:lumOff val="60000"/>
            </a:srgbClr>
          </a:solidFill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0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3EEB6310-9EAB-4327-BDB2-8585D155D122}"/>
              </a:ext>
            </a:extLst>
          </p:cNvPr>
          <p:cNvSpPr/>
          <p:nvPr/>
        </p:nvSpPr>
        <p:spPr>
          <a:xfrm>
            <a:off x="6963470" y="3643413"/>
            <a:ext cx="665170" cy="180975"/>
          </a:xfrm>
          <a:prstGeom prst="rect">
            <a:avLst/>
          </a:prstGeom>
          <a:noFill/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BLine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9EC6F947-973A-44EB-8E6A-0BB11A3CB70A}"/>
              </a:ext>
            </a:extLst>
          </p:cNvPr>
          <p:cNvSpPr/>
          <p:nvPr/>
        </p:nvSpPr>
        <p:spPr>
          <a:xfrm>
            <a:off x="7628640" y="3643413"/>
            <a:ext cx="641350" cy="180975"/>
          </a:xfrm>
          <a:prstGeom prst="rect">
            <a:avLst/>
          </a:prstGeom>
          <a:noFill/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Signal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2F242DD5-99C7-4512-AC17-ECA9755542BA}"/>
              </a:ext>
            </a:extLst>
          </p:cNvPr>
          <p:cNvSpPr/>
          <p:nvPr/>
        </p:nvSpPr>
        <p:spPr>
          <a:xfrm>
            <a:off x="6975380" y="3279079"/>
            <a:ext cx="665170" cy="180975"/>
          </a:xfrm>
          <a:prstGeom prst="rect">
            <a:avLst/>
          </a:prstGeom>
          <a:solidFill>
            <a:srgbClr val="519A24">
              <a:lumMod val="40000"/>
              <a:lumOff val="60000"/>
            </a:srgbClr>
          </a:solidFill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Rst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46588388-E6B5-4F39-854F-B8695320EFE6}"/>
              </a:ext>
            </a:extLst>
          </p:cNvPr>
          <p:cNvSpPr/>
          <p:nvPr/>
        </p:nvSpPr>
        <p:spPr>
          <a:xfrm>
            <a:off x="7640550" y="3279079"/>
            <a:ext cx="641350" cy="180975"/>
          </a:xfrm>
          <a:prstGeom prst="rect">
            <a:avLst/>
          </a:prstGeom>
          <a:solidFill>
            <a:srgbClr val="519A24">
              <a:lumMod val="60000"/>
              <a:lumOff val="40000"/>
            </a:srgbClr>
          </a:solidFill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Sig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2292EF38-5C08-4F62-BF39-AC4F0742981E}"/>
              </a:ext>
            </a:extLst>
          </p:cNvPr>
          <p:cNvSpPr txBox="1"/>
          <p:nvPr/>
        </p:nvSpPr>
        <p:spPr>
          <a:xfrm>
            <a:off x="5292304" y="4284527"/>
            <a:ext cx="184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D97ADA1C-191E-4498-8479-7B83639BEA0E}"/>
              </a:ext>
            </a:extLst>
          </p:cNvPr>
          <p:cNvSpPr txBox="1"/>
          <p:nvPr/>
        </p:nvSpPr>
        <p:spPr>
          <a:xfrm>
            <a:off x="2247464" y="4284527"/>
            <a:ext cx="184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2C5059BB-0610-4381-90F7-709FCCEED188}"/>
              </a:ext>
            </a:extLst>
          </p:cNvPr>
          <p:cNvSpPr txBox="1"/>
          <p:nvPr/>
        </p:nvSpPr>
        <p:spPr>
          <a:xfrm>
            <a:off x="5292304" y="2978875"/>
            <a:ext cx="3100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A88E752-7D8D-46BB-9A25-0FCB8CC99C36}"/>
              </a:ext>
            </a:extLst>
          </p:cNvPr>
          <p:cNvSpPr/>
          <p:nvPr/>
        </p:nvSpPr>
        <p:spPr>
          <a:xfrm>
            <a:off x="5602357" y="2976265"/>
            <a:ext cx="1362060" cy="180975"/>
          </a:xfrm>
          <a:prstGeom prst="rect">
            <a:avLst/>
          </a:prstGeom>
          <a:solidFill>
            <a:srgbClr val="DB720C">
              <a:lumMod val="75000"/>
            </a:srgbClr>
          </a:solidFill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19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BD1F5029-5C8B-408F-93D5-FB4C5AC48656}"/>
              </a:ext>
            </a:extLst>
          </p:cNvPr>
          <p:cNvSpPr/>
          <p:nvPr/>
        </p:nvSpPr>
        <p:spPr>
          <a:xfrm>
            <a:off x="5655843" y="3643413"/>
            <a:ext cx="665170" cy="180975"/>
          </a:xfrm>
          <a:prstGeom prst="rect">
            <a:avLst/>
          </a:prstGeom>
          <a:noFill/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BLine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0F5CB2F4-7B90-42FA-B543-CFF7E2458320}"/>
              </a:ext>
            </a:extLst>
          </p:cNvPr>
          <p:cNvSpPr/>
          <p:nvPr/>
        </p:nvSpPr>
        <p:spPr>
          <a:xfrm>
            <a:off x="6321013" y="3643413"/>
            <a:ext cx="641350" cy="180975"/>
          </a:xfrm>
          <a:prstGeom prst="rect">
            <a:avLst/>
          </a:prstGeom>
          <a:noFill/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Signal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4FA35EBE-FFE2-4A33-85B2-5C52D6CFDC2F}"/>
              </a:ext>
            </a:extLst>
          </p:cNvPr>
          <p:cNvSpPr/>
          <p:nvPr/>
        </p:nvSpPr>
        <p:spPr>
          <a:xfrm>
            <a:off x="5675168" y="3279079"/>
            <a:ext cx="665170" cy="180975"/>
          </a:xfrm>
          <a:prstGeom prst="rect">
            <a:avLst/>
          </a:prstGeom>
          <a:solidFill>
            <a:srgbClr val="519A24">
              <a:lumMod val="40000"/>
              <a:lumOff val="60000"/>
            </a:srgbClr>
          </a:solidFill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Rst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5CD70F74-4CA8-4A08-9842-65E05218F7EB}"/>
              </a:ext>
            </a:extLst>
          </p:cNvPr>
          <p:cNvSpPr/>
          <p:nvPr/>
        </p:nvSpPr>
        <p:spPr>
          <a:xfrm>
            <a:off x="6340338" y="3279079"/>
            <a:ext cx="641350" cy="180975"/>
          </a:xfrm>
          <a:prstGeom prst="rect">
            <a:avLst/>
          </a:prstGeom>
          <a:solidFill>
            <a:srgbClr val="519A24">
              <a:lumMod val="60000"/>
              <a:lumOff val="40000"/>
            </a:srgbClr>
          </a:solidFill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Sig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60273A-CED1-4BF5-8F09-99D6FF747BB4}"/>
              </a:ext>
            </a:extLst>
          </p:cNvPr>
          <p:cNvSpPr/>
          <p:nvPr/>
        </p:nvSpPr>
        <p:spPr>
          <a:xfrm>
            <a:off x="5656950" y="4361403"/>
            <a:ext cx="1306520" cy="180975"/>
          </a:xfrm>
          <a:prstGeom prst="rect">
            <a:avLst/>
          </a:prstGeom>
          <a:noFill/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Pix[0,19,N-1]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2304782E-1461-453A-8F5F-E50BF18296D4}"/>
              </a:ext>
            </a:extLst>
          </p:cNvPr>
          <p:cNvSpPr/>
          <p:nvPr/>
        </p:nvSpPr>
        <p:spPr>
          <a:xfrm>
            <a:off x="6962363" y="4361403"/>
            <a:ext cx="1306520" cy="180975"/>
          </a:xfrm>
          <a:prstGeom prst="rect">
            <a:avLst/>
          </a:prstGeom>
          <a:noFill/>
          <a:ln w="9525" cap="flat" cmpd="sng" algn="ctr">
            <a:solidFill>
              <a:srgbClr val="505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Pix[1,0,0]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21F1D556-9AC9-4529-B212-832D166B4707}"/>
              </a:ext>
            </a:extLst>
          </p:cNvPr>
          <p:cNvSpPr txBox="1"/>
          <p:nvPr/>
        </p:nvSpPr>
        <p:spPr>
          <a:xfrm>
            <a:off x="8422909" y="2619984"/>
            <a:ext cx="5437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 </a:t>
            </a:r>
            <a:r>
              <a:rPr lang="en-US" sz="1050" i="1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200</a:t>
            </a:r>
          </a:p>
        </p:txBody>
      </p:sp>
      <p:cxnSp>
        <p:nvCxnSpPr>
          <p:cNvPr id="227" name="Connector: Elbow 226">
            <a:extLst>
              <a:ext uri="{FF2B5EF4-FFF2-40B4-BE49-F238E27FC236}">
                <a16:creationId xmlns:a16="http://schemas.microsoft.com/office/drawing/2014/main" id="{B238C73A-669E-4FC0-875A-9F4F446B069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46043" y="4516284"/>
            <a:ext cx="257675" cy="428151"/>
          </a:xfrm>
          <a:prstGeom prst="bentConnector2">
            <a:avLst/>
          </a:prstGeom>
          <a:noFill/>
          <a:ln w="12700" cap="flat" cmpd="sng" algn="ctr">
            <a:solidFill>
              <a:srgbClr val="505050"/>
            </a:solidFill>
            <a:prstDash val="solid"/>
            <a:tailEnd type="triangle"/>
          </a:ln>
          <a:effectLst/>
        </p:spPr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CEB68143-BD0E-437D-AF9E-CD52C5D883D6}"/>
              </a:ext>
            </a:extLst>
          </p:cNvPr>
          <p:cNvSpPr txBox="1"/>
          <p:nvPr/>
        </p:nvSpPr>
        <p:spPr>
          <a:xfrm>
            <a:off x="1985689" y="4744138"/>
            <a:ext cx="2365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Indexing: [row, col, sample]</a:t>
            </a:r>
          </a:p>
        </p:txBody>
      </p:sp>
    </p:spTree>
    <p:extLst>
      <p:ext uri="{BB962C8B-B14F-4D97-AF65-F5344CB8AC3E}">
        <p14:creationId xmlns:p14="http://schemas.microsoft.com/office/powerpoint/2010/main" val="143359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397FAE-753A-47AD-94BC-08BF2B68C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140" y="2872955"/>
            <a:ext cx="4566604" cy="22705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A35EA9-F224-4B01-A912-E9E697BE3F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A70B29-40FE-4D6F-B760-2707925B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Outlook: FY22-FY24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E00794F-D6BE-4131-B954-B9039B304B7A}"/>
              </a:ext>
            </a:extLst>
          </p:cNvPr>
          <p:cNvSpPr txBox="1">
            <a:spLocks/>
          </p:cNvSpPr>
          <p:nvPr/>
        </p:nvSpPr>
        <p:spPr>
          <a:xfrm>
            <a:off x="158274" y="1055990"/>
            <a:ext cx="9176226" cy="38360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28600" algn="l"/>
              </a:tabLst>
            </a:pPr>
            <a:r>
              <a:rPr lang="en-US" sz="1600" b="1" dirty="0">
                <a:solidFill>
                  <a:schemeClr val="bg2"/>
                </a:solidFill>
              </a:rPr>
              <a:t>Goal: </a:t>
            </a:r>
            <a:r>
              <a:rPr lang="en-US" sz="1600" dirty="0"/>
              <a:t>increase frame-rate to ~1 </a:t>
            </a:r>
            <a:r>
              <a:rPr lang="en-US" sz="1600" dirty="0" err="1"/>
              <a:t>kfps</a:t>
            </a:r>
            <a:r>
              <a:rPr lang="en-US" sz="1600" dirty="0"/>
              <a:t>, study operation at cryogenic temp ~100 K</a:t>
            </a:r>
          </a:p>
          <a:p>
            <a:pPr>
              <a:tabLst>
                <a:tab pos="228600" algn="l"/>
              </a:tabLst>
            </a:pPr>
            <a:r>
              <a:rPr lang="en-US" sz="1600" b="1" dirty="0">
                <a:solidFill>
                  <a:schemeClr val="bg2"/>
                </a:solidFill>
              </a:rPr>
              <a:t>Novel architecture with 3D integration: 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600" dirty="0"/>
              <a:t> Increase parallelism of the system: x9 pixel cluster connected to an ADC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600" dirty="0"/>
              <a:t> Skipper sensor will be flip-chipped, back-illuminated and bump-bonded to readout ASIC @ SLAC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600" dirty="0"/>
              <a:t> Sensor will be thinned to hi-res epitaxial layer ~12 um 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600" dirty="0"/>
              <a:t> Readout ASIC in TSMC 65 nm: matrix of 10b ADCs and serializers to FPGA</a:t>
            </a:r>
          </a:p>
        </p:txBody>
      </p:sp>
      <p:pic>
        <p:nvPicPr>
          <p:cNvPr id="8" name="Picture 6" descr="FermiLogo_RGB_NALBlue.png">
            <a:extLst>
              <a:ext uri="{FF2B5EF4-FFF2-40B4-BE49-F238E27FC236}">
                <a16:creationId xmlns:a16="http://schemas.microsoft.com/office/drawing/2014/main" id="{F722730D-0E05-4010-9BDD-A1B48D3243C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34" y="4265542"/>
            <a:ext cx="1747223" cy="3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 SLAC">
            <a:extLst>
              <a:ext uri="{FF2B5EF4-FFF2-40B4-BE49-F238E27FC236}">
                <a16:creationId xmlns:a16="http://schemas.microsoft.com/office/drawing/2014/main" id="{D02BCE44-0DB7-414C-90B1-236D04238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26" y="3412003"/>
            <a:ext cx="2302769" cy="6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5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FC250D-9FB2-44BF-AABA-93919B2C76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24E56A-CF5D-4CFD-8BFC-484C794F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B2D18-D457-428F-AF08-017885D23E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141952"/>
            <a:ext cx="8108950" cy="37991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Background: what are Skipper CCDs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Our project: from CCD to CMOS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Next steps: Skipper at 1 </a:t>
            </a:r>
            <a:r>
              <a:rPr lang="en-US" dirty="0" err="1"/>
              <a:t>kfps</a:t>
            </a:r>
            <a:r>
              <a:rPr lang="en-US" dirty="0"/>
              <a:t> &amp; cryogenic temperatures</a:t>
            </a:r>
          </a:p>
        </p:txBody>
      </p:sp>
    </p:spTree>
    <p:extLst>
      <p:ext uri="{BB962C8B-B14F-4D97-AF65-F5344CB8AC3E}">
        <p14:creationId xmlns:p14="http://schemas.microsoft.com/office/powerpoint/2010/main" val="43328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B40ED7-7859-4712-B0EA-7E94671CC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949D5E-F75A-4DA0-B202-8E0A5FCD0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is a Skipper CCD?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119910-10E7-47CC-BF94-219851B68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" t="11407" r="2656" b="6951"/>
          <a:stretch/>
        </p:blipFill>
        <p:spPr>
          <a:xfrm>
            <a:off x="163512" y="2281599"/>
            <a:ext cx="4828053" cy="242375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65549CD-61B1-4551-BEC8-EDA8383393D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512" y="1104628"/>
            <a:ext cx="8108950" cy="1739424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CCD image sensor with non-destructive read-out at sense node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Idea: reduce readout noise by means of multiple sampling </a:t>
            </a:r>
            <a:endParaRPr lang="en-US" sz="2000" dirty="0">
              <a:latin typeface="+mj-lt"/>
            </a:endParaRP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</a:pPr>
            <a:r>
              <a:rPr lang="en-US" sz="2000" dirty="0">
                <a:latin typeface="+mj-lt"/>
              </a:rPr>
              <a:t>Proposed in 1990 by </a:t>
            </a:r>
            <a:r>
              <a:rPr lang="en-US" sz="2000" dirty="0" err="1">
                <a:latin typeface="+mj-lt"/>
              </a:rPr>
              <a:t>Janesick</a:t>
            </a:r>
            <a:r>
              <a:rPr lang="en-US" sz="2000" dirty="0">
                <a:latin typeface="+mj-lt"/>
              </a:rPr>
              <a:t> et al. (doi:10.1117/12.19452)</a:t>
            </a:r>
            <a:endParaRPr lang="en-US" sz="20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8" name="Picture 5" descr="skpOutput.png">
            <a:extLst>
              <a:ext uri="{FF2B5EF4-FFF2-40B4-BE49-F238E27FC236}">
                <a16:creationId xmlns:a16="http://schemas.microsoft.com/office/drawing/2014/main" id="{EFFE68B6-3AD8-4AA2-91AF-4C570DB89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389" y="2199521"/>
            <a:ext cx="3785066" cy="227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2701E3-43AF-4AF6-A965-64D4B97F52F0}"/>
              </a:ext>
            </a:extLst>
          </p:cNvPr>
          <p:cNvSpPr txBox="1"/>
          <p:nvPr/>
        </p:nvSpPr>
        <p:spPr>
          <a:xfrm>
            <a:off x="163512" y="4838700"/>
            <a:ext cx="7850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Ref: </a:t>
            </a:r>
            <a:r>
              <a:rPr lang="en-US" sz="1100" i="1" u="sng" dirty="0"/>
              <a:t>https://indico.cern.ch/event/782953/contributions/3515721/attachments/1889519/3115804/dpf_instrumentation_eca.pdf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DF51F2-B70B-457B-8E52-21D8A2B9550A}"/>
              </a:ext>
            </a:extLst>
          </p:cNvPr>
          <p:cNvSpPr/>
          <p:nvPr/>
        </p:nvSpPr>
        <p:spPr>
          <a:xfrm>
            <a:off x="2577538" y="4061460"/>
            <a:ext cx="920042" cy="67722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F75581-45C0-4690-8F98-1EDC32D5174F}"/>
              </a:ext>
            </a:extLst>
          </p:cNvPr>
          <p:cNvCxnSpPr>
            <a:stCxn id="4" idx="6"/>
          </p:cNvCxnSpPr>
          <p:nvPr/>
        </p:nvCxnSpPr>
        <p:spPr>
          <a:xfrm flipV="1">
            <a:off x="3497580" y="4206240"/>
            <a:ext cx="1607820" cy="193834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7466097-776C-4DB0-81B1-01EBEFA9E9BB}"/>
              </a:ext>
            </a:extLst>
          </p:cNvPr>
          <p:cNvSpPr txBox="1"/>
          <p:nvPr/>
        </p:nvSpPr>
        <p:spPr>
          <a:xfrm>
            <a:off x="3497580" y="4434721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Skipper feature</a:t>
            </a:r>
          </a:p>
        </p:txBody>
      </p:sp>
    </p:spTree>
    <p:extLst>
      <p:ext uri="{BB962C8B-B14F-4D97-AF65-F5344CB8AC3E}">
        <p14:creationId xmlns:p14="http://schemas.microsoft.com/office/powerpoint/2010/main" val="144392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860A6D-8115-46ED-96AD-6EB919AA1F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5AC14-4269-497A-956D-B37F4D20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is a Skipper CCD?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8B6E9-CFEA-4999-ABB7-E9347BF37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96" y="904965"/>
            <a:ext cx="6653729" cy="2499112"/>
          </a:xfrm>
          <a:prstGeom prst="rect">
            <a:avLst/>
          </a:prstGeom>
        </p:spPr>
      </p:pic>
      <p:pic>
        <p:nvPicPr>
          <p:cNvPr id="6" name="Picture 5" descr="skpOutput.png">
            <a:extLst>
              <a:ext uri="{FF2B5EF4-FFF2-40B4-BE49-F238E27FC236}">
                <a16:creationId xmlns:a16="http://schemas.microsoft.com/office/drawing/2014/main" id="{4D702F79-E0D9-4084-8EF4-0B7D1FF8A4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15" b="20750"/>
          <a:stretch/>
        </p:blipFill>
        <p:spPr>
          <a:xfrm>
            <a:off x="258918" y="1327208"/>
            <a:ext cx="1963886" cy="18015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D5152D-39F0-4D3D-8695-01A3CBD7149B}"/>
              </a:ext>
            </a:extLst>
          </p:cNvPr>
          <p:cNvSpPr txBox="1"/>
          <p:nvPr/>
        </p:nvSpPr>
        <p:spPr>
          <a:xfrm>
            <a:off x="163512" y="4838700"/>
            <a:ext cx="7850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Ref: </a:t>
            </a:r>
            <a:r>
              <a:rPr lang="en-US" sz="1100" i="1" u="sng" dirty="0"/>
              <a:t>https://indico.cern.ch/event/782953/contributions/3515721/attachments/1889519/3115804/dpf_instrumentation_eca.pdf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0C5FF05-3D46-47E0-905B-A8793431F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8918" y="3470638"/>
            <a:ext cx="8691368" cy="1739424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Final pixel value is </a:t>
            </a:r>
            <a:r>
              <a:rPr lang="en-US" sz="2000" i="1" dirty="0">
                <a:latin typeface="+mj-lt"/>
                <a:cs typeface="Calibri" panose="020F0502020204030204" pitchFamily="34" charset="0"/>
              </a:rPr>
              <a:t>pix = avg(signal – pedestal)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, noise scales as </a:t>
            </a:r>
            <a:r>
              <a:rPr lang="en-US" sz="1800" b="0" i="1" dirty="0">
                <a:solidFill>
                  <a:srgbClr val="202124"/>
                </a:solidFill>
                <a:effectLst/>
                <a:latin typeface="+mj-lt"/>
              </a:rPr>
              <a:t>√#samples</a:t>
            </a:r>
            <a:endParaRPr lang="en-US" sz="2000" i="1" dirty="0">
              <a:latin typeface="+mj-lt"/>
              <a:cs typeface="Calibri" panose="020F0502020204030204" pitchFamily="34" charset="0"/>
            </a:endParaRP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Skipper readout is NOT the same as Correlated Multiple Sampling (CMS)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Thanks to the non-destructive read-out,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pedestal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signal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 are sampled close to each other </a:t>
            </a:r>
            <a:r>
              <a:rPr lang="en-US" sz="2000" dirty="0"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 filter low frequency noise too!</a:t>
            </a:r>
            <a:endParaRPr lang="en-US" sz="18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2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readoutSpeed.png">
            <a:extLst>
              <a:ext uri="{FF2B5EF4-FFF2-40B4-BE49-F238E27FC236}">
                <a16:creationId xmlns:a16="http://schemas.microsoft.com/office/drawing/2014/main" id="{39246F23-19E4-4203-949B-F19540C41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749" y="1424648"/>
            <a:ext cx="4199643" cy="28044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860A6D-8115-46ED-96AD-6EB919AA1F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5AC14-4269-497A-956D-B37F4D20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is a Skipper CCD?</a:t>
            </a:r>
            <a:endParaRPr lang="en-US" dirty="0"/>
          </a:p>
        </p:txBody>
      </p:sp>
      <p:pic>
        <p:nvPicPr>
          <p:cNvPr id="8" name="Picture 3" descr="resSkipper-1000samples.png">
            <a:extLst>
              <a:ext uri="{FF2B5EF4-FFF2-40B4-BE49-F238E27FC236}">
                <a16:creationId xmlns:a16="http://schemas.microsoft.com/office/drawing/2014/main" id="{6937B4EF-7008-49E2-93D7-96FA62A31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52" y="1147653"/>
            <a:ext cx="4058197" cy="317254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1F0CF10-F9A7-4E06-9AC9-FE35D776CB2B}"/>
              </a:ext>
            </a:extLst>
          </p:cNvPr>
          <p:cNvSpPr/>
          <p:nvPr/>
        </p:nvSpPr>
        <p:spPr>
          <a:xfrm>
            <a:off x="7636518" y="3276600"/>
            <a:ext cx="525780" cy="47244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2C347-D833-4FF3-95FD-CB7819D47FF2}"/>
              </a:ext>
            </a:extLst>
          </p:cNvPr>
          <p:cNvSpPr txBox="1"/>
          <p:nvPr/>
        </p:nvSpPr>
        <p:spPr>
          <a:xfrm>
            <a:off x="7636518" y="29072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Slow!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8BFF1-EF20-4DF7-9EDA-C912865CBA3C}"/>
              </a:ext>
            </a:extLst>
          </p:cNvPr>
          <p:cNvSpPr txBox="1"/>
          <p:nvPr/>
        </p:nvSpPr>
        <p:spPr>
          <a:xfrm>
            <a:off x="163512" y="4838700"/>
            <a:ext cx="7850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Ref: </a:t>
            </a:r>
            <a:r>
              <a:rPr lang="en-US" sz="1100" i="1" u="sng" dirty="0"/>
              <a:t>https://indico.cern.ch/event/782953/contributions/3515721/attachments/1889519/3115804/dpf_instrumentation_eca.pdf</a:t>
            </a:r>
          </a:p>
        </p:txBody>
      </p:sp>
    </p:spTree>
    <p:extLst>
      <p:ext uri="{BB962C8B-B14F-4D97-AF65-F5344CB8AC3E}">
        <p14:creationId xmlns:p14="http://schemas.microsoft.com/office/powerpoint/2010/main" val="93660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860A6D-8115-46ED-96AD-6EB919AA1F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5AC14-4269-497A-956D-B37F4D20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Skipper CCD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C32DB2-9AA6-44DC-B279-091D4A658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2931697" cy="2086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9006E3-9D0C-40C5-93EC-FA6443767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003" y="1066800"/>
            <a:ext cx="2948148" cy="2107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77F32C-1DDC-427C-9293-A851EBE63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254" y="1045227"/>
            <a:ext cx="2962720" cy="2148823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83A03B-6F6E-4CA4-93F0-9C2C8DECE6C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1612" y="3244056"/>
            <a:ext cx="8108950" cy="1739424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</a:pPr>
            <a:r>
              <a:rPr lang="en-US" sz="1800" dirty="0">
                <a:latin typeface="+mj-lt"/>
                <a:cs typeface="Calibri" panose="020F0502020204030204" pitchFamily="34" charset="0"/>
              </a:rPr>
              <a:t>Skipper-CCDs achieves: </a:t>
            </a:r>
          </a:p>
          <a:p>
            <a:pPr marL="576263" lvl="2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Calibri" panose="020F0502020204030204" pitchFamily="34" charset="0"/>
              </a:rPr>
              <a:t>low-noise </a:t>
            </a:r>
          </a:p>
          <a:p>
            <a:pPr marL="576263" lvl="2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Calibri" panose="020F0502020204030204" pitchFamily="34" charset="0"/>
              </a:rPr>
              <a:t>high dynamic</a:t>
            </a:r>
          </a:p>
          <a:p>
            <a:pPr marL="576263" lvl="2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Calibri" panose="020F0502020204030204" pitchFamily="34" charset="0"/>
              </a:rPr>
              <a:t>good linearity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</a:pPr>
            <a:r>
              <a:rPr lang="en-US" sz="1800" dirty="0">
                <a:latin typeface="+mj-lt"/>
                <a:cs typeface="Calibri" panose="020F0502020204030204" pitchFamily="34" charset="0"/>
              </a:rPr>
              <a:t>Other devices, such as EMCCD, operate with very small DR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B4F14-3275-433F-8558-49170F4F05DA}"/>
              </a:ext>
            </a:extLst>
          </p:cNvPr>
          <p:cNvSpPr txBox="1"/>
          <p:nvPr/>
        </p:nvSpPr>
        <p:spPr>
          <a:xfrm>
            <a:off x="163512" y="4838700"/>
            <a:ext cx="7850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Ref: </a:t>
            </a:r>
            <a:r>
              <a:rPr lang="en-US" sz="1100" i="1" u="sng" dirty="0"/>
              <a:t>https://indico.cern.ch/event/782953/contributions/3515721/attachments/1889519/3115804/dpf_instrumentation_eca.pdf</a:t>
            </a:r>
          </a:p>
        </p:txBody>
      </p:sp>
    </p:spTree>
    <p:extLst>
      <p:ext uri="{BB962C8B-B14F-4D97-AF65-F5344CB8AC3E}">
        <p14:creationId xmlns:p14="http://schemas.microsoft.com/office/powerpoint/2010/main" val="141721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860A6D-8115-46ED-96AD-6EB919AA1F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5AC14-4269-497A-956D-B37F4D20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5645B5-0839-460B-B247-6B221464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502" y="2923318"/>
            <a:ext cx="3431492" cy="181537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B15473-8A69-435E-9B3D-C4D140C68D15}"/>
              </a:ext>
            </a:extLst>
          </p:cNvPr>
          <p:cNvSpPr txBox="1">
            <a:spLocks/>
          </p:cNvSpPr>
          <p:nvPr/>
        </p:nvSpPr>
        <p:spPr>
          <a:xfrm>
            <a:off x="190006" y="1046956"/>
            <a:ext cx="8824454" cy="416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indent="-344488">
              <a:lnSpc>
                <a:spcPct val="90000"/>
              </a:lnSpc>
              <a:spcAft>
                <a:spcPts val="900"/>
              </a:spcAft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Dark matter searches – direct</a:t>
            </a:r>
          </a:p>
          <a:p>
            <a:pPr marL="344488" lvl="1" indent="-344488">
              <a:lnSpc>
                <a:spcPct val="90000"/>
              </a:lnSpc>
              <a:spcAft>
                <a:spcPts val="900"/>
              </a:spcAft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Dark matter – indirect via astrophysics, stellar streams</a:t>
            </a:r>
          </a:p>
          <a:p>
            <a:pPr marL="344488" lvl="1" indent="-344488">
              <a:lnSpc>
                <a:spcPct val="90000"/>
              </a:lnSpc>
              <a:spcAft>
                <a:spcPts val="900"/>
              </a:spcAft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Coherent neutrino measurements (physics, security)</a:t>
            </a:r>
          </a:p>
          <a:p>
            <a:pPr marL="344488" lvl="1" indent="-344488">
              <a:lnSpc>
                <a:spcPct val="90000"/>
              </a:lnSpc>
              <a:spcAft>
                <a:spcPts val="900"/>
              </a:spcAft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Enables single-photon counting in visible band at near room temperature</a:t>
            </a:r>
          </a:p>
          <a:p>
            <a:pPr marL="344488" lvl="1" indent="-344488">
              <a:lnSpc>
                <a:spcPct val="90000"/>
              </a:lnSpc>
              <a:spcAft>
                <a:spcPts val="900"/>
              </a:spcAft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Astrophysics: adaptive optics, spectrographs – with kHz frame rates</a:t>
            </a:r>
          </a:p>
          <a:p>
            <a:pPr marL="344488" lvl="1" indent="-344488">
              <a:lnSpc>
                <a:spcPct val="90000"/>
              </a:lnSpc>
              <a:spcAft>
                <a:spcPts val="900"/>
              </a:spcAft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“Ghost” imaging in visible</a:t>
            </a:r>
          </a:p>
          <a:p>
            <a:pPr marL="344488" lvl="1" indent="-344488">
              <a:lnSpc>
                <a:spcPct val="90000"/>
              </a:lnSpc>
              <a:spcAft>
                <a:spcPts val="900"/>
              </a:spcAft>
            </a:pPr>
            <a:r>
              <a:rPr lang="en-US" sz="1900" dirty="0">
                <a:latin typeface="+mj-lt"/>
                <a:cs typeface="Calibri" panose="020F0502020204030204" pitchFamily="34" charset="0"/>
              </a:rPr>
              <a:t>Ultra-soft x-ray (20 eV - 100 eV) imaging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A4BACE-8BAD-42BD-B90C-BB302005D457}"/>
              </a:ext>
            </a:extLst>
          </p:cNvPr>
          <p:cNvSpPr txBox="1"/>
          <p:nvPr/>
        </p:nvSpPr>
        <p:spPr>
          <a:xfrm>
            <a:off x="258918" y="4831238"/>
            <a:ext cx="8107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 https://www.iap.uni-jena.de/Nano+_+Quantum+Optics/Setzpfandt+research+group/Research/Quantum+imaging+and+spectroscopy.html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E59C1-C0D1-4A24-82B2-966BC0CFBEF9}"/>
              </a:ext>
            </a:extLst>
          </p:cNvPr>
          <p:cNvSpPr txBox="1"/>
          <p:nvPr/>
        </p:nvSpPr>
        <p:spPr>
          <a:xfrm>
            <a:off x="8586204" y="2923318"/>
            <a:ext cx="27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481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80C62A-9A78-4C38-9C03-330DE4E2F9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C87E8-CEA4-446B-8513-AD825336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CCD vs CMOS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3C217D-EF4E-4CC2-855B-AC95A82FE9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142206"/>
            <a:ext cx="8108950" cy="3798888"/>
          </a:xfrm>
        </p:spPr>
        <p:txBody>
          <a:bodyPr>
            <a:normAutofit/>
          </a:bodyPr>
          <a:lstStyle/>
          <a:p>
            <a:pPr marL="0" lvl="1" inden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20000"/>
              <a:buNone/>
            </a:pPr>
            <a:r>
              <a:rPr lang="en-US" sz="2000" dirty="0">
                <a:latin typeface="+mj-lt"/>
                <a:cs typeface="Calibri" panose="020F0502020204030204" pitchFamily="34" charset="0"/>
              </a:rPr>
              <a:t>Skipper-</a:t>
            </a:r>
            <a:r>
              <a:rPr lang="en-US" sz="2000" b="1" dirty="0">
                <a:solidFill>
                  <a:schemeClr val="accent5"/>
                </a:solidFill>
                <a:latin typeface="+mj-lt"/>
                <a:cs typeface="Calibri" panose="020F0502020204030204" pitchFamily="34" charset="0"/>
              </a:rPr>
              <a:t>CCD</a:t>
            </a:r>
            <a:r>
              <a:rPr lang="en-US" sz="2000" dirty="0">
                <a:latin typeface="+mj-lt"/>
                <a:cs typeface="Calibri" panose="020F0502020204030204" pitchFamily="34" charset="0"/>
              </a:rPr>
              <a:t>s are great, but: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20000"/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CCDs are slow: readout speed is main limitation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20000"/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CCD foundries are vanishing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20000"/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CCDs have no intelligence</a:t>
            </a:r>
          </a:p>
          <a:p>
            <a:pPr marL="0" lvl="1" inden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20000"/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Instead, a </a:t>
            </a:r>
            <a:r>
              <a:rPr lang="en-US" sz="2000" b="1" dirty="0">
                <a:solidFill>
                  <a:schemeClr val="accent5"/>
                </a:solidFill>
                <a:latin typeface="+mj-lt"/>
                <a:ea typeface="+mn-ea"/>
                <a:cs typeface="Calibri" panose="020F0502020204030204" pitchFamily="34" charset="0"/>
              </a:rPr>
              <a:t>CMOS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 imaging process offers: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20000"/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CMOS foundries – large volume, large wafers, dependable yield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120000"/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Complex circuitry and local intelligence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5CA0F12-96A2-4EDB-859C-94A16A9F2A45}"/>
              </a:ext>
            </a:extLst>
          </p:cNvPr>
          <p:cNvSpPr/>
          <p:nvPr/>
        </p:nvSpPr>
        <p:spPr>
          <a:xfrm>
            <a:off x="577850" y="3660161"/>
            <a:ext cx="700703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544C1-BC10-447D-92C4-268F43333A13}"/>
              </a:ext>
            </a:extLst>
          </p:cNvPr>
          <p:cNvSpPr txBox="1"/>
          <p:nvPr/>
        </p:nvSpPr>
        <p:spPr>
          <a:xfrm>
            <a:off x="1479014" y="3587026"/>
            <a:ext cx="56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bg2"/>
                </a:solidFill>
              </a:rPr>
              <a:t>Skipper-in-CMOS project</a:t>
            </a:r>
            <a:endParaRPr lang="en-US" sz="3600" b="1" dirty="0">
              <a:solidFill>
                <a:schemeClr val="bg2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E2E002A-5182-434B-BD37-E1AD64AF1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18" y="4390742"/>
            <a:ext cx="988585" cy="436289"/>
          </a:xfrm>
          <a:prstGeom prst="rect">
            <a:avLst/>
          </a:prstGeom>
        </p:spPr>
      </p:pic>
      <p:pic>
        <p:nvPicPr>
          <p:cNvPr id="8" name="Picture 6" descr="FermiLogo_RGB_NALBlue.png">
            <a:extLst>
              <a:ext uri="{FF2B5EF4-FFF2-40B4-BE49-F238E27FC236}">
                <a16:creationId xmlns:a16="http://schemas.microsoft.com/office/drawing/2014/main" id="{F1316374-E5F4-4CD3-A1BD-A32B255C375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05" y="4456614"/>
            <a:ext cx="1747223" cy="3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134EBE9-7C85-41B8-BE02-37464664E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4345161"/>
            <a:ext cx="545927" cy="5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logo SLAC">
            <a:extLst>
              <a:ext uri="{FF2B5EF4-FFF2-40B4-BE49-F238E27FC236}">
                <a16:creationId xmlns:a16="http://schemas.microsoft.com/office/drawing/2014/main" id="{FBD1E79D-8EC4-4D8F-A54B-71E31BA15F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4"/>
          <a:stretch/>
        </p:blipFill>
        <p:spPr>
          <a:xfrm>
            <a:off x="5845899" y="4456614"/>
            <a:ext cx="2302769" cy="37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15F296-9CE3-4B0E-94FE-E585599FC1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486483-0986-4132-9379-99542B4E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– case for dark matter (DM) detection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46568-57C1-4E3E-BD1C-BD08E06963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141952"/>
            <a:ext cx="8108950" cy="379914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Low mass direct dark matter search require development of very large arrays of skipper-CCD sensors, arrays of </a:t>
            </a:r>
            <a:r>
              <a:rPr lang="en-US" dirty="0"/>
              <a:t>10</a:t>
            </a:r>
            <a:r>
              <a:rPr lang="en-US" baseline="30000" dirty="0"/>
              <a:t>4 </a:t>
            </a:r>
            <a:r>
              <a:rPr lang="en-US" b="0" i="0" dirty="0">
                <a:effectLst/>
                <a:latin typeface="Arial" panose="020B0604020202020204" pitchFamily="34" charset="0"/>
              </a:rPr>
              <a:t>silicon 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Integrated readout and signal processing</a:t>
            </a:r>
            <a:br>
              <a:rPr lang="en-US" b="0" i="0" dirty="0">
                <a:effectLst/>
                <a:latin typeface="Arial" panose="020B0604020202020204" pitchFamily="34" charset="0"/>
              </a:rPr>
            </a:br>
            <a:r>
              <a:rPr lang="en-US" b="0" i="0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b="0" i="0" dirty="0">
                <a:effectLst/>
                <a:latin typeface="Arial" panose="020B0604020202020204" pitchFamily="34" charset="0"/>
              </a:rPr>
              <a:t>no commercial electronics next to the sensors </a:t>
            </a:r>
            <a:br>
              <a:rPr lang="en-US" b="0" i="0" dirty="0">
                <a:effectLst/>
                <a:latin typeface="Arial" panose="020B0604020202020204" pitchFamily="34" charset="0"/>
              </a:rPr>
            </a:br>
            <a:r>
              <a:rPr lang="en-US" b="0" i="0" dirty="0">
                <a:effectLst/>
                <a:latin typeface="Arial" panose="020B0604020202020204" pitchFamily="34" charset="0"/>
              </a:rPr>
              <a:t>	</a:t>
            </a:r>
            <a:r>
              <a:rPr lang="en-US" b="0" i="0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b="0" i="0" dirty="0">
                <a:effectLst/>
                <a:latin typeface="Arial" panose="020B0604020202020204" pitchFamily="34" charset="0"/>
              </a:rPr>
              <a:t>lower radiation background</a:t>
            </a:r>
            <a:br>
              <a:rPr lang="en-US" b="0" i="0" dirty="0">
                <a:effectLst/>
                <a:latin typeface="Arial" panose="020B0604020202020204" pitchFamily="34" charset="0"/>
              </a:rPr>
            </a:br>
            <a:r>
              <a:rPr lang="en-US" b="0" i="0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lower power needs</a:t>
            </a:r>
            <a:br>
              <a:rPr lang="en-US" b="0" i="0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b="0" i="0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	 lower cost for cryogenic equipment</a:t>
            </a:r>
          </a:p>
        </p:txBody>
      </p:sp>
    </p:spTree>
    <p:extLst>
      <p:ext uri="{BB962C8B-B14F-4D97-AF65-F5344CB8AC3E}">
        <p14:creationId xmlns:p14="http://schemas.microsoft.com/office/powerpoint/2010/main" val="2968479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1112</Words>
  <Application>Microsoft Office PowerPoint</Application>
  <PresentationFormat>On-screen Show (16:9)</PresentationFormat>
  <Paragraphs>183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Helvetica</vt:lpstr>
      <vt:lpstr>Blank</vt:lpstr>
      <vt:lpstr>Skipper-in-CMOS</vt:lpstr>
      <vt:lpstr>Outline</vt:lpstr>
      <vt:lpstr>What is a Skipper CCD?</vt:lpstr>
      <vt:lpstr>What is a Skipper CCD?</vt:lpstr>
      <vt:lpstr>What is a Skipper CCD?</vt:lpstr>
      <vt:lpstr>Skipper CCD</vt:lpstr>
      <vt:lpstr>Applications</vt:lpstr>
      <vt:lpstr>CCD vs CMOS</vt:lpstr>
      <vt:lpstr>Applications – case for dark matter (DM) detection </vt:lpstr>
      <vt:lpstr>Introduction</vt:lpstr>
      <vt:lpstr>Skipper-in-CMOS ASIC</vt:lpstr>
      <vt:lpstr>Top-level ASIC overview</vt:lpstr>
      <vt:lpstr>Front-end architecture</vt:lpstr>
      <vt:lpstr>Top-Level Timing Diagram</vt:lpstr>
      <vt:lpstr>Outlook: FY22-FY24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Skipper-in-CMOS</dc:title>
  <dc:creator/>
  <cp:lastModifiedBy/>
  <cp:revision>1</cp:revision>
  <dcterms:created xsi:type="dcterms:W3CDTF">2012-06-11T23:48:53Z</dcterms:created>
  <dcterms:modified xsi:type="dcterms:W3CDTF">2021-11-19T19:44:08Z</dcterms:modified>
</cp:coreProperties>
</file>