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69" r:id="rId5"/>
    <p:sldId id="270" r:id="rId6"/>
    <p:sldId id="271" r:id="rId7"/>
    <p:sldId id="272" r:id="rId8"/>
    <p:sldId id="273" r:id="rId9"/>
    <p:sldId id="274" r:id="rId10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6">
          <p15:clr>
            <a:srgbClr val="A4A3A4"/>
          </p15:clr>
        </p15:guide>
        <p15:guide id="2" orient="horz" pos="1294">
          <p15:clr>
            <a:srgbClr val="A4A3A4"/>
          </p15:clr>
        </p15:guide>
        <p15:guide id="3" orient="horz" pos="3745">
          <p15:clr>
            <a:srgbClr val="A4A3A4"/>
          </p15:clr>
        </p15:guide>
        <p15:guide id="4" orient="horz" pos="3980">
          <p15:clr>
            <a:srgbClr val="A4A3A4"/>
          </p15:clr>
        </p15:guide>
        <p15:guide id="5" orient="horz" pos="1052">
          <p15:clr>
            <a:srgbClr val="A4A3A4"/>
          </p15:clr>
        </p15:guide>
        <p15:guide id="6" orient="horz" pos="1741">
          <p15:clr>
            <a:srgbClr val="A4A3A4"/>
          </p15:clr>
        </p15:guide>
        <p15:guide id="7" orient="horz" pos="4183">
          <p15:clr>
            <a:srgbClr val="A4A3A4"/>
          </p15:clr>
        </p15:guide>
        <p15:guide id="8" orient="horz" pos="566">
          <p15:clr>
            <a:srgbClr val="A4A3A4"/>
          </p15:clr>
        </p15:guide>
        <p15:guide id="9" orient="horz" pos="2808">
          <p15:clr>
            <a:srgbClr val="A4A3A4"/>
          </p15:clr>
        </p15:guide>
        <p15:guide id="10" pos="2880">
          <p15:clr>
            <a:srgbClr val="A4A3A4"/>
          </p15:clr>
        </p15:guide>
        <p15:guide id="11" pos="363">
          <p15:clr>
            <a:srgbClr val="A4A3A4"/>
          </p15:clr>
        </p15:guide>
        <p15:guide id="12" pos="5396">
          <p15:clr>
            <a:srgbClr val="A4A3A4"/>
          </p15:clr>
        </p15:guide>
        <p15:guide id="13" pos="282">
          <p15:clr>
            <a:srgbClr val="A4A3A4"/>
          </p15:clr>
        </p15:guide>
        <p15:guide id="14" pos="3784">
          <p15:clr>
            <a:srgbClr val="A4A3A4"/>
          </p15:clr>
        </p15:guide>
        <p15:guide id="15" pos="3736">
          <p15:clr>
            <a:srgbClr val="A4A3A4"/>
          </p15:clr>
        </p15:guide>
        <p15:guide id="16" pos="2179">
          <p15:clr>
            <a:srgbClr val="A4A3A4"/>
          </p15:clr>
        </p15:guide>
        <p15:guide id="17" pos="5464">
          <p15:clr>
            <a:srgbClr val="A4A3A4"/>
          </p15:clr>
        </p15:guide>
        <p15:guide id="18" pos="38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1E32"/>
    <a:srgbClr val="FFFFFF"/>
    <a:srgbClr val="C75B12"/>
    <a:srgbClr val="E17000"/>
    <a:srgbClr val="5B8F22"/>
    <a:srgbClr val="D2C295"/>
    <a:srgbClr val="A79E70"/>
    <a:srgbClr val="4D4F53"/>
    <a:srgbClr val="0099CC"/>
    <a:srgbClr val="69BE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741"/>
    <p:restoredTop sz="96312"/>
  </p:normalViewPr>
  <p:slideViewPr>
    <p:cSldViewPr snapToObjects="1" showGuides="1">
      <p:cViewPr varScale="1">
        <p:scale>
          <a:sx n="161" d="100"/>
          <a:sy n="161" d="100"/>
        </p:scale>
        <p:origin x="704" y="208"/>
      </p:cViewPr>
      <p:guideLst>
        <p:guide orient="horz" pos="326"/>
        <p:guide orient="horz" pos="1294"/>
        <p:guide orient="horz" pos="3745"/>
        <p:guide orient="horz" pos="3980"/>
        <p:guide orient="horz" pos="1052"/>
        <p:guide orient="horz" pos="1741"/>
        <p:guide orient="horz" pos="4183"/>
        <p:guide orient="horz" pos="566"/>
        <p:guide orient="horz" pos="2808"/>
        <p:guide pos="2880"/>
        <p:guide pos="363"/>
        <p:guide pos="5396"/>
        <p:guide pos="282"/>
        <p:guide pos="3784"/>
        <p:guide pos="3736"/>
        <p:guide pos="2179"/>
        <p:guide pos="5464"/>
        <p:guide pos="386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85" d="100"/>
          <a:sy n="85" d="100"/>
        </p:scale>
        <p:origin x="-313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EBF33E-D9A7-42CC-B598-9AD8356CBB5A}" type="datetimeFigureOut">
              <a:rPr lang="en-US" smtClean="0"/>
              <a:pPr/>
              <a:t>8/19/21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AAB5D-0CC4-45A8-B4B6-0B8B738A4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58700-9FA2-48CE-AC88-D71D45EB490A}" type="datetimeFigureOut">
              <a:rPr lang="en-US" smtClean="0"/>
              <a:pPr/>
              <a:t>8/19/21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BC4E5-2BC1-4F43-85DD-A1B8F74CB7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0042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8434" y="6196867"/>
            <a:ext cx="2275566" cy="6611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40195"/>
            <a:ext cx="1973584" cy="7178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213" y="536575"/>
            <a:ext cx="8008937" cy="2246313"/>
          </a:xfrm>
        </p:spPr>
        <p:txBody>
          <a:bodyPr anchor="b" anchorCtr="0">
            <a:noAutofit/>
          </a:bodyPr>
          <a:lstStyle>
            <a:lvl1pPr>
              <a:defRPr sz="43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213" y="3646170"/>
            <a:ext cx="7989887" cy="2187702"/>
          </a:xfrm>
        </p:spPr>
        <p:txBody>
          <a:bodyPr>
            <a:noAutofit/>
          </a:bodyPr>
          <a:lstStyle>
            <a:lvl1pPr marL="0" indent="0" algn="l">
              <a:lnSpc>
                <a:spcPct val="110000"/>
              </a:lnSpc>
              <a:buNone/>
              <a:defRPr sz="16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CA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57213" y="2755011"/>
            <a:ext cx="8008937" cy="635889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4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CA" dirty="0"/>
              <a:t>Click to edit Master subtitle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3500"/>
            <a:ext cx="9158400" cy="686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751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A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810895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buSzPct val="120000"/>
              <a:defRPr/>
            </a:lvl2pPr>
            <a:lvl3pPr>
              <a:buClr>
                <a:srgbClr val="981E32"/>
              </a:buClr>
              <a:buSzPct val="120000"/>
              <a:defRPr b="0"/>
            </a:lvl3pPr>
            <a:lvl4pPr>
              <a:buClr>
                <a:srgbClr val="981E32"/>
              </a:buClr>
              <a:buSzPct val="120000"/>
              <a:defRPr/>
            </a:lvl4pPr>
            <a:lvl5pPr>
              <a:buClr>
                <a:srgbClr val="981E32"/>
              </a:buClr>
              <a:buSzPct val="120000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A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388620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buSzPct val="120000"/>
              <a:defRPr/>
            </a:lvl2pPr>
            <a:lvl3pPr>
              <a:buClr>
                <a:srgbClr val="981E32"/>
              </a:buClr>
              <a:buSzPct val="120000"/>
              <a:defRPr/>
            </a:lvl3pPr>
            <a:lvl4pPr>
              <a:buClr>
                <a:srgbClr val="981E32"/>
              </a:buClr>
              <a:buSzPct val="120000"/>
              <a:defRPr/>
            </a:lvl4pPr>
            <a:lvl5pPr>
              <a:buClr>
                <a:srgbClr val="981E32"/>
              </a:buClr>
              <a:buSzPct val="120000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A" dirty="0"/>
          </a:p>
        </p:txBody>
      </p:sp>
      <p:sp>
        <p:nvSpPr>
          <p:cNvPr id="11" name="Content Placeholder 15"/>
          <p:cNvSpPr>
            <a:spLocks noGrp="1"/>
          </p:cNvSpPr>
          <p:nvPr>
            <p:ph sz="quarter" idx="15"/>
          </p:nvPr>
        </p:nvSpPr>
        <p:spPr>
          <a:xfrm>
            <a:off x="4648200" y="1252729"/>
            <a:ext cx="388620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buSzPct val="120000"/>
              <a:defRPr/>
            </a:lvl2pPr>
            <a:lvl3pPr>
              <a:buClr>
                <a:srgbClr val="981E32"/>
              </a:buClr>
              <a:buSzPct val="120000"/>
              <a:defRPr/>
            </a:lvl3pPr>
            <a:lvl4pPr>
              <a:buClr>
                <a:srgbClr val="981E32"/>
              </a:buClr>
              <a:buSzPct val="120000"/>
              <a:defRPr/>
            </a:lvl4pPr>
            <a:lvl5pPr>
              <a:buClr>
                <a:srgbClr val="981E32"/>
              </a:buClr>
              <a:buSzPct val="120000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A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3646488" y="1252728"/>
            <a:ext cx="2442340" cy="2481072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C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3646488" y="3886200"/>
            <a:ext cx="2442340" cy="2432050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CA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6242954" y="1243584"/>
            <a:ext cx="2442340" cy="5065522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8"/>
          </p:nvPr>
        </p:nvSpPr>
        <p:spPr>
          <a:xfrm>
            <a:off x="457200" y="1243584"/>
            <a:ext cx="3013075" cy="5065522"/>
          </a:xfrm>
        </p:spPr>
        <p:txBody>
          <a:bodyPr/>
          <a:lstStyle>
            <a:lvl2pPr>
              <a:buSzPct val="120000"/>
              <a:defRPr/>
            </a:lvl2pPr>
            <a:lvl3pPr>
              <a:buSzPct val="120000"/>
              <a:defRPr/>
            </a:lvl3pPr>
            <a:lvl4pPr>
              <a:buSzPct val="120000"/>
              <a:defRPr/>
            </a:lvl4pPr>
            <a:lvl5pPr>
              <a:buSzPct val="120000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69646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hart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A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5"/>
          </p:nvPr>
        </p:nvSpPr>
        <p:spPr>
          <a:xfrm>
            <a:off x="6007100" y="1243584"/>
            <a:ext cx="2667000" cy="5065522"/>
          </a:xfrm>
        </p:spPr>
        <p:txBody>
          <a:bodyPr/>
          <a:lstStyle/>
          <a:p>
            <a:r>
              <a:rPr lang="en-GB"/>
              <a:t>Click icon to add chart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457200" y="1243584"/>
            <a:ext cx="5484812" cy="5065522"/>
          </a:xfrm>
        </p:spPr>
        <p:txBody>
          <a:bodyPr/>
          <a:lstStyle>
            <a:lvl2pPr>
              <a:buSzPct val="120000"/>
              <a:defRPr/>
            </a:lvl2pPr>
            <a:lvl3pPr>
              <a:buSzPct val="120000"/>
              <a:defRPr/>
            </a:lvl3pPr>
            <a:lvl4pPr>
              <a:buSzPct val="120000"/>
              <a:defRPr/>
            </a:lvl4pPr>
            <a:lvl5pPr>
              <a:buSzPct val="120000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95472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</p:spPr>
        <p:txBody>
          <a:bodyPr lIns="432000"/>
          <a:lstStyle>
            <a:lvl1pPr>
              <a:defRPr b="1" baseline="0">
                <a:solidFill>
                  <a:srgbClr val="FF0000"/>
                </a:solidFill>
              </a:defRPr>
            </a:lvl1pPr>
          </a:lstStyle>
          <a:p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r>
              <a:rPr lang="en-CA" dirty="0"/>
              <a:t>***INSTRUCTIONS ON HOW TO APPLY IMAGE MASKING TO SLIDE LAYOUT***</a:t>
            </a:r>
            <a:br>
              <a:rPr lang="en-CA" dirty="0"/>
            </a:br>
            <a:r>
              <a:rPr lang="en-CA" dirty="0"/>
              <a:t>STEP 1: Click icon to insert image</a:t>
            </a:r>
            <a:br>
              <a:rPr lang="en-CA" dirty="0"/>
            </a:br>
            <a:r>
              <a:rPr lang="en-CA" dirty="0"/>
              <a:t>STEP 2: Once image is inserted, right-click image, and choose ‘Send to Back’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7691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1822" y="129091"/>
            <a:ext cx="8103570" cy="75303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43584"/>
            <a:ext cx="8109919" cy="502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6150" y="6318251"/>
            <a:ext cx="318932" cy="539750"/>
          </a:xfrm>
          <a:prstGeom prst="rect">
            <a:avLst/>
          </a:prstGeom>
        </p:spPr>
        <p:txBody>
          <a:bodyPr vert="horz" lIns="72000" tIns="57600" rIns="72000" bIns="45720" rtlCol="0" anchor="ctr"/>
          <a:lstStyle>
            <a:lvl1pPr algn="l">
              <a:defRPr sz="11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53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74" r:id="rId3"/>
    <p:sldLayoutId id="2147483671" r:id="rId4"/>
    <p:sldLayoutId id="2147483672" r:id="rId5"/>
    <p:sldLayoutId id="2147483673" r:id="rId6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bg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Clr>
          <a:schemeClr val="tx1"/>
        </a:buClr>
        <a:buFont typeface="Arial" pitchFamily="34" charset="0"/>
        <a:buNone/>
        <a:defRPr sz="2400" b="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23838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>
          <a:schemeClr val="bg2"/>
        </a:buClr>
        <a:buSzPct val="120000"/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90563" indent="-233363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20000"/>
        <a:buFont typeface="Arial" pitchFamily="34" charset="0"/>
        <a:buChar char="-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14400" indent="-223838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20000"/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147763" indent="-233363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20000"/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57213" y="536575"/>
            <a:ext cx="8205787" cy="2246313"/>
          </a:xfrm>
        </p:spPr>
        <p:txBody>
          <a:bodyPr/>
          <a:lstStyle/>
          <a:p>
            <a:pPr algn="ctr"/>
            <a:r>
              <a:rPr lang="en-CA" sz="3600" dirty="0"/>
              <a:t>Simulation of the multi-view imaging system with differentiable ray tracing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CA" dirty="0"/>
          </a:p>
          <a:p>
            <a:pPr algn="ctr"/>
            <a:r>
              <a:rPr lang="en-CA" dirty="0"/>
              <a:t>August 2021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24102" y="665850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776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F9DD968-FC40-2749-AA29-B15980F5B1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66150" y="6318251"/>
            <a:ext cx="318932" cy="53975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5BD36294-2849-48A8-8531-5354CF3095D2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061A0FB-A534-E841-882E-7C7C92D4A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822" y="129091"/>
            <a:ext cx="8103570" cy="753033"/>
          </a:xfrm>
        </p:spPr>
        <p:txBody>
          <a:bodyPr anchor="b">
            <a:normAutofit/>
          </a:bodyPr>
          <a:lstStyle/>
          <a:p>
            <a:r>
              <a:rPr lang="en-BE" dirty="0"/>
              <a:t>Gradient-based calibration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8A390E-F755-614D-B764-C2AC1C99F6B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3886200" cy="506552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BE" sz="2000" dirty="0"/>
              <a:t>Simulator calibration on real data with </a:t>
            </a:r>
            <a:r>
              <a:rPr lang="en-BE" sz="2000" dirty="0">
                <a:solidFill>
                  <a:schemeClr val="bg2"/>
                </a:solidFill>
              </a:rPr>
              <a:t>gradient-based optimization</a:t>
            </a:r>
          </a:p>
          <a:p>
            <a:pPr marL="800100" lvl="1" indent="-342900"/>
            <a:r>
              <a:rPr lang="en-BE" sz="1800" dirty="0"/>
              <a:t>For now, only fitting for the normals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/>
              <a:t>Target positions extracted with k-means clustering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Imaged point source perfectly matches the target for all mirrors (MSE loss is zero)</a:t>
            </a:r>
          </a:p>
        </p:txBody>
      </p:sp>
      <p:pic>
        <p:nvPicPr>
          <p:cNvPr id="8" name="Picture 7" descr="A picture containing dark, night, night sky&#10;&#10;Description automatically generated">
            <a:extLst>
              <a:ext uri="{FF2B5EF4-FFF2-40B4-BE49-F238E27FC236}">
                <a16:creationId xmlns:a16="http://schemas.microsoft.com/office/drawing/2014/main" id="{4169A7D8-92B5-4F48-BC89-5FB618D331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0060" y="2121498"/>
            <a:ext cx="4958341" cy="33096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00226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5BD450B-61A8-F14D-857E-DC56293186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64E55C9-A3C2-1147-A205-96EFA885A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E" dirty="0"/>
              <a:t>Ambiguity (1)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6916C4-B0C2-3A44-824B-8D7ADFF355B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7200" y="2420888"/>
            <a:ext cx="8108950" cy="218541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BE" sz="2000" dirty="0">
                <a:solidFill>
                  <a:schemeClr val="bg2"/>
                </a:solidFill>
              </a:rPr>
              <a:t>Perfect matching </a:t>
            </a:r>
            <a:r>
              <a:rPr lang="en-BE" sz="2000" dirty="0"/>
              <a:t>in those preliminary results that do not take into account:</a:t>
            </a:r>
          </a:p>
          <a:p>
            <a:pPr marL="1033463" lvl="2" indent="-342900"/>
            <a:r>
              <a:rPr lang="en-BE" sz="1600" dirty="0"/>
              <a:t>Object offset</a:t>
            </a:r>
          </a:p>
          <a:p>
            <a:pPr marL="1033463" lvl="2" indent="-342900"/>
            <a:r>
              <a:rPr lang="en-BE" sz="1600" dirty="0"/>
              <a:t>Mirror offsets</a:t>
            </a:r>
          </a:p>
          <a:p>
            <a:pPr marL="1033463" lvl="2" indent="-342900"/>
            <a:r>
              <a:rPr lang="en-GB" sz="1600" dirty="0"/>
              <a:t>L</a:t>
            </a:r>
            <a:r>
              <a:rPr lang="en-BE" sz="1600" dirty="0"/>
              <a:t>ens &amp; sensor offsets (orientations &amp; positions)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BE" sz="2000" dirty="0"/>
              <a:t>This suggest that multiple solutions co-exist</a:t>
            </a:r>
          </a:p>
          <a:p>
            <a:pPr marL="800100" lvl="1" indent="-342900"/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115832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5BD450B-61A8-F14D-857E-DC56293186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64E55C9-A3C2-1147-A205-96EFA885A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E" dirty="0"/>
              <a:t>Ambiguity (2)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6916C4-B0C2-3A44-824B-8D7ADFF355BA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000" dirty="0"/>
              <a:t>Multiple</a:t>
            </a:r>
            <a:r>
              <a:rPr lang="nl-BE" sz="2000" dirty="0">
                <a:solidFill>
                  <a:schemeClr val="bg2"/>
                </a:solidFill>
              </a:rPr>
              <a:t> </a:t>
            </a:r>
            <a:r>
              <a:rPr lang="en-BE" sz="2000" dirty="0"/>
              <a:t>solutions co-exist, </a:t>
            </a:r>
            <a:r>
              <a:rPr lang="en-BE" sz="1800" dirty="0"/>
              <a:t>and yet…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BE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BE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BE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BE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BE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BE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BE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BE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BE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BE" sz="1800" dirty="0"/>
              <a:t>… running the optimization algorithm with different initializations always yields the same results </a:t>
            </a:r>
          </a:p>
          <a:p>
            <a:pPr marL="800100" lvl="1" indent="-342900"/>
            <a:endParaRPr lang="en-BE" dirty="0"/>
          </a:p>
        </p:txBody>
      </p:sp>
      <p:pic>
        <p:nvPicPr>
          <p:cNvPr id="6" name="Picture 5" descr="Chart, scatter chart&#10;&#10;Description automatically generated">
            <a:extLst>
              <a:ext uri="{FF2B5EF4-FFF2-40B4-BE49-F238E27FC236}">
                <a16:creationId xmlns:a16="http://schemas.microsoft.com/office/drawing/2014/main" id="{15C1C554-F470-7546-89CE-91B4C81F98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6" y="1772816"/>
            <a:ext cx="3132348" cy="2088232"/>
          </a:xfrm>
          <a:prstGeom prst="rect">
            <a:avLst/>
          </a:prstGeom>
        </p:spPr>
      </p:pic>
      <p:pic>
        <p:nvPicPr>
          <p:cNvPr id="8" name="Picture 7" descr="Chart, scatter chart&#10;&#10;Description automatically generated">
            <a:extLst>
              <a:ext uri="{FF2B5EF4-FFF2-40B4-BE49-F238E27FC236}">
                <a16:creationId xmlns:a16="http://schemas.microsoft.com/office/drawing/2014/main" id="{1363A8F2-5992-E146-BAA9-1C83507CF3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678" y="1772816"/>
            <a:ext cx="3132348" cy="208823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56EB315-2CF6-5240-BAF7-7428B10874D5}"/>
              </a:ext>
            </a:extLst>
          </p:cNvPr>
          <p:cNvSpPr txBox="1"/>
          <p:nvPr/>
        </p:nvSpPr>
        <p:spPr>
          <a:xfrm>
            <a:off x="1322783" y="4005064"/>
            <a:ext cx="893193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BE" sz="1600" dirty="0"/>
              <a:t>Mirror 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5F0209D-CB97-AA4E-83C2-05ABD21ED538}"/>
              </a:ext>
            </a:extLst>
          </p:cNvPr>
          <p:cNvSpPr txBox="1"/>
          <p:nvPr/>
        </p:nvSpPr>
        <p:spPr>
          <a:xfrm>
            <a:off x="4191255" y="4005064"/>
            <a:ext cx="893193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BE" sz="1600" dirty="0"/>
              <a:t>Mirror 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1EE797F-BBB6-1440-A767-586431645026}"/>
              </a:ext>
            </a:extLst>
          </p:cNvPr>
          <p:cNvSpPr txBox="1"/>
          <p:nvPr/>
        </p:nvSpPr>
        <p:spPr>
          <a:xfrm>
            <a:off x="7059727" y="4005064"/>
            <a:ext cx="1007007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BE" sz="1600" dirty="0"/>
              <a:t>Mirror 18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574F178-E731-644C-8684-E3F469D817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0149" y="1767327"/>
            <a:ext cx="3132348" cy="2088232"/>
          </a:xfrm>
          <a:prstGeom prst="rect">
            <a:avLst/>
          </a:prstGeom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BB493E7-42EF-794F-9E44-4006E8AB98D3}"/>
              </a:ext>
            </a:extLst>
          </p:cNvPr>
          <p:cNvCxnSpPr>
            <a:cxnSpLocks/>
          </p:cNvCxnSpPr>
          <p:nvPr/>
        </p:nvCxnSpPr>
        <p:spPr>
          <a:xfrm>
            <a:off x="6876256" y="1564856"/>
            <a:ext cx="1584747" cy="5440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3DBD72C9-3004-4C4B-B9FE-4D877B662D1C}"/>
              </a:ext>
            </a:extLst>
          </p:cNvPr>
          <p:cNvSpPr txBox="1"/>
          <p:nvPr/>
        </p:nvSpPr>
        <p:spPr>
          <a:xfrm>
            <a:off x="5440157" y="1424930"/>
            <a:ext cx="1436099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BE" sz="1600" dirty="0"/>
              <a:t>Worse results</a:t>
            </a:r>
          </a:p>
        </p:txBody>
      </p:sp>
    </p:spTree>
    <p:extLst>
      <p:ext uri="{BB962C8B-B14F-4D97-AF65-F5344CB8AC3E}">
        <p14:creationId xmlns:p14="http://schemas.microsoft.com/office/powerpoint/2010/main" val="1791498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F3382B1-AB0A-BA4E-B28F-2CEFAF5268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5CE0F87-8DA5-0F4E-9584-D1D93BAC0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E" dirty="0"/>
              <a:t>Angular offset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C7A1E5-68FF-704A-B754-2FCAC382A3E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4258816" cy="506552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BE" sz="2000" dirty="0"/>
              <a:t>What are the errors?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BE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BE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BE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BE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BE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F1BE81B-6785-AB47-8036-6434B35374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844824"/>
            <a:ext cx="3832146" cy="267117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3">
                <a:extLst>
                  <a:ext uri="{FF2B5EF4-FFF2-40B4-BE49-F238E27FC236}">
                    <a16:creationId xmlns:a16="http://schemas.microsoft.com/office/drawing/2014/main" id="{61DE7D2F-9BB2-A840-968C-823E6719971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16016" y="1412776"/>
                <a:ext cx="4258816" cy="5065522"/>
              </a:xfrm>
              <a:prstGeom prst="rect">
                <a:avLst/>
              </a:prstGeom>
            </p:spPr>
            <p:txBody>
              <a:bodyPr vert="horz" lIns="0" tIns="0" rIns="0" bIns="0" rtlCol="0">
                <a:normAutofit/>
              </a:bodyPr>
              <a:lstStyle>
                <a:lvl1pPr marL="0" indent="0" algn="l" defTabSz="914400" rtl="0" eaLnBrk="1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300"/>
                  </a:spcAft>
                  <a:buClr>
                    <a:srgbClr val="981E32"/>
                  </a:buClr>
                  <a:buFont typeface="Arial" pitchFamily="34" charset="0"/>
                  <a:buNone/>
                  <a:defRPr sz="2400" b="0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indent="-223838" algn="l" defTabSz="914400" rtl="0" eaLnBrk="1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981E32"/>
                  </a:buClr>
                  <a:buSzPct val="120000"/>
                  <a:buFont typeface="Arial" pitchFamily="34" charset="0"/>
                  <a:buChar char="•"/>
                  <a:defRPr sz="2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690563" indent="-233363" algn="l" defTabSz="914400" rtl="0" eaLnBrk="1" latinLnBrk="0" hangingPunct="1">
                  <a:lnSpc>
                    <a:spcPct val="120000"/>
                  </a:lnSpc>
                  <a:spcBef>
                    <a:spcPts val="0"/>
                  </a:spcBef>
                  <a:buClr>
                    <a:srgbClr val="981E32"/>
                  </a:buClr>
                  <a:buSzPct val="120000"/>
                  <a:buFont typeface="Arial" pitchFamily="34" charset="0"/>
                  <a:buChar char="-"/>
                  <a:defRPr sz="2000" b="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914400" indent="-223838" algn="l" defTabSz="914400" rtl="0" eaLnBrk="1" latinLnBrk="0" hangingPunct="1">
                  <a:lnSpc>
                    <a:spcPct val="120000"/>
                  </a:lnSpc>
                  <a:spcBef>
                    <a:spcPts val="0"/>
                  </a:spcBef>
                  <a:buClr>
                    <a:srgbClr val="981E32"/>
                  </a:buClr>
                  <a:buSzPct val="120000"/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147763" indent="-233363" algn="l" defTabSz="914400" rtl="0" eaLnBrk="1" latinLnBrk="0" hangingPunct="1">
                  <a:lnSpc>
                    <a:spcPct val="120000"/>
                  </a:lnSpc>
                  <a:spcBef>
                    <a:spcPts val="0"/>
                  </a:spcBef>
                  <a:buClr>
                    <a:srgbClr val="981E32"/>
                  </a:buClr>
                  <a:buSzPct val="120000"/>
                  <a:buFont typeface="Arial" pitchFamily="34" charset="0"/>
                  <a:buChar char="-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BE" sz="2000" dirty="0"/>
                  <a:t>Let me nuance my previous analyses on tolerances</a:t>
                </a:r>
              </a:p>
              <a:p>
                <a:pPr marL="800100" lvl="1" indent="-342900"/>
                <a:r>
                  <a:rPr lang="en-GB" sz="1800" dirty="0"/>
                  <a:t>Beyond 1.1 degree, the principal rays do not make it though the numerical aperture (f-number</a:t>
                </a:r>
                <a14:m>
                  <m:oMath xmlns:m="http://schemas.openxmlformats.org/officeDocument/2006/math">
                    <m:r>
                      <a:rPr lang="nl-BE" sz="180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BE" sz="1800" i="1" smtClean="0">
                            <a:latin typeface="Cambria Math" panose="02040503050406030204" pitchFamily="18" charset="0"/>
                          </a:rPr>
                          <m:t>𝑓</m:t>
                        </m:r>
                      </m:num>
                      <m:den>
                        <m:r>
                          <a:rPr lang="nl-BE" sz="1800" i="1" smtClean="0">
                            <a:latin typeface="Cambria Math" panose="02040503050406030204" pitchFamily="18" charset="0"/>
                          </a:rPr>
                          <m:t>1.4</m:t>
                        </m:r>
                      </m:den>
                    </m:f>
                  </m:oMath>
                </a14:m>
                <a:r>
                  <a:rPr lang="en-GB" sz="1800" dirty="0"/>
                  <a:t>) </a:t>
                </a:r>
                <a:r>
                  <a:rPr lang="en-BE" dirty="0"/>
                  <a:t>—</a:t>
                </a:r>
                <a:r>
                  <a:rPr lang="en-GB" sz="1800" dirty="0"/>
                  <a:t> but other rays do</a:t>
                </a:r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GB" sz="2000" dirty="0"/>
                  <a:t>Same analysis but with (f-number</a:t>
                </a:r>
                <a14:m>
                  <m:oMath xmlns:m="http://schemas.openxmlformats.org/officeDocument/2006/math">
                    <m:r>
                      <a:rPr lang="nl-BE" sz="200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nl-BE" sz="2000" smtClean="0">
                        <a:latin typeface="Cambria Math" panose="02040503050406030204" pitchFamily="18" charset="0"/>
                      </a:rPr>
                      <m:t>f</m:t>
                    </m:r>
                  </m:oMath>
                </a14:m>
                <a:r>
                  <a:rPr lang="en-GB" sz="2000" dirty="0"/>
                  <a:t>) </a:t>
                </a:r>
              </a:p>
            </p:txBody>
          </p:sp>
        </mc:Choice>
        <mc:Fallback>
          <p:sp>
            <p:nvSpPr>
              <p:cNvPr id="7" name="Content Placeholder 3">
                <a:extLst>
                  <a:ext uri="{FF2B5EF4-FFF2-40B4-BE49-F238E27FC236}">
                    <a16:creationId xmlns:a16="http://schemas.microsoft.com/office/drawing/2014/main" id="{61DE7D2F-9BB2-A840-968C-823E671997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1412776"/>
                <a:ext cx="4258816" cy="5065522"/>
              </a:xfrm>
              <a:prstGeom prst="rect">
                <a:avLst/>
              </a:prstGeom>
              <a:blipFill>
                <a:blip r:embed="rId3"/>
                <a:stretch>
                  <a:fillRect l="-3274" t="-750" r="-893"/>
                </a:stretch>
              </a:blipFill>
            </p:spPr>
            <p:txBody>
              <a:bodyPr/>
              <a:lstStyle/>
              <a:p>
                <a:r>
                  <a:rPr lang="en-B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AB81C0F1-F1D5-2B4B-8EF7-8DC8FAB8DF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7498" y="3938425"/>
            <a:ext cx="3284984" cy="328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137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4E70C66-7E05-0345-AEB0-0670EDFE35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6EF5256-9FE5-6146-BF29-171EDA906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E" dirty="0"/>
              <a:t>Circle of confusion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71550C-998E-9549-A00C-D97AB046DF8D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BE" dirty="0"/>
              <a:t>The point source is still imaged within ~1pixel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BE" dirty="0"/>
          </a:p>
        </p:txBody>
      </p:sp>
      <p:pic>
        <p:nvPicPr>
          <p:cNvPr id="21" name="Picture 20" descr="Chart, histogram&#10;&#10;Description automatically generated">
            <a:extLst>
              <a:ext uri="{FF2B5EF4-FFF2-40B4-BE49-F238E27FC236}">
                <a16:creationId xmlns:a16="http://schemas.microsoft.com/office/drawing/2014/main" id="{E870EB26-E923-DB41-882C-A733E91787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9946" y="2420888"/>
            <a:ext cx="3834284" cy="2811146"/>
          </a:xfrm>
          <a:prstGeom prst="rect">
            <a:avLst/>
          </a:prstGeom>
        </p:spPr>
      </p:pic>
      <p:pic>
        <p:nvPicPr>
          <p:cNvPr id="23" name="Picture 22" descr="Chart, histogram&#10;&#10;Description automatically generated">
            <a:extLst>
              <a:ext uri="{FF2B5EF4-FFF2-40B4-BE49-F238E27FC236}">
                <a16:creationId xmlns:a16="http://schemas.microsoft.com/office/drawing/2014/main" id="{FA9D2DFA-FE87-6849-A777-4547921472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850" y="2420888"/>
            <a:ext cx="3834284" cy="2811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28258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ESENTER_VERSION" val="6"/>
  <p:tag name="ARTICULATE_PROJECT_CHECK" val="0"/>
  <p:tag name="ARTICULATE_PROJECT_OPEN" val="0"/>
</p:tagLst>
</file>

<file path=ppt/theme/theme1.xml><?xml version="1.0" encoding="utf-8"?>
<a:theme xmlns:a="http://schemas.openxmlformats.org/drawingml/2006/main" name="Blank">
  <a:themeElements>
    <a:clrScheme name="SLAC_RevisedPalette_2012">
      <a:dk1>
        <a:srgbClr val="000000"/>
      </a:dk1>
      <a:lt1>
        <a:sysClr val="window" lastClr="FFFFFF"/>
      </a:lt1>
      <a:dk2>
        <a:srgbClr val="E17000"/>
      </a:dk2>
      <a:lt2>
        <a:srgbClr val="A4001D"/>
      </a:lt2>
      <a:accent1>
        <a:srgbClr val="A4001D"/>
      </a:accent1>
      <a:accent2>
        <a:srgbClr val="E17000"/>
      </a:accent2>
      <a:accent3>
        <a:srgbClr val="4D4F53"/>
      </a:accent3>
      <a:accent4>
        <a:srgbClr val="545455"/>
      </a:accent4>
      <a:accent5>
        <a:srgbClr val="0099CC"/>
      </a:accent5>
      <a:accent6>
        <a:srgbClr val="69BE28"/>
      </a:accent6>
      <a:hlink>
        <a:srgbClr val="A4001D"/>
      </a:hlink>
      <a:folHlink>
        <a:srgbClr val="A4001D"/>
      </a:folHlink>
    </a:clrScheme>
    <a:fontScheme name="TH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gis_meetings" id="{0363E845-0C65-E241-9F9F-15494F116444}" vid="{6471CF39-EADD-E54F-88AD-F3ECE6C1F6E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09C022A5BACE4D8A86646BFE6F373A" ma:contentTypeVersion="6" ma:contentTypeDescription="Create a new document." ma:contentTypeScope="" ma:versionID="fa09eca8e9885d653412965b564ef40e">
  <xsd:schema xmlns:xsd="http://www.w3.org/2001/XMLSchema" xmlns:xs="http://www.w3.org/2001/XMLSchema" xmlns:p="http://schemas.microsoft.com/office/2006/metadata/properties" xmlns:ns1="http://schemas.microsoft.com/sharepoint/v3" xmlns:ns2="be4c3ea6-cad5-4867-91d9-7216788d6e80" targetNamespace="http://schemas.microsoft.com/office/2006/metadata/properties" ma:root="true" ma:fieldsID="5e650a32204f281424193f6b0635a9f5" ns1:_="" ns2:_="">
    <xsd:import namespace="http://schemas.microsoft.com/sharepoint/v3"/>
    <xsd:import namespace="be4c3ea6-cad5-4867-91d9-7216788d6e80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AreasOfScience" minOccurs="0"/>
                <xsd:element ref="ns2:Instruments" minOccurs="0"/>
                <xsd:element ref="ns2:ContentCategory1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4c3ea6-cad5-4867-91d9-7216788d6e80" elementFormDefault="qualified">
    <xsd:import namespace="http://schemas.microsoft.com/office/2006/documentManagement/types"/>
    <xsd:import namespace="http://schemas.microsoft.com/office/infopath/2007/PartnerControls"/>
    <xsd:element name="AreasOfScience" ma:index="10" nillable="true" ma:displayName="AreasOfScience" ma:list="{e1f02b6c-c9b2-4349-9939-471bf3a1aa7d}" ma:internalName="AreasOfScience" ma:showField="Title" ma:web="be4c3ea6-cad5-4867-91d9-7216788d6e8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Instruments" ma:index="11" nillable="true" ma:displayName="Instruments" ma:list="{b890da74-bd63-4911-b17a-af6e8f3c956b}" ma:internalName="Instruments" ma:showField="Title" ma:web="be4c3ea6-cad5-4867-91d9-7216788d6e80" ma:requiredMultiChoice="tru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ontentCategory1" ma:index="12" nillable="true" ma:displayName="ContentCategory" ma:format="Dropdown" ma:internalName="ContentCategory1">
      <xsd:simpleType>
        <xsd:restriction base="dms:Choice">
          <xsd:enumeration value="Articles"/>
          <xsd:enumeration value="Design Documents"/>
          <xsd:enumeration value="Posters"/>
          <xsd:enumeration value="Talks"/>
          <xsd:enumeration value="XFEL Facilities"/>
          <xsd:enumeration value="X-Ray Interest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reasOfScience xmlns="be4c3ea6-cad5-4867-91d9-7216788d6e80"/>
    <ContentCategory1 xmlns="be4c3ea6-cad5-4867-91d9-7216788d6e80">Talks</ContentCategory1>
    <PublishingExpirationDate xmlns="http://schemas.microsoft.com/sharepoint/v3" xsi:nil="true"/>
    <Instruments xmlns="be4c3ea6-cad5-4867-91d9-7216788d6e80">
      <Value>7</Value>
    </Instruments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20C2239-B20E-4DE6-814B-AECCA40A80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e4c3ea6-cad5-4867-91d9-7216788d6e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5DC465C-0AFA-4B02-8D00-CB14DF55DD98}">
  <ds:schemaRefs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elements/1.1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be4c3ea6-cad5-4867-91d9-7216788d6e80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0D38D205-A273-4ABA-A83A-77DB3B1F88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97</TotalTime>
  <Words>188</Words>
  <Application>Microsoft Macintosh PowerPoint</Application>
  <PresentationFormat>On-screen Show (4:3)</PresentationFormat>
  <Paragraphs>46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Cambria Math</vt:lpstr>
      <vt:lpstr>Blank</vt:lpstr>
      <vt:lpstr>Simulation of the multi-view imaging system with differentiable ray tracing</vt:lpstr>
      <vt:lpstr>Gradient-based calibration</vt:lpstr>
      <vt:lpstr>Ambiguity (1)</vt:lpstr>
      <vt:lpstr>Ambiguity (2)</vt:lpstr>
      <vt:lpstr>Angular offset</vt:lpstr>
      <vt:lpstr>Circle of confusion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Simulation of the multi-view imaging system with differentiable ray tracing</dc:title>
  <dc:creator>Vandegar, Maxime</dc:creator>
  <cp:lastModifiedBy>Vandegar, Maxime</cp:lastModifiedBy>
  <cp:revision>8</cp:revision>
  <dcterms:created xsi:type="dcterms:W3CDTF">2021-08-19T15:13:52Z</dcterms:created>
  <dcterms:modified xsi:type="dcterms:W3CDTF">2021-08-19T16:51:12Z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0x0101003309C022A5BACE4D8A86646BFE6F373A</vt:lpwstr>
  </property>
</Properties>
</file>