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323" r:id="rId5"/>
    <p:sldId id="2324" r:id="rId6"/>
    <p:sldId id="2322" r:id="rId7"/>
    <p:sldId id="2325" r:id="rId8"/>
    <p:sldId id="2332" r:id="rId9"/>
    <p:sldId id="2321" r:id="rId10"/>
    <p:sldId id="2334" r:id="rId11"/>
    <p:sldId id="2326" r:id="rId12"/>
    <p:sldId id="2327" r:id="rId13"/>
    <p:sldId id="2328" r:id="rId14"/>
    <p:sldId id="2330" r:id="rId15"/>
    <p:sldId id="2329" r:id="rId16"/>
    <p:sldId id="2331" r:id="rId17"/>
    <p:sldId id="2320" r:id="rId18"/>
    <p:sldId id="2333" r:id="rId19"/>
    <p:sldId id="2335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B670B26-4516-9544-B133-CFC026463A1A}">
          <p14:sldIdLst>
            <p14:sldId id="2323"/>
            <p14:sldId id="2324"/>
            <p14:sldId id="2322"/>
            <p14:sldId id="2325"/>
            <p14:sldId id="2332"/>
            <p14:sldId id="2321"/>
            <p14:sldId id="2334"/>
            <p14:sldId id="2326"/>
            <p14:sldId id="2327"/>
            <p14:sldId id="2328"/>
            <p14:sldId id="2330"/>
            <p14:sldId id="2329"/>
            <p14:sldId id="2331"/>
            <p14:sldId id="2320"/>
            <p14:sldId id="2333"/>
            <p14:sldId id="2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66308"/>
    <a:srgbClr val="F3EF03"/>
    <a:srgbClr val="B7BB06"/>
    <a:srgbClr val="8F8F04"/>
    <a:srgbClr val="53D9BD"/>
    <a:srgbClr val="D2C295"/>
    <a:srgbClr val="A79E70"/>
    <a:srgbClr val="DB5807"/>
    <a:srgbClr val="E1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240" autoAdjust="0"/>
  </p:normalViewPr>
  <p:slideViewPr>
    <p:cSldViewPr snapToObjects="1" showGuides="1">
      <p:cViewPr varScale="1">
        <p:scale>
          <a:sx n="116" d="100"/>
          <a:sy n="116" d="100"/>
        </p:scale>
        <p:origin x="816" y="96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7/15/2021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68C14-936F-9446-830F-77512F6E36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016222"/>
            <a:ext cx="2133599" cy="197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64A0B-C010-5F4C-9755-EBE3A6FA62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0274" y="3598470"/>
            <a:ext cx="2131523" cy="66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9D6CE4-E442-A24D-B011-56BB3B5B6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362" y="4346396"/>
            <a:ext cx="2138946" cy="457200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FE0BF53A-6EA3-A74F-8D4D-79061C4E0C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18028" y="4059995"/>
            <a:ext cx="1634223" cy="8966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CFA497-904E-AB4E-BA7B-6371FE7E91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251" y="3104380"/>
            <a:ext cx="2212259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F389F0-8E96-014C-BB8A-6B652A55FC2D}"/>
              </a:ext>
            </a:extLst>
          </p:cNvPr>
          <p:cNvCxnSpPr/>
          <p:nvPr userDrawn="1"/>
        </p:nvCxnSpPr>
        <p:spPr>
          <a:xfrm>
            <a:off x="23" y="805786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DD1755C6-3338-AC4B-9308-1244F4FE2D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7079" y="4857273"/>
            <a:ext cx="8176372" cy="22907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Presenter email:  tor@slac.stanford.edu     Convener email:  tor@slac.stanford.edu                                                                                                                     SLAC Director’s Status Review,  20-22 Oct 2020   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AEA475-1ED8-9645-B4EF-0988CABBA932}"/>
              </a:ext>
            </a:extLst>
          </p:cNvPr>
          <p:cNvCxnSpPr/>
          <p:nvPr userDrawn="1"/>
        </p:nvCxnSpPr>
        <p:spPr>
          <a:xfrm>
            <a:off x="23" y="805786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F189C63A-90F4-3045-8292-BBBB2617E6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7079" y="4857273"/>
            <a:ext cx="8176372" cy="22907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Presenter email:  tor@slac.stanford.edu     Convener email:  tor@slac.stanford.edu                                                                                                                     SLAC Director’s Status Review,  20-22 Oct 2020   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1D21D4-D160-3D44-A842-E3C1D06D8DD2}"/>
              </a:ext>
            </a:extLst>
          </p:cNvPr>
          <p:cNvCxnSpPr/>
          <p:nvPr userDrawn="1"/>
        </p:nvCxnSpPr>
        <p:spPr>
          <a:xfrm>
            <a:off x="23" y="805786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95CD6FD3-B30D-FC4E-A7DE-D136F7E264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7079" y="4857273"/>
            <a:ext cx="8176372" cy="22907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Presenter email:  tor@slac.stanford.edu     Convener email:  tor@slac.stanford.edu                                                                                                                     SLAC Director’s Status Review,  20-22 Oct 2020   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2708D5-8B4B-0D43-BC48-4E38959BC794}"/>
              </a:ext>
            </a:extLst>
          </p:cNvPr>
          <p:cNvCxnSpPr/>
          <p:nvPr userDrawn="1"/>
        </p:nvCxnSpPr>
        <p:spPr>
          <a:xfrm>
            <a:off x="23" y="805786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74E06D19-7B4F-8B4A-A6A6-D86C64A0DF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7079" y="4857273"/>
            <a:ext cx="8176372" cy="22907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Presenter email:  tor@slac.stanford.edu     Convener email:  tor@slac.stanford.edu                                                                                                                     SLAC Director’s Status Review,  20-22 Oct 2020   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CA4485-1AFB-BE41-B00F-539571BEAD78}"/>
              </a:ext>
            </a:extLst>
          </p:cNvPr>
          <p:cNvCxnSpPr/>
          <p:nvPr userDrawn="1"/>
        </p:nvCxnSpPr>
        <p:spPr>
          <a:xfrm>
            <a:off x="23" y="805786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319C8527-1888-5545-B5A0-F134D7B27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7079" y="4857273"/>
            <a:ext cx="8176372" cy="22907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Presenter email:  tor@slac.stanford.edu     Convener email:  tor@slac.stanford.edu                                                                                                                     SLAC Director’s Status Review,  20-22 Oct 2020   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C2F2158-EFF4-7143-91B7-3A59CB38474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7079" y="4857273"/>
            <a:ext cx="8176372" cy="229077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Presenter email:  tor@slac.stanford.edu     Convener email:  tor@slac.stanford.edu                                                                                                                     SLAC Director’s Status Review,  20-22 Oct 2020    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D94CE7-67F8-4AB5-B58C-CD00EF052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Muon Collider 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0E0B83D-6937-4259-A5BA-838D99A13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Tor Raubenheimer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9BD7D-844C-45B2-BC09-2891147D31A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24913" y="4738688"/>
            <a:ext cx="319087" cy="404812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0B02B-3D68-48EA-B9AD-3FF949013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721BF-D688-458B-8BB1-1A2C51F0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Demonstration – MICE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79DEE-953C-4130-A757-D661DD012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5870"/>
            <a:ext cx="6464970" cy="4210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A7D638-E88B-47A5-B9AE-FC2FC7B5BF76}"/>
              </a:ext>
            </a:extLst>
          </p:cNvPr>
          <p:cNvSpPr txBox="1"/>
          <p:nvPr/>
        </p:nvSpPr>
        <p:spPr>
          <a:xfrm>
            <a:off x="6541170" y="932688"/>
            <a:ext cx="2343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Measured single muons and observed that the number at large amplitude decreases while the # at small amplitudes increases as expected.  </a:t>
            </a:r>
          </a:p>
          <a:p>
            <a:endParaRPr lang="en-US" sz="1600" dirty="0"/>
          </a:p>
          <a:p>
            <a:r>
              <a:rPr lang="en-US" sz="1600" dirty="0"/>
              <a:t>Roughly 10% </a:t>
            </a:r>
            <a:r>
              <a:rPr lang="en-US" sz="1600" dirty="0">
                <a:latin typeface="Symbol" panose="05050102010706020507" pitchFamily="18" charset="2"/>
              </a:rPr>
              <a:t>De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Only see this for large emittance beams with minimal discernable effect starting with ½ emittance.</a:t>
            </a:r>
          </a:p>
        </p:txBody>
      </p:sp>
    </p:spTree>
    <p:extLst>
      <p:ext uri="{BB962C8B-B14F-4D97-AF65-F5344CB8AC3E}">
        <p14:creationId xmlns:p14="http://schemas.microsoft.com/office/powerpoint/2010/main" val="337587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0B02B-3D68-48EA-B9AD-3FF949013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721BF-D688-458B-8BB1-1A2C51F0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Issues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CBE87-AC10-41C7-9D01-294BADDD4B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Single stage single particle cooling demonstrated at MICE agrees with simulations.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approach to reach final values – critical for final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confirmation of collective effects and demonstration of necessary magnetic fields – critical for final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Acceleration with solenoidal fields was demonstrated but not at desired values – critical for final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Challenging beam loading issues and tolerances – critical for final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66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489CCB-11DC-4435-97E8-79F00B7BC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86116-DFF6-44A8-9CD7-2E434422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Radiation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ACAD-F6E6-43D6-AE6C-521334556F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41139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Driving issue for siting.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First challenge is induced prompt radiation from neutrino flux at the surface </a:t>
            </a:r>
            <a:r>
              <a:rPr lang="en-US" sz="2000" dirty="0">
                <a:sym typeface="Wingdings" panose="05000000000000000000" pitchFamily="2" charset="2"/>
              </a:rPr>
              <a:t> go deep D to increase path length r = (2R</a:t>
            </a:r>
            <a:r>
              <a:rPr lang="en-US" sz="2000" baseline="-25000" dirty="0">
                <a:sym typeface="Wingdings" panose="05000000000000000000" pitchFamily="2" charset="2"/>
              </a:rPr>
              <a:t>earth</a:t>
            </a:r>
            <a:r>
              <a:rPr lang="en-US" sz="2000" dirty="0">
                <a:sym typeface="Wingdings" panose="05000000000000000000" pitchFamily="2" charset="2"/>
              </a:rPr>
              <a:t>D)</a:t>
            </a:r>
            <a:r>
              <a:rPr lang="en-US" sz="2000" baseline="30000" dirty="0">
                <a:sym typeface="Wingdings" panose="05000000000000000000" pitchFamily="2" charset="2"/>
              </a:rPr>
              <a:t>1/2</a:t>
            </a:r>
            <a:r>
              <a:rPr lang="en-US" sz="2000" dirty="0">
                <a:sym typeface="Wingdings" panose="05000000000000000000" pitchFamily="2" charset="2"/>
              </a:rPr>
              <a:t> and decrease radiation intensity as 1/r</a:t>
            </a:r>
            <a:r>
              <a:rPr lang="en-US" sz="2000" baseline="30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 but strong scaling with r ~ E</a:t>
            </a:r>
            <a:r>
              <a:rPr lang="en-US" sz="2000" baseline="30000" dirty="0">
                <a:sym typeface="Wingdings" panose="05000000000000000000" pitchFamily="2" charset="2"/>
              </a:rPr>
              <a:t>3</a:t>
            </a:r>
            <a:r>
              <a:rPr lang="en-US" sz="2000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Second challenge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arises from straights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where </a:t>
            </a:r>
            <a:r>
              <a:rPr lang="en-US" sz="2000" dirty="0" err="1">
                <a:sym typeface="Wingdings" panose="05000000000000000000" pitchFamily="2" charset="2"/>
              </a:rPr>
              <a:t>dn</a:t>
            </a:r>
            <a:r>
              <a:rPr lang="en-US" sz="2000" dirty="0">
                <a:sym typeface="Wingdings" panose="05000000000000000000" pitchFamily="2" charset="2"/>
              </a:rPr>
              <a:t>/</a:t>
            </a:r>
            <a:r>
              <a:rPr lang="en-US" sz="2000" dirty="0" err="1">
                <a:sym typeface="Wingdings" panose="05000000000000000000" pitchFamily="2" charset="2"/>
              </a:rPr>
              <a:t>d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sz="2000" dirty="0">
                <a:sym typeface="Wingdings" panose="05000000000000000000" pitchFamily="2" charset="2"/>
              </a:rPr>
              <a:t> =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2000" dirty="0" err="1">
                <a:sym typeface="Wingdings" panose="05000000000000000000" pitchFamily="2" charset="2"/>
              </a:rPr>
              <a:t>L</a:t>
            </a:r>
            <a:r>
              <a:rPr lang="en-US" sz="2000" dirty="0">
                <a:sym typeface="Wingdings" panose="05000000000000000000" pitchFamily="2" charset="2"/>
              </a:rPr>
              <a:t>/R x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 err="1">
                <a:sym typeface="Wingdings" panose="05000000000000000000" pitchFamily="2" charset="2"/>
              </a:rPr>
              <a:t>dn</a:t>
            </a:r>
            <a:r>
              <a:rPr lang="en-US" sz="2000" dirty="0">
                <a:sym typeface="Wingdings" panose="05000000000000000000" pitchFamily="2" charset="2"/>
              </a:rPr>
              <a:t>/</a:t>
            </a:r>
            <a:r>
              <a:rPr lang="en-US" sz="2000" dirty="0" err="1">
                <a:sym typeface="Wingdings" panose="05000000000000000000" pitchFamily="2" charset="2"/>
              </a:rPr>
              <a:t>d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sz="2000" baseline="-25000" dirty="0" err="1">
                <a:sym typeface="Wingdings" panose="05000000000000000000" pitchFamily="2" charset="2"/>
              </a:rPr>
              <a:t>arc</a:t>
            </a:r>
            <a:r>
              <a:rPr lang="en-US" sz="2000" baseline="-25000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 and at 3 </a:t>
            </a:r>
            <a:r>
              <a:rPr lang="en-US" sz="2000" dirty="0" err="1">
                <a:sym typeface="Wingdings" panose="05000000000000000000" pitchFamily="2" charset="2"/>
              </a:rPr>
              <a:t>TeV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this is a factor 20 worse  D 20x deeper for same reduction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Suggestions: buy land in front of straights (and don’t mis-steer), move beam in straights to increase angular spread, reduce # muons (better </a:t>
            </a: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sz="2000" dirty="0">
                <a:sym typeface="Wingdings" panose="05000000000000000000" pitchFamily="2" charset="2"/>
              </a:rPr>
              <a:t>, stronger focusing, lower luminosity, …), move to Australian outback, …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289AE-2C56-4AF0-A1F9-15C8D1FF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66950"/>
            <a:ext cx="5791199" cy="1401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A40131-B304-4544-B802-D93B65234FD4}"/>
              </a:ext>
            </a:extLst>
          </p:cNvPr>
          <p:cNvSpPr txBox="1"/>
          <p:nvPr/>
        </p:nvSpPr>
        <p:spPr>
          <a:xfrm>
            <a:off x="8060242" y="2036861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D. Schulte</a:t>
            </a:r>
          </a:p>
        </p:txBody>
      </p:sp>
    </p:spTree>
    <p:extLst>
      <p:ext uri="{BB962C8B-B14F-4D97-AF65-F5344CB8AC3E}">
        <p14:creationId xmlns:p14="http://schemas.microsoft.com/office/powerpoint/2010/main" val="181200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BF623-258A-49FD-8827-8DE01F869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51640-F89F-476C-B3DC-FEF9AAA0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LCLS-II Tritium Production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AF66D-C3E7-4476-A46B-C388991B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03" y="910680"/>
            <a:ext cx="4660238" cy="423282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0042E-DF3B-4B5C-AE9C-CC144468A3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228" y="910679"/>
            <a:ext cx="8108950" cy="3799142"/>
          </a:xfrm>
        </p:spPr>
        <p:txBody>
          <a:bodyPr/>
          <a:lstStyle/>
          <a:p>
            <a:r>
              <a:rPr lang="en-US" dirty="0"/>
              <a:t>Radiation dose into earth is</a:t>
            </a:r>
          </a:p>
          <a:p>
            <a:r>
              <a:rPr lang="en-US" dirty="0"/>
              <a:t>~1 mSv/</a:t>
            </a:r>
            <a:r>
              <a:rPr lang="en-US" dirty="0" err="1"/>
              <a:t>hr</a:t>
            </a:r>
            <a:r>
              <a:rPr lang="en-US" dirty="0"/>
              <a:t>, i.e. about 10</a:t>
            </a:r>
            <a:r>
              <a:rPr lang="en-US" baseline="30000" dirty="0"/>
              <a:t>4</a:t>
            </a:r>
            <a:r>
              <a:rPr lang="en-US" dirty="0"/>
              <a:t> higher</a:t>
            </a:r>
            <a:br>
              <a:rPr lang="en-US" dirty="0"/>
            </a:br>
            <a:r>
              <a:rPr lang="en-US" dirty="0"/>
              <a:t>than allowable at surface from MC</a:t>
            </a:r>
          </a:p>
          <a:p>
            <a:r>
              <a:rPr lang="en-US" dirty="0"/>
              <a:t>(neutron flux is ~10</a:t>
            </a:r>
            <a:r>
              <a:rPr lang="en-US" baseline="30000" dirty="0"/>
              <a:t>12</a:t>
            </a:r>
            <a:r>
              <a:rPr lang="en-US" dirty="0"/>
              <a:t> /cm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7D989-E873-4C1D-B900-57512CEA3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38" y="2734836"/>
            <a:ext cx="3666522" cy="24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35986C-42A5-489F-8C31-EFA52F719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C7A1BD-F8CF-405D-BAFE-B33E8EC7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Radiation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1012B-3710-40A9-99B9-E08EA84618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895350"/>
            <a:ext cx="8534400" cy="43060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Arises from production of radioisotopes generated by neutrino interactions.  Mainly spallation of oxygen and silicon but depends sensitively on materials and concentrations depend on flow rates.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Neutrinos also generate radioisotopes at surface.  To limit the resulting dose to 0.1mSv/</a:t>
            </a:r>
            <a:r>
              <a:rPr lang="en-US" dirty="0" err="1"/>
              <a:t>yr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100 meters deep and 30km path to surface.  </a:t>
            </a:r>
          </a:p>
          <a:p>
            <a:r>
              <a:rPr lang="en-US" dirty="0">
                <a:sym typeface="Wingdings" panose="05000000000000000000" pitchFamily="2" charset="2"/>
              </a:rPr>
              <a:t>Tritium in aquifer scales as 1/R</a:t>
            </a:r>
            <a:r>
              <a:rPr lang="en-US" baseline="30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 or about 10,000x higher than at surface but mm-thick layer and </a:t>
            </a:r>
            <a:r>
              <a:rPr lang="en-US" baseline="30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H concentration in the water also depends on flow.</a:t>
            </a:r>
          </a:p>
          <a:p>
            <a:r>
              <a:rPr lang="en-US" dirty="0">
                <a:sym typeface="Wingdings" panose="05000000000000000000" pitchFamily="2" charset="2"/>
              </a:rPr>
              <a:t>PS. Limits in Australia are 100x looser than US.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72F1D1-DE67-4AFD-A8B9-674A6A84ED51}"/>
              </a:ext>
            </a:extLst>
          </p:cNvPr>
          <p:cNvSpPr/>
          <p:nvPr/>
        </p:nvSpPr>
        <p:spPr>
          <a:xfrm>
            <a:off x="762000" y="2146458"/>
            <a:ext cx="2945027" cy="8824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82FDA9-D5C3-4A9E-9A32-4897A4CB2902}"/>
              </a:ext>
            </a:extLst>
          </p:cNvPr>
          <p:cNvCxnSpPr>
            <a:cxnSpLocks/>
          </p:cNvCxnSpPr>
          <p:nvPr/>
        </p:nvCxnSpPr>
        <p:spPr>
          <a:xfrm flipV="1">
            <a:off x="2259228" y="2495550"/>
            <a:ext cx="4724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BAAC5B-25B3-48C0-BEF7-E31F5CF36E58}"/>
              </a:ext>
            </a:extLst>
          </p:cNvPr>
          <p:cNvCxnSpPr>
            <a:cxnSpLocks/>
          </p:cNvCxnSpPr>
          <p:nvPr/>
        </p:nvCxnSpPr>
        <p:spPr>
          <a:xfrm flipV="1">
            <a:off x="2411628" y="2832616"/>
            <a:ext cx="4572000" cy="196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id="{339B8767-A69D-44CE-B233-9A89262E4019}"/>
              </a:ext>
            </a:extLst>
          </p:cNvPr>
          <p:cNvSpPr/>
          <p:nvPr/>
        </p:nvSpPr>
        <p:spPr>
          <a:xfrm>
            <a:off x="4386648" y="2419350"/>
            <a:ext cx="914400" cy="914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37CD7-1B11-4E75-8ACB-7D5CE29868E4}"/>
              </a:ext>
            </a:extLst>
          </p:cNvPr>
          <p:cNvSpPr txBox="1"/>
          <p:nvPr/>
        </p:nvSpPr>
        <p:spPr>
          <a:xfrm>
            <a:off x="6812602" y="2199380"/>
            <a:ext cx="251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about 30 km</a:t>
            </a:r>
            <a:br>
              <a:rPr lang="en-US" dirty="0"/>
            </a:br>
            <a:r>
              <a:rPr lang="en-US" dirty="0"/>
              <a:t>from the ring for 100 m</a:t>
            </a:r>
            <a:br>
              <a:rPr lang="en-US" dirty="0"/>
            </a:br>
            <a:r>
              <a:rPr lang="en-US" dirty="0"/>
              <a:t>depth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8EA3C-1A4A-4E40-B3E2-06D3F6E29F25}"/>
              </a:ext>
            </a:extLst>
          </p:cNvPr>
          <p:cNvSpPr txBox="1"/>
          <p:nvPr/>
        </p:nvSpPr>
        <p:spPr>
          <a:xfrm>
            <a:off x="4537813" y="219218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Aquifer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960DAD-130E-48BC-8616-61A02907674C}"/>
              </a:ext>
            </a:extLst>
          </p:cNvPr>
          <p:cNvSpPr txBox="1"/>
          <p:nvPr/>
        </p:nvSpPr>
        <p:spPr>
          <a:xfrm>
            <a:off x="867308" y="2387084"/>
            <a:ext cx="278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750m radius at 3 </a:t>
            </a:r>
            <a:r>
              <a:rPr lang="en-US" dirty="0" err="1"/>
              <a:t>TeV</a:t>
            </a:r>
            <a:r>
              <a:rPr lang="en-US" dirty="0"/>
              <a:t> CM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E1FB572-DA2D-400D-98CC-048B0AB54DC0}"/>
              </a:ext>
            </a:extLst>
          </p:cNvPr>
          <p:cNvSpPr/>
          <p:nvPr/>
        </p:nvSpPr>
        <p:spPr>
          <a:xfrm rot="655884">
            <a:off x="5834448" y="2661045"/>
            <a:ext cx="146222" cy="36790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E5B1B-A2CF-4CD2-B5B1-EF411474BE14}"/>
              </a:ext>
            </a:extLst>
          </p:cNvPr>
          <p:cNvSpPr txBox="1"/>
          <p:nvPr/>
        </p:nvSpPr>
        <p:spPr>
          <a:xfrm>
            <a:off x="5966846" y="2556110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ymbol" panose="05050102010706020507" pitchFamily="18" charset="2"/>
              </a:rPr>
              <a:t>1/g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77702C-239E-4C6C-8118-A0E99DC3EF3E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6396772" y="2725387"/>
            <a:ext cx="665798" cy="505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5191A9-EB3F-4AF3-BEE0-DC18BF20D5F9}"/>
              </a:ext>
            </a:extLst>
          </p:cNvPr>
          <p:cNvSpPr txBox="1"/>
          <p:nvPr/>
        </p:nvSpPr>
        <p:spPr>
          <a:xfrm>
            <a:off x="7006054" y="3124543"/>
            <a:ext cx="223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Few meters at 1.5 </a:t>
            </a:r>
            <a:r>
              <a:rPr lang="en-US" sz="1600" dirty="0" err="1"/>
              <a:t>TeV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217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74F6BE-D542-40CA-8F18-A9D05D9564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36E0A-0916-4F79-99EB-08716CA9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Radiation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660F02-EBD7-4844-AF54-BA114ABD701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CERN group is worried about </a:t>
            </a:r>
            <a:r>
              <a:rPr lang="en-US" baseline="30000" dirty="0"/>
              <a:t>22</a:t>
            </a:r>
            <a:r>
              <a:rPr lang="en-US" dirty="0"/>
              <a:t>Na as </a:t>
            </a:r>
            <a:br>
              <a:rPr lang="en-US" dirty="0"/>
            </a:br>
            <a:r>
              <a:rPr lang="en-US" dirty="0"/>
              <a:t>well as </a:t>
            </a:r>
            <a:r>
              <a:rPr lang="en-US" baseline="30000" dirty="0"/>
              <a:t>3</a:t>
            </a:r>
            <a:r>
              <a:rPr lang="en-US" dirty="0"/>
              <a:t>H.  Setting limits assuming 10%</a:t>
            </a:r>
            <a:br>
              <a:rPr lang="en-US" dirty="0"/>
            </a:br>
            <a:r>
              <a:rPr lang="en-US" dirty="0"/>
              <a:t>leaching into aquifer but no further </a:t>
            </a:r>
            <a:br>
              <a:rPr lang="en-US" dirty="0"/>
            </a:br>
            <a:r>
              <a:rPr lang="en-US" dirty="0"/>
              <a:t>dilution.  After drinking then a does</a:t>
            </a:r>
            <a:br>
              <a:rPr lang="en-US" dirty="0"/>
            </a:br>
            <a:r>
              <a:rPr lang="en-US" dirty="0"/>
              <a:t>&gt;1 mrem/</a:t>
            </a:r>
            <a:r>
              <a:rPr lang="en-US" dirty="0" err="1"/>
              <a:t>yr</a:t>
            </a:r>
            <a:r>
              <a:rPr lang="en-US" dirty="0"/>
              <a:t> implying &gt;1.8 </a:t>
            </a:r>
            <a:r>
              <a:rPr lang="en-US" dirty="0" err="1"/>
              <a:t>Bq</a:t>
            </a:r>
            <a:r>
              <a:rPr lang="en-US" dirty="0"/>
              <a:t>/kg.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Based on initial calculations, internal doses</a:t>
            </a:r>
            <a:br>
              <a:rPr lang="en-US" dirty="0"/>
            </a:br>
            <a:r>
              <a:rPr lang="en-US" dirty="0"/>
              <a:t>remain well below these limits provided </a:t>
            </a:r>
            <a:br>
              <a:rPr lang="en-US" dirty="0"/>
            </a:br>
            <a:r>
              <a:rPr lang="en-US" dirty="0"/>
              <a:t>surface dose can be controlled to be </a:t>
            </a:r>
            <a:br>
              <a:rPr lang="en-US" dirty="0"/>
            </a:br>
            <a:r>
              <a:rPr lang="en-US" dirty="0"/>
              <a:t>below 10 mrem/yr.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91DA2-8007-4ED3-979F-6A2714E3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913848"/>
            <a:ext cx="3174150" cy="42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7C6C73-B7FD-48FA-B655-558D782A5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DC32E-CC32-4825-A631-06B68C61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4B61-6F12-45B5-BFBB-25241DF4920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technical challenges for a muon collider however no clear showstoppers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main attraction is an upgrade path from the Higgs </a:t>
            </a:r>
            <a:r>
              <a:rPr lang="en-US" dirty="0">
                <a:sym typeface="Wingdings" panose="05000000000000000000" pitchFamily="2" charset="2"/>
              </a:rPr>
              <a:t> 10+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r>
              <a:rPr lang="en-US" dirty="0">
                <a:sym typeface="Wingdings" panose="05000000000000000000" pitchFamily="2" charset="2"/>
              </a:rPr>
              <a:t> with the expectation of a reasonable cost and power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 the realistic timescale is well past a possible LC or </a:t>
            </a:r>
            <a:r>
              <a:rPr lang="en-US" dirty="0" err="1"/>
              <a:t>FCCee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CERN is supporting ~50 FTE-</a:t>
            </a:r>
            <a:r>
              <a:rPr lang="en-US" dirty="0" err="1">
                <a:sym typeface="Wingdings" panose="05000000000000000000" pitchFamily="2" charset="2"/>
              </a:rPr>
              <a:t>yr</a:t>
            </a:r>
            <a:r>
              <a:rPr lang="en-US" dirty="0">
                <a:sym typeface="Wingdings" panose="05000000000000000000" pitchFamily="2" charset="2"/>
              </a:rPr>
              <a:t> for a 3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r>
              <a:rPr lang="en-US" dirty="0">
                <a:sym typeface="Wingdings" panose="05000000000000000000" pitchFamily="2" charset="2"/>
              </a:rPr>
              <a:t> design study to provide information for the next ESPP with another 1~3 ME in support from the 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Opportunities to join in on accelerator or detector 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9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EA58B-4A6F-4186-A46A-04AD043B6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2C83D1-0484-46C8-90D9-B5E99131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Muon Collider Design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0E4031-BF2D-457C-AEF7-C5B187D8893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1822" y="1047750"/>
            <a:ext cx="5567682" cy="37988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E6B7E2-AA9B-4B55-A439-8E9E50E9D902}"/>
              </a:ext>
            </a:extLst>
          </p:cNvPr>
          <p:cNvSpPr txBox="1"/>
          <p:nvPr/>
        </p:nvSpPr>
        <p:spPr>
          <a:xfrm>
            <a:off x="6202169" y="1352550"/>
            <a:ext cx="29418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CERN/LDG initiated an</a:t>
            </a:r>
            <a:br>
              <a:rPr lang="en-US" dirty="0"/>
            </a:br>
            <a:r>
              <a:rPr lang="en-US" dirty="0"/>
              <a:t>International Muon Collider</a:t>
            </a:r>
            <a:br>
              <a:rPr lang="en-US" dirty="0"/>
            </a:br>
            <a:r>
              <a:rPr lang="en-US" dirty="0"/>
              <a:t>Collaboration.  Develop a</a:t>
            </a:r>
            <a:br>
              <a:rPr lang="en-US" dirty="0"/>
            </a:br>
            <a:r>
              <a:rPr lang="en-US" dirty="0"/>
              <a:t>CDR with funding of ~2M$</a:t>
            </a:r>
            <a:br>
              <a:rPr lang="en-US" dirty="0"/>
            </a:br>
            <a:r>
              <a:rPr lang="en-US" dirty="0"/>
              <a:t>per year plus EU funding.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Focus on 3 </a:t>
            </a:r>
            <a:r>
              <a:rPr lang="en-US" dirty="0" err="1"/>
              <a:t>TeV</a:t>
            </a:r>
            <a:r>
              <a:rPr lang="en-US" dirty="0"/>
              <a:t> CM and </a:t>
            </a:r>
            <a:br>
              <a:rPr lang="en-US" dirty="0"/>
            </a:br>
            <a:r>
              <a:rPr lang="en-US" dirty="0"/>
              <a:t>10+ </a:t>
            </a:r>
            <a:r>
              <a:rPr lang="en-US" dirty="0" err="1"/>
              <a:t>TeV</a:t>
            </a:r>
            <a:r>
              <a:rPr lang="en-US" dirty="0"/>
              <a:t> CM (</a:t>
            </a:r>
            <a:r>
              <a:rPr lang="en-US" dirty="0">
                <a:sym typeface="Wingdings" panose="05000000000000000000" pitchFamily="2" charset="2"/>
              </a:rPr>
              <a:t>reason to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choose a Muon Collider)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explore synergy with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Higgs 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8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F60522-0FD3-4E27-8F49-4922665A5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A7D51-3BF0-47F9-9D21-E90EF06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parameters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325148-9200-49C5-91C6-571DA406A77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0" y="1047750"/>
            <a:ext cx="5683054" cy="37988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8BF4EB-AE83-4775-9FE9-BBF17591F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724" y="1200150"/>
            <a:ext cx="3210106" cy="2215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A5363-0B02-4C96-B60B-734E70613FEE}"/>
              </a:ext>
            </a:extLst>
          </p:cNvPr>
          <p:cNvSpPr txBox="1"/>
          <p:nvPr/>
        </p:nvSpPr>
        <p:spPr>
          <a:xfrm>
            <a:off x="5828175" y="3835438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 power is roughly constant</a:t>
            </a:r>
            <a:br>
              <a:rPr lang="en-US" dirty="0"/>
            </a:br>
            <a:r>
              <a:rPr lang="en-US" dirty="0"/>
              <a:t>as a function of CM energy</a:t>
            </a:r>
            <a:br>
              <a:rPr lang="en-US" dirty="0"/>
            </a:br>
            <a:r>
              <a:rPr lang="en-US" dirty="0"/>
              <a:t>but luminosity increases</a:t>
            </a:r>
          </a:p>
        </p:txBody>
      </p:sp>
    </p:spTree>
    <p:extLst>
      <p:ext uri="{BB962C8B-B14F-4D97-AF65-F5344CB8AC3E}">
        <p14:creationId xmlns:p14="http://schemas.microsoft.com/office/powerpoint/2010/main" val="423476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F60522-0FD3-4E27-8F49-4922665A5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A7D51-3BF0-47F9-9D21-E90EF06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589E3-13C9-4372-B618-1228246EDC3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4A470-40D5-46EF-935A-5568884DD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8" y="0"/>
            <a:ext cx="9098564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4564C-AC32-47D7-88B5-6231450A3332}"/>
              </a:ext>
            </a:extLst>
          </p:cNvPr>
          <p:cNvSpPr txBox="1"/>
          <p:nvPr/>
        </p:nvSpPr>
        <p:spPr>
          <a:xfrm>
            <a:off x="6696690" y="-19205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Less optimistic than</a:t>
            </a:r>
            <a:br>
              <a:rPr lang="en-US" dirty="0"/>
            </a:br>
            <a:r>
              <a:rPr lang="en-US" dirty="0"/>
              <a:t>previous parameters</a:t>
            </a:r>
          </a:p>
        </p:txBody>
      </p:sp>
    </p:spTree>
    <p:extLst>
      <p:ext uri="{BB962C8B-B14F-4D97-AF65-F5344CB8AC3E}">
        <p14:creationId xmlns:p14="http://schemas.microsoft.com/office/powerpoint/2010/main" val="252391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Muon Collider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057400" y="901617"/>
            <a:ext cx="5420986" cy="4231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58115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Schulte</a:t>
            </a:r>
          </a:p>
        </p:txBody>
      </p:sp>
    </p:spTree>
    <p:extLst>
      <p:ext uri="{BB962C8B-B14F-4D97-AF65-F5344CB8AC3E}">
        <p14:creationId xmlns:p14="http://schemas.microsoft.com/office/powerpoint/2010/main" val="20713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C66D6-008E-4FD6-98F9-D555E37B6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29A2B-CF08-408E-8EA3-86B2C62C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 for a Muon Collider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B769D-BE8F-446B-A34D-2E21B4C98EC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Neutrino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Cost which can be driven by beam dynamics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Cooling limitations </a:t>
            </a:r>
            <a:r>
              <a:rPr lang="en-US" dirty="0">
                <a:sym typeface="Wingdings" panose="05000000000000000000" pitchFamily="2" charset="2"/>
              </a:rPr>
              <a:t> limits luminosity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r>
              <a:rPr lang="en-US" sz="2000" dirty="0"/>
              <a:t>Costs have not been estimated for Muon Collider.  Mark Palmer guessed at ILC costs for Higgs factory while Vladimir Shiltsev estimates 70% of ILC.  However, costs increase slowly with beam energy and multi-</a:t>
            </a:r>
            <a:r>
              <a:rPr lang="en-US" sz="2000" dirty="0" err="1"/>
              <a:t>TeV</a:t>
            </a:r>
            <a:r>
              <a:rPr lang="en-US" sz="2000" dirty="0"/>
              <a:t> is expected to be much less than ILC equivalent.  Fabiola has requested a cost estimate of a 10 </a:t>
            </a:r>
            <a:r>
              <a:rPr lang="en-US" sz="2000" dirty="0" err="1"/>
              <a:t>TeV</a:t>
            </a:r>
            <a:r>
              <a:rPr lang="en-US" sz="2000" dirty="0"/>
              <a:t> Muon Collider.</a:t>
            </a:r>
          </a:p>
        </p:txBody>
      </p:sp>
    </p:spTree>
    <p:extLst>
      <p:ext uri="{BB962C8B-B14F-4D97-AF65-F5344CB8AC3E}">
        <p14:creationId xmlns:p14="http://schemas.microsoft.com/office/powerpoint/2010/main" val="394766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B3B1B-06B7-4E40-A31F-4BDE2A37F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CB5A0-B870-44E9-AA33-C61F6A3F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Guesses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C1CBF6-496A-4166-9758-5C4C1A467F4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730676" y="933450"/>
            <a:ext cx="5584524" cy="4210050"/>
          </a:xfrm>
        </p:spPr>
      </p:pic>
    </p:spTree>
    <p:extLst>
      <p:ext uri="{BB962C8B-B14F-4D97-AF65-F5344CB8AC3E}">
        <p14:creationId xmlns:p14="http://schemas.microsoft.com/office/powerpoint/2010/main" val="355586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E2CDC-928C-4D95-A047-8AB9632616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B18A51-8132-4DD6-ABD8-33783BA4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Dynamics – no showstoppers but costly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92778-6CFE-4B2C-9AFE-3925E8136B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932687"/>
            <a:ext cx="8108950" cy="41139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Many challenging issues that may drive costs: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Collider rings probably OK – most significant review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RCS (60 to 1+ </a:t>
            </a:r>
            <a:r>
              <a:rPr lang="en-US" dirty="0" err="1"/>
              <a:t>TeV</a:t>
            </a:r>
            <a:r>
              <a:rPr lang="en-US" dirty="0"/>
              <a:t>) with counter circulating bunches:</a:t>
            </a:r>
          </a:p>
          <a:p>
            <a:pPr marL="800100" lvl="1" indent="-342900"/>
            <a:r>
              <a:rPr lang="en-US" dirty="0"/>
              <a:t>Lots of RF cavities</a:t>
            </a:r>
          </a:p>
          <a:p>
            <a:pPr marL="800100" lvl="1" indent="-342900"/>
            <a:r>
              <a:rPr lang="en-US" dirty="0"/>
              <a:t>Beam loading varies with RF cavity frequency and location</a:t>
            </a:r>
          </a:p>
          <a:p>
            <a:pPr marL="800100" lvl="1" indent="-342900"/>
            <a:r>
              <a:rPr lang="en-US" dirty="0"/>
              <a:t>Transverse BBU and Beam-Beam instabilities also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Injector linacs (0.2 to 60 GeV): </a:t>
            </a:r>
          </a:p>
          <a:p>
            <a:pPr marL="800100" lvl="1" indent="-342900"/>
            <a:r>
              <a:rPr lang="en-US" dirty="0"/>
              <a:t>Planning to operate with SRF cavities to reduce peak RF power requirements BUT single bunch loading is ~25% and plan to accelerate </a:t>
            </a:r>
            <a:r>
              <a:rPr lang="el-GR" dirty="0"/>
              <a:t>μ</a:t>
            </a:r>
            <a:r>
              <a:rPr lang="en-US" dirty="0"/>
              <a:t>+ and </a:t>
            </a:r>
            <a:r>
              <a:rPr lang="el-GR" dirty="0"/>
              <a:t>μ</a:t>
            </a:r>
            <a:r>
              <a:rPr lang="en-US" dirty="0"/>
              <a:t>- bunches</a:t>
            </a:r>
          </a:p>
          <a:p>
            <a:pPr marL="800100" lvl="1" indent="-342900"/>
            <a:r>
              <a:rPr lang="en-US" dirty="0"/>
              <a:t>Single bunch BNS is ~1% &gt; CLIC and approaching SLC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Cooling unknown effects may degrade or lengthen channels</a:t>
            </a:r>
          </a:p>
          <a:p>
            <a:pPr marL="800100" lvl="1" indent="-342900"/>
            <a:r>
              <a:rPr lang="en-US" dirty="0"/>
              <a:t>Collective effects in absorbers or between absorbers may reduce cooling efficiency</a:t>
            </a:r>
          </a:p>
        </p:txBody>
      </p:sp>
    </p:spTree>
    <p:extLst>
      <p:ext uri="{BB962C8B-B14F-4D97-AF65-F5344CB8AC3E}">
        <p14:creationId xmlns:p14="http://schemas.microsoft.com/office/powerpoint/2010/main" val="314906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C7DF2-C39E-4906-BDCD-6EB25D007B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D69B78-E412-40A0-8B6F-026DB0A4A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744D5-AACA-4AC1-A3A2-D40338DCDF58}"/>
              </a:ext>
            </a:extLst>
          </p:cNvPr>
          <p:cNvSpPr txBox="1"/>
          <p:nvPr/>
        </p:nvSpPr>
        <p:spPr>
          <a:xfrm>
            <a:off x="6840024" y="1200150"/>
            <a:ext cx="2250937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Need 10</a:t>
            </a:r>
            <a:r>
              <a:rPr lang="en-US" sz="1600" baseline="30000" dirty="0"/>
              <a:t>6</a:t>
            </a:r>
            <a:r>
              <a:rPr lang="en-US" sz="1600" dirty="0"/>
              <a:t> 6D </a:t>
            </a:r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reduction for baseline </a:t>
            </a:r>
            <a:br>
              <a:rPr lang="en-US" sz="1600" dirty="0"/>
            </a:br>
            <a:r>
              <a:rPr lang="en-US" sz="1600" dirty="0"/>
              <a:t>3 </a:t>
            </a:r>
            <a:r>
              <a:rPr lang="en-US" sz="1600" dirty="0" err="1"/>
              <a:t>TeV</a:t>
            </a:r>
            <a:r>
              <a:rPr lang="en-US" sz="1600" dirty="0"/>
              <a:t> collider</a:t>
            </a:r>
          </a:p>
          <a:p>
            <a:endParaRPr lang="en-US" sz="1600" dirty="0"/>
          </a:p>
          <a:p>
            <a:r>
              <a:rPr lang="en-US" sz="1600" dirty="0"/>
              <a:t>Simulations with 30T</a:t>
            </a:r>
            <a:br>
              <a:rPr lang="en-US" sz="1600" dirty="0"/>
            </a:br>
            <a:r>
              <a:rPr lang="en-US" sz="1600" dirty="0"/>
              <a:t>solenoids limited to </a:t>
            </a:r>
            <a:br>
              <a:rPr lang="en-US" sz="1600" dirty="0"/>
            </a:br>
            <a:r>
              <a:rPr lang="en-US" sz="1600" dirty="0"/>
              <a:t>40 micron </a:t>
            </a:r>
            <a:r>
              <a:rPr lang="en-US" sz="1600" dirty="0">
                <a:latin typeface="Symbol" panose="05050102010706020507" pitchFamily="18" charset="2"/>
              </a:rPr>
              <a:t>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latin typeface="+mj-lt"/>
              </a:rPr>
              <a:t>Other options being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discussed including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quadrupole focusing,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higher acc. gradients,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phase rotations, …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2CC01AC-7798-4DFC-8CDF-B1C7C0CFBA2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C320E-42B1-4963-BCDC-CF95AC240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2509"/>
            <a:ext cx="6610589" cy="43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9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270116E3CC8449BC4B75B5FD16752" ma:contentTypeVersion="9" ma:contentTypeDescription="Create a new document." ma:contentTypeScope="" ma:versionID="c52251842cc6d450a6b6bbc4345768ae">
  <xsd:schema xmlns:xsd="http://www.w3.org/2001/XMLSchema" xmlns:xs="http://www.w3.org/2001/XMLSchema" xmlns:p="http://schemas.microsoft.com/office/2006/metadata/properties" xmlns:ns2="634941ef-5b2f-4ab3-8c03-629ec0c3d099" targetNamespace="http://schemas.microsoft.com/office/2006/metadata/properties" ma:root="true" ma:fieldsID="9fc0176d4c5b59bbd26cb5127807dc9b" ns2:_="">
    <xsd:import namespace="634941ef-5b2f-4ab3-8c03-629ec0c3d099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941ef-5b2f-4ab3-8c03-629ec0c3d099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 ma:readOnly="false">
      <xsd:simpleType>
        <xsd:restriction base="dms:Choice">
          <xsd:enumeration value="Plenary"/>
          <xsd:enumeration value="SC 01/02 Accelerator &amp; FEL Physics &amp; Injector"/>
          <xsd:enumeration value="SC 03 Cryomodules"/>
          <xsd:enumeration value="SC 04/06 Linac &amp; RF Power Systems &amp; Undulators"/>
          <xsd:enumeration value="SC 05 Cryogenics"/>
          <xsd:enumeration value="SC 07 X-ray Endstations"/>
          <xsd:enumeration value="SC 08 Controls &amp; Safety Systems"/>
          <xsd:enumeration value="SC 09 Conventional Facilities"/>
          <xsd:enumeration value="SC 10 ESH&amp;Q"/>
          <xsd:enumeration value="SC 11/12 Cost &amp; Schedule &amp; Project Management"/>
          <xsd:enumeration value="Closeout"/>
          <xsd:enumeration value="Template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eakout_x0020_Session xmlns="634941ef-5b2f-4ab3-8c03-629ec0c3d099">SC 01/02 Accelerator &amp; FEL Physics &amp; Injector</Breakout_x0020_Session>
  </documentManagement>
</p:properties>
</file>

<file path=customXml/itemProps1.xml><?xml version="1.0" encoding="utf-8"?>
<ds:datastoreItem xmlns:ds="http://schemas.openxmlformats.org/officeDocument/2006/customXml" ds:itemID="{41F0D510-AC54-489D-AD3D-EEF1CF0ED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19F86F-8C51-41E6-8B4C-2D2F55E4A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941ef-5b2f-4ab3-8c03-629ec0c3d0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75E376-0D9B-431C-906B-F65C663034E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63b5816-6644-48ce-b83d-bc10a51c9d15"/>
    <ds:schemaRef ds:uri="http://schemas.microsoft.com/office/infopath/2007/PartnerControls"/>
    <ds:schemaRef ds:uri="http://www.w3.org/XML/1998/namespace"/>
    <ds:schemaRef ds:uri="http://purl.org/dc/dcmitype/"/>
    <ds:schemaRef ds:uri="634941ef-5b2f-4ab3-8c03-629ec0c3d0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On-screen Show (16:9)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Blank</vt:lpstr>
      <vt:lpstr>Muon Collider  Challenges</vt:lpstr>
      <vt:lpstr>State of the Muon Collider Design</vt:lpstr>
      <vt:lpstr>Example of parameters</vt:lpstr>
      <vt:lpstr>Example of parameters</vt:lpstr>
      <vt:lpstr>Challenges for Muon Collider</vt:lpstr>
      <vt:lpstr>Main Challenges for a Muon Collider</vt:lpstr>
      <vt:lpstr>Cost Guesses</vt:lpstr>
      <vt:lpstr>Beam Dynamics – no showstoppers but costly</vt:lpstr>
      <vt:lpstr>Cooling</vt:lpstr>
      <vt:lpstr>Cooling Demonstration – MICE </vt:lpstr>
      <vt:lpstr>Cooling Issues</vt:lpstr>
      <vt:lpstr>Neutrino Radiation</vt:lpstr>
      <vt:lpstr>LCLS-II Tritium Production</vt:lpstr>
      <vt:lpstr>Neutrino Radiation  3H</vt:lpstr>
      <vt:lpstr>Neutrino Radiation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Raubenheimer_HE_DOE_Dec2020</dc:title>
  <dc:creator/>
  <cp:lastModifiedBy/>
  <cp:revision>417</cp:revision>
  <cp:lastPrinted>2019-10-24T05:29:06Z</cp:lastPrinted>
  <dcterms:created xsi:type="dcterms:W3CDTF">2019-04-23T01:07:29Z</dcterms:created>
  <dcterms:modified xsi:type="dcterms:W3CDTF">2021-07-15T17:30:32Z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0x010100438270116E3CC8449BC4B75B5FD16752</vt:lpwstr>
  </property>
</Properties>
</file>