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media1.gif" ContentType="video/unknown"/>
  <Override PartName="/ppt/notesSlides/notesSlide35.xml" ContentType="application/vnd.openxmlformats-officedocument.presentationml.notesSlide+xml"/>
  <Override PartName="/ppt/tags/tag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5.xml" ContentType="application/vnd.openxmlformats-officedocument.presentationml.tags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60" r:id="rId2"/>
  </p:sldMasterIdLst>
  <p:notesMasterIdLst>
    <p:notesMasterId r:id="rId63"/>
  </p:notesMasterIdLst>
  <p:handoutMasterIdLst>
    <p:handoutMasterId r:id="rId64"/>
  </p:handoutMasterIdLst>
  <p:sldIdLst>
    <p:sldId id="779" r:id="rId3"/>
    <p:sldId id="961" r:id="rId4"/>
    <p:sldId id="965" r:id="rId5"/>
    <p:sldId id="952" r:id="rId6"/>
    <p:sldId id="853" r:id="rId7"/>
    <p:sldId id="959" r:id="rId8"/>
    <p:sldId id="950" r:id="rId9"/>
    <p:sldId id="912" r:id="rId10"/>
    <p:sldId id="910" r:id="rId11"/>
    <p:sldId id="859" r:id="rId12"/>
    <p:sldId id="873" r:id="rId13"/>
    <p:sldId id="874" r:id="rId14"/>
    <p:sldId id="922" r:id="rId15"/>
    <p:sldId id="953" r:id="rId16"/>
    <p:sldId id="923" r:id="rId17"/>
    <p:sldId id="774" r:id="rId18"/>
    <p:sldId id="881" r:id="rId19"/>
    <p:sldId id="880" r:id="rId20"/>
    <p:sldId id="904" r:id="rId21"/>
    <p:sldId id="948" r:id="rId22"/>
    <p:sldId id="849" r:id="rId23"/>
    <p:sldId id="919" r:id="rId24"/>
    <p:sldId id="946" r:id="rId25"/>
    <p:sldId id="947" r:id="rId26"/>
    <p:sldId id="887" r:id="rId27"/>
    <p:sldId id="802" r:id="rId28"/>
    <p:sldId id="856" r:id="rId29"/>
    <p:sldId id="634" r:id="rId30"/>
    <p:sldId id="636" r:id="rId31"/>
    <p:sldId id="637" r:id="rId32"/>
    <p:sldId id="638" r:id="rId33"/>
    <p:sldId id="640" r:id="rId34"/>
    <p:sldId id="641" r:id="rId35"/>
    <p:sldId id="642" r:id="rId36"/>
    <p:sldId id="645" r:id="rId37"/>
    <p:sldId id="646" r:id="rId38"/>
    <p:sldId id="740" r:id="rId39"/>
    <p:sldId id="651" r:id="rId40"/>
    <p:sldId id="655" r:id="rId41"/>
    <p:sldId id="879" r:id="rId42"/>
    <p:sldId id="962" r:id="rId43"/>
    <p:sldId id="963" r:id="rId44"/>
    <p:sldId id="966" r:id="rId45"/>
    <p:sldId id="964" r:id="rId46"/>
    <p:sldId id="882" r:id="rId47"/>
    <p:sldId id="858" r:id="rId48"/>
    <p:sldId id="601" r:id="rId49"/>
    <p:sldId id="652" r:id="rId50"/>
    <p:sldId id="760" r:id="rId51"/>
    <p:sldId id="761" r:id="rId52"/>
    <p:sldId id="942" r:id="rId53"/>
    <p:sldId id="949" r:id="rId54"/>
    <p:sldId id="917" r:id="rId55"/>
    <p:sldId id="838" r:id="rId56"/>
    <p:sldId id="850" r:id="rId57"/>
    <p:sldId id="839" r:id="rId58"/>
    <p:sldId id="840" r:id="rId59"/>
    <p:sldId id="841" r:id="rId60"/>
    <p:sldId id="842" r:id="rId61"/>
    <p:sldId id="905" r:id="rId6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F13156-1C7C-469E-AC26-B171BB7B35AF}">
          <p14:sldIdLst>
            <p14:sldId id="779"/>
            <p14:sldId id="961"/>
            <p14:sldId id="965"/>
          </p14:sldIdLst>
        </p14:section>
        <p14:section name="Introduction" id="{A4F5A9F1-0216-4A68-A9B9-930E9910BBE8}">
          <p14:sldIdLst>
            <p14:sldId id="952"/>
            <p14:sldId id="853"/>
            <p14:sldId id="959"/>
            <p14:sldId id="950"/>
            <p14:sldId id="912"/>
            <p14:sldId id="910"/>
            <p14:sldId id="859"/>
          </p14:sldIdLst>
        </p14:section>
        <p14:section name="Coulomb Engineering" id="{D5B00E44-496D-3A4F-8272-46EC55C6BA56}">
          <p14:sldIdLst>
            <p14:sldId id="873"/>
            <p14:sldId id="874"/>
            <p14:sldId id="922"/>
            <p14:sldId id="953"/>
            <p14:sldId id="923"/>
            <p14:sldId id="774"/>
            <p14:sldId id="881"/>
            <p14:sldId id="880"/>
            <p14:sldId id="904"/>
            <p14:sldId id="948"/>
            <p14:sldId id="849"/>
            <p14:sldId id="919"/>
            <p14:sldId id="946"/>
            <p14:sldId id="947"/>
            <p14:sldId id="887"/>
            <p14:sldId id="802"/>
          </p14:sldIdLst>
        </p14:section>
        <p14:section name="0D2D" id="{2BFC5365-EA6D-2F4A-8965-9CA4AB8CBB9E}">
          <p14:sldIdLst>
            <p14:sldId id="856"/>
            <p14:sldId id="634"/>
            <p14:sldId id="636"/>
            <p14:sldId id="637"/>
            <p14:sldId id="638"/>
            <p14:sldId id="640"/>
            <p14:sldId id="641"/>
            <p14:sldId id="642"/>
            <p14:sldId id="645"/>
            <p14:sldId id="646"/>
            <p14:sldId id="740"/>
            <p14:sldId id="651"/>
            <p14:sldId id="655"/>
            <p14:sldId id="879"/>
            <p14:sldId id="962"/>
            <p14:sldId id="963"/>
            <p14:sldId id="966"/>
            <p14:sldId id="964"/>
          </p14:sldIdLst>
        </p14:section>
        <p14:section name="Acknowledgments" id="{D085778D-412E-F848-ACF2-DEAB254582D5}">
          <p14:sldIdLst>
            <p14:sldId id="882"/>
            <p14:sldId id="858"/>
          </p14:sldIdLst>
        </p14:section>
        <p14:section name="Appendix QD2D" id="{AC389209-94DE-4A77-AAC5-4F5631DCD0EC}">
          <p14:sldIdLst>
            <p14:sldId id="601"/>
            <p14:sldId id="652"/>
            <p14:sldId id="760"/>
            <p14:sldId id="761"/>
            <p14:sldId id="942"/>
            <p14:sldId id="949"/>
          </p14:sldIdLst>
        </p14:section>
        <p14:section name="Extras" id="{0AAE81AD-C7C4-45F7-A3ED-C37AAD980121}">
          <p14:sldIdLst>
            <p14:sldId id="917"/>
            <p14:sldId id="838"/>
            <p14:sldId id="850"/>
            <p14:sldId id="839"/>
            <p14:sldId id="840"/>
            <p14:sldId id="841"/>
            <p14:sldId id="842"/>
            <p14:sldId id="9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61"/>
    <a:srgbClr val="7BC2CC"/>
    <a:srgbClr val="3B612A"/>
    <a:srgbClr val="F2933C"/>
    <a:srgbClr val="F8C493"/>
    <a:srgbClr val="00B050"/>
    <a:srgbClr val="7030A0"/>
    <a:srgbClr val="E3B0AF"/>
    <a:srgbClr val="009B95"/>
    <a:srgbClr val="906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78" autoAdjust="0"/>
    <p:restoredTop sz="84480" autoAdjust="0"/>
  </p:normalViewPr>
  <p:slideViewPr>
    <p:cSldViewPr snapToGrid="0">
      <p:cViewPr varScale="1">
        <p:scale>
          <a:sx n="103" d="100"/>
          <a:sy n="103" d="100"/>
        </p:scale>
        <p:origin x="13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722"/>
    </p:cViewPr>
  </p:sorterViewPr>
  <p:notesViewPr>
    <p:cSldViewPr snapToGrid="0">
      <p:cViewPr varScale="1">
        <p:scale>
          <a:sx n="66" d="100"/>
          <a:sy n="66" d="100"/>
        </p:scale>
        <p:origin x="2757" y="3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FA463-DA3C-F440-9B9C-F328B3F45A89}" type="datetime1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F4657-1F7E-1D44-B39A-BE7DA52E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87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9C58574-D6D6-5347-9041-6190981D03B7}" type="datetime1">
              <a:rPr lang="en-US" smtClean="0"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E130DF5-C098-4B16-8C9A-400F9D06D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6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>
                <a:solidFill>
                  <a:prstClr val="black"/>
                </a:solidFill>
              </a:rPr>
              <a:pPr/>
              <a:t>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26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03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10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72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40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40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09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764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94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05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62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2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92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10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28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20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477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00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13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55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421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596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34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10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1DA1D-6B9F-4C46-B83A-F7E77A63319B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03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38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28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66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71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27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9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1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19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584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724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449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542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3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32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0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0DF5-C098-4B16-8C9A-400F9D06D1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5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388E-0C6B-412D-ACC0-25BD8A3A8886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FC993-5914-4B24-8F23-8829345F993F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037CC-7DB1-4C10-9AA9-0C998650E7F4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4FE42-0627-45D0-887B-68D3626CD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257800" y="31892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57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8434C-597B-4E4A-B35D-A650A14A8F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91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5FD7-082B-478E-B47C-706671FB48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48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98796-DD1C-4F40-BF7C-74170EB11C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7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BC8A-3332-4CC4-82B4-846CE6EE58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77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95205-4318-4813-B6D4-25B498F888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75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42786-D5FD-48F0-AF2C-D188D0A06A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96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4908E-13EF-42F8-A5DE-F53BF4ACA3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18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DEAC-38C7-458B-9E77-9E34242329D2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BE64-35D3-40E5-887C-40757573A6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56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93D6-B26E-4F06-A9FD-4248AA96A1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42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C3CC-1420-494C-85FB-9BD4824A48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08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FEFC0-D3A7-45A6-B669-FA78173F359A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6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30EFB-FDB5-4191-BD5B-6304DA337F88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6ACD-D8D9-4C1B-95B0-811E30D75822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6E634-FE62-46DE-AAED-88AC059085F3}" type="datetime1">
              <a:rPr lang="en-US" smtClean="0"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1E16-4A63-4B85-9BB8-0B5B88FEA9E4}" type="datetime1">
              <a:rPr lang="en-US" smtClean="0"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E298-65F2-4ED0-AF08-B7D8CA364BCD}" type="datetime1">
              <a:rPr lang="en-US" smtClean="0"/>
              <a:t>2/26/19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2573-FBB6-42F7-9EC7-38A7CC0E3DCF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13E88-F5E2-4F96-B8A9-DCC8EE6FB56D}" type="datetime1">
              <a:rPr lang="en-US" smtClean="0"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E80B1-8F5D-45A8-B694-F665FFB5AEC6}" type="datetime1">
              <a:rPr lang="en-US" smtClean="0"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E9F3279-E6D2-4F10-BFB9-BC82810D93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2/26/19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2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5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4.wdp"/><Relationship Id="rId19" Type="http://schemas.openxmlformats.org/officeDocument/2006/relationships/image" Target="../media/image18.png"/><Relationship Id="rId4" Type="http://schemas.openxmlformats.org/officeDocument/2006/relationships/image" Target="../media/image9.gif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microsoft.com/office/2007/relationships/hdphoto" Target="../media/hdphoto12.wdp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microsoft.com/office/2007/relationships/hdphoto" Target="../media/hdphoto15.wdp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81.png"/><Relationship Id="rId21" Type="http://schemas.openxmlformats.org/officeDocument/2006/relationships/image" Target="../media/image96.pn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17" Type="http://schemas.openxmlformats.org/officeDocument/2006/relationships/image" Target="../media/image4.png"/><Relationship Id="rId25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2.png"/><Relationship Id="rId20" Type="http://schemas.openxmlformats.org/officeDocument/2006/relationships/image" Target="../media/image9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24" Type="http://schemas.openxmlformats.org/officeDocument/2006/relationships/image" Target="../media/image99.jpeg"/><Relationship Id="rId5" Type="http://schemas.openxmlformats.org/officeDocument/2006/relationships/image" Target="../media/image83.png"/><Relationship Id="rId15" Type="http://schemas.microsoft.com/office/2007/relationships/hdphoto" Target="../media/hdphoto16.wdp"/><Relationship Id="rId23" Type="http://schemas.openxmlformats.org/officeDocument/2006/relationships/image" Target="../media/image98.png"/><Relationship Id="rId10" Type="http://schemas.openxmlformats.org/officeDocument/2006/relationships/image" Target="../media/image88.jpeg"/><Relationship Id="rId19" Type="http://schemas.openxmlformats.org/officeDocument/2006/relationships/image" Target="../media/image94.png"/><Relationship Id="rId4" Type="http://schemas.openxmlformats.org/officeDocument/2006/relationships/image" Target="../media/image82.jpeg"/><Relationship Id="rId9" Type="http://schemas.openxmlformats.org/officeDocument/2006/relationships/image" Target="../media/image87.png"/><Relationship Id="rId14" Type="http://schemas.openxmlformats.org/officeDocument/2006/relationships/image" Target="../media/image91.png"/><Relationship Id="rId22" Type="http://schemas.openxmlformats.org/officeDocument/2006/relationships/image" Target="../media/image97.jpeg"/><Relationship Id="rId27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22.png"/><Relationship Id="rId4" Type="http://schemas.microsoft.com/office/2007/relationships/hdphoto" Target="../media/hdphoto17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3.png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3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7.emf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324" descr="mos2_side_long.tga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41964" r="13157" b="41460"/>
          <a:stretch/>
        </p:blipFill>
        <p:spPr>
          <a:xfrm>
            <a:off x="3347830" y="6207439"/>
            <a:ext cx="5796170" cy="650561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225" name="Group 224"/>
          <p:cNvGrpSpPr>
            <a:grpSpLocks noChangeAspect="1"/>
          </p:cNvGrpSpPr>
          <p:nvPr/>
        </p:nvGrpSpPr>
        <p:grpSpPr>
          <a:xfrm>
            <a:off x="2926975" y="5588708"/>
            <a:ext cx="3116583" cy="131477"/>
            <a:chOff x="2213115" y="1878322"/>
            <a:chExt cx="2083053" cy="84454"/>
          </a:xfrm>
        </p:grpSpPr>
        <p:grpSp>
          <p:nvGrpSpPr>
            <p:cNvPr id="226" name="Group 225"/>
            <p:cNvGrpSpPr/>
            <p:nvPr/>
          </p:nvGrpSpPr>
          <p:grpSpPr>
            <a:xfrm>
              <a:off x="2407920" y="1878322"/>
              <a:ext cx="630341" cy="84454"/>
              <a:chOff x="2217420" y="2021840"/>
              <a:chExt cx="593126" cy="70484"/>
            </a:xfrm>
          </p:grpSpPr>
          <p:grpSp>
            <p:nvGrpSpPr>
              <p:cNvPr id="261" name="Group 260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72" name="Oval 271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3" name="Rectangle 27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62" name="Group 261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70" name="Rectangle 269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1" name="Rectangle 270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63" name="Group 262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67" name="Oval 26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Rectangle 267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65" name="Rectangle 26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6" name="Rectangle 26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27" name="Group 226"/>
            <p:cNvGrpSpPr/>
            <p:nvPr/>
          </p:nvGrpSpPr>
          <p:grpSpPr>
            <a:xfrm>
              <a:off x="3036873" y="1878322"/>
              <a:ext cx="630341" cy="84454"/>
              <a:chOff x="2217420" y="2021840"/>
              <a:chExt cx="593126" cy="70484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58" name="Oval 257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9" name="Rectangle 258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8" name="Group 247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56" name="Rectangle 255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7" name="Rectangle 256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9" name="Group 248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53" name="Oval 252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51" name="Rectangle 250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28" name="Group 227"/>
            <p:cNvGrpSpPr/>
            <p:nvPr/>
          </p:nvGrpSpPr>
          <p:grpSpPr>
            <a:xfrm>
              <a:off x="3665827" y="1878322"/>
              <a:ext cx="630341" cy="84454"/>
              <a:chOff x="2217420" y="2021840"/>
              <a:chExt cx="593126" cy="70484"/>
            </a:xfrm>
          </p:grpSpPr>
          <p:grpSp>
            <p:nvGrpSpPr>
              <p:cNvPr id="233" name="Group 232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44" name="Oval 243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6" name="Oval 245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4" name="Group 233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42" name="Rectangle 241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5" name="Group 234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39" name="Oval 238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1" name="Oval 240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29" name="Oval 228"/>
            <p:cNvSpPr/>
            <p:nvPr/>
          </p:nvSpPr>
          <p:spPr>
            <a:xfrm>
              <a:off x="2213115" y="1878325"/>
              <a:ext cx="72882" cy="82171"/>
            </a:xfrm>
            <a:prstGeom prst="ellipse">
              <a:avLst/>
            </a:prstGeom>
            <a:gradFill flip="none" rotWithShape="1">
              <a:gsLst>
                <a:gs pos="2200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30" name="Group 229"/>
            <p:cNvGrpSpPr/>
            <p:nvPr/>
          </p:nvGrpSpPr>
          <p:grpSpPr>
            <a:xfrm>
              <a:off x="2285174" y="1907992"/>
              <a:ext cx="125044" cy="29001"/>
              <a:chOff x="2399515" y="2046602"/>
              <a:chExt cx="117661" cy="24204"/>
            </a:xfrm>
          </p:grpSpPr>
          <p:sp>
            <p:nvSpPr>
              <p:cNvPr id="231" name="Rectangle 230"/>
              <p:cNvSpPr/>
              <p:nvPr/>
            </p:nvSpPr>
            <p:spPr>
              <a:xfrm rot="10800000">
                <a:off x="239951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>
              <a:xfrm rot="10800000">
                <a:off x="245666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18" name="Picture 117" descr="mos2_side_long.tga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" t="40109" r="55052" b="41460"/>
          <a:stretch/>
        </p:blipFill>
        <p:spPr>
          <a:xfrm>
            <a:off x="23820" y="6138232"/>
            <a:ext cx="3348030" cy="72334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24" name="TextBox 123"/>
          <p:cNvSpPr txBox="1"/>
          <p:nvPr/>
        </p:nvSpPr>
        <p:spPr>
          <a:xfrm>
            <a:off x="15964" y="1799216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3261"/>
                </a:solidFill>
                <a:latin typeface="Arial"/>
                <a:cs typeface="Arial"/>
              </a:rPr>
              <a:t>Tuning energy levels and energy flow in nanomaterials through the</a:t>
            </a:r>
          </a:p>
          <a:p>
            <a:pPr algn="ctr"/>
            <a:r>
              <a:rPr lang="en-US" sz="2800" b="1" dirty="0">
                <a:solidFill>
                  <a:srgbClr val="003261"/>
                </a:solidFill>
                <a:latin typeface="Arial"/>
                <a:cs typeface="Arial"/>
              </a:rPr>
              <a:t> external environment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5965" y="3158854"/>
            <a:ext cx="9143999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Archana Raja</a:t>
            </a:r>
          </a:p>
          <a:p>
            <a:pPr algn="ctr">
              <a:lnSpc>
                <a:spcPts val="1800"/>
              </a:lnSpc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25, 2019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 National Laboratory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595" r="29401" b="18530"/>
          <a:stretch/>
        </p:blipFill>
        <p:spPr>
          <a:xfrm rot="5400000">
            <a:off x="185026" y="4978258"/>
            <a:ext cx="1167273" cy="10972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595" r="29401" b="18530"/>
          <a:stretch/>
        </p:blipFill>
        <p:spPr>
          <a:xfrm>
            <a:off x="7805377" y="4463188"/>
            <a:ext cx="1167273" cy="1097280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 rot="10800000">
            <a:off x="538526" y="5285149"/>
            <a:ext cx="442037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770335" y="5500527"/>
            <a:ext cx="274320" cy="296045"/>
            <a:chOff x="7024564" y="2502093"/>
            <a:chExt cx="296044" cy="296045"/>
          </a:xfrm>
        </p:grpSpPr>
        <p:sp>
          <p:nvSpPr>
            <p:cNvPr id="161" name="Oval 160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/>
          <p:cNvGrpSpPr/>
          <p:nvPr/>
        </p:nvGrpSpPr>
        <p:grpSpPr>
          <a:xfrm>
            <a:off x="454342" y="5298873"/>
            <a:ext cx="274320" cy="296044"/>
            <a:chOff x="6453865" y="2629685"/>
            <a:chExt cx="296044" cy="296044"/>
          </a:xfrm>
        </p:grpSpPr>
        <p:sp>
          <p:nvSpPr>
            <p:cNvPr id="157" name="Oval 156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58" name="Group 157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59" name="Straight Connector 158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6025896" y="5829778"/>
            <a:ext cx="3118104" cy="131477"/>
            <a:chOff x="2217420" y="2021840"/>
            <a:chExt cx="1961027" cy="70484"/>
          </a:xfrm>
        </p:grpSpPr>
        <p:grpSp>
          <p:nvGrpSpPr>
            <p:cNvPr id="104" name="Group 103"/>
            <p:cNvGrpSpPr/>
            <p:nvPr/>
          </p:nvGrpSpPr>
          <p:grpSpPr>
            <a:xfrm>
              <a:off x="2217420" y="2021840"/>
              <a:ext cx="593126" cy="70484"/>
              <a:chOff x="2217420" y="2021840"/>
              <a:chExt cx="593126" cy="70484"/>
            </a:xfrm>
          </p:grpSpPr>
          <p:grpSp>
            <p:nvGrpSpPr>
              <p:cNvPr id="142" name="Group 141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63" name="Oval 162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51" name="Rectangle 150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48" name="Oval 147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45" name="Group 144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5" name="Group 104"/>
            <p:cNvGrpSpPr/>
            <p:nvPr/>
          </p:nvGrpSpPr>
          <p:grpSpPr>
            <a:xfrm>
              <a:off x="2809240" y="2021840"/>
              <a:ext cx="593126" cy="70484"/>
              <a:chOff x="2217420" y="2021840"/>
              <a:chExt cx="593126" cy="70484"/>
            </a:xfrm>
          </p:grpSpPr>
          <p:grpSp>
            <p:nvGrpSpPr>
              <p:cNvPr id="128" name="Group 127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Oval 140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37" name="Rectangle 13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0" name="Group 129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34" name="Oval 133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1" name="Group 130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32" name="Rectangle 131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6" name="Group 105"/>
            <p:cNvGrpSpPr/>
            <p:nvPr/>
          </p:nvGrpSpPr>
          <p:grpSpPr>
            <a:xfrm>
              <a:off x="3401060" y="2021840"/>
              <a:ext cx="593126" cy="70484"/>
              <a:chOff x="2217420" y="2021840"/>
              <a:chExt cx="593126" cy="70484"/>
            </a:xfrm>
          </p:grpSpPr>
          <p:grpSp>
            <p:nvGrpSpPr>
              <p:cNvPr id="111" name="Group 110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23" name="Oval 122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21" name="Rectangle 120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17" name="Oval 11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7" name="Group 106"/>
            <p:cNvGrpSpPr/>
            <p:nvPr/>
          </p:nvGrpSpPr>
          <p:grpSpPr>
            <a:xfrm>
              <a:off x="3992880" y="2021840"/>
              <a:ext cx="185567" cy="68579"/>
              <a:chOff x="2395220" y="1625600"/>
              <a:chExt cx="350520" cy="129540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239522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10800000">
                <a:off x="2519680" y="1668775"/>
                <a:ext cx="114300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61620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75" name="Group 174"/>
          <p:cNvGrpSpPr>
            <a:grpSpLocks noChangeAspect="1"/>
          </p:cNvGrpSpPr>
          <p:nvPr/>
        </p:nvGrpSpPr>
        <p:grpSpPr>
          <a:xfrm>
            <a:off x="6021650" y="5595154"/>
            <a:ext cx="3116583" cy="131477"/>
            <a:chOff x="2213115" y="1878322"/>
            <a:chExt cx="2083053" cy="84454"/>
          </a:xfrm>
        </p:grpSpPr>
        <p:grpSp>
          <p:nvGrpSpPr>
            <p:cNvPr id="176" name="Group 175"/>
            <p:cNvGrpSpPr/>
            <p:nvPr/>
          </p:nvGrpSpPr>
          <p:grpSpPr>
            <a:xfrm>
              <a:off x="2407920" y="1878322"/>
              <a:ext cx="630341" cy="84454"/>
              <a:chOff x="2217420" y="2021840"/>
              <a:chExt cx="593126" cy="70484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22" name="Oval 221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2" name="Group 211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20" name="Rectangle 219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3" name="Group 212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17" name="Oval 21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9" name="Oval 218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4" name="Group 213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15" name="Rectangle 21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77" name="Group 176"/>
            <p:cNvGrpSpPr/>
            <p:nvPr/>
          </p:nvGrpSpPr>
          <p:grpSpPr>
            <a:xfrm>
              <a:off x="3036873" y="1878322"/>
              <a:ext cx="630341" cy="84454"/>
              <a:chOff x="2217420" y="2021840"/>
              <a:chExt cx="593126" cy="70484"/>
            </a:xfrm>
          </p:grpSpPr>
          <p:grpSp>
            <p:nvGrpSpPr>
              <p:cNvPr id="197" name="Group 196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08" name="Oval 207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0" name="Oval 209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8" name="Group 197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06" name="Rectangle 205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03" name="Oval 202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5" name="Oval 204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01" name="Rectangle 200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78" name="Group 177"/>
            <p:cNvGrpSpPr/>
            <p:nvPr/>
          </p:nvGrpSpPr>
          <p:grpSpPr>
            <a:xfrm>
              <a:off x="3665827" y="1878322"/>
              <a:ext cx="630341" cy="84454"/>
              <a:chOff x="2217420" y="2021840"/>
              <a:chExt cx="593126" cy="70484"/>
            </a:xfrm>
          </p:grpSpPr>
          <p:grpSp>
            <p:nvGrpSpPr>
              <p:cNvPr id="183" name="Group 182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94" name="Oval 193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" name="Oval 195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4" name="Group 183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92" name="Rectangle 191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" name="Rectangle 192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5" name="Group 184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89" name="Oval 188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6" name="Group 185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79" name="Oval 178"/>
            <p:cNvSpPr/>
            <p:nvPr/>
          </p:nvSpPr>
          <p:spPr>
            <a:xfrm>
              <a:off x="2213115" y="1878325"/>
              <a:ext cx="72882" cy="82171"/>
            </a:xfrm>
            <a:prstGeom prst="ellipse">
              <a:avLst/>
            </a:prstGeom>
            <a:gradFill flip="none" rotWithShape="1">
              <a:gsLst>
                <a:gs pos="2200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2285174" y="1907992"/>
              <a:ext cx="125044" cy="29001"/>
              <a:chOff x="2399515" y="2046602"/>
              <a:chExt cx="117661" cy="24204"/>
            </a:xfrm>
          </p:grpSpPr>
          <p:sp>
            <p:nvSpPr>
              <p:cNvPr id="181" name="Rectangle 180"/>
              <p:cNvSpPr/>
              <p:nvPr/>
            </p:nvSpPr>
            <p:spPr>
              <a:xfrm rot="10800000">
                <a:off x="239951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 rot="10800000">
                <a:off x="245666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75" name="Group 274"/>
          <p:cNvGrpSpPr>
            <a:grpSpLocks noChangeAspect="1"/>
          </p:cNvGrpSpPr>
          <p:nvPr/>
        </p:nvGrpSpPr>
        <p:grpSpPr>
          <a:xfrm>
            <a:off x="3014577" y="5826225"/>
            <a:ext cx="3118104" cy="131477"/>
            <a:chOff x="2217420" y="2021840"/>
            <a:chExt cx="1961027" cy="70484"/>
          </a:xfrm>
        </p:grpSpPr>
        <p:grpSp>
          <p:nvGrpSpPr>
            <p:cNvPr id="276" name="Group 275"/>
            <p:cNvGrpSpPr/>
            <p:nvPr/>
          </p:nvGrpSpPr>
          <p:grpSpPr>
            <a:xfrm>
              <a:off x="2217420" y="2021840"/>
              <a:ext cx="593126" cy="70484"/>
              <a:chOff x="2217420" y="2021840"/>
              <a:chExt cx="593126" cy="70484"/>
            </a:xfrm>
          </p:grpSpPr>
          <p:grpSp>
            <p:nvGrpSpPr>
              <p:cNvPr id="311" name="Group 310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22" name="Oval 321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Oval 32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2" name="Group 311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20" name="Rectangle 319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3" name="Group 312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17" name="Oval 31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9" name="Oval 318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4" name="Group 313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15" name="Rectangle 31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7" name="Group 276"/>
            <p:cNvGrpSpPr/>
            <p:nvPr/>
          </p:nvGrpSpPr>
          <p:grpSpPr>
            <a:xfrm>
              <a:off x="2809240" y="2021840"/>
              <a:ext cx="593126" cy="70484"/>
              <a:chOff x="2217420" y="2021840"/>
              <a:chExt cx="593126" cy="70484"/>
            </a:xfrm>
          </p:grpSpPr>
          <p:grpSp>
            <p:nvGrpSpPr>
              <p:cNvPr id="297" name="Group 296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08" name="Oval 307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Oval 309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98" name="Group 297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06" name="Rectangle 305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99" name="Group 298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03" name="Oval 302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4" name="Rectangle 303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5" name="Oval 304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0" name="Group 299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01" name="Rectangle 300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8" name="Group 277"/>
            <p:cNvGrpSpPr/>
            <p:nvPr/>
          </p:nvGrpSpPr>
          <p:grpSpPr>
            <a:xfrm>
              <a:off x="3401060" y="2021840"/>
              <a:ext cx="593126" cy="70484"/>
              <a:chOff x="2217420" y="2021840"/>
              <a:chExt cx="593126" cy="70484"/>
            </a:xfrm>
          </p:grpSpPr>
          <p:grpSp>
            <p:nvGrpSpPr>
              <p:cNvPr id="283" name="Group 282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94" name="Oval 293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5" name="Rectangle 294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6" name="Oval 295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84" name="Group 283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92" name="Rectangle 291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3" name="Rectangle 292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85" name="Group 284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89" name="Oval 288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0" name="Rectangle 289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1" name="Oval 290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86" name="Group 285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87" name="Rectangle 28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8" name="Rectangle 28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79" name="Group 278"/>
            <p:cNvGrpSpPr/>
            <p:nvPr/>
          </p:nvGrpSpPr>
          <p:grpSpPr>
            <a:xfrm>
              <a:off x="3992880" y="2021840"/>
              <a:ext cx="185567" cy="68579"/>
              <a:chOff x="2395220" y="1625600"/>
              <a:chExt cx="350520" cy="129540"/>
            </a:xfrm>
          </p:grpSpPr>
          <p:sp>
            <p:nvSpPr>
              <p:cNvPr id="280" name="Oval 279"/>
              <p:cNvSpPr/>
              <p:nvPr/>
            </p:nvSpPr>
            <p:spPr>
              <a:xfrm>
                <a:off x="239522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 rot="10800000">
                <a:off x="2519680" y="1668775"/>
                <a:ext cx="114300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261620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2843045" y="5524546"/>
            <a:ext cx="200452" cy="234143"/>
          </a:xfrm>
          <a:prstGeom prst="rect">
            <a:avLst/>
          </a:prstGeom>
          <a:solidFill>
            <a:schemeClr val="bg1"/>
          </a:soli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3377008" y="6042851"/>
            <a:ext cx="774621" cy="32207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5" name="Oval 344"/>
          <p:cNvSpPr/>
          <p:nvPr/>
        </p:nvSpPr>
        <p:spPr>
          <a:xfrm>
            <a:off x="3330521" y="5662710"/>
            <a:ext cx="865844" cy="1000185"/>
          </a:xfrm>
          <a:prstGeom prst="ellipse">
            <a:avLst/>
          </a:prstGeom>
          <a:noFill/>
          <a:ln>
            <a:gradFill>
              <a:gsLst>
                <a:gs pos="32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37" name="Group 336"/>
          <p:cNvGrpSpPr/>
          <p:nvPr/>
        </p:nvGrpSpPr>
        <p:grpSpPr>
          <a:xfrm rot="10800000">
            <a:off x="4039068" y="6059417"/>
            <a:ext cx="296044" cy="296045"/>
            <a:chOff x="7024564" y="2502093"/>
            <a:chExt cx="296044" cy="296045"/>
          </a:xfrm>
        </p:grpSpPr>
        <p:sp>
          <p:nvSpPr>
            <p:cNvPr id="343" name="Oval 342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44" name="Straight Connector 343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8" name="Group 337"/>
          <p:cNvGrpSpPr/>
          <p:nvPr/>
        </p:nvGrpSpPr>
        <p:grpSpPr>
          <a:xfrm rot="10800000">
            <a:off x="3183719" y="6059417"/>
            <a:ext cx="296044" cy="296044"/>
            <a:chOff x="6453865" y="2629685"/>
            <a:chExt cx="296044" cy="296044"/>
          </a:xfrm>
        </p:grpSpPr>
        <p:sp>
          <p:nvSpPr>
            <p:cNvPr id="339" name="Oval 338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40" name="Group 339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341" name="Straight Connector 340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own Arrow 1"/>
          <p:cNvSpPr/>
          <p:nvPr/>
        </p:nvSpPr>
        <p:spPr>
          <a:xfrm>
            <a:off x="575733" y="5926668"/>
            <a:ext cx="321733" cy="55879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26" name="Picture 3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5" y="27257"/>
            <a:ext cx="2930219" cy="834821"/>
          </a:xfrm>
          <a:prstGeom prst="rect">
            <a:avLst/>
          </a:prstGeom>
        </p:spPr>
      </p:pic>
      <p:pic>
        <p:nvPicPr>
          <p:cNvPr id="327" name="Picture 1" descr="Macintosh HD:Users:studentassistant:Pictures:Logos:KavliENSI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85" y="75462"/>
            <a:ext cx="2913211" cy="8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D7389-1F17-49E3-92BC-7CC97524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50854" y="1320227"/>
            <a:ext cx="133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430913" y="1320227"/>
            <a:ext cx="262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749648" y="2091878"/>
            <a:ext cx="3746335" cy="2227238"/>
            <a:chOff x="527490" y="2551856"/>
            <a:chExt cx="3746335" cy="2227238"/>
          </a:xfrm>
        </p:grpSpPr>
        <p:sp>
          <p:nvSpPr>
            <p:cNvPr id="187" name="Rectangle 186"/>
            <p:cNvSpPr/>
            <p:nvPr/>
          </p:nvSpPr>
          <p:spPr>
            <a:xfrm>
              <a:off x="951666" y="3673639"/>
              <a:ext cx="3281509" cy="110545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984526" y="4027549"/>
              <a:ext cx="3182613" cy="419605"/>
            </a:xfrm>
            <a:custGeom>
              <a:avLst/>
              <a:gdLst>
                <a:gd name="connsiteX0" fmla="*/ 0 w 1600200"/>
                <a:gd name="connsiteY0" fmla="*/ 11624 h 327854"/>
                <a:gd name="connsiteX1" fmla="*/ 685800 w 1600200"/>
                <a:gd name="connsiteY1" fmla="*/ 30674 h 327854"/>
                <a:gd name="connsiteX2" fmla="*/ 902970 w 1600200"/>
                <a:gd name="connsiteY2" fmla="*/ 274514 h 327854"/>
                <a:gd name="connsiteX3" fmla="*/ 1600200 w 1600200"/>
                <a:gd name="connsiteY3" fmla="*/ 327854 h 327854"/>
                <a:gd name="connsiteX0" fmla="*/ 0 w 1694180"/>
                <a:gd name="connsiteY0" fmla="*/ 32314 h 312537"/>
                <a:gd name="connsiteX1" fmla="*/ 779780 w 1694180"/>
                <a:gd name="connsiteY1" fmla="*/ 15357 h 312537"/>
                <a:gd name="connsiteX2" fmla="*/ 996950 w 1694180"/>
                <a:gd name="connsiteY2" fmla="*/ 259197 h 312537"/>
                <a:gd name="connsiteX3" fmla="*/ 1694180 w 1694180"/>
                <a:gd name="connsiteY3" fmla="*/ 312537 h 312537"/>
                <a:gd name="connsiteX0" fmla="*/ 0 w 1694180"/>
                <a:gd name="connsiteY0" fmla="*/ 9609 h 289832"/>
                <a:gd name="connsiteX1" fmla="*/ 789940 w 1694180"/>
                <a:gd name="connsiteY1" fmla="*/ 28659 h 289832"/>
                <a:gd name="connsiteX2" fmla="*/ 996950 w 1694180"/>
                <a:gd name="connsiteY2" fmla="*/ 236492 h 289832"/>
                <a:gd name="connsiteX3" fmla="*/ 1694180 w 1694180"/>
                <a:gd name="connsiteY3" fmla="*/ 289832 h 289832"/>
                <a:gd name="connsiteX0" fmla="*/ 0 w 1694180"/>
                <a:gd name="connsiteY0" fmla="*/ 12623 h 311380"/>
                <a:gd name="connsiteX1" fmla="*/ 789940 w 1694180"/>
                <a:gd name="connsiteY1" fmla="*/ 31673 h 311380"/>
                <a:gd name="connsiteX2" fmla="*/ 1002030 w 1694180"/>
                <a:gd name="connsiteY2" fmla="*/ 292318 h 311380"/>
                <a:gd name="connsiteX3" fmla="*/ 1694180 w 1694180"/>
                <a:gd name="connsiteY3" fmla="*/ 292846 h 311380"/>
                <a:gd name="connsiteX0" fmla="*/ 0 w 1678940"/>
                <a:gd name="connsiteY0" fmla="*/ 12623 h 323078"/>
                <a:gd name="connsiteX1" fmla="*/ 789940 w 1678940"/>
                <a:gd name="connsiteY1" fmla="*/ 31673 h 323078"/>
                <a:gd name="connsiteX2" fmla="*/ 1002030 w 1678940"/>
                <a:gd name="connsiteY2" fmla="*/ 292318 h 323078"/>
                <a:gd name="connsiteX3" fmla="*/ 1678940 w 1678940"/>
                <a:gd name="connsiteY3" fmla="*/ 319252 h 323078"/>
                <a:gd name="connsiteX0" fmla="*/ 0 w 1678940"/>
                <a:gd name="connsiteY0" fmla="*/ 3339 h 313794"/>
                <a:gd name="connsiteX1" fmla="*/ 789940 w 1678940"/>
                <a:gd name="connsiteY1" fmla="*/ 22389 h 313794"/>
                <a:gd name="connsiteX2" fmla="*/ 1002030 w 1678940"/>
                <a:gd name="connsiteY2" fmla="*/ 283034 h 313794"/>
                <a:gd name="connsiteX3" fmla="*/ 1678940 w 1678940"/>
                <a:gd name="connsiteY3" fmla="*/ 309968 h 313794"/>
                <a:gd name="connsiteX0" fmla="*/ 0 w 1678940"/>
                <a:gd name="connsiteY0" fmla="*/ 0 h 310455"/>
                <a:gd name="connsiteX1" fmla="*/ 789940 w 1678940"/>
                <a:gd name="connsiteY1" fmla="*/ 19050 h 310455"/>
                <a:gd name="connsiteX2" fmla="*/ 1002030 w 1678940"/>
                <a:gd name="connsiteY2" fmla="*/ 279695 h 310455"/>
                <a:gd name="connsiteX3" fmla="*/ 1678940 w 1678940"/>
                <a:gd name="connsiteY3" fmla="*/ 306629 h 310455"/>
                <a:gd name="connsiteX0" fmla="*/ 0 w 1821180"/>
                <a:gd name="connsiteY0" fmla="*/ 0 h 309071"/>
                <a:gd name="connsiteX1" fmla="*/ 789940 w 1821180"/>
                <a:gd name="connsiteY1" fmla="*/ 19050 h 309071"/>
                <a:gd name="connsiteX2" fmla="*/ 1002030 w 1821180"/>
                <a:gd name="connsiteY2" fmla="*/ 279695 h 309071"/>
                <a:gd name="connsiteX3" fmla="*/ 1821180 w 1821180"/>
                <a:gd name="connsiteY3" fmla="*/ 304229 h 309071"/>
                <a:gd name="connsiteX0" fmla="*/ 0 w 1821180"/>
                <a:gd name="connsiteY0" fmla="*/ 4677 h 308907"/>
                <a:gd name="connsiteX1" fmla="*/ 789940 w 1821180"/>
                <a:gd name="connsiteY1" fmla="*/ 23727 h 308907"/>
                <a:gd name="connsiteX2" fmla="*/ 1004570 w 1821180"/>
                <a:gd name="connsiteY2" fmla="*/ 265168 h 308907"/>
                <a:gd name="connsiteX3" fmla="*/ 1821180 w 1821180"/>
                <a:gd name="connsiteY3" fmla="*/ 308906 h 308907"/>
                <a:gd name="connsiteX0" fmla="*/ 0 w 1821180"/>
                <a:gd name="connsiteY0" fmla="*/ 4677 h 308906"/>
                <a:gd name="connsiteX1" fmla="*/ 789940 w 1821180"/>
                <a:gd name="connsiteY1" fmla="*/ 23727 h 308906"/>
                <a:gd name="connsiteX2" fmla="*/ 1004570 w 1821180"/>
                <a:gd name="connsiteY2" fmla="*/ 265168 h 308906"/>
                <a:gd name="connsiteX3" fmla="*/ 1821180 w 1821180"/>
                <a:gd name="connsiteY3" fmla="*/ 308906 h 308906"/>
                <a:gd name="connsiteX0" fmla="*/ 0 w 1821180"/>
                <a:gd name="connsiteY0" fmla="*/ 5683 h 309912"/>
                <a:gd name="connsiteX1" fmla="*/ 789940 w 1821180"/>
                <a:gd name="connsiteY1" fmla="*/ 24733 h 309912"/>
                <a:gd name="connsiteX2" fmla="*/ 1004570 w 1821180"/>
                <a:gd name="connsiteY2" fmla="*/ 280577 h 309912"/>
                <a:gd name="connsiteX3" fmla="*/ 1821180 w 1821180"/>
                <a:gd name="connsiteY3" fmla="*/ 309912 h 309912"/>
                <a:gd name="connsiteX0" fmla="*/ 0 w 1821180"/>
                <a:gd name="connsiteY0" fmla="*/ 5683 h 309912"/>
                <a:gd name="connsiteX1" fmla="*/ 789940 w 1821180"/>
                <a:gd name="connsiteY1" fmla="*/ 24733 h 309912"/>
                <a:gd name="connsiteX2" fmla="*/ 1004570 w 1821180"/>
                <a:gd name="connsiteY2" fmla="*/ 280577 h 309912"/>
                <a:gd name="connsiteX3" fmla="*/ 1821180 w 1821180"/>
                <a:gd name="connsiteY3" fmla="*/ 309912 h 309912"/>
                <a:gd name="connsiteX0" fmla="*/ 0 w 1823720"/>
                <a:gd name="connsiteY0" fmla="*/ 5683 h 301829"/>
                <a:gd name="connsiteX1" fmla="*/ 789940 w 1823720"/>
                <a:gd name="connsiteY1" fmla="*/ 24733 h 301829"/>
                <a:gd name="connsiteX2" fmla="*/ 1004570 w 1823720"/>
                <a:gd name="connsiteY2" fmla="*/ 280577 h 301829"/>
                <a:gd name="connsiteX3" fmla="*/ 1823720 w 1823720"/>
                <a:gd name="connsiteY3" fmla="*/ 288307 h 301829"/>
                <a:gd name="connsiteX0" fmla="*/ 0 w 1823720"/>
                <a:gd name="connsiteY0" fmla="*/ 5683 h 308334"/>
                <a:gd name="connsiteX1" fmla="*/ 789940 w 1823720"/>
                <a:gd name="connsiteY1" fmla="*/ 24733 h 308334"/>
                <a:gd name="connsiteX2" fmla="*/ 1004570 w 1823720"/>
                <a:gd name="connsiteY2" fmla="*/ 280577 h 308334"/>
                <a:gd name="connsiteX3" fmla="*/ 1823720 w 1823720"/>
                <a:gd name="connsiteY3" fmla="*/ 302710 h 308334"/>
                <a:gd name="connsiteX0" fmla="*/ 0 w 1823720"/>
                <a:gd name="connsiteY0" fmla="*/ 5683 h 302710"/>
                <a:gd name="connsiteX1" fmla="*/ 789940 w 1823720"/>
                <a:gd name="connsiteY1" fmla="*/ 24733 h 302710"/>
                <a:gd name="connsiteX2" fmla="*/ 1004570 w 1823720"/>
                <a:gd name="connsiteY2" fmla="*/ 280577 h 302710"/>
                <a:gd name="connsiteX3" fmla="*/ 1823720 w 1823720"/>
                <a:gd name="connsiteY3" fmla="*/ 302710 h 302710"/>
                <a:gd name="connsiteX0" fmla="*/ 0 w 1826260"/>
                <a:gd name="connsiteY0" fmla="*/ 5683 h 302372"/>
                <a:gd name="connsiteX1" fmla="*/ 789940 w 1826260"/>
                <a:gd name="connsiteY1" fmla="*/ 24733 h 302372"/>
                <a:gd name="connsiteX2" fmla="*/ 1004570 w 1826260"/>
                <a:gd name="connsiteY2" fmla="*/ 280577 h 302372"/>
                <a:gd name="connsiteX3" fmla="*/ 1826260 w 1826260"/>
                <a:gd name="connsiteY3" fmla="*/ 290707 h 302372"/>
                <a:gd name="connsiteX0" fmla="*/ 0 w 1826260"/>
                <a:gd name="connsiteY0" fmla="*/ 5683 h 290707"/>
                <a:gd name="connsiteX1" fmla="*/ 789940 w 1826260"/>
                <a:gd name="connsiteY1" fmla="*/ 24733 h 290707"/>
                <a:gd name="connsiteX2" fmla="*/ 1004570 w 1826260"/>
                <a:gd name="connsiteY2" fmla="*/ 280577 h 290707"/>
                <a:gd name="connsiteX3" fmla="*/ 1826260 w 1826260"/>
                <a:gd name="connsiteY3" fmla="*/ 290707 h 290707"/>
                <a:gd name="connsiteX0" fmla="*/ 0 w 1826260"/>
                <a:gd name="connsiteY0" fmla="*/ 0 h 285024"/>
                <a:gd name="connsiteX1" fmla="*/ 789940 w 1826260"/>
                <a:gd name="connsiteY1" fmla="*/ 19050 h 285024"/>
                <a:gd name="connsiteX2" fmla="*/ 1004570 w 1826260"/>
                <a:gd name="connsiteY2" fmla="*/ 274894 h 285024"/>
                <a:gd name="connsiteX3" fmla="*/ 1826260 w 1826260"/>
                <a:gd name="connsiteY3" fmla="*/ 285024 h 285024"/>
                <a:gd name="connsiteX0" fmla="*/ 0 w 1826260"/>
                <a:gd name="connsiteY0" fmla="*/ 17297 h 285517"/>
                <a:gd name="connsiteX1" fmla="*/ 789940 w 1826260"/>
                <a:gd name="connsiteY1" fmla="*/ 19543 h 285517"/>
                <a:gd name="connsiteX2" fmla="*/ 1004570 w 1826260"/>
                <a:gd name="connsiteY2" fmla="*/ 275387 h 285517"/>
                <a:gd name="connsiteX3" fmla="*/ 1826260 w 1826260"/>
                <a:gd name="connsiteY3" fmla="*/ 285517 h 285517"/>
                <a:gd name="connsiteX0" fmla="*/ 0 w 1826260"/>
                <a:gd name="connsiteY0" fmla="*/ 0 h 268220"/>
                <a:gd name="connsiteX1" fmla="*/ 789940 w 1826260"/>
                <a:gd name="connsiteY1" fmla="*/ 2246 h 268220"/>
                <a:gd name="connsiteX2" fmla="*/ 1004570 w 1826260"/>
                <a:gd name="connsiteY2" fmla="*/ 258090 h 268220"/>
                <a:gd name="connsiteX3" fmla="*/ 1826260 w 1826260"/>
                <a:gd name="connsiteY3" fmla="*/ 268220 h 268220"/>
                <a:gd name="connsiteX0" fmla="*/ 0 w 1826260"/>
                <a:gd name="connsiteY0" fmla="*/ 0 h 268220"/>
                <a:gd name="connsiteX1" fmla="*/ 789940 w 1826260"/>
                <a:gd name="connsiteY1" fmla="*/ 2246 h 268220"/>
                <a:gd name="connsiteX2" fmla="*/ 1004570 w 1826260"/>
                <a:gd name="connsiteY2" fmla="*/ 258090 h 268220"/>
                <a:gd name="connsiteX3" fmla="*/ 1826260 w 1826260"/>
                <a:gd name="connsiteY3" fmla="*/ 268220 h 268220"/>
                <a:gd name="connsiteX0" fmla="*/ 0 w 1826260"/>
                <a:gd name="connsiteY0" fmla="*/ 0 h 268220"/>
                <a:gd name="connsiteX1" fmla="*/ 789940 w 1826260"/>
                <a:gd name="connsiteY1" fmla="*/ 2246 h 268220"/>
                <a:gd name="connsiteX2" fmla="*/ 1004570 w 1826260"/>
                <a:gd name="connsiteY2" fmla="*/ 258090 h 268220"/>
                <a:gd name="connsiteX3" fmla="*/ 1826260 w 1826260"/>
                <a:gd name="connsiteY3" fmla="*/ 268220 h 268220"/>
                <a:gd name="connsiteX0" fmla="*/ 0 w 1941073"/>
                <a:gd name="connsiteY0" fmla="*/ 0 h 277992"/>
                <a:gd name="connsiteX1" fmla="*/ 789940 w 1941073"/>
                <a:gd name="connsiteY1" fmla="*/ 2246 h 277992"/>
                <a:gd name="connsiteX2" fmla="*/ 1004570 w 1941073"/>
                <a:gd name="connsiteY2" fmla="*/ 258090 h 277992"/>
                <a:gd name="connsiteX3" fmla="*/ 1941073 w 1941073"/>
                <a:gd name="connsiteY3" fmla="*/ 263127 h 277992"/>
                <a:gd name="connsiteX0" fmla="*/ 0 w 1941073"/>
                <a:gd name="connsiteY0" fmla="*/ 16543 h 287641"/>
                <a:gd name="connsiteX1" fmla="*/ 789940 w 1941073"/>
                <a:gd name="connsiteY1" fmla="*/ 18789 h 287641"/>
                <a:gd name="connsiteX2" fmla="*/ 1008599 w 1941073"/>
                <a:gd name="connsiteY2" fmla="*/ 264448 h 287641"/>
                <a:gd name="connsiteX3" fmla="*/ 1941073 w 1941073"/>
                <a:gd name="connsiteY3" fmla="*/ 279670 h 287641"/>
                <a:gd name="connsiteX0" fmla="*/ 0 w 1941073"/>
                <a:gd name="connsiteY0" fmla="*/ 16543 h 279670"/>
                <a:gd name="connsiteX1" fmla="*/ 789940 w 1941073"/>
                <a:gd name="connsiteY1" fmla="*/ 18789 h 279670"/>
                <a:gd name="connsiteX2" fmla="*/ 1008599 w 1941073"/>
                <a:gd name="connsiteY2" fmla="*/ 264448 h 279670"/>
                <a:gd name="connsiteX3" fmla="*/ 1941073 w 1941073"/>
                <a:gd name="connsiteY3" fmla="*/ 279670 h 279670"/>
                <a:gd name="connsiteX0" fmla="*/ 0 w 1943087"/>
                <a:gd name="connsiteY0" fmla="*/ 16543 h 284488"/>
                <a:gd name="connsiteX1" fmla="*/ 789940 w 1943087"/>
                <a:gd name="connsiteY1" fmla="*/ 18789 h 284488"/>
                <a:gd name="connsiteX2" fmla="*/ 1008599 w 1943087"/>
                <a:gd name="connsiteY2" fmla="*/ 264448 h 284488"/>
                <a:gd name="connsiteX3" fmla="*/ 1943087 w 1943087"/>
                <a:gd name="connsiteY3" fmla="*/ 271182 h 284488"/>
                <a:gd name="connsiteX0" fmla="*/ 0 w 1943087"/>
                <a:gd name="connsiteY0" fmla="*/ 16543 h 284921"/>
                <a:gd name="connsiteX1" fmla="*/ 789940 w 1943087"/>
                <a:gd name="connsiteY1" fmla="*/ 18789 h 284921"/>
                <a:gd name="connsiteX2" fmla="*/ 1008599 w 1943087"/>
                <a:gd name="connsiteY2" fmla="*/ 264448 h 284921"/>
                <a:gd name="connsiteX3" fmla="*/ 1943087 w 1943087"/>
                <a:gd name="connsiteY3" fmla="*/ 271182 h 284921"/>
                <a:gd name="connsiteX0" fmla="*/ 0 w 1943087"/>
                <a:gd name="connsiteY0" fmla="*/ 16543 h 271182"/>
                <a:gd name="connsiteX1" fmla="*/ 789940 w 1943087"/>
                <a:gd name="connsiteY1" fmla="*/ 18789 h 271182"/>
                <a:gd name="connsiteX2" fmla="*/ 1008599 w 1943087"/>
                <a:gd name="connsiteY2" fmla="*/ 264448 h 271182"/>
                <a:gd name="connsiteX3" fmla="*/ 1943087 w 1943087"/>
                <a:gd name="connsiteY3" fmla="*/ 271182 h 271182"/>
                <a:gd name="connsiteX0" fmla="*/ 0 w 1943087"/>
                <a:gd name="connsiteY0" fmla="*/ 0 h 254639"/>
                <a:gd name="connsiteX1" fmla="*/ 789940 w 1943087"/>
                <a:gd name="connsiteY1" fmla="*/ 2246 h 254639"/>
                <a:gd name="connsiteX2" fmla="*/ 1008599 w 1943087"/>
                <a:gd name="connsiteY2" fmla="*/ 247905 h 254639"/>
                <a:gd name="connsiteX3" fmla="*/ 1943087 w 1943087"/>
                <a:gd name="connsiteY3" fmla="*/ 254639 h 254639"/>
                <a:gd name="connsiteX0" fmla="*/ 0 w 1943087"/>
                <a:gd name="connsiteY0" fmla="*/ 20322 h 269868"/>
                <a:gd name="connsiteX1" fmla="*/ 789940 w 1943087"/>
                <a:gd name="connsiteY1" fmla="*/ 17475 h 269868"/>
                <a:gd name="connsiteX2" fmla="*/ 1008599 w 1943087"/>
                <a:gd name="connsiteY2" fmla="*/ 263134 h 269868"/>
                <a:gd name="connsiteX3" fmla="*/ 1943087 w 1943087"/>
                <a:gd name="connsiteY3" fmla="*/ 269868 h 269868"/>
                <a:gd name="connsiteX0" fmla="*/ 0 w 1943087"/>
                <a:gd name="connsiteY0" fmla="*/ 19297 h 268843"/>
                <a:gd name="connsiteX1" fmla="*/ 789940 w 1943087"/>
                <a:gd name="connsiteY1" fmla="*/ 16450 h 268843"/>
                <a:gd name="connsiteX2" fmla="*/ 1008599 w 1943087"/>
                <a:gd name="connsiteY2" fmla="*/ 262109 h 268843"/>
                <a:gd name="connsiteX3" fmla="*/ 1943087 w 1943087"/>
                <a:gd name="connsiteY3" fmla="*/ 268843 h 268843"/>
                <a:gd name="connsiteX0" fmla="*/ 0 w 1943087"/>
                <a:gd name="connsiteY0" fmla="*/ 2848 h 252394"/>
                <a:gd name="connsiteX1" fmla="*/ 789940 w 1943087"/>
                <a:gd name="connsiteY1" fmla="*/ 1 h 252394"/>
                <a:gd name="connsiteX2" fmla="*/ 1008599 w 1943087"/>
                <a:gd name="connsiteY2" fmla="*/ 245660 h 252394"/>
                <a:gd name="connsiteX3" fmla="*/ 1943087 w 1943087"/>
                <a:gd name="connsiteY3" fmla="*/ 252394 h 252394"/>
                <a:gd name="connsiteX0" fmla="*/ 0 w 1943087"/>
                <a:gd name="connsiteY0" fmla="*/ 20322 h 269868"/>
                <a:gd name="connsiteX1" fmla="*/ 789940 w 1943087"/>
                <a:gd name="connsiteY1" fmla="*/ 17475 h 269868"/>
                <a:gd name="connsiteX2" fmla="*/ 1018671 w 1943087"/>
                <a:gd name="connsiteY2" fmla="*/ 263134 h 269868"/>
                <a:gd name="connsiteX3" fmla="*/ 1943087 w 1943087"/>
                <a:gd name="connsiteY3" fmla="*/ 269868 h 269868"/>
                <a:gd name="connsiteX0" fmla="*/ 0 w 1947116"/>
                <a:gd name="connsiteY0" fmla="*/ 20322 h 282354"/>
                <a:gd name="connsiteX1" fmla="*/ 789940 w 1947116"/>
                <a:gd name="connsiteY1" fmla="*/ 17475 h 282354"/>
                <a:gd name="connsiteX2" fmla="*/ 1018671 w 1947116"/>
                <a:gd name="connsiteY2" fmla="*/ 263134 h 282354"/>
                <a:gd name="connsiteX3" fmla="*/ 1947116 w 1947116"/>
                <a:gd name="connsiteY3" fmla="*/ 266473 h 282354"/>
                <a:gd name="connsiteX0" fmla="*/ 0 w 1947116"/>
                <a:gd name="connsiteY0" fmla="*/ 20322 h 266473"/>
                <a:gd name="connsiteX1" fmla="*/ 789940 w 1947116"/>
                <a:gd name="connsiteY1" fmla="*/ 17475 h 266473"/>
                <a:gd name="connsiteX2" fmla="*/ 1018671 w 1947116"/>
                <a:gd name="connsiteY2" fmla="*/ 263134 h 266473"/>
                <a:gd name="connsiteX3" fmla="*/ 1947116 w 1947116"/>
                <a:gd name="connsiteY3" fmla="*/ 266473 h 266473"/>
                <a:gd name="connsiteX0" fmla="*/ 0 w 1947116"/>
                <a:gd name="connsiteY0" fmla="*/ 20322 h 281761"/>
                <a:gd name="connsiteX1" fmla="*/ 789940 w 1947116"/>
                <a:gd name="connsiteY1" fmla="*/ 17475 h 281761"/>
                <a:gd name="connsiteX2" fmla="*/ 1018671 w 1947116"/>
                <a:gd name="connsiteY2" fmla="*/ 263134 h 281761"/>
                <a:gd name="connsiteX3" fmla="*/ 1947116 w 1947116"/>
                <a:gd name="connsiteY3" fmla="*/ 264775 h 281761"/>
                <a:gd name="connsiteX0" fmla="*/ 0 w 1947116"/>
                <a:gd name="connsiteY0" fmla="*/ 20322 h 264775"/>
                <a:gd name="connsiteX1" fmla="*/ 789940 w 1947116"/>
                <a:gd name="connsiteY1" fmla="*/ 17475 h 264775"/>
                <a:gd name="connsiteX2" fmla="*/ 1018671 w 1947116"/>
                <a:gd name="connsiteY2" fmla="*/ 263134 h 264775"/>
                <a:gd name="connsiteX3" fmla="*/ 1947116 w 1947116"/>
                <a:gd name="connsiteY3" fmla="*/ 264775 h 264775"/>
                <a:gd name="connsiteX0" fmla="*/ 0 w 1947116"/>
                <a:gd name="connsiteY0" fmla="*/ 2847 h 247300"/>
                <a:gd name="connsiteX1" fmla="*/ 789940 w 1947116"/>
                <a:gd name="connsiteY1" fmla="*/ 0 h 247300"/>
                <a:gd name="connsiteX2" fmla="*/ 1018671 w 1947116"/>
                <a:gd name="connsiteY2" fmla="*/ 245659 h 247300"/>
                <a:gd name="connsiteX3" fmla="*/ 1947116 w 1947116"/>
                <a:gd name="connsiteY3" fmla="*/ 247300 h 247300"/>
                <a:gd name="connsiteX0" fmla="*/ 0 w 1947116"/>
                <a:gd name="connsiteY0" fmla="*/ 7842 h 252295"/>
                <a:gd name="connsiteX1" fmla="*/ 933194 w 1947116"/>
                <a:gd name="connsiteY1" fmla="*/ 0 h 252295"/>
                <a:gd name="connsiteX2" fmla="*/ 1018671 w 1947116"/>
                <a:gd name="connsiteY2" fmla="*/ 250654 h 252295"/>
                <a:gd name="connsiteX3" fmla="*/ 1947116 w 1947116"/>
                <a:gd name="connsiteY3" fmla="*/ 252295 h 252295"/>
                <a:gd name="connsiteX0" fmla="*/ 0 w 1947116"/>
                <a:gd name="connsiteY0" fmla="*/ 7842 h 252295"/>
                <a:gd name="connsiteX1" fmla="*/ 933194 w 1947116"/>
                <a:gd name="connsiteY1" fmla="*/ 0 h 252295"/>
                <a:gd name="connsiteX2" fmla="*/ 1206691 w 1947116"/>
                <a:gd name="connsiteY2" fmla="*/ 250654 h 252295"/>
                <a:gd name="connsiteX3" fmla="*/ 1947116 w 1947116"/>
                <a:gd name="connsiteY3" fmla="*/ 252295 h 252295"/>
                <a:gd name="connsiteX0" fmla="*/ 0 w 1947116"/>
                <a:gd name="connsiteY0" fmla="*/ 0 h 244453"/>
                <a:gd name="connsiteX1" fmla="*/ 807879 w 1947116"/>
                <a:gd name="connsiteY1" fmla="*/ 325 h 244453"/>
                <a:gd name="connsiteX2" fmla="*/ 1206691 w 1947116"/>
                <a:gd name="connsiteY2" fmla="*/ 242812 h 244453"/>
                <a:gd name="connsiteX3" fmla="*/ 1947116 w 1947116"/>
                <a:gd name="connsiteY3" fmla="*/ 244453 h 244453"/>
                <a:gd name="connsiteX0" fmla="*/ 0 w 1947116"/>
                <a:gd name="connsiteY0" fmla="*/ 0 h 259146"/>
                <a:gd name="connsiteX1" fmla="*/ 807879 w 1947116"/>
                <a:gd name="connsiteY1" fmla="*/ 325 h 259146"/>
                <a:gd name="connsiteX2" fmla="*/ 1131502 w 1947116"/>
                <a:gd name="connsiteY2" fmla="*/ 259146 h 259146"/>
                <a:gd name="connsiteX3" fmla="*/ 1947116 w 1947116"/>
                <a:gd name="connsiteY3" fmla="*/ 244453 h 259146"/>
                <a:gd name="connsiteX0" fmla="*/ 0 w 1947116"/>
                <a:gd name="connsiteY0" fmla="*/ 0 h 250979"/>
                <a:gd name="connsiteX1" fmla="*/ 807879 w 1947116"/>
                <a:gd name="connsiteY1" fmla="*/ 325 h 250979"/>
                <a:gd name="connsiteX2" fmla="*/ 1131502 w 1947116"/>
                <a:gd name="connsiteY2" fmla="*/ 250979 h 250979"/>
                <a:gd name="connsiteX3" fmla="*/ 1947116 w 1947116"/>
                <a:gd name="connsiteY3" fmla="*/ 244453 h 25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7116" h="250979">
                  <a:moveTo>
                    <a:pt x="0" y="0"/>
                  </a:moveTo>
                  <a:lnTo>
                    <a:pt x="807879" y="325"/>
                  </a:lnTo>
                  <a:cubicBezTo>
                    <a:pt x="919244" y="1749"/>
                    <a:pt x="1029280" y="250504"/>
                    <a:pt x="1131502" y="250979"/>
                  </a:cubicBezTo>
                  <a:lnTo>
                    <a:pt x="1947116" y="244453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9" name="Picture 188" descr="mos2_side_long.tga"/>
            <p:cNvPicPr>
              <a:picLocks noChangeAspect="1"/>
            </p:cNvPicPr>
            <p:nvPr/>
          </p:nvPicPr>
          <p:blipFill rotWithShape="1">
            <a:blip r:embed="rId3" cstate="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1631" b="55720" l="0" r="1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1" t="40110" r="14202" b="42239"/>
            <a:stretch/>
          </p:blipFill>
          <p:spPr>
            <a:xfrm>
              <a:off x="993340" y="3036828"/>
              <a:ext cx="3280485" cy="692747"/>
            </a:xfrm>
            <a:prstGeom prst="rect">
              <a:avLst/>
            </a:prstGeom>
            <a:effectLst>
              <a:outerShdw blurRad="63500" sx="102000" sy="102000" algn="ctr" rotWithShape="0">
                <a:srgbClr val="FFFF00">
                  <a:alpha val="49000"/>
                </a:srgbClr>
              </a:outerShdw>
            </a:effectLst>
          </p:spPr>
        </p:pic>
        <p:grpSp>
          <p:nvGrpSpPr>
            <p:cNvPr id="190" name="Group 189"/>
            <p:cNvGrpSpPr>
              <a:grpSpLocks noChangeAspect="1"/>
            </p:cNvGrpSpPr>
            <p:nvPr/>
          </p:nvGrpSpPr>
          <p:grpSpPr>
            <a:xfrm>
              <a:off x="1082151" y="2888807"/>
              <a:ext cx="3118104" cy="131477"/>
              <a:chOff x="2217420" y="2021840"/>
              <a:chExt cx="1961027" cy="7048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71" name="Group 270"/>
              <p:cNvGrpSpPr/>
              <p:nvPr/>
            </p:nvGrpSpPr>
            <p:grpSpPr>
              <a:xfrm>
                <a:off x="2217420" y="2021840"/>
                <a:ext cx="593126" cy="70484"/>
                <a:chOff x="2217420" y="2021840"/>
                <a:chExt cx="593126" cy="70484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317" name="Oval 316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8" name="Rectangle 317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9" name="Oval 318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315" name="Rectangle 314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6" name="Rectangle 315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312" name="Oval 311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3" name="Rectangle 312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4" name="Oval 313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310" name="Rectangle 309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1" name="Rectangle 310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2" name="Group 271"/>
              <p:cNvGrpSpPr/>
              <p:nvPr/>
            </p:nvGrpSpPr>
            <p:grpSpPr>
              <a:xfrm>
                <a:off x="2809240" y="2021840"/>
                <a:ext cx="593126" cy="70484"/>
                <a:chOff x="2217420" y="2021840"/>
                <a:chExt cx="593126" cy="70484"/>
              </a:xfrm>
            </p:grpSpPr>
            <p:grpSp>
              <p:nvGrpSpPr>
                <p:cNvPr id="292" name="Group 291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303" name="Oval 302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3" name="Group 292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301" name="Rectangle 300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2" name="Rectangle 301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4" name="Group 293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98" name="Oval 297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9" name="Rectangle 298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0" name="Oval 299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5" name="Group 294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96" name="Rectangle 295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" name="Rectangle 296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3" name="Group 272"/>
              <p:cNvGrpSpPr/>
              <p:nvPr/>
            </p:nvGrpSpPr>
            <p:grpSpPr>
              <a:xfrm>
                <a:off x="3401060" y="2021840"/>
                <a:ext cx="593126" cy="70484"/>
                <a:chOff x="2217420" y="2021840"/>
                <a:chExt cx="593126" cy="70484"/>
              </a:xfrm>
            </p:grpSpPr>
            <p:grpSp>
              <p:nvGrpSpPr>
                <p:cNvPr id="278" name="Group 277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89" name="Oval 288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0" name="Rectangle 289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" name="Oval 290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79" name="Group 278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87" name="Rectangle 286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8" name="Rectangle 287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80" name="Group 279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84" name="Oval 283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" name="Rectangle 284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6" name="Oval 285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81" name="Group 280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82" name="Rectangle 281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3" name="Rectangle 282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4" name="Group 273"/>
              <p:cNvGrpSpPr/>
              <p:nvPr/>
            </p:nvGrpSpPr>
            <p:grpSpPr>
              <a:xfrm>
                <a:off x="399288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75" name="Oval 274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91" name="Group 190"/>
            <p:cNvGrpSpPr>
              <a:grpSpLocks noChangeAspect="1"/>
            </p:cNvGrpSpPr>
            <p:nvPr/>
          </p:nvGrpSpPr>
          <p:grpSpPr>
            <a:xfrm>
              <a:off x="1058855" y="2654183"/>
              <a:ext cx="3116583" cy="131477"/>
              <a:chOff x="2213115" y="1878322"/>
              <a:chExt cx="2083053" cy="8445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22" name="Group 221"/>
              <p:cNvGrpSpPr/>
              <p:nvPr/>
            </p:nvGrpSpPr>
            <p:grpSpPr>
              <a:xfrm>
                <a:off x="2407920" y="1878322"/>
                <a:ext cx="630341" cy="84454"/>
                <a:chOff x="2217420" y="2021840"/>
                <a:chExt cx="593126" cy="70484"/>
              </a:xfrm>
            </p:grpSpPr>
            <p:grpSp>
              <p:nvGrpSpPr>
                <p:cNvPr id="257" name="Group 256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68" name="Oval 267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0" name="Oval 269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66" name="Rectangle 265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63" name="Oval 262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5" name="Oval 264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60" name="Group 259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61" name="Rectangle 260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2" name="Rectangle 261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3" name="Group 222"/>
              <p:cNvGrpSpPr/>
              <p:nvPr/>
            </p:nvGrpSpPr>
            <p:grpSpPr>
              <a:xfrm>
                <a:off x="3036873" y="1878322"/>
                <a:ext cx="630341" cy="84454"/>
                <a:chOff x="2217420" y="2021840"/>
                <a:chExt cx="593126" cy="70484"/>
              </a:xfrm>
            </p:grpSpPr>
            <p:grpSp>
              <p:nvGrpSpPr>
                <p:cNvPr id="243" name="Group 242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54" name="Oval 253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4" name="Group 243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52" name="Rectangle 251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5" name="Group 244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49" name="Oval 248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1" name="Oval 250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6" name="Group 245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47" name="Rectangle 246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4" name="Group 223"/>
              <p:cNvGrpSpPr/>
              <p:nvPr/>
            </p:nvGrpSpPr>
            <p:grpSpPr>
              <a:xfrm>
                <a:off x="3665827" y="1878322"/>
                <a:ext cx="630341" cy="84454"/>
                <a:chOff x="2217420" y="2021840"/>
                <a:chExt cx="593126" cy="70484"/>
              </a:xfrm>
            </p:grpSpPr>
            <p:grpSp>
              <p:nvGrpSpPr>
                <p:cNvPr id="229" name="Group 228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40" name="Oval 239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0" name="Group 229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38" name="Rectangle 237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1" name="Group 230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35" name="Oval 234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2" name="Group 231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33" name="Rectangle 232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25" name="Oval 224"/>
              <p:cNvSpPr/>
              <p:nvPr/>
            </p:nvSpPr>
            <p:spPr>
              <a:xfrm>
                <a:off x="2213115" y="1878325"/>
                <a:ext cx="72882" cy="82171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>
                <a:solidFill>
                  <a:srgbClr val="ABAB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2285174" y="1907992"/>
                <a:ext cx="125044" cy="29001"/>
                <a:chOff x="2399515" y="2046602"/>
                <a:chExt cx="117661" cy="24204"/>
              </a:xfrm>
            </p:grpSpPr>
            <p:sp>
              <p:nvSpPr>
                <p:cNvPr id="227" name="Rectangle 22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92" name="Rectangle 191"/>
            <p:cNvSpPr/>
            <p:nvPr/>
          </p:nvSpPr>
          <p:spPr>
            <a:xfrm>
              <a:off x="951666" y="2551856"/>
              <a:ext cx="1636787" cy="525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>
              <a:grpSpLocks noChangeAspect="1"/>
            </p:cNvGrpSpPr>
            <p:nvPr/>
          </p:nvGrpSpPr>
          <p:grpSpPr>
            <a:xfrm>
              <a:off x="1393048" y="2859655"/>
              <a:ext cx="564135" cy="1032166"/>
              <a:chOff x="1420363" y="2982551"/>
              <a:chExt cx="465774" cy="852207"/>
            </a:xfrm>
          </p:grpSpPr>
          <p:grpSp>
            <p:nvGrpSpPr>
              <p:cNvPr id="209" name="Group 208"/>
              <p:cNvGrpSpPr/>
              <p:nvPr/>
            </p:nvGrpSpPr>
            <p:grpSpPr>
              <a:xfrm>
                <a:off x="1435563" y="2982551"/>
                <a:ext cx="426443" cy="852207"/>
                <a:chOff x="1194077" y="2604262"/>
                <a:chExt cx="487395" cy="852207"/>
              </a:xfrm>
            </p:grpSpPr>
            <p:sp>
              <p:nvSpPr>
                <p:cNvPr id="218" name="Freeform 217"/>
                <p:cNvSpPr/>
                <p:nvPr/>
              </p:nvSpPr>
              <p:spPr>
                <a:xfrm>
                  <a:off x="1194077" y="2604262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9" name="Freeform 218"/>
                <p:cNvSpPr/>
                <p:nvPr/>
              </p:nvSpPr>
              <p:spPr>
                <a:xfrm rot="10800000">
                  <a:off x="1194077" y="3027967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1259354" y="2872739"/>
                  <a:ext cx="356840" cy="304801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1" name="Oval 220"/>
                <p:cNvSpPr/>
                <p:nvPr/>
              </p:nvSpPr>
              <p:spPr>
                <a:xfrm>
                  <a:off x="1281832" y="2971800"/>
                  <a:ext cx="311885" cy="10375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1420363" y="3317946"/>
                <a:ext cx="168774" cy="168774"/>
                <a:chOff x="6453865" y="2629685"/>
                <a:chExt cx="296044" cy="296044"/>
              </a:xfrm>
            </p:grpSpPr>
            <p:sp>
              <p:nvSpPr>
                <p:cNvPr id="214" name="Oval 213"/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5" name="Group 214"/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216" name="Straight Connector 215"/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1" name="Group 210"/>
              <p:cNvGrpSpPr/>
              <p:nvPr/>
            </p:nvGrpSpPr>
            <p:grpSpPr>
              <a:xfrm>
                <a:off x="1717363" y="3317946"/>
                <a:ext cx="168774" cy="168774"/>
                <a:chOff x="1764012" y="4507789"/>
                <a:chExt cx="296044" cy="296045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764012" y="4507789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2F39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828688" y="4655811"/>
                  <a:ext cx="166693" cy="0"/>
                </a:xfrm>
                <a:prstGeom prst="line">
                  <a:avLst/>
                </a:prstGeom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4" name="Group 193"/>
            <p:cNvGrpSpPr>
              <a:grpSpLocks noChangeAspect="1"/>
            </p:cNvGrpSpPr>
            <p:nvPr/>
          </p:nvGrpSpPr>
          <p:grpSpPr>
            <a:xfrm>
              <a:off x="3022272" y="2838254"/>
              <a:ext cx="771237" cy="1056328"/>
              <a:chOff x="3117860" y="3029419"/>
              <a:chExt cx="593091" cy="812329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3117860" y="3029419"/>
                <a:ext cx="591819" cy="812329"/>
                <a:chOff x="1194077" y="2604262"/>
                <a:chExt cx="487395" cy="852207"/>
              </a:xfrm>
            </p:grpSpPr>
            <p:sp>
              <p:nvSpPr>
                <p:cNvPr id="205" name="Freeform 204"/>
                <p:cNvSpPr/>
                <p:nvPr/>
              </p:nvSpPr>
              <p:spPr>
                <a:xfrm>
                  <a:off x="1194077" y="2604262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Freeform 205"/>
                <p:cNvSpPr/>
                <p:nvPr/>
              </p:nvSpPr>
              <p:spPr>
                <a:xfrm rot="10800000">
                  <a:off x="1194077" y="3027967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1259354" y="2872739"/>
                  <a:ext cx="356840" cy="304801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1281832" y="2971800"/>
                  <a:ext cx="311885" cy="10375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7" name="Group 196"/>
              <p:cNvGrpSpPr/>
              <p:nvPr/>
            </p:nvGrpSpPr>
            <p:grpSpPr>
              <a:xfrm>
                <a:off x="3120717" y="3345256"/>
                <a:ext cx="168774" cy="168774"/>
                <a:chOff x="6453865" y="2629685"/>
                <a:chExt cx="296044" cy="296044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02" name="Group 201"/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" name="Group 197"/>
              <p:cNvGrpSpPr/>
              <p:nvPr/>
            </p:nvGrpSpPr>
            <p:grpSpPr>
              <a:xfrm>
                <a:off x="3542177" y="3345256"/>
                <a:ext cx="168774" cy="168774"/>
                <a:chOff x="1764012" y="4507789"/>
                <a:chExt cx="296044" cy="296045"/>
              </a:xfrm>
            </p:grpSpPr>
            <p:sp>
              <p:nvSpPr>
                <p:cNvPr id="199" name="Oval 198"/>
                <p:cNvSpPr/>
                <p:nvPr/>
              </p:nvSpPr>
              <p:spPr>
                <a:xfrm>
                  <a:off x="1764012" y="4507789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2F39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1828688" y="4655811"/>
                  <a:ext cx="166693" cy="0"/>
                </a:xfrm>
                <a:prstGeom prst="line">
                  <a:avLst/>
                </a:prstGeom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5" name="TextBox 194"/>
            <p:cNvSpPr txBox="1"/>
            <p:nvPr/>
          </p:nvSpPr>
          <p:spPr>
            <a:xfrm rot="16200000">
              <a:off x="846577" y="3463880"/>
              <a:ext cx="83915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</a:t>
              </a:r>
              <a:endPara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1469751" y="134585"/>
            <a:ext cx="615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talk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232584" y="4381610"/>
            <a:ext cx="3249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engineering of the bandgap and excitons in 2D semiconductors</a:t>
            </a:r>
          </a:p>
          <a:p>
            <a:pPr lvl="0"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CDFCCCE-70FC-48C7-97FB-6E60C93C7A50}"/>
              </a:ext>
            </a:extLst>
          </p:cNvPr>
          <p:cNvSpPr txBox="1"/>
          <p:nvPr/>
        </p:nvSpPr>
        <p:spPr>
          <a:xfrm>
            <a:off x="5499576" y="4350239"/>
            <a:ext cx="2627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transfer from quantum dots to 2D materials</a:t>
            </a: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DBE86-1048-49AA-85FD-BF7646BB7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7" name="Picture 176" descr="mos2_side_long.tga">
            <a:extLst>
              <a:ext uri="{FF2B5EF4-FFF2-40B4-BE49-F238E27FC236}">
                <a16:creationId xmlns:a16="http://schemas.microsoft.com/office/drawing/2014/main" id="{8D2F7903-3E20-4644-A095-D72AC45BD7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40110" r="53961" b="42239"/>
          <a:stretch/>
        </p:blipFill>
        <p:spPr>
          <a:xfrm>
            <a:off x="5666861" y="2945364"/>
            <a:ext cx="2292624" cy="692747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AC4D199-2F77-4A47-B705-4DB97D8F186D}"/>
              </a:ext>
            </a:extLst>
          </p:cNvPr>
          <p:cNvGrpSpPr/>
          <p:nvPr/>
        </p:nvGrpSpPr>
        <p:grpSpPr>
          <a:xfrm>
            <a:off x="6216949" y="1942724"/>
            <a:ext cx="1005840" cy="1070000"/>
            <a:chOff x="6473476" y="1983743"/>
            <a:chExt cx="1005840" cy="1070000"/>
          </a:xfrm>
        </p:grpSpPr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9D969FA1-0B30-488A-A0DB-D5E48A061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9595" r="29401" b="18530"/>
            <a:stretch/>
          </p:blipFill>
          <p:spPr>
            <a:xfrm rot="5400000">
              <a:off x="6441396" y="2015823"/>
              <a:ext cx="1070000" cy="1005840"/>
            </a:xfrm>
            <a:prstGeom prst="rect">
              <a:avLst/>
            </a:prstGeom>
          </p:spPr>
        </p:pic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B27DA84E-E171-4F13-838C-C8B4833A99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15074" y="2308845"/>
              <a:ext cx="508016" cy="440125"/>
              <a:chOff x="6633141" y="2663863"/>
              <a:chExt cx="590313" cy="511424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79941AC0-92FC-4277-9F37-B48B22D0B6A7}"/>
                  </a:ext>
                </a:extLst>
              </p:cNvPr>
              <p:cNvSpPr/>
              <p:nvPr/>
            </p:nvSpPr>
            <p:spPr>
              <a:xfrm rot="10800000">
                <a:off x="6717326" y="2663863"/>
                <a:ext cx="442037" cy="473536"/>
              </a:xfrm>
              <a:prstGeom prst="ellipse">
                <a:avLst/>
              </a:prstGeom>
              <a:noFill/>
              <a:ln w="285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570519DF-0863-48AE-B3F8-3FEBD373292D}"/>
                  </a:ext>
                </a:extLst>
              </p:cNvPr>
              <p:cNvGrpSpPr/>
              <p:nvPr/>
            </p:nvGrpSpPr>
            <p:grpSpPr>
              <a:xfrm>
                <a:off x="6949134" y="2879242"/>
                <a:ext cx="274320" cy="296045"/>
                <a:chOff x="7024564" y="2502093"/>
                <a:chExt cx="296044" cy="296045"/>
              </a:xfrm>
            </p:grpSpPr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B22DE7FD-0CFF-4863-8A8D-40CEC2376D05}"/>
                    </a:ext>
                  </a:extLst>
                </p:cNvPr>
                <p:cNvSpPr/>
                <p:nvPr/>
              </p:nvSpPr>
              <p:spPr>
                <a:xfrm>
                  <a:off x="7024564" y="2502093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CFC790C8-89BB-4654-BB46-A30D1EC7F65E}"/>
                    </a:ext>
                  </a:extLst>
                </p:cNvPr>
                <p:cNvCxnSpPr/>
                <p:nvPr/>
              </p:nvCxnSpPr>
              <p:spPr>
                <a:xfrm>
                  <a:off x="7089240" y="2650115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976014CC-B16C-49C8-BF90-34179D329706}"/>
                  </a:ext>
                </a:extLst>
              </p:cNvPr>
              <p:cNvGrpSpPr/>
              <p:nvPr/>
            </p:nvGrpSpPr>
            <p:grpSpPr>
              <a:xfrm>
                <a:off x="6633141" y="2677587"/>
                <a:ext cx="274320" cy="296044"/>
                <a:chOff x="6453865" y="2629685"/>
                <a:chExt cx="296044" cy="296044"/>
              </a:xfrm>
            </p:grpSpPr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6E61A560-A664-4687-BF63-8C074236FAEC}"/>
                    </a:ext>
                  </a:extLst>
                </p:cNvPr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B5B4FF03-241C-4174-9E73-15B462F42D1C}"/>
                    </a:ext>
                  </a:extLst>
                </p:cNvPr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B9969A0A-D259-4157-B496-3ABF578DC792}"/>
                      </a:ext>
                    </a:extLst>
                  </p:cNvPr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F9479141-2AF1-4039-81BB-D3541A6C7F0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325" name="Picture 324" descr="mos2_side_long.tga">
            <a:extLst>
              <a:ext uri="{FF2B5EF4-FFF2-40B4-BE49-F238E27FC236}">
                <a16:creationId xmlns:a16="http://schemas.microsoft.com/office/drawing/2014/main" id="{AA4870D9-6651-45FD-BBB1-ABF23BA1BE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40110" r="55790" b="42239"/>
          <a:stretch/>
        </p:blipFill>
        <p:spPr>
          <a:xfrm>
            <a:off x="5652725" y="3576500"/>
            <a:ext cx="2300136" cy="692747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id="{6DA73BF9-3A7C-4262-8DE0-49ED8D90B725}"/>
              </a:ext>
            </a:extLst>
          </p:cNvPr>
          <p:cNvGrpSpPr/>
          <p:nvPr/>
        </p:nvGrpSpPr>
        <p:grpSpPr>
          <a:xfrm>
            <a:off x="6258416" y="3027241"/>
            <a:ext cx="912184" cy="985134"/>
            <a:chOff x="4113914" y="2544591"/>
            <a:chExt cx="1151393" cy="1148513"/>
          </a:xfrm>
        </p:grpSpPr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5A84001A-362C-4393-B948-A4B13501D97D}"/>
                </a:ext>
              </a:extLst>
            </p:cNvPr>
            <p:cNvSpPr/>
            <p:nvPr/>
          </p:nvSpPr>
          <p:spPr>
            <a:xfrm>
              <a:off x="4307203" y="2990970"/>
              <a:ext cx="774621" cy="32207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2A27EAD3-149F-49D8-9585-44FAD808FC20}"/>
                </a:ext>
              </a:extLst>
            </p:cNvPr>
            <p:cNvSpPr/>
            <p:nvPr/>
          </p:nvSpPr>
          <p:spPr>
            <a:xfrm>
              <a:off x="4260064" y="2624075"/>
              <a:ext cx="865844" cy="1000185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1C2A221B-3161-4BB2-9814-47A1084F3168}"/>
                </a:ext>
              </a:extLst>
            </p:cNvPr>
            <p:cNvGrpSpPr/>
            <p:nvPr/>
          </p:nvGrpSpPr>
          <p:grpSpPr>
            <a:xfrm rot="10800000">
              <a:off x="4969263" y="3007536"/>
              <a:ext cx="296044" cy="296045"/>
              <a:chOff x="7024564" y="2502093"/>
              <a:chExt cx="296044" cy="296045"/>
            </a:xfrm>
          </p:grpSpPr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4CAE2BD3-1BF2-4C24-97EB-E621D9AF6D7D}"/>
                  </a:ext>
                </a:extLst>
              </p:cNvPr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397BD2C-40C1-4D98-B310-6BEF8CA3F2C4}"/>
                  </a:ext>
                </a:extLst>
              </p:cNvPr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7F13766C-D6FB-42AD-8D22-D01F03CA2CF2}"/>
                </a:ext>
              </a:extLst>
            </p:cNvPr>
            <p:cNvGrpSpPr/>
            <p:nvPr/>
          </p:nvGrpSpPr>
          <p:grpSpPr>
            <a:xfrm rot="10800000">
              <a:off x="4113914" y="3007536"/>
              <a:ext cx="296044" cy="296044"/>
              <a:chOff x="6453865" y="2629685"/>
              <a:chExt cx="296044" cy="296044"/>
            </a:xfrm>
          </p:grpSpPr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00792149-BF15-4F94-8CD8-DB5EC298B9B1}"/>
                  </a:ext>
                </a:extLst>
              </p:cNvPr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F0567F24-5B38-4C50-B0E0-BCF6FE3EAA54}"/>
                  </a:ext>
                </a:extLst>
              </p:cNvPr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353DE7FE-C4EC-4547-A538-2A6946071E51}"/>
                    </a:ext>
                  </a:extLst>
                </p:cNvPr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80BD56CA-BB36-4647-8813-81B09FB39E5B}"/>
                    </a:ext>
                  </a:extLst>
                </p:cNvPr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1" name="Isosceles Triangle 330">
              <a:extLst>
                <a:ext uri="{FF2B5EF4-FFF2-40B4-BE49-F238E27FC236}">
                  <a16:creationId xmlns:a16="http://schemas.microsoft.com/office/drawing/2014/main" id="{6D2864BA-F426-43ED-9EAD-4401833236C0}"/>
                </a:ext>
              </a:extLst>
            </p:cNvPr>
            <p:cNvSpPr/>
            <p:nvPr/>
          </p:nvSpPr>
          <p:spPr>
            <a:xfrm rot="5400000">
              <a:off x="4620630" y="2544140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Isosceles Triangle 331">
              <a:extLst>
                <a:ext uri="{FF2B5EF4-FFF2-40B4-BE49-F238E27FC236}">
                  <a16:creationId xmlns:a16="http://schemas.microsoft.com/office/drawing/2014/main" id="{42B75973-D007-497C-A517-1FC823D0D4F5}"/>
                </a:ext>
              </a:extLst>
            </p:cNvPr>
            <p:cNvSpPr/>
            <p:nvPr/>
          </p:nvSpPr>
          <p:spPr>
            <a:xfrm rot="4814230">
              <a:off x="4667198" y="3547440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Isosceles Triangle 332">
              <a:extLst>
                <a:ext uri="{FF2B5EF4-FFF2-40B4-BE49-F238E27FC236}">
                  <a16:creationId xmlns:a16="http://schemas.microsoft.com/office/drawing/2014/main" id="{14ADAFF5-A075-4826-A107-2E5D45BD17D0}"/>
                </a:ext>
              </a:extLst>
            </p:cNvPr>
            <p:cNvSpPr/>
            <p:nvPr/>
          </p:nvSpPr>
          <p:spPr>
            <a:xfrm rot="5400000">
              <a:off x="4637564" y="2912442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Isosceles Triangle 333">
              <a:extLst>
                <a:ext uri="{FF2B5EF4-FFF2-40B4-BE49-F238E27FC236}">
                  <a16:creationId xmlns:a16="http://schemas.microsoft.com/office/drawing/2014/main" id="{8B2C3CEA-355A-43FB-B1CA-F80DE5C7DE5C}"/>
                </a:ext>
              </a:extLst>
            </p:cNvPr>
            <p:cNvSpPr/>
            <p:nvPr/>
          </p:nvSpPr>
          <p:spPr>
            <a:xfrm rot="5400000">
              <a:off x="4662964" y="3234174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1" name="Down Arrow 13">
            <a:extLst>
              <a:ext uri="{FF2B5EF4-FFF2-40B4-BE49-F238E27FC236}">
                <a16:creationId xmlns:a16="http://schemas.microsoft.com/office/drawing/2014/main" id="{50CF6CCF-49D0-4AA0-A44C-C4F5A6E63DB6}"/>
              </a:ext>
            </a:extLst>
          </p:cNvPr>
          <p:cNvSpPr/>
          <p:nvPr/>
        </p:nvSpPr>
        <p:spPr>
          <a:xfrm>
            <a:off x="6559051" y="2855163"/>
            <a:ext cx="321733" cy="74765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8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91" y="1985610"/>
            <a:ext cx="5521995" cy="2949667"/>
            <a:chOff x="4709737" y="4121337"/>
            <a:chExt cx="5521995" cy="2949667"/>
          </a:xfrm>
        </p:grpSpPr>
        <p:grpSp>
          <p:nvGrpSpPr>
            <p:cNvPr id="363" name="Group 362"/>
            <p:cNvGrpSpPr/>
            <p:nvPr/>
          </p:nvGrpSpPr>
          <p:grpSpPr>
            <a:xfrm>
              <a:off x="4709737" y="4121337"/>
              <a:ext cx="5521995" cy="2849833"/>
              <a:chOff x="8369574" y="-692776"/>
              <a:chExt cx="5521995" cy="2849833"/>
            </a:xfrm>
          </p:grpSpPr>
          <p:pic>
            <p:nvPicPr>
              <p:cNvPr id="306" name="Picture 3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6544" y="-21341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3" name="Picture 3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88642" y="422223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0" name="Picture 33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12335" y="107614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7" name="Picture 35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61393" y="175026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1" name="Picture 29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89821" y="-46917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2" name="Picture 29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6743" y="-47171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3" name="Picture 29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83665" y="-47171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4" name="Picture 29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99827" y="-466635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5" name="Picture 29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12189" y="-46917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6" name="Picture 29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28351" y="-46917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7" name="Picture 29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07615" y="-45919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8" name="Picture 29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62257" y="-46173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299" name="Picture 29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05622" y="-143875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0" name="Picture 29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02544" y="-14641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1" name="Picture 30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80226" y="-14641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2" name="Picture 30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15628" y="-141334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12550" y="-143875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4" name="Picture 3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44152" y="-143875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5" name="Picture 3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46456" y="-13389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7" name="Picture 3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1835" y="-14641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8" name="Picture 30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11752" y="17398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09" name="Picture 30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89434" y="17144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0" name="Picture 30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86356" y="17144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1" name="Picture 3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02518" y="176530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2" name="Picture 3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14880" y="17398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3" name="Picture 3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31042" y="17398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4" name="Picture 3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68026" y="18396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5" name="Picture 3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64948" y="18142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6" name="Picture 3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16200" y="48921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7" name="Picture 3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13122" y="48921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8" name="Picture 3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90804" y="494301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19" name="Picture 3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26206" y="491760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0" name="Picture 3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23128" y="491760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1" name="Picture 3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60112" y="50173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2" name="Picture 3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57034" y="49919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4" name="Picture 3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05452" y="486995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5" name="Picture 32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24092" y="82038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6" name="Picture 3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01774" y="817841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7" name="Picture 3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7936" y="817841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8" name="Picture 3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34098" y="822923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29" name="Picture 3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46460" y="82038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0" name="Picture 3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01102" y="82038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1" name="Picture 3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99606" y="830361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2" name="Picture 3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96528" y="827820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3" name="Picture 3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39893" y="1145683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4" name="Picture 3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36815" y="114314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5" name="Picture 3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14497" y="114314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6" name="Picture 3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49899" y="1148224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7" name="Picture 3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81501" y="1145683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8" name="Picture 33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8423" y="1145683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39" name="Picture 33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19207" y="115566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1" name="Picture 34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96106" y="1143142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2" name="Picture 34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26783" y="146354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3" name="Picture 3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23705" y="146100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4" name="Picture 34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0627" y="146100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5" name="Picture 34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75269" y="146608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6" name="Picture 3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49151" y="146354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7" name="Picture 3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03793" y="146354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8" name="Picture 34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02297" y="147352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49" name="Picture 34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18459" y="1470985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0" name="Picture 34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50471" y="177877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1" name="Picture 35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47393" y="177877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2" name="Picture 35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25075" y="1783859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3" name="Picture 35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60477" y="178131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4" name="Picture 35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92079" y="1781318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5" name="Picture 35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94383" y="1791297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6" name="Picture 35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87505" y="1788756"/>
                <a:ext cx="362242" cy="365760"/>
              </a:xfrm>
              <a:prstGeom prst="rect">
                <a:avLst/>
              </a:prstGeom>
            </p:spPr>
          </p:pic>
          <p:pic>
            <p:nvPicPr>
              <p:cNvPr id="358" name="Picture 35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01243" y="1776553"/>
                <a:ext cx="362242" cy="365760"/>
              </a:xfrm>
              <a:prstGeom prst="rect">
                <a:avLst/>
              </a:prstGeom>
            </p:spPr>
          </p:pic>
          <p:cxnSp>
            <p:nvCxnSpPr>
              <p:cNvPr id="362" name="Straight Arrow Connector 361"/>
              <p:cNvCxnSpPr/>
              <p:nvPr/>
            </p:nvCxnSpPr>
            <p:spPr>
              <a:xfrm>
                <a:off x="8369574" y="-692776"/>
                <a:ext cx="5521995" cy="0"/>
              </a:xfrm>
              <a:prstGeom prst="straightConnector1">
                <a:avLst/>
              </a:prstGeom>
              <a:ln w="28575" cmpd="sng"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0" name="Rectangle 359"/>
            <p:cNvSpPr/>
            <p:nvPr/>
          </p:nvSpPr>
          <p:spPr>
            <a:xfrm>
              <a:off x="5101998" y="4439123"/>
              <a:ext cx="4759502" cy="2631881"/>
            </a:xfrm>
            <a:prstGeom prst="rect">
              <a:avLst/>
            </a:prstGeom>
            <a:noFill/>
            <a:ln w="1270000" cmpd="sng">
              <a:solidFill>
                <a:schemeClr val="bg1"/>
              </a:solidFill>
              <a:prstDash val="solid"/>
            </a:ln>
            <a:effectLst>
              <a:softEdge rad="4064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488786" y="221870"/>
            <a:ext cx="615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Bandgap engineering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1451993" y="2012280"/>
            <a:ext cx="3299554" cy="2628774"/>
            <a:chOff x="2840021" y="1988560"/>
            <a:chExt cx="3299554" cy="2628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0287" y="1991101"/>
              <a:ext cx="362242" cy="3657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2529" y="1988560"/>
              <a:ext cx="362242" cy="3657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4771" y="1988560"/>
              <a:ext cx="362242" cy="36576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013" y="1993642"/>
              <a:ext cx="362242" cy="3657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9255" y="1991101"/>
              <a:ext cx="362242" cy="3657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1497" y="1991101"/>
              <a:ext cx="362242" cy="3657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9121" y="2001080"/>
              <a:ext cx="362242" cy="3657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1363" y="1998539"/>
              <a:ext cx="362242" cy="3657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408" y="2316402"/>
              <a:ext cx="362242" cy="3657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3650" y="2313861"/>
              <a:ext cx="362242" cy="3657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5892" y="2313861"/>
              <a:ext cx="362242" cy="3657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134" y="2318943"/>
              <a:ext cx="362242" cy="36576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0376" y="2316402"/>
              <a:ext cx="362242" cy="3657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02618" y="2316402"/>
              <a:ext cx="362242" cy="36576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0242" y="2326381"/>
              <a:ext cx="362242" cy="3657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2484" y="2323840"/>
              <a:ext cx="362242" cy="3657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0021" y="2313861"/>
              <a:ext cx="362242" cy="36576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2978" y="2634266"/>
              <a:ext cx="362242" cy="36576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5220" y="2631725"/>
              <a:ext cx="362242" cy="3657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7462" y="2631725"/>
              <a:ext cx="362242" cy="36576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9704" y="2636807"/>
              <a:ext cx="362242" cy="36576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1946" y="2634266"/>
              <a:ext cx="362242" cy="36576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4188" y="2634266"/>
              <a:ext cx="362242" cy="36576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91812" y="2644245"/>
              <a:ext cx="362242" cy="36576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4054" y="2641704"/>
              <a:ext cx="362242" cy="3657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986" y="2949496"/>
              <a:ext cx="362242" cy="3657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4228" y="2949496"/>
              <a:ext cx="362242" cy="36576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6470" y="2954578"/>
              <a:ext cx="362242" cy="36576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8712" y="2952037"/>
              <a:ext cx="362242" cy="36576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0954" y="2952037"/>
              <a:ext cx="362242" cy="36576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8578" y="2962016"/>
              <a:ext cx="362242" cy="36576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0820" y="2959475"/>
              <a:ext cx="362242" cy="36576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3062" y="2959475"/>
              <a:ext cx="362242" cy="36576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5158" y="2947272"/>
              <a:ext cx="362242" cy="36576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4558" y="3280659"/>
              <a:ext cx="362242" cy="365760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6800" y="3278118"/>
              <a:ext cx="362242" cy="365760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9042" y="3278118"/>
              <a:ext cx="362242" cy="365760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1284" y="3283200"/>
              <a:ext cx="362242" cy="365760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526" y="3280659"/>
              <a:ext cx="362242" cy="36576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5768" y="3280659"/>
              <a:ext cx="362242" cy="36576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3392" y="3290638"/>
              <a:ext cx="362242" cy="365760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5634" y="3288097"/>
              <a:ext cx="362242" cy="36576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5679" y="3605960"/>
              <a:ext cx="362242" cy="365760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7921" y="3603419"/>
              <a:ext cx="362242" cy="36576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0163" y="3603419"/>
              <a:ext cx="362242" cy="365760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2405" y="3608501"/>
              <a:ext cx="362242" cy="36576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4647" y="3605960"/>
              <a:ext cx="362242" cy="36576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6889" y="3605960"/>
              <a:ext cx="362242" cy="36576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4513" y="3615939"/>
              <a:ext cx="362242" cy="36576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6755" y="3613398"/>
              <a:ext cx="362242" cy="365760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4292" y="3603419"/>
              <a:ext cx="362242" cy="365760"/>
            </a:xfrm>
            <a:prstGeom prst="rect">
              <a:avLst/>
            </a:prstGeom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7249" y="3923824"/>
              <a:ext cx="362242" cy="365760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9491" y="3921283"/>
              <a:ext cx="362242" cy="365760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1733" y="3921283"/>
              <a:ext cx="362242" cy="365760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3975" y="3926365"/>
              <a:ext cx="362242" cy="36576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6217" y="3923824"/>
              <a:ext cx="362242" cy="365760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8459" y="3923824"/>
              <a:ext cx="362242" cy="365760"/>
            </a:xfrm>
            <a:prstGeom prst="rect">
              <a:avLst/>
            </a:prstGeom>
          </p:spPr>
        </p:pic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6083" y="3933803"/>
              <a:ext cx="362242" cy="365760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8325" y="3931262"/>
              <a:ext cx="362242" cy="365760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6257" y="4239054"/>
              <a:ext cx="362242" cy="365760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8499" y="4239054"/>
              <a:ext cx="362242" cy="365760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0741" y="4244136"/>
              <a:ext cx="362242" cy="36576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983" y="4241595"/>
              <a:ext cx="362242" cy="36576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5225" y="4241595"/>
              <a:ext cx="362242" cy="365760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2849" y="4251574"/>
              <a:ext cx="362242" cy="365760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5091" y="4249033"/>
              <a:ext cx="362242" cy="365760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7333" y="4249033"/>
              <a:ext cx="362242" cy="365760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9429" y="4236830"/>
              <a:ext cx="362242" cy="365760"/>
            </a:xfrm>
            <a:prstGeom prst="rect">
              <a:avLst/>
            </a:prstGeom>
          </p:spPr>
        </p:pic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11852086" y="1862835"/>
            <a:ext cx="5472053" cy="3657600"/>
            <a:chOff x="6231231" y="14995550"/>
            <a:chExt cx="7443844" cy="4975577"/>
          </a:xfrm>
        </p:grpSpPr>
        <p:sp>
          <p:nvSpPr>
            <p:cNvPr id="118" name="Rectangle 117"/>
            <p:cNvSpPr/>
            <p:nvPr/>
          </p:nvSpPr>
          <p:spPr>
            <a:xfrm>
              <a:off x="8371234" y="18358556"/>
              <a:ext cx="3083968" cy="108268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7705026" y="18814861"/>
              <a:ext cx="1371482" cy="1156266"/>
              <a:chOff x="5822095" y="5051264"/>
              <a:chExt cx="1006230" cy="852406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6080534" y="5352288"/>
                <a:ext cx="388742" cy="394912"/>
                <a:chOff x="5834743" y="3037114"/>
                <a:chExt cx="685800" cy="696686"/>
              </a:xfrm>
            </p:grpSpPr>
            <p:cxnSp>
              <p:nvCxnSpPr>
                <p:cNvPr id="163" name="Straight Arrow Connector 162"/>
                <p:cNvCxnSpPr/>
                <p:nvPr/>
              </p:nvCxnSpPr>
              <p:spPr>
                <a:xfrm flipV="1">
                  <a:off x="5834743" y="3037114"/>
                  <a:ext cx="0" cy="69668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64" name="Straight Arrow Connector 163"/>
                <p:cNvCxnSpPr/>
                <p:nvPr/>
              </p:nvCxnSpPr>
              <p:spPr>
                <a:xfrm>
                  <a:off x="5834743" y="3733800"/>
                  <a:ext cx="6858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</p:grpSp>
          <p:sp>
            <p:nvSpPr>
              <p:cNvPr id="161" name="TextBox 160"/>
              <p:cNvSpPr txBox="1"/>
              <p:nvPr/>
            </p:nvSpPr>
            <p:spPr>
              <a:xfrm>
                <a:off x="6303679" y="5563328"/>
                <a:ext cx="524646" cy="34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822095" y="5051264"/>
                <a:ext cx="524646" cy="34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20" name="Oval 119"/>
            <p:cNvSpPr/>
            <p:nvPr/>
          </p:nvSpPr>
          <p:spPr>
            <a:xfrm>
              <a:off x="9383234" y="18214931"/>
              <a:ext cx="292085" cy="29069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 flipH="1">
              <a:off x="8803282" y="16795753"/>
              <a:ext cx="216024" cy="1464653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9383001" y="18217221"/>
              <a:ext cx="292085" cy="290690"/>
              <a:chOff x="8202817" y="3380420"/>
              <a:chExt cx="214297" cy="214298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8202817" y="3380420"/>
                <a:ext cx="214297" cy="214298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8249633" y="3487569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8311871" y="3423285"/>
                <a:ext cx="0" cy="13142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grpSp>
          <p:nvGrpSpPr>
            <p:cNvPr id="123" name="Group 122"/>
            <p:cNvGrpSpPr/>
            <p:nvPr/>
          </p:nvGrpSpPr>
          <p:grpSpPr>
            <a:xfrm>
              <a:off x="7579146" y="17299808"/>
              <a:ext cx="699976" cy="265878"/>
              <a:chOff x="5873135" y="5410200"/>
              <a:chExt cx="334365" cy="152400"/>
            </a:xfrm>
          </p:grpSpPr>
          <p:grpSp>
            <p:nvGrpSpPr>
              <p:cNvPr id="148" name="Group 93"/>
              <p:cNvGrpSpPr>
                <a:grpSpLocks/>
              </p:cNvGrpSpPr>
              <p:nvPr/>
            </p:nvGrpSpPr>
            <p:grpSpPr bwMode="auto">
              <a:xfrm>
                <a:off x="5873135" y="5410200"/>
                <a:ext cx="224364" cy="152400"/>
                <a:chOff x="2737" y="1157"/>
                <a:chExt cx="443" cy="281"/>
              </a:xfrm>
            </p:grpSpPr>
            <p:sp>
              <p:nvSpPr>
                <p:cNvPr id="151" name="Freeform 100"/>
                <p:cNvSpPr>
                  <a:spLocks/>
                </p:cNvSpPr>
                <p:nvPr/>
              </p:nvSpPr>
              <p:spPr bwMode="auto">
                <a:xfrm rot="-120435">
                  <a:off x="2737" y="1303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Freeform 101"/>
                <p:cNvSpPr>
                  <a:spLocks/>
                </p:cNvSpPr>
                <p:nvPr/>
              </p:nvSpPr>
              <p:spPr bwMode="auto">
                <a:xfrm rot="-120435" flipH="1" flipV="1">
                  <a:off x="2805" y="1157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102"/>
                <p:cNvSpPr>
                  <a:spLocks/>
                </p:cNvSpPr>
                <p:nvPr/>
              </p:nvSpPr>
              <p:spPr bwMode="auto">
                <a:xfrm rot="-120435">
                  <a:off x="2886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Freeform 103"/>
                <p:cNvSpPr>
                  <a:spLocks/>
                </p:cNvSpPr>
                <p:nvPr/>
              </p:nvSpPr>
              <p:spPr bwMode="auto">
                <a:xfrm rot="-120435" flipH="1" flipV="1">
                  <a:off x="2954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104"/>
                <p:cNvSpPr>
                  <a:spLocks/>
                </p:cNvSpPr>
                <p:nvPr/>
              </p:nvSpPr>
              <p:spPr bwMode="auto">
                <a:xfrm rot="-120435">
                  <a:off x="3035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105"/>
                <p:cNvSpPr>
                  <a:spLocks/>
                </p:cNvSpPr>
                <p:nvPr/>
              </p:nvSpPr>
              <p:spPr bwMode="auto">
                <a:xfrm rot="-120435" flipH="1" flipV="1">
                  <a:off x="3103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49" name="Line 106"/>
              <p:cNvSpPr>
                <a:spLocks noChangeShapeType="1"/>
              </p:cNvSpPr>
              <p:nvPr/>
            </p:nvSpPr>
            <p:spPr bwMode="auto">
              <a:xfrm>
                <a:off x="6172635" y="5516864"/>
                <a:ext cx="34865" cy="0"/>
              </a:xfrm>
              <a:prstGeom prst="line">
                <a:avLst/>
              </a:prstGeom>
              <a:noFill/>
              <a:ln w="38100" cmpd="sng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107"/>
              <p:cNvSpPr>
                <a:spLocks/>
              </p:cNvSpPr>
              <p:nvPr/>
            </p:nvSpPr>
            <p:spPr bwMode="auto">
              <a:xfrm>
                <a:off x="6095941" y="5475382"/>
                <a:ext cx="85784" cy="45719"/>
              </a:xfrm>
              <a:custGeom>
                <a:avLst/>
                <a:gdLst>
                  <a:gd name="T0" fmla="*/ 50 w 50"/>
                  <a:gd name="T1" fmla="*/ 20 h 23"/>
                  <a:gd name="T2" fmla="*/ 10 w 50"/>
                  <a:gd name="T3" fmla="*/ 20 h 23"/>
                  <a:gd name="T4" fmla="*/ 0 w 5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3">
                    <a:moveTo>
                      <a:pt x="50" y="20"/>
                    </a:moveTo>
                    <a:cubicBezTo>
                      <a:pt x="34" y="21"/>
                      <a:pt x="18" y="23"/>
                      <a:pt x="10" y="20"/>
                    </a:cubicBezTo>
                    <a:cubicBezTo>
                      <a:pt x="2" y="17"/>
                      <a:pt x="1" y="8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8371234" y="15067560"/>
              <a:ext cx="3083968" cy="928920"/>
            </a:xfrm>
            <a:prstGeom prst="rect">
              <a:avLst/>
            </a:prstGeom>
            <a:solidFill>
              <a:srgbClr val="95B3D7">
                <a:alpha val="42000"/>
              </a:srgbClr>
            </a:solidFill>
            <a:ln w="19050" cap="flat" cmpd="sng" algn="ctr">
              <a:solidFill>
                <a:srgbClr val="2C4D76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9365578" y="15847910"/>
              <a:ext cx="292085" cy="290690"/>
              <a:chOff x="4971298" y="3324225"/>
              <a:chExt cx="214297" cy="214298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4971298" y="3324225"/>
                <a:ext cx="214297" cy="214298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2C4D7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5018114" y="3431374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126" name="Freeform 125"/>
            <p:cNvSpPr/>
            <p:nvPr/>
          </p:nvSpPr>
          <p:spPr>
            <a:xfrm>
              <a:off x="9587586" y="16170719"/>
              <a:ext cx="140271" cy="1977460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V="1">
              <a:off x="11599218" y="15860811"/>
              <a:ext cx="0" cy="763802"/>
            </a:xfrm>
            <a:prstGeom prst="straightConnector1">
              <a:avLst/>
            </a:prstGeom>
            <a:noFill/>
            <a:ln w="28575" cap="flat" cmpd="sng" algn="ctr">
              <a:solidFill>
                <a:srgbClr val="2C4D76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128" name="TextBox 127"/>
            <p:cNvSpPr txBox="1"/>
            <p:nvPr/>
          </p:nvSpPr>
          <p:spPr>
            <a:xfrm>
              <a:off x="11743235" y="15572777"/>
              <a:ext cx="19318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C4D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e/e repulsion</a:t>
              </a:r>
            </a:p>
            <a:p>
              <a:endParaRPr lang="en-US" sz="24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8354975" y="16597305"/>
              <a:ext cx="3100227" cy="103365"/>
              <a:chOff x="6522720" y="2537460"/>
              <a:chExt cx="2274577" cy="76201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7442834" y="2537460"/>
                <a:ext cx="76201" cy="76201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6522720" y="2573020"/>
                <a:ext cx="2274577" cy="5424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31" name="Straight Arrow Connector 130"/>
            <p:cNvCxnSpPr/>
            <p:nvPr/>
          </p:nvCxnSpPr>
          <p:spPr>
            <a:xfrm>
              <a:off x="8227219" y="16003664"/>
              <a:ext cx="0" cy="60418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/>
            </a:ln>
            <a:effectLst/>
          </p:spPr>
        </p:cxnSp>
        <p:grpSp>
          <p:nvGrpSpPr>
            <p:cNvPr id="132" name="Group 131"/>
            <p:cNvGrpSpPr/>
            <p:nvPr/>
          </p:nvGrpSpPr>
          <p:grpSpPr>
            <a:xfrm>
              <a:off x="8875291" y="16291696"/>
              <a:ext cx="476721" cy="549320"/>
              <a:chOff x="5521516" y="1983576"/>
              <a:chExt cx="349762" cy="404962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5557266" y="2055114"/>
                <a:ext cx="264414" cy="264414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5521516" y="1983576"/>
                <a:ext cx="214297" cy="214298"/>
                <a:chOff x="4971298" y="3324225"/>
                <a:chExt cx="214297" cy="214298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4971298" y="3324225"/>
                  <a:ext cx="214297" cy="214298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solidFill>
                    <a:srgbClr val="2C4D7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018114" y="3431374"/>
                  <a:ext cx="12066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</p:grpSp>
          <p:grpSp>
            <p:nvGrpSpPr>
              <p:cNvPr id="138" name="Group 137"/>
              <p:cNvGrpSpPr/>
              <p:nvPr/>
            </p:nvGrpSpPr>
            <p:grpSpPr>
              <a:xfrm>
                <a:off x="5656981" y="2174240"/>
                <a:ext cx="214297" cy="214298"/>
                <a:chOff x="8202817" y="3380420"/>
                <a:chExt cx="214297" cy="214298"/>
              </a:xfrm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8202817" y="3380420"/>
                  <a:ext cx="214297" cy="214298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8249633" y="3487569"/>
                  <a:ext cx="12066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8311871" y="3423285"/>
                  <a:ext cx="0" cy="13142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33" name="TextBox 132"/>
            <p:cNvSpPr txBox="1"/>
            <p:nvPr/>
          </p:nvSpPr>
          <p:spPr>
            <a:xfrm>
              <a:off x="8442479" y="18677832"/>
              <a:ext cx="3572250" cy="614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Valence band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430865" y="14995550"/>
              <a:ext cx="4344019" cy="614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Conduction band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31231" y="15859646"/>
              <a:ext cx="1991447" cy="113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e/h</a:t>
              </a:r>
            </a:p>
            <a:p>
              <a:pPr algn="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attraction</a:t>
              </a:r>
            </a:p>
          </p:txBody>
        </p:sp>
      </p:grpSp>
      <p:grpSp>
        <p:nvGrpSpPr>
          <p:cNvPr id="289" name="Group 288"/>
          <p:cNvGrpSpPr/>
          <p:nvPr/>
        </p:nvGrpSpPr>
        <p:grpSpPr>
          <a:xfrm>
            <a:off x="1451756" y="2011584"/>
            <a:ext cx="3299554" cy="2628774"/>
            <a:chOff x="9743082" y="5032003"/>
            <a:chExt cx="3299554" cy="2628774"/>
          </a:xfrm>
        </p:grpSpPr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3348" y="5034544"/>
              <a:ext cx="362242" cy="365760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5590" y="5032003"/>
              <a:ext cx="362242" cy="365760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37832" y="5032003"/>
              <a:ext cx="362242" cy="365760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0074" y="5037085"/>
              <a:ext cx="362242" cy="365760"/>
            </a:xfrm>
            <a:prstGeom prst="rect">
              <a:avLst/>
            </a:prstGeom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2316" y="5034544"/>
              <a:ext cx="362242" cy="365760"/>
            </a:xfrm>
            <a:prstGeom prst="rect">
              <a:avLst/>
            </a:prstGeom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4558" y="5034544"/>
              <a:ext cx="362242" cy="365760"/>
            </a:xfrm>
            <a:prstGeom prst="rect">
              <a:avLst/>
            </a:prstGeom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2182" y="5044523"/>
              <a:ext cx="362242" cy="365760"/>
            </a:xfrm>
            <a:prstGeom prst="rect">
              <a:avLst/>
            </a:prstGeom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54424" y="5041982"/>
              <a:ext cx="362242" cy="365760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094469" y="5359845"/>
              <a:ext cx="362242" cy="365760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6711" y="5357304"/>
              <a:ext cx="362242" cy="365760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18953" y="5357304"/>
              <a:ext cx="362242" cy="365760"/>
            </a:xfrm>
            <a:prstGeom prst="rect">
              <a:avLst/>
            </a:prstGeom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1195" y="5362386"/>
              <a:ext cx="362242" cy="365760"/>
            </a:xfrm>
            <a:prstGeom prst="rect">
              <a:avLst/>
            </a:prstGeom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1543437" y="5359845"/>
              <a:ext cx="362242" cy="365760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05679" y="5359845"/>
              <a:ext cx="362242" cy="365760"/>
            </a:xfrm>
            <a:prstGeom prst="rect">
              <a:avLst/>
            </a:prstGeom>
          </p:spPr>
        </p:pic>
        <p:pic>
          <p:nvPicPr>
            <p:cNvPr id="235" name="Picture 2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73303" y="5369824"/>
              <a:ext cx="362242" cy="365760"/>
            </a:xfrm>
            <a:prstGeom prst="rect">
              <a:avLst/>
            </a:prstGeom>
          </p:spPr>
        </p:pic>
        <p:pic>
          <p:nvPicPr>
            <p:cNvPr id="236" name="Picture 2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5545" y="5367283"/>
              <a:ext cx="362242" cy="365760"/>
            </a:xfrm>
            <a:prstGeom prst="rect">
              <a:avLst/>
            </a:prstGeom>
          </p:spPr>
        </p:pic>
        <p:pic>
          <p:nvPicPr>
            <p:cNvPr id="237" name="Picture 2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3082" y="5357304"/>
              <a:ext cx="362242" cy="365760"/>
            </a:xfrm>
            <a:prstGeom prst="rect">
              <a:avLst/>
            </a:prstGeom>
          </p:spPr>
        </p:pic>
        <p:pic>
          <p:nvPicPr>
            <p:cNvPr id="238" name="Picture 2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6039" y="5677709"/>
              <a:ext cx="362242" cy="365760"/>
            </a:xfrm>
            <a:prstGeom prst="rect">
              <a:avLst/>
            </a:prstGeom>
          </p:spPr>
        </p:pic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8281" y="5675168"/>
              <a:ext cx="362242" cy="365760"/>
            </a:xfrm>
            <a:prstGeom prst="rect">
              <a:avLst/>
            </a:prstGeom>
          </p:spPr>
        </p:pic>
        <p:pic>
          <p:nvPicPr>
            <p:cNvPr id="240" name="Picture 23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640523" y="5675168"/>
              <a:ext cx="362242" cy="365760"/>
            </a:xfrm>
            <a:prstGeom prst="rect">
              <a:avLst/>
            </a:prstGeom>
          </p:spPr>
        </p:pic>
        <p:pic>
          <p:nvPicPr>
            <p:cNvPr id="241" name="Picture 2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2765" y="5680250"/>
              <a:ext cx="362242" cy="365760"/>
            </a:xfrm>
            <a:prstGeom prst="rect">
              <a:avLst/>
            </a:prstGeom>
          </p:spPr>
        </p:pic>
        <p:pic>
          <p:nvPicPr>
            <p:cNvPr id="242" name="Picture 2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5007" y="5677709"/>
              <a:ext cx="362242" cy="365760"/>
            </a:xfrm>
            <a:prstGeom prst="rect">
              <a:avLst/>
            </a:prstGeom>
          </p:spPr>
        </p:pic>
        <p:pic>
          <p:nvPicPr>
            <p:cNvPr id="243" name="Picture 2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7249" y="5677709"/>
              <a:ext cx="362242" cy="365760"/>
            </a:xfrm>
            <a:prstGeom prst="rect">
              <a:avLst/>
            </a:prstGeom>
          </p:spPr>
        </p:pic>
        <p:pic>
          <p:nvPicPr>
            <p:cNvPr id="244" name="Picture 2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94873" y="5687688"/>
              <a:ext cx="362242" cy="365760"/>
            </a:xfrm>
            <a:prstGeom prst="rect">
              <a:avLst/>
            </a:prstGeom>
          </p:spPr>
        </p:pic>
        <p:pic>
          <p:nvPicPr>
            <p:cNvPr id="245" name="Picture 2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57115" y="5685147"/>
              <a:ext cx="362242" cy="365760"/>
            </a:xfrm>
            <a:prstGeom prst="rect">
              <a:avLst/>
            </a:prstGeom>
          </p:spPr>
        </p:pic>
        <p:pic>
          <p:nvPicPr>
            <p:cNvPr id="246" name="Picture 2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05047" y="5992939"/>
              <a:ext cx="362242" cy="365760"/>
            </a:xfrm>
            <a:prstGeom prst="rect">
              <a:avLst/>
            </a:prstGeom>
          </p:spPr>
        </p:pic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7289" y="5992939"/>
              <a:ext cx="362242" cy="365760"/>
            </a:xfrm>
            <a:prstGeom prst="rect">
              <a:avLst/>
            </a:prstGeom>
          </p:spPr>
        </p:pic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9531" y="5998021"/>
              <a:ext cx="362242" cy="365760"/>
            </a:xfrm>
            <a:prstGeom prst="rect">
              <a:avLst/>
            </a:prstGeom>
          </p:spPr>
        </p:pic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91773" y="5995480"/>
              <a:ext cx="362242" cy="365760"/>
            </a:xfrm>
            <a:prstGeom prst="rect">
              <a:avLst/>
            </a:prstGeom>
          </p:spPr>
        </p:pic>
        <p:pic>
          <p:nvPicPr>
            <p:cNvPr id="250" name="Picture 249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1554015" y="5995480"/>
              <a:ext cx="362242" cy="365760"/>
            </a:xfrm>
            <a:prstGeom prst="rect">
              <a:avLst/>
            </a:prstGeom>
          </p:spPr>
        </p:pic>
        <p:pic>
          <p:nvPicPr>
            <p:cNvPr id="251" name="Picture 2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1639" y="6005459"/>
              <a:ext cx="362242" cy="365760"/>
            </a:xfrm>
            <a:prstGeom prst="rect">
              <a:avLst/>
            </a:prstGeom>
          </p:spPr>
        </p:pic>
        <p:pic>
          <p:nvPicPr>
            <p:cNvPr id="252" name="Picture 2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83881" y="6002918"/>
              <a:ext cx="362242" cy="365760"/>
            </a:xfrm>
            <a:prstGeom prst="rect">
              <a:avLst/>
            </a:prstGeom>
          </p:spPr>
        </p:pic>
        <p:pic>
          <p:nvPicPr>
            <p:cNvPr id="253" name="Picture 2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46123" y="6002918"/>
              <a:ext cx="362242" cy="365760"/>
            </a:xfrm>
            <a:prstGeom prst="rect">
              <a:avLst/>
            </a:prstGeom>
          </p:spPr>
        </p:pic>
        <p:pic>
          <p:nvPicPr>
            <p:cNvPr id="254" name="Picture 25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8219" y="5990715"/>
              <a:ext cx="362242" cy="365760"/>
            </a:xfrm>
            <a:prstGeom prst="rect">
              <a:avLst/>
            </a:prstGeom>
          </p:spPr>
        </p:pic>
        <p:pic>
          <p:nvPicPr>
            <p:cNvPr id="255" name="Picture 25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7619" y="6324102"/>
              <a:ext cx="362242" cy="365760"/>
            </a:xfrm>
            <a:prstGeom prst="rect">
              <a:avLst/>
            </a:prstGeom>
          </p:spPr>
        </p:pic>
        <p:pic>
          <p:nvPicPr>
            <p:cNvPr id="256" name="Picture 2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09861" y="6321561"/>
              <a:ext cx="362242" cy="365760"/>
            </a:xfrm>
            <a:prstGeom prst="rect">
              <a:avLst/>
            </a:prstGeom>
          </p:spPr>
        </p:pic>
        <p:pic>
          <p:nvPicPr>
            <p:cNvPr id="257" name="Picture 25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672103" y="6321561"/>
              <a:ext cx="362242" cy="365760"/>
            </a:xfrm>
            <a:prstGeom prst="rect">
              <a:avLst/>
            </a:prstGeom>
          </p:spPr>
        </p:pic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34345" y="6326643"/>
              <a:ext cx="362242" cy="365760"/>
            </a:xfrm>
            <a:prstGeom prst="rect">
              <a:avLst/>
            </a:prstGeom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96587" y="6324102"/>
              <a:ext cx="362242" cy="365760"/>
            </a:xfrm>
            <a:prstGeom prst="rect">
              <a:avLst/>
            </a:prstGeom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58829" y="6324102"/>
              <a:ext cx="362242" cy="365760"/>
            </a:xfrm>
            <a:prstGeom prst="rect">
              <a:avLst/>
            </a:prstGeom>
          </p:spPr>
        </p:pic>
        <p:pic>
          <p:nvPicPr>
            <p:cNvPr id="261" name="Picture 2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26453" y="6334081"/>
              <a:ext cx="362242" cy="365760"/>
            </a:xfrm>
            <a:prstGeom prst="rect">
              <a:avLst/>
            </a:prstGeom>
          </p:spPr>
        </p:pic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88695" y="6331540"/>
              <a:ext cx="362242" cy="365760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8740" y="6649403"/>
              <a:ext cx="362242" cy="365760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0982" y="6646862"/>
              <a:ext cx="362242" cy="365760"/>
            </a:xfrm>
            <a:prstGeom prst="rect">
              <a:avLst/>
            </a:prstGeom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53224" y="6646862"/>
              <a:ext cx="362242" cy="365760"/>
            </a:xfrm>
            <a:prstGeom prst="rect">
              <a:avLst/>
            </a:prstGeom>
          </p:spPr>
        </p:pic>
        <p:pic>
          <p:nvPicPr>
            <p:cNvPr id="266" name="Picture 2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15466" y="6651944"/>
              <a:ext cx="362242" cy="365760"/>
            </a:xfrm>
            <a:prstGeom prst="rect">
              <a:avLst/>
            </a:prstGeom>
          </p:spPr>
        </p:pic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7708" y="6649403"/>
              <a:ext cx="362242" cy="365760"/>
            </a:xfrm>
            <a:prstGeom prst="rect">
              <a:avLst/>
            </a:prstGeom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39950" y="6649403"/>
              <a:ext cx="362242" cy="365760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307574" y="6659382"/>
              <a:ext cx="362242" cy="365760"/>
            </a:xfrm>
            <a:prstGeom prst="rect">
              <a:avLst/>
            </a:prstGeom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9816" y="6656841"/>
              <a:ext cx="362242" cy="365760"/>
            </a:xfrm>
            <a:prstGeom prst="rect">
              <a:avLst/>
            </a:prstGeom>
          </p:spPr>
        </p:pic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7353" y="6646862"/>
              <a:ext cx="362242" cy="365760"/>
            </a:xfrm>
            <a:prstGeom prst="rect">
              <a:avLst/>
            </a:prstGeom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0310" y="6967267"/>
              <a:ext cx="362242" cy="365760"/>
            </a:xfrm>
            <a:prstGeom prst="rect">
              <a:avLst/>
            </a:prstGeom>
          </p:spPr>
        </p:pic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0312552" y="6964726"/>
              <a:ext cx="362242" cy="365760"/>
            </a:xfrm>
            <a:prstGeom prst="rect">
              <a:avLst/>
            </a:prstGeom>
          </p:spPr>
        </p:pic>
        <p:pic>
          <p:nvPicPr>
            <p:cNvPr id="274" name="Picture 2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4794" y="6964726"/>
              <a:ext cx="362242" cy="365760"/>
            </a:xfrm>
            <a:prstGeom prst="rect">
              <a:avLst/>
            </a:prstGeom>
          </p:spPr>
        </p:pic>
        <p:pic>
          <p:nvPicPr>
            <p:cNvPr id="275" name="Picture 27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37036" y="6969808"/>
              <a:ext cx="362242" cy="365760"/>
            </a:xfrm>
            <a:prstGeom prst="rect">
              <a:avLst/>
            </a:prstGeom>
          </p:spPr>
        </p:pic>
        <p:pic>
          <p:nvPicPr>
            <p:cNvPr id="276" name="Picture 27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9BFF6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1399278" y="6967267"/>
              <a:ext cx="362242" cy="365760"/>
            </a:xfrm>
            <a:prstGeom prst="rect">
              <a:avLst/>
            </a:prstGeom>
          </p:spPr>
        </p:pic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61520" y="6967267"/>
              <a:ext cx="362242" cy="365760"/>
            </a:xfrm>
            <a:prstGeom prst="rect">
              <a:avLst/>
            </a:prstGeom>
          </p:spPr>
        </p:pic>
        <p:pic>
          <p:nvPicPr>
            <p:cNvPr id="278" name="Picture 2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29144" y="6977246"/>
              <a:ext cx="362242" cy="365760"/>
            </a:xfrm>
            <a:prstGeom prst="rect">
              <a:avLst/>
            </a:prstGeom>
          </p:spPr>
        </p:pic>
        <p:pic>
          <p:nvPicPr>
            <p:cNvPr id="279" name="Picture 2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91386" y="6974705"/>
              <a:ext cx="362242" cy="365760"/>
            </a:xfrm>
            <a:prstGeom prst="rect">
              <a:avLst/>
            </a:prstGeom>
          </p:spPr>
        </p:pic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9318" y="7282497"/>
              <a:ext cx="362242" cy="365760"/>
            </a:xfrm>
            <a:prstGeom prst="rect">
              <a:avLst/>
            </a:prstGeom>
          </p:spPr>
        </p:pic>
        <p:pic>
          <p:nvPicPr>
            <p:cNvPr id="281" name="Picture 2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1560" y="7282497"/>
              <a:ext cx="362242" cy="365760"/>
            </a:xfrm>
            <a:prstGeom prst="rect">
              <a:avLst/>
            </a:prstGeom>
          </p:spPr>
        </p:pic>
        <p:pic>
          <p:nvPicPr>
            <p:cNvPr id="282" name="Picture 28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3802" y="7287579"/>
              <a:ext cx="362242" cy="365760"/>
            </a:xfrm>
            <a:prstGeom prst="rect">
              <a:avLst/>
            </a:prstGeom>
          </p:spPr>
        </p:pic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26044" y="7285038"/>
              <a:ext cx="362242" cy="365760"/>
            </a:xfrm>
            <a:prstGeom prst="rect">
              <a:avLst/>
            </a:prstGeom>
          </p:spPr>
        </p:pic>
        <p:pic>
          <p:nvPicPr>
            <p:cNvPr id="284" name="Picture 2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8286" y="7285038"/>
              <a:ext cx="362242" cy="365760"/>
            </a:xfrm>
            <a:prstGeom prst="rect">
              <a:avLst/>
            </a:prstGeom>
          </p:spPr>
        </p:pic>
        <p:pic>
          <p:nvPicPr>
            <p:cNvPr id="285" name="Picture 28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5910" y="7295017"/>
              <a:ext cx="362242" cy="365760"/>
            </a:xfrm>
            <a:prstGeom prst="rect">
              <a:avLst/>
            </a:prstGeom>
          </p:spPr>
        </p:pic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8152" y="7292476"/>
              <a:ext cx="362242" cy="365760"/>
            </a:xfrm>
            <a:prstGeom prst="rect">
              <a:avLst/>
            </a:prstGeom>
          </p:spPr>
        </p:pic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80394" y="7292476"/>
              <a:ext cx="362242" cy="365760"/>
            </a:xfrm>
            <a:prstGeom prst="rect">
              <a:avLst/>
            </a:prstGeom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82490" y="7280273"/>
              <a:ext cx="362242" cy="365760"/>
            </a:xfrm>
            <a:prstGeom prst="rect">
              <a:avLst/>
            </a:prstGeom>
          </p:spPr>
        </p:pic>
      </p:grpSp>
      <p:sp>
        <p:nvSpPr>
          <p:cNvPr id="359" name="TextBox 358"/>
          <p:cNvSpPr txBox="1"/>
          <p:nvPr/>
        </p:nvSpPr>
        <p:spPr>
          <a:xfrm>
            <a:off x="11582721" y="-904457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41463" y="1534527"/>
            <a:ext cx="2289545" cy="3879137"/>
            <a:chOff x="5841463" y="1534527"/>
            <a:chExt cx="2289545" cy="3879137"/>
          </a:xfrm>
        </p:grpSpPr>
        <p:sp>
          <p:nvSpPr>
            <p:cNvPr id="417" name="Rectangle 416"/>
            <p:cNvSpPr/>
            <p:nvPr/>
          </p:nvSpPr>
          <p:spPr>
            <a:xfrm>
              <a:off x="5841463" y="4197208"/>
              <a:ext cx="2267060" cy="111407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4000">
                  <a:schemeClr val="bg1">
                    <a:lumMod val="75000"/>
                  </a:schemeClr>
                </a:gs>
                <a:gs pos="9000">
                  <a:schemeClr val="bg1"/>
                </a:gs>
              </a:gsLst>
              <a:lin ang="16200000" scaled="0"/>
              <a:tileRect/>
            </a:gradFill>
            <a:ln w="1905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5841463" y="2058603"/>
              <a:ext cx="2267060" cy="10945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42000"/>
                  </a:schemeClr>
                </a:gs>
                <a:gs pos="100000">
                  <a:srgbClr val="FFFFFF">
                    <a:alpha val="42000"/>
                  </a:srgbClr>
                </a:gs>
              </a:gsLst>
              <a:lin ang="16200000" scaled="0"/>
              <a:tileRect/>
            </a:gradFill>
            <a:ln w="1905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22" name="Group 421"/>
            <p:cNvGrpSpPr/>
            <p:nvPr/>
          </p:nvGrpSpPr>
          <p:grpSpPr>
            <a:xfrm>
              <a:off x="6547017" y="4115018"/>
              <a:ext cx="214715" cy="213689"/>
              <a:chOff x="4971298" y="3324225"/>
              <a:chExt cx="214297" cy="214298"/>
            </a:xfrm>
          </p:grpSpPr>
          <p:sp>
            <p:nvSpPr>
              <p:cNvPr id="427" name="Oval 426"/>
              <p:cNvSpPr/>
              <p:nvPr/>
            </p:nvSpPr>
            <p:spPr>
              <a:xfrm>
                <a:off x="4971298" y="3324225"/>
                <a:ext cx="214297" cy="214298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2C4D7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428" name="Straight Connector 427"/>
              <p:cNvCxnSpPr/>
              <p:nvPr/>
            </p:nvCxnSpPr>
            <p:spPr>
              <a:xfrm>
                <a:off x="5018114" y="3431374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423" name="Freeform 422"/>
            <p:cNvSpPr/>
            <p:nvPr/>
          </p:nvSpPr>
          <p:spPr>
            <a:xfrm>
              <a:off x="6691413" y="3152512"/>
              <a:ext cx="45719" cy="958649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4" name="TextBox 423"/>
            <p:cNvSpPr txBox="1"/>
            <p:nvPr/>
          </p:nvSpPr>
          <p:spPr>
            <a:xfrm>
              <a:off x="6066999" y="4962258"/>
              <a:ext cx="180080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Valence band</a:t>
              </a:r>
            </a:p>
          </p:txBody>
        </p:sp>
        <p:sp>
          <p:nvSpPr>
            <p:cNvPr id="425" name="TextBox 424"/>
            <p:cNvSpPr txBox="1"/>
            <p:nvPr/>
          </p:nvSpPr>
          <p:spPr>
            <a:xfrm>
              <a:off x="5859900" y="1534527"/>
              <a:ext cx="227110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Conduction band</a:t>
              </a:r>
            </a:p>
          </p:txBody>
        </p:sp>
        <p:grpSp>
          <p:nvGrpSpPr>
            <p:cNvPr id="535" name="Group 534"/>
            <p:cNvGrpSpPr/>
            <p:nvPr/>
          </p:nvGrpSpPr>
          <p:grpSpPr>
            <a:xfrm>
              <a:off x="6559825" y="2927806"/>
              <a:ext cx="214715" cy="213689"/>
              <a:chOff x="8202817" y="3472478"/>
              <a:chExt cx="214297" cy="214298"/>
            </a:xfrm>
          </p:grpSpPr>
          <p:sp>
            <p:nvSpPr>
              <p:cNvPr id="536" name="Oval 535"/>
              <p:cNvSpPr/>
              <p:nvPr/>
            </p:nvSpPr>
            <p:spPr>
              <a:xfrm>
                <a:off x="8202817" y="3472478"/>
                <a:ext cx="214297" cy="214298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37" name="Straight Connector 536"/>
              <p:cNvCxnSpPr/>
              <p:nvPr/>
            </p:nvCxnSpPr>
            <p:spPr>
              <a:xfrm>
                <a:off x="8249633" y="3579631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cxnSp>
          <p:nvCxnSpPr>
            <p:cNvPr id="539" name="Straight Connector 538"/>
            <p:cNvCxnSpPr/>
            <p:nvPr/>
          </p:nvCxnSpPr>
          <p:spPr>
            <a:xfrm flipV="1">
              <a:off x="6656392" y="4161455"/>
              <a:ext cx="0" cy="13105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5841463" y="1270520"/>
            <a:ext cx="2327645" cy="4501437"/>
            <a:chOff x="1777463" y="2172220"/>
            <a:chExt cx="2327645" cy="4501437"/>
          </a:xfrm>
        </p:grpSpPr>
        <p:sp>
          <p:nvSpPr>
            <p:cNvPr id="541" name="Rectangle 540"/>
            <p:cNvSpPr/>
            <p:nvPr/>
          </p:nvSpPr>
          <p:spPr>
            <a:xfrm>
              <a:off x="1777463" y="5457201"/>
              <a:ext cx="2267060" cy="111407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4000">
                  <a:schemeClr val="bg1">
                    <a:lumMod val="75000"/>
                  </a:schemeClr>
                </a:gs>
                <a:gs pos="9000">
                  <a:schemeClr val="bg1"/>
                </a:gs>
              </a:gsLst>
              <a:lin ang="16200000" scaled="0"/>
              <a:tileRect/>
            </a:gradFill>
            <a:ln w="1905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1777463" y="2484709"/>
              <a:ext cx="2267060" cy="10945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42000"/>
                  </a:schemeClr>
                </a:gs>
                <a:gs pos="100000">
                  <a:srgbClr val="FFFFFF">
                    <a:alpha val="42000"/>
                  </a:srgbClr>
                </a:gs>
              </a:gsLst>
              <a:lin ang="16200000" scaled="0"/>
              <a:tileRect/>
            </a:gradFill>
            <a:ln w="1905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2495717" y="5375011"/>
              <a:ext cx="214715" cy="213689"/>
              <a:chOff x="4971298" y="3324225"/>
              <a:chExt cx="214297" cy="214298"/>
            </a:xfrm>
          </p:grpSpPr>
          <p:sp>
            <p:nvSpPr>
              <p:cNvPr id="553" name="Oval 552"/>
              <p:cNvSpPr/>
              <p:nvPr/>
            </p:nvSpPr>
            <p:spPr>
              <a:xfrm>
                <a:off x="4971298" y="3324225"/>
                <a:ext cx="214297" cy="214298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2C4D7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4" name="Straight Connector 553"/>
              <p:cNvCxnSpPr/>
              <p:nvPr/>
            </p:nvCxnSpPr>
            <p:spPr>
              <a:xfrm>
                <a:off x="5018114" y="3431374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546" name="TextBox 545"/>
            <p:cNvSpPr txBox="1"/>
            <p:nvPr/>
          </p:nvSpPr>
          <p:spPr>
            <a:xfrm>
              <a:off x="2015699" y="6222251"/>
              <a:ext cx="180080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Valence band</a:t>
              </a:r>
            </a:p>
          </p:txBody>
        </p:sp>
        <p:sp>
          <p:nvSpPr>
            <p:cNvPr id="547" name="TextBox 546"/>
            <p:cNvSpPr txBox="1"/>
            <p:nvPr/>
          </p:nvSpPr>
          <p:spPr>
            <a:xfrm>
              <a:off x="1834000" y="2172220"/>
              <a:ext cx="227110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Conduction band</a:t>
              </a:r>
            </a:p>
          </p:txBody>
        </p:sp>
        <p:grpSp>
          <p:nvGrpSpPr>
            <p:cNvPr id="549" name="Group 548"/>
            <p:cNvGrpSpPr/>
            <p:nvPr/>
          </p:nvGrpSpPr>
          <p:grpSpPr>
            <a:xfrm>
              <a:off x="2508525" y="3448305"/>
              <a:ext cx="214715" cy="213689"/>
              <a:chOff x="8202817" y="3380420"/>
              <a:chExt cx="214297" cy="214298"/>
            </a:xfrm>
          </p:grpSpPr>
          <p:sp>
            <p:nvSpPr>
              <p:cNvPr id="551" name="Oval 550"/>
              <p:cNvSpPr/>
              <p:nvPr/>
            </p:nvSpPr>
            <p:spPr>
              <a:xfrm>
                <a:off x="8202817" y="3380420"/>
                <a:ext cx="214297" cy="214298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2" name="Straight Connector 551"/>
              <p:cNvCxnSpPr/>
              <p:nvPr/>
            </p:nvCxnSpPr>
            <p:spPr>
              <a:xfrm>
                <a:off x="8249633" y="3487569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cxnSp>
          <p:nvCxnSpPr>
            <p:cNvPr id="550" name="Straight Connector 549"/>
            <p:cNvCxnSpPr/>
            <p:nvPr/>
          </p:nvCxnSpPr>
          <p:spPr>
            <a:xfrm flipV="1">
              <a:off x="2605092" y="5421448"/>
              <a:ext cx="0" cy="13105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560" name="Freeform 559"/>
            <p:cNvSpPr/>
            <p:nvPr/>
          </p:nvSpPr>
          <p:spPr>
            <a:xfrm>
              <a:off x="2599977" y="3691654"/>
              <a:ext cx="131683" cy="1654964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412724" y="2447164"/>
            <a:ext cx="3103788" cy="1873257"/>
            <a:chOff x="2024531" y="4618243"/>
            <a:chExt cx="3103788" cy="1873257"/>
          </a:xfrm>
        </p:grpSpPr>
        <p:grpSp>
          <p:nvGrpSpPr>
            <p:cNvPr id="606" name="Group 605"/>
            <p:cNvGrpSpPr/>
            <p:nvPr/>
          </p:nvGrpSpPr>
          <p:grpSpPr>
            <a:xfrm rot="10800000">
              <a:off x="2024531" y="5346376"/>
              <a:ext cx="242055" cy="247659"/>
              <a:chOff x="6453865" y="2668196"/>
              <a:chExt cx="296044" cy="296044"/>
            </a:xfrm>
          </p:grpSpPr>
          <p:sp>
            <p:nvSpPr>
              <p:cNvPr id="607" name="Oval 606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08" name="Straight Connector 607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9" name="Group 608"/>
            <p:cNvGrpSpPr/>
            <p:nvPr/>
          </p:nvGrpSpPr>
          <p:grpSpPr>
            <a:xfrm rot="10800000">
              <a:off x="2938930" y="5193975"/>
              <a:ext cx="242055" cy="247659"/>
              <a:chOff x="6453865" y="2668196"/>
              <a:chExt cx="296044" cy="296044"/>
            </a:xfrm>
          </p:grpSpPr>
          <p:sp>
            <p:nvSpPr>
              <p:cNvPr id="610" name="Oval 609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1" name="Straight Connector 610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2" name="Group 611"/>
            <p:cNvGrpSpPr/>
            <p:nvPr/>
          </p:nvGrpSpPr>
          <p:grpSpPr>
            <a:xfrm rot="10800000">
              <a:off x="2684930" y="4736776"/>
              <a:ext cx="242055" cy="247659"/>
              <a:chOff x="6453865" y="2668196"/>
              <a:chExt cx="296044" cy="296044"/>
            </a:xfrm>
          </p:grpSpPr>
          <p:sp>
            <p:nvSpPr>
              <p:cNvPr id="613" name="Oval 612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4" name="Straight Connector 613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5" name="Group 614"/>
            <p:cNvGrpSpPr/>
            <p:nvPr/>
          </p:nvGrpSpPr>
          <p:grpSpPr>
            <a:xfrm rot="10800000">
              <a:off x="3853331" y="4956908"/>
              <a:ext cx="242055" cy="247659"/>
              <a:chOff x="6453865" y="2668196"/>
              <a:chExt cx="296044" cy="296044"/>
            </a:xfrm>
          </p:grpSpPr>
          <p:sp>
            <p:nvSpPr>
              <p:cNvPr id="616" name="Oval 615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17" name="Straight Connector 616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8" name="Group 617"/>
            <p:cNvGrpSpPr/>
            <p:nvPr/>
          </p:nvGrpSpPr>
          <p:grpSpPr>
            <a:xfrm rot="10800000">
              <a:off x="4259731" y="4618243"/>
              <a:ext cx="242055" cy="247659"/>
              <a:chOff x="6453865" y="2668196"/>
              <a:chExt cx="296044" cy="296044"/>
            </a:xfrm>
          </p:grpSpPr>
          <p:sp>
            <p:nvSpPr>
              <p:cNvPr id="619" name="Oval 618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20" name="Straight Connector 619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1" name="Group 620"/>
            <p:cNvGrpSpPr/>
            <p:nvPr/>
          </p:nvGrpSpPr>
          <p:grpSpPr>
            <a:xfrm rot="10800000">
              <a:off x="3362264" y="5464908"/>
              <a:ext cx="242055" cy="247659"/>
              <a:chOff x="6453865" y="2668196"/>
              <a:chExt cx="296044" cy="296044"/>
            </a:xfrm>
          </p:grpSpPr>
          <p:sp>
            <p:nvSpPr>
              <p:cNvPr id="622" name="Oval 621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23" name="Straight Connector 622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4" name="Group 623"/>
            <p:cNvGrpSpPr/>
            <p:nvPr/>
          </p:nvGrpSpPr>
          <p:grpSpPr>
            <a:xfrm rot="10800000">
              <a:off x="2447865" y="6193041"/>
              <a:ext cx="242055" cy="247659"/>
              <a:chOff x="6453865" y="2668196"/>
              <a:chExt cx="296044" cy="296044"/>
            </a:xfrm>
          </p:grpSpPr>
          <p:sp>
            <p:nvSpPr>
              <p:cNvPr id="625" name="Oval 624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26" name="Straight Connector 625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7" name="Group 626"/>
            <p:cNvGrpSpPr/>
            <p:nvPr/>
          </p:nvGrpSpPr>
          <p:grpSpPr>
            <a:xfrm rot="10800000">
              <a:off x="3446930" y="5922108"/>
              <a:ext cx="242055" cy="247659"/>
              <a:chOff x="6453865" y="2668196"/>
              <a:chExt cx="296044" cy="296044"/>
            </a:xfrm>
          </p:grpSpPr>
          <p:sp>
            <p:nvSpPr>
              <p:cNvPr id="628" name="Oval 627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29" name="Straight Connector 628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0" name="Group 629"/>
            <p:cNvGrpSpPr/>
            <p:nvPr/>
          </p:nvGrpSpPr>
          <p:grpSpPr>
            <a:xfrm rot="10800000">
              <a:off x="4429063" y="5701975"/>
              <a:ext cx="242055" cy="247659"/>
              <a:chOff x="6453865" y="2668196"/>
              <a:chExt cx="296044" cy="296044"/>
            </a:xfrm>
          </p:grpSpPr>
          <p:sp>
            <p:nvSpPr>
              <p:cNvPr id="631" name="Oval 630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2" name="Straight Connector 631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3" name="Group 632"/>
            <p:cNvGrpSpPr/>
            <p:nvPr/>
          </p:nvGrpSpPr>
          <p:grpSpPr>
            <a:xfrm rot="10800000">
              <a:off x="3971864" y="6176108"/>
              <a:ext cx="242055" cy="247659"/>
              <a:chOff x="6453865" y="2668196"/>
              <a:chExt cx="296044" cy="296044"/>
            </a:xfrm>
          </p:grpSpPr>
          <p:sp>
            <p:nvSpPr>
              <p:cNvPr id="634" name="Oval 633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5" name="Straight Connector 634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6" name="Group 635"/>
            <p:cNvGrpSpPr/>
            <p:nvPr/>
          </p:nvGrpSpPr>
          <p:grpSpPr>
            <a:xfrm rot="10800000">
              <a:off x="4564531" y="6243841"/>
              <a:ext cx="242055" cy="247659"/>
              <a:chOff x="6453865" y="2668196"/>
              <a:chExt cx="296044" cy="296044"/>
            </a:xfrm>
          </p:grpSpPr>
          <p:sp>
            <p:nvSpPr>
              <p:cNvPr id="637" name="Oval 636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38" name="Straight Connector 637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9" name="Group 638"/>
            <p:cNvGrpSpPr/>
            <p:nvPr/>
          </p:nvGrpSpPr>
          <p:grpSpPr>
            <a:xfrm rot="10800000">
              <a:off x="4886264" y="5312507"/>
              <a:ext cx="242055" cy="247659"/>
              <a:chOff x="6453865" y="2668196"/>
              <a:chExt cx="296044" cy="296044"/>
            </a:xfrm>
          </p:grpSpPr>
          <p:sp>
            <p:nvSpPr>
              <p:cNvPr id="640" name="Oval 639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41" name="Straight Connector 640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4" name="Group 363"/>
          <p:cNvGrpSpPr/>
          <p:nvPr/>
        </p:nvGrpSpPr>
        <p:grpSpPr>
          <a:xfrm>
            <a:off x="1516099" y="2100596"/>
            <a:ext cx="3183126" cy="2805838"/>
            <a:chOff x="1570567" y="2197100"/>
            <a:chExt cx="2997200" cy="2582702"/>
          </a:xfrm>
        </p:grpSpPr>
        <p:grpSp>
          <p:nvGrpSpPr>
            <p:cNvPr id="366" name="Group 365"/>
            <p:cNvGrpSpPr/>
            <p:nvPr/>
          </p:nvGrpSpPr>
          <p:grpSpPr>
            <a:xfrm rot="10800000">
              <a:off x="2252888" y="3333794"/>
              <a:ext cx="242055" cy="247659"/>
              <a:chOff x="6453865" y="2668196"/>
              <a:chExt cx="296044" cy="296044"/>
            </a:xfrm>
          </p:grpSpPr>
          <p:sp>
            <p:nvSpPr>
              <p:cNvPr id="386" name="Oval 385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6518541" y="28162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7" name="Group 366"/>
            <p:cNvGrpSpPr/>
            <p:nvPr/>
          </p:nvGrpSpPr>
          <p:grpSpPr>
            <a:xfrm rot="10800000">
              <a:off x="3650130" y="3331309"/>
              <a:ext cx="242055" cy="247659"/>
              <a:chOff x="6453865" y="2668196"/>
              <a:chExt cx="296044" cy="296044"/>
            </a:xfrm>
          </p:grpSpPr>
          <p:sp>
            <p:nvSpPr>
              <p:cNvPr id="384" name="Oval 383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8" name="Freeform 367"/>
            <p:cNvSpPr/>
            <p:nvPr/>
          </p:nvSpPr>
          <p:spPr>
            <a:xfrm rot="19522441">
              <a:off x="2154068" y="2376166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Freeform 368"/>
            <p:cNvSpPr/>
            <p:nvPr/>
          </p:nvSpPr>
          <p:spPr>
            <a:xfrm rot="18110682">
              <a:off x="2025238" y="2733428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Freeform 369"/>
            <p:cNvSpPr/>
            <p:nvPr/>
          </p:nvSpPr>
          <p:spPr>
            <a:xfrm>
              <a:off x="2494944" y="2209229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Freeform 370"/>
            <p:cNvSpPr/>
            <p:nvPr/>
          </p:nvSpPr>
          <p:spPr>
            <a:xfrm rot="18110682">
              <a:off x="1680626" y="3174319"/>
              <a:ext cx="403375" cy="623493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1367"/>
                <a:gd name="connsiteY0" fmla="*/ 1582798 h 1582798"/>
                <a:gd name="connsiteX1" fmla="*/ 711367 w 711367"/>
                <a:gd name="connsiteY1" fmla="*/ 0 h 1582798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592882 w 1658257"/>
                <a:gd name="connsiteY0" fmla="*/ 1530746 h 1530746"/>
                <a:gd name="connsiteX1" fmla="*/ 1634192 w 1658257"/>
                <a:gd name="connsiteY1" fmla="*/ 1078224 h 1530746"/>
                <a:gd name="connsiteX2" fmla="*/ 1 w 1658257"/>
                <a:gd name="connsiteY2" fmla="*/ 0 h 1530746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926314 w 1926313"/>
                <a:gd name="connsiteY0" fmla="*/ 1425836 h 1425836"/>
                <a:gd name="connsiteX1" fmla="*/ -1 w 1926313"/>
                <a:gd name="connsiteY1" fmla="*/ 0 h 1425836"/>
                <a:gd name="connsiteX0" fmla="*/ 1717916 w 1717916"/>
                <a:gd name="connsiteY0" fmla="*/ 1491404 h 1491403"/>
                <a:gd name="connsiteX1" fmla="*/ -1 w 1717916"/>
                <a:gd name="connsiteY1" fmla="*/ 0 h 1491403"/>
                <a:gd name="connsiteX0" fmla="*/ 1717916 w 1717916"/>
                <a:gd name="connsiteY0" fmla="*/ 1491404 h 1491404"/>
                <a:gd name="connsiteX1" fmla="*/ -1 w 1717916"/>
                <a:gd name="connsiteY1" fmla="*/ 0 h 1491404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2954" h="1452063">
                  <a:moveTo>
                    <a:pt x="1842955" y="1452063"/>
                  </a:moveTo>
                  <a:cubicBezTo>
                    <a:pt x="1150971" y="904702"/>
                    <a:pt x="572638" y="497135"/>
                    <a:pt x="-1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Freeform 371"/>
            <p:cNvSpPr/>
            <p:nvPr/>
          </p:nvSpPr>
          <p:spPr>
            <a:xfrm rot="2077559" flipV="1">
              <a:off x="2131934" y="3642090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Freeform 372"/>
            <p:cNvSpPr/>
            <p:nvPr/>
          </p:nvSpPr>
          <p:spPr>
            <a:xfrm rot="3489318" flipV="1">
              <a:off x="2025238" y="3504185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 flipV="1">
              <a:off x="2494944" y="3533891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Freeform 374"/>
            <p:cNvSpPr/>
            <p:nvPr/>
          </p:nvSpPr>
          <p:spPr>
            <a:xfrm rot="2077559" flipH="1">
              <a:off x="3523184" y="2364037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Freeform 375"/>
            <p:cNvSpPr/>
            <p:nvPr/>
          </p:nvSpPr>
          <p:spPr>
            <a:xfrm rot="3489318" flipH="1">
              <a:off x="3955559" y="2721299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Freeform 376"/>
            <p:cNvSpPr/>
            <p:nvPr/>
          </p:nvSpPr>
          <p:spPr>
            <a:xfrm flipH="1">
              <a:off x="3108158" y="2197100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Freeform 377"/>
            <p:cNvSpPr/>
            <p:nvPr/>
          </p:nvSpPr>
          <p:spPr>
            <a:xfrm rot="3489318" flipH="1">
              <a:off x="4054333" y="3162190"/>
              <a:ext cx="403375" cy="623493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1367"/>
                <a:gd name="connsiteY0" fmla="*/ 1582798 h 1582798"/>
                <a:gd name="connsiteX1" fmla="*/ 711367 w 711367"/>
                <a:gd name="connsiteY1" fmla="*/ 0 h 1582798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592882 w 1658257"/>
                <a:gd name="connsiteY0" fmla="*/ 1530746 h 1530746"/>
                <a:gd name="connsiteX1" fmla="*/ 1634192 w 1658257"/>
                <a:gd name="connsiteY1" fmla="*/ 1078224 h 1530746"/>
                <a:gd name="connsiteX2" fmla="*/ 1 w 1658257"/>
                <a:gd name="connsiteY2" fmla="*/ 0 h 1530746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926314 w 1926313"/>
                <a:gd name="connsiteY0" fmla="*/ 1425836 h 1425836"/>
                <a:gd name="connsiteX1" fmla="*/ -1 w 1926313"/>
                <a:gd name="connsiteY1" fmla="*/ 0 h 1425836"/>
                <a:gd name="connsiteX0" fmla="*/ 1717916 w 1717916"/>
                <a:gd name="connsiteY0" fmla="*/ 1491404 h 1491403"/>
                <a:gd name="connsiteX1" fmla="*/ -1 w 1717916"/>
                <a:gd name="connsiteY1" fmla="*/ 0 h 1491403"/>
                <a:gd name="connsiteX0" fmla="*/ 1717916 w 1717916"/>
                <a:gd name="connsiteY0" fmla="*/ 1491404 h 1491404"/>
                <a:gd name="connsiteX1" fmla="*/ -1 w 1717916"/>
                <a:gd name="connsiteY1" fmla="*/ 0 h 1491404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2954" h="1452063">
                  <a:moveTo>
                    <a:pt x="1842955" y="1452063"/>
                  </a:moveTo>
                  <a:cubicBezTo>
                    <a:pt x="1150971" y="904702"/>
                    <a:pt x="572638" y="497135"/>
                    <a:pt x="-1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Freeform 378"/>
            <p:cNvSpPr/>
            <p:nvPr/>
          </p:nvSpPr>
          <p:spPr>
            <a:xfrm rot="19522441" flipH="1" flipV="1">
              <a:off x="3545318" y="3629961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Freeform 379"/>
            <p:cNvSpPr/>
            <p:nvPr/>
          </p:nvSpPr>
          <p:spPr>
            <a:xfrm rot="18110682" flipH="1" flipV="1">
              <a:off x="3955558" y="3492057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Freeform 380"/>
            <p:cNvSpPr/>
            <p:nvPr/>
          </p:nvSpPr>
          <p:spPr>
            <a:xfrm flipH="1" flipV="1">
              <a:off x="3108158" y="3521762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Freeform 381"/>
            <p:cNvSpPr/>
            <p:nvPr/>
          </p:nvSpPr>
          <p:spPr>
            <a:xfrm rot="19522441">
              <a:off x="2154069" y="2376166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Freeform 382"/>
            <p:cNvSpPr/>
            <p:nvPr/>
          </p:nvSpPr>
          <p:spPr>
            <a:xfrm rot="18110682">
              <a:off x="2025238" y="2733427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>
          <a:xfrm>
            <a:off x="1361501" y="2001468"/>
            <a:ext cx="3510205" cy="2947798"/>
          </a:xfrm>
          <a:prstGeom prst="rect">
            <a:avLst/>
          </a:prstGeom>
          <a:noFill/>
          <a:ln w="1270000" cmpd="sng">
            <a:solidFill>
              <a:schemeClr val="bg1"/>
            </a:solidFill>
            <a:prstDash val="solid"/>
          </a:ln>
          <a:effectLst>
            <a:softEdge rad="406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3215" y="5315421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Doping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97094" y="5385722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Strain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33832" y="5326791"/>
            <a:ext cx="1265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Alloying</a:t>
            </a:r>
          </a:p>
        </p:txBody>
      </p:sp>
      <p:sp>
        <p:nvSpPr>
          <p:cNvPr id="388" name="Rectangle 387"/>
          <p:cNvSpPr/>
          <p:nvPr/>
        </p:nvSpPr>
        <p:spPr>
          <a:xfrm>
            <a:off x="1321848" y="1915299"/>
            <a:ext cx="3510205" cy="2947798"/>
          </a:xfrm>
          <a:prstGeom prst="rect">
            <a:avLst/>
          </a:prstGeom>
          <a:noFill/>
          <a:ln w="1270000" cmpd="sng">
            <a:solidFill>
              <a:schemeClr val="bg1"/>
            </a:solidFill>
            <a:prstDash val="solid"/>
          </a:ln>
          <a:effectLst>
            <a:softEdge rad="406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4D8FC7-3CD4-4B9D-8D7A-2DEF0B06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  <p:bldP spid="5" grpId="0"/>
      <p:bldP spid="5" grpId="1"/>
      <p:bldP spid="32" grpId="0"/>
      <p:bldP spid="33" grpId="0"/>
      <p:bldP spid="33" grpId="1"/>
      <p:bldP spid="3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 387"/>
          <p:cNvSpPr/>
          <p:nvPr/>
        </p:nvSpPr>
        <p:spPr>
          <a:xfrm>
            <a:off x="1627448" y="3925284"/>
            <a:ext cx="2996842" cy="974698"/>
          </a:xfrm>
          <a:prstGeom prst="rect">
            <a:avLst/>
          </a:prstGeom>
          <a:solidFill>
            <a:srgbClr val="80ED20">
              <a:alpha val="15000"/>
            </a:srgbClr>
          </a:solidFill>
          <a:ln w="412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563006" y="2121397"/>
            <a:ext cx="2996842" cy="762648"/>
          </a:xfrm>
          <a:prstGeom prst="rect">
            <a:avLst/>
          </a:prstGeom>
          <a:solidFill>
            <a:srgbClr val="80ED20">
              <a:alpha val="15000"/>
            </a:srgbClr>
          </a:solidFill>
          <a:ln w="412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488786" y="221870"/>
            <a:ext cx="615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Bandgap engineering in 2D regime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50" y="2886586"/>
            <a:ext cx="362242" cy="3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192" y="2884045"/>
            <a:ext cx="362242" cy="3657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434" y="2884045"/>
            <a:ext cx="362242" cy="365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76" y="2889127"/>
            <a:ext cx="362242" cy="3657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18" y="2886586"/>
            <a:ext cx="362242" cy="365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160" y="2886586"/>
            <a:ext cx="362242" cy="365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784" y="2896565"/>
            <a:ext cx="362242" cy="3657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026" y="2894024"/>
            <a:ext cx="362242" cy="3657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58" y="3201816"/>
            <a:ext cx="362242" cy="3657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200" y="3201816"/>
            <a:ext cx="362242" cy="3657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42" y="3206898"/>
            <a:ext cx="362242" cy="3657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684" y="3204357"/>
            <a:ext cx="362242" cy="3657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26" y="3204357"/>
            <a:ext cx="362242" cy="3657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550" y="3214336"/>
            <a:ext cx="362242" cy="3657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792" y="3211795"/>
            <a:ext cx="362242" cy="365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34" y="3211795"/>
            <a:ext cx="362242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130" y="3199592"/>
            <a:ext cx="362242" cy="36576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30" y="3532979"/>
            <a:ext cx="362242" cy="36576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72" y="3530438"/>
            <a:ext cx="362242" cy="36576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014" y="3530438"/>
            <a:ext cx="362242" cy="36576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56" y="3535520"/>
            <a:ext cx="362242" cy="36576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498" y="3532979"/>
            <a:ext cx="362242" cy="36576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740" y="3532979"/>
            <a:ext cx="362242" cy="36576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364" y="3542958"/>
            <a:ext cx="362242" cy="36576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606" y="3540417"/>
            <a:ext cx="362242" cy="365760"/>
          </a:xfrm>
          <a:prstGeom prst="rect">
            <a:avLst/>
          </a:prstGeom>
        </p:spPr>
      </p:pic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11852086" y="1862835"/>
            <a:ext cx="5472053" cy="3657600"/>
            <a:chOff x="6231231" y="14995550"/>
            <a:chExt cx="7443844" cy="4975577"/>
          </a:xfrm>
        </p:grpSpPr>
        <p:sp>
          <p:nvSpPr>
            <p:cNvPr id="118" name="Rectangle 117"/>
            <p:cNvSpPr/>
            <p:nvPr/>
          </p:nvSpPr>
          <p:spPr>
            <a:xfrm>
              <a:off x="8371234" y="18358556"/>
              <a:ext cx="3083968" cy="108268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7705026" y="18814861"/>
              <a:ext cx="1371482" cy="1156266"/>
              <a:chOff x="5822095" y="5051264"/>
              <a:chExt cx="1006230" cy="852406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6080534" y="5352288"/>
                <a:ext cx="388742" cy="394912"/>
                <a:chOff x="5834743" y="3037114"/>
                <a:chExt cx="685800" cy="696686"/>
              </a:xfrm>
            </p:grpSpPr>
            <p:cxnSp>
              <p:nvCxnSpPr>
                <p:cNvPr id="163" name="Straight Arrow Connector 162"/>
                <p:cNvCxnSpPr/>
                <p:nvPr/>
              </p:nvCxnSpPr>
              <p:spPr>
                <a:xfrm flipV="1">
                  <a:off x="5834743" y="3037114"/>
                  <a:ext cx="0" cy="69668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64" name="Straight Arrow Connector 163"/>
                <p:cNvCxnSpPr/>
                <p:nvPr/>
              </p:nvCxnSpPr>
              <p:spPr>
                <a:xfrm>
                  <a:off x="5834743" y="3733800"/>
                  <a:ext cx="685800" cy="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tailEnd type="triangle"/>
                </a:ln>
                <a:effectLst/>
              </p:spPr>
            </p:cxnSp>
          </p:grpSp>
          <p:sp>
            <p:nvSpPr>
              <p:cNvPr id="161" name="TextBox 160"/>
              <p:cNvSpPr txBox="1"/>
              <p:nvPr/>
            </p:nvSpPr>
            <p:spPr>
              <a:xfrm>
                <a:off x="6303679" y="5563328"/>
                <a:ext cx="524646" cy="34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5822095" y="5051264"/>
                <a:ext cx="524646" cy="34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20" name="Oval 119"/>
            <p:cNvSpPr/>
            <p:nvPr/>
          </p:nvSpPr>
          <p:spPr>
            <a:xfrm>
              <a:off x="9383234" y="18214931"/>
              <a:ext cx="292085" cy="29069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 flipH="1">
              <a:off x="8803282" y="16795753"/>
              <a:ext cx="216024" cy="1464653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FFC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9383001" y="18217221"/>
              <a:ext cx="292085" cy="290690"/>
              <a:chOff x="8202817" y="3380420"/>
              <a:chExt cx="214297" cy="214298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8202817" y="3380420"/>
                <a:ext cx="214297" cy="214298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8249633" y="3487569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 flipV="1">
                <a:off x="8311871" y="3423285"/>
                <a:ext cx="0" cy="131428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grpSp>
          <p:nvGrpSpPr>
            <p:cNvPr id="123" name="Group 122"/>
            <p:cNvGrpSpPr/>
            <p:nvPr/>
          </p:nvGrpSpPr>
          <p:grpSpPr>
            <a:xfrm>
              <a:off x="7579146" y="17299808"/>
              <a:ext cx="699976" cy="265878"/>
              <a:chOff x="5873135" y="5410200"/>
              <a:chExt cx="334365" cy="152400"/>
            </a:xfrm>
          </p:grpSpPr>
          <p:grpSp>
            <p:nvGrpSpPr>
              <p:cNvPr id="148" name="Group 93"/>
              <p:cNvGrpSpPr>
                <a:grpSpLocks/>
              </p:cNvGrpSpPr>
              <p:nvPr/>
            </p:nvGrpSpPr>
            <p:grpSpPr bwMode="auto">
              <a:xfrm>
                <a:off x="5873135" y="5410200"/>
                <a:ext cx="224364" cy="152400"/>
                <a:chOff x="2737" y="1157"/>
                <a:chExt cx="443" cy="281"/>
              </a:xfrm>
            </p:grpSpPr>
            <p:sp>
              <p:nvSpPr>
                <p:cNvPr id="151" name="Freeform 100"/>
                <p:cNvSpPr>
                  <a:spLocks/>
                </p:cNvSpPr>
                <p:nvPr/>
              </p:nvSpPr>
              <p:spPr bwMode="auto">
                <a:xfrm rot="-120435">
                  <a:off x="2737" y="1303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Freeform 101"/>
                <p:cNvSpPr>
                  <a:spLocks/>
                </p:cNvSpPr>
                <p:nvPr/>
              </p:nvSpPr>
              <p:spPr bwMode="auto">
                <a:xfrm rot="-120435" flipH="1" flipV="1">
                  <a:off x="2805" y="1157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102"/>
                <p:cNvSpPr>
                  <a:spLocks/>
                </p:cNvSpPr>
                <p:nvPr/>
              </p:nvSpPr>
              <p:spPr bwMode="auto">
                <a:xfrm rot="-120435">
                  <a:off x="2886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Freeform 103"/>
                <p:cNvSpPr>
                  <a:spLocks/>
                </p:cNvSpPr>
                <p:nvPr/>
              </p:nvSpPr>
              <p:spPr bwMode="auto">
                <a:xfrm rot="-120435" flipH="1" flipV="1">
                  <a:off x="2954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104"/>
                <p:cNvSpPr>
                  <a:spLocks/>
                </p:cNvSpPr>
                <p:nvPr/>
              </p:nvSpPr>
              <p:spPr bwMode="auto">
                <a:xfrm rot="-120435">
                  <a:off x="3035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105"/>
                <p:cNvSpPr>
                  <a:spLocks/>
                </p:cNvSpPr>
                <p:nvPr/>
              </p:nvSpPr>
              <p:spPr bwMode="auto">
                <a:xfrm rot="-120435" flipH="1" flipV="1">
                  <a:off x="3103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 cmpd="sng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49" name="Line 106"/>
              <p:cNvSpPr>
                <a:spLocks noChangeShapeType="1"/>
              </p:cNvSpPr>
              <p:nvPr/>
            </p:nvSpPr>
            <p:spPr bwMode="auto">
              <a:xfrm>
                <a:off x="6172635" y="5516864"/>
                <a:ext cx="34865" cy="0"/>
              </a:xfrm>
              <a:prstGeom prst="line">
                <a:avLst/>
              </a:prstGeom>
              <a:noFill/>
              <a:ln w="38100" cmpd="sng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0" name="Freeform 107"/>
              <p:cNvSpPr>
                <a:spLocks/>
              </p:cNvSpPr>
              <p:nvPr/>
            </p:nvSpPr>
            <p:spPr bwMode="auto">
              <a:xfrm>
                <a:off x="6095941" y="5475382"/>
                <a:ext cx="85784" cy="45719"/>
              </a:xfrm>
              <a:custGeom>
                <a:avLst/>
                <a:gdLst>
                  <a:gd name="T0" fmla="*/ 50 w 50"/>
                  <a:gd name="T1" fmla="*/ 20 h 23"/>
                  <a:gd name="T2" fmla="*/ 10 w 50"/>
                  <a:gd name="T3" fmla="*/ 20 h 23"/>
                  <a:gd name="T4" fmla="*/ 0 w 5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3">
                    <a:moveTo>
                      <a:pt x="50" y="20"/>
                    </a:moveTo>
                    <a:cubicBezTo>
                      <a:pt x="34" y="21"/>
                      <a:pt x="18" y="23"/>
                      <a:pt x="10" y="20"/>
                    </a:cubicBezTo>
                    <a:cubicBezTo>
                      <a:pt x="2" y="17"/>
                      <a:pt x="1" y="8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8371234" y="15067560"/>
              <a:ext cx="3083968" cy="928920"/>
            </a:xfrm>
            <a:prstGeom prst="rect">
              <a:avLst/>
            </a:prstGeom>
            <a:solidFill>
              <a:srgbClr val="95B3D7">
                <a:alpha val="42000"/>
              </a:srgbClr>
            </a:solidFill>
            <a:ln w="19050" cap="flat" cmpd="sng" algn="ctr">
              <a:solidFill>
                <a:srgbClr val="2C4D76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9365578" y="15847910"/>
              <a:ext cx="292085" cy="290690"/>
              <a:chOff x="4971298" y="3324225"/>
              <a:chExt cx="214297" cy="214298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4971298" y="3324225"/>
                <a:ext cx="214297" cy="214298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2C4D7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5018114" y="3431374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126" name="Freeform 125"/>
            <p:cNvSpPr/>
            <p:nvPr/>
          </p:nvSpPr>
          <p:spPr>
            <a:xfrm>
              <a:off x="9587586" y="16170719"/>
              <a:ext cx="140271" cy="1977460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flipV="1">
              <a:off x="11599218" y="15860811"/>
              <a:ext cx="0" cy="763802"/>
            </a:xfrm>
            <a:prstGeom prst="straightConnector1">
              <a:avLst/>
            </a:prstGeom>
            <a:noFill/>
            <a:ln w="28575" cap="flat" cmpd="sng" algn="ctr">
              <a:solidFill>
                <a:srgbClr val="2C4D76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128" name="TextBox 127"/>
            <p:cNvSpPr txBox="1"/>
            <p:nvPr/>
          </p:nvSpPr>
          <p:spPr>
            <a:xfrm>
              <a:off x="11743235" y="15572777"/>
              <a:ext cx="193184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2C4D7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e/e repulsion</a:t>
              </a:r>
            </a:p>
            <a:p>
              <a:endParaRPr lang="en-US" sz="24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8354975" y="16597305"/>
              <a:ext cx="3100227" cy="103365"/>
              <a:chOff x="6522720" y="2537460"/>
              <a:chExt cx="2274577" cy="76201"/>
            </a:xfrm>
          </p:grpSpPr>
          <p:sp>
            <p:nvSpPr>
              <p:cNvPr id="144" name="Oval 143"/>
              <p:cNvSpPr/>
              <p:nvPr/>
            </p:nvSpPr>
            <p:spPr>
              <a:xfrm>
                <a:off x="7442834" y="2537460"/>
                <a:ext cx="76201" cy="76201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5" name="Straight Connector 144"/>
              <p:cNvCxnSpPr/>
              <p:nvPr/>
            </p:nvCxnSpPr>
            <p:spPr>
              <a:xfrm>
                <a:off x="6522720" y="2573020"/>
                <a:ext cx="2274577" cy="5424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31" name="Straight Arrow Connector 130"/>
            <p:cNvCxnSpPr/>
            <p:nvPr/>
          </p:nvCxnSpPr>
          <p:spPr>
            <a:xfrm>
              <a:off x="8227219" y="16003664"/>
              <a:ext cx="0" cy="60418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/>
            </a:ln>
            <a:effectLst/>
          </p:spPr>
        </p:cxnSp>
        <p:grpSp>
          <p:nvGrpSpPr>
            <p:cNvPr id="132" name="Group 131"/>
            <p:cNvGrpSpPr/>
            <p:nvPr/>
          </p:nvGrpSpPr>
          <p:grpSpPr>
            <a:xfrm>
              <a:off x="8875291" y="16291696"/>
              <a:ext cx="476721" cy="549320"/>
              <a:chOff x="5521516" y="1983576"/>
              <a:chExt cx="349762" cy="404962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5557266" y="2055114"/>
                <a:ext cx="264414" cy="264414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7" name="Group 136"/>
              <p:cNvGrpSpPr/>
              <p:nvPr/>
            </p:nvGrpSpPr>
            <p:grpSpPr>
              <a:xfrm>
                <a:off x="5521516" y="1983576"/>
                <a:ext cx="214297" cy="214298"/>
                <a:chOff x="4971298" y="3324225"/>
                <a:chExt cx="214297" cy="214298"/>
              </a:xfrm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4971298" y="3324225"/>
                  <a:ext cx="214297" cy="214298"/>
                </a:xfrm>
                <a:prstGeom prst="ellipse">
                  <a:avLst/>
                </a:prstGeom>
                <a:solidFill>
                  <a:srgbClr val="0070C0"/>
                </a:solidFill>
                <a:ln w="12700" cap="flat" cmpd="sng" algn="ctr">
                  <a:solidFill>
                    <a:srgbClr val="2C4D76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018114" y="3431374"/>
                  <a:ext cx="12066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</p:grpSp>
          <p:grpSp>
            <p:nvGrpSpPr>
              <p:cNvPr id="138" name="Group 137"/>
              <p:cNvGrpSpPr/>
              <p:nvPr/>
            </p:nvGrpSpPr>
            <p:grpSpPr>
              <a:xfrm>
                <a:off x="5656981" y="2174240"/>
                <a:ext cx="214297" cy="214298"/>
                <a:chOff x="8202817" y="3380420"/>
                <a:chExt cx="214297" cy="214298"/>
              </a:xfrm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8202817" y="3380420"/>
                  <a:ext cx="214297" cy="214298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8249633" y="3487569"/>
                  <a:ext cx="12066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cxnSp>
              <p:nvCxnSpPr>
                <p:cNvPr id="141" name="Straight Connector 140"/>
                <p:cNvCxnSpPr/>
                <p:nvPr/>
              </p:nvCxnSpPr>
              <p:spPr>
                <a:xfrm flipV="1">
                  <a:off x="8311871" y="3423285"/>
                  <a:ext cx="0" cy="13142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133" name="TextBox 132"/>
            <p:cNvSpPr txBox="1"/>
            <p:nvPr/>
          </p:nvSpPr>
          <p:spPr>
            <a:xfrm>
              <a:off x="8442479" y="18677832"/>
              <a:ext cx="3572250" cy="614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Valence band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430865" y="14995550"/>
              <a:ext cx="4344019" cy="614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Conduction band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31231" y="15859646"/>
              <a:ext cx="1991447" cy="113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e/h</a:t>
              </a:r>
            </a:p>
            <a:p>
              <a:pPr algn="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attraction</a:t>
              </a: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11582721" y="-904457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41463" y="1270520"/>
            <a:ext cx="2327645" cy="4501437"/>
            <a:chOff x="1777463" y="2172220"/>
            <a:chExt cx="2327645" cy="4501437"/>
          </a:xfrm>
        </p:grpSpPr>
        <p:sp>
          <p:nvSpPr>
            <p:cNvPr id="541" name="Rectangle 540"/>
            <p:cNvSpPr/>
            <p:nvPr/>
          </p:nvSpPr>
          <p:spPr>
            <a:xfrm>
              <a:off x="1777463" y="5457201"/>
              <a:ext cx="2267060" cy="111407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4000">
                  <a:schemeClr val="bg1">
                    <a:lumMod val="75000"/>
                  </a:schemeClr>
                </a:gs>
                <a:gs pos="9000">
                  <a:schemeClr val="bg1"/>
                </a:gs>
              </a:gsLst>
              <a:lin ang="16200000" scaled="0"/>
              <a:tileRect/>
            </a:gradFill>
            <a:ln w="1905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1777463" y="2484709"/>
              <a:ext cx="2267060" cy="109451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  <a:alpha val="42000"/>
                  </a:schemeClr>
                </a:gs>
                <a:gs pos="100000">
                  <a:srgbClr val="FFFFFF">
                    <a:alpha val="42000"/>
                  </a:srgbClr>
                </a:gs>
              </a:gsLst>
              <a:lin ang="16200000" scaled="0"/>
              <a:tileRect/>
            </a:gradFill>
            <a:ln w="1905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4" name="Group 543"/>
            <p:cNvGrpSpPr/>
            <p:nvPr/>
          </p:nvGrpSpPr>
          <p:grpSpPr>
            <a:xfrm>
              <a:off x="2495717" y="5375011"/>
              <a:ext cx="214715" cy="213689"/>
              <a:chOff x="4971298" y="3324225"/>
              <a:chExt cx="214297" cy="214298"/>
            </a:xfrm>
          </p:grpSpPr>
          <p:sp>
            <p:nvSpPr>
              <p:cNvPr id="553" name="Oval 552"/>
              <p:cNvSpPr/>
              <p:nvPr/>
            </p:nvSpPr>
            <p:spPr>
              <a:xfrm>
                <a:off x="4971298" y="3324225"/>
                <a:ext cx="214297" cy="214298"/>
              </a:xfrm>
              <a:prstGeom prst="ellipse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2C4D7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4" name="Straight Connector 553"/>
              <p:cNvCxnSpPr/>
              <p:nvPr/>
            </p:nvCxnSpPr>
            <p:spPr>
              <a:xfrm>
                <a:off x="5018114" y="3431374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sp>
          <p:nvSpPr>
            <p:cNvPr id="546" name="TextBox 545"/>
            <p:cNvSpPr txBox="1"/>
            <p:nvPr/>
          </p:nvSpPr>
          <p:spPr>
            <a:xfrm>
              <a:off x="2015699" y="6222251"/>
              <a:ext cx="1800801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Valence band</a:t>
              </a:r>
            </a:p>
          </p:txBody>
        </p:sp>
        <p:sp>
          <p:nvSpPr>
            <p:cNvPr id="547" name="TextBox 546"/>
            <p:cNvSpPr txBox="1"/>
            <p:nvPr/>
          </p:nvSpPr>
          <p:spPr>
            <a:xfrm>
              <a:off x="1834000" y="2172220"/>
              <a:ext cx="2271108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Conduction band</a:t>
              </a:r>
            </a:p>
          </p:txBody>
        </p:sp>
        <p:grpSp>
          <p:nvGrpSpPr>
            <p:cNvPr id="549" name="Group 548"/>
            <p:cNvGrpSpPr/>
            <p:nvPr/>
          </p:nvGrpSpPr>
          <p:grpSpPr>
            <a:xfrm>
              <a:off x="2508525" y="3448305"/>
              <a:ext cx="214715" cy="213689"/>
              <a:chOff x="8202817" y="3380420"/>
              <a:chExt cx="214297" cy="214298"/>
            </a:xfrm>
          </p:grpSpPr>
          <p:sp>
            <p:nvSpPr>
              <p:cNvPr id="551" name="Oval 550"/>
              <p:cNvSpPr/>
              <p:nvPr/>
            </p:nvSpPr>
            <p:spPr>
              <a:xfrm>
                <a:off x="8202817" y="3380420"/>
                <a:ext cx="214297" cy="214298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2" name="Straight Connector 551"/>
              <p:cNvCxnSpPr/>
              <p:nvPr/>
            </p:nvCxnSpPr>
            <p:spPr>
              <a:xfrm>
                <a:off x="8249633" y="3487569"/>
                <a:ext cx="120664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</p:cxnSp>
        </p:grpSp>
        <p:cxnSp>
          <p:nvCxnSpPr>
            <p:cNvPr id="550" name="Straight Connector 549"/>
            <p:cNvCxnSpPr/>
            <p:nvPr/>
          </p:nvCxnSpPr>
          <p:spPr>
            <a:xfrm flipV="1">
              <a:off x="2605092" y="5421448"/>
              <a:ext cx="0" cy="13105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</a:ln>
            <a:effectLst/>
          </p:spPr>
        </p:cxnSp>
        <p:sp>
          <p:nvSpPr>
            <p:cNvPr id="560" name="Freeform 559"/>
            <p:cNvSpPr/>
            <p:nvPr/>
          </p:nvSpPr>
          <p:spPr>
            <a:xfrm>
              <a:off x="2599977" y="3691654"/>
              <a:ext cx="131683" cy="1654964"/>
            </a:xfrm>
            <a:custGeom>
              <a:avLst/>
              <a:gdLst>
                <a:gd name="connsiteX0" fmla="*/ 10160 w 106722"/>
                <a:gd name="connsiteY0" fmla="*/ 894080 h 894080"/>
                <a:gd name="connsiteX1" fmla="*/ 106680 w 106722"/>
                <a:gd name="connsiteY1" fmla="*/ 462280 h 894080"/>
                <a:gd name="connsiteX2" fmla="*/ 0 w 106722"/>
                <a:gd name="connsiteY2" fmla="*/ 0 h 89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722" h="894080">
                  <a:moveTo>
                    <a:pt x="10160" y="894080"/>
                  </a:moveTo>
                  <a:cubicBezTo>
                    <a:pt x="59266" y="752686"/>
                    <a:pt x="108373" y="611293"/>
                    <a:pt x="106680" y="462280"/>
                  </a:cubicBezTo>
                  <a:cubicBezTo>
                    <a:pt x="104987" y="313267"/>
                    <a:pt x="52493" y="156633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1516099" y="2100596"/>
            <a:ext cx="3183126" cy="2805838"/>
            <a:chOff x="1570567" y="2197100"/>
            <a:chExt cx="2997200" cy="2582702"/>
          </a:xfrm>
        </p:grpSpPr>
        <p:grpSp>
          <p:nvGrpSpPr>
            <p:cNvPr id="366" name="Group 365"/>
            <p:cNvGrpSpPr/>
            <p:nvPr/>
          </p:nvGrpSpPr>
          <p:grpSpPr>
            <a:xfrm rot="10800000">
              <a:off x="2252888" y="3333794"/>
              <a:ext cx="242055" cy="247659"/>
              <a:chOff x="6453865" y="2668196"/>
              <a:chExt cx="296044" cy="296044"/>
            </a:xfrm>
          </p:grpSpPr>
          <p:sp>
            <p:nvSpPr>
              <p:cNvPr id="386" name="Oval 385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7" name="Straight Connector 386"/>
              <p:cNvCxnSpPr/>
              <p:nvPr/>
            </p:nvCxnSpPr>
            <p:spPr>
              <a:xfrm>
                <a:off x="6518541" y="28162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7" name="Group 366"/>
            <p:cNvGrpSpPr/>
            <p:nvPr/>
          </p:nvGrpSpPr>
          <p:grpSpPr>
            <a:xfrm rot="10800000">
              <a:off x="3650130" y="3331309"/>
              <a:ext cx="242055" cy="247659"/>
              <a:chOff x="6453865" y="2668196"/>
              <a:chExt cx="296044" cy="296044"/>
            </a:xfrm>
          </p:grpSpPr>
          <p:sp>
            <p:nvSpPr>
              <p:cNvPr id="384" name="Oval 383"/>
              <p:cNvSpPr/>
              <p:nvPr/>
            </p:nvSpPr>
            <p:spPr>
              <a:xfrm>
                <a:off x="6453865" y="2668196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6518541" y="281621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8" name="Freeform 367"/>
            <p:cNvSpPr/>
            <p:nvPr/>
          </p:nvSpPr>
          <p:spPr>
            <a:xfrm rot="19522441">
              <a:off x="2154068" y="2376166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Freeform 368"/>
            <p:cNvSpPr/>
            <p:nvPr/>
          </p:nvSpPr>
          <p:spPr>
            <a:xfrm rot="18110682">
              <a:off x="2025238" y="2733428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Freeform 369"/>
            <p:cNvSpPr/>
            <p:nvPr/>
          </p:nvSpPr>
          <p:spPr>
            <a:xfrm>
              <a:off x="2494944" y="2209229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Freeform 370"/>
            <p:cNvSpPr/>
            <p:nvPr/>
          </p:nvSpPr>
          <p:spPr>
            <a:xfrm rot="18110682">
              <a:off x="1680626" y="3174319"/>
              <a:ext cx="403375" cy="623493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1367"/>
                <a:gd name="connsiteY0" fmla="*/ 1582798 h 1582798"/>
                <a:gd name="connsiteX1" fmla="*/ 711367 w 711367"/>
                <a:gd name="connsiteY1" fmla="*/ 0 h 1582798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592882 w 1658257"/>
                <a:gd name="connsiteY0" fmla="*/ 1530746 h 1530746"/>
                <a:gd name="connsiteX1" fmla="*/ 1634192 w 1658257"/>
                <a:gd name="connsiteY1" fmla="*/ 1078224 h 1530746"/>
                <a:gd name="connsiteX2" fmla="*/ 1 w 1658257"/>
                <a:gd name="connsiteY2" fmla="*/ 0 h 1530746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926314 w 1926313"/>
                <a:gd name="connsiteY0" fmla="*/ 1425836 h 1425836"/>
                <a:gd name="connsiteX1" fmla="*/ -1 w 1926313"/>
                <a:gd name="connsiteY1" fmla="*/ 0 h 1425836"/>
                <a:gd name="connsiteX0" fmla="*/ 1717916 w 1717916"/>
                <a:gd name="connsiteY0" fmla="*/ 1491404 h 1491403"/>
                <a:gd name="connsiteX1" fmla="*/ -1 w 1717916"/>
                <a:gd name="connsiteY1" fmla="*/ 0 h 1491403"/>
                <a:gd name="connsiteX0" fmla="*/ 1717916 w 1717916"/>
                <a:gd name="connsiteY0" fmla="*/ 1491404 h 1491404"/>
                <a:gd name="connsiteX1" fmla="*/ -1 w 1717916"/>
                <a:gd name="connsiteY1" fmla="*/ 0 h 1491404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2954" h="1452063">
                  <a:moveTo>
                    <a:pt x="1842955" y="1452063"/>
                  </a:moveTo>
                  <a:cubicBezTo>
                    <a:pt x="1150971" y="904702"/>
                    <a:pt x="572638" y="497135"/>
                    <a:pt x="-1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Freeform 371"/>
            <p:cNvSpPr/>
            <p:nvPr/>
          </p:nvSpPr>
          <p:spPr>
            <a:xfrm rot="2077559" flipV="1">
              <a:off x="2131934" y="3642090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Freeform 372"/>
            <p:cNvSpPr/>
            <p:nvPr/>
          </p:nvSpPr>
          <p:spPr>
            <a:xfrm rot="3489318" flipV="1">
              <a:off x="2025238" y="3504185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Freeform 373"/>
            <p:cNvSpPr/>
            <p:nvPr/>
          </p:nvSpPr>
          <p:spPr>
            <a:xfrm flipV="1">
              <a:off x="2494944" y="3533891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Freeform 374"/>
            <p:cNvSpPr/>
            <p:nvPr/>
          </p:nvSpPr>
          <p:spPr>
            <a:xfrm rot="2077559" flipH="1">
              <a:off x="3523184" y="2364037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Freeform 375"/>
            <p:cNvSpPr/>
            <p:nvPr/>
          </p:nvSpPr>
          <p:spPr>
            <a:xfrm rot="3489318" flipH="1">
              <a:off x="3955559" y="2721299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Freeform 376"/>
            <p:cNvSpPr/>
            <p:nvPr/>
          </p:nvSpPr>
          <p:spPr>
            <a:xfrm flipH="1">
              <a:off x="3108158" y="2197100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Freeform 377"/>
            <p:cNvSpPr/>
            <p:nvPr/>
          </p:nvSpPr>
          <p:spPr>
            <a:xfrm rot="3489318" flipH="1">
              <a:off x="4054333" y="3162190"/>
              <a:ext cx="403375" cy="623493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1367"/>
                <a:gd name="connsiteY0" fmla="*/ 1582798 h 1582798"/>
                <a:gd name="connsiteX1" fmla="*/ 711367 w 711367"/>
                <a:gd name="connsiteY1" fmla="*/ 0 h 1582798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592882 w 1658257"/>
                <a:gd name="connsiteY0" fmla="*/ 1530746 h 1530746"/>
                <a:gd name="connsiteX1" fmla="*/ 1634192 w 1658257"/>
                <a:gd name="connsiteY1" fmla="*/ 1078224 h 1530746"/>
                <a:gd name="connsiteX2" fmla="*/ 1 w 1658257"/>
                <a:gd name="connsiteY2" fmla="*/ 0 h 1530746"/>
                <a:gd name="connsiteX0" fmla="*/ 1592882 w 1592881"/>
                <a:gd name="connsiteY0" fmla="*/ 1530746 h 1530746"/>
                <a:gd name="connsiteX1" fmla="*/ 1 w 1592881"/>
                <a:gd name="connsiteY1" fmla="*/ 0 h 1530746"/>
                <a:gd name="connsiteX0" fmla="*/ 1926314 w 1926313"/>
                <a:gd name="connsiteY0" fmla="*/ 1425836 h 1425836"/>
                <a:gd name="connsiteX1" fmla="*/ -1 w 1926313"/>
                <a:gd name="connsiteY1" fmla="*/ 0 h 1425836"/>
                <a:gd name="connsiteX0" fmla="*/ 1717916 w 1717916"/>
                <a:gd name="connsiteY0" fmla="*/ 1491404 h 1491403"/>
                <a:gd name="connsiteX1" fmla="*/ -1 w 1717916"/>
                <a:gd name="connsiteY1" fmla="*/ 0 h 1491403"/>
                <a:gd name="connsiteX0" fmla="*/ 1717916 w 1717916"/>
                <a:gd name="connsiteY0" fmla="*/ 1491404 h 1491404"/>
                <a:gd name="connsiteX1" fmla="*/ -1 w 1717916"/>
                <a:gd name="connsiteY1" fmla="*/ 0 h 1491404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  <a:gd name="connsiteX0" fmla="*/ 1842955 w 1842954"/>
                <a:gd name="connsiteY0" fmla="*/ 1452063 h 1452063"/>
                <a:gd name="connsiteX1" fmla="*/ -1 w 1842954"/>
                <a:gd name="connsiteY1" fmla="*/ 0 h 145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2954" h="1452063">
                  <a:moveTo>
                    <a:pt x="1842955" y="1452063"/>
                  </a:moveTo>
                  <a:cubicBezTo>
                    <a:pt x="1150971" y="904702"/>
                    <a:pt x="572638" y="497135"/>
                    <a:pt x="-1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Freeform 378"/>
            <p:cNvSpPr/>
            <p:nvPr/>
          </p:nvSpPr>
          <p:spPr>
            <a:xfrm rot="19522441" flipH="1" flipV="1">
              <a:off x="3545318" y="3629961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Freeform 379"/>
            <p:cNvSpPr/>
            <p:nvPr/>
          </p:nvSpPr>
          <p:spPr>
            <a:xfrm rot="18110682" flipH="1" flipV="1">
              <a:off x="3955558" y="3492057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Freeform 380"/>
            <p:cNvSpPr/>
            <p:nvPr/>
          </p:nvSpPr>
          <p:spPr>
            <a:xfrm flipH="1" flipV="1">
              <a:off x="3108158" y="3521762"/>
              <a:ext cx="535233" cy="1245911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Freeform 381"/>
            <p:cNvSpPr/>
            <p:nvPr/>
          </p:nvSpPr>
          <p:spPr>
            <a:xfrm rot="19522441">
              <a:off x="2154069" y="2376166"/>
              <a:ext cx="461082" cy="949297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208" h="1574800">
                  <a:moveTo>
                    <a:pt x="0" y="1574800"/>
                  </a:moveTo>
                  <a:cubicBezTo>
                    <a:pt x="290689" y="1494367"/>
                    <a:pt x="581378" y="1413934"/>
                    <a:pt x="711200" y="1151467"/>
                  </a:cubicBezTo>
                  <a:cubicBezTo>
                    <a:pt x="841022" y="889000"/>
                    <a:pt x="809978" y="444500"/>
                    <a:pt x="778934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Freeform 382"/>
            <p:cNvSpPr/>
            <p:nvPr/>
          </p:nvSpPr>
          <p:spPr>
            <a:xfrm rot="18110682">
              <a:off x="2025238" y="2733427"/>
              <a:ext cx="157538" cy="679628"/>
            </a:xfrm>
            <a:custGeom>
              <a:avLst/>
              <a:gdLst>
                <a:gd name="connsiteX0" fmla="*/ 0 w 806208"/>
                <a:gd name="connsiteY0" fmla="*/ 1574800 h 1574800"/>
                <a:gd name="connsiteX1" fmla="*/ 711200 w 806208"/>
                <a:gd name="connsiteY1" fmla="*/ 1151467 h 1574800"/>
                <a:gd name="connsiteX2" fmla="*/ 778934 w 806208"/>
                <a:gd name="connsiteY2" fmla="*/ 0 h 1574800"/>
                <a:gd name="connsiteX0" fmla="*/ 0 w 788333"/>
                <a:gd name="connsiteY0" fmla="*/ 1574800 h 1574800"/>
                <a:gd name="connsiteX1" fmla="*/ 634839 w 788333"/>
                <a:gd name="connsiteY1" fmla="*/ 853651 h 1574800"/>
                <a:gd name="connsiteX2" fmla="*/ 778934 w 788333"/>
                <a:gd name="connsiteY2" fmla="*/ 0 h 1574800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  <a:gd name="connsiteX0" fmla="*/ 1 w 719764"/>
                <a:gd name="connsiteY0" fmla="*/ 1582798 h 1582798"/>
                <a:gd name="connsiteX1" fmla="*/ 567272 w 719764"/>
                <a:gd name="connsiteY1" fmla="*/ 853651 h 1582798"/>
                <a:gd name="connsiteX2" fmla="*/ 711367 w 719764"/>
                <a:gd name="connsiteY2" fmla="*/ 0 h 158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9764" h="1582798">
                  <a:moveTo>
                    <a:pt x="1" y="1582798"/>
                  </a:moveTo>
                  <a:cubicBezTo>
                    <a:pt x="317878" y="1289001"/>
                    <a:pt x="448711" y="1117451"/>
                    <a:pt x="567272" y="853651"/>
                  </a:cubicBezTo>
                  <a:cubicBezTo>
                    <a:pt x="685833" y="589851"/>
                    <a:pt x="742411" y="444500"/>
                    <a:pt x="711367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 w="lg" len="lg"/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1" name="Rectangle 360"/>
          <p:cNvSpPr/>
          <p:nvPr/>
        </p:nvSpPr>
        <p:spPr>
          <a:xfrm>
            <a:off x="1321848" y="2010549"/>
            <a:ext cx="3510205" cy="2947798"/>
          </a:xfrm>
          <a:prstGeom prst="rect">
            <a:avLst/>
          </a:prstGeom>
          <a:noFill/>
          <a:ln w="1270000" cmpd="sng">
            <a:solidFill>
              <a:schemeClr val="bg1"/>
            </a:solidFill>
            <a:prstDash val="solid"/>
          </a:ln>
          <a:effectLst>
            <a:softEdge rad="406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0" name="TextBox 399"/>
          <p:cNvSpPr txBox="1"/>
          <p:nvPr/>
        </p:nvSpPr>
        <p:spPr>
          <a:xfrm>
            <a:off x="1405221" y="4997691"/>
            <a:ext cx="3555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Modify the environment, </a:t>
            </a:r>
          </a:p>
          <a:p>
            <a:pPr algn="ctr"/>
            <a:r>
              <a:rPr lang="en-US" sz="2400" dirty="0">
                <a:latin typeface="Arial"/>
                <a:cs typeface="Arial"/>
              </a:rPr>
              <a:t>not the material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1549380" y="787357"/>
            <a:ext cx="615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“Coulomb engineering”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49B63-B5B3-4C3A-853D-5DFA70B7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1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  <p:bldP spid="1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4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3" t="14799" r="36514" b="16744"/>
          <a:stretch/>
        </p:blipFill>
        <p:spPr>
          <a:xfrm>
            <a:off x="1411868" y="2056075"/>
            <a:ext cx="2423475" cy="269471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5" name="Oval 44"/>
          <p:cNvSpPr/>
          <p:nvPr/>
        </p:nvSpPr>
        <p:spPr>
          <a:xfrm>
            <a:off x="2116548" y="2805948"/>
            <a:ext cx="1042416" cy="1036758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 rot="10800000">
            <a:off x="2190095" y="2772661"/>
            <a:ext cx="296044" cy="306870"/>
            <a:chOff x="7024564" y="2502093"/>
            <a:chExt cx="296044" cy="296045"/>
          </a:xfrm>
        </p:grpSpPr>
        <p:sp>
          <p:nvSpPr>
            <p:cNvPr id="48" name="Oval 47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 rot="10800000">
            <a:off x="2858746" y="3509261"/>
            <a:ext cx="296044" cy="306869"/>
            <a:chOff x="6453865" y="2629685"/>
            <a:chExt cx="296044" cy="296044"/>
          </a:xfrm>
        </p:grpSpPr>
        <p:sp>
          <p:nvSpPr>
            <p:cNvPr id="51" name="Oval 50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extBox 55"/>
          <p:cNvSpPr txBox="1"/>
          <p:nvPr/>
        </p:nvSpPr>
        <p:spPr>
          <a:xfrm>
            <a:off x="0" y="233782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Excitons are a consequence of Coulomb interaction</a:t>
            </a:r>
          </a:p>
        </p:txBody>
      </p:sp>
      <p:grpSp>
        <p:nvGrpSpPr>
          <p:cNvPr id="60" name="Group 59"/>
          <p:cNvGrpSpPr/>
          <p:nvPr/>
        </p:nvGrpSpPr>
        <p:grpSpPr>
          <a:xfrm rot="10800000">
            <a:off x="1576046" y="4118861"/>
            <a:ext cx="296044" cy="306869"/>
            <a:chOff x="6453865" y="2629685"/>
            <a:chExt cx="296044" cy="296044"/>
          </a:xfrm>
        </p:grpSpPr>
        <p:sp>
          <p:nvSpPr>
            <p:cNvPr id="61" name="Oval 60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Freeform 66"/>
          <p:cNvSpPr/>
          <p:nvPr/>
        </p:nvSpPr>
        <p:spPr>
          <a:xfrm>
            <a:off x="1856368" y="2261810"/>
            <a:ext cx="457200" cy="505466"/>
          </a:xfrm>
          <a:custGeom>
            <a:avLst/>
            <a:gdLst>
              <a:gd name="connsiteX0" fmla="*/ 0 w 473306"/>
              <a:gd name="connsiteY0" fmla="*/ 179316 h 598435"/>
              <a:gd name="connsiteX1" fmla="*/ 444500 w 473306"/>
              <a:gd name="connsiteY1" fmla="*/ 1516 h 598435"/>
              <a:gd name="connsiteX2" fmla="*/ 127000 w 473306"/>
              <a:gd name="connsiteY2" fmla="*/ 268216 h 598435"/>
              <a:gd name="connsiteX3" fmla="*/ 457200 w 473306"/>
              <a:gd name="connsiteY3" fmla="*/ 357116 h 598435"/>
              <a:gd name="connsiteX4" fmla="*/ 419100 w 473306"/>
              <a:gd name="connsiteY4" fmla="*/ 560316 h 598435"/>
              <a:gd name="connsiteX5" fmla="*/ 393700 w 473306"/>
              <a:gd name="connsiteY5" fmla="*/ 598416 h 598435"/>
              <a:gd name="connsiteX6" fmla="*/ 393700 w 473306"/>
              <a:gd name="connsiteY6" fmla="*/ 598416 h 598435"/>
              <a:gd name="connsiteX0" fmla="*/ 0 w 468128"/>
              <a:gd name="connsiteY0" fmla="*/ 182126 h 601245"/>
              <a:gd name="connsiteX1" fmla="*/ 444500 w 468128"/>
              <a:gd name="connsiteY1" fmla="*/ 4326 h 601245"/>
              <a:gd name="connsiteX2" fmla="*/ 203200 w 468128"/>
              <a:gd name="connsiteY2" fmla="*/ 347226 h 601245"/>
              <a:gd name="connsiteX3" fmla="*/ 457200 w 468128"/>
              <a:gd name="connsiteY3" fmla="*/ 359926 h 601245"/>
              <a:gd name="connsiteX4" fmla="*/ 419100 w 468128"/>
              <a:gd name="connsiteY4" fmla="*/ 563126 h 601245"/>
              <a:gd name="connsiteX5" fmla="*/ 393700 w 468128"/>
              <a:gd name="connsiteY5" fmla="*/ 601226 h 601245"/>
              <a:gd name="connsiteX6" fmla="*/ 393700 w 468128"/>
              <a:gd name="connsiteY6" fmla="*/ 601226 h 601245"/>
              <a:gd name="connsiteX0" fmla="*/ 0 w 468128"/>
              <a:gd name="connsiteY0" fmla="*/ 90121 h 509240"/>
              <a:gd name="connsiteX1" fmla="*/ 254000 w 468128"/>
              <a:gd name="connsiteY1" fmla="*/ 13921 h 509240"/>
              <a:gd name="connsiteX2" fmla="*/ 203200 w 468128"/>
              <a:gd name="connsiteY2" fmla="*/ 255221 h 509240"/>
              <a:gd name="connsiteX3" fmla="*/ 457200 w 468128"/>
              <a:gd name="connsiteY3" fmla="*/ 267921 h 509240"/>
              <a:gd name="connsiteX4" fmla="*/ 419100 w 468128"/>
              <a:gd name="connsiteY4" fmla="*/ 471121 h 509240"/>
              <a:gd name="connsiteX5" fmla="*/ 393700 w 468128"/>
              <a:gd name="connsiteY5" fmla="*/ 509221 h 509240"/>
              <a:gd name="connsiteX6" fmla="*/ 393700 w 468128"/>
              <a:gd name="connsiteY6" fmla="*/ 509221 h 509240"/>
              <a:gd name="connsiteX0" fmla="*/ 0 w 531628"/>
              <a:gd name="connsiteY0" fmla="*/ 90121 h 509240"/>
              <a:gd name="connsiteX1" fmla="*/ 317500 w 531628"/>
              <a:gd name="connsiteY1" fmla="*/ 13921 h 509240"/>
              <a:gd name="connsiteX2" fmla="*/ 266700 w 531628"/>
              <a:gd name="connsiteY2" fmla="*/ 255221 h 509240"/>
              <a:gd name="connsiteX3" fmla="*/ 520700 w 531628"/>
              <a:gd name="connsiteY3" fmla="*/ 267921 h 509240"/>
              <a:gd name="connsiteX4" fmla="*/ 482600 w 531628"/>
              <a:gd name="connsiteY4" fmla="*/ 471121 h 509240"/>
              <a:gd name="connsiteX5" fmla="*/ 457200 w 531628"/>
              <a:gd name="connsiteY5" fmla="*/ 509221 h 509240"/>
              <a:gd name="connsiteX6" fmla="*/ 457200 w 531628"/>
              <a:gd name="connsiteY6" fmla="*/ 509221 h 509240"/>
              <a:gd name="connsiteX0" fmla="*/ 0 w 482600"/>
              <a:gd name="connsiteY0" fmla="*/ 90121 h 509240"/>
              <a:gd name="connsiteX1" fmla="*/ 317500 w 482600"/>
              <a:gd name="connsiteY1" fmla="*/ 13921 h 509240"/>
              <a:gd name="connsiteX2" fmla="*/ 266700 w 482600"/>
              <a:gd name="connsiteY2" fmla="*/ 255221 h 509240"/>
              <a:gd name="connsiteX3" fmla="*/ 482600 w 482600"/>
              <a:gd name="connsiteY3" fmla="*/ 471121 h 509240"/>
              <a:gd name="connsiteX4" fmla="*/ 457200 w 482600"/>
              <a:gd name="connsiteY4" fmla="*/ 509221 h 509240"/>
              <a:gd name="connsiteX5" fmla="*/ 457200 w 482600"/>
              <a:gd name="connsiteY5" fmla="*/ 509221 h 509240"/>
              <a:gd name="connsiteX0" fmla="*/ 0 w 469900"/>
              <a:gd name="connsiteY0" fmla="*/ 90121 h 509221"/>
              <a:gd name="connsiteX1" fmla="*/ 317500 w 469900"/>
              <a:gd name="connsiteY1" fmla="*/ 13921 h 509221"/>
              <a:gd name="connsiteX2" fmla="*/ 266700 w 469900"/>
              <a:gd name="connsiteY2" fmla="*/ 255221 h 509221"/>
              <a:gd name="connsiteX3" fmla="*/ 469900 w 469900"/>
              <a:gd name="connsiteY3" fmla="*/ 369521 h 509221"/>
              <a:gd name="connsiteX4" fmla="*/ 457200 w 469900"/>
              <a:gd name="connsiteY4" fmla="*/ 509221 h 509221"/>
              <a:gd name="connsiteX5" fmla="*/ 457200 w 469900"/>
              <a:gd name="connsiteY5" fmla="*/ 509221 h 509221"/>
              <a:gd name="connsiteX0" fmla="*/ 0 w 457200"/>
              <a:gd name="connsiteY0" fmla="*/ 90121 h 509221"/>
              <a:gd name="connsiteX1" fmla="*/ 317500 w 457200"/>
              <a:gd name="connsiteY1" fmla="*/ 13921 h 509221"/>
              <a:gd name="connsiteX2" fmla="*/ 266700 w 457200"/>
              <a:gd name="connsiteY2" fmla="*/ 255221 h 509221"/>
              <a:gd name="connsiteX3" fmla="*/ 406400 w 457200"/>
              <a:gd name="connsiteY3" fmla="*/ 255221 h 509221"/>
              <a:gd name="connsiteX4" fmla="*/ 457200 w 457200"/>
              <a:gd name="connsiteY4" fmla="*/ 509221 h 509221"/>
              <a:gd name="connsiteX5" fmla="*/ 457200 w 457200"/>
              <a:gd name="connsiteY5" fmla="*/ 509221 h 509221"/>
              <a:gd name="connsiteX0" fmla="*/ 0 w 457200"/>
              <a:gd name="connsiteY0" fmla="*/ 126928 h 499837"/>
              <a:gd name="connsiteX1" fmla="*/ 317500 w 457200"/>
              <a:gd name="connsiteY1" fmla="*/ 4537 h 499837"/>
              <a:gd name="connsiteX2" fmla="*/ 266700 w 457200"/>
              <a:gd name="connsiteY2" fmla="*/ 245837 h 499837"/>
              <a:gd name="connsiteX3" fmla="*/ 406400 w 457200"/>
              <a:gd name="connsiteY3" fmla="*/ 245837 h 499837"/>
              <a:gd name="connsiteX4" fmla="*/ 457200 w 457200"/>
              <a:gd name="connsiteY4" fmla="*/ 499837 h 499837"/>
              <a:gd name="connsiteX5" fmla="*/ 457200 w 457200"/>
              <a:gd name="connsiteY5" fmla="*/ 499837 h 499837"/>
              <a:gd name="connsiteX0" fmla="*/ 0 w 457200"/>
              <a:gd name="connsiteY0" fmla="*/ 86706 h 459615"/>
              <a:gd name="connsiteX1" fmla="*/ 256540 w 457200"/>
              <a:gd name="connsiteY1" fmla="*/ 10507 h 459615"/>
              <a:gd name="connsiteX2" fmla="*/ 266700 w 457200"/>
              <a:gd name="connsiteY2" fmla="*/ 205615 h 459615"/>
              <a:gd name="connsiteX3" fmla="*/ 406400 w 457200"/>
              <a:gd name="connsiteY3" fmla="*/ 205615 h 459615"/>
              <a:gd name="connsiteX4" fmla="*/ 457200 w 457200"/>
              <a:gd name="connsiteY4" fmla="*/ 459615 h 459615"/>
              <a:gd name="connsiteX5" fmla="*/ 457200 w 457200"/>
              <a:gd name="connsiteY5" fmla="*/ 459615 h 459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200" h="459615">
                <a:moveTo>
                  <a:pt x="0" y="86706"/>
                </a:moveTo>
                <a:cubicBezTo>
                  <a:pt x="211666" y="-9603"/>
                  <a:pt x="212090" y="-9311"/>
                  <a:pt x="256540" y="10507"/>
                </a:cubicBezTo>
                <a:cubicBezTo>
                  <a:pt x="300990" y="30325"/>
                  <a:pt x="241723" y="173097"/>
                  <a:pt x="266700" y="205615"/>
                </a:cubicBezTo>
                <a:cubicBezTo>
                  <a:pt x="291677" y="238133"/>
                  <a:pt x="374650" y="163282"/>
                  <a:pt x="406400" y="205615"/>
                </a:cubicBezTo>
                <a:cubicBezTo>
                  <a:pt x="395817" y="245832"/>
                  <a:pt x="448733" y="417282"/>
                  <a:pt x="457200" y="459615"/>
                </a:cubicBezTo>
                <a:lnTo>
                  <a:pt x="457200" y="459615"/>
                </a:lnTo>
              </a:path>
            </a:pathLst>
          </a:cu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1869068" y="3795975"/>
            <a:ext cx="1231900" cy="749836"/>
          </a:xfrm>
          <a:custGeom>
            <a:avLst/>
            <a:gdLst>
              <a:gd name="connsiteX0" fmla="*/ 0 w 1244600"/>
              <a:gd name="connsiteY0" fmla="*/ 495300 h 673636"/>
              <a:gd name="connsiteX1" fmla="*/ 431800 w 1244600"/>
              <a:gd name="connsiteY1" fmla="*/ 673100 h 673636"/>
              <a:gd name="connsiteX2" fmla="*/ 635000 w 1244600"/>
              <a:gd name="connsiteY2" fmla="*/ 444500 h 673636"/>
              <a:gd name="connsiteX3" fmla="*/ 1104900 w 1244600"/>
              <a:gd name="connsiteY3" fmla="*/ 381000 h 673636"/>
              <a:gd name="connsiteX4" fmla="*/ 1244600 w 1244600"/>
              <a:gd name="connsiteY4" fmla="*/ 0 h 673636"/>
              <a:gd name="connsiteX0" fmla="*/ 0 w 1231900"/>
              <a:gd name="connsiteY0" fmla="*/ 571500 h 749836"/>
              <a:gd name="connsiteX1" fmla="*/ 431800 w 1231900"/>
              <a:gd name="connsiteY1" fmla="*/ 749300 h 749836"/>
              <a:gd name="connsiteX2" fmla="*/ 635000 w 1231900"/>
              <a:gd name="connsiteY2" fmla="*/ 520700 h 749836"/>
              <a:gd name="connsiteX3" fmla="*/ 1104900 w 1231900"/>
              <a:gd name="connsiteY3" fmla="*/ 457200 h 749836"/>
              <a:gd name="connsiteX4" fmla="*/ 1231900 w 1231900"/>
              <a:gd name="connsiteY4" fmla="*/ 0 h 74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1900" h="749836">
                <a:moveTo>
                  <a:pt x="0" y="571500"/>
                </a:moveTo>
                <a:cubicBezTo>
                  <a:pt x="162983" y="664633"/>
                  <a:pt x="325967" y="757767"/>
                  <a:pt x="431800" y="749300"/>
                </a:cubicBezTo>
                <a:cubicBezTo>
                  <a:pt x="537633" y="740833"/>
                  <a:pt x="522817" y="569383"/>
                  <a:pt x="635000" y="520700"/>
                </a:cubicBezTo>
                <a:cubicBezTo>
                  <a:pt x="747183" y="472017"/>
                  <a:pt x="1005417" y="543983"/>
                  <a:pt x="1104900" y="457200"/>
                </a:cubicBezTo>
                <a:cubicBezTo>
                  <a:pt x="1204383" y="370417"/>
                  <a:pt x="1231900" y="0"/>
                  <a:pt x="1231900" y="0"/>
                </a:cubicBezTo>
              </a:path>
            </a:pathLst>
          </a:custGeom>
          <a:ln w="28575" cmpd="sng">
            <a:solidFill>
              <a:srgbClr val="000000"/>
            </a:solidFill>
            <a:prstDash val="sysDash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698590" y="2387600"/>
            <a:ext cx="1397409" cy="2364530"/>
          </a:xfrm>
          <a:custGeom>
            <a:avLst/>
            <a:gdLst>
              <a:gd name="connsiteX0" fmla="*/ 0 w 1590675"/>
              <a:gd name="connsiteY0" fmla="*/ 1813333 h 1851669"/>
              <a:gd name="connsiteX1" fmla="*/ 314325 w 1590675"/>
              <a:gd name="connsiteY1" fmla="*/ 1665696 h 1851669"/>
              <a:gd name="connsiteX2" fmla="*/ 476250 w 1590675"/>
              <a:gd name="connsiteY2" fmla="*/ 1213258 h 1851669"/>
              <a:gd name="connsiteX3" fmla="*/ 604837 w 1590675"/>
              <a:gd name="connsiteY3" fmla="*/ 32158 h 1851669"/>
              <a:gd name="connsiteX4" fmla="*/ 685800 w 1590675"/>
              <a:gd name="connsiteY4" fmla="*/ 408396 h 1851669"/>
              <a:gd name="connsiteX5" fmla="*/ 762000 w 1590675"/>
              <a:gd name="connsiteY5" fmla="*/ 1194208 h 1851669"/>
              <a:gd name="connsiteX6" fmla="*/ 890587 w 1590675"/>
              <a:gd name="connsiteY6" fmla="*/ 1641883 h 1851669"/>
              <a:gd name="connsiteX7" fmla="*/ 1209675 w 1590675"/>
              <a:gd name="connsiteY7" fmla="*/ 1818096 h 1851669"/>
              <a:gd name="connsiteX8" fmla="*/ 1590675 w 1590675"/>
              <a:gd name="connsiteY8" fmla="*/ 1851433 h 1851669"/>
              <a:gd name="connsiteX0" fmla="*/ 0 w 1209675"/>
              <a:gd name="connsiteY0" fmla="*/ 1813333 h 1818096"/>
              <a:gd name="connsiteX1" fmla="*/ 314325 w 1209675"/>
              <a:gd name="connsiteY1" fmla="*/ 1665696 h 1818096"/>
              <a:gd name="connsiteX2" fmla="*/ 476250 w 1209675"/>
              <a:gd name="connsiteY2" fmla="*/ 1213258 h 1818096"/>
              <a:gd name="connsiteX3" fmla="*/ 604837 w 1209675"/>
              <a:gd name="connsiteY3" fmla="*/ 32158 h 1818096"/>
              <a:gd name="connsiteX4" fmla="*/ 685800 w 1209675"/>
              <a:gd name="connsiteY4" fmla="*/ 408396 h 1818096"/>
              <a:gd name="connsiteX5" fmla="*/ 762000 w 1209675"/>
              <a:gd name="connsiteY5" fmla="*/ 1194208 h 1818096"/>
              <a:gd name="connsiteX6" fmla="*/ 890587 w 1209675"/>
              <a:gd name="connsiteY6" fmla="*/ 1641883 h 1818096"/>
              <a:gd name="connsiteX7" fmla="*/ 1209675 w 1209675"/>
              <a:gd name="connsiteY7" fmla="*/ 1818096 h 1818096"/>
              <a:gd name="connsiteX0" fmla="*/ 0 w 1252538"/>
              <a:gd name="connsiteY0" fmla="*/ 1813333 h 1832383"/>
              <a:gd name="connsiteX1" fmla="*/ 314325 w 1252538"/>
              <a:gd name="connsiteY1" fmla="*/ 1665696 h 1832383"/>
              <a:gd name="connsiteX2" fmla="*/ 476250 w 1252538"/>
              <a:gd name="connsiteY2" fmla="*/ 1213258 h 1832383"/>
              <a:gd name="connsiteX3" fmla="*/ 604837 w 1252538"/>
              <a:gd name="connsiteY3" fmla="*/ 32158 h 1832383"/>
              <a:gd name="connsiteX4" fmla="*/ 685800 w 1252538"/>
              <a:gd name="connsiteY4" fmla="*/ 408396 h 1832383"/>
              <a:gd name="connsiteX5" fmla="*/ 762000 w 1252538"/>
              <a:gd name="connsiteY5" fmla="*/ 1194208 h 1832383"/>
              <a:gd name="connsiteX6" fmla="*/ 890587 w 1252538"/>
              <a:gd name="connsiteY6" fmla="*/ 1641883 h 1832383"/>
              <a:gd name="connsiteX7" fmla="*/ 1252538 w 1252538"/>
              <a:gd name="connsiteY7" fmla="*/ 1832383 h 1832383"/>
              <a:gd name="connsiteX0" fmla="*/ 0 w 1208029"/>
              <a:gd name="connsiteY0" fmla="*/ 1813333 h 1818855"/>
              <a:gd name="connsiteX1" fmla="*/ 314325 w 1208029"/>
              <a:gd name="connsiteY1" fmla="*/ 1665696 h 1818855"/>
              <a:gd name="connsiteX2" fmla="*/ 476250 w 1208029"/>
              <a:gd name="connsiteY2" fmla="*/ 1213258 h 1818855"/>
              <a:gd name="connsiteX3" fmla="*/ 604837 w 1208029"/>
              <a:gd name="connsiteY3" fmla="*/ 32158 h 1818855"/>
              <a:gd name="connsiteX4" fmla="*/ 685800 w 1208029"/>
              <a:gd name="connsiteY4" fmla="*/ 408396 h 1818855"/>
              <a:gd name="connsiteX5" fmla="*/ 762000 w 1208029"/>
              <a:gd name="connsiteY5" fmla="*/ 1194208 h 1818855"/>
              <a:gd name="connsiteX6" fmla="*/ 890587 w 1208029"/>
              <a:gd name="connsiteY6" fmla="*/ 1641883 h 1818855"/>
              <a:gd name="connsiteX7" fmla="*/ 1208029 w 1208029"/>
              <a:gd name="connsiteY7" fmla="*/ 1818855 h 1818855"/>
              <a:gd name="connsiteX0" fmla="*/ 0 w 1169879"/>
              <a:gd name="connsiteY0" fmla="*/ 1813333 h 1813333"/>
              <a:gd name="connsiteX1" fmla="*/ 314325 w 1169879"/>
              <a:gd name="connsiteY1" fmla="*/ 1665696 h 1813333"/>
              <a:gd name="connsiteX2" fmla="*/ 476250 w 1169879"/>
              <a:gd name="connsiteY2" fmla="*/ 1213258 h 1813333"/>
              <a:gd name="connsiteX3" fmla="*/ 604837 w 1169879"/>
              <a:gd name="connsiteY3" fmla="*/ 32158 h 1813333"/>
              <a:gd name="connsiteX4" fmla="*/ 685800 w 1169879"/>
              <a:gd name="connsiteY4" fmla="*/ 408396 h 1813333"/>
              <a:gd name="connsiteX5" fmla="*/ 762000 w 1169879"/>
              <a:gd name="connsiteY5" fmla="*/ 1194208 h 1813333"/>
              <a:gd name="connsiteX6" fmla="*/ 890587 w 1169879"/>
              <a:gd name="connsiteY6" fmla="*/ 1641883 h 1813333"/>
              <a:gd name="connsiteX7" fmla="*/ 1169879 w 1169879"/>
              <a:gd name="connsiteY7" fmla="*/ 1800817 h 1813333"/>
              <a:gd name="connsiteX0" fmla="*/ 0 w 1195312"/>
              <a:gd name="connsiteY0" fmla="*/ 1813333 h 1818855"/>
              <a:gd name="connsiteX1" fmla="*/ 314325 w 1195312"/>
              <a:gd name="connsiteY1" fmla="*/ 1665696 h 1818855"/>
              <a:gd name="connsiteX2" fmla="*/ 476250 w 1195312"/>
              <a:gd name="connsiteY2" fmla="*/ 1213258 h 1818855"/>
              <a:gd name="connsiteX3" fmla="*/ 604837 w 1195312"/>
              <a:gd name="connsiteY3" fmla="*/ 32158 h 1818855"/>
              <a:gd name="connsiteX4" fmla="*/ 685800 w 1195312"/>
              <a:gd name="connsiteY4" fmla="*/ 408396 h 1818855"/>
              <a:gd name="connsiteX5" fmla="*/ 762000 w 1195312"/>
              <a:gd name="connsiteY5" fmla="*/ 1194208 h 1818855"/>
              <a:gd name="connsiteX6" fmla="*/ 890587 w 1195312"/>
              <a:gd name="connsiteY6" fmla="*/ 1641883 h 1818855"/>
              <a:gd name="connsiteX7" fmla="*/ 1195312 w 1195312"/>
              <a:gd name="connsiteY7" fmla="*/ 1818855 h 1818855"/>
              <a:gd name="connsiteX0" fmla="*/ 0 w 1182595"/>
              <a:gd name="connsiteY0" fmla="*/ 1813333 h 1814345"/>
              <a:gd name="connsiteX1" fmla="*/ 314325 w 1182595"/>
              <a:gd name="connsiteY1" fmla="*/ 1665696 h 1814345"/>
              <a:gd name="connsiteX2" fmla="*/ 476250 w 1182595"/>
              <a:gd name="connsiteY2" fmla="*/ 1213258 h 1814345"/>
              <a:gd name="connsiteX3" fmla="*/ 604837 w 1182595"/>
              <a:gd name="connsiteY3" fmla="*/ 32158 h 1814345"/>
              <a:gd name="connsiteX4" fmla="*/ 685800 w 1182595"/>
              <a:gd name="connsiteY4" fmla="*/ 408396 h 1814345"/>
              <a:gd name="connsiteX5" fmla="*/ 762000 w 1182595"/>
              <a:gd name="connsiteY5" fmla="*/ 1194208 h 1814345"/>
              <a:gd name="connsiteX6" fmla="*/ 890587 w 1182595"/>
              <a:gd name="connsiteY6" fmla="*/ 1641883 h 1814345"/>
              <a:gd name="connsiteX7" fmla="*/ 1182595 w 1182595"/>
              <a:gd name="connsiteY7" fmla="*/ 1814345 h 1814345"/>
              <a:gd name="connsiteX0" fmla="*/ 0 w 1182595"/>
              <a:gd name="connsiteY0" fmla="*/ 1781184 h 1782196"/>
              <a:gd name="connsiteX1" fmla="*/ 314325 w 1182595"/>
              <a:gd name="connsiteY1" fmla="*/ 1633547 h 1782196"/>
              <a:gd name="connsiteX2" fmla="*/ 476250 w 1182595"/>
              <a:gd name="connsiteY2" fmla="*/ 1181109 h 1782196"/>
              <a:gd name="connsiteX3" fmla="*/ 604837 w 1182595"/>
              <a:gd name="connsiteY3" fmla="*/ 9 h 1782196"/>
              <a:gd name="connsiteX4" fmla="*/ 762000 w 1182595"/>
              <a:gd name="connsiteY4" fmla="*/ 1162059 h 1782196"/>
              <a:gd name="connsiteX5" fmla="*/ 890587 w 1182595"/>
              <a:gd name="connsiteY5" fmla="*/ 1609734 h 1782196"/>
              <a:gd name="connsiteX6" fmla="*/ 1182595 w 1182595"/>
              <a:gd name="connsiteY6" fmla="*/ 1782196 h 178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595" h="1782196">
                <a:moveTo>
                  <a:pt x="0" y="1781184"/>
                </a:moveTo>
                <a:cubicBezTo>
                  <a:pt x="117475" y="1757372"/>
                  <a:pt x="234950" y="1733560"/>
                  <a:pt x="314325" y="1633547"/>
                </a:cubicBezTo>
                <a:cubicBezTo>
                  <a:pt x="393700" y="1533534"/>
                  <a:pt x="427831" y="1453365"/>
                  <a:pt x="476250" y="1181109"/>
                </a:cubicBezTo>
                <a:cubicBezTo>
                  <a:pt x="524669" y="908853"/>
                  <a:pt x="557212" y="3184"/>
                  <a:pt x="604837" y="9"/>
                </a:cubicBezTo>
                <a:cubicBezTo>
                  <a:pt x="652462" y="-3166"/>
                  <a:pt x="714375" y="893772"/>
                  <a:pt x="762000" y="1162059"/>
                </a:cubicBezTo>
                <a:cubicBezTo>
                  <a:pt x="796131" y="1367640"/>
                  <a:pt x="820488" y="1506378"/>
                  <a:pt x="890587" y="1609734"/>
                </a:cubicBezTo>
                <a:cubicBezTo>
                  <a:pt x="960686" y="1713090"/>
                  <a:pt x="1065914" y="1747271"/>
                  <a:pt x="1182595" y="1782196"/>
                </a:cubicBezTo>
              </a:path>
            </a:pathLst>
          </a:cu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667500" y="3873500"/>
            <a:ext cx="1777999" cy="876499"/>
          </a:xfrm>
          <a:custGeom>
            <a:avLst/>
            <a:gdLst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33450 w 1905000"/>
              <a:gd name="connsiteY5" fmla="*/ 191043 h 514893"/>
              <a:gd name="connsiteX6" fmla="*/ 971550 w 1905000"/>
              <a:gd name="connsiteY6" fmla="*/ 114843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71550 w 1905000"/>
              <a:gd name="connsiteY6" fmla="*/ 114843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5844 w 1905000"/>
              <a:gd name="connsiteY7" fmla="*/ 212474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5844 w 1905000"/>
              <a:gd name="connsiteY7" fmla="*/ 212474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123950 w 1905000"/>
              <a:gd name="connsiteY7" fmla="*/ 362493 h 514893"/>
              <a:gd name="connsiteX8" fmla="*/ 1219200 w 1905000"/>
              <a:gd name="connsiteY8" fmla="*/ 238668 h 514893"/>
              <a:gd name="connsiteX9" fmla="*/ 1333500 w 1905000"/>
              <a:gd name="connsiteY9" fmla="*/ 352968 h 514893"/>
              <a:gd name="connsiteX10" fmla="*/ 1428750 w 1905000"/>
              <a:gd name="connsiteY10" fmla="*/ 267243 h 514893"/>
              <a:gd name="connsiteX11" fmla="*/ 1905000 w 1905000"/>
              <a:gd name="connsiteY11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59644 w 1905000"/>
              <a:gd name="connsiteY5" fmla="*/ 136274 h 514893"/>
              <a:gd name="connsiteX6" fmla="*/ 1123950 w 1905000"/>
              <a:gd name="connsiteY6" fmla="*/ 362493 h 514893"/>
              <a:gd name="connsiteX7" fmla="*/ 1219200 w 1905000"/>
              <a:gd name="connsiteY7" fmla="*/ 238668 h 514893"/>
              <a:gd name="connsiteX8" fmla="*/ 1333500 w 1905000"/>
              <a:gd name="connsiteY8" fmla="*/ 352968 h 514893"/>
              <a:gd name="connsiteX9" fmla="*/ 1428750 w 1905000"/>
              <a:gd name="connsiteY9" fmla="*/ 267243 h 514893"/>
              <a:gd name="connsiteX10" fmla="*/ 1905000 w 1905000"/>
              <a:gd name="connsiteY10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59644 w 1905000"/>
              <a:gd name="connsiteY5" fmla="*/ 136274 h 514893"/>
              <a:gd name="connsiteX6" fmla="*/ 1123950 w 1905000"/>
              <a:gd name="connsiteY6" fmla="*/ 362493 h 514893"/>
              <a:gd name="connsiteX7" fmla="*/ 1219200 w 1905000"/>
              <a:gd name="connsiteY7" fmla="*/ 238668 h 514893"/>
              <a:gd name="connsiteX8" fmla="*/ 1333500 w 1905000"/>
              <a:gd name="connsiteY8" fmla="*/ 352968 h 514893"/>
              <a:gd name="connsiteX9" fmla="*/ 1428750 w 1905000"/>
              <a:gd name="connsiteY9" fmla="*/ 267243 h 514893"/>
              <a:gd name="connsiteX10" fmla="*/ 1905000 w 1905000"/>
              <a:gd name="connsiteY10" fmla="*/ 257718 h 514893"/>
              <a:gd name="connsiteX0" fmla="*/ 0 w 1905000"/>
              <a:gd name="connsiteY0" fmla="*/ 514834 h 514834"/>
              <a:gd name="connsiteX1" fmla="*/ 428625 w 1905000"/>
              <a:gd name="connsiteY1" fmla="*/ 410059 h 514834"/>
              <a:gd name="connsiteX2" fmla="*/ 590550 w 1905000"/>
              <a:gd name="connsiteY2" fmla="*/ 484 h 514834"/>
              <a:gd name="connsiteX3" fmla="*/ 723900 w 1905000"/>
              <a:gd name="connsiteY3" fmla="*/ 324334 h 514834"/>
              <a:gd name="connsiteX4" fmla="*/ 809625 w 1905000"/>
              <a:gd name="connsiteY4" fmla="*/ 400534 h 514834"/>
              <a:gd name="connsiteX5" fmla="*/ 959644 w 1905000"/>
              <a:gd name="connsiteY5" fmla="*/ 136215 h 514834"/>
              <a:gd name="connsiteX6" fmla="*/ 1123950 w 1905000"/>
              <a:gd name="connsiteY6" fmla="*/ 362434 h 514834"/>
              <a:gd name="connsiteX7" fmla="*/ 1219200 w 1905000"/>
              <a:gd name="connsiteY7" fmla="*/ 238609 h 514834"/>
              <a:gd name="connsiteX8" fmla="*/ 1333500 w 1905000"/>
              <a:gd name="connsiteY8" fmla="*/ 352909 h 514834"/>
              <a:gd name="connsiteX9" fmla="*/ 1428750 w 1905000"/>
              <a:gd name="connsiteY9" fmla="*/ 267184 h 514834"/>
              <a:gd name="connsiteX10" fmla="*/ 1905000 w 1905000"/>
              <a:gd name="connsiteY10" fmla="*/ 257659 h 514834"/>
              <a:gd name="connsiteX0" fmla="*/ 0 w 1905000"/>
              <a:gd name="connsiteY0" fmla="*/ 514851 h 514851"/>
              <a:gd name="connsiteX1" fmla="*/ 428625 w 1905000"/>
              <a:gd name="connsiteY1" fmla="*/ 410076 h 514851"/>
              <a:gd name="connsiteX2" fmla="*/ 590550 w 1905000"/>
              <a:gd name="connsiteY2" fmla="*/ 501 h 514851"/>
              <a:gd name="connsiteX3" fmla="*/ 723900 w 1905000"/>
              <a:gd name="connsiteY3" fmla="*/ 324351 h 514851"/>
              <a:gd name="connsiteX4" fmla="*/ 809625 w 1905000"/>
              <a:gd name="connsiteY4" fmla="*/ 400551 h 514851"/>
              <a:gd name="connsiteX5" fmla="*/ 959644 w 1905000"/>
              <a:gd name="connsiteY5" fmla="*/ 136232 h 514851"/>
              <a:gd name="connsiteX6" fmla="*/ 1123950 w 1905000"/>
              <a:gd name="connsiteY6" fmla="*/ 362451 h 514851"/>
              <a:gd name="connsiteX7" fmla="*/ 1219200 w 1905000"/>
              <a:gd name="connsiteY7" fmla="*/ 238626 h 514851"/>
              <a:gd name="connsiteX8" fmla="*/ 1333500 w 1905000"/>
              <a:gd name="connsiteY8" fmla="*/ 352926 h 514851"/>
              <a:gd name="connsiteX9" fmla="*/ 1428750 w 1905000"/>
              <a:gd name="connsiteY9" fmla="*/ 267201 h 514851"/>
              <a:gd name="connsiteX10" fmla="*/ 1905000 w 1905000"/>
              <a:gd name="connsiteY10" fmla="*/ 257676 h 514851"/>
              <a:gd name="connsiteX0" fmla="*/ 0 w 1905000"/>
              <a:gd name="connsiteY0" fmla="*/ 514889 h 514889"/>
              <a:gd name="connsiteX1" fmla="*/ 428625 w 1905000"/>
              <a:gd name="connsiteY1" fmla="*/ 410114 h 514889"/>
              <a:gd name="connsiteX2" fmla="*/ 590550 w 1905000"/>
              <a:gd name="connsiteY2" fmla="*/ 539 h 514889"/>
              <a:gd name="connsiteX3" fmla="*/ 723900 w 1905000"/>
              <a:gd name="connsiteY3" fmla="*/ 324389 h 514889"/>
              <a:gd name="connsiteX4" fmla="*/ 809625 w 1905000"/>
              <a:gd name="connsiteY4" fmla="*/ 400589 h 514889"/>
              <a:gd name="connsiteX5" fmla="*/ 959644 w 1905000"/>
              <a:gd name="connsiteY5" fmla="*/ 136270 h 514889"/>
              <a:gd name="connsiteX6" fmla="*/ 1123950 w 1905000"/>
              <a:gd name="connsiteY6" fmla="*/ 362489 h 514889"/>
              <a:gd name="connsiteX7" fmla="*/ 1219200 w 1905000"/>
              <a:gd name="connsiteY7" fmla="*/ 238664 h 514889"/>
              <a:gd name="connsiteX8" fmla="*/ 1333500 w 1905000"/>
              <a:gd name="connsiteY8" fmla="*/ 352964 h 514889"/>
              <a:gd name="connsiteX9" fmla="*/ 1428750 w 1905000"/>
              <a:gd name="connsiteY9" fmla="*/ 267239 h 514889"/>
              <a:gd name="connsiteX10" fmla="*/ 1905000 w 1905000"/>
              <a:gd name="connsiteY10" fmla="*/ 257714 h 514889"/>
              <a:gd name="connsiteX0" fmla="*/ 0 w 3496537"/>
              <a:gd name="connsiteY0" fmla="*/ 514889 h 514889"/>
              <a:gd name="connsiteX1" fmla="*/ 428625 w 3496537"/>
              <a:gd name="connsiteY1" fmla="*/ 410114 h 514889"/>
              <a:gd name="connsiteX2" fmla="*/ 590550 w 3496537"/>
              <a:gd name="connsiteY2" fmla="*/ 539 h 514889"/>
              <a:gd name="connsiteX3" fmla="*/ 723900 w 3496537"/>
              <a:gd name="connsiteY3" fmla="*/ 324389 h 514889"/>
              <a:gd name="connsiteX4" fmla="*/ 809625 w 3496537"/>
              <a:gd name="connsiteY4" fmla="*/ 400589 h 514889"/>
              <a:gd name="connsiteX5" fmla="*/ 959644 w 3496537"/>
              <a:gd name="connsiteY5" fmla="*/ 136270 h 514889"/>
              <a:gd name="connsiteX6" fmla="*/ 1123950 w 3496537"/>
              <a:gd name="connsiteY6" fmla="*/ 362489 h 514889"/>
              <a:gd name="connsiteX7" fmla="*/ 1219200 w 3496537"/>
              <a:gd name="connsiteY7" fmla="*/ 238664 h 514889"/>
              <a:gd name="connsiteX8" fmla="*/ 1333500 w 3496537"/>
              <a:gd name="connsiteY8" fmla="*/ 352964 h 514889"/>
              <a:gd name="connsiteX9" fmla="*/ 1428750 w 3496537"/>
              <a:gd name="connsiteY9" fmla="*/ 267239 h 514889"/>
              <a:gd name="connsiteX10" fmla="*/ 3496537 w 3496537"/>
              <a:gd name="connsiteY10" fmla="*/ 257714 h 514889"/>
              <a:gd name="connsiteX0" fmla="*/ 0 w 3621178"/>
              <a:gd name="connsiteY0" fmla="*/ 514889 h 514889"/>
              <a:gd name="connsiteX1" fmla="*/ 428625 w 3621178"/>
              <a:gd name="connsiteY1" fmla="*/ 410114 h 514889"/>
              <a:gd name="connsiteX2" fmla="*/ 590550 w 3621178"/>
              <a:gd name="connsiteY2" fmla="*/ 539 h 514889"/>
              <a:gd name="connsiteX3" fmla="*/ 723900 w 3621178"/>
              <a:gd name="connsiteY3" fmla="*/ 324389 h 514889"/>
              <a:gd name="connsiteX4" fmla="*/ 809625 w 3621178"/>
              <a:gd name="connsiteY4" fmla="*/ 400589 h 514889"/>
              <a:gd name="connsiteX5" fmla="*/ 959644 w 3621178"/>
              <a:gd name="connsiteY5" fmla="*/ 136270 h 514889"/>
              <a:gd name="connsiteX6" fmla="*/ 1123950 w 3621178"/>
              <a:gd name="connsiteY6" fmla="*/ 362489 h 514889"/>
              <a:gd name="connsiteX7" fmla="*/ 1219200 w 3621178"/>
              <a:gd name="connsiteY7" fmla="*/ 238664 h 514889"/>
              <a:gd name="connsiteX8" fmla="*/ 1333500 w 3621178"/>
              <a:gd name="connsiteY8" fmla="*/ 352964 h 514889"/>
              <a:gd name="connsiteX9" fmla="*/ 1428750 w 3621178"/>
              <a:gd name="connsiteY9" fmla="*/ 267239 h 514889"/>
              <a:gd name="connsiteX10" fmla="*/ 3621178 w 3621178"/>
              <a:gd name="connsiteY10" fmla="*/ 257714 h 514889"/>
              <a:gd name="connsiteX0" fmla="*/ 0 w 3571321"/>
              <a:gd name="connsiteY0" fmla="*/ 514889 h 514889"/>
              <a:gd name="connsiteX1" fmla="*/ 428625 w 3571321"/>
              <a:gd name="connsiteY1" fmla="*/ 410114 h 514889"/>
              <a:gd name="connsiteX2" fmla="*/ 590550 w 3571321"/>
              <a:gd name="connsiteY2" fmla="*/ 539 h 514889"/>
              <a:gd name="connsiteX3" fmla="*/ 723900 w 3571321"/>
              <a:gd name="connsiteY3" fmla="*/ 324389 h 514889"/>
              <a:gd name="connsiteX4" fmla="*/ 809625 w 3571321"/>
              <a:gd name="connsiteY4" fmla="*/ 400589 h 514889"/>
              <a:gd name="connsiteX5" fmla="*/ 959644 w 3571321"/>
              <a:gd name="connsiteY5" fmla="*/ 136270 h 514889"/>
              <a:gd name="connsiteX6" fmla="*/ 1123950 w 3571321"/>
              <a:gd name="connsiteY6" fmla="*/ 362489 h 514889"/>
              <a:gd name="connsiteX7" fmla="*/ 1219200 w 3571321"/>
              <a:gd name="connsiteY7" fmla="*/ 238664 h 514889"/>
              <a:gd name="connsiteX8" fmla="*/ 1333500 w 3571321"/>
              <a:gd name="connsiteY8" fmla="*/ 352964 h 514889"/>
              <a:gd name="connsiteX9" fmla="*/ 1428750 w 3571321"/>
              <a:gd name="connsiteY9" fmla="*/ 267239 h 514889"/>
              <a:gd name="connsiteX10" fmla="*/ 3571321 w 3571321"/>
              <a:gd name="connsiteY10" fmla="*/ 257714 h 514889"/>
              <a:gd name="connsiteX0" fmla="*/ 0 w 3571321"/>
              <a:gd name="connsiteY0" fmla="*/ 378757 h 378757"/>
              <a:gd name="connsiteX1" fmla="*/ 428625 w 3571321"/>
              <a:gd name="connsiteY1" fmla="*/ 273982 h 378757"/>
              <a:gd name="connsiteX2" fmla="*/ 723900 w 3571321"/>
              <a:gd name="connsiteY2" fmla="*/ 188257 h 378757"/>
              <a:gd name="connsiteX3" fmla="*/ 809625 w 3571321"/>
              <a:gd name="connsiteY3" fmla="*/ 264457 h 378757"/>
              <a:gd name="connsiteX4" fmla="*/ 959644 w 3571321"/>
              <a:gd name="connsiteY4" fmla="*/ 138 h 378757"/>
              <a:gd name="connsiteX5" fmla="*/ 1123950 w 3571321"/>
              <a:gd name="connsiteY5" fmla="*/ 226357 h 378757"/>
              <a:gd name="connsiteX6" fmla="*/ 1219200 w 3571321"/>
              <a:gd name="connsiteY6" fmla="*/ 102532 h 378757"/>
              <a:gd name="connsiteX7" fmla="*/ 1333500 w 3571321"/>
              <a:gd name="connsiteY7" fmla="*/ 216832 h 378757"/>
              <a:gd name="connsiteX8" fmla="*/ 1428750 w 3571321"/>
              <a:gd name="connsiteY8" fmla="*/ 131107 h 378757"/>
              <a:gd name="connsiteX9" fmla="*/ 3571321 w 3571321"/>
              <a:gd name="connsiteY9" fmla="*/ 121582 h 378757"/>
              <a:gd name="connsiteX0" fmla="*/ 0 w 3571321"/>
              <a:gd name="connsiteY0" fmla="*/ 276242 h 276242"/>
              <a:gd name="connsiteX1" fmla="*/ 428625 w 3571321"/>
              <a:gd name="connsiteY1" fmla="*/ 171467 h 276242"/>
              <a:gd name="connsiteX2" fmla="*/ 723900 w 3571321"/>
              <a:gd name="connsiteY2" fmla="*/ 85742 h 276242"/>
              <a:gd name="connsiteX3" fmla="*/ 809625 w 3571321"/>
              <a:gd name="connsiteY3" fmla="*/ 161942 h 276242"/>
              <a:gd name="connsiteX4" fmla="*/ 1123950 w 3571321"/>
              <a:gd name="connsiteY4" fmla="*/ 123842 h 276242"/>
              <a:gd name="connsiteX5" fmla="*/ 1219200 w 3571321"/>
              <a:gd name="connsiteY5" fmla="*/ 17 h 276242"/>
              <a:gd name="connsiteX6" fmla="*/ 1333500 w 3571321"/>
              <a:gd name="connsiteY6" fmla="*/ 114317 h 276242"/>
              <a:gd name="connsiteX7" fmla="*/ 1428750 w 3571321"/>
              <a:gd name="connsiteY7" fmla="*/ 28592 h 276242"/>
              <a:gd name="connsiteX8" fmla="*/ 3571321 w 3571321"/>
              <a:gd name="connsiteY8" fmla="*/ 19067 h 276242"/>
              <a:gd name="connsiteX0" fmla="*/ 0 w 3571321"/>
              <a:gd name="connsiteY0" fmla="*/ 276242 h 276242"/>
              <a:gd name="connsiteX1" fmla="*/ 428625 w 3571321"/>
              <a:gd name="connsiteY1" fmla="*/ 171467 h 276242"/>
              <a:gd name="connsiteX2" fmla="*/ 723900 w 3571321"/>
              <a:gd name="connsiteY2" fmla="*/ 85742 h 276242"/>
              <a:gd name="connsiteX3" fmla="*/ 1123950 w 3571321"/>
              <a:gd name="connsiteY3" fmla="*/ 123842 h 276242"/>
              <a:gd name="connsiteX4" fmla="*/ 1219200 w 3571321"/>
              <a:gd name="connsiteY4" fmla="*/ 17 h 276242"/>
              <a:gd name="connsiteX5" fmla="*/ 1333500 w 3571321"/>
              <a:gd name="connsiteY5" fmla="*/ 114317 h 276242"/>
              <a:gd name="connsiteX6" fmla="*/ 1428750 w 3571321"/>
              <a:gd name="connsiteY6" fmla="*/ 28592 h 276242"/>
              <a:gd name="connsiteX7" fmla="*/ 3571321 w 3571321"/>
              <a:gd name="connsiteY7" fmla="*/ 19067 h 276242"/>
              <a:gd name="connsiteX0" fmla="*/ 0 w 3571321"/>
              <a:gd name="connsiteY0" fmla="*/ 276484 h 276484"/>
              <a:gd name="connsiteX1" fmla="*/ 428625 w 3571321"/>
              <a:gd name="connsiteY1" fmla="*/ 171709 h 276484"/>
              <a:gd name="connsiteX2" fmla="*/ 723900 w 3571321"/>
              <a:gd name="connsiteY2" fmla="*/ 85984 h 276484"/>
              <a:gd name="connsiteX3" fmla="*/ 1219200 w 3571321"/>
              <a:gd name="connsiteY3" fmla="*/ 259 h 276484"/>
              <a:gd name="connsiteX4" fmla="*/ 1333500 w 3571321"/>
              <a:gd name="connsiteY4" fmla="*/ 114559 h 276484"/>
              <a:gd name="connsiteX5" fmla="*/ 1428750 w 3571321"/>
              <a:gd name="connsiteY5" fmla="*/ 28834 h 276484"/>
              <a:gd name="connsiteX6" fmla="*/ 3571321 w 3571321"/>
              <a:gd name="connsiteY6" fmla="*/ 19309 h 276484"/>
              <a:gd name="connsiteX0" fmla="*/ 0 w 3571321"/>
              <a:gd name="connsiteY0" fmla="*/ 277865 h 277865"/>
              <a:gd name="connsiteX1" fmla="*/ 428625 w 3571321"/>
              <a:gd name="connsiteY1" fmla="*/ 173090 h 277865"/>
              <a:gd name="connsiteX2" fmla="*/ 723900 w 3571321"/>
              <a:gd name="connsiteY2" fmla="*/ 87365 h 277865"/>
              <a:gd name="connsiteX3" fmla="*/ 1219200 w 3571321"/>
              <a:gd name="connsiteY3" fmla="*/ 1640 h 277865"/>
              <a:gd name="connsiteX4" fmla="*/ 1428750 w 3571321"/>
              <a:gd name="connsiteY4" fmla="*/ 30215 h 277865"/>
              <a:gd name="connsiteX5" fmla="*/ 3571321 w 3571321"/>
              <a:gd name="connsiteY5" fmla="*/ 20690 h 277865"/>
              <a:gd name="connsiteX0" fmla="*/ 0 w 3571321"/>
              <a:gd name="connsiteY0" fmla="*/ 258020 h 258020"/>
              <a:gd name="connsiteX1" fmla="*/ 428625 w 3571321"/>
              <a:gd name="connsiteY1" fmla="*/ 153245 h 258020"/>
              <a:gd name="connsiteX2" fmla="*/ 723900 w 3571321"/>
              <a:gd name="connsiteY2" fmla="*/ 67520 h 258020"/>
              <a:gd name="connsiteX3" fmla="*/ 1428750 w 3571321"/>
              <a:gd name="connsiteY3" fmla="*/ 10370 h 258020"/>
              <a:gd name="connsiteX4" fmla="*/ 3571321 w 3571321"/>
              <a:gd name="connsiteY4" fmla="*/ 845 h 258020"/>
              <a:gd name="connsiteX0" fmla="*/ 0 w 3571321"/>
              <a:gd name="connsiteY0" fmla="*/ 258020 h 258020"/>
              <a:gd name="connsiteX1" fmla="*/ 723900 w 3571321"/>
              <a:gd name="connsiteY1" fmla="*/ 67520 h 258020"/>
              <a:gd name="connsiteX2" fmla="*/ 1428750 w 3571321"/>
              <a:gd name="connsiteY2" fmla="*/ 10370 h 258020"/>
              <a:gd name="connsiteX3" fmla="*/ 3571321 w 3571321"/>
              <a:gd name="connsiteY3" fmla="*/ 845 h 25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1" h="258020">
                <a:moveTo>
                  <a:pt x="0" y="258020"/>
                </a:moveTo>
                <a:cubicBezTo>
                  <a:pt x="150812" y="218333"/>
                  <a:pt x="485775" y="108795"/>
                  <a:pt x="723900" y="67520"/>
                </a:cubicBezTo>
                <a:cubicBezTo>
                  <a:pt x="890587" y="43708"/>
                  <a:pt x="954180" y="21482"/>
                  <a:pt x="1428750" y="10370"/>
                </a:cubicBezTo>
                <a:cubicBezTo>
                  <a:pt x="1476375" y="4020"/>
                  <a:pt x="3380821" y="-2330"/>
                  <a:pt x="3571321" y="845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557800" y="1993900"/>
            <a:ext cx="14976" cy="27432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>
            <a:off x="4555468" y="4749873"/>
            <a:ext cx="3915432" cy="126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70" name="Straight Arrow Connector 69"/>
          <p:cNvCxnSpPr/>
          <p:nvPr/>
        </p:nvCxnSpPr>
        <p:spPr>
          <a:xfrm>
            <a:off x="5397500" y="1917700"/>
            <a:ext cx="0" cy="448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39102" y="1257300"/>
            <a:ext cx="1221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Optical gap</a:t>
            </a:r>
          </a:p>
          <a:p>
            <a:pPr algn="ctr"/>
            <a:r>
              <a:rPr lang="en-US" sz="1600" b="1" dirty="0">
                <a:latin typeface="Arial"/>
                <a:cs typeface="Arial"/>
              </a:rPr>
              <a:t>Exciton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994400" y="4965700"/>
            <a:ext cx="83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Energy </a:t>
            </a:r>
          </a:p>
        </p:txBody>
      </p:sp>
      <p:sp>
        <p:nvSpPr>
          <p:cNvPr id="75" name="Sun 74"/>
          <p:cNvSpPr/>
          <p:nvPr/>
        </p:nvSpPr>
        <p:spPr>
          <a:xfrm>
            <a:off x="256168" y="2523003"/>
            <a:ext cx="862241" cy="862241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 rot="1156251">
            <a:off x="1131452" y="3300722"/>
            <a:ext cx="768532" cy="243062"/>
            <a:chOff x="5873135" y="5410200"/>
            <a:chExt cx="353835" cy="152400"/>
          </a:xfrm>
        </p:grpSpPr>
        <p:grpSp>
          <p:nvGrpSpPr>
            <p:cNvPr id="77" name="Group 93"/>
            <p:cNvGrpSpPr>
              <a:grpSpLocks/>
            </p:cNvGrpSpPr>
            <p:nvPr/>
          </p:nvGrpSpPr>
          <p:grpSpPr bwMode="auto">
            <a:xfrm>
              <a:off x="5873135" y="5410200"/>
              <a:ext cx="224364" cy="152400"/>
              <a:chOff x="2737" y="1157"/>
              <a:chExt cx="443" cy="281"/>
            </a:xfrm>
          </p:grpSpPr>
          <p:sp>
            <p:nvSpPr>
              <p:cNvPr id="80" name="Freeform 100"/>
              <p:cNvSpPr>
                <a:spLocks/>
              </p:cNvSpPr>
              <p:nvPr/>
            </p:nvSpPr>
            <p:spPr bwMode="auto">
              <a:xfrm rot="-120435">
                <a:off x="2737" y="1303"/>
                <a:ext cx="74" cy="134"/>
              </a:xfrm>
              <a:custGeom>
                <a:avLst/>
                <a:gdLst>
                  <a:gd name="T0" fmla="*/ 0 w 348"/>
                  <a:gd name="T1" fmla="*/ 0 h 245"/>
                  <a:gd name="T2" fmla="*/ 148 w 348"/>
                  <a:gd name="T3" fmla="*/ 244 h 245"/>
                  <a:gd name="T4" fmla="*/ 348 w 348"/>
                  <a:gd name="T5" fmla="*/ 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45">
                    <a:moveTo>
                      <a:pt x="0" y="0"/>
                    </a:moveTo>
                    <a:cubicBezTo>
                      <a:pt x="45" y="121"/>
                      <a:pt x="90" y="243"/>
                      <a:pt x="148" y="244"/>
                    </a:cubicBezTo>
                    <a:cubicBezTo>
                      <a:pt x="206" y="245"/>
                      <a:pt x="277" y="124"/>
                      <a:pt x="348" y="4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01"/>
              <p:cNvSpPr>
                <a:spLocks/>
              </p:cNvSpPr>
              <p:nvPr/>
            </p:nvSpPr>
            <p:spPr bwMode="auto">
              <a:xfrm rot="-120435" flipH="1" flipV="1">
                <a:off x="2805" y="1157"/>
                <a:ext cx="77" cy="154"/>
              </a:xfrm>
              <a:custGeom>
                <a:avLst/>
                <a:gdLst>
                  <a:gd name="T0" fmla="*/ 0 w 348"/>
                  <a:gd name="T1" fmla="*/ 0 h 245"/>
                  <a:gd name="T2" fmla="*/ 148 w 348"/>
                  <a:gd name="T3" fmla="*/ 244 h 245"/>
                  <a:gd name="T4" fmla="*/ 348 w 348"/>
                  <a:gd name="T5" fmla="*/ 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45">
                    <a:moveTo>
                      <a:pt x="0" y="0"/>
                    </a:moveTo>
                    <a:cubicBezTo>
                      <a:pt x="45" y="121"/>
                      <a:pt x="90" y="243"/>
                      <a:pt x="148" y="244"/>
                    </a:cubicBezTo>
                    <a:cubicBezTo>
                      <a:pt x="206" y="245"/>
                      <a:pt x="277" y="124"/>
                      <a:pt x="348" y="4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02"/>
              <p:cNvSpPr>
                <a:spLocks/>
              </p:cNvSpPr>
              <p:nvPr/>
            </p:nvSpPr>
            <p:spPr bwMode="auto">
              <a:xfrm rot="-120435">
                <a:off x="2886" y="1304"/>
                <a:ext cx="74" cy="134"/>
              </a:xfrm>
              <a:custGeom>
                <a:avLst/>
                <a:gdLst>
                  <a:gd name="T0" fmla="*/ 0 w 348"/>
                  <a:gd name="T1" fmla="*/ 0 h 245"/>
                  <a:gd name="T2" fmla="*/ 148 w 348"/>
                  <a:gd name="T3" fmla="*/ 244 h 245"/>
                  <a:gd name="T4" fmla="*/ 348 w 348"/>
                  <a:gd name="T5" fmla="*/ 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45">
                    <a:moveTo>
                      <a:pt x="0" y="0"/>
                    </a:moveTo>
                    <a:cubicBezTo>
                      <a:pt x="45" y="121"/>
                      <a:pt x="90" y="243"/>
                      <a:pt x="148" y="244"/>
                    </a:cubicBezTo>
                    <a:cubicBezTo>
                      <a:pt x="206" y="245"/>
                      <a:pt x="277" y="124"/>
                      <a:pt x="348" y="4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103"/>
              <p:cNvSpPr>
                <a:spLocks/>
              </p:cNvSpPr>
              <p:nvPr/>
            </p:nvSpPr>
            <p:spPr bwMode="auto">
              <a:xfrm rot="-120435" flipH="1" flipV="1">
                <a:off x="2954" y="1158"/>
                <a:ext cx="77" cy="154"/>
              </a:xfrm>
              <a:custGeom>
                <a:avLst/>
                <a:gdLst>
                  <a:gd name="T0" fmla="*/ 0 w 348"/>
                  <a:gd name="T1" fmla="*/ 0 h 245"/>
                  <a:gd name="T2" fmla="*/ 148 w 348"/>
                  <a:gd name="T3" fmla="*/ 244 h 245"/>
                  <a:gd name="T4" fmla="*/ 348 w 348"/>
                  <a:gd name="T5" fmla="*/ 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45">
                    <a:moveTo>
                      <a:pt x="0" y="0"/>
                    </a:moveTo>
                    <a:cubicBezTo>
                      <a:pt x="45" y="121"/>
                      <a:pt x="90" y="243"/>
                      <a:pt x="148" y="244"/>
                    </a:cubicBezTo>
                    <a:cubicBezTo>
                      <a:pt x="206" y="245"/>
                      <a:pt x="277" y="124"/>
                      <a:pt x="348" y="4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104"/>
              <p:cNvSpPr>
                <a:spLocks/>
              </p:cNvSpPr>
              <p:nvPr/>
            </p:nvSpPr>
            <p:spPr bwMode="auto">
              <a:xfrm rot="-120435">
                <a:off x="3035" y="1304"/>
                <a:ext cx="74" cy="134"/>
              </a:xfrm>
              <a:custGeom>
                <a:avLst/>
                <a:gdLst>
                  <a:gd name="T0" fmla="*/ 0 w 348"/>
                  <a:gd name="T1" fmla="*/ 0 h 245"/>
                  <a:gd name="T2" fmla="*/ 148 w 348"/>
                  <a:gd name="T3" fmla="*/ 244 h 245"/>
                  <a:gd name="T4" fmla="*/ 348 w 348"/>
                  <a:gd name="T5" fmla="*/ 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45">
                    <a:moveTo>
                      <a:pt x="0" y="0"/>
                    </a:moveTo>
                    <a:cubicBezTo>
                      <a:pt x="45" y="121"/>
                      <a:pt x="90" y="243"/>
                      <a:pt x="148" y="244"/>
                    </a:cubicBezTo>
                    <a:cubicBezTo>
                      <a:pt x="206" y="245"/>
                      <a:pt x="277" y="124"/>
                      <a:pt x="348" y="4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105"/>
              <p:cNvSpPr>
                <a:spLocks/>
              </p:cNvSpPr>
              <p:nvPr/>
            </p:nvSpPr>
            <p:spPr bwMode="auto">
              <a:xfrm rot="-120435" flipH="1" flipV="1">
                <a:off x="3103" y="1158"/>
                <a:ext cx="77" cy="154"/>
              </a:xfrm>
              <a:custGeom>
                <a:avLst/>
                <a:gdLst>
                  <a:gd name="T0" fmla="*/ 0 w 348"/>
                  <a:gd name="T1" fmla="*/ 0 h 245"/>
                  <a:gd name="T2" fmla="*/ 148 w 348"/>
                  <a:gd name="T3" fmla="*/ 244 h 245"/>
                  <a:gd name="T4" fmla="*/ 348 w 348"/>
                  <a:gd name="T5" fmla="*/ 4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" h="245">
                    <a:moveTo>
                      <a:pt x="0" y="0"/>
                    </a:moveTo>
                    <a:cubicBezTo>
                      <a:pt x="45" y="121"/>
                      <a:pt x="90" y="243"/>
                      <a:pt x="148" y="244"/>
                    </a:cubicBezTo>
                    <a:cubicBezTo>
                      <a:pt x="206" y="245"/>
                      <a:pt x="277" y="124"/>
                      <a:pt x="348" y="4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" name="Line 106"/>
            <p:cNvSpPr>
              <a:spLocks noChangeShapeType="1"/>
            </p:cNvSpPr>
            <p:nvPr/>
          </p:nvSpPr>
          <p:spPr bwMode="auto">
            <a:xfrm>
              <a:off x="6192105" y="5517798"/>
              <a:ext cx="34865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07"/>
            <p:cNvSpPr>
              <a:spLocks/>
            </p:cNvSpPr>
            <p:nvPr/>
          </p:nvSpPr>
          <p:spPr bwMode="auto">
            <a:xfrm>
              <a:off x="6095941" y="5475382"/>
              <a:ext cx="85784" cy="45719"/>
            </a:xfrm>
            <a:custGeom>
              <a:avLst/>
              <a:gdLst>
                <a:gd name="T0" fmla="*/ 50 w 50"/>
                <a:gd name="T1" fmla="*/ 20 h 23"/>
                <a:gd name="T2" fmla="*/ 10 w 50"/>
                <a:gd name="T3" fmla="*/ 20 h 23"/>
                <a:gd name="T4" fmla="*/ 0 w 5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23">
                  <a:moveTo>
                    <a:pt x="50" y="20"/>
                  </a:moveTo>
                  <a:cubicBezTo>
                    <a:pt x="34" y="21"/>
                    <a:pt x="18" y="23"/>
                    <a:pt x="10" y="20"/>
                  </a:cubicBezTo>
                  <a:cubicBezTo>
                    <a:pt x="2" y="17"/>
                    <a:pt x="1" y="8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" name="Isosceles Triangle 120"/>
          <p:cNvSpPr/>
          <p:nvPr/>
        </p:nvSpPr>
        <p:spPr>
          <a:xfrm rot="18881235">
            <a:off x="2182157" y="3601613"/>
            <a:ext cx="145213" cy="1461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Isosceles Triangle 121"/>
          <p:cNvSpPr/>
          <p:nvPr/>
        </p:nvSpPr>
        <p:spPr>
          <a:xfrm rot="18881235">
            <a:off x="2901825" y="2860780"/>
            <a:ext cx="145213" cy="1461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Arrow Connector 122"/>
          <p:cNvCxnSpPr/>
          <p:nvPr/>
        </p:nvCxnSpPr>
        <p:spPr>
          <a:xfrm flipH="1">
            <a:off x="7188200" y="3210560"/>
            <a:ext cx="5080" cy="6283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6560369" y="2588260"/>
            <a:ext cx="1348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Bandgap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Free carriers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68" name="Group 67"/>
          <p:cNvGrpSpPr/>
          <p:nvPr/>
        </p:nvGrpSpPr>
        <p:grpSpPr>
          <a:xfrm rot="10800000">
            <a:off x="1580495" y="2358641"/>
            <a:ext cx="296044" cy="306870"/>
            <a:chOff x="7024564" y="2502093"/>
            <a:chExt cx="296044" cy="296045"/>
          </a:xfrm>
        </p:grpSpPr>
        <p:sp>
          <p:nvSpPr>
            <p:cNvPr id="71" name="Oval 70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/>
          <p:cNvCxnSpPr/>
          <p:nvPr/>
        </p:nvCxnSpPr>
        <p:spPr>
          <a:xfrm>
            <a:off x="5410200" y="3962400"/>
            <a:ext cx="1669287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549900" y="3581400"/>
            <a:ext cx="1553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Binding energy</a:t>
            </a:r>
          </a:p>
        </p:txBody>
      </p:sp>
      <p:pic>
        <p:nvPicPr>
          <p:cNvPr id="57" name="Picture 1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877" b="33036"/>
          <a:stretch/>
        </p:blipFill>
        <p:spPr bwMode="auto">
          <a:xfrm>
            <a:off x="1281700" y="5400355"/>
            <a:ext cx="1975067" cy="91825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137175" y="5238029"/>
            <a:ext cx="220590" cy="3628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711389" y="6239726"/>
            <a:ext cx="240960" cy="2931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49405" y="4899475"/>
            <a:ext cx="15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Arial"/>
                <a:cs typeface="Arial"/>
              </a:rPr>
              <a:t>Effective mass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608273" y="6519446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Arial"/>
                <a:cs typeface="Arial"/>
              </a:rPr>
              <a:t>Dielectric screening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543184" y="5680812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Arial"/>
                <a:cs typeface="Arial"/>
              </a:rPr>
              <a:t>Hydrogen: 13.6 eV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81740" y="555489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Bulk TMDC, GaAs QWs ~10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meV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Room temperature 25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meV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 rot="10800000">
            <a:off x="7481326" y="2269910"/>
            <a:ext cx="296044" cy="306869"/>
            <a:chOff x="6453865" y="2629685"/>
            <a:chExt cx="296044" cy="296044"/>
          </a:xfrm>
        </p:grpSpPr>
        <p:sp>
          <p:nvSpPr>
            <p:cNvPr id="90" name="Oval 89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Group 93"/>
          <p:cNvGrpSpPr/>
          <p:nvPr/>
        </p:nvGrpSpPr>
        <p:grpSpPr>
          <a:xfrm rot="10800000">
            <a:off x="7909063" y="2568774"/>
            <a:ext cx="296044" cy="306870"/>
            <a:chOff x="7024564" y="2502093"/>
            <a:chExt cx="296044" cy="296045"/>
          </a:xfrm>
        </p:grpSpPr>
        <p:sp>
          <p:nvSpPr>
            <p:cNvPr id="95" name="Oval 94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Oval 96"/>
          <p:cNvSpPr>
            <a:spLocks noChangeAspect="1"/>
          </p:cNvSpPr>
          <p:nvPr/>
        </p:nvSpPr>
        <p:spPr>
          <a:xfrm>
            <a:off x="5634440" y="1842105"/>
            <a:ext cx="685800" cy="33792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 rot="10800000">
            <a:off x="6148608" y="1875102"/>
            <a:ext cx="296044" cy="296045"/>
            <a:chOff x="7024564" y="2502093"/>
            <a:chExt cx="296044" cy="296045"/>
          </a:xfrm>
        </p:grpSpPr>
        <p:sp>
          <p:nvSpPr>
            <p:cNvPr id="99" name="Oval 98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 rot="10800000">
            <a:off x="5557601" y="1875102"/>
            <a:ext cx="296044" cy="296044"/>
            <a:chOff x="6453865" y="2629685"/>
            <a:chExt cx="296044" cy="296044"/>
          </a:xfrm>
        </p:grpSpPr>
        <p:sp>
          <p:nvSpPr>
            <p:cNvPr id="102" name="Oval 101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92065969-EF5E-41FA-9B6A-54BA27656E1E}"/>
              </a:ext>
            </a:extLst>
          </p:cNvPr>
          <p:cNvSpPr txBox="1"/>
          <p:nvPr/>
        </p:nvSpPr>
        <p:spPr>
          <a:xfrm rot="16200000">
            <a:off x="3393231" y="3139589"/>
            <a:ext cx="183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Optical absorption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DF4B6D-22B8-4C6B-B9DF-6D6E7803F8AD}"/>
              </a:ext>
            </a:extLst>
          </p:cNvPr>
          <p:cNvSpPr txBox="1"/>
          <p:nvPr/>
        </p:nvSpPr>
        <p:spPr>
          <a:xfrm>
            <a:off x="7267915" y="441769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Schematic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5AAC4D0-9E56-47BB-A15D-E518DE6503F1}"/>
              </a:ext>
            </a:extLst>
          </p:cNvPr>
          <p:cNvSpPr txBox="1"/>
          <p:nvPr/>
        </p:nvSpPr>
        <p:spPr>
          <a:xfrm>
            <a:off x="3359883" y="6183362"/>
            <a:ext cx="1782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Arial"/>
                <a:cs typeface="Arial"/>
              </a:rPr>
              <a:t>Quantum number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800B4A9-2BC9-4B7A-BC9D-E5C5DD3272FE}"/>
              </a:ext>
            </a:extLst>
          </p:cNvPr>
          <p:cNvSpPr txBox="1"/>
          <p:nvPr/>
        </p:nvSpPr>
        <p:spPr>
          <a:xfrm>
            <a:off x="3407180" y="5538194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376092"/>
                </a:solidFill>
                <a:latin typeface="Arial"/>
                <a:cs typeface="Arial"/>
              </a:rPr>
              <a:t>Charge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2A91023-1274-4344-A870-BA04B30AD120}"/>
              </a:ext>
            </a:extLst>
          </p:cNvPr>
          <p:cNvCxnSpPr>
            <a:cxnSpLocks/>
          </p:cNvCxnSpPr>
          <p:nvPr/>
        </p:nvCxnSpPr>
        <p:spPr>
          <a:xfrm>
            <a:off x="3100968" y="6217606"/>
            <a:ext cx="258915" cy="1130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57BCD603-DAE3-43C1-97FB-B417A6CB1D7F}"/>
              </a:ext>
            </a:extLst>
          </p:cNvPr>
          <p:cNvCxnSpPr>
            <a:cxnSpLocks/>
            <a:endCxn id="109" idx="1"/>
          </p:cNvCxnSpPr>
          <p:nvPr/>
        </p:nvCxnSpPr>
        <p:spPr>
          <a:xfrm>
            <a:off x="3117054" y="5668294"/>
            <a:ext cx="290126" cy="39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4602D2-E82C-4261-805F-2C0E1B5F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7" grpId="0" animBg="1"/>
      <p:bldP spid="69" grpId="0" animBg="1"/>
      <p:bldP spid="46" grpId="0" animBg="1"/>
      <p:bldP spid="55" grpId="0" animBg="1"/>
      <p:bldP spid="22" grpId="0"/>
      <p:bldP spid="75" grpId="0" animBg="1"/>
      <p:bldP spid="121" grpId="0" animBg="1"/>
      <p:bldP spid="122" grpId="0" animBg="1"/>
      <p:bldP spid="124" grpId="0"/>
      <p:bldP spid="87" grpId="0"/>
      <p:bldP spid="10" grpId="0"/>
      <p:bldP spid="59" grpId="0"/>
      <p:bldP spid="88" grpId="0"/>
      <p:bldP spid="11" grpId="0"/>
      <p:bldP spid="97" grpId="0" animBg="1"/>
      <p:bldP spid="108" grpId="0"/>
      <p:bldP spid="1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C14918-70F2-426B-B9DC-235C58C9C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9E44C9-FEEB-4C95-A30A-92D500E5FDE8}"/>
              </a:ext>
            </a:extLst>
          </p:cNvPr>
          <p:cNvGrpSpPr/>
          <p:nvPr/>
        </p:nvGrpSpPr>
        <p:grpSpPr>
          <a:xfrm>
            <a:off x="5058229" y="1358416"/>
            <a:ext cx="2646784" cy="3288250"/>
            <a:chOff x="6393543" y="1590645"/>
            <a:chExt cx="2646784" cy="3288250"/>
          </a:xfrm>
        </p:grpSpPr>
        <p:pic>
          <p:nvPicPr>
            <p:cNvPr id="10" name="Picture 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AD381C99-1E41-4DB1-A453-5EC5FC96B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3"/>
            <a:stretch/>
          </p:blipFill>
          <p:spPr>
            <a:xfrm>
              <a:off x="6393543" y="1590645"/>
              <a:ext cx="2646784" cy="32882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EBA025-AAEC-4852-A8C2-B00ACC7180D3}"/>
                </a:ext>
              </a:extLst>
            </p:cNvPr>
            <p:cNvSpPr/>
            <p:nvPr/>
          </p:nvSpPr>
          <p:spPr>
            <a:xfrm>
              <a:off x="6974115" y="1817724"/>
              <a:ext cx="239486" cy="134446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B9260-9D4D-4AAD-B23D-C8FD195718A9}"/>
              </a:ext>
            </a:extLst>
          </p:cNvPr>
          <p:cNvGrpSpPr/>
          <p:nvPr/>
        </p:nvGrpSpPr>
        <p:grpSpPr>
          <a:xfrm>
            <a:off x="1669144" y="1582058"/>
            <a:ext cx="3389086" cy="2792920"/>
            <a:chOff x="3183858" y="1937656"/>
            <a:chExt cx="3389086" cy="2792920"/>
          </a:xfrm>
        </p:grpSpPr>
        <p:pic>
          <p:nvPicPr>
            <p:cNvPr id="12" name="Picture 11" descr="A close up of text on a white background&#10;&#10;Description generated with very high confidence">
              <a:extLst>
                <a:ext uri="{FF2B5EF4-FFF2-40B4-BE49-F238E27FC236}">
                  <a16:creationId xmlns:a16="http://schemas.microsoft.com/office/drawing/2014/main" id="{5C41689F-6476-4DC4-9961-F25DA6F18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/>
            <a:stretch/>
          </p:blipFill>
          <p:spPr>
            <a:xfrm>
              <a:off x="3183858" y="1937656"/>
              <a:ext cx="3389086" cy="279292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DF7CFF-8152-4D70-BF2F-1EBFB051FA6F}"/>
                </a:ext>
              </a:extLst>
            </p:cNvPr>
            <p:cNvSpPr/>
            <p:nvPr/>
          </p:nvSpPr>
          <p:spPr>
            <a:xfrm>
              <a:off x="5007429" y="2024743"/>
              <a:ext cx="1328057" cy="1103085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D6D2B3C-36CE-4D7B-8ADC-D689A849EA35}"/>
              </a:ext>
            </a:extLst>
          </p:cNvPr>
          <p:cNvSpPr/>
          <p:nvPr/>
        </p:nvSpPr>
        <p:spPr>
          <a:xfrm>
            <a:off x="1999963" y="4754886"/>
            <a:ext cx="53142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A. </a:t>
            </a:r>
            <a:r>
              <a:rPr lang="en-US" sz="1600" dirty="0" err="1">
                <a:latin typeface="Arial"/>
                <a:cs typeface="Arial"/>
              </a:rPr>
              <a:t>Chernikov</a:t>
            </a:r>
            <a:r>
              <a:rPr lang="en-US" sz="1600" dirty="0">
                <a:latin typeface="Arial"/>
                <a:cs typeface="Arial"/>
              </a:rPr>
              <a:t> et al.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Phys. Rev. Lett.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113, 076802 </a:t>
            </a:r>
            <a:r>
              <a:rPr lang="en-US" sz="1600" dirty="0">
                <a:latin typeface="Arial"/>
                <a:cs typeface="Arial"/>
              </a:rPr>
              <a:t> (2014)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F0768E-34A9-4753-831C-ABFC48959E4A}"/>
              </a:ext>
            </a:extLst>
          </p:cNvPr>
          <p:cNvSpPr txBox="1"/>
          <p:nvPr/>
        </p:nvSpPr>
        <p:spPr>
          <a:xfrm>
            <a:off x="5635" y="1721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“Rydberg” spectroscopy of excitons: </a:t>
            </a:r>
          </a:p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non-invasive probe of the bandgap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83CC6A-E8B5-4E0A-814A-0BE28C2F1F6D}"/>
              </a:ext>
            </a:extLst>
          </p:cNvPr>
          <p:cNvGrpSpPr/>
          <p:nvPr/>
        </p:nvGrpSpPr>
        <p:grpSpPr>
          <a:xfrm>
            <a:off x="3362621" y="1719942"/>
            <a:ext cx="1328295" cy="656046"/>
            <a:chOff x="1247988" y="2352153"/>
            <a:chExt cx="2429932" cy="1148513"/>
          </a:xfrm>
        </p:grpSpPr>
        <p:pic>
          <p:nvPicPr>
            <p:cNvPr id="19" name="Picture 18" descr="mos2_side_long.tga">
              <a:extLst>
                <a:ext uri="{FF2B5EF4-FFF2-40B4-BE49-F238E27FC236}">
                  <a16:creationId xmlns:a16="http://schemas.microsoft.com/office/drawing/2014/main" id="{C1A583B7-3AE9-4B83-8F69-AF21F535D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t="40110" r="67197" b="42239"/>
            <a:stretch/>
          </p:blipFill>
          <p:spPr>
            <a:xfrm>
              <a:off x="1247988" y="2633228"/>
              <a:ext cx="2429932" cy="69274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99E4ED-9410-42F9-A4D1-2F6E6979F195}"/>
                </a:ext>
              </a:extLst>
            </p:cNvPr>
            <p:cNvSpPr/>
            <p:nvPr/>
          </p:nvSpPr>
          <p:spPr>
            <a:xfrm>
              <a:off x="2075316" y="2798532"/>
              <a:ext cx="774621" cy="32207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C46E31-3A66-4AE3-B811-1910DCE63442}"/>
                </a:ext>
              </a:extLst>
            </p:cNvPr>
            <p:cNvSpPr/>
            <p:nvPr/>
          </p:nvSpPr>
          <p:spPr>
            <a:xfrm>
              <a:off x="2028177" y="2431637"/>
              <a:ext cx="865844" cy="1000185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8DDA76C-31C9-4C34-AE46-331CFD6EBC0B}"/>
                </a:ext>
              </a:extLst>
            </p:cNvPr>
            <p:cNvGrpSpPr/>
            <p:nvPr/>
          </p:nvGrpSpPr>
          <p:grpSpPr>
            <a:xfrm rot="10800000">
              <a:off x="2737376" y="2815098"/>
              <a:ext cx="296044" cy="296045"/>
              <a:chOff x="7024564" y="2502093"/>
              <a:chExt cx="296044" cy="296045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B161A53-55E6-40D2-9190-FC88FC32AE6B}"/>
                  </a:ext>
                </a:extLst>
              </p:cNvPr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C112ED9-1EF2-49A9-A993-C67573269B83}"/>
                  </a:ext>
                </a:extLst>
              </p:cNvPr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14E584-99DE-45E7-A92C-F02AFDBA310B}"/>
                </a:ext>
              </a:extLst>
            </p:cNvPr>
            <p:cNvGrpSpPr/>
            <p:nvPr/>
          </p:nvGrpSpPr>
          <p:grpSpPr>
            <a:xfrm rot="10800000">
              <a:off x="1882027" y="2815098"/>
              <a:ext cx="296044" cy="296044"/>
              <a:chOff x="6453865" y="2629685"/>
              <a:chExt cx="296044" cy="296044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3920DAD-B146-4234-A4D8-39830D0B4B24}"/>
                  </a:ext>
                </a:extLst>
              </p:cNvPr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1328D46-7F96-4759-A92B-94939B1ABC0C}"/>
                  </a:ext>
                </a:extLst>
              </p:cNvPr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D04DC0C-96D7-49DE-8217-D356923DA6C8}"/>
                    </a:ext>
                  </a:extLst>
                </p:cNvPr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72E32FC5-D86F-47CF-A9E7-5612CF420B31}"/>
                    </a:ext>
                  </a:extLst>
                </p:cNvPr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6AA4ED8-608C-4EE2-8BF7-91FA18C38FC2}"/>
                </a:ext>
              </a:extLst>
            </p:cNvPr>
            <p:cNvSpPr/>
            <p:nvPr/>
          </p:nvSpPr>
          <p:spPr>
            <a:xfrm rot="5400000">
              <a:off x="2388743" y="2351702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D5B746E0-444E-4E37-89E5-235C740C4194}"/>
                </a:ext>
              </a:extLst>
            </p:cNvPr>
            <p:cNvSpPr/>
            <p:nvPr/>
          </p:nvSpPr>
          <p:spPr>
            <a:xfrm rot="4814230">
              <a:off x="2435311" y="3355002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B07B8CC1-0854-450B-BC9B-674BA984D6E1}"/>
                </a:ext>
              </a:extLst>
            </p:cNvPr>
            <p:cNvSpPr/>
            <p:nvPr/>
          </p:nvSpPr>
          <p:spPr>
            <a:xfrm rot="5400000">
              <a:off x="2405677" y="2720004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CB882A54-5727-488A-B23A-43206736A304}"/>
                </a:ext>
              </a:extLst>
            </p:cNvPr>
            <p:cNvSpPr/>
            <p:nvPr/>
          </p:nvSpPr>
          <p:spPr>
            <a:xfrm rot="5400000">
              <a:off x="2431077" y="3041736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1967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5"/>
          <p:cNvSpPr/>
          <p:nvPr/>
        </p:nvSpPr>
        <p:spPr>
          <a:xfrm>
            <a:off x="4698590" y="2387600"/>
            <a:ext cx="1397409" cy="2364530"/>
          </a:xfrm>
          <a:custGeom>
            <a:avLst/>
            <a:gdLst>
              <a:gd name="connsiteX0" fmla="*/ 0 w 1590675"/>
              <a:gd name="connsiteY0" fmla="*/ 1813333 h 1851669"/>
              <a:gd name="connsiteX1" fmla="*/ 314325 w 1590675"/>
              <a:gd name="connsiteY1" fmla="*/ 1665696 h 1851669"/>
              <a:gd name="connsiteX2" fmla="*/ 476250 w 1590675"/>
              <a:gd name="connsiteY2" fmla="*/ 1213258 h 1851669"/>
              <a:gd name="connsiteX3" fmla="*/ 604837 w 1590675"/>
              <a:gd name="connsiteY3" fmla="*/ 32158 h 1851669"/>
              <a:gd name="connsiteX4" fmla="*/ 685800 w 1590675"/>
              <a:gd name="connsiteY4" fmla="*/ 408396 h 1851669"/>
              <a:gd name="connsiteX5" fmla="*/ 762000 w 1590675"/>
              <a:gd name="connsiteY5" fmla="*/ 1194208 h 1851669"/>
              <a:gd name="connsiteX6" fmla="*/ 890587 w 1590675"/>
              <a:gd name="connsiteY6" fmla="*/ 1641883 h 1851669"/>
              <a:gd name="connsiteX7" fmla="*/ 1209675 w 1590675"/>
              <a:gd name="connsiteY7" fmla="*/ 1818096 h 1851669"/>
              <a:gd name="connsiteX8" fmla="*/ 1590675 w 1590675"/>
              <a:gd name="connsiteY8" fmla="*/ 1851433 h 1851669"/>
              <a:gd name="connsiteX0" fmla="*/ 0 w 1209675"/>
              <a:gd name="connsiteY0" fmla="*/ 1813333 h 1818096"/>
              <a:gd name="connsiteX1" fmla="*/ 314325 w 1209675"/>
              <a:gd name="connsiteY1" fmla="*/ 1665696 h 1818096"/>
              <a:gd name="connsiteX2" fmla="*/ 476250 w 1209675"/>
              <a:gd name="connsiteY2" fmla="*/ 1213258 h 1818096"/>
              <a:gd name="connsiteX3" fmla="*/ 604837 w 1209675"/>
              <a:gd name="connsiteY3" fmla="*/ 32158 h 1818096"/>
              <a:gd name="connsiteX4" fmla="*/ 685800 w 1209675"/>
              <a:gd name="connsiteY4" fmla="*/ 408396 h 1818096"/>
              <a:gd name="connsiteX5" fmla="*/ 762000 w 1209675"/>
              <a:gd name="connsiteY5" fmla="*/ 1194208 h 1818096"/>
              <a:gd name="connsiteX6" fmla="*/ 890587 w 1209675"/>
              <a:gd name="connsiteY6" fmla="*/ 1641883 h 1818096"/>
              <a:gd name="connsiteX7" fmla="*/ 1209675 w 1209675"/>
              <a:gd name="connsiteY7" fmla="*/ 1818096 h 1818096"/>
              <a:gd name="connsiteX0" fmla="*/ 0 w 1252538"/>
              <a:gd name="connsiteY0" fmla="*/ 1813333 h 1832383"/>
              <a:gd name="connsiteX1" fmla="*/ 314325 w 1252538"/>
              <a:gd name="connsiteY1" fmla="*/ 1665696 h 1832383"/>
              <a:gd name="connsiteX2" fmla="*/ 476250 w 1252538"/>
              <a:gd name="connsiteY2" fmla="*/ 1213258 h 1832383"/>
              <a:gd name="connsiteX3" fmla="*/ 604837 w 1252538"/>
              <a:gd name="connsiteY3" fmla="*/ 32158 h 1832383"/>
              <a:gd name="connsiteX4" fmla="*/ 685800 w 1252538"/>
              <a:gd name="connsiteY4" fmla="*/ 408396 h 1832383"/>
              <a:gd name="connsiteX5" fmla="*/ 762000 w 1252538"/>
              <a:gd name="connsiteY5" fmla="*/ 1194208 h 1832383"/>
              <a:gd name="connsiteX6" fmla="*/ 890587 w 1252538"/>
              <a:gd name="connsiteY6" fmla="*/ 1641883 h 1832383"/>
              <a:gd name="connsiteX7" fmla="*/ 1252538 w 1252538"/>
              <a:gd name="connsiteY7" fmla="*/ 1832383 h 1832383"/>
              <a:gd name="connsiteX0" fmla="*/ 0 w 1208029"/>
              <a:gd name="connsiteY0" fmla="*/ 1813333 h 1818855"/>
              <a:gd name="connsiteX1" fmla="*/ 314325 w 1208029"/>
              <a:gd name="connsiteY1" fmla="*/ 1665696 h 1818855"/>
              <a:gd name="connsiteX2" fmla="*/ 476250 w 1208029"/>
              <a:gd name="connsiteY2" fmla="*/ 1213258 h 1818855"/>
              <a:gd name="connsiteX3" fmla="*/ 604837 w 1208029"/>
              <a:gd name="connsiteY3" fmla="*/ 32158 h 1818855"/>
              <a:gd name="connsiteX4" fmla="*/ 685800 w 1208029"/>
              <a:gd name="connsiteY4" fmla="*/ 408396 h 1818855"/>
              <a:gd name="connsiteX5" fmla="*/ 762000 w 1208029"/>
              <a:gd name="connsiteY5" fmla="*/ 1194208 h 1818855"/>
              <a:gd name="connsiteX6" fmla="*/ 890587 w 1208029"/>
              <a:gd name="connsiteY6" fmla="*/ 1641883 h 1818855"/>
              <a:gd name="connsiteX7" fmla="*/ 1208029 w 1208029"/>
              <a:gd name="connsiteY7" fmla="*/ 1818855 h 1818855"/>
              <a:gd name="connsiteX0" fmla="*/ 0 w 1169879"/>
              <a:gd name="connsiteY0" fmla="*/ 1813333 h 1813333"/>
              <a:gd name="connsiteX1" fmla="*/ 314325 w 1169879"/>
              <a:gd name="connsiteY1" fmla="*/ 1665696 h 1813333"/>
              <a:gd name="connsiteX2" fmla="*/ 476250 w 1169879"/>
              <a:gd name="connsiteY2" fmla="*/ 1213258 h 1813333"/>
              <a:gd name="connsiteX3" fmla="*/ 604837 w 1169879"/>
              <a:gd name="connsiteY3" fmla="*/ 32158 h 1813333"/>
              <a:gd name="connsiteX4" fmla="*/ 685800 w 1169879"/>
              <a:gd name="connsiteY4" fmla="*/ 408396 h 1813333"/>
              <a:gd name="connsiteX5" fmla="*/ 762000 w 1169879"/>
              <a:gd name="connsiteY5" fmla="*/ 1194208 h 1813333"/>
              <a:gd name="connsiteX6" fmla="*/ 890587 w 1169879"/>
              <a:gd name="connsiteY6" fmla="*/ 1641883 h 1813333"/>
              <a:gd name="connsiteX7" fmla="*/ 1169879 w 1169879"/>
              <a:gd name="connsiteY7" fmla="*/ 1800817 h 1813333"/>
              <a:gd name="connsiteX0" fmla="*/ 0 w 1195312"/>
              <a:gd name="connsiteY0" fmla="*/ 1813333 h 1818855"/>
              <a:gd name="connsiteX1" fmla="*/ 314325 w 1195312"/>
              <a:gd name="connsiteY1" fmla="*/ 1665696 h 1818855"/>
              <a:gd name="connsiteX2" fmla="*/ 476250 w 1195312"/>
              <a:gd name="connsiteY2" fmla="*/ 1213258 h 1818855"/>
              <a:gd name="connsiteX3" fmla="*/ 604837 w 1195312"/>
              <a:gd name="connsiteY3" fmla="*/ 32158 h 1818855"/>
              <a:gd name="connsiteX4" fmla="*/ 685800 w 1195312"/>
              <a:gd name="connsiteY4" fmla="*/ 408396 h 1818855"/>
              <a:gd name="connsiteX5" fmla="*/ 762000 w 1195312"/>
              <a:gd name="connsiteY5" fmla="*/ 1194208 h 1818855"/>
              <a:gd name="connsiteX6" fmla="*/ 890587 w 1195312"/>
              <a:gd name="connsiteY6" fmla="*/ 1641883 h 1818855"/>
              <a:gd name="connsiteX7" fmla="*/ 1195312 w 1195312"/>
              <a:gd name="connsiteY7" fmla="*/ 1818855 h 1818855"/>
              <a:gd name="connsiteX0" fmla="*/ 0 w 1182595"/>
              <a:gd name="connsiteY0" fmla="*/ 1813333 h 1814345"/>
              <a:gd name="connsiteX1" fmla="*/ 314325 w 1182595"/>
              <a:gd name="connsiteY1" fmla="*/ 1665696 h 1814345"/>
              <a:gd name="connsiteX2" fmla="*/ 476250 w 1182595"/>
              <a:gd name="connsiteY2" fmla="*/ 1213258 h 1814345"/>
              <a:gd name="connsiteX3" fmla="*/ 604837 w 1182595"/>
              <a:gd name="connsiteY3" fmla="*/ 32158 h 1814345"/>
              <a:gd name="connsiteX4" fmla="*/ 685800 w 1182595"/>
              <a:gd name="connsiteY4" fmla="*/ 408396 h 1814345"/>
              <a:gd name="connsiteX5" fmla="*/ 762000 w 1182595"/>
              <a:gd name="connsiteY5" fmla="*/ 1194208 h 1814345"/>
              <a:gd name="connsiteX6" fmla="*/ 890587 w 1182595"/>
              <a:gd name="connsiteY6" fmla="*/ 1641883 h 1814345"/>
              <a:gd name="connsiteX7" fmla="*/ 1182595 w 1182595"/>
              <a:gd name="connsiteY7" fmla="*/ 1814345 h 1814345"/>
              <a:gd name="connsiteX0" fmla="*/ 0 w 1182595"/>
              <a:gd name="connsiteY0" fmla="*/ 1781184 h 1782196"/>
              <a:gd name="connsiteX1" fmla="*/ 314325 w 1182595"/>
              <a:gd name="connsiteY1" fmla="*/ 1633547 h 1782196"/>
              <a:gd name="connsiteX2" fmla="*/ 476250 w 1182595"/>
              <a:gd name="connsiteY2" fmla="*/ 1181109 h 1782196"/>
              <a:gd name="connsiteX3" fmla="*/ 604837 w 1182595"/>
              <a:gd name="connsiteY3" fmla="*/ 9 h 1782196"/>
              <a:gd name="connsiteX4" fmla="*/ 762000 w 1182595"/>
              <a:gd name="connsiteY4" fmla="*/ 1162059 h 1782196"/>
              <a:gd name="connsiteX5" fmla="*/ 890587 w 1182595"/>
              <a:gd name="connsiteY5" fmla="*/ 1609734 h 1782196"/>
              <a:gd name="connsiteX6" fmla="*/ 1182595 w 1182595"/>
              <a:gd name="connsiteY6" fmla="*/ 1782196 h 178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595" h="1782196">
                <a:moveTo>
                  <a:pt x="0" y="1781184"/>
                </a:moveTo>
                <a:cubicBezTo>
                  <a:pt x="117475" y="1757372"/>
                  <a:pt x="234950" y="1733560"/>
                  <a:pt x="314325" y="1633547"/>
                </a:cubicBezTo>
                <a:cubicBezTo>
                  <a:pt x="393700" y="1533534"/>
                  <a:pt x="427831" y="1453365"/>
                  <a:pt x="476250" y="1181109"/>
                </a:cubicBezTo>
                <a:cubicBezTo>
                  <a:pt x="524669" y="908853"/>
                  <a:pt x="557212" y="3184"/>
                  <a:pt x="604837" y="9"/>
                </a:cubicBezTo>
                <a:cubicBezTo>
                  <a:pt x="652462" y="-3166"/>
                  <a:pt x="714375" y="893772"/>
                  <a:pt x="762000" y="1162059"/>
                </a:cubicBezTo>
                <a:cubicBezTo>
                  <a:pt x="796131" y="1367640"/>
                  <a:pt x="820488" y="1506378"/>
                  <a:pt x="890587" y="1609734"/>
                </a:cubicBezTo>
                <a:cubicBezTo>
                  <a:pt x="960686" y="1713090"/>
                  <a:pt x="1065914" y="1747271"/>
                  <a:pt x="1182595" y="1782196"/>
                </a:cubicBezTo>
              </a:path>
            </a:pathLst>
          </a:cu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6667500" y="4473884"/>
            <a:ext cx="1777999" cy="276115"/>
          </a:xfrm>
          <a:custGeom>
            <a:avLst/>
            <a:gdLst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33450 w 1905000"/>
              <a:gd name="connsiteY5" fmla="*/ 191043 h 514893"/>
              <a:gd name="connsiteX6" fmla="*/ 971550 w 1905000"/>
              <a:gd name="connsiteY6" fmla="*/ 114843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71550 w 1905000"/>
              <a:gd name="connsiteY6" fmla="*/ 114843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5844 w 1905000"/>
              <a:gd name="connsiteY7" fmla="*/ 212474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5844 w 1905000"/>
              <a:gd name="connsiteY7" fmla="*/ 212474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123950 w 1905000"/>
              <a:gd name="connsiteY7" fmla="*/ 362493 h 514893"/>
              <a:gd name="connsiteX8" fmla="*/ 1219200 w 1905000"/>
              <a:gd name="connsiteY8" fmla="*/ 238668 h 514893"/>
              <a:gd name="connsiteX9" fmla="*/ 1333500 w 1905000"/>
              <a:gd name="connsiteY9" fmla="*/ 352968 h 514893"/>
              <a:gd name="connsiteX10" fmla="*/ 1428750 w 1905000"/>
              <a:gd name="connsiteY10" fmla="*/ 267243 h 514893"/>
              <a:gd name="connsiteX11" fmla="*/ 1905000 w 1905000"/>
              <a:gd name="connsiteY11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59644 w 1905000"/>
              <a:gd name="connsiteY5" fmla="*/ 136274 h 514893"/>
              <a:gd name="connsiteX6" fmla="*/ 1123950 w 1905000"/>
              <a:gd name="connsiteY6" fmla="*/ 362493 h 514893"/>
              <a:gd name="connsiteX7" fmla="*/ 1219200 w 1905000"/>
              <a:gd name="connsiteY7" fmla="*/ 238668 h 514893"/>
              <a:gd name="connsiteX8" fmla="*/ 1333500 w 1905000"/>
              <a:gd name="connsiteY8" fmla="*/ 352968 h 514893"/>
              <a:gd name="connsiteX9" fmla="*/ 1428750 w 1905000"/>
              <a:gd name="connsiteY9" fmla="*/ 267243 h 514893"/>
              <a:gd name="connsiteX10" fmla="*/ 1905000 w 1905000"/>
              <a:gd name="connsiteY10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59644 w 1905000"/>
              <a:gd name="connsiteY5" fmla="*/ 136274 h 514893"/>
              <a:gd name="connsiteX6" fmla="*/ 1123950 w 1905000"/>
              <a:gd name="connsiteY6" fmla="*/ 362493 h 514893"/>
              <a:gd name="connsiteX7" fmla="*/ 1219200 w 1905000"/>
              <a:gd name="connsiteY7" fmla="*/ 238668 h 514893"/>
              <a:gd name="connsiteX8" fmla="*/ 1333500 w 1905000"/>
              <a:gd name="connsiteY8" fmla="*/ 352968 h 514893"/>
              <a:gd name="connsiteX9" fmla="*/ 1428750 w 1905000"/>
              <a:gd name="connsiteY9" fmla="*/ 267243 h 514893"/>
              <a:gd name="connsiteX10" fmla="*/ 1905000 w 1905000"/>
              <a:gd name="connsiteY10" fmla="*/ 257718 h 514893"/>
              <a:gd name="connsiteX0" fmla="*/ 0 w 1905000"/>
              <a:gd name="connsiteY0" fmla="*/ 514834 h 514834"/>
              <a:gd name="connsiteX1" fmla="*/ 428625 w 1905000"/>
              <a:gd name="connsiteY1" fmla="*/ 410059 h 514834"/>
              <a:gd name="connsiteX2" fmla="*/ 590550 w 1905000"/>
              <a:gd name="connsiteY2" fmla="*/ 484 h 514834"/>
              <a:gd name="connsiteX3" fmla="*/ 723900 w 1905000"/>
              <a:gd name="connsiteY3" fmla="*/ 324334 h 514834"/>
              <a:gd name="connsiteX4" fmla="*/ 809625 w 1905000"/>
              <a:gd name="connsiteY4" fmla="*/ 400534 h 514834"/>
              <a:gd name="connsiteX5" fmla="*/ 959644 w 1905000"/>
              <a:gd name="connsiteY5" fmla="*/ 136215 h 514834"/>
              <a:gd name="connsiteX6" fmla="*/ 1123950 w 1905000"/>
              <a:gd name="connsiteY6" fmla="*/ 362434 h 514834"/>
              <a:gd name="connsiteX7" fmla="*/ 1219200 w 1905000"/>
              <a:gd name="connsiteY7" fmla="*/ 238609 h 514834"/>
              <a:gd name="connsiteX8" fmla="*/ 1333500 w 1905000"/>
              <a:gd name="connsiteY8" fmla="*/ 352909 h 514834"/>
              <a:gd name="connsiteX9" fmla="*/ 1428750 w 1905000"/>
              <a:gd name="connsiteY9" fmla="*/ 267184 h 514834"/>
              <a:gd name="connsiteX10" fmla="*/ 1905000 w 1905000"/>
              <a:gd name="connsiteY10" fmla="*/ 257659 h 514834"/>
              <a:gd name="connsiteX0" fmla="*/ 0 w 1905000"/>
              <a:gd name="connsiteY0" fmla="*/ 514851 h 514851"/>
              <a:gd name="connsiteX1" fmla="*/ 428625 w 1905000"/>
              <a:gd name="connsiteY1" fmla="*/ 410076 h 514851"/>
              <a:gd name="connsiteX2" fmla="*/ 590550 w 1905000"/>
              <a:gd name="connsiteY2" fmla="*/ 501 h 514851"/>
              <a:gd name="connsiteX3" fmla="*/ 723900 w 1905000"/>
              <a:gd name="connsiteY3" fmla="*/ 324351 h 514851"/>
              <a:gd name="connsiteX4" fmla="*/ 809625 w 1905000"/>
              <a:gd name="connsiteY4" fmla="*/ 400551 h 514851"/>
              <a:gd name="connsiteX5" fmla="*/ 959644 w 1905000"/>
              <a:gd name="connsiteY5" fmla="*/ 136232 h 514851"/>
              <a:gd name="connsiteX6" fmla="*/ 1123950 w 1905000"/>
              <a:gd name="connsiteY6" fmla="*/ 362451 h 514851"/>
              <a:gd name="connsiteX7" fmla="*/ 1219200 w 1905000"/>
              <a:gd name="connsiteY7" fmla="*/ 238626 h 514851"/>
              <a:gd name="connsiteX8" fmla="*/ 1333500 w 1905000"/>
              <a:gd name="connsiteY8" fmla="*/ 352926 h 514851"/>
              <a:gd name="connsiteX9" fmla="*/ 1428750 w 1905000"/>
              <a:gd name="connsiteY9" fmla="*/ 267201 h 514851"/>
              <a:gd name="connsiteX10" fmla="*/ 1905000 w 1905000"/>
              <a:gd name="connsiteY10" fmla="*/ 257676 h 514851"/>
              <a:gd name="connsiteX0" fmla="*/ 0 w 1905000"/>
              <a:gd name="connsiteY0" fmla="*/ 514889 h 514889"/>
              <a:gd name="connsiteX1" fmla="*/ 428625 w 1905000"/>
              <a:gd name="connsiteY1" fmla="*/ 410114 h 514889"/>
              <a:gd name="connsiteX2" fmla="*/ 590550 w 1905000"/>
              <a:gd name="connsiteY2" fmla="*/ 539 h 514889"/>
              <a:gd name="connsiteX3" fmla="*/ 723900 w 1905000"/>
              <a:gd name="connsiteY3" fmla="*/ 324389 h 514889"/>
              <a:gd name="connsiteX4" fmla="*/ 809625 w 1905000"/>
              <a:gd name="connsiteY4" fmla="*/ 400589 h 514889"/>
              <a:gd name="connsiteX5" fmla="*/ 959644 w 1905000"/>
              <a:gd name="connsiteY5" fmla="*/ 136270 h 514889"/>
              <a:gd name="connsiteX6" fmla="*/ 1123950 w 1905000"/>
              <a:gd name="connsiteY6" fmla="*/ 362489 h 514889"/>
              <a:gd name="connsiteX7" fmla="*/ 1219200 w 1905000"/>
              <a:gd name="connsiteY7" fmla="*/ 238664 h 514889"/>
              <a:gd name="connsiteX8" fmla="*/ 1333500 w 1905000"/>
              <a:gd name="connsiteY8" fmla="*/ 352964 h 514889"/>
              <a:gd name="connsiteX9" fmla="*/ 1428750 w 1905000"/>
              <a:gd name="connsiteY9" fmla="*/ 267239 h 514889"/>
              <a:gd name="connsiteX10" fmla="*/ 1905000 w 1905000"/>
              <a:gd name="connsiteY10" fmla="*/ 257714 h 514889"/>
              <a:gd name="connsiteX0" fmla="*/ 0 w 3496537"/>
              <a:gd name="connsiteY0" fmla="*/ 514889 h 514889"/>
              <a:gd name="connsiteX1" fmla="*/ 428625 w 3496537"/>
              <a:gd name="connsiteY1" fmla="*/ 410114 h 514889"/>
              <a:gd name="connsiteX2" fmla="*/ 590550 w 3496537"/>
              <a:gd name="connsiteY2" fmla="*/ 539 h 514889"/>
              <a:gd name="connsiteX3" fmla="*/ 723900 w 3496537"/>
              <a:gd name="connsiteY3" fmla="*/ 324389 h 514889"/>
              <a:gd name="connsiteX4" fmla="*/ 809625 w 3496537"/>
              <a:gd name="connsiteY4" fmla="*/ 400589 h 514889"/>
              <a:gd name="connsiteX5" fmla="*/ 959644 w 3496537"/>
              <a:gd name="connsiteY5" fmla="*/ 136270 h 514889"/>
              <a:gd name="connsiteX6" fmla="*/ 1123950 w 3496537"/>
              <a:gd name="connsiteY6" fmla="*/ 362489 h 514889"/>
              <a:gd name="connsiteX7" fmla="*/ 1219200 w 3496537"/>
              <a:gd name="connsiteY7" fmla="*/ 238664 h 514889"/>
              <a:gd name="connsiteX8" fmla="*/ 1333500 w 3496537"/>
              <a:gd name="connsiteY8" fmla="*/ 352964 h 514889"/>
              <a:gd name="connsiteX9" fmla="*/ 1428750 w 3496537"/>
              <a:gd name="connsiteY9" fmla="*/ 267239 h 514889"/>
              <a:gd name="connsiteX10" fmla="*/ 3496537 w 3496537"/>
              <a:gd name="connsiteY10" fmla="*/ 257714 h 514889"/>
              <a:gd name="connsiteX0" fmla="*/ 0 w 3621178"/>
              <a:gd name="connsiteY0" fmla="*/ 514889 h 514889"/>
              <a:gd name="connsiteX1" fmla="*/ 428625 w 3621178"/>
              <a:gd name="connsiteY1" fmla="*/ 410114 h 514889"/>
              <a:gd name="connsiteX2" fmla="*/ 590550 w 3621178"/>
              <a:gd name="connsiteY2" fmla="*/ 539 h 514889"/>
              <a:gd name="connsiteX3" fmla="*/ 723900 w 3621178"/>
              <a:gd name="connsiteY3" fmla="*/ 324389 h 514889"/>
              <a:gd name="connsiteX4" fmla="*/ 809625 w 3621178"/>
              <a:gd name="connsiteY4" fmla="*/ 400589 h 514889"/>
              <a:gd name="connsiteX5" fmla="*/ 959644 w 3621178"/>
              <a:gd name="connsiteY5" fmla="*/ 136270 h 514889"/>
              <a:gd name="connsiteX6" fmla="*/ 1123950 w 3621178"/>
              <a:gd name="connsiteY6" fmla="*/ 362489 h 514889"/>
              <a:gd name="connsiteX7" fmla="*/ 1219200 w 3621178"/>
              <a:gd name="connsiteY7" fmla="*/ 238664 h 514889"/>
              <a:gd name="connsiteX8" fmla="*/ 1333500 w 3621178"/>
              <a:gd name="connsiteY8" fmla="*/ 352964 h 514889"/>
              <a:gd name="connsiteX9" fmla="*/ 1428750 w 3621178"/>
              <a:gd name="connsiteY9" fmla="*/ 267239 h 514889"/>
              <a:gd name="connsiteX10" fmla="*/ 3621178 w 3621178"/>
              <a:gd name="connsiteY10" fmla="*/ 257714 h 514889"/>
              <a:gd name="connsiteX0" fmla="*/ 0 w 3571321"/>
              <a:gd name="connsiteY0" fmla="*/ 514889 h 514889"/>
              <a:gd name="connsiteX1" fmla="*/ 428625 w 3571321"/>
              <a:gd name="connsiteY1" fmla="*/ 410114 h 514889"/>
              <a:gd name="connsiteX2" fmla="*/ 590550 w 3571321"/>
              <a:gd name="connsiteY2" fmla="*/ 539 h 514889"/>
              <a:gd name="connsiteX3" fmla="*/ 723900 w 3571321"/>
              <a:gd name="connsiteY3" fmla="*/ 324389 h 514889"/>
              <a:gd name="connsiteX4" fmla="*/ 809625 w 3571321"/>
              <a:gd name="connsiteY4" fmla="*/ 400589 h 514889"/>
              <a:gd name="connsiteX5" fmla="*/ 959644 w 3571321"/>
              <a:gd name="connsiteY5" fmla="*/ 136270 h 514889"/>
              <a:gd name="connsiteX6" fmla="*/ 1123950 w 3571321"/>
              <a:gd name="connsiteY6" fmla="*/ 362489 h 514889"/>
              <a:gd name="connsiteX7" fmla="*/ 1219200 w 3571321"/>
              <a:gd name="connsiteY7" fmla="*/ 238664 h 514889"/>
              <a:gd name="connsiteX8" fmla="*/ 1333500 w 3571321"/>
              <a:gd name="connsiteY8" fmla="*/ 352964 h 514889"/>
              <a:gd name="connsiteX9" fmla="*/ 1428750 w 3571321"/>
              <a:gd name="connsiteY9" fmla="*/ 267239 h 514889"/>
              <a:gd name="connsiteX10" fmla="*/ 3571321 w 3571321"/>
              <a:gd name="connsiteY10" fmla="*/ 257714 h 514889"/>
              <a:gd name="connsiteX0" fmla="*/ 0 w 3571321"/>
              <a:gd name="connsiteY0" fmla="*/ 378757 h 378757"/>
              <a:gd name="connsiteX1" fmla="*/ 428625 w 3571321"/>
              <a:gd name="connsiteY1" fmla="*/ 273982 h 378757"/>
              <a:gd name="connsiteX2" fmla="*/ 723900 w 3571321"/>
              <a:gd name="connsiteY2" fmla="*/ 188257 h 378757"/>
              <a:gd name="connsiteX3" fmla="*/ 809625 w 3571321"/>
              <a:gd name="connsiteY3" fmla="*/ 264457 h 378757"/>
              <a:gd name="connsiteX4" fmla="*/ 959644 w 3571321"/>
              <a:gd name="connsiteY4" fmla="*/ 138 h 378757"/>
              <a:gd name="connsiteX5" fmla="*/ 1123950 w 3571321"/>
              <a:gd name="connsiteY5" fmla="*/ 226357 h 378757"/>
              <a:gd name="connsiteX6" fmla="*/ 1219200 w 3571321"/>
              <a:gd name="connsiteY6" fmla="*/ 102532 h 378757"/>
              <a:gd name="connsiteX7" fmla="*/ 1333500 w 3571321"/>
              <a:gd name="connsiteY7" fmla="*/ 216832 h 378757"/>
              <a:gd name="connsiteX8" fmla="*/ 1428750 w 3571321"/>
              <a:gd name="connsiteY8" fmla="*/ 131107 h 378757"/>
              <a:gd name="connsiteX9" fmla="*/ 3571321 w 3571321"/>
              <a:gd name="connsiteY9" fmla="*/ 121582 h 378757"/>
              <a:gd name="connsiteX0" fmla="*/ 0 w 3571321"/>
              <a:gd name="connsiteY0" fmla="*/ 276242 h 276242"/>
              <a:gd name="connsiteX1" fmla="*/ 428625 w 3571321"/>
              <a:gd name="connsiteY1" fmla="*/ 171467 h 276242"/>
              <a:gd name="connsiteX2" fmla="*/ 723900 w 3571321"/>
              <a:gd name="connsiteY2" fmla="*/ 85742 h 276242"/>
              <a:gd name="connsiteX3" fmla="*/ 809625 w 3571321"/>
              <a:gd name="connsiteY3" fmla="*/ 161942 h 276242"/>
              <a:gd name="connsiteX4" fmla="*/ 1123950 w 3571321"/>
              <a:gd name="connsiteY4" fmla="*/ 123842 h 276242"/>
              <a:gd name="connsiteX5" fmla="*/ 1219200 w 3571321"/>
              <a:gd name="connsiteY5" fmla="*/ 17 h 276242"/>
              <a:gd name="connsiteX6" fmla="*/ 1333500 w 3571321"/>
              <a:gd name="connsiteY6" fmla="*/ 114317 h 276242"/>
              <a:gd name="connsiteX7" fmla="*/ 1428750 w 3571321"/>
              <a:gd name="connsiteY7" fmla="*/ 28592 h 276242"/>
              <a:gd name="connsiteX8" fmla="*/ 3571321 w 3571321"/>
              <a:gd name="connsiteY8" fmla="*/ 19067 h 276242"/>
              <a:gd name="connsiteX0" fmla="*/ 0 w 3571321"/>
              <a:gd name="connsiteY0" fmla="*/ 276242 h 276242"/>
              <a:gd name="connsiteX1" fmla="*/ 428625 w 3571321"/>
              <a:gd name="connsiteY1" fmla="*/ 171467 h 276242"/>
              <a:gd name="connsiteX2" fmla="*/ 723900 w 3571321"/>
              <a:gd name="connsiteY2" fmla="*/ 85742 h 276242"/>
              <a:gd name="connsiteX3" fmla="*/ 1123950 w 3571321"/>
              <a:gd name="connsiteY3" fmla="*/ 123842 h 276242"/>
              <a:gd name="connsiteX4" fmla="*/ 1219200 w 3571321"/>
              <a:gd name="connsiteY4" fmla="*/ 17 h 276242"/>
              <a:gd name="connsiteX5" fmla="*/ 1333500 w 3571321"/>
              <a:gd name="connsiteY5" fmla="*/ 114317 h 276242"/>
              <a:gd name="connsiteX6" fmla="*/ 1428750 w 3571321"/>
              <a:gd name="connsiteY6" fmla="*/ 28592 h 276242"/>
              <a:gd name="connsiteX7" fmla="*/ 3571321 w 3571321"/>
              <a:gd name="connsiteY7" fmla="*/ 19067 h 276242"/>
              <a:gd name="connsiteX0" fmla="*/ 0 w 3571321"/>
              <a:gd name="connsiteY0" fmla="*/ 276484 h 276484"/>
              <a:gd name="connsiteX1" fmla="*/ 428625 w 3571321"/>
              <a:gd name="connsiteY1" fmla="*/ 171709 h 276484"/>
              <a:gd name="connsiteX2" fmla="*/ 723900 w 3571321"/>
              <a:gd name="connsiteY2" fmla="*/ 85984 h 276484"/>
              <a:gd name="connsiteX3" fmla="*/ 1219200 w 3571321"/>
              <a:gd name="connsiteY3" fmla="*/ 259 h 276484"/>
              <a:gd name="connsiteX4" fmla="*/ 1333500 w 3571321"/>
              <a:gd name="connsiteY4" fmla="*/ 114559 h 276484"/>
              <a:gd name="connsiteX5" fmla="*/ 1428750 w 3571321"/>
              <a:gd name="connsiteY5" fmla="*/ 28834 h 276484"/>
              <a:gd name="connsiteX6" fmla="*/ 3571321 w 3571321"/>
              <a:gd name="connsiteY6" fmla="*/ 19309 h 276484"/>
              <a:gd name="connsiteX0" fmla="*/ 0 w 3571321"/>
              <a:gd name="connsiteY0" fmla="*/ 277865 h 277865"/>
              <a:gd name="connsiteX1" fmla="*/ 428625 w 3571321"/>
              <a:gd name="connsiteY1" fmla="*/ 173090 h 277865"/>
              <a:gd name="connsiteX2" fmla="*/ 723900 w 3571321"/>
              <a:gd name="connsiteY2" fmla="*/ 87365 h 277865"/>
              <a:gd name="connsiteX3" fmla="*/ 1219200 w 3571321"/>
              <a:gd name="connsiteY3" fmla="*/ 1640 h 277865"/>
              <a:gd name="connsiteX4" fmla="*/ 1428750 w 3571321"/>
              <a:gd name="connsiteY4" fmla="*/ 30215 h 277865"/>
              <a:gd name="connsiteX5" fmla="*/ 3571321 w 3571321"/>
              <a:gd name="connsiteY5" fmla="*/ 20690 h 277865"/>
              <a:gd name="connsiteX0" fmla="*/ 0 w 3571321"/>
              <a:gd name="connsiteY0" fmla="*/ 258020 h 258020"/>
              <a:gd name="connsiteX1" fmla="*/ 428625 w 3571321"/>
              <a:gd name="connsiteY1" fmla="*/ 153245 h 258020"/>
              <a:gd name="connsiteX2" fmla="*/ 723900 w 3571321"/>
              <a:gd name="connsiteY2" fmla="*/ 67520 h 258020"/>
              <a:gd name="connsiteX3" fmla="*/ 1428750 w 3571321"/>
              <a:gd name="connsiteY3" fmla="*/ 10370 h 258020"/>
              <a:gd name="connsiteX4" fmla="*/ 3571321 w 3571321"/>
              <a:gd name="connsiteY4" fmla="*/ 845 h 258020"/>
              <a:gd name="connsiteX0" fmla="*/ 0 w 3571321"/>
              <a:gd name="connsiteY0" fmla="*/ 258020 h 258020"/>
              <a:gd name="connsiteX1" fmla="*/ 723900 w 3571321"/>
              <a:gd name="connsiteY1" fmla="*/ 67520 h 258020"/>
              <a:gd name="connsiteX2" fmla="*/ 1428750 w 3571321"/>
              <a:gd name="connsiteY2" fmla="*/ 10370 h 258020"/>
              <a:gd name="connsiteX3" fmla="*/ 3571321 w 3571321"/>
              <a:gd name="connsiteY3" fmla="*/ 845 h 25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1" h="258020">
                <a:moveTo>
                  <a:pt x="0" y="258020"/>
                </a:moveTo>
                <a:cubicBezTo>
                  <a:pt x="150812" y="218333"/>
                  <a:pt x="485775" y="108795"/>
                  <a:pt x="723900" y="67520"/>
                </a:cubicBezTo>
                <a:cubicBezTo>
                  <a:pt x="890587" y="43708"/>
                  <a:pt x="954180" y="21482"/>
                  <a:pt x="1428750" y="10370"/>
                </a:cubicBezTo>
                <a:cubicBezTo>
                  <a:pt x="1476375" y="4020"/>
                  <a:pt x="3380821" y="-2330"/>
                  <a:pt x="3571321" y="845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557800" y="1993900"/>
            <a:ext cx="14976" cy="27432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6" name="Straight Arrow Connector 65"/>
          <p:cNvCxnSpPr/>
          <p:nvPr/>
        </p:nvCxnSpPr>
        <p:spPr>
          <a:xfrm>
            <a:off x="4555468" y="4749873"/>
            <a:ext cx="3915432" cy="126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73" name="TextBox 72"/>
          <p:cNvSpPr txBox="1"/>
          <p:nvPr/>
        </p:nvSpPr>
        <p:spPr>
          <a:xfrm>
            <a:off x="5994400" y="4965700"/>
            <a:ext cx="83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Energy </a:t>
            </a:r>
          </a:p>
        </p:txBody>
      </p:sp>
      <p:sp>
        <p:nvSpPr>
          <p:cNvPr id="74" name="TextBox 73"/>
          <p:cNvSpPr txBox="1"/>
          <p:nvPr/>
        </p:nvSpPr>
        <p:spPr>
          <a:xfrm rot="16200000">
            <a:off x="3393231" y="3139589"/>
            <a:ext cx="183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Optical absorption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76900" y="3962400"/>
            <a:ext cx="1159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80000"/>
                </a:solidFill>
                <a:latin typeface="Arial"/>
                <a:cs typeface="Arial"/>
              </a:rPr>
              <a:t>~500 meV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549900" y="3581400"/>
            <a:ext cx="1553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Binding energy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5410200" y="3962400"/>
            <a:ext cx="1669287" cy="0"/>
          </a:xfrm>
          <a:prstGeom prst="straightConnector1">
            <a:avLst/>
          </a:prstGeom>
          <a:ln w="12700">
            <a:solidFill>
              <a:srgbClr val="000000"/>
            </a:solidFill>
            <a:prstDash val="sys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5397500" y="1917700"/>
            <a:ext cx="0" cy="448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 flipH="1">
            <a:off x="7188200" y="3210560"/>
            <a:ext cx="5080" cy="109728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Picture 132" descr="mos2_side_long.tga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" t="40110" r="67197" b="42239"/>
          <a:stretch/>
        </p:blipFill>
        <p:spPr>
          <a:xfrm>
            <a:off x="1247988" y="2633228"/>
            <a:ext cx="2429932" cy="692747"/>
          </a:xfrm>
          <a:prstGeom prst="rect">
            <a:avLst/>
          </a:prstGeom>
        </p:spPr>
      </p:pic>
      <p:sp>
        <p:nvSpPr>
          <p:cNvPr id="134" name="Oval 133"/>
          <p:cNvSpPr/>
          <p:nvPr/>
        </p:nvSpPr>
        <p:spPr>
          <a:xfrm>
            <a:off x="2075316" y="2798532"/>
            <a:ext cx="774621" cy="32207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2028177" y="2431637"/>
            <a:ext cx="865844" cy="1000185"/>
          </a:xfrm>
          <a:prstGeom prst="ellipse">
            <a:avLst/>
          </a:prstGeom>
          <a:noFill/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 rot="10800000">
            <a:off x="2737376" y="2815098"/>
            <a:ext cx="296044" cy="296045"/>
            <a:chOff x="7024564" y="2502093"/>
            <a:chExt cx="296044" cy="296045"/>
          </a:xfrm>
        </p:grpSpPr>
        <p:sp>
          <p:nvSpPr>
            <p:cNvPr id="137" name="Oval 136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 rot="10800000">
            <a:off x="1882027" y="2815098"/>
            <a:ext cx="296044" cy="296044"/>
            <a:chOff x="6453865" y="2629685"/>
            <a:chExt cx="296044" cy="296044"/>
          </a:xfrm>
        </p:grpSpPr>
        <p:sp>
          <p:nvSpPr>
            <p:cNvPr id="140" name="Oval 139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4" name="Isosceles Triangle 143"/>
          <p:cNvSpPr/>
          <p:nvPr/>
        </p:nvSpPr>
        <p:spPr>
          <a:xfrm rot="5400000">
            <a:off x="2388743" y="2351702"/>
            <a:ext cx="145213" cy="1461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Isosceles Triangle 144"/>
          <p:cNvSpPr/>
          <p:nvPr/>
        </p:nvSpPr>
        <p:spPr>
          <a:xfrm rot="4814230">
            <a:off x="2435311" y="3355002"/>
            <a:ext cx="145213" cy="1461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Isosceles Triangle 145"/>
          <p:cNvSpPr/>
          <p:nvPr/>
        </p:nvSpPr>
        <p:spPr>
          <a:xfrm rot="5400000">
            <a:off x="2405677" y="2720004"/>
            <a:ext cx="145213" cy="1461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Isosceles Triangle 146"/>
          <p:cNvSpPr/>
          <p:nvPr/>
        </p:nvSpPr>
        <p:spPr>
          <a:xfrm rot="5400000">
            <a:off x="2431077" y="3041736"/>
            <a:ext cx="145213" cy="14611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1328420" y="2433939"/>
            <a:ext cx="0" cy="256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V="1">
            <a:off x="1303020" y="3261978"/>
            <a:ext cx="0" cy="256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23520" y="2822558"/>
            <a:ext cx="931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 &lt; 1 nm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8590" y="3749357"/>
            <a:ext cx="33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Monolayer TMDC ~ 500 meV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Bulk TMDC, GaAs QWs  ~10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meV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Room temperature 25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meV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294" y="5467487"/>
            <a:ext cx="35151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A. </a:t>
            </a:r>
            <a:r>
              <a:rPr lang="en-US" sz="1400" dirty="0" err="1">
                <a:latin typeface="Arial"/>
                <a:cs typeface="Arial"/>
              </a:rPr>
              <a:t>Chernikov</a:t>
            </a:r>
            <a:r>
              <a:rPr lang="en-US" sz="1400" dirty="0">
                <a:latin typeface="Arial"/>
                <a:cs typeface="Arial"/>
              </a:rPr>
              <a:t>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(2014)</a:t>
            </a:r>
          </a:p>
          <a:p>
            <a:r>
              <a:rPr lang="en-US" sz="1400" dirty="0">
                <a:latin typeface="Arial"/>
                <a:cs typeface="Arial"/>
              </a:rPr>
              <a:t>Z. Ye et al. </a:t>
            </a:r>
            <a:r>
              <a:rPr lang="en-US" sz="1400" i="1" dirty="0">
                <a:latin typeface="Arial"/>
                <a:cs typeface="Arial"/>
              </a:rPr>
              <a:t>Nature</a:t>
            </a:r>
            <a:r>
              <a:rPr lang="en-US" sz="1400" dirty="0">
                <a:latin typeface="Arial"/>
                <a:cs typeface="Arial"/>
              </a:rPr>
              <a:t> (2014)</a:t>
            </a:r>
          </a:p>
          <a:p>
            <a:r>
              <a:rPr lang="en-US" sz="1400" dirty="0">
                <a:latin typeface="Arial"/>
                <a:cs typeface="Arial"/>
              </a:rPr>
              <a:t>M. M. </a:t>
            </a:r>
            <a:r>
              <a:rPr lang="en-US" sz="1400" dirty="0" err="1">
                <a:latin typeface="Arial"/>
                <a:cs typeface="Arial"/>
              </a:rPr>
              <a:t>Ugeda</a:t>
            </a:r>
            <a:r>
              <a:rPr lang="en-US" sz="1400" dirty="0">
                <a:latin typeface="Arial"/>
                <a:cs typeface="Arial"/>
              </a:rPr>
              <a:t> et al. </a:t>
            </a:r>
            <a:r>
              <a:rPr lang="en-US" sz="1400" i="1" dirty="0">
                <a:latin typeface="Arial"/>
                <a:cs typeface="Arial"/>
              </a:rPr>
              <a:t>Nat. Mat. </a:t>
            </a:r>
            <a:r>
              <a:rPr lang="en-US" sz="1400" dirty="0">
                <a:latin typeface="Arial"/>
                <a:cs typeface="Arial"/>
              </a:rPr>
              <a:t>(2014)</a:t>
            </a:r>
          </a:p>
          <a:p>
            <a:r>
              <a:rPr lang="en-US" sz="1400" dirty="0">
                <a:latin typeface="Arial"/>
                <a:cs typeface="Arial"/>
              </a:rPr>
              <a:t>K. He et al.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Phys. Rev.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Lett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i="1" dirty="0">
                <a:latin typeface="Arial"/>
                <a:cs typeface="Arial"/>
              </a:rPr>
              <a:t>  </a:t>
            </a:r>
            <a:r>
              <a:rPr lang="en-US" sz="1400" dirty="0">
                <a:latin typeface="Arial"/>
                <a:cs typeface="Arial"/>
              </a:rPr>
              <a:t>(2014)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…and many more</a:t>
            </a:r>
          </a:p>
          <a:p>
            <a:endParaRPr lang="en-US" sz="1400" dirty="0">
              <a:latin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F9FF6E-D010-48F1-A9DB-FEA0AD31D4EB}"/>
              </a:ext>
            </a:extLst>
          </p:cNvPr>
          <p:cNvSpPr txBox="1"/>
          <p:nvPr/>
        </p:nvSpPr>
        <p:spPr>
          <a:xfrm>
            <a:off x="4832377" y="1257300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Optical gap</a:t>
            </a:r>
          </a:p>
          <a:p>
            <a:pPr algn="ctr"/>
            <a:r>
              <a:rPr lang="en-US" sz="1600" b="1" dirty="0">
                <a:latin typeface="Arial"/>
                <a:cs typeface="Arial"/>
              </a:rPr>
              <a:t>Exciton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73586A-76F4-401F-AB1C-FAF1521F3BEB}"/>
              </a:ext>
            </a:extLst>
          </p:cNvPr>
          <p:cNvSpPr txBox="1"/>
          <p:nvPr/>
        </p:nvSpPr>
        <p:spPr>
          <a:xfrm>
            <a:off x="6560369" y="2588260"/>
            <a:ext cx="1348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Bandgap</a:t>
            </a:r>
          </a:p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Free carriers</a:t>
            </a: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endParaRPr lang="en-US" sz="16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5699950"/>
            <a:ext cx="454850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L. V. Keldysh et al., </a:t>
            </a:r>
            <a:r>
              <a:rPr lang="en-US" sz="1400" i="1" dirty="0">
                <a:latin typeface="Arial"/>
                <a:cs typeface="Arial"/>
              </a:rPr>
              <a:t>JETP Lett. </a:t>
            </a:r>
            <a:r>
              <a:rPr lang="en-US" sz="1400" dirty="0">
                <a:latin typeface="Arial"/>
                <a:cs typeface="Arial"/>
              </a:rPr>
              <a:t>29, 716 (1979)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5917181"/>
            <a:ext cx="454850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K. Tanaka et al., </a:t>
            </a:r>
            <a:r>
              <a:rPr lang="en-US" sz="1400" i="1" dirty="0">
                <a:latin typeface="Arial"/>
                <a:cs typeface="Arial"/>
              </a:rPr>
              <a:t>Phys. Rev. B </a:t>
            </a:r>
            <a:r>
              <a:rPr lang="en-US" sz="1400" dirty="0">
                <a:latin typeface="Arial"/>
                <a:cs typeface="Arial"/>
              </a:rPr>
              <a:t>71, 045312 (2005)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6134412"/>
            <a:ext cx="454850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P. Cudazzo et al., </a:t>
            </a:r>
            <a:r>
              <a:rPr lang="en-US" sz="1400" i="1" dirty="0">
                <a:latin typeface="Arial"/>
                <a:cs typeface="Arial"/>
              </a:rPr>
              <a:t>Phys. Rev. B </a:t>
            </a:r>
            <a:r>
              <a:rPr lang="en-US" sz="1400" dirty="0">
                <a:latin typeface="Arial"/>
                <a:cs typeface="Arial"/>
              </a:rPr>
              <a:t>84, 085406 (2011)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5482719"/>
            <a:ext cx="4975436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/>
                <a:cs typeface="Arial"/>
              </a:rPr>
              <a:t>N. S. Rytova et al., </a:t>
            </a:r>
            <a:r>
              <a:rPr lang="pl-PL" sz="1400" b="1" i="1" dirty="0">
                <a:latin typeface="Arial"/>
                <a:cs typeface="Arial"/>
              </a:rPr>
              <a:t>Proc. MSU, Phys., Astron. </a:t>
            </a:r>
            <a:r>
              <a:rPr lang="pl-PL" sz="1400" b="1" dirty="0">
                <a:latin typeface="Arial"/>
                <a:cs typeface="Arial"/>
              </a:rPr>
              <a:t>3, 30</a:t>
            </a:r>
            <a:r>
              <a:rPr lang="en-US" sz="1400" b="1" dirty="0">
                <a:latin typeface="Arial"/>
                <a:cs typeface="Arial"/>
              </a:rPr>
              <a:t> (1967)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351643"/>
            <a:ext cx="454850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T. C. Berkelbach et al., </a:t>
            </a:r>
            <a:r>
              <a:rPr lang="en-US" sz="1400" i="1" dirty="0">
                <a:latin typeface="Arial"/>
                <a:cs typeface="Arial"/>
              </a:rPr>
              <a:t>Phys. Rev. B </a:t>
            </a:r>
            <a:r>
              <a:rPr lang="en-US" sz="1400" dirty="0">
                <a:latin typeface="Arial"/>
                <a:cs typeface="Arial"/>
              </a:rPr>
              <a:t>88, 045318 (2013)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6550223"/>
            <a:ext cx="4548505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D. Qiu et al., </a:t>
            </a:r>
            <a:r>
              <a:rPr lang="en-US" sz="1400" i="1" dirty="0">
                <a:latin typeface="Arial"/>
                <a:cs typeface="Arial"/>
              </a:rPr>
              <a:t>Phys. Rev. Lett. </a:t>
            </a:r>
            <a:r>
              <a:rPr lang="en-US" sz="1400" dirty="0">
                <a:latin typeface="Arial"/>
                <a:cs typeface="Arial"/>
              </a:rPr>
              <a:t>11, 216805 (2013)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5472A4-59A3-4D08-BBD6-AEB8FBC2BE52}"/>
              </a:ext>
            </a:extLst>
          </p:cNvPr>
          <p:cNvSpPr txBox="1"/>
          <p:nvPr/>
        </p:nvSpPr>
        <p:spPr>
          <a:xfrm>
            <a:off x="7267915" y="441769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Schematic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1B599-F61D-48C6-9607-7962E94E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D9F4F1-F42A-4DC7-B5DA-5687DA8D635B}"/>
              </a:ext>
            </a:extLst>
          </p:cNvPr>
          <p:cNvSpPr txBox="1"/>
          <p:nvPr/>
        </p:nvSpPr>
        <p:spPr>
          <a:xfrm>
            <a:off x="5635" y="1721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“Rydberg” spectroscopy of excitons: </a:t>
            </a:r>
          </a:p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non-invasive probe of the bandgap</a:t>
            </a:r>
          </a:p>
        </p:txBody>
      </p:sp>
    </p:spTree>
    <p:extLst>
      <p:ext uri="{BB962C8B-B14F-4D97-AF65-F5344CB8AC3E}">
        <p14:creationId xmlns:p14="http://schemas.microsoft.com/office/powerpoint/2010/main" val="343064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mos2_side_long.tga">
            <a:extLst>
              <a:ext uri="{FF2B5EF4-FFF2-40B4-BE49-F238E27FC236}">
                <a16:creationId xmlns:a16="http://schemas.microsoft.com/office/drawing/2014/main" id="{B5F2DAC5-4B21-43AD-9A4E-1D016791D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31" b="5572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91" t="40110" r="14202" b="42239"/>
          <a:stretch/>
        </p:blipFill>
        <p:spPr>
          <a:xfrm>
            <a:off x="1206157" y="3253962"/>
            <a:ext cx="1707415" cy="360559"/>
          </a:xfrm>
          <a:prstGeom prst="rect">
            <a:avLst/>
          </a:prstGeom>
          <a:effectLst>
            <a:outerShdw blurRad="63500" sx="102000" sy="102000" algn="ctr" rotWithShape="0">
              <a:srgbClr val="FFFF00">
                <a:alpha val="49000"/>
              </a:srgbClr>
            </a:outerShdw>
          </a:effectLst>
        </p:spPr>
      </p:pic>
      <p:pic>
        <p:nvPicPr>
          <p:cNvPr id="66" name="Picture 65" descr="mos2_side_long.tga">
            <a:extLst>
              <a:ext uri="{FF2B5EF4-FFF2-40B4-BE49-F238E27FC236}">
                <a16:creationId xmlns:a16="http://schemas.microsoft.com/office/drawing/2014/main" id="{CCB94900-3AB5-4B39-B4F2-02A91B748A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31" b="5572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91" t="40110" r="14202" b="42239"/>
          <a:stretch/>
        </p:blipFill>
        <p:spPr>
          <a:xfrm>
            <a:off x="1201077" y="4546600"/>
            <a:ext cx="1707415" cy="360559"/>
          </a:xfrm>
          <a:prstGeom prst="rect">
            <a:avLst/>
          </a:prstGeom>
          <a:effectLst>
            <a:outerShdw blurRad="63500" sx="102000" sy="102000" algn="ctr" rotWithShape="0">
              <a:srgbClr val="FFFF00">
                <a:alpha val="49000"/>
              </a:srgbClr>
            </a:outerShdw>
          </a:effectLst>
        </p:spPr>
      </p:pic>
      <p:sp>
        <p:nvSpPr>
          <p:cNvPr id="89" name="Rectangle 88"/>
          <p:cNvSpPr/>
          <p:nvPr/>
        </p:nvSpPr>
        <p:spPr>
          <a:xfrm>
            <a:off x="894010" y="1490133"/>
            <a:ext cx="24384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848676" y="2183640"/>
            <a:ext cx="2522342" cy="0"/>
          </a:xfrm>
          <a:prstGeom prst="line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970210" y="4334933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25510" y="5241579"/>
            <a:ext cx="1370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Ground state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2067490" y="2328334"/>
            <a:ext cx="0" cy="640080"/>
          </a:xfrm>
          <a:prstGeom prst="line">
            <a:avLst/>
          </a:prstGeom>
          <a:ln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957510" y="3128433"/>
            <a:ext cx="39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2s</a:t>
            </a: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1709398" y="4555478"/>
            <a:ext cx="685800" cy="337920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 rot="10800000">
            <a:off x="2223566" y="4588475"/>
            <a:ext cx="296044" cy="296045"/>
            <a:chOff x="7024564" y="2502093"/>
            <a:chExt cx="296044" cy="296045"/>
          </a:xfrm>
        </p:grpSpPr>
        <p:sp>
          <p:nvSpPr>
            <p:cNvPr id="103" name="Oval 102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 rot="10800000">
            <a:off x="1632559" y="4588475"/>
            <a:ext cx="296044" cy="296044"/>
            <a:chOff x="6453865" y="2629685"/>
            <a:chExt cx="296044" cy="296044"/>
          </a:xfrm>
        </p:grpSpPr>
        <p:sp>
          <p:nvSpPr>
            <p:cNvPr id="106" name="Oval 105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/>
          <p:cNvGrpSpPr/>
          <p:nvPr/>
        </p:nvGrpSpPr>
        <p:grpSpPr>
          <a:xfrm rot="10800000">
            <a:off x="2883966" y="2010375"/>
            <a:ext cx="296044" cy="296045"/>
            <a:chOff x="7024564" y="2502093"/>
            <a:chExt cx="296044" cy="296045"/>
          </a:xfrm>
        </p:grpSpPr>
        <p:sp>
          <p:nvSpPr>
            <p:cNvPr id="111" name="Oval 110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 rot="10800000">
            <a:off x="1024193" y="1997675"/>
            <a:ext cx="296044" cy="296044"/>
            <a:chOff x="6453865" y="2629685"/>
            <a:chExt cx="296044" cy="296044"/>
          </a:xfrm>
        </p:grpSpPr>
        <p:sp>
          <p:nvSpPr>
            <p:cNvPr id="114" name="Oval 113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8" name="Oval 117"/>
          <p:cNvSpPr>
            <a:spLocks noChangeAspect="1"/>
          </p:cNvSpPr>
          <p:nvPr/>
        </p:nvSpPr>
        <p:spPr>
          <a:xfrm>
            <a:off x="1427410" y="3115733"/>
            <a:ext cx="1308100" cy="686308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 rot="10800000">
            <a:off x="2579166" y="3318475"/>
            <a:ext cx="296044" cy="296045"/>
            <a:chOff x="7024564" y="2502093"/>
            <a:chExt cx="296044" cy="296045"/>
          </a:xfrm>
        </p:grpSpPr>
        <p:sp>
          <p:nvSpPr>
            <p:cNvPr id="120" name="Oval 119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 rot="10800000">
            <a:off x="1303593" y="3305775"/>
            <a:ext cx="296044" cy="296044"/>
            <a:chOff x="6453865" y="2629685"/>
            <a:chExt cx="296044" cy="296044"/>
          </a:xfrm>
        </p:grpSpPr>
        <p:sp>
          <p:nvSpPr>
            <p:cNvPr id="123" name="Oval 122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7" name="TextBox 126"/>
          <p:cNvSpPr txBox="1"/>
          <p:nvPr/>
        </p:nvSpPr>
        <p:spPr>
          <a:xfrm>
            <a:off x="1160711" y="1452033"/>
            <a:ext cx="195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Free electrons and holes at band-edge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78110" y="2899833"/>
            <a:ext cx="177800" cy="520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713934" y="1384300"/>
            <a:ext cx="14976" cy="335016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30" name="TextBox 129"/>
          <p:cNvSpPr txBox="1"/>
          <p:nvPr/>
        </p:nvSpPr>
        <p:spPr>
          <a:xfrm rot="16200000">
            <a:off x="-509401" y="3037345"/>
            <a:ext cx="20415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6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Energy</a:t>
            </a:r>
          </a:p>
        </p:txBody>
      </p:sp>
      <p:sp>
        <p:nvSpPr>
          <p:cNvPr id="131" name="TextBox 130"/>
          <p:cNvSpPr txBox="1"/>
          <p:nvPr/>
        </p:nvSpPr>
        <p:spPr>
          <a:xfrm rot="16200000">
            <a:off x="3049090" y="3937614"/>
            <a:ext cx="6193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kern="0" dirty="0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kern="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 rot="16200000">
            <a:off x="2732485" y="3400564"/>
            <a:ext cx="204152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16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Binding energy</a:t>
            </a:r>
          </a:p>
        </p:txBody>
      </p:sp>
      <p:cxnSp>
        <p:nvCxnSpPr>
          <p:cNvPr id="133" name="Straight Arrow Connector 132"/>
          <p:cNvCxnSpPr/>
          <p:nvPr/>
        </p:nvCxnSpPr>
        <p:spPr>
          <a:xfrm flipV="1">
            <a:off x="3576320" y="2226231"/>
            <a:ext cx="11200" cy="2538809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headEnd type="triangle" w="med" len="med"/>
            <a:tailEnd type="triangle" w="med" len="med"/>
          </a:ln>
          <a:effectLst/>
        </p:spPr>
      </p:cxnSp>
      <p:cxnSp>
        <p:nvCxnSpPr>
          <p:cNvPr id="134" name="Straight Arrow Connector 133"/>
          <p:cNvCxnSpPr/>
          <p:nvPr/>
        </p:nvCxnSpPr>
        <p:spPr>
          <a:xfrm rot="16200000" flipV="1">
            <a:off x="2543624" y="4104512"/>
            <a:ext cx="1301122" cy="663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5752287" y="3991418"/>
            <a:ext cx="61933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kern="0" dirty="0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kern="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5629730" y="4489321"/>
            <a:ext cx="810781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ysDash"/>
            <a:headEnd type="triangle" w="med" len="med"/>
            <a:tailEnd type="triangle" w="med" len="med"/>
          </a:ln>
          <a:effectLst/>
        </p:spPr>
      </p:cxnSp>
      <p:sp>
        <p:nvSpPr>
          <p:cNvPr id="94" name="Freeform 93"/>
          <p:cNvSpPr/>
          <p:nvPr/>
        </p:nvSpPr>
        <p:spPr>
          <a:xfrm>
            <a:off x="4838290" y="2387600"/>
            <a:ext cx="1397409" cy="2364530"/>
          </a:xfrm>
          <a:custGeom>
            <a:avLst/>
            <a:gdLst>
              <a:gd name="connsiteX0" fmla="*/ 0 w 1590675"/>
              <a:gd name="connsiteY0" fmla="*/ 1813333 h 1851669"/>
              <a:gd name="connsiteX1" fmla="*/ 314325 w 1590675"/>
              <a:gd name="connsiteY1" fmla="*/ 1665696 h 1851669"/>
              <a:gd name="connsiteX2" fmla="*/ 476250 w 1590675"/>
              <a:gd name="connsiteY2" fmla="*/ 1213258 h 1851669"/>
              <a:gd name="connsiteX3" fmla="*/ 604837 w 1590675"/>
              <a:gd name="connsiteY3" fmla="*/ 32158 h 1851669"/>
              <a:gd name="connsiteX4" fmla="*/ 685800 w 1590675"/>
              <a:gd name="connsiteY4" fmla="*/ 408396 h 1851669"/>
              <a:gd name="connsiteX5" fmla="*/ 762000 w 1590675"/>
              <a:gd name="connsiteY5" fmla="*/ 1194208 h 1851669"/>
              <a:gd name="connsiteX6" fmla="*/ 890587 w 1590675"/>
              <a:gd name="connsiteY6" fmla="*/ 1641883 h 1851669"/>
              <a:gd name="connsiteX7" fmla="*/ 1209675 w 1590675"/>
              <a:gd name="connsiteY7" fmla="*/ 1818096 h 1851669"/>
              <a:gd name="connsiteX8" fmla="*/ 1590675 w 1590675"/>
              <a:gd name="connsiteY8" fmla="*/ 1851433 h 1851669"/>
              <a:gd name="connsiteX0" fmla="*/ 0 w 1209675"/>
              <a:gd name="connsiteY0" fmla="*/ 1813333 h 1818096"/>
              <a:gd name="connsiteX1" fmla="*/ 314325 w 1209675"/>
              <a:gd name="connsiteY1" fmla="*/ 1665696 h 1818096"/>
              <a:gd name="connsiteX2" fmla="*/ 476250 w 1209675"/>
              <a:gd name="connsiteY2" fmla="*/ 1213258 h 1818096"/>
              <a:gd name="connsiteX3" fmla="*/ 604837 w 1209675"/>
              <a:gd name="connsiteY3" fmla="*/ 32158 h 1818096"/>
              <a:gd name="connsiteX4" fmla="*/ 685800 w 1209675"/>
              <a:gd name="connsiteY4" fmla="*/ 408396 h 1818096"/>
              <a:gd name="connsiteX5" fmla="*/ 762000 w 1209675"/>
              <a:gd name="connsiteY5" fmla="*/ 1194208 h 1818096"/>
              <a:gd name="connsiteX6" fmla="*/ 890587 w 1209675"/>
              <a:gd name="connsiteY6" fmla="*/ 1641883 h 1818096"/>
              <a:gd name="connsiteX7" fmla="*/ 1209675 w 1209675"/>
              <a:gd name="connsiteY7" fmla="*/ 1818096 h 1818096"/>
              <a:gd name="connsiteX0" fmla="*/ 0 w 1252538"/>
              <a:gd name="connsiteY0" fmla="*/ 1813333 h 1832383"/>
              <a:gd name="connsiteX1" fmla="*/ 314325 w 1252538"/>
              <a:gd name="connsiteY1" fmla="*/ 1665696 h 1832383"/>
              <a:gd name="connsiteX2" fmla="*/ 476250 w 1252538"/>
              <a:gd name="connsiteY2" fmla="*/ 1213258 h 1832383"/>
              <a:gd name="connsiteX3" fmla="*/ 604837 w 1252538"/>
              <a:gd name="connsiteY3" fmla="*/ 32158 h 1832383"/>
              <a:gd name="connsiteX4" fmla="*/ 685800 w 1252538"/>
              <a:gd name="connsiteY4" fmla="*/ 408396 h 1832383"/>
              <a:gd name="connsiteX5" fmla="*/ 762000 w 1252538"/>
              <a:gd name="connsiteY5" fmla="*/ 1194208 h 1832383"/>
              <a:gd name="connsiteX6" fmla="*/ 890587 w 1252538"/>
              <a:gd name="connsiteY6" fmla="*/ 1641883 h 1832383"/>
              <a:gd name="connsiteX7" fmla="*/ 1252538 w 1252538"/>
              <a:gd name="connsiteY7" fmla="*/ 1832383 h 1832383"/>
              <a:gd name="connsiteX0" fmla="*/ 0 w 1208029"/>
              <a:gd name="connsiteY0" fmla="*/ 1813333 h 1818855"/>
              <a:gd name="connsiteX1" fmla="*/ 314325 w 1208029"/>
              <a:gd name="connsiteY1" fmla="*/ 1665696 h 1818855"/>
              <a:gd name="connsiteX2" fmla="*/ 476250 w 1208029"/>
              <a:gd name="connsiteY2" fmla="*/ 1213258 h 1818855"/>
              <a:gd name="connsiteX3" fmla="*/ 604837 w 1208029"/>
              <a:gd name="connsiteY3" fmla="*/ 32158 h 1818855"/>
              <a:gd name="connsiteX4" fmla="*/ 685800 w 1208029"/>
              <a:gd name="connsiteY4" fmla="*/ 408396 h 1818855"/>
              <a:gd name="connsiteX5" fmla="*/ 762000 w 1208029"/>
              <a:gd name="connsiteY5" fmla="*/ 1194208 h 1818855"/>
              <a:gd name="connsiteX6" fmla="*/ 890587 w 1208029"/>
              <a:gd name="connsiteY6" fmla="*/ 1641883 h 1818855"/>
              <a:gd name="connsiteX7" fmla="*/ 1208029 w 1208029"/>
              <a:gd name="connsiteY7" fmla="*/ 1818855 h 1818855"/>
              <a:gd name="connsiteX0" fmla="*/ 0 w 1169879"/>
              <a:gd name="connsiteY0" fmla="*/ 1813333 h 1813333"/>
              <a:gd name="connsiteX1" fmla="*/ 314325 w 1169879"/>
              <a:gd name="connsiteY1" fmla="*/ 1665696 h 1813333"/>
              <a:gd name="connsiteX2" fmla="*/ 476250 w 1169879"/>
              <a:gd name="connsiteY2" fmla="*/ 1213258 h 1813333"/>
              <a:gd name="connsiteX3" fmla="*/ 604837 w 1169879"/>
              <a:gd name="connsiteY3" fmla="*/ 32158 h 1813333"/>
              <a:gd name="connsiteX4" fmla="*/ 685800 w 1169879"/>
              <a:gd name="connsiteY4" fmla="*/ 408396 h 1813333"/>
              <a:gd name="connsiteX5" fmla="*/ 762000 w 1169879"/>
              <a:gd name="connsiteY5" fmla="*/ 1194208 h 1813333"/>
              <a:gd name="connsiteX6" fmla="*/ 890587 w 1169879"/>
              <a:gd name="connsiteY6" fmla="*/ 1641883 h 1813333"/>
              <a:gd name="connsiteX7" fmla="*/ 1169879 w 1169879"/>
              <a:gd name="connsiteY7" fmla="*/ 1800817 h 1813333"/>
              <a:gd name="connsiteX0" fmla="*/ 0 w 1195312"/>
              <a:gd name="connsiteY0" fmla="*/ 1813333 h 1818855"/>
              <a:gd name="connsiteX1" fmla="*/ 314325 w 1195312"/>
              <a:gd name="connsiteY1" fmla="*/ 1665696 h 1818855"/>
              <a:gd name="connsiteX2" fmla="*/ 476250 w 1195312"/>
              <a:gd name="connsiteY2" fmla="*/ 1213258 h 1818855"/>
              <a:gd name="connsiteX3" fmla="*/ 604837 w 1195312"/>
              <a:gd name="connsiteY3" fmla="*/ 32158 h 1818855"/>
              <a:gd name="connsiteX4" fmla="*/ 685800 w 1195312"/>
              <a:gd name="connsiteY4" fmla="*/ 408396 h 1818855"/>
              <a:gd name="connsiteX5" fmla="*/ 762000 w 1195312"/>
              <a:gd name="connsiteY5" fmla="*/ 1194208 h 1818855"/>
              <a:gd name="connsiteX6" fmla="*/ 890587 w 1195312"/>
              <a:gd name="connsiteY6" fmla="*/ 1641883 h 1818855"/>
              <a:gd name="connsiteX7" fmla="*/ 1195312 w 1195312"/>
              <a:gd name="connsiteY7" fmla="*/ 1818855 h 1818855"/>
              <a:gd name="connsiteX0" fmla="*/ 0 w 1182595"/>
              <a:gd name="connsiteY0" fmla="*/ 1813333 h 1814345"/>
              <a:gd name="connsiteX1" fmla="*/ 314325 w 1182595"/>
              <a:gd name="connsiteY1" fmla="*/ 1665696 h 1814345"/>
              <a:gd name="connsiteX2" fmla="*/ 476250 w 1182595"/>
              <a:gd name="connsiteY2" fmla="*/ 1213258 h 1814345"/>
              <a:gd name="connsiteX3" fmla="*/ 604837 w 1182595"/>
              <a:gd name="connsiteY3" fmla="*/ 32158 h 1814345"/>
              <a:gd name="connsiteX4" fmla="*/ 685800 w 1182595"/>
              <a:gd name="connsiteY4" fmla="*/ 408396 h 1814345"/>
              <a:gd name="connsiteX5" fmla="*/ 762000 w 1182595"/>
              <a:gd name="connsiteY5" fmla="*/ 1194208 h 1814345"/>
              <a:gd name="connsiteX6" fmla="*/ 890587 w 1182595"/>
              <a:gd name="connsiteY6" fmla="*/ 1641883 h 1814345"/>
              <a:gd name="connsiteX7" fmla="*/ 1182595 w 1182595"/>
              <a:gd name="connsiteY7" fmla="*/ 1814345 h 1814345"/>
              <a:gd name="connsiteX0" fmla="*/ 0 w 1182595"/>
              <a:gd name="connsiteY0" fmla="*/ 1781184 h 1782196"/>
              <a:gd name="connsiteX1" fmla="*/ 314325 w 1182595"/>
              <a:gd name="connsiteY1" fmla="*/ 1633547 h 1782196"/>
              <a:gd name="connsiteX2" fmla="*/ 476250 w 1182595"/>
              <a:gd name="connsiteY2" fmla="*/ 1181109 h 1782196"/>
              <a:gd name="connsiteX3" fmla="*/ 604837 w 1182595"/>
              <a:gd name="connsiteY3" fmla="*/ 9 h 1782196"/>
              <a:gd name="connsiteX4" fmla="*/ 762000 w 1182595"/>
              <a:gd name="connsiteY4" fmla="*/ 1162059 h 1782196"/>
              <a:gd name="connsiteX5" fmla="*/ 890587 w 1182595"/>
              <a:gd name="connsiteY5" fmla="*/ 1609734 h 1782196"/>
              <a:gd name="connsiteX6" fmla="*/ 1182595 w 1182595"/>
              <a:gd name="connsiteY6" fmla="*/ 1782196 h 178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595" h="1782196">
                <a:moveTo>
                  <a:pt x="0" y="1781184"/>
                </a:moveTo>
                <a:cubicBezTo>
                  <a:pt x="117475" y="1757372"/>
                  <a:pt x="234950" y="1733560"/>
                  <a:pt x="314325" y="1633547"/>
                </a:cubicBezTo>
                <a:cubicBezTo>
                  <a:pt x="393700" y="1533534"/>
                  <a:pt x="427831" y="1453365"/>
                  <a:pt x="476250" y="1181109"/>
                </a:cubicBezTo>
                <a:cubicBezTo>
                  <a:pt x="524669" y="908853"/>
                  <a:pt x="557212" y="3184"/>
                  <a:pt x="604837" y="9"/>
                </a:cubicBezTo>
                <a:cubicBezTo>
                  <a:pt x="652462" y="-3166"/>
                  <a:pt x="714375" y="893772"/>
                  <a:pt x="762000" y="1162059"/>
                </a:cubicBezTo>
                <a:cubicBezTo>
                  <a:pt x="796131" y="1367640"/>
                  <a:pt x="820488" y="1506378"/>
                  <a:pt x="890587" y="1609734"/>
                </a:cubicBezTo>
                <a:cubicBezTo>
                  <a:pt x="960686" y="1713090"/>
                  <a:pt x="1065914" y="1747271"/>
                  <a:pt x="1182595" y="1782196"/>
                </a:cubicBezTo>
              </a:path>
            </a:pathLst>
          </a:cu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ln>
                <a:solidFill>
                  <a:srgbClr val="4F81BD">
                    <a:lumMod val="7500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00" name="Freeform 99"/>
          <p:cNvSpPr/>
          <p:nvPr/>
        </p:nvSpPr>
        <p:spPr>
          <a:xfrm>
            <a:off x="6807200" y="4546600"/>
            <a:ext cx="1777999" cy="203399"/>
          </a:xfrm>
          <a:custGeom>
            <a:avLst/>
            <a:gdLst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33450 w 1905000"/>
              <a:gd name="connsiteY5" fmla="*/ 191043 h 514893"/>
              <a:gd name="connsiteX6" fmla="*/ 971550 w 1905000"/>
              <a:gd name="connsiteY6" fmla="*/ 114843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71550 w 1905000"/>
              <a:gd name="connsiteY6" fmla="*/ 114843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8225 w 1905000"/>
              <a:gd name="connsiteY7" fmla="*/ 171993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5844 w 1905000"/>
              <a:gd name="connsiteY7" fmla="*/ 212474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035844 w 1905000"/>
              <a:gd name="connsiteY7" fmla="*/ 212474 h 514893"/>
              <a:gd name="connsiteX8" fmla="*/ 1123950 w 1905000"/>
              <a:gd name="connsiteY8" fmla="*/ 362493 h 514893"/>
              <a:gd name="connsiteX9" fmla="*/ 1219200 w 1905000"/>
              <a:gd name="connsiteY9" fmla="*/ 238668 h 514893"/>
              <a:gd name="connsiteX10" fmla="*/ 1333500 w 1905000"/>
              <a:gd name="connsiteY10" fmla="*/ 352968 h 514893"/>
              <a:gd name="connsiteX11" fmla="*/ 1428750 w 1905000"/>
              <a:gd name="connsiteY11" fmla="*/ 267243 h 514893"/>
              <a:gd name="connsiteX12" fmla="*/ 1905000 w 1905000"/>
              <a:gd name="connsiteY12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00112 w 1905000"/>
              <a:gd name="connsiteY5" fmla="*/ 217237 h 514893"/>
              <a:gd name="connsiteX6" fmla="*/ 959644 w 1905000"/>
              <a:gd name="connsiteY6" fmla="*/ 136274 h 514893"/>
              <a:gd name="connsiteX7" fmla="*/ 1123950 w 1905000"/>
              <a:gd name="connsiteY7" fmla="*/ 362493 h 514893"/>
              <a:gd name="connsiteX8" fmla="*/ 1219200 w 1905000"/>
              <a:gd name="connsiteY8" fmla="*/ 238668 h 514893"/>
              <a:gd name="connsiteX9" fmla="*/ 1333500 w 1905000"/>
              <a:gd name="connsiteY9" fmla="*/ 352968 h 514893"/>
              <a:gd name="connsiteX10" fmla="*/ 1428750 w 1905000"/>
              <a:gd name="connsiteY10" fmla="*/ 267243 h 514893"/>
              <a:gd name="connsiteX11" fmla="*/ 1905000 w 1905000"/>
              <a:gd name="connsiteY11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59644 w 1905000"/>
              <a:gd name="connsiteY5" fmla="*/ 136274 h 514893"/>
              <a:gd name="connsiteX6" fmla="*/ 1123950 w 1905000"/>
              <a:gd name="connsiteY6" fmla="*/ 362493 h 514893"/>
              <a:gd name="connsiteX7" fmla="*/ 1219200 w 1905000"/>
              <a:gd name="connsiteY7" fmla="*/ 238668 h 514893"/>
              <a:gd name="connsiteX8" fmla="*/ 1333500 w 1905000"/>
              <a:gd name="connsiteY8" fmla="*/ 352968 h 514893"/>
              <a:gd name="connsiteX9" fmla="*/ 1428750 w 1905000"/>
              <a:gd name="connsiteY9" fmla="*/ 267243 h 514893"/>
              <a:gd name="connsiteX10" fmla="*/ 1905000 w 1905000"/>
              <a:gd name="connsiteY10" fmla="*/ 257718 h 514893"/>
              <a:gd name="connsiteX0" fmla="*/ 0 w 1905000"/>
              <a:gd name="connsiteY0" fmla="*/ 514893 h 514893"/>
              <a:gd name="connsiteX1" fmla="*/ 428625 w 1905000"/>
              <a:gd name="connsiteY1" fmla="*/ 410118 h 514893"/>
              <a:gd name="connsiteX2" fmla="*/ 590550 w 1905000"/>
              <a:gd name="connsiteY2" fmla="*/ 543 h 514893"/>
              <a:gd name="connsiteX3" fmla="*/ 723900 w 1905000"/>
              <a:gd name="connsiteY3" fmla="*/ 324393 h 514893"/>
              <a:gd name="connsiteX4" fmla="*/ 809625 w 1905000"/>
              <a:gd name="connsiteY4" fmla="*/ 400593 h 514893"/>
              <a:gd name="connsiteX5" fmla="*/ 959644 w 1905000"/>
              <a:gd name="connsiteY5" fmla="*/ 136274 h 514893"/>
              <a:gd name="connsiteX6" fmla="*/ 1123950 w 1905000"/>
              <a:gd name="connsiteY6" fmla="*/ 362493 h 514893"/>
              <a:gd name="connsiteX7" fmla="*/ 1219200 w 1905000"/>
              <a:gd name="connsiteY7" fmla="*/ 238668 h 514893"/>
              <a:gd name="connsiteX8" fmla="*/ 1333500 w 1905000"/>
              <a:gd name="connsiteY8" fmla="*/ 352968 h 514893"/>
              <a:gd name="connsiteX9" fmla="*/ 1428750 w 1905000"/>
              <a:gd name="connsiteY9" fmla="*/ 267243 h 514893"/>
              <a:gd name="connsiteX10" fmla="*/ 1905000 w 1905000"/>
              <a:gd name="connsiteY10" fmla="*/ 257718 h 514893"/>
              <a:gd name="connsiteX0" fmla="*/ 0 w 1905000"/>
              <a:gd name="connsiteY0" fmla="*/ 514834 h 514834"/>
              <a:gd name="connsiteX1" fmla="*/ 428625 w 1905000"/>
              <a:gd name="connsiteY1" fmla="*/ 410059 h 514834"/>
              <a:gd name="connsiteX2" fmla="*/ 590550 w 1905000"/>
              <a:gd name="connsiteY2" fmla="*/ 484 h 514834"/>
              <a:gd name="connsiteX3" fmla="*/ 723900 w 1905000"/>
              <a:gd name="connsiteY3" fmla="*/ 324334 h 514834"/>
              <a:gd name="connsiteX4" fmla="*/ 809625 w 1905000"/>
              <a:gd name="connsiteY4" fmla="*/ 400534 h 514834"/>
              <a:gd name="connsiteX5" fmla="*/ 959644 w 1905000"/>
              <a:gd name="connsiteY5" fmla="*/ 136215 h 514834"/>
              <a:gd name="connsiteX6" fmla="*/ 1123950 w 1905000"/>
              <a:gd name="connsiteY6" fmla="*/ 362434 h 514834"/>
              <a:gd name="connsiteX7" fmla="*/ 1219200 w 1905000"/>
              <a:gd name="connsiteY7" fmla="*/ 238609 h 514834"/>
              <a:gd name="connsiteX8" fmla="*/ 1333500 w 1905000"/>
              <a:gd name="connsiteY8" fmla="*/ 352909 h 514834"/>
              <a:gd name="connsiteX9" fmla="*/ 1428750 w 1905000"/>
              <a:gd name="connsiteY9" fmla="*/ 267184 h 514834"/>
              <a:gd name="connsiteX10" fmla="*/ 1905000 w 1905000"/>
              <a:gd name="connsiteY10" fmla="*/ 257659 h 514834"/>
              <a:gd name="connsiteX0" fmla="*/ 0 w 1905000"/>
              <a:gd name="connsiteY0" fmla="*/ 514851 h 514851"/>
              <a:gd name="connsiteX1" fmla="*/ 428625 w 1905000"/>
              <a:gd name="connsiteY1" fmla="*/ 410076 h 514851"/>
              <a:gd name="connsiteX2" fmla="*/ 590550 w 1905000"/>
              <a:gd name="connsiteY2" fmla="*/ 501 h 514851"/>
              <a:gd name="connsiteX3" fmla="*/ 723900 w 1905000"/>
              <a:gd name="connsiteY3" fmla="*/ 324351 h 514851"/>
              <a:gd name="connsiteX4" fmla="*/ 809625 w 1905000"/>
              <a:gd name="connsiteY4" fmla="*/ 400551 h 514851"/>
              <a:gd name="connsiteX5" fmla="*/ 959644 w 1905000"/>
              <a:gd name="connsiteY5" fmla="*/ 136232 h 514851"/>
              <a:gd name="connsiteX6" fmla="*/ 1123950 w 1905000"/>
              <a:gd name="connsiteY6" fmla="*/ 362451 h 514851"/>
              <a:gd name="connsiteX7" fmla="*/ 1219200 w 1905000"/>
              <a:gd name="connsiteY7" fmla="*/ 238626 h 514851"/>
              <a:gd name="connsiteX8" fmla="*/ 1333500 w 1905000"/>
              <a:gd name="connsiteY8" fmla="*/ 352926 h 514851"/>
              <a:gd name="connsiteX9" fmla="*/ 1428750 w 1905000"/>
              <a:gd name="connsiteY9" fmla="*/ 267201 h 514851"/>
              <a:gd name="connsiteX10" fmla="*/ 1905000 w 1905000"/>
              <a:gd name="connsiteY10" fmla="*/ 257676 h 514851"/>
              <a:gd name="connsiteX0" fmla="*/ 0 w 1905000"/>
              <a:gd name="connsiteY0" fmla="*/ 514889 h 514889"/>
              <a:gd name="connsiteX1" fmla="*/ 428625 w 1905000"/>
              <a:gd name="connsiteY1" fmla="*/ 410114 h 514889"/>
              <a:gd name="connsiteX2" fmla="*/ 590550 w 1905000"/>
              <a:gd name="connsiteY2" fmla="*/ 539 h 514889"/>
              <a:gd name="connsiteX3" fmla="*/ 723900 w 1905000"/>
              <a:gd name="connsiteY3" fmla="*/ 324389 h 514889"/>
              <a:gd name="connsiteX4" fmla="*/ 809625 w 1905000"/>
              <a:gd name="connsiteY4" fmla="*/ 400589 h 514889"/>
              <a:gd name="connsiteX5" fmla="*/ 959644 w 1905000"/>
              <a:gd name="connsiteY5" fmla="*/ 136270 h 514889"/>
              <a:gd name="connsiteX6" fmla="*/ 1123950 w 1905000"/>
              <a:gd name="connsiteY6" fmla="*/ 362489 h 514889"/>
              <a:gd name="connsiteX7" fmla="*/ 1219200 w 1905000"/>
              <a:gd name="connsiteY7" fmla="*/ 238664 h 514889"/>
              <a:gd name="connsiteX8" fmla="*/ 1333500 w 1905000"/>
              <a:gd name="connsiteY8" fmla="*/ 352964 h 514889"/>
              <a:gd name="connsiteX9" fmla="*/ 1428750 w 1905000"/>
              <a:gd name="connsiteY9" fmla="*/ 267239 h 514889"/>
              <a:gd name="connsiteX10" fmla="*/ 1905000 w 1905000"/>
              <a:gd name="connsiteY10" fmla="*/ 257714 h 514889"/>
              <a:gd name="connsiteX0" fmla="*/ 0 w 3496537"/>
              <a:gd name="connsiteY0" fmla="*/ 514889 h 514889"/>
              <a:gd name="connsiteX1" fmla="*/ 428625 w 3496537"/>
              <a:gd name="connsiteY1" fmla="*/ 410114 h 514889"/>
              <a:gd name="connsiteX2" fmla="*/ 590550 w 3496537"/>
              <a:gd name="connsiteY2" fmla="*/ 539 h 514889"/>
              <a:gd name="connsiteX3" fmla="*/ 723900 w 3496537"/>
              <a:gd name="connsiteY3" fmla="*/ 324389 h 514889"/>
              <a:gd name="connsiteX4" fmla="*/ 809625 w 3496537"/>
              <a:gd name="connsiteY4" fmla="*/ 400589 h 514889"/>
              <a:gd name="connsiteX5" fmla="*/ 959644 w 3496537"/>
              <a:gd name="connsiteY5" fmla="*/ 136270 h 514889"/>
              <a:gd name="connsiteX6" fmla="*/ 1123950 w 3496537"/>
              <a:gd name="connsiteY6" fmla="*/ 362489 h 514889"/>
              <a:gd name="connsiteX7" fmla="*/ 1219200 w 3496537"/>
              <a:gd name="connsiteY7" fmla="*/ 238664 h 514889"/>
              <a:gd name="connsiteX8" fmla="*/ 1333500 w 3496537"/>
              <a:gd name="connsiteY8" fmla="*/ 352964 h 514889"/>
              <a:gd name="connsiteX9" fmla="*/ 1428750 w 3496537"/>
              <a:gd name="connsiteY9" fmla="*/ 267239 h 514889"/>
              <a:gd name="connsiteX10" fmla="*/ 3496537 w 3496537"/>
              <a:gd name="connsiteY10" fmla="*/ 257714 h 514889"/>
              <a:gd name="connsiteX0" fmla="*/ 0 w 3621178"/>
              <a:gd name="connsiteY0" fmla="*/ 514889 h 514889"/>
              <a:gd name="connsiteX1" fmla="*/ 428625 w 3621178"/>
              <a:gd name="connsiteY1" fmla="*/ 410114 h 514889"/>
              <a:gd name="connsiteX2" fmla="*/ 590550 w 3621178"/>
              <a:gd name="connsiteY2" fmla="*/ 539 h 514889"/>
              <a:gd name="connsiteX3" fmla="*/ 723900 w 3621178"/>
              <a:gd name="connsiteY3" fmla="*/ 324389 h 514889"/>
              <a:gd name="connsiteX4" fmla="*/ 809625 w 3621178"/>
              <a:gd name="connsiteY4" fmla="*/ 400589 h 514889"/>
              <a:gd name="connsiteX5" fmla="*/ 959644 w 3621178"/>
              <a:gd name="connsiteY5" fmla="*/ 136270 h 514889"/>
              <a:gd name="connsiteX6" fmla="*/ 1123950 w 3621178"/>
              <a:gd name="connsiteY6" fmla="*/ 362489 h 514889"/>
              <a:gd name="connsiteX7" fmla="*/ 1219200 w 3621178"/>
              <a:gd name="connsiteY7" fmla="*/ 238664 h 514889"/>
              <a:gd name="connsiteX8" fmla="*/ 1333500 w 3621178"/>
              <a:gd name="connsiteY8" fmla="*/ 352964 h 514889"/>
              <a:gd name="connsiteX9" fmla="*/ 1428750 w 3621178"/>
              <a:gd name="connsiteY9" fmla="*/ 267239 h 514889"/>
              <a:gd name="connsiteX10" fmla="*/ 3621178 w 3621178"/>
              <a:gd name="connsiteY10" fmla="*/ 257714 h 514889"/>
              <a:gd name="connsiteX0" fmla="*/ 0 w 3571321"/>
              <a:gd name="connsiteY0" fmla="*/ 514889 h 514889"/>
              <a:gd name="connsiteX1" fmla="*/ 428625 w 3571321"/>
              <a:gd name="connsiteY1" fmla="*/ 410114 h 514889"/>
              <a:gd name="connsiteX2" fmla="*/ 590550 w 3571321"/>
              <a:gd name="connsiteY2" fmla="*/ 539 h 514889"/>
              <a:gd name="connsiteX3" fmla="*/ 723900 w 3571321"/>
              <a:gd name="connsiteY3" fmla="*/ 324389 h 514889"/>
              <a:gd name="connsiteX4" fmla="*/ 809625 w 3571321"/>
              <a:gd name="connsiteY4" fmla="*/ 400589 h 514889"/>
              <a:gd name="connsiteX5" fmla="*/ 959644 w 3571321"/>
              <a:gd name="connsiteY5" fmla="*/ 136270 h 514889"/>
              <a:gd name="connsiteX6" fmla="*/ 1123950 w 3571321"/>
              <a:gd name="connsiteY6" fmla="*/ 362489 h 514889"/>
              <a:gd name="connsiteX7" fmla="*/ 1219200 w 3571321"/>
              <a:gd name="connsiteY7" fmla="*/ 238664 h 514889"/>
              <a:gd name="connsiteX8" fmla="*/ 1333500 w 3571321"/>
              <a:gd name="connsiteY8" fmla="*/ 352964 h 514889"/>
              <a:gd name="connsiteX9" fmla="*/ 1428750 w 3571321"/>
              <a:gd name="connsiteY9" fmla="*/ 267239 h 514889"/>
              <a:gd name="connsiteX10" fmla="*/ 3571321 w 3571321"/>
              <a:gd name="connsiteY10" fmla="*/ 257714 h 514889"/>
              <a:gd name="connsiteX0" fmla="*/ 0 w 3571321"/>
              <a:gd name="connsiteY0" fmla="*/ 378757 h 378757"/>
              <a:gd name="connsiteX1" fmla="*/ 428625 w 3571321"/>
              <a:gd name="connsiteY1" fmla="*/ 273982 h 378757"/>
              <a:gd name="connsiteX2" fmla="*/ 723900 w 3571321"/>
              <a:gd name="connsiteY2" fmla="*/ 188257 h 378757"/>
              <a:gd name="connsiteX3" fmla="*/ 809625 w 3571321"/>
              <a:gd name="connsiteY3" fmla="*/ 264457 h 378757"/>
              <a:gd name="connsiteX4" fmla="*/ 959644 w 3571321"/>
              <a:gd name="connsiteY4" fmla="*/ 138 h 378757"/>
              <a:gd name="connsiteX5" fmla="*/ 1123950 w 3571321"/>
              <a:gd name="connsiteY5" fmla="*/ 226357 h 378757"/>
              <a:gd name="connsiteX6" fmla="*/ 1219200 w 3571321"/>
              <a:gd name="connsiteY6" fmla="*/ 102532 h 378757"/>
              <a:gd name="connsiteX7" fmla="*/ 1333500 w 3571321"/>
              <a:gd name="connsiteY7" fmla="*/ 216832 h 378757"/>
              <a:gd name="connsiteX8" fmla="*/ 1428750 w 3571321"/>
              <a:gd name="connsiteY8" fmla="*/ 131107 h 378757"/>
              <a:gd name="connsiteX9" fmla="*/ 3571321 w 3571321"/>
              <a:gd name="connsiteY9" fmla="*/ 121582 h 378757"/>
              <a:gd name="connsiteX0" fmla="*/ 0 w 3571321"/>
              <a:gd name="connsiteY0" fmla="*/ 276242 h 276242"/>
              <a:gd name="connsiteX1" fmla="*/ 428625 w 3571321"/>
              <a:gd name="connsiteY1" fmla="*/ 171467 h 276242"/>
              <a:gd name="connsiteX2" fmla="*/ 723900 w 3571321"/>
              <a:gd name="connsiteY2" fmla="*/ 85742 h 276242"/>
              <a:gd name="connsiteX3" fmla="*/ 809625 w 3571321"/>
              <a:gd name="connsiteY3" fmla="*/ 161942 h 276242"/>
              <a:gd name="connsiteX4" fmla="*/ 1123950 w 3571321"/>
              <a:gd name="connsiteY4" fmla="*/ 123842 h 276242"/>
              <a:gd name="connsiteX5" fmla="*/ 1219200 w 3571321"/>
              <a:gd name="connsiteY5" fmla="*/ 17 h 276242"/>
              <a:gd name="connsiteX6" fmla="*/ 1333500 w 3571321"/>
              <a:gd name="connsiteY6" fmla="*/ 114317 h 276242"/>
              <a:gd name="connsiteX7" fmla="*/ 1428750 w 3571321"/>
              <a:gd name="connsiteY7" fmla="*/ 28592 h 276242"/>
              <a:gd name="connsiteX8" fmla="*/ 3571321 w 3571321"/>
              <a:gd name="connsiteY8" fmla="*/ 19067 h 276242"/>
              <a:gd name="connsiteX0" fmla="*/ 0 w 3571321"/>
              <a:gd name="connsiteY0" fmla="*/ 276242 h 276242"/>
              <a:gd name="connsiteX1" fmla="*/ 428625 w 3571321"/>
              <a:gd name="connsiteY1" fmla="*/ 171467 h 276242"/>
              <a:gd name="connsiteX2" fmla="*/ 723900 w 3571321"/>
              <a:gd name="connsiteY2" fmla="*/ 85742 h 276242"/>
              <a:gd name="connsiteX3" fmla="*/ 1123950 w 3571321"/>
              <a:gd name="connsiteY3" fmla="*/ 123842 h 276242"/>
              <a:gd name="connsiteX4" fmla="*/ 1219200 w 3571321"/>
              <a:gd name="connsiteY4" fmla="*/ 17 h 276242"/>
              <a:gd name="connsiteX5" fmla="*/ 1333500 w 3571321"/>
              <a:gd name="connsiteY5" fmla="*/ 114317 h 276242"/>
              <a:gd name="connsiteX6" fmla="*/ 1428750 w 3571321"/>
              <a:gd name="connsiteY6" fmla="*/ 28592 h 276242"/>
              <a:gd name="connsiteX7" fmla="*/ 3571321 w 3571321"/>
              <a:gd name="connsiteY7" fmla="*/ 19067 h 276242"/>
              <a:gd name="connsiteX0" fmla="*/ 0 w 3571321"/>
              <a:gd name="connsiteY0" fmla="*/ 276484 h 276484"/>
              <a:gd name="connsiteX1" fmla="*/ 428625 w 3571321"/>
              <a:gd name="connsiteY1" fmla="*/ 171709 h 276484"/>
              <a:gd name="connsiteX2" fmla="*/ 723900 w 3571321"/>
              <a:gd name="connsiteY2" fmla="*/ 85984 h 276484"/>
              <a:gd name="connsiteX3" fmla="*/ 1219200 w 3571321"/>
              <a:gd name="connsiteY3" fmla="*/ 259 h 276484"/>
              <a:gd name="connsiteX4" fmla="*/ 1333500 w 3571321"/>
              <a:gd name="connsiteY4" fmla="*/ 114559 h 276484"/>
              <a:gd name="connsiteX5" fmla="*/ 1428750 w 3571321"/>
              <a:gd name="connsiteY5" fmla="*/ 28834 h 276484"/>
              <a:gd name="connsiteX6" fmla="*/ 3571321 w 3571321"/>
              <a:gd name="connsiteY6" fmla="*/ 19309 h 276484"/>
              <a:gd name="connsiteX0" fmla="*/ 0 w 3571321"/>
              <a:gd name="connsiteY0" fmla="*/ 277865 h 277865"/>
              <a:gd name="connsiteX1" fmla="*/ 428625 w 3571321"/>
              <a:gd name="connsiteY1" fmla="*/ 173090 h 277865"/>
              <a:gd name="connsiteX2" fmla="*/ 723900 w 3571321"/>
              <a:gd name="connsiteY2" fmla="*/ 87365 h 277865"/>
              <a:gd name="connsiteX3" fmla="*/ 1219200 w 3571321"/>
              <a:gd name="connsiteY3" fmla="*/ 1640 h 277865"/>
              <a:gd name="connsiteX4" fmla="*/ 1428750 w 3571321"/>
              <a:gd name="connsiteY4" fmla="*/ 30215 h 277865"/>
              <a:gd name="connsiteX5" fmla="*/ 3571321 w 3571321"/>
              <a:gd name="connsiteY5" fmla="*/ 20690 h 277865"/>
              <a:gd name="connsiteX0" fmla="*/ 0 w 3571321"/>
              <a:gd name="connsiteY0" fmla="*/ 258020 h 258020"/>
              <a:gd name="connsiteX1" fmla="*/ 428625 w 3571321"/>
              <a:gd name="connsiteY1" fmla="*/ 153245 h 258020"/>
              <a:gd name="connsiteX2" fmla="*/ 723900 w 3571321"/>
              <a:gd name="connsiteY2" fmla="*/ 67520 h 258020"/>
              <a:gd name="connsiteX3" fmla="*/ 1428750 w 3571321"/>
              <a:gd name="connsiteY3" fmla="*/ 10370 h 258020"/>
              <a:gd name="connsiteX4" fmla="*/ 3571321 w 3571321"/>
              <a:gd name="connsiteY4" fmla="*/ 845 h 258020"/>
              <a:gd name="connsiteX0" fmla="*/ 0 w 3571321"/>
              <a:gd name="connsiteY0" fmla="*/ 258020 h 258020"/>
              <a:gd name="connsiteX1" fmla="*/ 723900 w 3571321"/>
              <a:gd name="connsiteY1" fmla="*/ 67520 h 258020"/>
              <a:gd name="connsiteX2" fmla="*/ 1428750 w 3571321"/>
              <a:gd name="connsiteY2" fmla="*/ 10370 h 258020"/>
              <a:gd name="connsiteX3" fmla="*/ 3571321 w 3571321"/>
              <a:gd name="connsiteY3" fmla="*/ 845 h 258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321" h="258020">
                <a:moveTo>
                  <a:pt x="0" y="258020"/>
                </a:moveTo>
                <a:cubicBezTo>
                  <a:pt x="150812" y="218333"/>
                  <a:pt x="485775" y="108795"/>
                  <a:pt x="723900" y="67520"/>
                </a:cubicBezTo>
                <a:cubicBezTo>
                  <a:pt x="890587" y="43708"/>
                  <a:pt x="954180" y="21482"/>
                  <a:pt x="1428750" y="10370"/>
                </a:cubicBezTo>
                <a:cubicBezTo>
                  <a:pt x="1476375" y="4020"/>
                  <a:pt x="3380821" y="-2330"/>
                  <a:pt x="3571321" y="845"/>
                </a:cubicBezTo>
              </a:path>
            </a:pathLst>
          </a:custGeom>
          <a:noFill/>
          <a:ln w="158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1" name="Straight Arrow Connector 140"/>
          <p:cNvCxnSpPr/>
          <p:nvPr/>
        </p:nvCxnSpPr>
        <p:spPr>
          <a:xfrm flipV="1">
            <a:off x="4697500" y="1993900"/>
            <a:ext cx="14976" cy="274320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42" name="TextBox 141"/>
          <p:cNvSpPr txBox="1"/>
          <p:nvPr/>
        </p:nvSpPr>
        <p:spPr>
          <a:xfrm>
            <a:off x="4738903" y="1257300"/>
            <a:ext cx="17016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Exciton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Ground state, 1s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134100" y="4965700"/>
            <a:ext cx="83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Energy </a:t>
            </a: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3532931" y="3139589"/>
            <a:ext cx="183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Optical absorption</a:t>
            </a:r>
          </a:p>
        </p:txBody>
      </p:sp>
      <p:sp>
        <p:nvSpPr>
          <p:cNvPr id="145" name="Freeform 144"/>
          <p:cNvSpPr/>
          <p:nvPr/>
        </p:nvSpPr>
        <p:spPr>
          <a:xfrm>
            <a:off x="5778091" y="4191000"/>
            <a:ext cx="1245009" cy="561130"/>
          </a:xfrm>
          <a:custGeom>
            <a:avLst/>
            <a:gdLst>
              <a:gd name="connsiteX0" fmla="*/ 0 w 1590675"/>
              <a:gd name="connsiteY0" fmla="*/ 1813333 h 1851669"/>
              <a:gd name="connsiteX1" fmla="*/ 314325 w 1590675"/>
              <a:gd name="connsiteY1" fmla="*/ 1665696 h 1851669"/>
              <a:gd name="connsiteX2" fmla="*/ 476250 w 1590675"/>
              <a:gd name="connsiteY2" fmla="*/ 1213258 h 1851669"/>
              <a:gd name="connsiteX3" fmla="*/ 604837 w 1590675"/>
              <a:gd name="connsiteY3" fmla="*/ 32158 h 1851669"/>
              <a:gd name="connsiteX4" fmla="*/ 685800 w 1590675"/>
              <a:gd name="connsiteY4" fmla="*/ 408396 h 1851669"/>
              <a:gd name="connsiteX5" fmla="*/ 762000 w 1590675"/>
              <a:gd name="connsiteY5" fmla="*/ 1194208 h 1851669"/>
              <a:gd name="connsiteX6" fmla="*/ 890587 w 1590675"/>
              <a:gd name="connsiteY6" fmla="*/ 1641883 h 1851669"/>
              <a:gd name="connsiteX7" fmla="*/ 1209675 w 1590675"/>
              <a:gd name="connsiteY7" fmla="*/ 1818096 h 1851669"/>
              <a:gd name="connsiteX8" fmla="*/ 1590675 w 1590675"/>
              <a:gd name="connsiteY8" fmla="*/ 1851433 h 1851669"/>
              <a:gd name="connsiteX0" fmla="*/ 0 w 1209675"/>
              <a:gd name="connsiteY0" fmla="*/ 1813333 h 1818096"/>
              <a:gd name="connsiteX1" fmla="*/ 314325 w 1209675"/>
              <a:gd name="connsiteY1" fmla="*/ 1665696 h 1818096"/>
              <a:gd name="connsiteX2" fmla="*/ 476250 w 1209675"/>
              <a:gd name="connsiteY2" fmla="*/ 1213258 h 1818096"/>
              <a:gd name="connsiteX3" fmla="*/ 604837 w 1209675"/>
              <a:gd name="connsiteY3" fmla="*/ 32158 h 1818096"/>
              <a:gd name="connsiteX4" fmla="*/ 685800 w 1209675"/>
              <a:gd name="connsiteY4" fmla="*/ 408396 h 1818096"/>
              <a:gd name="connsiteX5" fmla="*/ 762000 w 1209675"/>
              <a:gd name="connsiteY5" fmla="*/ 1194208 h 1818096"/>
              <a:gd name="connsiteX6" fmla="*/ 890587 w 1209675"/>
              <a:gd name="connsiteY6" fmla="*/ 1641883 h 1818096"/>
              <a:gd name="connsiteX7" fmla="*/ 1209675 w 1209675"/>
              <a:gd name="connsiteY7" fmla="*/ 1818096 h 1818096"/>
              <a:gd name="connsiteX0" fmla="*/ 0 w 1252538"/>
              <a:gd name="connsiteY0" fmla="*/ 1813333 h 1832383"/>
              <a:gd name="connsiteX1" fmla="*/ 314325 w 1252538"/>
              <a:gd name="connsiteY1" fmla="*/ 1665696 h 1832383"/>
              <a:gd name="connsiteX2" fmla="*/ 476250 w 1252538"/>
              <a:gd name="connsiteY2" fmla="*/ 1213258 h 1832383"/>
              <a:gd name="connsiteX3" fmla="*/ 604837 w 1252538"/>
              <a:gd name="connsiteY3" fmla="*/ 32158 h 1832383"/>
              <a:gd name="connsiteX4" fmla="*/ 685800 w 1252538"/>
              <a:gd name="connsiteY4" fmla="*/ 408396 h 1832383"/>
              <a:gd name="connsiteX5" fmla="*/ 762000 w 1252538"/>
              <a:gd name="connsiteY5" fmla="*/ 1194208 h 1832383"/>
              <a:gd name="connsiteX6" fmla="*/ 890587 w 1252538"/>
              <a:gd name="connsiteY6" fmla="*/ 1641883 h 1832383"/>
              <a:gd name="connsiteX7" fmla="*/ 1252538 w 1252538"/>
              <a:gd name="connsiteY7" fmla="*/ 1832383 h 1832383"/>
              <a:gd name="connsiteX0" fmla="*/ 0 w 1208029"/>
              <a:gd name="connsiteY0" fmla="*/ 1813333 h 1818855"/>
              <a:gd name="connsiteX1" fmla="*/ 314325 w 1208029"/>
              <a:gd name="connsiteY1" fmla="*/ 1665696 h 1818855"/>
              <a:gd name="connsiteX2" fmla="*/ 476250 w 1208029"/>
              <a:gd name="connsiteY2" fmla="*/ 1213258 h 1818855"/>
              <a:gd name="connsiteX3" fmla="*/ 604837 w 1208029"/>
              <a:gd name="connsiteY3" fmla="*/ 32158 h 1818855"/>
              <a:gd name="connsiteX4" fmla="*/ 685800 w 1208029"/>
              <a:gd name="connsiteY4" fmla="*/ 408396 h 1818855"/>
              <a:gd name="connsiteX5" fmla="*/ 762000 w 1208029"/>
              <a:gd name="connsiteY5" fmla="*/ 1194208 h 1818855"/>
              <a:gd name="connsiteX6" fmla="*/ 890587 w 1208029"/>
              <a:gd name="connsiteY6" fmla="*/ 1641883 h 1818855"/>
              <a:gd name="connsiteX7" fmla="*/ 1208029 w 1208029"/>
              <a:gd name="connsiteY7" fmla="*/ 1818855 h 1818855"/>
              <a:gd name="connsiteX0" fmla="*/ 0 w 1169879"/>
              <a:gd name="connsiteY0" fmla="*/ 1813333 h 1813333"/>
              <a:gd name="connsiteX1" fmla="*/ 314325 w 1169879"/>
              <a:gd name="connsiteY1" fmla="*/ 1665696 h 1813333"/>
              <a:gd name="connsiteX2" fmla="*/ 476250 w 1169879"/>
              <a:gd name="connsiteY2" fmla="*/ 1213258 h 1813333"/>
              <a:gd name="connsiteX3" fmla="*/ 604837 w 1169879"/>
              <a:gd name="connsiteY3" fmla="*/ 32158 h 1813333"/>
              <a:gd name="connsiteX4" fmla="*/ 685800 w 1169879"/>
              <a:gd name="connsiteY4" fmla="*/ 408396 h 1813333"/>
              <a:gd name="connsiteX5" fmla="*/ 762000 w 1169879"/>
              <a:gd name="connsiteY5" fmla="*/ 1194208 h 1813333"/>
              <a:gd name="connsiteX6" fmla="*/ 890587 w 1169879"/>
              <a:gd name="connsiteY6" fmla="*/ 1641883 h 1813333"/>
              <a:gd name="connsiteX7" fmla="*/ 1169879 w 1169879"/>
              <a:gd name="connsiteY7" fmla="*/ 1800817 h 1813333"/>
              <a:gd name="connsiteX0" fmla="*/ 0 w 1195312"/>
              <a:gd name="connsiteY0" fmla="*/ 1813333 h 1818855"/>
              <a:gd name="connsiteX1" fmla="*/ 314325 w 1195312"/>
              <a:gd name="connsiteY1" fmla="*/ 1665696 h 1818855"/>
              <a:gd name="connsiteX2" fmla="*/ 476250 w 1195312"/>
              <a:gd name="connsiteY2" fmla="*/ 1213258 h 1818855"/>
              <a:gd name="connsiteX3" fmla="*/ 604837 w 1195312"/>
              <a:gd name="connsiteY3" fmla="*/ 32158 h 1818855"/>
              <a:gd name="connsiteX4" fmla="*/ 685800 w 1195312"/>
              <a:gd name="connsiteY4" fmla="*/ 408396 h 1818855"/>
              <a:gd name="connsiteX5" fmla="*/ 762000 w 1195312"/>
              <a:gd name="connsiteY5" fmla="*/ 1194208 h 1818855"/>
              <a:gd name="connsiteX6" fmla="*/ 890587 w 1195312"/>
              <a:gd name="connsiteY6" fmla="*/ 1641883 h 1818855"/>
              <a:gd name="connsiteX7" fmla="*/ 1195312 w 1195312"/>
              <a:gd name="connsiteY7" fmla="*/ 1818855 h 1818855"/>
              <a:gd name="connsiteX0" fmla="*/ 0 w 1182595"/>
              <a:gd name="connsiteY0" fmla="*/ 1813333 h 1814345"/>
              <a:gd name="connsiteX1" fmla="*/ 314325 w 1182595"/>
              <a:gd name="connsiteY1" fmla="*/ 1665696 h 1814345"/>
              <a:gd name="connsiteX2" fmla="*/ 476250 w 1182595"/>
              <a:gd name="connsiteY2" fmla="*/ 1213258 h 1814345"/>
              <a:gd name="connsiteX3" fmla="*/ 604837 w 1182595"/>
              <a:gd name="connsiteY3" fmla="*/ 32158 h 1814345"/>
              <a:gd name="connsiteX4" fmla="*/ 685800 w 1182595"/>
              <a:gd name="connsiteY4" fmla="*/ 408396 h 1814345"/>
              <a:gd name="connsiteX5" fmla="*/ 762000 w 1182595"/>
              <a:gd name="connsiteY5" fmla="*/ 1194208 h 1814345"/>
              <a:gd name="connsiteX6" fmla="*/ 890587 w 1182595"/>
              <a:gd name="connsiteY6" fmla="*/ 1641883 h 1814345"/>
              <a:gd name="connsiteX7" fmla="*/ 1182595 w 1182595"/>
              <a:gd name="connsiteY7" fmla="*/ 1814345 h 1814345"/>
              <a:gd name="connsiteX0" fmla="*/ 0 w 1182595"/>
              <a:gd name="connsiteY0" fmla="*/ 1781184 h 1782196"/>
              <a:gd name="connsiteX1" fmla="*/ 314325 w 1182595"/>
              <a:gd name="connsiteY1" fmla="*/ 1633547 h 1782196"/>
              <a:gd name="connsiteX2" fmla="*/ 476250 w 1182595"/>
              <a:gd name="connsiteY2" fmla="*/ 1181109 h 1782196"/>
              <a:gd name="connsiteX3" fmla="*/ 604837 w 1182595"/>
              <a:gd name="connsiteY3" fmla="*/ 9 h 1782196"/>
              <a:gd name="connsiteX4" fmla="*/ 762000 w 1182595"/>
              <a:gd name="connsiteY4" fmla="*/ 1162059 h 1782196"/>
              <a:gd name="connsiteX5" fmla="*/ 890587 w 1182595"/>
              <a:gd name="connsiteY5" fmla="*/ 1609734 h 1782196"/>
              <a:gd name="connsiteX6" fmla="*/ 1182595 w 1182595"/>
              <a:gd name="connsiteY6" fmla="*/ 1782196 h 178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2595" h="1782196">
                <a:moveTo>
                  <a:pt x="0" y="1781184"/>
                </a:moveTo>
                <a:cubicBezTo>
                  <a:pt x="117475" y="1757372"/>
                  <a:pt x="234950" y="1733560"/>
                  <a:pt x="314325" y="1633547"/>
                </a:cubicBezTo>
                <a:cubicBezTo>
                  <a:pt x="393700" y="1533534"/>
                  <a:pt x="427831" y="1453365"/>
                  <a:pt x="476250" y="1181109"/>
                </a:cubicBezTo>
                <a:cubicBezTo>
                  <a:pt x="524669" y="908853"/>
                  <a:pt x="557212" y="3184"/>
                  <a:pt x="604837" y="9"/>
                </a:cubicBezTo>
                <a:cubicBezTo>
                  <a:pt x="652462" y="-3166"/>
                  <a:pt x="714375" y="893772"/>
                  <a:pt x="762000" y="1162059"/>
                </a:cubicBezTo>
                <a:cubicBezTo>
                  <a:pt x="796131" y="1367640"/>
                  <a:pt x="820488" y="1506378"/>
                  <a:pt x="890587" y="1609734"/>
                </a:cubicBezTo>
                <a:cubicBezTo>
                  <a:pt x="960686" y="1713090"/>
                  <a:pt x="1065914" y="1747271"/>
                  <a:pt x="1182595" y="1782196"/>
                </a:cubicBezTo>
              </a:path>
            </a:pathLst>
          </a:custGeom>
          <a:noFill/>
          <a:ln w="158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endParaRPr lang="en-US" kern="0" dirty="0">
              <a:ln>
                <a:solidFill>
                  <a:srgbClr val="4F81BD">
                    <a:lumMod val="75000"/>
                  </a:srgbClr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786966" y="4711871"/>
            <a:ext cx="558800" cy="4571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69513" y="3017520"/>
            <a:ext cx="1694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First excited state, 2s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5560060" y="1877060"/>
            <a:ext cx="0" cy="448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6413500" y="3667760"/>
            <a:ext cx="0" cy="4480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6578600" y="4737271"/>
            <a:ext cx="558800" cy="45719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>
            <a:off x="4695168" y="4749873"/>
            <a:ext cx="3915432" cy="12627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7" name="Straight Connector 16"/>
          <p:cNvCxnSpPr>
            <a:stCxn id="94" idx="3"/>
          </p:cNvCxnSpPr>
          <p:nvPr/>
        </p:nvCxnSpPr>
        <p:spPr>
          <a:xfrm>
            <a:off x="5552993" y="2387612"/>
            <a:ext cx="76737" cy="2369978"/>
          </a:xfrm>
          <a:prstGeom prst="line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6429525" y="4235564"/>
            <a:ext cx="3369" cy="502920"/>
          </a:xfrm>
          <a:prstGeom prst="line">
            <a:avLst/>
          </a:prstGeom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087613" y="1982193"/>
            <a:ext cx="418985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457200">
              <a:defRPr/>
            </a:pPr>
            <a:r>
              <a:rPr lang="en-US" kern="0" dirty="0">
                <a:solidFill>
                  <a:srgbClr val="003261"/>
                </a:solidFill>
                <a:latin typeface="Arial" pitchFamily="34" charset="0"/>
                <a:cs typeface="Arial" pitchFamily="34" charset="0"/>
              </a:rPr>
              <a:t>Binding Energy ~  </a:t>
            </a:r>
            <a:r>
              <a:rPr lang="en-US" kern="0" dirty="0">
                <a:solidFill>
                  <a:srgbClr val="003261"/>
                </a:solidFill>
                <a:latin typeface="Symbol" panose="05050102010706020507" pitchFamily="18" charset="2"/>
                <a:cs typeface="Arial" pitchFamily="34" charset="0"/>
              </a:rPr>
              <a:t>D</a:t>
            </a:r>
            <a:r>
              <a:rPr lang="en-US" kern="0" baseline="-25000" dirty="0">
                <a:solidFill>
                  <a:srgbClr val="003261"/>
                </a:solidFill>
                <a:latin typeface="Arial" pitchFamily="34" charset="0"/>
                <a:cs typeface="Arial" pitchFamily="34" charset="0"/>
              </a:rPr>
              <a:t>12</a:t>
            </a:r>
          </a:p>
          <a:p>
            <a:pPr algn="just" defTabSz="457200">
              <a:defRPr/>
            </a:pPr>
            <a:endParaRPr lang="en-US" kern="0" dirty="0">
              <a:solidFill>
                <a:srgbClr val="00326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31420" y="2367529"/>
            <a:ext cx="3495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457200">
              <a:defRPr/>
            </a:pPr>
            <a:r>
              <a:rPr lang="en-US" kern="0" dirty="0">
                <a:solidFill>
                  <a:srgbClr val="003261"/>
                </a:solidFill>
                <a:latin typeface="Arial" pitchFamily="34" charset="0"/>
                <a:cs typeface="Arial" pitchFamily="34" charset="0"/>
              </a:rPr>
              <a:t>Bandgap = E</a:t>
            </a:r>
            <a:r>
              <a:rPr lang="en-US" kern="0" baseline="-25000" dirty="0">
                <a:solidFill>
                  <a:srgbClr val="003261"/>
                </a:solidFill>
                <a:latin typeface="Arial" pitchFamily="34" charset="0"/>
                <a:cs typeface="Arial" pitchFamily="34" charset="0"/>
              </a:rPr>
              <a:t>1s </a:t>
            </a:r>
            <a:r>
              <a:rPr lang="en-US" kern="0" dirty="0">
                <a:solidFill>
                  <a:srgbClr val="003261"/>
                </a:solidFill>
                <a:latin typeface="Arial" pitchFamily="34" charset="0"/>
                <a:cs typeface="Arial" pitchFamily="34" charset="0"/>
              </a:rPr>
              <a:t>+ Binding Energy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30931E5-91AF-48BD-9D9E-29681D42B540}"/>
              </a:ext>
            </a:extLst>
          </p:cNvPr>
          <p:cNvSpPr txBox="1"/>
          <p:nvPr/>
        </p:nvSpPr>
        <p:spPr>
          <a:xfrm>
            <a:off x="7349718" y="4487024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Schematic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1A588-FFCF-4D9D-8896-5AEBD492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825C2AE-BA7E-46AA-B5B1-AB3032F4AFE9}"/>
              </a:ext>
            </a:extLst>
          </p:cNvPr>
          <p:cNvSpPr txBox="1"/>
          <p:nvPr/>
        </p:nvSpPr>
        <p:spPr>
          <a:xfrm>
            <a:off x="5635" y="1721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“Rydberg” spectroscopy of excitons: </a:t>
            </a:r>
          </a:p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non-invasive probe of the bandgap</a:t>
            </a:r>
          </a:p>
        </p:txBody>
      </p:sp>
    </p:spTree>
    <p:extLst>
      <p:ext uri="{BB962C8B-B14F-4D97-AF65-F5344CB8AC3E}">
        <p14:creationId xmlns:p14="http://schemas.microsoft.com/office/powerpoint/2010/main" val="27903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5" grpId="0"/>
      <p:bldP spid="7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21315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Experiment: absorption-type measurements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4369" y="1610702"/>
            <a:ext cx="3349239" cy="4031332"/>
            <a:chOff x="-526026" y="1588237"/>
            <a:chExt cx="3349239" cy="4031332"/>
          </a:xfrm>
        </p:grpSpPr>
        <p:grpSp>
          <p:nvGrpSpPr>
            <p:cNvPr id="25" name="Group 24"/>
            <p:cNvGrpSpPr/>
            <p:nvPr/>
          </p:nvGrpSpPr>
          <p:grpSpPr>
            <a:xfrm>
              <a:off x="1128670" y="4719683"/>
              <a:ext cx="1694543" cy="899886"/>
              <a:chOff x="1691978" y="3376930"/>
              <a:chExt cx="1753523" cy="89988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51679" y="3376930"/>
                <a:ext cx="1454727" cy="899886"/>
              </a:xfrm>
              <a:prstGeom prst="rect">
                <a:avLst/>
              </a:prstGeom>
              <a:solidFill>
                <a:srgbClr val="867563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691978" y="3652353"/>
                <a:ext cx="1753523" cy="33855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Fused silica</a:t>
                </a:r>
              </a:p>
            </p:txBody>
          </p:sp>
        </p:grpSp>
        <p:sp>
          <p:nvSpPr>
            <p:cNvPr id="44" name="Rectangle 43"/>
            <p:cNvSpPr/>
            <p:nvPr/>
          </p:nvSpPr>
          <p:spPr>
            <a:xfrm rot="16200000">
              <a:off x="1413425" y="2402190"/>
              <a:ext cx="469796" cy="10816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740190" y="1923777"/>
              <a:ext cx="457200" cy="18478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 rot="10800000">
              <a:off x="1742001" y="4222474"/>
              <a:ext cx="444055" cy="511265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703251" y="4681090"/>
              <a:ext cx="579120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284514" y="1588237"/>
              <a:ext cx="1325804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White light</a:t>
              </a:r>
              <a:endParaRPr lang="en-US" sz="16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526026" y="2773726"/>
              <a:ext cx="1537440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Spectrometer</a:t>
              </a:r>
              <a:endParaRPr lang="en-US" sz="16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1964028" y="1876153"/>
              <a:ext cx="0" cy="4191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ight Triangle 51"/>
            <p:cNvSpPr/>
            <p:nvPr/>
          </p:nvSpPr>
          <p:spPr>
            <a:xfrm>
              <a:off x="1737015" y="2717528"/>
              <a:ext cx="463550" cy="460374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644940" y="2638152"/>
              <a:ext cx="654747" cy="63160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949615" y="2952477"/>
              <a:ext cx="2743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reeform 54"/>
            <p:cNvSpPr/>
            <p:nvPr/>
          </p:nvSpPr>
          <p:spPr>
            <a:xfrm>
              <a:off x="1898940" y="3463652"/>
              <a:ext cx="88900" cy="1204879"/>
            </a:xfrm>
            <a:custGeom>
              <a:avLst/>
              <a:gdLst>
                <a:gd name="connsiteX0" fmla="*/ 0 w 82753"/>
                <a:gd name="connsiteY0" fmla="*/ 895350 h 1160429"/>
                <a:gd name="connsiteX1" fmla="*/ 69850 w 82753"/>
                <a:gd name="connsiteY1" fmla="*/ 1104900 h 1160429"/>
                <a:gd name="connsiteX2" fmla="*/ 82550 w 82753"/>
                <a:gd name="connsiteY2" fmla="*/ 0 h 116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753" h="1160429">
                  <a:moveTo>
                    <a:pt x="0" y="895350"/>
                  </a:moveTo>
                  <a:cubicBezTo>
                    <a:pt x="28046" y="1074737"/>
                    <a:pt x="56092" y="1254125"/>
                    <a:pt x="69850" y="1104900"/>
                  </a:cubicBezTo>
                  <a:cubicBezTo>
                    <a:pt x="83608" y="955675"/>
                    <a:pt x="83079" y="477837"/>
                    <a:pt x="825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635415" y="3714477"/>
              <a:ext cx="657226" cy="584198"/>
              <a:chOff x="4124325" y="3248025"/>
              <a:chExt cx="657226" cy="58419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4225471" y="3581852"/>
                <a:ext cx="460829" cy="25037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124325" y="3248025"/>
                <a:ext cx="657226" cy="4667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3" t="38518" r="42022" b="29564"/>
          <a:stretch/>
        </p:blipFill>
        <p:spPr>
          <a:xfrm flipV="1">
            <a:off x="4528275" y="1634711"/>
            <a:ext cx="4049850" cy="300006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160475" y="1781082"/>
            <a:ext cx="2362009" cy="1575264"/>
          </a:xfrm>
          <a:custGeom>
            <a:avLst/>
            <a:gdLst>
              <a:gd name="connsiteX0" fmla="*/ 0 w 1739900"/>
              <a:gd name="connsiteY0" fmla="*/ 0 h 1149350"/>
              <a:gd name="connsiteX1" fmla="*/ 152400 w 1739900"/>
              <a:gd name="connsiteY1" fmla="*/ 393700 h 1149350"/>
              <a:gd name="connsiteX2" fmla="*/ 1320800 w 1739900"/>
              <a:gd name="connsiteY2" fmla="*/ 1149350 h 1149350"/>
              <a:gd name="connsiteX3" fmla="*/ 1311275 w 1739900"/>
              <a:gd name="connsiteY3" fmla="*/ 958850 h 1149350"/>
              <a:gd name="connsiteX4" fmla="*/ 1450975 w 1739900"/>
              <a:gd name="connsiteY4" fmla="*/ 1101725 h 1149350"/>
              <a:gd name="connsiteX5" fmla="*/ 1739900 w 1739900"/>
              <a:gd name="connsiteY5" fmla="*/ 920750 h 1149350"/>
              <a:gd name="connsiteX6" fmla="*/ 1663700 w 1739900"/>
              <a:gd name="connsiteY6" fmla="*/ 828675 h 1149350"/>
              <a:gd name="connsiteX7" fmla="*/ 1533525 w 1739900"/>
              <a:gd name="connsiteY7" fmla="*/ 854075 h 1149350"/>
              <a:gd name="connsiteX8" fmla="*/ 1314450 w 1739900"/>
              <a:gd name="connsiteY8" fmla="*/ 911225 h 1149350"/>
              <a:gd name="connsiteX9" fmla="*/ 123825 w 1739900"/>
              <a:gd name="connsiteY9" fmla="*/ 34925 h 1149350"/>
              <a:gd name="connsiteX10" fmla="*/ 0 w 1739900"/>
              <a:gd name="connsiteY10" fmla="*/ 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9900" h="1149350">
                <a:moveTo>
                  <a:pt x="0" y="0"/>
                </a:moveTo>
                <a:lnTo>
                  <a:pt x="152400" y="393700"/>
                </a:lnTo>
                <a:lnTo>
                  <a:pt x="1320800" y="1149350"/>
                </a:lnTo>
                <a:lnTo>
                  <a:pt x="1311275" y="958850"/>
                </a:lnTo>
                <a:lnTo>
                  <a:pt x="1450975" y="1101725"/>
                </a:lnTo>
                <a:lnTo>
                  <a:pt x="1739900" y="920750"/>
                </a:lnTo>
                <a:lnTo>
                  <a:pt x="1663700" y="828675"/>
                </a:lnTo>
                <a:lnTo>
                  <a:pt x="1533525" y="854075"/>
                </a:lnTo>
                <a:lnTo>
                  <a:pt x="1314450" y="911225"/>
                </a:lnTo>
                <a:lnTo>
                  <a:pt x="123825" y="34925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388918" y="2459925"/>
            <a:ext cx="948252" cy="987804"/>
          </a:xfrm>
          <a:custGeom>
            <a:avLst/>
            <a:gdLst>
              <a:gd name="connsiteX0" fmla="*/ 0 w 698500"/>
              <a:gd name="connsiteY0" fmla="*/ 0 h 720725"/>
              <a:gd name="connsiteX1" fmla="*/ 19050 w 698500"/>
              <a:gd name="connsiteY1" fmla="*/ 298450 h 720725"/>
              <a:gd name="connsiteX2" fmla="*/ 698500 w 698500"/>
              <a:gd name="connsiteY2" fmla="*/ 720725 h 720725"/>
              <a:gd name="connsiteX3" fmla="*/ 673100 w 698500"/>
              <a:gd name="connsiteY3" fmla="*/ 508000 h 720725"/>
              <a:gd name="connsiteX4" fmla="*/ 336550 w 698500"/>
              <a:gd name="connsiteY4" fmla="*/ 285750 h 720725"/>
              <a:gd name="connsiteX5" fmla="*/ 333375 w 698500"/>
              <a:gd name="connsiteY5" fmla="*/ 219075 h 720725"/>
              <a:gd name="connsiteX6" fmla="*/ 0 w 698500"/>
              <a:gd name="connsiteY6" fmla="*/ 0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8500" h="720725">
                <a:moveTo>
                  <a:pt x="0" y="0"/>
                </a:moveTo>
                <a:lnTo>
                  <a:pt x="19050" y="298450"/>
                </a:lnTo>
                <a:lnTo>
                  <a:pt x="698500" y="720725"/>
                </a:lnTo>
                <a:lnTo>
                  <a:pt x="673100" y="508000"/>
                </a:lnTo>
                <a:lnTo>
                  <a:pt x="336550" y="285750"/>
                </a:lnTo>
                <a:lnTo>
                  <a:pt x="333375" y="219075"/>
                </a:ln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940653" y="2560013"/>
            <a:ext cx="1974088" cy="879015"/>
          </a:xfrm>
          <a:custGeom>
            <a:avLst/>
            <a:gdLst>
              <a:gd name="connsiteX0" fmla="*/ 158750 w 1657350"/>
              <a:gd name="connsiteY0" fmla="*/ 968375 h 968375"/>
              <a:gd name="connsiteX1" fmla="*/ 1225550 w 1657350"/>
              <a:gd name="connsiteY1" fmla="*/ 914400 h 968375"/>
              <a:gd name="connsiteX2" fmla="*/ 1279525 w 1657350"/>
              <a:gd name="connsiteY2" fmla="*/ 758825 h 968375"/>
              <a:gd name="connsiteX3" fmla="*/ 1489075 w 1657350"/>
              <a:gd name="connsiteY3" fmla="*/ 822325 h 968375"/>
              <a:gd name="connsiteX4" fmla="*/ 1657350 w 1657350"/>
              <a:gd name="connsiteY4" fmla="*/ 606425 h 968375"/>
              <a:gd name="connsiteX5" fmla="*/ 1584325 w 1657350"/>
              <a:gd name="connsiteY5" fmla="*/ 482600 h 968375"/>
              <a:gd name="connsiteX6" fmla="*/ 1352550 w 1657350"/>
              <a:gd name="connsiteY6" fmla="*/ 492125 h 968375"/>
              <a:gd name="connsiteX7" fmla="*/ 701675 w 1657350"/>
              <a:gd name="connsiteY7" fmla="*/ 0 h 968375"/>
              <a:gd name="connsiteX8" fmla="*/ 0 w 1657350"/>
              <a:gd name="connsiteY8" fmla="*/ 447675 h 968375"/>
              <a:gd name="connsiteX0" fmla="*/ 158750 w 1657350"/>
              <a:gd name="connsiteY0" fmla="*/ 520700 h 520700"/>
              <a:gd name="connsiteX1" fmla="*/ 1225550 w 1657350"/>
              <a:gd name="connsiteY1" fmla="*/ 466725 h 520700"/>
              <a:gd name="connsiteX2" fmla="*/ 1279525 w 1657350"/>
              <a:gd name="connsiteY2" fmla="*/ 311150 h 520700"/>
              <a:gd name="connsiteX3" fmla="*/ 1489075 w 1657350"/>
              <a:gd name="connsiteY3" fmla="*/ 374650 h 520700"/>
              <a:gd name="connsiteX4" fmla="*/ 1657350 w 1657350"/>
              <a:gd name="connsiteY4" fmla="*/ 158750 h 520700"/>
              <a:gd name="connsiteX5" fmla="*/ 1584325 w 1657350"/>
              <a:gd name="connsiteY5" fmla="*/ 34925 h 520700"/>
              <a:gd name="connsiteX6" fmla="*/ 1352550 w 1657350"/>
              <a:gd name="connsiteY6" fmla="*/ 44450 h 520700"/>
              <a:gd name="connsiteX7" fmla="*/ 0 w 1657350"/>
              <a:gd name="connsiteY7" fmla="*/ 0 h 520700"/>
              <a:gd name="connsiteX0" fmla="*/ 0 w 1498600"/>
              <a:gd name="connsiteY0" fmla="*/ 641350 h 641350"/>
              <a:gd name="connsiteX1" fmla="*/ 1066800 w 1498600"/>
              <a:gd name="connsiteY1" fmla="*/ 587375 h 641350"/>
              <a:gd name="connsiteX2" fmla="*/ 1120775 w 1498600"/>
              <a:gd name="connsiteY2" fmla="*/ 431800 h 641350"/>
              <a:gd name="connsiteX3" fmla="*/ 1330325 w 1498600"/>
              <a:gd name="connsiteY3" fmla="*/ 495300 h 641350"/>
              <a:gd name="connsiteX4" fmla="*/ 1498600 w 1498600"/>
              <a:gd name="connsiteY4" fmla="*/ 279400 h 641350"/>
              <a:gd name="connsiteX5" fmla="*/ 1425575 w 1498600"/>
              <a:gd name="connsiteY5" fmla="*/ 155575 h 641350"/>
              <a:gd name="connsiteX6" fmla="*/ 1193800 w 1498600"/>
              <a:gd name="connsiteY6" fmla="*/ 165100 h 641350"/>
              <a:gd name="connsiteX7" fmla="*/ 904875 w 1498600"/>
              <a:gd name="connsiteY7" fmla="*/ 0 h 641350"/>
              <a:gd name="connsiteX0" fmla="*/ 0 w 1498600"/>
              <a:gd name="connsiteY0" fmla="*/ 641350 h 641350"/>
              <a:gd name="connsiteX1" fmla="*/ 1066800 w 1498600"/>
              <a:gd name="connsiteY1" fmla="*/ 587375 h 641350"/>
              <a:gd name="connsiteX2" fmla="*/ 1120775 w 1498600"/>
              <a:gd name="connsiteY2" fmla="*/ 431800 h 641350"/>
              <a:gd name="connsiteX3" fmla="*/ 1330325 w 1498600"/>
              <a:gd name="connsiteY3" fmla="*/ 495300 h 641350"/>
              <a:gd name="connsiteX4" fmla="*/ 1498600 w 1498600"/>
              <a:gd name="connsiteY4" fmla="*/ 279400 h 641350"/>
              <a:gd name="connsiteX5" fmla="*/ 1425575 w 1498600"/>
              <a:gd name="connsiteY5" fmla="*/ 155575 h 641350"/>
              <a:gd name="connsiteX6" fmla="*/ 1193800 w 1498600"/>
              <a:gd name="connsiteY6" fmla="*/ 165100 h 641350"/>
              <a:gd name="connsiteX7" fmla="*/ 904875 w 1498600"/>
              <a:gd name="connsiteY7" fmla="*/ 0 h 641350"/>
              <a:gd name="connsiteX8" fmla="*/ 0 w 1498600"/>
              <a:gd name="connsiteY8" fmla="*/ 641350 h 641350"/>
              <a:gd name="connsiteX0" fmla="*/ 0 w 1498600"/>
              <a:gd name="connsiteY0" fmla="*/ 641350 h 641350"/>
              <a:gd name="connsiteX1" fmla="*/ 1066800 w 1498600"/>
              <a:gd name="connsiteY1" fmla="*/ 587375 h 641350"/>
              <a:gd name="connsiteX2" fmla="*/ 1120775 w 1498600"/>
              <a:gd name="connsiteY2" fmla="*/ 431800 h 641350"/>
              <a:gd name="connsiteX3" fmla="*/ 1330325 w 1498600"/>
              <a:gd name="connsiteY3" fmla="*/ 495300 h 641350"/>
              <a:gd name="connsiteX4" fmla="*/ 1498600 w 1498600"/>
              <a:gd name="connsiteY4" fmla="*/ 279400 h 641350"/>
              <a:gd name="connsiteX5" fmla="*/ 1425575 w 1498600"/>
              <a:gd name="connsiteY5" fmla="*/ 155575 h 641350"/>
              <a:gd name="connsiteX6" fmla="*/ 1304925 w 1498600"/>
              <a:gd name="connsiteY6" fmla="*/ 161924 h 641350"/>
              <a:gd name="connsiteX7" fmla="*/ 1193800 w 1498600"/>
              <a:gd name="connsiteY7" fmla="*/ 165100 h 641350"/>
              <a:gd name="connsiteX8" fmla="*/ 904875 w 1498600"/>
              <a:gd name="connsiteY8" fmla="*/ 0 h 641350"/>
              <a:gd name="connsiteX9" fmla="*/ 0 w 1498600"/>
              <a:gd name="connsiteY9" fmla="*/ 641350 h 641350"/>
              <a:gd name="connsiteX0" fmla="*/ 0 w 1498600"/>
              <a:gd name="connsiteY0" fmla="*/ 641350 h 641350"/>
              <a:gd name="connsiteX1" fmla="*/ 1066800 w 1498600"/>
              <a:gd name="connsiteY1" fmla="*/ 587375 h 641350"/>
              <a:gd name="connsiteX2" fmla="*/ 1120775 w 1498600"/>
              <a:gd name="connsiteY2" fmla="*/ 431800 h 641350"/>
              <a:gd name="connsiteX3" fmla="*/ 1330325 w 1498600"/>
              <a:gd name="connsiteY3" fmla="*/ 495300 h 641350"/>
              <a:gd name="connsiteX4" fmla="*/ 1498600 w 1498600"/>
              <a:gd name="connsiteY4" fmla="*/ 279400 h 641350"/>
              <a:gd name="connsiteX5" fmla="*/ 1425575 w 1498600"/>
              <a:gd name="connsiteY5" fmla="*/ 155575 h 641350"/>
              <a:gd name="connsiteX6" fmla="*/ 1333500 w 1498600"/>
              <a:gd name="connsiteY6" fmla="*/ 279399 h 641350"/>
              <a:gd name="connsiteX7" fmla="*/ 1193800 w 1498600"/>
              <a:gd name="connsiteY7" fmla="*/ 165100 h 641350"/>
              <a:gd name="connsiteX8" fmla="*/ 904875 w 1498600"/>
              <a:gd name="connsiteY8" fmla="*/ 0 h 641350"/>
              <a:gd name="connsiteX9" fmla="*/ 0 w 1498600"/>
              <a:gd name="connsiteY9" fmla="*/ 641350 h 641350"/>
              <a:gd name="connsiteX0" fmla="*/ 0 w 1498600"/>
              <a:gd name="connsiteY0" fmla="*/ 641350 h 641350"/>
              <a:gd name="connsiteX1" fmla="*/ 1066800 w 1498600"/>
              <a:gd name="connsiteY1" fmla="*/ 587375 h 641350"/>
              <a:gd name="connsiteX2" fmla="*/ 1120775 w 1498600"/>
              <a:gd name="connsiteY2" fmla="*/ 431800 h 641350"/>
              <a:gd name="connsiteX3" fmla="*/ 1330325 w 1498600"/>
              <a:gd name="connsiteY3" fmla="*/ 495300 h 641350"/>
              <a:gd name="connsiteX4" fmla="*/ 1498600 w 1498600"/>
              <a:gd name="connsiteY4" fmla="*/ 279400 h 641350"/>
              <a:gd name="connsiteX5" fmla="*/ 1438275 w 1498600"/>
              <a:gd name="connsiteY5" fmla="*/ 200025 h 641350"/>
              <a:gd name="connsiteX6" fmla="*/ 1333500 w 1498600"/>
              <a:gd name="connsiteY6" fmla="*/ 279399 h 641350"/>
              <a:gd name="connsiteX7" fmla="*/ 1193800 w 1498600"/>
              <a:gd name="connsiteY7" fmla="*/ 165100 h 641350"/>
              <a:gd name="connsiteX8" fmla="*/ 904875 w 1498600"/>
              <a:gd name="connsiteY8" fmla="*/ 0 h 641350"/>
              <a:gd name="connsiteX9" fmla="*/ 0 w 1498600"/>
              <a:gd name="connsiteY9" fmla="*/ 641350 h 641350"/>
              <a:gd name="connsiteX0" fmla="*/ 0 w 1498600"/>
              <a:gd name="connsiteY0" fmla="*/ 641350 h 641350"/>
              <a:gd name="connsiteX1" fmla="*/ 1066800 w 1498600"/>
              <a:gd name="connsiteY1" fmla="*/ 587375 h 641350"/>
              <a:gd name="connsiteX2" fmla="*/ 1120775 w 1498600"/>
              <a:gd name="connsiteY2" fmla="*/ 431800 h 641350"/>
              <a:gd name="connsiteX3" fmla="*/ 1330325 w 1498600"/>
              <a:gd name="connsiteY3" fmla="*/ 495300 h 641350"/>
              <a:gd name="connsiteX4" fmla="*/ 1498600 w 1498600"/>
              <a:gd name="connsiteY4" fmla="*/ 279400 h 641350"/>
              <a:gd name="connsiteX5" fmla="*/ 1438275 w 1498600"/>
              <a:gd name="connsiteY5" fmla="*/ 200025 h 641350"/>
              <a:gd name="connsiteX6" fmla="*/ 1362075 w 1498600"/>
              <a:gd name="connsiteY6" fmla="*/ 282574 h 641350"/>
              <a:gd name="connsiteX7" fmla="*/ 1193800 w 1498600"/>
              <a:gd name="connsiteY7" fmla="*/ 165100 h 641350"/>
              <a:gd name="connsiteX8" fmla="*/ 904875 w 1498600"/>
              <a:gd name="connsiteY8" fmla="*/ 0 h 641350"/>
              <a:gd name="connsiteX9" fmla="*/ 0 w 1498600"/>
              <a:gd name="connsiteY9" fmla="*/ 641350 h 641350"/>
              <a:gd name="connsiteX0" fmla="*/ 0 w 1454150"/>
              <a:gd name="connsiteY0" fmla="*/ 641350 h 641350"/>
              <a:gd name="connsiteX1" fmla="*/ 1066800 w 1454150"/>
              <a:gd name="connsiteY1" fmla="*/ 587375 h 641350"/>
              <a:gd name="connsiteX2" fmla="*/ 1120775 w 1454150"/>
              <a:gd name="connsiteY2" fmla="*/ 431800 h 641350"/>
              <a:gd name="connsiteX3" fmla="*/ 1330325 w 1454150"/>
              <a:gd name="connsiteY3" fmla="*/ 495300 h 641350"/>
              <a:gd name="connsiteX4" fmla="*/ 1454150 w 1454150"/>
              <a:gd name="connsiteY4" fmla="*/ 352425 h 641350"/>
              <a:gd name="connsiteX5" fmla="*/ 1438275 w 1454150"/>
              <a:gd name="connsiteY5" fmla="*/ 200025 h 641350"/>
              <a:gd name="connsiteX6" fmla="*/ 1362075 w 1454150"/>
              <a:gd name="connsiteY6" fmla="*/ 282574 h 641350"/>
              <a:gd name="connsiteX7" fmla="*/ 1193800 w 1454150"/>
              <a:gd name="connsiteY7" fmla="*/ 165100 h 641350"/>
              <a:gd name="connsiteX8" fmla="*/ 904875 w 1454150"/>
              <a:gd name="connsiteY8" fmla="*/ 0 h 641350"/>
              <a:gd name="connsiteX9" fmla="*/ 0 w 1454150"/>
              <a:gd name="connsiteY9" fmla="*/ 641350 h 641350"/>
              <a:gd name="connsiteX0" fmla="*/ 0 w 1454150"/>
              <a:gd name="connsiteY0" fmla="*/ 641350 h 641350"/>
              <a:gd name="connsiteX1" fmla="*/ 1066800 w 1454150"/>
              <a:gd name="connsiteY1" fmla="*/ 587375 h 641350"/>
              <a:gd name="connsiteX2" fmla="*/ 1187450 w 1454150"/>
              <a:gd name="connsiteY2" fmla="*/ 508000 h 641350"/>
              <a:gd name="connsiteX3" fmla="*/ 1330325 w 1454150"/>
              <a:gd name="connsiteY3" fmla="*/ 495300 h 641350"/>
              <a:gd name="connsiteX4" fmla="*/ 1454150 w 1454150"/>
              <a:gd name="connsiteY4" fmla="*/ 352425 h 641350"/>
              <a:gd name="connsiteX5" fmla="*/ 1438275 w 1454150"/>
              <a:gd name="connsiteY5" fmla="*/ 200025 h 641350"/>
              <a:gd name="connsiteX6" fmla="*/ 1362075 w 1454150"/>
              <a:gd name="connsiteY6" fmla="*/ 282574 h 641350"/>
              <a:gd name="connsiteX7" fmla="*/ 1193800 w 1454150"/>
              <a:gd name="connsiteY7" fmla="*/ 165100 h 641350"/>
              <a:gd name="connsiteX8" fmla="*/ 904875 w 1454150"/>
              <a:gd name="connsiteY8" fmla="*/ 0 h 641350"/>
              <a:gd name="connsiteX9" fmla="*/ 0 w 1454150"/>
              <a:gd name="connsiteY9" fmla="*/ 641350 h 641350"/>
              <a:gd name="connsiteX0" fmla="*/ 0 w 1454150"/>
              <a:gd name="connsiteY0" fmla="*/ 641350 h 641350"/>
              <a:gd name="connsiteX1" fmla="*/ 1054100 w 1454150"/>
              <a:gd name="connsiteY1" fmla="*/ 584200 h 641350"/>
              <a:gd name="connsiteX2" fmla="*/ 1187450 w 1454150"/>
              <a:gd name="connsiteY2" fmla="*/ 508000 h 641350"/>
              <a:gd name="connsiteX3" fmla="*/ 1330325 w 1454150"/>
              <a:gd name="connsiteY3" fmla="*/ 495300 h 641350"/>
              <a:gd name="connsiteX4" fmla="*/ 1454150 w 1454150"/>
              <a:gd name="connsiteY4" fmla="*/ 352425 h 641350"/>
              <a:gd name="connsiteX5" fmla="*/ 1438275 w 1454150"/>
              <a:gd name="connsiteY5" fmla="*/ 200025 h 641350"/>
              <a:gd name="connsiteX6" fmla="*/ 1362075 w 1454150"/>
              <a:gd name="connsiteY6" fmla="*/ 282574 h 641350"/>
              <a:gd name="connsiteX7" fmla="*/ 1193800 w 1454150"/>
              <a:gd name="connsiteY7" fmla="*/ 165100 h 641350"/>
              <a:gd name="connsiteX8" fmla="*/ 904875 w 1454150"/>
              <a:gd name="connsiteY8" fmla="*/ 0 h 641350"/>
              <a:gd name="connsiteX9" fmla="*/ 0 w 1454150"/>
              <a:gd name="connsiteY9" fmla="*/ 641350 h 641350"/>
              <a:gd name="connsiteX0" fmla="*/ 0 w 1454150"/>
              <a:gd name="connsiteY0" fmla="*/ 641350 h 641350"/>
              <a:gd name="connsiteX1" fmla="*/ 1054100 w 1454150"/>
              <a:gd name="connsiteY1" fmla="*/ 584200 h 641350"/>
              <a:gd name="connsiteX2" fmla="*/ 1181100 w 1454150"/>
              <a:gd name="connsiteY2" fmla="*/ 463550 h 641350"/>
              <a:gd name="connsiteX3" fmla="*/ 1330325 w 1454150"/>
              <a:gd name="connsiteY3" fmla="*/ 495300 h 641350"/>
              <a:gd name="connsiteX4" fmla="*/ 1454150 w 1454150"/>
              <a:gd name="connsiteY4" fmla="*/ 352425 h 641350"/>
              <a:gd name="connsiteX5" fmla="*/ 1438275 w 1454150"/>
              <a:gd name="connsiteY5" fmla="*/ 200025 h 641350"/>
              <a:gd name="connsiteX6" fmla="*/ 1362075 w 1454150"/>
              <a:gd name="connsiteY6" fmla="*/ 282574 h 641350"/>
              <a:gd name="connsiteX7" fmla="*/ 1193800 w 1454150"/>
              <a:gd name="connsiteY7" fmla="*/ 165100 h 641350"/>
              <a:gd name="connsiteX8" fmla="*/ 904875 w 1454150"/>
              <a:gd name="connsiteY8" fmla="*/ 0 h 641350"/>
              <a:gd name="connsiteX9" fmla="*/ 0 w 1454150"/>
              <a:gd name="connsiteY9" fmla="*/ 64135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54150" h="641350">
                <a:moveTo>
                  <a:pt x="0" y="641350"/>
                </a:moveTo>
                <a:lnTo>
                  <a:pt x="1054100" y="584200"/>
                </a:lnTo>
                <a:lnTo>
                  <a:pt x="1181100" y="463550"/>
                </a:lnTo>
                <a:lnTo>
                  <a:pt x="1330325" y="495300"/>
                </a:lnTo>
                <a:lnTo>
                  <a:pt x="1454150" y="352425"/>
                </a:lnTo>
                <a:lnTo>
                  <a:pt x="1438275" y="200025"/>
                </a:lnTo>
                <a:lnTo>
                  <a:pt x="1362075" y="282574"/>
                </a:lnTo>
                <a:lnTo>
                  <a:pt x="1193800" y="165100"/>
                </a:lnTo>
                <a:lnTo>
                  <a:pt x="904875" y="0"/>
                </a:lnTo>
                <a:lnTo>
                  <a:pt x="0" y="641350"/>
                </a:lnTo>
                <a:close/>
              </a:path>
            </a:pathLst>
          </a:custGeom>
          <a:noFill/>
          <a:ln w="15875">
            <a:solidFill>
              <a:schemeClr val="bg1">
                <a:lumMod val="8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591549" y="2181426"/>
            <a:ext cx="2577521" cy="2241052"/>
          </a:xfrm>
          <a:custGeom>
            <a:avLst/>
            <a:gdLst>
              <a:gd name="connsiteX0" fmla="*/ 0 w 1943100"/>
              <a:gd name="connsiteY0" fmla="*/ 1654175 h 1654175"/>
              <a:gd name="connsiteX1" fmla="*/ 365125 w 1943100"/>
              <a:gd name="connsiteY1" fmla="*/ 1543050 h 1654175"/>
              <a:gd name="connsiteX2" fmla="*/ 444500 w 1943100"/>
              <a:gd name="connsiteY2" fmla="*/ 1400175 h 1654175"/>
              <a:gd name="connsiteX3" fmla="*/ 1143000 w 1943100"/>
              <a:gd name="connsiteY3" fmla="*/ 825500 h 1654175"/>
              <a:gd name="connsiteX4" fmla="*/ 1943100 w 1943100"/>
              <a:gd name="connsiteY4" fmla="*/ 276225 h 1654175"/>
              <a:gd name="connsiteX5" fmla="*/ 1898650 w 1943100"/>
              <a:gd name="connsiteY5" fmla="*/ 295275 h 1654175"/>
              <a:gd name="connsiteX6" fmla="*/ 1536700 w 1943100"/>
              <a:gd name="connsiteY6" fmla="*/ 0 h 1654175"/>
              <a:gd name="connsiteX7" fmla="*/ 1590675 w 1943100"/>
              <a:gd name="connsiteY7" fmla="*/ 19050 h 1654175"/>
              <a:gd name="connsiteX8" fmla="*/ 1089025 w 1943100"/>
              <a:gd name="connsiteY8" fmla="*/ 698500 h 1654175"/>
              <a:gd name="connsiteX9" fmla="*/ 339725 w 1943100"/>
              <a:gd name="connsiteY9" fmla="*/ 1339850 h 1654175"/>
              <a:gd name="connsiteX10" fmla="*/ 422275 w 1943100"/>
              <a:gd name="connsiteY10" fmla="*/ 1400175 h 1654175"/>
              <a:gd name="connsiteX11" fmla="*/ 263525 w 1943100"/>
              <a:gd name="connsiteY11" fmla="*/ 1438275 h 1654175"/>
              <a:gd name="connsiteX12" fmla="*/ 190500 w 1943100"/>
              <a:gd name="connsiteY12" fmla="*/ 1438275 h 1654175"/>
              <a:gd name="connsiteX13" fmla="*/ 0 w 1943100"/>
              <a:gd name="connsiteY13" fmla="*/ 1654175 h 1654175"/>
              <a:gd name="connsiteX0" fmla="*/ 0 w 1943100"/>
              <a:gd name="connsiteY0" fmla="*/ 1635125 h 1635125"/>
              <a:gd name="connsiteX1" fmla="*/ 365125 w 1943100"/>
              <a:gd name="connsiteY1" fmla="*/ 1524000 h 1635125"/>
              <a:gd name="connsiteX2" fmla="*/ 444500 w 1943100"/>
              <a:gd name="connsiteY2" fmla="*/ 1381125 h 1635125"/>
              <a:gd name="connsiteX3" fmla="*/ 1143000 w 1943100"/>
              <a:gd name="connsiteY3" fmla="*/ 806450 h 1635125"/>
              <a:gd name="connsiteX4" fmla="*/ 1943100 w 1943100"/>
              <a:gd name="connsiteY4" fmla="*/ 257175 h 1635125"/>
              <a:gd name="connsiteX5" fmla="*/ 1898650 w 1943100"/>
              <a:gd name="connsiteY5" fmla="*/ 276225 h 1635125"/>
              <a:gd name="connsiteX6" fmla="*/ 1590675 w 1943100"/>
              <a:gd name="connsiteY6" fmla="*/ 0 h 1635125"/>
              <a:gd name="connsiteX7" fmla="*/ 1089025 w 1943100"/>
              <a:gd name="connsiteY7" fmla="*/ 679450 h 1635125"/>
              <a:gd name="connsiteX8" fmla="*/ 339725 w 1943100"/>
              <a:gd name="connsiteY8" fmla="*/ 1320800 h 1635125"/>
              <a:gd name="connsiteX9" fmla="*/ 422275 w 1943100"/>
              <a:gd name="connsiteY9" fmla="*/ 1381125 h 1635125"/>
              <a:gd name="connsiteX10" fmla="*/ 263525 w 1943100"/>
              <a:gd name="connsiteY10" fmla="*/ 1419225 h 1635125"/>
              <a:gd name="connsiteX11" fmla="*/ 190500 w 1943100"/>
              <a:gd name="connsiteY11" fmla="*/ 1419225 h 1635125"/>
              <a:gd name="connsiteX12" fmla="*/ 0 w 1943100"/>
              <a:gd name="connsiteY12" fmla="*/ 1635125 h 1635125"/>
              <a:gd name="connsiteX0" fmla="*/ 0 w 1898650"/>
              <a:gd name="connsiteY0" fmla="*/ 1635125 h 1635125"/>
              <a:gd name="connsiteX1" fmla="*/ 365125 w 1898650"/>
              <a:gd name="connsiteY1" fmla="*/ 1524000 h 1635125"/>
              <a:gd name="connsiteX2" fmla="*/ 444500 w 1898650"/>
              <a:gd name="connsiteY2" fmla="*/ 1381125 h 1635125"/>
              <a:gd name="connsiteX3" fmla="*/ 1143000 w 1898650"/>
              <a:gd name="connsiteY3" fmla="*/ 806450 h 1635125"/>
              <a:gd name="connsiteX4" fmla="*/ 1898650 w 1898650"/>
              <a:gd name="connsiteY4" fmla="*/ 276225 h 1635125"/>
              <a:gd name="connsiteX5" fmla="*/ 1590675 w 1898650"/>
              <a:gd name="connsiteY5" fmla="*/ 0 h 1635125"/>
              <a:gd name="connsiteX6" fmla="*/ 1089025 w 1898650"/>
              <a:gd name="connsiteY6" fmla="*/ 679450 h 1635125"/>
              <a:gd name="connsiteX7" fmla="*/ 339725 w 1898650"/>
              <a:gd name="connsiteY7" fmla="*/ 1320800 h 1635125"/>
              <a:gd name="connsiteX8" fmla="*/ 422275 w 1898650"/>
              <a:gd name="connsiteY8" fmla="*/ 1381125 h 1635125"/>
              <a:gd name="connsiteX9" fmla="*/ 263525 w 1898650"/>
              <a:gd name="connsiteY9" fmla="*/ 1419225 h 1635125"/>
              <a:gd name="connsiteX10" fmla="*/ 190500 w 1898650"/>
              <a:gd name="connsiteY10" fmla="*/ 1419225 h 1635125"/>
              <a:gd name="connsiteX11" fmla="*/ 0 w 1898650"/>
              <a:gd name="connsiteY11" fmla="*/ 1635125 h 1635125"/>
              <a:gd name="connsiteX0" fmla="*/ 0 w 1898650"/>
              <a:gd name="connsiteY0" fmla="*/ 1635125 h 1635125"/>
              <a:gd name="connsiteX1" fmla="*/ 365125 w 1898650"/>
              <a:gd name="connsiteY1" fmla="*/ 1524000 h 1635125"/>
              <a:gd name="connsiteX2" fmla="*/ 444500 w 1898650"/>
              <a:gd name="connsiteY2" fmla="*/ 1381125 h 1635125"/>
              <a:gd name="connsiteX3" fmla="*/ 1143000 w 1898650"/>
              <a:gd name="connsiteY3" fmla="*/ 806450 h 1635125"/>
              <a:gd name="connsiteX4" fmla="*/ 1898650 w 1898650"/>
              <a:gd name="connsiteY4" fmla="*/ 276225 h 1635125"/>
              <a:gd name="connsiteX5" fmla="*/ 1590675 w 1898650"/>
              <a:gd name="connsiteY5" fmla="*/ 0 h 1635125"/>
              <a:gd name="connsiteX6" fmla="*/ 1089025 w 1898650"/>
              <a:gd name="connsiteY6" fmla="*/ 679450 h 1635125"/>
              <a:gd name="connsiteX7" fmla="*/ 361950 w 1898650"/>
              <a:gd name="connsiteY7" fmla="*/ 1339850 h 1635125"/>
              <a:gd name="connsiteX8" fmla="*/ 422275 w 1898650"/>
              <a:gd name="connsiteY8" fmla="*/ 1381125 h 1635125"/>
              <a:gd name="connsiteX9" fmla="*/ 263525 w 1898650"/>
              <a:gd name="connsiteY9" fmla="*/ 1419225 h 1635125"/>
              <a:gd name="connsiteX10" fmla="*/ 190500 w 1898650"/>
              <a:gd name="connsiteY10" fmla="*/ 1419225 h 1635125"/>
              <a:gd name="connsiteX11" fmla="*/ 0 w 1898650"/>
              <a:gd name="connsiteY11" fmla="*/ 1635125 h 1635125"/>
              <a:gd name="connsiteX0" fmla="*/ 0 w 1898650"/>
              <a:gd name="connsiteY0" fmla="*/ 1635125 h 1635125"/>
              <a:gd name="connsiteX1" fmla="*/ 365125 w 1898650"/>
              <a:gd name="connsiteY1" fmla="*/ 1524000 h 1635125"/>
              <a:gd name="connsiteX2" fmla="*/ 444500 w 1898650"/>
              <a:gd name="connsiteY2" fmla="*/ 1381125 h 1635125"/>
              <a:gd name="connsiteX3" fmla="*/ 1143000 w 1898650"/>
              <a:gd name="connsiteY3" fmla="*/ 806450 h 1635125"/>
              <a:gd name="connsiteX4" fmla="*/ 1898650 w 1898650"/>
              <a:gd name="connsiteY4" fmla="*/ 276225 h 1635125"/>
              <a:gd name="connsiteX5" fmla="*/ 1590675 w 1898650"/>
              <a:gd name="connsiteY5" fmla="*/ 0 h 1635125"/>
              <a:gd name="connsiteX6" fmla="*/ 1063625 w 1898650"/>
              <a:gd name="connsiteY6" fmla="*/ 714375 h 1635125"/>
              <a:gd name="connsiteX7" fmla="*/ 361950 w 1898650"/>
              <a:gd name="connsiteY7" fmla="*/ 1339850 h 1635125"/>
              <a:gd name="connsiteX8" fmla="*/ 422275 w 1898650"/>
              <a:gd name="connsiteY8" fmla="*/ 1381125 h 1635125"/>
              <a:gd name="connsiteX9" fmla="*/ 263525 w 1898650"/>
              <a:gd name="connsiteY9" fmla="*/ 1419225 h 1635125"/>
              <a:gd name="connsiteX10" fmla="*/ 190500 w 1898650"/>
              <a:gd name="connsiteY10" fmla="*/ 1419225 h 1635125"/>
              <a:gd name="connsiteX11" fmla="*/ 0 w 1898650"/>
              <a:gd name="connsiteY11" fmla="*/ 1635125 h 163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8650" h="1635125">
                <a:moveTo>
                  <a:pt x="0" y="1635125"/>
                </a:moveTo>
                <a:lnTo>
                  <a:pt x="365125" y="1524000"/>
                </a:lnTo>
                <a:lnTo>
                  <a:pt x="444500" y="1381125"/>
                </a:lnTo>
                <a:lnTo>
                  <a:pt x="1143000" y="806450"/>
                </a:lnTo>
                <a:lnTo>
                  <a:pt x="1898650" y="276225"/>
                </a:lnTo>
                <a:lnTo>
                  <a:pt x="1590675" y="0"/>
                </a:lnTo>
                <a:lnTo>
                  <a:pt x="1063625" y="714375"/>
                </a:lnTo>
                <a:lnTo>
                  <a:pt x="361950" y="1339850"/>
                </a:lnTo>
                <a:lnTo>
                  <a:pt x="422275" y="1381125"/>
                </a:lnTo>
                <a:lnTo>
                  <a:pt x="263525" y="1419225"/>
                </a:lnTo>
                <a:lnTo>
                  <a:pt x="190500" y="1419225"/>
                </a:lnTo>
                <a:lnTo>
                  <a:pt x="0" y="1635125"/>
                </a:lnTo>
                <a:close/>
              </a:path>
            </a:pathLst>
          </a:custGeom>
          <a:noFill/>
          <a:ln w="15875">
            <a:solidFill>
              <a:schemeClr val="bg1">
                <a:lumMod val="8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9039342">
            <a:off x="4859073" y="3304329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132527" y="2801414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3L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428422" y="3072915"/>
            <a:ext cx="41229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1L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213606" y="1948077"/>
            <a:ext cx="64793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en-US" sz="1600" baseline="-25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Oval 36"/>
          <p:cNvSpPr/>
          <p:nvPr/>
        </p:nvSpPr>
        <p:spPr>
          <a:xfrm>
            <a:off x="7257527" y="2681560"/>
            <a:ext cx="274320" cy="274320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91000">
                <a:schemeClr val="bg1">
                  <a:lumMod val="7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1814" y="1753347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Measurement </a:t>
            </a:r>
          </a:p>
          <a:p>
            <a:pPr algn="ctr"/>
            <a:r>
              <a:rPr lang="en-US" sz="1200" dirty="0">
                <a:solidFill>
                  <a:prstClr val="white"/>
                </a:solidFill>
                <a:latin typeface="Arial"/>
                <a:cs typeface="Arial"/>
              </a:rPr>
              <a:t>spot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5663571" y="4077455"/>
            <a:ext cx="620674" cy="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21359" y="4080229"/>
            <a:ext cx="91266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1600" b="1" dirty="0">
                <a:solidFill>
                  <a:prstClr val="white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b="1" baseline="-25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442189" y="2185890"/>
            <a:ext cx="645510" cy="596766"/>
          </a:xfrm>
          <a:custGeom>
            <a:avLst/>
            <a:gdLst>
              <a:gd name="connsiteX0" fmla="*/ 0 w 645510"/>
              <a:gd name="connsiteY0" fmla="*/ 596766 h 596766"/>
              <a:gd name="connsiteX1" fmla="*/ 567890 w 645510"/>
              <a:gd name="connsiteY1" fmla="*/ 365760 h 596766"/>
              <a:gd name="connsiteX2" fmla="*/ 625642 w 645510"/>
              <a:gd name="connsiteY2" fmla="*/ 0 h 5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510" h="596766">
                <a:moveTo>
                  <a:pt x="0" y="596766"/>
                </a:moveTo>
                <a:cubicBezTo>
                  <a:pt x="231808" y="530993"/>
                  <a:pt x="463616" y="465221"/>
                  <a:pt x="567890" y="365760"/>
                </a:cubicBezTo>
                <a:cubicBezTo>
                  <a:pt x="672164" y="266299"/>
                  <a:pt x="648903" y="133149"/>
                  <a:pt x="625642" y="0"/>
                </a:cubicBezTo>
              </a:path>
            </a:pathLst>
          </a:custGeom>
          <a:noFill/>
          <a:ln w="127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7" y="4873625"/>
            <a:ext cx="5252783" cy="8023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C3C58A-FE10-46BB-B9EB-73024EDB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2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1"/>
    </mc:Choice>
    <mc:Fallback xmlns="">
      <p:transition spd="slow" advTm="1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22" grpId="0" animBg="1"/>
      <p:bldP spid="26" grpId="0"/>
      <p:bldP spid="101" grpId="0"/>
      <p:bldP spid="102" grpId="0"/>
      <p:bldP spid="103" grpId="0"/>
      <p:bldP spid="37" grpId="0" animBg="1"/>
      <p:bldP spid="9" grpId="0"/>
      <p:bldP spid="42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Box 414"/>
          <p:cNvSpPr txBox="1"/>
          <p:nvPr/>
        </p:nvSpPr>
        <p:spPr>
          <a:xfrm>
            <a:off x="0" y="24469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Monolayer WS</a:t>
            </a:r>
            <a:r>
              <a:rPr lang="en-US" sz="2800" baseline="-25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excitons in different </a:t>
            </a:r>
          </a:p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environments  </a:t>
            </a:r>
          </a:p>
        </p:txBody>
      </p:sp>
      <p:pic>
        <p:nvPicPr>
          <p:cNvPr id="8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44630" r="69002" b="-549"/>
          <a:stretch/>
        </p:blipFill>
        <p:spPr>
          <a:xfrm>
            <a:off x="115440" y="2565585"/>
            <a:ext cx="2329805" cy="2179349"/>
          </a:xfrm>
          <a:prstGeom prst="rect">
            <a:avLst/>
          </a:prstGeom>
        </p:spPr>
      </p:pic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738386" y="3526763"/>
            <a:ext cx="1204926" cy="533278"/>
            <a:chOff x="802950" y="1243012"/>
            <a:chExt cx="1181328" cy="526092"/>
          </a:xfrm>
        </p:grpSpPr>
        <p:sp>
          <p:nvSpPr>
            <p:cNvPr id="84" name="Oval 83"/>
            <p:cNvSpPr/>
            <p:nvPr/>
          </p:nvSpPr>
          <p:spPr>
            <a:xfrm>
              <a:off x="1500657" y="1271587"/>
              <a:ext cx="483621" cy="497517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2950" y="1243012"/>
              <a:ext cx="483621" cy="497517"/>
            </a:xfrm>
            <a:prstGeom prst="ellipse">
              <a:avLst/>
            </a:prstGeom>
            <a:noFill/>
            <a:ln w="19050">
              <a:solidFill>
                <a:srgbClr val="FF7D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3163092" y="1577990"/>
            <a:ext cx="5511538" cy="4230234"/>
            <a:chOff x="3918042" y="1552042"/>
            <a:chExt cx="5669280" cy="435130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2" r="30252"/>
            <a:stretch/>
          </p:blipFill>
          <p:spPr>
            <a:xfrm>
              <a:off x="3918042" y="1702676"/>
              <a:ext cx="5669280" cy="4200670"/>
            </a:xfrm>
            <a:prstGeom prst="rect">
              <a:avLst/>
            </a:prstGeom>
          </p:spPr>
        </p:pic>
        <p:sp>
          <p:nvSpPr>
            <p:cNvPr id="90" name="Rectangle 89"/>
            <p:cNvSpPr/>
            <p:nvPr/>
          </p:nvSpPr>
          <p:spPr>
            <a:xfrm>
              <a:off x="3918042" y="1552042"/>
              <a:ext cx="388883" cy="409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FD2C02-D458-4159-8156-25F52350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0" y="165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Nanoscale sensitivity of the exciton states:</a:t>
            </a:r>
          </a:p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Experiment-theory comparison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8B2178-260A-4B4B-85C5-B4F3A6965DB1}"/>
              </a:ext>
            </a:extLst>
          </p:cNvPr>
          <p:cNvGrpSpPr/>
          <p:nvPr/>
        </p:nvGrpSpPr>
        <p:grpSpPr>
          <a:xfrm>
            <a:off x="3568890" y="1539681"/>
            <a:ext cx="5575110" cy="3705805"/>
            <a:chOff x="4207503" y="1539681"/>
            <a:chExt cx="4389437" cy="2743200"/>
          </a:xfrm>
        </p:grpSpPr>
        <p:sp>
          <p:nvSpPr>
            <p:cNvPr id="61" name="Rectangle 60"/>
            <p:cNvSpPr/>
            <p:nvPr/>
          </p:nvSpPr>
          <p:spPr>
            <a:xfrm>
              <a:off x="4967698" y="2153546"/>
              <a:ext cx="171189" cy="15319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37913" y="2438069"/>
              <a:ext cx="781680" cy="72060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9686712"/>
                </p:ext>
              </p:extLst>
            </p:nvPr>
          </p:nvGraphicFramePr>
          <p:xfrm>
            <a:off x="4207503" y="1539681"/>
            <a:ext cx="4389437" cy="274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90" name="Graph" r:id="rId4" imgW="4389120" imgH="2743200" progId="Origin50.Graph">
                    <p:embed/>
                  </p:oleObj>
                </mc:Choice>
                <mc:Fallback>
                  <p:oleObj name="Graph" r:id="rId4" imgW="4389120" imgH="2743200" progId="Origin50.Graph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07503" y="1539681"/>
                          <a:ext cx="4389437" cy="274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4" name="Group 63"/>
            <p:cNvGrpSpPr/>
            <p:nvPr/>
          </p:nvGrpSpPr>
          <p:grpSpPr>
            <a:xfrm>
              <a:off x="6785991" y="2162469"/>
              <a:ext cx="1169780" cy="899306"/>
              <a:chOff x="872379" y="1905026"/>
              <a:chExt cx="1169780" cy="899306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912511" y="1993373"/>
                <a:ext cx="85852" cy="8585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66" name="Diamond 65"/>
              <p:cNvSpPr/>
              <p:nvPr/>
            </p:nvSpPr>
            <p:spPr>
              <a:xfrm>
                <a:off x="908063" y="2152005"/>
                <a:ext cx="112001" cy="112001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1004896" y="1905026"/>
                <a:ext cx="1037263" cy="899306"/>
                <a:chOff x="964256" y="1910106"/>
                <a:chExt cx="1037263" cy="899306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964256" y="2081556"/>
                  <a:ext cx="1037263" cy="2167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Theory (QEH)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964257" y="1910106"/>
                  <a:ext cx="808664" cy="21676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Experiment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964256" y="2264436"/>
                  <a:ext cx="1022024" cy="3570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Supp. WS</a:t>
                  </a:r>
                  <a:r>
                    <a:rPr lang="en-US" sz="1100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 (ES)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964256" y="2452396"/>
                  <a:ext cx="884864" cy="3570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Supp. WS</a:t>
                  </a:r>
                  <a:r>
                    <a:rPr lang="en-US" sz="1100" baseline="-25000" dirty="0">
                      <a:latin typeface="Arial" pitchFamily="34" charset="0"/>
                      <a:cs typeface="Arial" pitchFamily="34" charset="0"/>
                    </a:rPr>
                    <a:t>2</a:t>
                  </a: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 / graphite (ES)</a:t>
                  </a: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872379" y="2367280"/>
                <a:ext cx="172720" cy="202548"/>
                <a:chOff x="7274560" y="2326640"/>
                <a:chExt cx="213360" cy="43688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7274560" y="2326640"/>
                  <a:ext cx="21336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7274560" y="2763520"/>
                  <a:ext cx="213360" cy="0"/>
                </a:xfrm>
                <a:prstGeom prst="line">
                  <a:avLst/>
                </a:prstGeom>
                <a:ln w="12700">
                  <a:solidFill>
                    <a:srgbClr val="80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C1AE416-CD26-4623-A19A-FB43F17426E5}"/>
              </a:ext>
            </a:extLst>
          </p:cNvPr>
          <p:cNvSpPr txBox="1"/>
          <p:nvPr/>
        </p:nvSpPr>
        <p:spPr>
          <a:xfrm>
            <a:off x="-29769" y="5931968"/>
            <a:ext cx="5946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Theory collaboration: Reichman group, Columbia University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0A7B17-BDC7-4E18-8783-4B88A46AD315}"/>
              </a:ext>
            </a:extLst>
          </p:cNvPr>
          <p:cNvSpPr txBox="1"/>
          <p:nvPr/>
        </p:nvSpPr>
        <p:spPr>
          <a:xfrm>
            <a:off x="0" y="6230285"/>
            <a:ext cx="9578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Raja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Nature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8, 15251 </a:t>
            </a:r>
            <a:r>
              <a:rPr lang="en-US" sz="1600" dirty="0">
                <a:latin typeface="Arial"/>
                <a:cs typeface="Arial"/>
              </a:rPr>
              <a:t>(2017)</a:t>
            </a:r>
          </a:p>
          <a:p>
            <a:r>
              <a:rPr lang="en-US" sz="1600" dirty="0">
                <a:latin typeface="Arial"/>
                <a:cs typeface="Arial"/>
              </a:rPr>
              <a:t>Also see: M. </a:t>
            </a:r>
            <a:r>
              <a:rPr lang="en-US" sz="1600" dirty="0" err="1">
                <a:latin typeface="Arial"/>
                <a:cs typeface="Arial"/>
              </a:rPr>
              <a:t>Rösner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et al</a:t>
            </a:r>
            <a:r>
              <a:rPr lang="en-US" sz="1600" dirty="0">
                <a:latin typeface="Arial"/>
                <a:cs typeface="Arial"/>
              </a:rPr>
              <a:t>. Nano </a:t>
            </a:r>
            <a:r>
              <a:rPr lang="en-US" sz="1600" dirty="0" err="1">
                <a:latin typeface="Arial"/>
                <a:cs typeface="Arial"/>
              </a:rPr>
              <a:t>Lett</a:t>
            </a:r>
            <a:r>
              <a:rPr lang="en-US" sz="1600" dirty="0">
                <a:latin typeface="Arial"/>
                <a:cs typeface="Arial"/>
              </a:rPr>
              <a:t>. 16, 2322 (2016)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err="1">
              <a:latin typeface="Arial"/>
              <a:cs typeface="Arial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0B520F-11C1-4952-9A1F-97882966195E}"/>
              </a:ext>
            </a:extLst>
          </p:cNvPr>
          <p:cNvGrpSpPr/>
          <p:nvPr/>
        </p:nvGrpSpPr>
        <p:grpSpPr>
          <a:xfrm>
            <a:off x="915948" y="2746822"/>
            <a:ext cx="2306613" cy="1125018"/>
            <a:chOff x="4187367" y="3467100"/>
            <a:chExt cx="1862913" cy="85725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AB1EA-C18D-4128-BCEC-80DD5576BDF3}"/>
                </a:ext>
              </a:extLst>
            </p:cNvPr>
            <p:cNvCxnSpPr/>
            <p:nvPr/>
          </p:nvCxnSpPr>
          <p:spPr>
            <a:xfrm flipV="1">
              <a:off x="6037407" y="3531870"/>
              <a:ext cx="0" cy="4267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96DD78-DF04-4E7A-8588-4670173AC7B8}"/>
                </a:ext>
              </a:extLst>
            </p:cNvPr>
            <p:cNvSpPr txBox="1"/>
            <p:nvPr/>
          </p:nvSpPr>
          <p:spPr>
            <a:xfrm>
              <a:off x="5242769" y="3608279"/>
              <a:ext cx="807511" cy="23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graphene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1AC450F-C809-4B83-8562-E6C8A9E97E4A}"/>
                </a:ext>
              </a:extLst>
            </p:cNvPr>
            <p:cNvGrpSpPr/>
            <p:nvPr/>
          </p:nvGrpSpPr>
          <p:grpSpPr>
            <a:xfrm>
              <a:off x="4187367" y="4012992"/>
              <a:ext cx="1809573" cy="298387"/>
              <a:chOff x="2266747" y="4592785"/>
              <a:chExt cx="2122373" cy="349966"/>
            </a:xfrm>
          </p:grpSpPr>
          <p:pic>
            <p:nvPicPr>
              <p:cNvPr id="42" name="Picture 41" descr="mos2_side_long.tga">
                <a:extLst>
                  <a:ext uri="{FF2B5EF4-FFF2-40B4-BE49-F238E27FC236}">
                    <a16:creationId xmlns:a16="http://schemas.microsoft.com/office/drawing/2014/main" id="{099837C2-56C8-4F54-87C5-3C9DE1ED2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alphaModFix amt="30000"/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" t="41467" r="48426" b="43050"/>
              <a:stretch/>
            </p:blipFill>
            <p:spPr>
              <a:xfrm>
                <a:off x="2286177" y="4596765"/>
                <a:ext cx="2077534" cy="342900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EAB7C30-47D0-4B98-8547-5B4F81AAFA36}"/>
                  </a:ext>
                </a:extLst>
              </p:cNvPr>
              <p:cNvSpPr/>
              <p:nvPr/>
            </p:nvSpPr>
            <p:spPr>
              <a:xfrm>
                <a:off x="2266747" y="4592785"/>
                <a:ext cx="2122373" cy="349966"/>
              </a:xfrm>
              <a:prstGeom prst="rect">
                <a:avLst/>
              </a:prstGeom>
              <a:solidFill>
                <a:srgbClr val="000099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20FC33C-7433-4B56-A806-AFF6ED4D4947}"/>
                </a:ext>
              </a:extLst>
            </p:cNvPr>
            <p:cNvSpPr/>
            <p:nvPr/>
          </p:nvSpPr>
          <p:spPr>
            <a:xfrm>
              <a:off x="4599508" y="4015740"/>
              <a:ext cx="1046480" cy="308610"/>
            </a:xfrm>
            <a:prstGeom prst="ellipse">
              <a:avLst/>
            </a:prstGeom>
            <a:gradFill flip="none" rotWithShape="1">
              <a:gsLst>
                <a:gs pos="4000">
                  <a:schemeClr val="bg1">
                    <a:alpha val="92000"/>
                  </a:schemeClr>
                </a:gs>
                <a:gs pos="64000">
                  <a:schemeClr val="bg1">
                    <a:shade val="100000"/>
                    <a:satMod val="11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3BCA47-6E5E-4949-8187-6212F36EDFAC}"/>
                </a:ext>
              </a:extLst>
            </p:cNvPr>
            <p:cNvSpPr txBox="1"/>
            <p:nvPr/>
          </p:nvSpPr>
          <p:spPr>
            <a:xfrm>
              <a:off x="4925269" y="4062939"/>
              <a:ext cx="460801" cy="23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WS</a:t>
              </a:r>
              <a:r>
                <a:rPr lang="en-US" sz="1400" b="1" baseline="-250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8D01793-78A2-49A8-A777-F9D38966973B}"/>
                </a:ext>
              </a:extLst>
            </p:cNvPr>
            <p:cNvGrpSpPr/>
            <p:nvPr/>
          </p:nvGrpSpPr>
          <p:grpSpPr>
            <a:xfrm>
              <a:off x="4723589" y="3467100"/>
              <a:ext cx="1268144" cy="530877"/>
              <a:chOff x="4719779" y="3467100"/>
              <a:chExt cx="1268144" cy="530877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47BBE40-894E-449E-83C3-C72896779C40}"/>
                  </a:ext>
                </a:extLst>
              </p:cNvPr>
              <p:cNvSpPr/>
              <p:nvPr/>
            </p:nvSpPr>
            <p:spPr>
              <a:xfrm>
                <a:off x="4719779" y="3832860"/>
                <a:ext cx="1268144" cy="16511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795FC8D-A7D3-49FF-80BA-B6FAEC580F38}"/>
                  </a:ext>
                </a:extLst>
              </p:cNvPr>
              <p:cNvSpPr/>
              <p:nvPr/>
            </p:nvSpPr>
            <p:spPr>
              <a:xfrm>
                <a:off x="5231130" y="3649980"/>
                <a:ext cx="756793" cy="16511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6C31701-1339-4D3B-98E3-70323274C12C}"/>
                  </a:ext>
                </a:extLst>
              </p:cNvPr>
              <p:cNvSpPr/>
              <p:nvPr/>
            </p:nvSpPr>
            <p:spPr>
              <a:xfrm>
                <a:off x="5562600" y="3467100"/>
                <a:ext cx="425323" cy="16511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96E84-7391-4161-BF94-6DFB63A0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BC18E-137A-46BD-91A6-2F4A9712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49E0ABD-0909-4B5C-8890-FCBC73A18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204" y="669902"/>
            <a:ext cx="5821125" cy="494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B27327-9F4E-4507-B55B-C2ECB9E8D625}"/>
              </a:ext>
            </a:extLst>
          </p:cNvPr>
          <p:cNvSpPr txBox="1"/>
          <p:nvPr/>
        </p:nvSpPr>
        <p:spPr>
          <a:xfrm>
            <a:off x="2376" y="2705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Sizes of things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FF055-AFEE-4856-A662-C04BBABCD4D6}"/>
              </a:ext>
            </a:extLst>
          </p:cNvPr>
          <p:cNvSpPr txBox="1"/>
          <p:nvPr/>
        </p:nvSpPr>
        <p:spPr>
          <a:xfrm>
            <a:off x="0" y="587100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Doug </a:t>
            </a:r>
            <a:r>
              <a:rPr lang="en-US" sz="1200" dirty="0" err="1">
                <a:latin typeface="Arial"/>
                <a:cs typeface="Arial"/>
              </a:rPr>
              <a:t>Natelson</a:t>
            </a:r>
            <a:r>
              <a:rPr lang="en-US" sz="1200" dirty="0">
                <a:latin typeface="Arial"/>
                <a:cs typeface="Arial"/>
              </a:rPr>
              <a:t>. </a:t>
            </a:r>
            <a:r>
              <a:rPr lang="en-US" sz="1200" dirty="0" err="1">
                <a:latin typeface="Arial"/>
                <a:cs typeface="Arial"/>
              </a:rPr>
              <a:t>Nanostrucutres</a:t>
            </a:r>
            <a:r>
              <a:rPr lang="en-US" sz="1200" dirty="0">
                <a:latin typeface="Arial"/>
                <a:cs typeface="Arial"/>
              </a:rPr>
              <a:t> and Nanotechnology.</a:t>
            </a:r>
          </a:p>
          <a:p>
            <a:pPr algn="ctr"/>
            <a:r>
              <a:rPr lang="en-US" sz="1200" dirty="0">
                <a:latin typeface="Arial"/>
                <a:cs typeface="Arial"/>
              </a:rPr>
              <a:t>Cambridge University Press (2015)</a:t>
            </a:r>
          </a:p>
        </p:txBody>
      </p:sp>
    </p:spTree>
    <p:extLst>
      <p:ext uri="{BB962C8B-B14F-4D97-AF65-F5344CB8AC3E}">
        <p14:creationId xmlns:p14="http://schemas.microsoft.com/office/powerpoint/2010/main" val="1864059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-29769" y="5931968"/>
            <a:ext cx="5946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Theory collaboration: Reichman group, Columbia University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765655" y="786982"/>
            <a:ext cx="5434897" cy="4800077"/>
            <a:chOff x="4434038" y="1131865"/>
            <a:chExt cx="4389437" cy="3657600"/>
          </a:xfrm>
        </p:grpSpPr>
        <p:sp>
          <p:nvSpPr>
            <p:cNvPr id="82" name="Rectangle 81"/>
            <p:cNvSpPr/>
            <p:nvPr/>
          </p:nvSpPr>
          <p:spPr>
            <a:xfrm>
              <a:off x="5635444" y="1656022"/>
              <a:ext cx="155055" cy="14490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454987" y="3833917"/>
              <a:ext cx="2481370" cy="158035"/>
              <a:chOff x="-535605" y="2348562"/>
              <a:chExt cx="2481370" cy="1305127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-521572" y="2379459"/>
                <a:ext cx="2467337" cy="1274230"/>
              </a:xfrm>
              <a:custGeom>
                <a:avLst/>
                <a:gdLst>
                  <a:gd name="connsiteX0" fmla="*/ 0 w 1981200"/>
                  <a:gd name="connsiteY0" fmla="*/ 0 h 1394460"/>
                  <a:gd name="connsiteX1" fmla="*/ 609600 w 1981200"/>
                  <a:gd name="connsiteY1" fmla="*/ 1074420 h 1394460"/>
                  <a:gd name="connsiteX2" fmla="*/ 1981200 w 1981200"/>
                  <a:gd name="connsiteY2" fmla="*/ 1394460 h 139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1200" h="1394460">
                    <a:moveTo>
                      <a:pt x="0" y="0"/>
                    </a:moveTo>
                    <a:cubicBezTo>
                      <a:pt x="139700" y="421005"/>
                      <a:pt x="279400" y="842010"/>
                      <a:pt x="609600" y="1074420"/>
                    </a:cubicBezTo>
                    <a:cubicBezTo>
                      <a:pt x="939800" y="1306830"/>
                      <a:pt x="1460500" y="1350645"/>
                      <a:pt x="1981200" y="139446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-535605" y="2348562"/>
                <a:ext cx="2386588" cy="1296677"/>
              </a:xfrm>
              <a:custGeom>
                <a:avLst/>
                <a:gdLst>
                  <a:gd name="connsiteX0" fmla="*/ 0 w 1981200"/>
                  <a:gd name="connsiteY0" fmla="*/ 0 h 1394460"/>
                  <a:gd name="connsiteX1" fmla="*/ 609600 w 1981200"/>
                  <a:gd name="connsiteY1" fmla="*/ 1074420 h 1394460"/>
                  <a:gd name="connsiteX2" fmla="*/ 1981200 w 1981200"/>
                  <a:gd name="connsiteY2" fmla="*/ 1394460 h 139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1200" h="1394460">
                    <a:moveTo>
                      <a:pt x="0" y="0"/>
                    </a:moveTo>
                    <a:cubicBezTo>
                      <a:pt x="139700" y="421005"/>
                      <a:pt x="279400" y="842010"/>
                      <a:pt x="609600" y="1074420"/>
                    </a:cubicBezTo>
                    <a:cubicBezTo>
                      <a:pt x="939800" y="1306830"/>
                      <a:pt x="1460500" y="1350645"/>
                      <a:pt x="1981200" y="1394460"/>
                    </a:cubicBezTo>
                  </a:path>
                </a:pathLst>
              </a:custGeom>
              <a:noFill/>
              <a:ln w="76200">
                <a:solidFill>
                  <a:srgbClr val="969696">
                    <a:alpha val="29804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443559" y="1948808"/>
              <a:ext cx="2457709" cy="1270774"/>
              <a:chOff x="3546029" y="3552523"/>
              <a:chExt cx="2457709" cy="1270774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3546029" y="3552523"/>
                <a:ext cx="2361187" cy="1268215"/>
              </a:xfrm>
              <a:custGeom>
                <a:avLst/>
                <a:gdLst>
                  <a:gd name="connsiteX0" fmla="*/ 0 w 1981200"/>
                  <a:gd name="connsiteY0" fmla="*/ 0 h 1394460"/>
                  <a:gd name="connsiteX1" fmla="*/ 609600 w 1981200"/>
                  <a:gd name="connsiteY1" fmla="*/ 1074420 h 1394460"/>
                  <a:gd name="connsiteX2" fmla="*/ 1981200 w 1981200"/>
                  <a:gd name="connsiteY2" fmla="*/ 1394460 h 1394460"/>
                  <a:gd name="connsiteX0" fmla="*/ 0 w 1981200"/>
                  <a:gd name="connsiteY0" fmla="*/ 0 h 1394460"/>
                  <a:gd name="connsiteX1" fmla="*/ 596949 w 1981200"/>
                  <a:gd name="connsiteY1" fmla="*/ 1189145 h 1394460"/>
                  <a:gd name="connsiteX2" fmla="*/ 1981200 w 1981200"/>
                  <a:gd name="connsiteY2" fmla="*/ 1394460 h 1394460"/>
                  <a:gd name="connsiteX0" fmla="*/ 0 w 1981200"/>
                  <a:gd name="connsiteY0" fmla="*/ 0 h 1394460"/>
                  <a:gd name="connsiteX1" fmla="*/ 613817 w 1981200"/>
                  <a:gd name="connsiteY1" fmla="*/ 1161829 h 1394460"/>
                  <a:gd name="connsiteX2" fmla="*/ 1981200 w 1981200"/>
                  <a:gd name="connsiteY2" fmla="*/ 1394460 h 1394460"/>
                  <a:gd name="connsiteX0" fmla="*/ 0 w 1960114"/>
                  <a:gd name="connsiteY0" fmla="*/ 0 h 1367145"/>
                  <a:gd name="connsiteX1" fmla="*/ 613817 w 1960114"/>
                  <a:gd name="connsiteY1" fmla="*/ 1161829 h 1367145"/>
                  <a:gd name="connsiteX2" fmla="*/ 1960114 w 1960114"/>
                  <a:gd name="connsiteY2" fmla="*/ 1367145 h 1367145"/>
                  <a:gd name="connsiteX0" fmla="*/ 0 w 1960114"/>
                  <a:gd name="connsiteY0" fmla="*/ 0 h 1378071"/>
                  <a:gd name="connsiteX1" fmla="*/ 613817 w 1960114"/>
                  <a:gd name="connsiteY1" fmla="*/ 1161829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34903 w 1960114"/>
                  <a:gd name="connsiteY1" fmla="*/ 1210997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20007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210997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64423 w 1960114"/>
                  <a:gd name="connsiteY1" fmla="*/ 1194608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84728"/>
                  <a:gd name="connsiteX1" fmla="*/ 664423 w 1960114"/>
                  <a:gd name="connsiteY1" fmla="*/ 1194608 h 1384728"/>
                  <a:gd name="connsiteX2" fmla="*/ 1960114 w 1960114"/>
                  <a:gd name="connsiteY2" fmla="*/ 1378071 h 1384728"/>
                  <a:gd name="connsiteX0" fmla="*/ 0 w 1960114"/>
                  <a:gd name="connsiteY0" fmla="*/ 0 h 1378071"/>
                  <a:gd name="connsiteX1" fmla="*/ 664423 w 1960114"/>
                  <a:gd name="connsiteY1" fmla="*/ 1194608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723"/>
                  <a:gd name="connsiteX1" fmla="*/ 664423 w 1960114"/>
                  <a:gd name="connsiteY1" fmla="*/ 1194608 h 1378723"/>
                  <a:gd name="connsiteX2" fmla="*/ 1960114 w 1960114"/>
                  <a:gd name="connsiteY2" fmla="*/ 1378071 h 1378723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3880 w 1960114"/>
                  <a:gd name="connsiteY1" fmla="*/ 1200072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3880 w 1960114"/>
                  <a:gd name="connsiteY1" fmla="*/ 1200072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371"/>
                  <a:gd name="connsiteX1" fmla="*/ 653880 w 1960114"/>
                  <a:gd name="connsiteY1" fmla="*/ 1200072 h 1378371"/>
                  <a:gd name="connsiteX2" fmla="*/ 1960114 w 1960114"/>
                  <a:gd name="connsiteY2" fmla="*/ 1378071 h 1378371"/>
                  <a:gd name="connsiteX0" fmla="*/ 0 w 1960114"/>
                  <a:gd name="connsiteY0" fmla="*/ 0 h 1378371"/>
                  <a:gd name="connsiteX1" fmla="*/ 653880 w 1960114"/>
                  <a:gd name="connsiteY1" fmla="*/ 1200072 h 1378371"/>
                  <a:gd name="connsiteX2" fmla="*/ 1960114 w 1960114"/>
                  <a:gd name="connsiteY2" fmla="*/ 1378071 h 1378371"/>
                  <a:gd name="connsiteX0" fmla="*/ 0 w 1960114"/>
                  <a:gd name="connsiteY0" fmla="*/ 0 h 1378160"/>
                  <a:gd name="connsiteX1" fmla="*/ 653880 w 1960114"/>
                  <a:gd name="connsiteY1" fmla="*/ 1200072 h 1378160"/>
                  <a:gd name="connsiteX2" fmla="*/ 1960114 w 1960114"/>
                  <a:gd name="connsiteY2" fmla="*/ 1378071 h 1378160"/>
                  <a:gd name="connsiteX0" fmla="*/ 0 w 1960114"/>
                  <a:gd name="connsiteY0" fmla="*/ 0 h 1378152"/>
                  <a:gd name="connsiteX1" fmla="*/ 653880 w 1960114"/>
                  <a:gd name="connsiteY1" fmla="*/ 1200072 h 1378152"/>
                  <a:gd name="connsiteX2" fmla="*/ 1960114 w 1960114"/>
                  <a:gd name="connsiteY2" fmla="*/ 1378071 h 1378152"/>
                  <a:gd name="connsiteX0" fmla="*/ 0 w 1960114"/>
                  <a:gd name="connsiteY0" fmla="*/ 0 h 1378169"/>
                  <a:gd name="connsiteX1" fmla="*/ 653880 w 1960114"/>
                  <a:gd name="connsiteY1" fmla="*/ 1200072 h 1378169"/>
                  <a:gd name="connsiteX2" fmla="*/ 1960114 w 1960114"/>
                  <a:gd name="connsiteY2" fmla="*/ 1378071 h 1378169"/>
                  <a:gd name="connsiteX0" fmla="*/ 0 w 1960114"/>
                  <a:gd name="connsiteY0" fmla="*/ 0 h 1378202"/>
                  <a:gd name="connsiteX1" fmla="*/ 653880 w 1960114"/>
                  <a:gd name="connsiteY1" fmla="*/ 1200072 h 1378202"/>
                  <a:gd name="connsiteX2" fmla="*/ 1960114 w 1960114"/>
                  <a:gd name="connsiteY2" fmla="*/ 1378071 h 1378202"/>
                  <a:gd name="connsiteX0" fmla="*/ 0 w 1960114"/>
                  <a:gd name="connsiteY0" fmla="*/ 0 h 1378202"/>
                  <a:gd name="connsiteX1" fmla="*/ 653880 w 1960114"/>
                  <a:gd name="connsiteY1" fmla="*/ 1200072 h 1378202"/>
                  <a:gd name="connsiteX2" fmla="*/ 1960114 w 1960114"/>
                  <a:gd name="connsiteY2" fmla="*/ 1378071 h 1378202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0114" h="1378174">
                    <a:moveTo>
                      <a:pt x="0" y="0"/>
                    </a:moveTo>
                    <a:cubicBezTo>
                      <a:pt x="139700" y="421005"/>
                      <a:pt x="380611" y="992161"/>
                      <a:pt x="653880" y="1200072"/>
                    </a:cubicBezTo>
                    <a:cubicBezTo>
                      <a:pt x="863893" y="1333773"/>
                      <a:pt x="1555385" y="1380693"/>
                      <a:pt x="1960114" y="1378071"/>
                    </a:cubicBezTo>
                  </a:path>
                </a:pathLst>
              </a:custGeom>
              <a:noFill/>
              <a:ln w="76200">
                <a:solidFill>
                  <a:srgbClr val="FF0000">
                    <a:alpha val="30196"/>
                  </a:srgbClr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556190" y="3562683"/>
                <a:ext cx="2447548" cy="1260614"/>
              </a:xfrm>
              <a:custGeom>
                <a:avLst/>
                <a:gdLst>
                  <a:gd name="connsiteX0" fmla="*/ 0 w 1981200"/>
                  <a:gd name="connsiteY0" fmla="*/ 0 h 1394460"/>
                  <a:gd name="connsiteX1" fmla="*/ 609600 w 1981200"/>
                  <a:gd name="connsiteY1" fmla="*/ 1074420 h 1394460"/>
                  <a:gd name="connsiteX2" fmla="*/ 1981200 w 1981200"/>
                  <a:gd name="connsiteY2" fmla="*/ 1394460 h 1394460"/>
                  <a:gd name="connsiteX0" fmla="*/ 0 w 1981200"/>
                  <a:gd name="connsiteY0" fmla="*/ 0 h 1394460"/>
                  <a:gd name="connsiteX1" fmla="*/ 596949 w 1981200"/>
                  <a:gd name="connsiteY1" fmla="*/ 1189145 h 1394460"/>
                  <a:gd name="connsiteX2" fmla="*/ 1981200 w 1981200"/>
                  <a:gd name="connsiteY2" fmla="*/ 1394460 h 1394460"/>
                  <a:gd name="connsiteX0" fmla="*/ 0 w 1981200"/>
                  <a:gd name="connsiteY0" fmla="*/ 0 h 1394460"/>
                  <a:gd name="connsiteX1" fmla="*/ 613817 w 1981200"/>
                  <a:gd name="connsiteY1" fmla="*/ 1161829 h 1394460"/>
                  <a:gd name="connsiteX2" fmla="*/ 1981200 w 1981200"/>
                  <a:gd name="connsiteY2" fmla="*/ 1394460 h 1394460"/>
                  <a:gd name="connsiteX0" fmla="*/ 0 w 1960114"/>
                  <a:gd name="connsiteY0" fmla="*/ 0 h 1367145"/>
                  <a:gd name="connsiteX1" fmla="*/ 613817 w 1960114"/>
                  <a:gd name="connsiteY1" fmla="*/ 1161829 h 1367145"/>
                  <a:gd name="connsiteX2" fmla="*/ 1960114 w 1960114"/>
                  <a:gd name="connsiteY2" fmla="*/ 1367145 h 1367145"/>
                  <a:gd name="connsiteX0" fmla="*/ 0 w 1960114"/>
                  <a:gd name="connsiteY0" fmla="*/ 0 h 1378071"/>
                  <a:gd name="connsiteX1" fmla="*/ 613817 w 1960114"/>
                  <a:gd name="connsiteY1" fmla="*/ 1161829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34903 w 1960114"/>
                  <a:gd name="connsiteY1" fmla="*/ 1210997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20007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210997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64423 w 1960114"/>
                  <a:gd name="connsiteY1" fmla="*/ 1194608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84728"/>
                  <a:gd name="connsiteX1" fmla="*/ 664423 w 1960114"/>
                  <a:gd name="connsiteY1" fmla="*/ 1194608 h 1384728"/>
                  <a:gd name="connsiteX2" fmla="*/ 1960114 w 1960114"/>
                  <a:gd name="connsiteY2" fmla="*/ 1378071 h 1384728"/>
                  <a:gd name="connsiteX0" fmla="*/ 0 w 1960114"/>
                  <a:gd name="connsiteY0" fmla="*/ 0 h 1378071"/>
                  <a:gd name="connsiteX1" fmla="*/ 664423 w 1960114"/>
                  <a:gd name="connsiteY1" fmla="*/ 1194608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723"/>
                  <a:gd name="connsiteX1" fmla="*/ 664423 w 1960114"/>
                  <a:gd name="connsiteY1" fmla="*/ 1194608 h 1378723"/>
                  <a:gd name="connsiteX2" fmla="*/ 1960114 w 1960114"/>
                  <a:gd name="connsiteY2" fmla="*/ 1378071 h 1378723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1771 w 1960114"/>
                  <a:gd name="connsiteY1" fmla="*/ 1180951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3880 w 1960114"/>
                  <a:gd name="connsiteY1" fmla="*/ 1200072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071"/>
                  <a:gd name="connsiteX1" fmla="*/ 653880 w 1960114"/>
                  <a:gd name="connsiteY1" fmla="*/ 1200072 h 1378071"/>
                  <a:gd name="connsiteX2" fmla="*/ 1960114 w 1960114"/>
                  <a:gd name="connsiteY2" fmla="*/ 1378071 h 1378071"/>
                  <a:gd name="connsiteX0" fmla="*/ 0 w 1960114"/>
                  <a:gd name="connsiteY0" fmla="*/ 0 h 1378371"/>
                  <a:gd name="connsiteX1" fmla="*/ 653880 w 1960114"/>
                  <a:gd name="connsiteY1" fmla="*/ 1200072 h 1378371"/>
                  <a:gd name="connsiteX2" fmla="*/ 1960114 w 1960114"/>
                  <a:gd name="connsiteY2" fmla="*/ 1378071 h 1378371"/>
                  <a:gd name="connsiteX0" fmla="*/ 0 w 1960114"/>
                  <a:gd name="connsiteY0" fmla="*/ 0 h 1378371"/>
                  <a:gd name="connsiteX1" fmla="*/ 653880 w 1960114"/>
                  <a:gd name="connsiteY1" fmla="*/ 1200072 h 1378371"/>
                  <a:gd name="connsiteX2" fmla="*/ 1960114 w 1960114"/>
                  <a:gd name="connsiteY2" fmla="*/ 1378071 h 1378371"/>
                  <a:gd name="connsiteX0" fmla="*/ 0 w 1960114"/>
                  <a:gd name="connsiteY0" fmla="*/ 0 h 1378160"/>
                  <a:gd name="connsiteX1" fmla="*/ 653880 w 1960114"/>
                  <a:gd name="connsiteY1" fmla="*/ 1200072 h 1378160"/>
                  <a:gd name="connsiteX2" fmla="*/ 1960114 w 1960114"/>
                  <a:gd name="connsiteY2" fmla="*/ 1378071 h 1378160"/>
                  <a:gd name="connsiteX0" fmla="*/ 0 w 1960114"/>
                  <a:gd name="connsiteY0" fmla="*/ 0 h 1378152"/>
                  <a:gd name="connsiteX1" fmla="*/ 653880 w 1960114"/>
                  <a:gd name="connsiteY1" fmla="*/ 1200072 h 1378152"/>
                  <a:gd name="connsiteX2" fmla="*/ 1960114 w 1960114"/>
                  <a:gd name="connsiteY2" fmla="*/ 1378071 h 1378152"/>
                  <a:gd name="connsiteX0" fmla="*/ 0 w 1960114"/>
                  <a:gd name="connsiteY0" fmla="*/ 0 h 1378169"/>
                  <a:gd name="connsiteX1" fmla="*/ 653880 w 1960114"/>
                  <a:gd name="connsiteY1" fmla="*/ 1200072 h 1378169"/>
                  <a:gd name="connsiteX2" fmla="*/ 1960114 w 1960114"/>
                  <a:gd name="connsiteY2" fmla="*/ 1378071 h 1378169"/>
                  <a:gd name="connsiteX0" fmla="*/ 0 w 1960114"/>
                  <a:gd name="connsiteY0" fmla="*/ 0 h 1378202"/>
                  <a:gd name="connsiteX1" fmla="*/ 653880 w 1960114"/>
                  <a:gd name="connsiteY1" fmla="*/ 1200072 h 1378202"/>
                  <a:gd name="connsiteX2" fmla="*/ 1960114 w 1960114"/>
                  <a:gd name="connsiteY2" fmla="*/ 1378071 h 1378202"/>
                  <a:gd name="connsiteX0" fmla="*/ 0 w 1960114"/>
                  <a:gd name="connsiteY0" fmla="*/ 0 h 1378202"/>
                  <a:gd name="connsiteX1" fmla="*/ 653880 w 1960114"/>
                  <a:gd name="connsiteY1" fmla="*/ 1200072 h 1378202"/>
                  <a:gd name="connsiteX2" fmla="*/ 1960114 w 1960114"/>
                  <a:gd name="connsiteY2" fmla="*/ 1378071 h 1378202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1960114"/>
                  <a:gd name="connsiteY0" fmla="*/ 0 h 1378174"/>
                  <a:gd name="connsiteX1" fmla="*/ 653880 w 1960114"/>
                  <a:gd name="connsiteY1" fmla="*/ 1200072 h 1378174"/>
                  <a:gd name="connsiteX2" fmla="*/ 1960114 w 1960114"/>
                  <a:gd name="connsiteY2" fmla="*/ 1378071 h 1378174"/>
                  <a:gd name="connsiteX0" fmla="*/ 0 w 2019154"/>
                  <a:gd name="connsiteY0" fmla="*/ 0 h 1375420"/>
                  <a:gd name="connsiteX1" fmla="*/ 653880 w 2019154"/>
                  <a:gd name="connsiteY1" fmla="*/ 1200072 h 1375420"/>
                  <a:gd name="connsiteX2" fmla="*/ 2019154 w 2019154"/>
                  <a:gd name="connsiteY2" fmla="*/ 1375311 h 1375420"/>
                  <a:gd name="connsiteX0" fmla="*/ 0 w 2038131"/>
                  <a:gd name="connsiteY0" fmla="*/ 0 h 1375420"/>
                  <a:gd name="connsiteX1" fmla="*/ 653880 w 2038131"/>
                  <a:gd name="connsiteY1" fmla="*/ 1200072 h 1375420"/>
                  <a:gd name="connsiteX2" fmla="*/ 2038131 w 2038131"/>
                  <a:gd name="connsiteY2" fmla="*/ 1375311 h 1375420"/>
                  <a:gd name="connsiteX0" fmla="*/ 0 w 2031805"/>
                  <a:gd name="connsiteY0" fmla="*/ 0 h 1358914"/>
                  <a:gd name="connsiteX1" fmla="*/ 653880 w 2031805"/>
                  <a:gd name="connsiteY1" fmla="*/ 1200072 h 1358914"/>
                  <a:gd name="connsiteX2" fmla="*/ 2031805 w 2031805"/>
                  <a:gd name="connsiteY2" fmla="*/ 1358750 h 1358914"/>
                  <a:gd name="connsiteX0" fmla="*/ 0 w 2031805"/>
                  <a:gd name="connsiteY0" fmla="*/ 0 h 1369914"/>
                  <a:gd name="connsiteX1" fmla="*/ 653880 w 2031805"/>
                  <a:gd name="connsiteY1" fmla="*/ 1200072 h 1369914"/>
                  <a:gd name="connsiteX2" fmla="*/ 2031805 w 2031805"/>
                  <a:gd name="connsiteY2" fmla="*/ 1369791 h 136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1805" h="1369914">
                    <a:moveTo>
                      <a:pt x="0" y="0"/>
                    </a:moveTo>
                    <a:cubicBezTo>
                      <a:pt x="139700" y="421005"/>
                      <a:pt x="380611" y="992161"/>
                      <a:pt x="653880" y="1200072"/>
                    </a:cubicBezTo>
                    <a:cubicBezTo>
                      <a:pt x="863893" y="1333773"/>
                      <a:pt x="1627076" y="1372413"/>
                      <a:pt x="2031805" y="1369791"/>
                    </a:cubicBezTo>
                  </a:path>
                </a:pathLst>
              </a:custGeom>
              <a:noFill/>
              <a:ln w="158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915085"/>
                </p:ext>
              </p:extLst>
            </p:nvPr>
          </p:nvGraphicFramePr>
          <p:xfrm>
            <a:off x="4434038" y="1131865"/>
            <a:ext cx="4389437" cy="365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214" name="Graph" r:id="rId4" imgW="4389120" imgH="3657600" progId="Origin50.Graph">
                    <p:embed/>
                  </p:oleObj>
                </mc:Choice>
                <mc:Fallback>
                  <p:oleObj name="Graph" r:id="rId4" imgW="4389120" imgH="3657600" progId="Origin50.Graph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34038" y="1131865"/>
                          <a:ext cx="4389437" cy="365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" name="Straight Connector 35"/>
            <p:cNvCxnSpPr/>
            <p:nvPr/>
          </p:nvCxnSpPr>
          <p:spPr>
            <a:xfrm>
              <a:off x="5431630" y="2016918"/>
              <a:ext cx="0" cy="170828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225808" y="3213235"/>
              <a:ext cx="1114182" cy="234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400" baseline="-25000" dirty="0"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 = 290 meV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762970" y="1460424"/>
              <a:ext cx="1245800" cy="440114"/>
              <a:chOff x="6851085" y="2685372"/>
              <a:chExt cx="1245800" cy="440114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6851085" y="2703195"/>
                <a:ext cx="996879" cy="42229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947392" y="2685372"/>
                <a:ext cx="876899" cy="2345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Bandgap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947392" y="2882222"/>
                <a:ext cx="1149493" cy="2345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Exciton, n=1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908864" y="2967410"/>
                <a:ext cx="84145" cy="8414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908864" y="2773100"/>
                <a:ext cx="84145" cy="8414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7702846" y="3344322"/>
              <a:ext cx="0" cy="56884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7592906" y="3531011"/>
              <a:ext cx="238760" cy="17895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55133" y="3478272"/>
              <a:ext cx="1066799" cy="23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400" baseline="-25000" dirty="0"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 = 120 meV</a:t>
              </a: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230285"/>
            <a:ext cx="9578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Raja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Nature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8, 15251 </a:t>
            </a:r>
            <a:r>
              <a:rPr lang="en-US" sz="1600" dirty="0">
                <a:latin typeface="Arial"/>
                <a:cs typeface="Arial"/>
              </a:rPr>
              <a:t>(2017)</a:t>
            </a:r>
          </a:p>
          <a:p>
            <a:r>
              <a:rPr lang="en-US" sz="1600" dirty="0">
                <a:latin typeface="Arial"/>
                <a:cs typeface="Arial"/>
              </a:rPr>
              <a:t>Also see: M. </a:t>
            </a:r>
            <a:r>
              <a:rPr lang="en-US" sz="1600" dirty="0" err="1">
                <a:latin typeface="Arial"/>
                <a:cs typeface="Arial"/>
              </a:rPr>
              <a:t>Rösner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et al</a:t>
            </a:r>
            <a:r>
              <a:rPr lang="en-US" sz="1600" dirty="0">
                <a:latin typeface="Arial"/>
                <a:cs typeface="Arial"/>
              </a:rPr>
              <a:t>. Nano </a:t>
            </a:r>
            <a:r>
              <a:rPr lang="en-US" sz="1600" dirty="0" err="1">
                <a:latin typeface="Arial"/>
                <a:cs typeface="Arial"/>
              </a:rPr>
              <a:t>Lett</a:t>
            </a:r>
            <a:r>
              <a:rPr lang="en-US" sz="1600" dirty="0">
                <a:latin typeface="Arial"/>
                <a:cs typeface="Arial"/>
              </a:rPr>
              <a:t>. 16, 2322 (2016)</a:t>
            </a:r>
          </a:p>
          <a:p>
            <a:endParaRPr lang="en-US" sz="1600" dirty="0">
              <a:latin typeface="Arial"/>
              <a:cs typeface="Arial"/>
            </a:endParaRPr>
          </a:p>
          <a:p>
            <a:endParaRPr lang="en-US" sz="1600" dirty="0" err="1">
              <a:latin typeface="Arial"/>
              <a:cs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270B699-DA41-4F10-9346-B3B13CE64B0B}"/>
              </a:ext>
            </a:extLst>
          </p:cNvPr>
          <p:cNvGrpSpPr/>
          <p:nvPr/>
        </p:nvGrpSpPr>
        <p:grpSpPr>
          <a:xfrm>
            <a:off x="915948" y="2746822"/>
            <a:ext cx="2306613" cy="1125018"/>
            <a:chOff x="4187367" y="3467100"/>
            <a:chExt cx="1862913" cy="85725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8F36A6D4-5A72-48A5-BF7C-78654D421FF3}"/>
                </a:ext>
              </a:extLst>
            </p:cNvPr>
            <p:cNvCxnSpPr/>
            <p:nvPr/>
          </p:nvCxnSpPr>
          <p:spPr>
            <a:xfrm flipV="1">
              <a:off x="6037407" y="3531870"/>
              <a:ext cx="0" cy="42672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9618547-1CCF-42C5-927A-566AAAF071FD}"/>
                </a:ext>
              </a:extLst>
            </p:cNvPr>
            <p:cNvSpPr txBox="1"/>
            <p:nvPr/>
          </p:nvSpPr>
          <p:spPr>
            <a:xfrm>
              <a:off x="5242769" y="3608279"/>
              <a:ext cx="807511" cy="23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graphene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8F455F3-6B30-4400-B031-93C62A1409EE}"/>
                </a:ext>
              </a:extLst>
            </p:cNvPr>
            <p:cNvGrpSpPr/>
            <p:nvPr/>
          </p:nvGrpSpPr>
          <p:grpSpPr>
            <a:xfrm>
              <a:off x="4187367" y="4012992"/>
              <a:ext cx="1809573" cy="298387"/>
              <a:chOff x="2266747" y="4592785"/>
              <a:chExt cx="2122373" cy="349966"/>
            </a:xfrm>
          </p:grpSpPr>
          <p:pic>
            <p:nvPicPr>
              <p:cNvPr id="71" name="Picture 70" descr="mos2_side_long.tga">
                <a:extLst>
                  <a:ext uri="{FF2B5EF4-FFF2-40B4-BE49-F238E27FC236}">
                    <a16:creationId xmlns:a16="http://schemas.microsoft.com/office/drawing/2014/main" id="{04380EFA-6581-4F7C-9669-97261B597B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alphaModFix amt="30000"/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" t="41467" r="48426" b="43050"/>
              <a:stretch/>
            </p:blipFill>
            <p:spPr>
              <a:xfrm>
                <a:off x="2286177" y="4596765"/>
                <a:ext cx="2077534" cy="342900"/>
              </a:xfrm>
              <a:prstGeom prst="rect">
                <a:avLst/>
              </a:prstGeom>
            </p:spPr>
          </p:pic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D5ED47C-D173-4429-85B9-9AB94F210502}"/>
                  </a:ext>
                </a:extLst>
              </p:cNvPr>
              <p:cNvSpPr/>
              <p:nvPr/>
            </p:nvSpPr>
            <p:spPr>
              <a:xfrm>
                <a:off x="2266747" y="4592785"/>
                <a:ext cx="2122373" cy="349966"/>
              </a:xfrm>
              <a:prstGeom prst="rect">
                <a:avLst/>
              </a:prstGeom>
              <a:solidFill>
                <a:srgbClr val="000099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A435A24-AFD9-4109-9AF5-0D3CF3576406}"/>
                </a:ext>
              </a:extLst>
            </p:cNvPr>
            <p:cNvSpPr/>
            <p:nvPr/>
          </p:nvSpPr>
          <p:spPr>
            <a:xfrm>
              <a:off x="4599508" y="4015740"/>
              <a:ext cx="1046480" cy="308610"/>
            </a:xfrm>
            <a:prstGeom prst="ellipse">
              <a:avLst/>
            </a:prstGeom>
            <a:gradFill flip="none" rotWithShape="1">
              <a:gsLst>
                <a:gs pos="4000">
                  <a:schemeClr val="bg1">
                    <a:alpha val="92000"/>
                  </a:schemeClr>
                </a:gs>
                <a:gs pos="64000">
                  <a:schemeClr val="bg1">
                    <a:shade val="100000"/>
                    <a:satMod val="11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A1830D9-2317-49D8-8A62-DBED43216C2D}"/>
                </a:ext>
              </a:extLst>
            </p:cNvPr>
            <p:cNvSpPr txBox="1"/>
            <p:nvPr/>
          </p:nvSpPr>
          <p:spPr>
            <a:xfrm>
              <a:off x="4925269" y="4062939"/>
              <a:ext cx="460801" cy="23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WS</a:t>
              </a:r>
              <a:r>
                <a:rPr lang="en-US" sz="1400" b="1" baseline="-250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US" sz="1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8FA7C37-B7C9-4273-8CEF-B1E7B0B1614A}"/>
                </a:ext>
              </a:extLst>
            </p:cNvPr>
            <p:cNvGrpSpPr/>
            <p:nvPr/>
          </p:nvGrpSpPr>
          <p:grpSpPr>
            <a:xfrm>
              <a:off x="4723589" y="3467100"/>
              <a:ext cx="1268144" cy="530877"/>
              <a:chOff x="4719779" y="3467100"/>
              <a:chExt cx="1268144" cy="530877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63C0BFF-F963-40D1-8D1B-41E337C04C2A}"/>
                  </a:ext>
                </a:extLst>
              </p:cNvPr>
              <p:cNvSpPr/>
              <p:nvPr/>
            </p:nvSpPr>
            <p:spPr>
              <a:xfrm>
                <a:off x="4719779" y="3832860"/>
                <a:ext cx="1268144" cy="16511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970600E-70C7-4549-B65A-1B4AF23661F7}"/>
                  </a:ext>
                </a:extLst>
              </p:cNvPr>
              <p:cNvSpPr/>
              <p:nvPr/>
            </p:nvSpPr>
            <p:spPr>
              <a:xfrm>
                <a:off x="5231130" y="3649980"/>
                <a:ext cx="756793" cy="16511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0DFD7ED-F206-4A86-8AA8-547F64563A68}"/>
                  </a:ext>
                </a:extLst>
              </p:cNvPr>
              <p:cNvSpPr/>
              <p:nvPr/>
            </p:nvSpPr>
            <p:spPr>
              <a:xfrm>
                <a:off x="5562600" y="3467100"/>
                <a:ext cx="425323" cy="165117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AB594F8-2C85-4522-909C-57100EB90208}"/>
              </a:ext>
            </a:extLst>
          </p:cNvPr>
          <p:cNvSpPr txBox="1"/>
          <p:nvPr/>
        </p:nvSpPr>
        <p:spPr>
          <a:xfrm>
            <a:off x="0" y="165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Nanoscale sensitivity of the bandgap:</a:t>
            </a:r>
          </a:p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Experiment-theory comparison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FCF71D-58E9-439A-96C5-D489A8C9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Box 414"/>
          <p:cNvSpPr txBox="1"/>
          <p:nvPr/>
        </p:nvSpPr>
        <p:spPr>
          <a:xfrm>
            <a:off x="0" y="2779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in-plane heterostructure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798" r="5249" b="44484"/>
          <a:stretch/>
        </p:blipFill>
        <p:spPr>
          <a:xfrm>
            <a:off x="6967418" y="1082337"/>
            <a:ext cx="2176582" cy="10019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374152-E52C-4341-B9DC-7EB1C2B0FBC6}"/>
              </a:ext>
            </a:extLst>
          </p:cNvPr>
          <p:cNvGrpSpPr/>
          <p:nvPr/>
        </p:nvGrpSpPr>
        <p:grpSpPr>
          <a:xfrm>
            <a:off x="6958836" y="4639889"/>
            <a:ext cx="2249959" cy="2218112"/>
            <a:chOff x="6958836" y="4639889"/>
            <a:chExt cx="2249959" cy="221811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1" t="11984" r="12562" b="19820"/>
            <a:stretch/>
          </p:blipFill>
          <p:spPr>
            <a:xfrm>
              <a:off x="6972301" y="4639889"/>
              <a:ext cx="2171700" cy="221811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958836" y="4647426"/>
              <a:ext cx="22499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/>
                  <a:cs typeface="Arial"/>
                </a:rPr>
                <a:t>ARPES collaboration with </a:t>
              </a:r>
            </a:p>
            <a:p>
              <a:pPr algn="ctr"/>
              <a:r>
                <a:rPr lang="en-US" sz="1200" b="1" dirty="0">
                  <a:latin typeface="Arial"/>
                  <a:cs typeface="Arial"/>
                </a:rPr>
                <a:t>Eli Rotenberg group at ALS,</a:t>
              </a:r>
            </a:p>
            <a:p>
              <a:pPr algn="ctr"/>
              <a:r>
                <a:rPr lang="en-US" sz="1200" b="1" dirty="0">
                  <a:latin typeface="Arial"/>
                  <a:cs typeface="Arial"/>
                </a:rPr>
                <a:t>LBNL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12A8AD2-71EA-4F29-AFEF-68842597D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16" y="1752338"/>
            <a:ext cx="7137767" cy="5105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A561E3-6B60-4420-9334-13997263DEBB}"/>
              </a:ext>
            </a:extLst>
          </p:cNvPr>
          <p:cNvSpPr/>
          <p:nvPr/>
        </p:nvSpPr>
        <p:spPr>
          <a:xfrm>
            <a:off x="1856115" y="6423676"/>
            <a:ext cx="48858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Raja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Nature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., 8, 15251 </a:t>
            </a:r>
            <a:r>
              <a:rPr lang="en-US" dirty="0">
                <a:latin typeface="Arial"/>
                <a:cs typeface="Arial"/>
              </a:rPr>
              <a:t>(2017)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DD1F26-E142-4F39-8FAC-02ACEDF693CF}"/>
              </a:ext>
            </a:extLst>
          </p:cNvPr>
          <p:cNvSpPr/>
          <p:nvPr/>
        </p:nvSpPr>
        <p:spPr>
          <a:xfrm>
            <a:off x="6908344" y="3408285"/>
            <a:ext cx="217658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Room temperature: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F2CA1-9EE6-45EB-8D24-0D786C19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7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866332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ARPES measures electron momentum and energy </a:t>
            </a:r>
          </a:p>
          <a:p>
            <a:pPr algn="ctr"/>
            <a:r>
              <a:rPr lang="en-US" sz="2000" dirty="0">
                <a:latin typeface="Arial"/>
                <a:cs typeface="Arial"/>
                <a:sym typeface="Wingdings"/>
              </a:rPr>
              <a:t> </a:t>
            </a:r>
            <a:r>
              <a:rPr lang="en-US" sz="2000" dirty="0">
                <a:latin typeface="Arial"/>
                <a:cs typeface="Arial"/>
              </a:rPr>
              <a:t>Dispersion of occupied electron states (valence bands)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0" y="1726611"/>
            <a:ext cx="7669758" cy="28442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Image source: </a:t>
            </a:r>
            <a:r>
              <a:rPr lang="en-US" dirty="0" err="1"/>
              <a:t>arpes.stanford.edu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375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resolved photoemission spectroscopy (ARPES)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4E37D-1829-41E8-9355-5F35DEDD0B4F}"/>
              </a:ext>
            </a:extLst>
          </p:cNvPr>
          <p:cNvSpPr txBox="1"/>
          <p:nvPr/>
        </p:nvSpPr>
        <p:spPr>
          <a:xfrm>
            <a:off x="-1" y="472320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ARPES at Lawrence Berkeley National Lab: 100 nm-10 µm spatial resolution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02D63-8EA1-4E07-B894-2B121377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44630" r="69002" b="-549"/>
          <a:stretch/>
        </p:blipFill>
        <p:spPr>
          <a:xfrm>
            <a:off x="115440" y="2565585"/>
            <a:ext cx="2329805" cy="2179349"/>
          </a:xfrm>
          <a:prstGeom prst="rect">
            <a:avLst/>
          </a:prstGeom>
        </p:spPr>
      </p:pic>
      <p:grpSp>
        <p:nvGrpSpPr>
          <p:cNvPr id="83" name="Group 82"/>
          <p:cNvGrpSpPr>
            <a:grpSpLocks noChangeAspect="1"/>
          </p:cNvGrpSpPr>
          <p:nvPr/>
        </p:nvGrpSpPr>
        <p:grpSpPr>
          <a:xfrm>
            <a:off x="738386" y="3526763"/>
            <a:ext cx="1204926" cy="533278"/>
            <a:chOff x="802950" y="1243012"/>
            <a:chExt cx="1181328" cy="526092"/>
          </a:xfrm>
        </p:grpSpPr>
        <p:sp>
          <p:nvSpPr>
            <p:cNvPr id="84" name="Oval 83"/>
            <p:cNvSpPr/>
            <p:nvPr/>
          </p:nvSpPr>
          <p:spPr>
            <a:xfrm>
              <a:off x="1500657" y="1271587"/>
              <a:ext cx="483621" cy="497517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802950" y="1243012"/>
              <a:ext cx="483621" cy="497517"/>
            </a:xfrm>
            <a:prstGeom prst="ellipse">
              <a:avLst/>
            </a:prstGeom>
            <a:noFill/>
            <a:ln w="19050">
              <a:solidFill>
                <a:srgbClr val="FF7D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3163092" y="1577990"/>
            <a:ext cx="5511538" cy="4230234"/>
            <a:chOff x="3918042" y="1552042"/>
            <a:chExt cx="5669280" cy="4351304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2" r="30252"/>
            <a:stretch/>
          </p:blipFill>
          <p:spPr>
            <a:xfrm>
              <a:off x="3918042" y="1702676"/>
              <a:ext cx="5669280" cy="4200670"/>
            </a:xfrm>
            <a:prstGeom prst="rect">
              <a:avLst/>
            </a:prstGeom>
          </p:spPr>
        </p:pic>
        <p:sp>
          <p:nvSpPr>
            <p:cNvPr id="90" name="Rectangle 89"/>
            <p:cNvSpPr/>
            <p:nvPr/>
          </p:nvSpPr>
          <p:spPr>
            <a:xfrm>
              <a:off x="3918042" y="1552042"/>
              <a:ext cx="388883" cy="4099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8035D1C-E63D-4432-9B40-F51D82DC532E}"/>
              </a:ext>
            </a:extLst>
          </p:cNvPr>
          <p:cNvSpPr txBox="1"/>
          <p:nvPr/>
        </p:nvSpPr>
        <p:spPr>
          <a:xfrm>
            <a:off x="0" y="24469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Monolayer WS</a:t>
            </a:r>
            <a:r>
              <a:rPr lang="en-US" sz="2800" baseline="-25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excitons in different </a:t>
            </a:r>
          </a:p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environments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1C07DC-ABC6-4A37-969F-D51CBBE0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44630" r="69002" b="-549"/>
          <a:stretch/>
        </p:blipFill>
        <p:spPr>
          <a:xfrm>
            <a:off x="115440" y="2565585"/>
            <a:ext cx="2329805" cy="2179349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38386" y="3526763"/>
            <a:ext cx="1204926" cy="533278"/>
            <a:chOff x="802950" y="1243012"/>
            <a:chExt cx="1181328" cy="526092"/>
          </a:xfrm>
        </p:grpSpPr>
        <p:sp>
          <p:nvSpPr>
            <p:cNvPr id="9" name="Oval 8"/>
            <p:cNvSpPr/>
            <p:nvPr/>
          </p:nvSpPr>
          <p:spPr>
            <a:xfrm>
              <a:off x="1500657" y="1271587"/>
              <a:ext cx="483621" cy="497517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02950" y="1243012"/>
              <a:ext cx="483621" cy="497517"/>
            </a:xfrm>
            <a:prstGeom prst="ellipse">
              <a:avLst/>
            </a:prstGeom>
            <a:noFill/>
            <a:ln w="19050">
              <a:solidFill>
                <a:srgbClr val="FF7D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965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/>
                <a:cs typeface="Arial"/>
              </a:rPr>
              <a:t>Band structure of monolayer WS</a:t>
            </a:r>
            <a:r>
              <a:rPr lang="en-US" sz="2800" baseline="-25000" dirty="0">
                <a:solidFill>
                  <a:srgbClr val="003261"/>
                </a:solidFill>
                <a:latin typeface="Arial"/>
                <a:cs typeface="Arial"/>
              </a:rPr>
              <a:t>2</a:t>
            </a:r>
            <a:r>
              <a:rPr lang="en-US" sz="2800" dirty="0">
                <a:solidFill>
                  <a:srgbClr val="003261"/>
                </a:solidFill>
                <a:latin typeface="Arial"/>
                <a:cs typeface="Arial"/>
              </a:rPr>
              <a:t> in </a:t>
            </a:r>
          </a:p>
          <a:p>
            <a:pPr algn="ctr"/>
            <a:r>
              <a:rPr lang="en-US" sz="2800" dirty="0">
                <a:solidFill>
                  <a:srgbClr val="003261"/>
                </a:solidFill>
                <a:latin typeface="Arial"/>
                <a:cs typeface="Arial"/>
              </a:rPr>
              <a:t>different dielectric environments</a:t>
            </a:r>
            <a:endParaRPr lang="en-US" sz="2800" dirty="0">
              <a:solidFill>
                <a:srgbClr val="00326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Straight Connector 14"/>
          <p:cNvCxnSpPr>
            <a:cxnSpLocks noChangeAspect="1"/>
          </p:cNvCxnSpPr>
          <p:nvPr/>
        </p:nvCxnSpPr>
        <p:spPr>
          <a:xfrm>
            <a:off x="5400690" y="2382730"/>
            <a:ext cx="1601183" cy="1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497334" y="2270765"/>
            <a:ext cx="6646666" cy="2792254"/>
            <a:chOff x="982980" y="2448307"/>
            <a:chExt cx="9260301" cy="389023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r="37866" b="56000"/>
            <a:stretch/>
          </p:blipFill>
          <p:spPr>
            <a:xfrm>
              <a:off x="1048174" y="2448307"/>
              <a:ext cx="9195107" cy="3890238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982980" y="2448307"/>
              <a:ext cx="365760" cy="763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53B8EC-E017-47D1-8D28-6258306AAB55}"/>
              </a:ext>
            </a:extLst>
          </p:cNvPr>
          <p:cNvGrpSpPr/>
          <p:nvPr/>
        </p:nvGrpSpPr>
        <p:grpSpPr>
          <a:xfrm>
            <a:off x="8542" y="1509149"/>
            <a:ext cx="3009127" cy="4407043"/>
            <a:chOff x="-125931" y="1638240"/>
            <a:chExt cx="3009127" cy="44070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17BF7B-EB02-4000-A223-460384444AF7}"/>
                </a:ext>
              </a:extLst>
            </p:cNvPr>
            <p:cNvSpPr/>
            <p:nvPr/>
          </p:nvSpPr>
          <p:spPr>
            <a:xfrm>
              <a:off x="-125930" y="1651299"/>
              <a:ext cx="2560418" cy="348547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5AC095E-29EB-4ADB-B384-EED01058D3E6}"/>
                </a:ext>
              </a:extLst>
            </p:cNvPr>
            <p:cNvGrpSpPr/>
            <p:nvPr/>
          </p:nvGrpSpPr>
          <p:grpSpPr>
            <a:xfrm>
              <a:off x="-125931" y="1638240"/>
              <a:ext cx="3009127" cy="4407043"/>
              <a:chOff x="315133" y="1509148"/>
              <a:chExt cx="3009127" cy="440704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84E8395-7DA6-4DD9-8473-2E9941066A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2251" t="10343" r="14192" b="21211"/>
              <a:stretch/>
            </p:blipFill>
            <p:spPr>
              <a:xfrm>
                <a:off x="1113822" y="1509148"/>
                <a:ext cx="1394732" cy="396111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CC5026-F49F-47B8-96AC-D80D27AC768B}"/>
                  </a:ext>
                </a:extLst>
              </p:cNvPr>
              <p:cNvSpPr txBox="1"/>
              <p:nvPr/>
            </p:nvSpPr>
            <p:spPr>
              <a:xfrm>
                <a:off x="315133" y="5392971"/>
                <a:ext cx="10406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rgbClr val="ED8E01"/>
                    </a:solidFill>
                    <a:latin typeface="Arial"/>
                    <a:cs typeface="Arial"/>
                  </a:rPr>
                  <a:t>Chalcogen</a:t>
                </a:r>
                <a:endParaRPr lang="en-US" sz="1400" dirty="0">
                  <a:solidFill>
                    <a:srgbClr val="ED8E01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US" sz="1400" dirty="0">
                    <a:solidFill>
                      <a:srgbClr val="ED8E01"/>
                    </a:solidFill>
                    <a:latin typeface="Arial"/>
                    <a:cs typeface="Arial"/>
                  </a:rPr>
                  <a:t>p orbitals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F37D7B-8007-4D67-B4DD-4A83321A47DA}"/>
                  </a:ext>
                </a:extLst>
              </p:cNvPr>
              <p:cNvSpPr txBox="1"/>
              <p:nvPr/>
            </p:nvSpPr>
            <p:spPr>
              <a:xfrm>
                <a:off x="1322210" y="5392971"/>
                <a:ext cx="910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8080"/>
                    </a:solidFill>
                    <a:latin typeface="Arial"/>
                    <a:cs typeface="Arial"/>
                  </a:rPr>
                  <a:t>Metal</a:t>
                </a:r>
              </a:p>
              <a:p>
                <a:pPr algn="ctr"/>
                <a:r>
                  <a:rPr lang="en-US" sz="1400" dirty="0">
                    <a:solidFill>
                      <a:srgbClr val="008080"/>
                    </a:solidFill>
                    <a:latin typeface="Arial"/>
                    <a:cs typeface="Arial"/>
                  </a:rPr>
                  <a:t>d orbitals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98A3852-1543-4780-BBD9-5491CE0E2EDA}"/>
                  </a:ext>
                </a:extLst>
              </p:cNvPr>
              <p:cNvSpPr txBox="1"/>
              <p:nvPr/>
            </p:nvSpPr>
            <p:spPr>
              <a:xfrm>
                <a:off x="2283590" y="5392971"/>
                <a:ext cx="10406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err="1">
                    <a:solidFill>
                      <a:srgbClr val="ED8E01"/>
                    </a:solidFill>
                    <a:latin typeface="Arial"/>
                    <a:cs typeface="Arial"/>
                  </a:rPr>
                  <a:t>Chalcogen</a:t>
                </a:r>
                <a:endParaRPr lang="en-US" sz="1400" dirty="0">
                  <a:solidFill>
                    <a:srgbClr val="ED8E01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US" sz="1400" dirty="0">
                    <a:solidFill>
                      <a:srgbClr val="ED8E01"/>
                    </a:solidFill>
                    <a:latin typeface="Arial"/>
                    <a:cs typeface="Arial"/>
                  </a:rPr>
                  <a:t>p orbitals 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22530A-78A7-4809-9415-AFFEF561109C}"/>
              </a:ext>
            </a:extLst>
          </p:cNvPr>
          <p:cNvCxnSpPr/>
          <p:nvPr/>
        </p:nvCxnSpPr>
        <p:spPr>
          <a:xfrm>
            <a:off x="5136776" y="2920701"/>
            <a:ext cx="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54E543-9215-4B88-8076-C284E3B0D3D0}"/>
              </a:ext>
            </a:extLst>
          </p:cNvPr>
          <p:cNvCxnSpPr/>
          <p:nvPr/>
        </p:nvCxnSpPr>
        <p:spPr>
          <a:xfrm>
            <a:off x="5023820" y="2936838"/>
            <a:ext cx="1280160" cy="0"/>
          </a:xfrm>
          <a:prstGeom prst="line">
            <a:avLst/>
          </a:prstGeom>
          <a:ln w="28575">
            <a:solidFill>
              <a:srgbClr val="FFFF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F03689-4D2E-4074-B31C-0A3BFEA5F42C}"/>
              </a:ext>
            </a:extLst>
          </p:cNvPr>
          <p:cNvCxnSpPr>
            <a:cxnSpLocks/>
          </p:cNvCxnSpPr>
          <p:nvPr/>
        </p:nvCxnSpPr>
        <p:spPr>
          <a:xfrm flipV="1">
            <a:off x="5061473" y="2936838"/>
            <a:ext cx="0" cy="274320"/>
          </a:xfrm>
          <a:prstGeom prst="straightConnector1">
            <a:avLst/>
          </a:prstGeom>
          <a:ln w="44450">
            <a:solidFill>
              <a:srgbClr val="FFFFFF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07BA95-0E85-4174-97CE-C73190D968CC}"/>
              </a:ext>
            </a:extLst>
          </p:cNvPr>
          <p:cNvSpPr txBox="1"/>
          <p:nvPr/>
        </p:nvSpPr>
        <p:spPr>
          <a:xfrm>
            <a:off x="3875182" y="2767561"/>
            <a:ext cx="1136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~100 </a:t>
            </a:r>
            <a:r>
              <a:rPr lang="en-US" sz="1600" b="1" dirty="0" err="1">
                <a:solidFill>
                  <a:schemeClr val="bg1"/>
                </a:solidFill>
                <a:latin typeface="Arial"/>
                <a:cs typeface="Arial"/>
              </a:rPr>
              <a:t>meV</a:t>
            </a:r>
            <a:endParaRPr lang="en-US" sz="1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7F134308-676A-4298-8D75-5E92491C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9D59B1-D9B8-4BCC-9111-14907ED4DC50}"/>
              </a:ext>
            </a:extLst>
          </p:cNvPr>
          <p:cNvSpPr/>
          <p:nvPr/>
        </p:nvSpPr>
        <p:spPr>
          <a:xfrm>
            <a:off x="543261" y="2841870"/>
            <a:ext cx="1861073" cy="987852"/>
          </a:xfrm>
          <a:prstGeom prst="ellipse">
            <a:avLst/>
          </a:prstGeom>
          <a:noFill/>
          <a:ln w="38100">
            <a:solidFill>
              <a:srgbClr val="906F94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42F361-8701-4743-85C2-FE0BA629A909}"/>
              </a:ext>
            </a:extLst>
          </p:cNvPr>
          <p:cNvSpPr/>
          <p:nvPr/>
        </p:nvSpPr>
        <p:spPr>
          <a:xfrm>
            <a:off x="4586723" y="537514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Raja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preparation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71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44183" r="77428" b="-613"/>
          <a:stretch/>
        </p:blipFill>
        <p:spPr>
          <a:xfrm>
            <a:off x="355935" y="1599616"/>
            <a:ext cx="2785489" cy="4218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33727" y="1663371"/>
            <a:ext cx="371192" cy="44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4911" y="1376573"/>
            <a:ext cx="371192" cy="44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4911" y="3401236"/>
            <a:ext cx="371192" cy="446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279033" y="2053663"/>
            <a:ext cx="4816701" cy="3300332"/>
            <a:chOff x="5033727" y="1663371"/>
            <a:chExt cx="6320073" cy="43304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6" t="47025" r="-1564" b="3647"/>
            <a:stretch/>
          </p:blipFill>
          <p:spPr>
            <a:xfrm>
              <a:off x="5033727" y="1663371"/>
              <a:ext cx="6320073" cy="433042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33727" y="1681477"/>
              <a:ext cx="371192" cy="427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41424" y="1488955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Data offset by </a:t>
            </a:r>
          </a:p>
          <a:p>
            <a:pPr algn="ctr"/>
            <a:r>
              <a:rPr lang="en-US" sz="1600" dirty="0">
                <a:latin typeface="Arial"/>
                <a:cs typeface="Arial"/>
              </a:rPr>
              <a:t>core-level shifts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3248958" y="2094407"/>
            <a:ext cx="146304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9F42E44-7C52-4264-B173-14BC63E7930A}"/>
              </a:ext>
            </a:extLst>
          </p:cNvPr>
          <p:cNvSpPr txBox="1"/>
          <p:nvPr/>
        </p:nvSpPr>
        <p:spPr>
          <a:xfrm>
            <a:off x="0" y="965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/>
                <a:cs typeface="Arial"/>
              </a:rPr>
              <a:t>Band structure of monolayer WS</a:t>
            </a:r>
            <a:r>
              <a:rPr lang="en-US" sz="2800" baseline="-25000" dirty="0">
                <a:solidFill>
                  <a:srgbClr val="003261"/>
                </a:solidFill>
                <a:latin typeface="Arial"/>
                <a:cs typeface="Arial"/>
              </a:rPr>
              <a:t>2</a:t>
            </a:r>
            <a:r>
              <a:rPr lang="en-US" sz="2800" dirty="0">
                <a:solidFill>
                  <a:srgbClr val="003261"/>
                </a:solidFill>
                <a:latin typeface="Arial"/>
                <a:cs typeface="Arial"/>
              </a:rPr>
              <a:t> in </a:t>
            </a:r>
          </a:p>
          <a:p>
            <a:pPr algn="ctr"/>
            <a:r>
              <a:rPr lang="en-US" sz="2800" dirty="0">
                <a:solidFill>
                  <a:srgbClr val="003261"/>
                </a:solidFill>
                <a:latin typeface="Arial"/>
                <a:cs typeface="Arial"/>
              </a:rPr>
              <a:t>different dielectric environments</a:t>
            </a:r>
            <a:endParaRPr lang="en-US" sz="2800" dirty="0">
              <a:solidFill>
                <a:srgbClr val="00326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AD3A80F-EDED-4BE6-811F-72142F94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FC74A8-409C-4F89-A3CF-8008E2499468}"/>
              </a:ext>
            </a:extLst>
          </p:cNvPr>
          <p:cNvSpPr/>
          <p:nvPr/>
        </p:nvSpPr>
        <p:spPr>
          <a:xfrm>
            <a:off x="5631752" y="554937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Raja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preparation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7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58" y="4066800"/>
            <a:ext cx="2814447" cy="2349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Part I</a:t>
            </a:r>
            <a:endParaRPr lang="en-US" sz="3000" baseline="-25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606" y="908512"/>
            <a:ext cx="3222150" cy="16110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014" y="2635609"/>
            <a:ext cx="2841244" cy="1446498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809707" y="1111871"/>
            <a:ext cx="487519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2D semiconductor: strong Coulomb interaction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Screening of exciton states in 1L WS</a:t>
            </a:r>
            <a:r>
              <a:rPr lang="en-US" sz="2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Reduction in binding energy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Tune band gap over 100’s of meV by engineering dielectric environment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Nanoscale sensitivity 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Future directions: dynamics of tuning dielectric environment, length scale and types of heterojunction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576EC8-BDB5-4755-BE89-7C110C97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909748" y="1320227"/>
            <a:ext cx="133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II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1289807" y="1320227"/>
            <a:ext cx="2627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608542" y="2091878"/>
            <a:ext cx="3746335" cy="2227238"/>
            <a:chOff x="527490" y="2551856"/>
            <a:chExt cx="3746335" cy="2227238"/>
          </a:xfrm>
        </p:grpSpPr>
        <p:sp>
          <p:nvSpPr>
            <p:cNvPr id="187" name="Rectangle 186"/>
            <p:cNvSpPr/>
            <p:nvPr/>
          </p:nvSpPr>
          <p:spPr>
            <a:xfrm>
              <a:off x="951666" y="3673639"/>
              <a:ext cx="3281509" cy="110545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984526" y="4027549"/>
              <a:ext cx="3182613" cy="419605"/>
            </a:xfrm>
            <a:custGeom>
              <a:avLst/>
              <a:gdLst>
                <a:gd name="connsiteX0" fmla="*/ 0 w 1600200"/>
                <a:gd name="connsiteY0" fmla="*/ 11624 h 327854"/>
                <a:gd name="connsiteX1" fmla="*/ 685800 w 1600200"/>
                <a:gd name="connsiteY1" fmla="*/ 30674 h 327854"/>
                <a:gd name="connsiteX2" fmla="*/ 902970 w 1600200"/>
                <a:gd name="connsiteY2" fmla="*/ 274514 h 327854"/>
                <a:gd name="connsiteX3" fmla="*/ 1600200 w 1600200"/>
                <a:gd name="connsiteY3" fmla="*/ 327854 h 327854"/>
                <a:gd name="connsiteX0" fmla="*/ 0 w 1694180"/>
                <a:gd name="connsiteY0" fmla="*/ 32314 h 312537"/>
                <a:gd name="connsiteX1" fmla="*/ 779780 w 1694180"/>
                <a:gd name="connsiteY1" fmla="*/ 15357 h 312537"/>
                <a:gd name="connsiteX2" fmla="*/ 996950 w 1694180"/>
                <a:gd name="connsiteY2" fmla="*/ 259197 h 312537"/>
                <a:gd name="connsiteX3" fmla="*/ 1694180 w 1694180"/>
                <a:gd name="connsiteY3" fmla="*/ 312537 h 312537"/>
                <a:gd name="connsiteX0" fmla="*/ 0 w 1694180"/>
                <a:gd name="connsiteY0" fmla="*/ 9609 h 289832"/>
                <a:gd name="connsiteX1" fmla="*/ 789940 w 1694180"/>
                <a:gd name="connsiteY1" fmla="*/ 28659 h 289832"/>
                <a:gd name="connsiteX2" fmla="*/ 996950 w 1694180"/>
                <a:gd name="connsiteY2" fmla="*/ 236492 h 289832"/>
                <a:gd name="connsiteX3" fmla="*/ 1694180 w 1694180"/>
                <a:gd name="connsiteY3" fmla="*/ 289832 h 289832"/>
                <a:gd name="connsiteX0" fmla="*/ 0 w 1694180"/>
                <a:gd name="connsiteY0" fmla="*/ 12623 h 311380"/>
                <a:gd name="connsiteX1" fmla="*/ 789940 w 1694180"/>
                <a:gd name="connsiteY1" fmla="*/ 31673 h 311380"/>
                <a:gd name="connsiteX2" fmla="*/ 1002030 w 1694180"/>
                <a:gd name="connsiteY2" fmla="*/ 292318 h 311380"/>
                <a:gd name="connsiteX3" fmla="*/ 1694180 w 1694180"/>
                <a:gd name="connsiteY3" fmla="*/ 292846 h 311380"/>
                <a:gd name="connsiteX0" fmla="*/ 0 w 1678940"/>
                <a:gd name="connsiteY0" fmla="*/ 12623 h 323078"/>
                <a:gd name="connsiteX1" fmla="*/ 789940 w 1678940"/>
                <a:gd name="connsiteY1" fmla="*/ 31673 h 323078"/>
                <a:gd name="connsiteX2" fmla="*/ 1002030 w 1678940"/>
                <a:gd name="connsiteY2" fmla="*/ 292318 h 323078"/>
                <a:gd name="connsiteX3" fmla="*/ 1678940 w 1678940"/>
                <a:gd name="connsiteY3" fmla="*/ 319252 h 323078"/>
                <a:gd name="connsiteX0" fmla="*/ 0 w 1678940"/>
                <a:gd name="connsiteY0" fmla="*/ 3339 h 313794"/>
                <a:gd name="connsiteX1" fmla="*/ 789940 w 1678940"/>
                <a:gd name="connsiteY1" fmla="*/ 22389 h 313794"/>
                <a:gd name="connsiteX2" fmla="*/ 1002030 w 1678940"/>
                <a:gd name="connsiteY2" fmla="*/ 283034 h 313794"/>
                <a:gd name="connsiteX3" fmla="*/ 1678940 w 1678940"/>
                <a:gd name="connsiteY3" fmla="*/ 309968 h 313794"/>
                <a:gd name="connsiteX0" fmla="*/ 0 w 1678940"/>
                <a:gd name="connsiteY0" fmla="*/ 0 h 310455"/>
                <a:gd name="connsiteX1" fmla="*/ 789940 w 1678940"/>
                <a:gd name="connsiteY1" fmla="*/ 19050 h 310455"/>
                <a:gd name="connsiteX2" fmla="*/ 1002030 w 1678940"/>
                <a:gd name="connsiteY2" fmla="*/ 279695 h 310455"/>
                <a:gd name="connsiteX3" fmla="*/ 1678940 w 1678940"/>
                <a:gd name="connsiteY3" fmla="*/ 306629 h 310455"/>
                <a:gd name="connsiteX0" fmla="*/ 0 w 1821180"/>
                <a:gd name="connsiteY0" fmla="*/ 0 h 309071"/>
                <a:gd name="connsiteX1" fmla="*/ 789940 w 1821180"/>
                <a:gd name="connsiteY1" fmla="*/ 19050 h 309071"/>
                <a:gd name="connsiteX2" fmla="*/ 1002030 w 1821180"/>
                <a:gd name="connsiteY2" fmla="*/ 279695 h 309071"/>
                <a:gd name="connsiteX3" fmla="*/ 1821180 w 1821180"/>
                <a:gd name="connsiteY3" fmla="*/ 304229 h 309071"/>
                <a:gd name="connsiteX0" fmla="*/ 0 w 1821180"/>
                <a:gd name="connsiteY0" fmla="*/ 4677 h 308907"/>
                <a:gd name="connsiteX1" fmla="*/ 789940 w 1821180"/>
                <a:gd name="connsiteY1" fmla="*/ 23727 h 308907"/>
                <a:gd name="connsiteX2" fmla="*/ 1004570 w 1821180"/>
                <a:gd name="connsiteY2" fmla="*/ 265168 h 308907"/>
                <a:gd name="connsiteX3" fmla="*/ 1821180 w 1821180"/>
                <a:gd name="connsiteY3" fmla="*/ 308906 h 308907"/>
                <a:gd name="connsiteX0" fmla="*/ 0 w 1821180"/>
                <a:gd name="connsiteY0" fmla="*/ 4677 h 308906"/>
                <a:gd name="connsiteX1" fmla="*/ 789940 w 1821180"/>
                <a:gd name="connsiteY1" fmla="*/ 23727 h 308906"/>
                <a:gd name="connsiteX2" fmla="*/ 1004570 w 1821180"/>
                <a:gd name="connsiteY2" fmla="*/ 265168 h 308906"/>
                <a:gd name="connsiteX3" fmla="*/ 1821180 w 1821180"/>
                <a:gd name="connsiteY3" fmla="*/ 308906 h 308906"/>
                <a:gd name="connsiteX0" fmla="*/ 0 w 1821180"/>
                <a:gd name="connsiteY0" fmla="*/ 5683 h 309912"/>
                <a:gd name="connsiteX1" fmla="*/ 789940 w 1821180"/>
                <a:gd name="connsiteY1" fmla="*/ 24733 h 309912"/>
                <a:gd name="connsiteX2" fmla="*/ 1004570 w 1821180"/>
                <a:gd name="connsiteY2" fmla="*/ 280577 h 309912"/>
                <a:gd name="connsiteX3" fmla="*/ 1821180 w 1821180"/>
                <a:gd name="connsiteY3" fmla="*/ 309912 h 309912"/>
                <a:gd name="connsiteX0" fmla="*/ 0 w 1821180"/>
                <a:gd name="connsiteY0" fmla="*/ 5683 h 309912"/>
                <a:gd name="connsiteX1" fmla="*/ 789940 w 1821180"/>
                <a:gd name="connsiteY1" fmla="*/ 24733 h 309912"/>
                <a:gd name="connsiteX2" fmla="*/ 1004570 w 1821180"/>
                <a:gd name="connsiteY2" fmla="*/ 280577 h 309912"/>
                <a:gd name="connsiteX3" fmla="*/ 1821180 w 1821180"/>
                <a:gd name="connsiteY3" fmla="*/ 309912 h 309912"/>
                <a:gd name="connsiteX0" fmla="*/ 0 w 1823720"/>
                <a:gd name="connsiteY0" fmla="*/ 5683 h 301829"/>
                <a:gd name="connsiteX1" fmla="*/ 789940 w 1823720"/>
                <a:gd name="connsiteY1" fmla="*/ 24733 h 301829"/>
                <a:gd name="connsiteX2" fmla="*/ 1004570 w 1823720"/>
                <a:gd name="connsiteY2" fmla="*/ 280577 h 301829"/>
                <a:gd name="connsiteX3" fmla="*/ 1823720 w 1823720"/>
                <a:gd name="connsiteY3" fmla="*/ 288307 h 301829"/>
                <a:gd name="connsiteX0" fmla="*/ 0 w 1823720"/>
                <a:gd name="connsiteY0" fmla="*/ 5683 h 308334"/>
                <a:gd name="connsiteX1" fmla="*/ 789940 w 1823720"/>
                <a:gd name="connsiteY1" fmla="*/ 24733 h 308334"/>
                <a:gd name="connsiteX2" fmla="*/ 1004570 w 1823720"/>
                <a:gd name="connsiteY2" fmla="*/ 280577 h 308334"/>
                <a:gd name="connsiteX3" fmla="*/ 1823720 w 1823720"/>
                <a:gd name="connsiteY3" fmla="*/ 302710 h 308334"/>
                <a:gd name="connsiteX0" fmla="*/ 0 w 1823720"/>
                <a:gd name="connsiteY0" fmla="*/ 5683 h 302710"/>
                <a:gd name="connsiteX1" fmla="*/ 789940 w 1823720"/>
                <a:gd name="connsiteY1" fmla="*/ 24733 h 302710"/>
                <a:gd name="connsiteX2" fmla="*/ 1004570 w 1823720"/>
                <a:gd name="connsiteY2" fmla="*/ 280577 h 302710"/>
                <a:gd name="connsiteX3" fmla="*/ 1823720 w 1823720"/>
                <a:gd name="connsiteY3" fmla="*/ 302710 h 302710"/>
                <a:gd name="connsiteX0" fmla="*/ 0 w 1826260"/>
                <a:gd name="connsiteY0" fmla="*/ 5683 h 302372"/>
                <a:gd name="connsiteX1" fmla="*/ 789940 w 1826260"/>
                <a:gd name="connsiteY1" fmla="*/ 24733 h 302372"/>
                <a:gd name="connsiteX2" fmla="*/ 1004570 w 1826260"/>
                <a:gd name="connsiteY2" fmla="*/ 280577 h 302372"/>
                <a:gd name="connsiteX3" fmla="*/ 1826260 w 1826260"/>
                <a:gd name="connsiteY3" fmla="*/ 290707 h 302372"/>
                <a:gd name="connsiteX0" fmla="*/ 0 w 1826260"/>
                <a:gd name="connsiteY0" fmla="*/ 5683 h 290707"/>
                <a:gd name="connsiteX1" fmla="*/ 789940 w 1826260"/>
                <a:gd name="connsiteY1" fmla="*/ 24733 h 290707"/>
                <a:gd name="connsiteX2" fmla="*/ 1004570 w 1826260"/>
                <a:gd name="connsiteY2" fmla="*/ 280577 h 290707"/>
                <a:gd name="connsiteX3" fmla="*/ 1826260 w 1826260"/>
                <a:gd name="connsiteY3" fmla="*/ 290707 h 290707"/>
                <a:gd name="connsiteX0" fmla="*/ 0 w 1826260"/>
                <a:gd name="connsiteY0" fmla="*/ 0 h 285024"/>
                <a:gd name="connsiteX1" fmla="*/ 789940 w 1826260"/>
                <a:gd name="connsiteY1" fmla="*/ 19050 h 285024"/>
                <a:gd name="connsiteX2" fmla="*/ 1004570 w 1826260"/>
                <a:gd name="connsiteY2" fmla="*/ 274894 h 285024"/>
                <a:gd name="connsiteX3" fmla="*/ 1826260 w 1826260"/>
                <a:gd name="connsiteY3" fmla="*/ 285024 h 285024"/>
                <a:gd name="connsiteX0" fmla="*/ 0 w 1826260"/>
                <a:gd name="connsiteY0" fmla="*/ 17297 h 285517"/>
                <a:gd name="connsiteX1" fmla="*/ 789940 w 1826260"/>
                <a:gd name="connsiteY1" fmla="*/ 19543 h 285517"/>
                <a:gd name="connsiteX2" fmla="*/ 1004570 w 1826260"/>
                <a:gd name="connsiteY2" fmla="*/ 275387 h 285517"/>
                <a:gd name="connsiteX3" fmla="*/ 1826260 w 1826260"/>
                <a:gd name="connsiteY3" fmla="*/ 285517 h 285517"/>
                <a:gd name="connsiteX0" fmla="*/ 0 w 1826260"/>
                <a:gd name="connsiteY0" fmla="*/ 0 h 268220"/>
                <a:gd name="connsiteX1" fmla="*/ 789940 w 1826260"/>
                <a:gd name="connsiteY1" fmla="*/ 2246 h 268220"/>
                <a:gd name="connsiteX2" fmla="*/ 1004570 w 1826260"/>
                <a:gd name="connsiteY2" fmla="*/ 258090 h 268220"/>
                <a:gd name="connsiteX3" fmla="*/ 1826260 w 1826260"/>
                <a:gd name="connsiteY3" fmla="*/ 268220 h 268220"/>
                <a:gd name="connsiteX0" fmla="*/ 0 w 1826260"/>
                <a:gd name="connsiteY0" fmla="*/ 0 h 268220"/>
                <a:gd name="connsiteX1" fmla="*/ 789940 w 1826260"/>
                <a:gd name="connsiteY1" fmla="*/ 2246 h 268220"/>
                <a:gd name="connsiteX2" fmla="*/ 1004570 w 1826260"/>
                <a:gd name="connsiteY2" fmla="*/ 258090 h 268220"/>
                <a:gd name="connsiteX3" fmla="*/ 1826260 w 1826260"/>
                <a:gd name="connsiteY3" fmla="*/ 268220 h 268220"/>
                <a:gd name="connsiteX0" fmla="*/ 0 w 1826260"/>
                <a:gd name="connsiteY0" fmla="*/ 0 h 268220"/>
                <a:gd name="connsiteX1" fmla="*/ 789940 w 1826260"/>
                <a:gd name="connsiteY1" fmla="*/ 2246 h 268220"/>
                <a:gd name="connsiteX2" fmla="*/ 1004570 w 1826260"/>
                <a:gd name="connsiteY2" fmla="*/ 258090 h 268220"/>
                <a:gd name="connsiteX3" fmla="*/ 1826260 w 1826260"/>
                <a:gd name="connsiteY3" fmla="*/ 268220 h 268220"/>
                <a:gd name="connsiteX0" fmla="*/ 0 w 1941073"/>
                <a:gd name="connsiteY0" fmla="*/ 0 h 277992"/>
                <a:gd name="connsiteX1" fmla="*/ 789940 w 1941073"/>
                <a:gd name="connsiteY1" fmla="*/ 2246 h 277992"/>
                <a:gd name="connsiteX2" fmla="*/ 1004570 w 1941073"/>
                <a:gd name="connsiteY2" fmla="*/ 258090 h 277992"/>
                <a:gd name="connsiteX3" fmla="*/ 1941073 w 1941073"/>
                <a:gd name="connsiteY3" fmla="*/ 263127 h 277992"/>
                <a:gd name="connsiteX0" fmla="*/ 0 w 1941073"/>
                <a:gd name="connsiteY0" fmla="*/ 16543 h 287641"/>
                <a:gd name="connsiteX1" fmla="*/ 789940 w 1941073"/>
                <a:gd name="connsiteY1" fmla="*/ 18789 h 287641"/>
                <a:gd name="connsiteX2" fmla="*/ 1008599 w 1941073"/>
                <a:gd name="connsiteY2" fmla="*/ 264448 h 287641"/>
                <a:gd name="connsiteX3" fmla="*/ 1941073 w 1941073"/>
                <a:gd name="connsiteY3" fmla="*/ 279670 h 287641"/>
                <a:gd name="connsiteX0" fmla="*/ 0 w 1941073"/>
                <a:gd name="connsiteY0" fmla="*/ 16543 h 279670"/>
                <a:gd name="connsiteX1" fmla="*/ 789940 w 1941073"/>
                <a:gd name="connsiteY1" fmla="*/ 18789 h 279670"/>
                <a:gd name="connsiteX2" fmla="*/ 1008599 w 1941073"/>
                <a:gd name="connsiteY2" fmla="*/ 264448 h 279670"/>
                <a:gd name="connsiteX3" fmla="*/ 1941073 w 1941073"/>
                <a:gd name="connsiteY3" fmla="*/ 279670 h 279670"/>
                <a:gd name="connsiteX0" fmla="*/ 0 w 1943087"/>
                <a:gd name="connsiteY0" fmla="*/ 16543 h 284488"/>
                <a:gd name="connsiteX1" fmla="*/ 789940 w 1943087"/>
                <a:gd name="connsiteY1" fmla="*/ 18789 h 284488"/>
                <a:gd name="connsiteX2" fmla="*/ 1008599 w 1943087"/>
                <a:gd name="connsiteY2" fmla="*/ 264448 h 284488"/>
                <a:gd name="connsiteX3" fmla="*/ 1943087 w 1943087"/>
                <a:gd name="connsiteY3" fmla="*/ 271182 h 284488"/>
                <a:gd name="connsiteX0" fmla="*/ 0 w 1943087"/>
                <a:gd name="connsiteY0" fmla="*/ 16543 h 284921"/>
                <a:gd name="connsiteX1" fmla="*/ 789940 w 1943087"/>
                <a:gd name="connsiteY1" fmla="*/ 18789 h 284921"/>
                <a:gd name="connsiteX2" fmla="*/ 1008599 w 1943087"/>
                <a:gd name="connsiteY2" fmla="*/ 264448 h 284921"/>
                <a:gd name="connsiteX3" fmla="*/ 1943087 w 1943087"/>
                <a:gd name="connsiteY3" fmla="*/ 271182 h 284921"/>
                <a:gd name="connsiteX0" fmla="*/ 0 w 1943087"/>
                <a:gd name="connsiteY0" fmla="*/ 16543 h 271182"/>
                <a:gd name="connsiteX1" fmla="*/ 789940 w 1943087"/>
                <a:gd name="connsiteY1" fmla="*/ 18789 h 271182"/>
                <a:gd name="connsiteX2" fmla="*/ 1008599 w 1943087"/>
                <a:gd name="connsiteY2" fmla="*/ 264448 h 271182"/>
                <a:gd name="connsiteX3" fmla="*/ 1943087 w 1943087"/>
                <a:gd name="connsiteY3" fmla="*/ 271182 h 271182"/>
                <a:gd name="connsiteX0" fmla="*/ 0 w 1943087"/>
                <a:gd name="connsiteY0" fmla="*/ 0 h 254639"/>
                <a:gd name="connsiteX1" fmla="*/ 789940 w 1943087"/>
                <a:gd name="connsiteY1" fmla="*/ 2246 h 254639"/>
                <a:gd name="connsiteX2" fmla="*/ 1008599 w 1943087"/>
                <a:gd name="connsiteY2" fmla="*/ 247905 h 254639"/>
                <a:gd name="connsiteX3" fmla="*/ 1943087 w 1943087"/>
                <a:gd name="connsiteY3" fmla="*/ 254639 h 254639"/>
                <a:gd name="connsiteX0" fmla="*/ 0 w 1943087"/>
                <a:gd name="connsiteY0" fmla="*/ 20322 h 269868"/>
                <a:gd name="connsiteX1" fmla="*/ 789940 w 1943087"/>
                <a:gd name="connsiteY1" fmla="*/ 17475 h 269868"/>
                <a:gd name="connsiteX2" fmla="*/ 1008599 w 1943087"/>
                <a:gd name="connsiteY2" fmla="*/ 263134 h 269868"/>
                <a:gd name="connsiteX3" fmla="*/ 1943087 w 1943087"/>
                <a:gd name="connsiteY3" fmla="*/ 269868 h 269868"/>
                <a:gd name="connsiteX0" fmla="*/ 0 w 1943087"/>
                <a:gd name="connsiteY0" fmla="*/ 19297 h 268843"/>
                <a:gd name="connsiteX1" fmla="*/ 789940 w 1943087"/>
                <a:gd name="connsiteY1" fmla="*/ 16450 h 268843"/>
                <a:gd name="connsiteX2" fmla="*/ 1008599 w 1943087"/>
                <a:gd name="connsiteY2" fmla="*/ 262109 h 268843"/>
                <a:gd name="connsiteX3" fmla="*/ 1943087 w 1943087"/>
                <a:gd name="connsiteY3" fmla="*/ 268843 h 268843"/>
                <a:gd name="connsiteX0" fmla="*/ 0 w 1943087"/>
                <a:gd name="connsiteY0" fmla="*/ 2848 h 252394"/>
                <a:gd name="connsiteX1" fmla="*/ 789940 w 1943087"/>
                <a:gd name="connsiteY1" fmla="*/ 1 h 252394"/>
                <a:gd name="connsiteX2" fmla="*/ 1008599 w 1943087"/>
                <a:gd name="connsiteY2" fmla="*/ 245660 h 252394"/>
                <a:gd name="connsiteX3" fmla="*/ 1943087 w 1943087"/>
                <a:gd name="connsiteY3" fmla="*/ 252394 h 252394"/>
                <a:gd name="connsiteX0" fmla="*/ 0 w 1943087"/>
                <a:gd name="connsiteY0" fmla="*/ 20322 h 269868"/>
                <a:gd name="connsiteX1" fmla="*/ 789940 w 1943087"/>
                <a:gd name="connsiteY1" fmla="*/ 17475 h 269868"/>
                <a:gd name="connsiteX2" fmla="*/ 1018671 w 1943087"/>
                <a:gd name="connsiteY2" fmla="*/ 263134 h 269868"/>
                <a:gd name="connsiteX3" fmla="*/ 1943087 w 1943087"/>
                <a:gd name="connsiteY3" fmla="*/ 269868 h 269868"/>
                <a:gd name="connsiteX0" fmla="*/ 0 w 1947116"/>
                <a:gd name="connsiteY0" fmla="*/ 20322 h 282354"/>
                <a:gd name="connsiteX1" fmla="*/ 789940 w 1947116"/>
                <a:gd name="connsiteY1" fmla="*/ 17475 h 282354"/>
                <a:gd name="connsiteX2" fmla="*/ 1018671 w 1947116"/>
                <a:gd name="connsiteY2" fmla="*/ 263134 h 282354"/>
                <a:gd name="connsiteX3" fmla="*/ 1947116 w 1947116"/>
                <a:gd name="connsiteY3" fmla="*/ 266473 h 282354"/>
                <a:gd name="connsiteX0" fmla="*/ 0 w 1947116"/>
                <a:gd name="connsiteY0" fmla="*/ 20322 h 266473"/>
                <a:gd name="connsiteX1" fmla="*/ 789940 w 1947116"/>
                <a:gd name="connsiteY1" fmla="*/ 17475 h 266473"/>
                <a:gd name="connsiteX2" fmla="*/ 1018671 w 1947116"/>
                <a:gd name="connsiteY2" fmla="*/ 263134 h 266473"/>
                <a:gd name="connsiteX3" fmla="*/ 1947116 w 1947116"/>
                <a:gd name="connsiteY3" fmla="*/ 266473 h 266473"/>
                <a:gd name="connsiteX0" fmla="*/ 0 w 1947116"/>
                <a:gd name="connsiteY0" fmla="*/ 20322 h 281761"/>
                <a:gd name="connsiteX1" fmla="*/ 789940 w 1947116"/>
                <a:gd name="connsiteY1" fmla="*/ 17475 h 281761"/>
                <a:gd name="connsiteX2" fmla="*/ 1018671 w 1947116"/>
                <a:gd name="connsiteY2" fmla="*/ 263134 h 281761"/>
                <a:gd name="connsiteX3" fmla="*/ 1947116 w 1947116"/>
                <a:gd name="connsiteY3" fmla="*/ 264775 h 281761"/>
                <a:gd name="connsiteX0" fmla="*/ 0 w 1947116"/>
                <a:gd name="connsiteY0" fmla="*/ 20322 h 264775"/>
                <a:gd name="connsiteX1" fmla="*/ 789940 w 1947116"/>
                <a:gd name="connsiteY1" fmla="*/ 17475 h 264775"/>
                <a:gd name="connsiteX2" fmla="*/ 1018671 w 1947116"/>
                <a:gd name="connsiteY2" fmla="*/ 263134 h 264775"/>
                <a:gd name="connsiteX3" fmla="*/ 1947116 w 1947116"/>
                <a:gd name="connsiteY3" fmla="*/ 264775 h 264775"/>
                <a:gd name="connsiteX0" fmla="*/ 0 w 1947116"/>
                <a:gd name="connsiteY0" fmla="*/ 2847 h 247300"/>
                <a:gd name="connsiteX1" fmla="*/ 789940 w 1947116"/>
                <a:gd name="connsiteY1" fmla="*/ 0 h 247300"/>
                <a:gd name="connsiteX2" fmla="*/ 1018671 w 1947116"/>
                <a:gd name="connsiteY2" fmla="*/ 245659 h 247300"/>
                <a:gd name="connsiteX3" fmla="*/ 1947116 w 1947116"/>
                <a:gd name="connsiteY3" fmla="*/ 247300 h 247300"/>
                <a:gd name="connsiteX0" fmla="*/ 0 w 1947116"/>
                <a:gd name="connsiteY0" fmla="*/ 7842 h 252295"/>
                <a:gd name="connsiteX1" fmla="*/ 933194 w 1947116"/>
                <a:gd name="connsiteY1" fmla="*/ 0 h 252295"/>
                <a:gd name="connsiteX2" fmla="*/ 1018671 w 1947116"/>
                <a:gd name="connsiteY2" fmla="*/ 250654 h 252295"/>
                <a:gd name="connsiteX3" fmla="*/ 1947116 w 1947116"/>
                <a:gd name="connsiteY3" fmla="*/ 252295 h 252295"/>
                <a:gd name="connsiteX0" fmla="*/ 0 w 1947116"/>
                <a:gd name="connsiteY0" fmla="*/ 7842 h 252295"/>
                <a:gd name="connsiteX1" fmla="*/ 933194 w 1947116"/>
                <a:gd name="connsiteY1" fmla="*/ 0 h 252295"/>
                <a:gd name="connsiteX2" fmla="*/ 1206691 w 1947116"/>
                <a:gd name="connsiteY2" fmla="*/ 250654 h 252295"/>
                <a:gd name="connsiteX3" fmla="*/ 1947116 w 1947116"/>
                <a:gd name="connsiteY3" fmla="*/ 252295 h 252295"/>
                <a:gd name="connsiteX0" fmla="*/ 0 w 1947116"/>
                <a:gd name="connsiteY0" fmla="*/ 0 h 244453"/>
                <a:gd name="connsiteX1" fmla="*/ 807879 w 1947116"/>
                <a:gd name="connsiteY1" fmla="*/ 325 h 244453"/>
                <a:gd name="connsiteX2" fmla="*/ 1206691 w 1947116"/>
                <a:gd name="connsiteY2" fmla="*/ 242812 h 244453"/>
                <a:gd name="connsiteX3" fmla="*/ 1947116 w 1947116"/>
                <a:gd name="connsiteY3" fmla="*/ 244453 h 244453"/>
                <a:gd name="connsiteX0" fmla="*/ 0 w 1947116"/>
                <a:gd name="connsiteY0" fmla="*/ 0 h 259146"/>
                <a:gd name="connsiteX1" fmla="*/ 807879 w 1947116"/>
                <a:gd name="connsiteY1" fmla="*/ 325 h 259146"/>
                <a:gd name="connsiteX2" fmla="*/ 1131502 w 1947116"/>
                <a:gd name="connsiteY2" fmla="*/ 259146 h 259146"/>
                <a:gd name="connsiteX3" fmla="*/ 1947116 w 1947116"/>
                <a:gd name="connsiteY3" fmla="*/ 244453 h 259146"/>
                <a:gd name="connsiteX0" fmla="*/ 0 w 1947116"/>
                <a:gd name="connsiteY0" fmla="*/ 0 h 250979"/>
                <a:gd name="connsiteX1" fmla="*/ 807879 w 1947116"/>
                <a:gd name="connsiteY1" fmla="*/ 325 h 250979"/>
                <a:gd name="connsiteX2" fmla="*/ 1131502 w 1947116"/>
                <a:gd name="connsiteY2" fmla="*/ 250979 h 250979"/>
                <a:gd name="connsiteX3" fmla="*/ 1947116 w 1947116"/>
                <a:gd name="connsiteY3" fmla="*/ 244453 h 25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7116" h="250979">
                  <a:moveTo>
                    <a:pt x="0" y="0"/>
                  </a:moveTo>
                  <a:lnTo>
                    <a:pt x="807879" y="325"/>
                  </a:lnTo>
                  <a:cubicBezTo>
                    <a:pt x="919244" y="1749"/>
                    <a:pt x="1029280" y="250504"/>
                    <a:pt x="1131502" y="250979"/>
                  </a:cubicBezTo>
                  <a:lnTo>
                    <a:pt x="1947116" y="244453"/>
                  </a:lnTo>
                </a:path>
              </a:pathLst>
            </a:cu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9" name="Picture 188" descr="mos2_side_long.tga"/>
            <p:cNvPicPr>
              <a:picLocks noChangeAspect="1"/>
            </p:cNvPicPr>
            <p:nvPr/>
          </p:nvPicPr>
          <p:blipFill rotWithShape="1">
            <a:blip r:embed="rId2" cstate="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631" b="55720" l="0" r="1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91" t="40110" r="14202" b="42239"/>
            <a:stretch/>
          </p:blipFill>
          <p:spPr>
            <a:xfrm>
              <a:off x="993340" y="3036828"/>
              <a:ext cx="3280485" cy="692747"/>
            </a:xfrm>
            <a:prstGeom prst="rect">
              <a:avLst/>
            </a:prstGeom>
            <a:effectLst>
              <a:outerShdw blurRad="63500" sx="102000" sy="102000" algn="ctr" rotWithShape="0">
                <a:srgbClr val="FFFF00">
                  <a:alpha val="49000"/>
                </a:srgbClr>
              </a:outerShdw>
            </a:effectLst>
          </p:spPr>
        </p:pic>
        <p:grpSp>
          <p:nvGrpSpPr>
            <p:cNvPr id="190" name="Group 189"/>
            <p:cNvGrpSpPr>
              <a:grpSpLocks noChangeAspect="1"/>
            </p:cNvGrpSpPr>
            <p:nvPr/>
          </p:nvGrpSpPr>
          <p:grpSpPr>
            <a:xfrm>
              <a:off x="1082151" y="2888807"/>
              <a:ext cx="3118104" cy="131477"/>
              <a:chOff x="2217420" y="2021840"/>
              <a:chExt cx="1961027" cy="7048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71" name="Group 270"/>
              <p:cNvGrpSpPr/>
              <p:nvPr/>
            </p:nvGrpSpPr>
            <p:grpSpPr>
              <a:xfrm>
                <a:off x="2217420" y="2021840"/>
                <a:ext cx="593126" cy="70484"/>
                <a:chOff x="2217420" y="2021840"/>
                <a:chExt cx="593126" cy="70484"/>
              </a:xfrm>
            </p:grpSpPr>
            <p:grpSp>
              <p:nvGrpSpPr>
                <p:cNvPr id="306" name="Group 305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317" name="Oval 316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8" name="Rectangle 317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9" name="Oval 318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315" name="Rectangle 314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6" name="Rectangle 315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8" name="Group 307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312" name="Oval 311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3" name="Rectangle 312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4" name="Oval 313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309" name="Group 308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310" name="Rectangle 309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11" name="Rectangle 310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2" name="Group 271"/>
              <p:cNvGrpSpPr/>
              <p:nvPr/>
            </p:nvGrpSpPr>
            <p:grpSpPr>
              <a:xfrm>
                <a:off x="2809240" y="2021840"/>
                <a:ext cx="593126" cy="70484"/>
                <a:chOff x="2217420" y="2021840"/>
                <a:chExt cx="593126" cy="70484"/>
              </a:xfrm>
            </p:grpSpPr>
            <p:grpSp>
              <p:nvGrpSpPr>
                <p:cNvPr id="292" name="Group 291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303" name="Oval 302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5" name="Oval 304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3" name="Group 292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301" name="Rectangle 300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2" name="Rectangle 301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4" name="Group 293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98" name="Oval 297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9" name="Rectangle 298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00" name="Oval 299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95" name="Group 294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96" name="Rectangle 295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" name="Rectangle 296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3" name="Group 272"/>
              <p:cNvGrpSpPr/>
              <p:nvPr/>
            </p:nvGrpSpPr>
            <p:grpSpPr>
              <a:xfrm>
                <a:off x="3401060" y="2021840"/>
                <a:ext cx="593126" cy="70484"/>
                <a:chOff x="2217420" y="2021840"/>
                <a:chExt cx="593126" cy="70484"/>
              </a:xfrm>
            </p:grpSpPr>
            <p:grpSp>
              <p:nvGrpSpPr>
                <p:cNvPr id="278" name="Group 277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89" name="Oval 288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0" name="Rectangle 289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1" name="Oval 290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79" name="Group 278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87" name="Rectangle 286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8" name="Rectangle 287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80" name="Group 279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84" name="Oval 283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5" name="Rectangle 284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6" name="Oval 285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81" name="Group 280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82" name="Rectangle 281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83" name="Rectangle 282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74" name="Group 273"/>
              <p:cNvGrpSpPr/>
              <p:nvPr/>
            </p:nvGrpSpPr>
            <p:grpSpPr>
              <a:xfrm>
                <a:off x="399288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75" name="Oval 274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91" name="Group 190"/>
            <p:cNvGrpSpPr>
              <a:grpSpLocks noChangeAspect="1"/>
            </p:cNvGrpSpPr>
            <p:nvPr/>
          </p:nvGrpSpPr>
          <p:grpSpPr>
            <a:xfrm>
              <a:off x="1058855" y="2654183"/>
              <a:ext cx="3116583" cy="131477"/>
              <a:chOff x="2213115" y="1878322"/>
              <a:chExt cx="2083053" cy="8445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22" name="Group 221"/>
              <p:cNvGrpSpPr/>
              <p:nvPr/>
            </p:nvGrpSpPr>
            <p:grpSpPr>
              <a:xfrm>
                <a:off x="2407920" y="1878322"/>
                <a:ext cx="630341" cy="84454"/>
                <a:chOff x="2217420" y="2021840"/>
                <a:chExt cx="593126" cy="70484"/>
              </a:xfrm>
            </p:grpSpPr>
            <p:grpSp>
              <p:nvGrpSpPr>
                <p:cNvPr id="257" name="Group 256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68" name="Oval 267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0" name="Oval 269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58" name="Group 257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66" name="Rectangle 265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59" name="Group 258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63" name="Oval 262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5" name="Oval 264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60" name="Group 259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61" name="Rectangle 260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62" name="Rectangle 261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3" name="Group 222"/>
              <p:cNvGrpSpPr/>
              <p:nvPr/>
            </p:nvGrpSpPr>
            <p:grpSpPr>
              <a:xfrm>
                <a:off x="3036873" y="1878322"/>
                <a:ext cx="630341" cy="84454"/>
                <a:chOff x="2217420" y="2021840"/>
                <a:chExt cx="593126" cy="70484"/>
              </a:xfrm>
            </p:grpSpPr>
            <p:grpSp>
              <p:nvGrpSpPr>
                <p:cNvPr id="243" name="Group 242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54" name="Oval 253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4" name="Group 243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52" name="Rectangle 251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3" name="Rectangle 252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5" name="Group 244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49" name="Oval 248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1" name="Oval 250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6" name="Group 245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47" name="Rectangle 246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24" name="Group 223"/>
              <p:cNvGrpSpPr/>
              <p:nvPr/>
            </p:nvGrpSpPr>
            <p:grpSpPr>
              <a:xfrm>
                <a:off x="3665827" y="1878322"/>
                <a:ext cx="630341" cy="84454"/>
                <a:chOff x="2217420" y="2021840"/>
                <a:chExt cx="593126" cy="70484"/>
              </a:xfrm>
            </p:grpSpPr>
            <p:grpSp>
              <p:nvGrpSpPr>
                <p:cNvPr id="229" name="Group 228"/>
                <p:cNvGrpSpPr/>
                <p:nvPr/>
              </p:nvGrpSpPr>
              <p:grpSpPr>
                <a:xfrm>
                  <a:off x="2217420" y="2021840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40" name="Oval 239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0" name="Group 229"/>
                <p:cNvGrpSpPr/>
                <p:nvPr/>
              </p:nvGrpSpPr>
              <p:grpSpPr>
                <a:xfrm>
                  <a:off x="239951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38" name="Rectangle 237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1" name="Group 230"/>
                <p:cNvGrpSpPr/>
                <p:nvPr/>
              </p:nvGrpSpPr>
              <p:grpSpPr>
                <a:xfrm>
                  <a:off x="2510790" y="2023745"/>
                  <a:ext cx="185567" cy="68579"/>
                  <a:chOff x="2395220" y="1625600"/>
                  <a:chExt cx="350520" cy="129540"/>
                </a:xfrm>
              </p:grpSpPr>
              <p:sp>
                <p:nvSpPr>
                  <p:cNvPr id="235" name="Oval 234"/>
                  <p:cNvSpPr/>
                  <p:nvPr/>
                </p:nvSpPr>
                <p:spPr>
                  <a:xfrm>
                    <a:off x="239522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 rot="10800000">
                    <a:off x="2519680" y="1668775"/>
                    <a:ext cx="114300" cy="457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2616200" y="1625600"/>
                    <a:ext cx="129540" cy="129540"/>
                  </a:xfrm>
                  <a:prstGeom prst="ellipse">
                    <a:avLst/>
                  </a:prstGeom>
                  <a:gradFill flip="none" rotWithShape="1">
                    <a:gsLst>
                      <a:gs pos="22000">
                        <a:schemeClr val="bg1">
                          <a:lumMod val="95000"/>
                        </a:schemeClr>
                      </a:gs>
                      <a:gs pos="79000">
                        <a:schemeClr val="bg1">
                          <a:lumMod val="6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32" name="Group 231"/>
                <p:cNvGrpSpPr/>
                <p:nvPr/>
              </p:nvGrpSpPr>
              <p:grpSpPr>
                <a:xfrm>
                  <a:off x="2692885" y="2046602"/>
                  <a:ext cx="117661" cy="24204"/>
                  <a:chOff x="2399515" y="2046602"/>
                  <a:chExt cx="117661" cy="24204"/>
                </a:xfrm>
              </p:grpSpPr>
              <p:sp>
                <p:nvSpPr>
                  <p:cNvPr id="233" name="Rectangle 232"/>
                  <p:cNvSpPr/>
                  <p:nvPr/>
                </p:nvSpPr>
                <p:spPr>
                  <a:xfrm rot="10800000">
                    <a:off x="239951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 rot="10800000">
                    <a:off x="2456665" y="2046602"/>
                    <a:ext cx="60511" cy="2420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>
                          <a:lumMod val="95000"/>
                        </a:schemeClr>
                      </a:gs>
                    </a:gsLst>
                    <a:lin ang="5400000" scaled="1"/>
                    <a:tileRect/>
                  </a:gradFill>
                  <a:ln w="19050">
                    <a:solidFill>
                      <a:srgbClr val="ABABA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225" name="Oval 224"/>
              <p:cNvSpPr/>
              <p:nvPr/>
            </p:nvSpPr>
            <p:spPr>
              <a:xfrm>
                <a:off x="2213115" y="1878325"/>
                <a:ext cx="72882" cy="82171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9050">
                <a:solidFill>
                  <a:srgbClr val="ABAB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2285174" y="1907992"/>
                <a:ext cx="125044" cy="29001"/>
                <a:chOff x="2399515" y="2046602"/>
                <a:chExt cx="117661" cy="24204"/>
              </a:xfrm>
            </p:grpSpPr>
            <p:sp>
              <p:nvSpPr>
                <p:cNvPr id="227" name="Rectangle 22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 w="190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92" name="Rectangle 191"/>
            <p:cNvSpPr/>
            <p:nvPr/>
          </p:nvSpPr>
          <p:spPr>
            <a:xfrm>
              <a:off x="951666" y="2551856"/>
              <a:ext cx="1636787" cy="525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93" name="Group 192"/>
            <p:cNvGrpSpPr>
              <a:grpSpLocks noChangeAspect="1"/>
            </p:cNvGrpSpPr>
            <p:nvPr/>
          </p:nvGrpSpPr>
          <p:grpSpPr>
            <a:xfrm>
              <a:off x="1393048" y="2859655"/>
              <a:ext cx="564135" cy="1032166"/>
              <a:chOff x="1420363" y="2982551"/>
              <a:chExt cx="465774" cy="852207"/>
            </a:xfrm>
          </p:grpSpPr>
          <p:grpSp>
            <p:nvGrpSpPr>
              <p:cNvPr id="209" name="Group 208"/>
              <p:cNvGrpSpPr/>
              <p:nvPr/>
            </p:nvGrpSpPr>
            <p:grpSpPr>
              <a:xfrm>
                <a:off x="1435563" y="2982551"/>
                <a:ext cx="426443" cy="852207"/>
                <a:chOff x="1194077" y="2604262"/>
                <a:chExt cx="487395" cy="852207"/>
              </a:xfrm>
            </p:grpSpPr>
            <p:sp>
              <p:nvSpPr>
                <p:cNvPr id="218" name="Freeform 217"/>
                <p:cNvSpPr/>
                <p:nvPr/>
              </p:nvSpPr>
              <p:spPr>
                <a:xfrm>
                  <a:off x="1194077" y="2604262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9" name="Freeform 218"/>
                <p:cNvSpPr/>
                <p:nvPr/>
              </p:nvSpPr>
              <p:spPr>
                <a:xfrm rot="10800000">
                  <a:off x="1194077" y="3027967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>
                <a:xfrm>
                  <a:off x="1259354" y="2872739"/>
                  <a:ext cx="356840" cy="304801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1" name="Oval 220"/>
                <p:cNvSpPr/>
                <p:nvPr/>
              </p:nvSpPr>
              <p:spPr>
                <a:xfrm>
                  <a:off x="1281832" y="2971800"/>
                  <a:ext cx="311885" cy="10375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10" name="Group 209"/>
              <p:cNvGrpSpPr/>
              <p:nvPr/>
            </p:nvGrpSpPr>
            <p:grpSpPr>
              <a:xfrm>
                <a:off x="1420363" y="3317946"/>
                <a:ext cx="168774" cy="168774"/>
                <a:chOff x="6453865" y="2629685"/>
                <a:chExt cx="296044" cy="296044"/>
              </a:xfrm>
            </p:grpSpPr>
            <p:sp>
              <p:nvSpPr>
                <p:cNvPr id="214" name="Oval 213"/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15" name="Group 214"/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216" name="Straight Connector 215"/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1" name="Group 210"/>
              <p:cNvGrpSpPr/>
              <p:nvPr/>
            </p:nvGrpSpPr>
            <p:grpSpPr>
              <a:xfrm>
                <a:off x="1717363" y="3317946"/>
                <a:ext cx="168774" cy="168774"/>
                <a:chOff x="1764012" y="4507789"/>
                <a:chExt cx="296044" cy="296045"/>
              </a:xfrm>
            </p:grpSpPr>
            <p:sp>
              <p:nvSpPr>
                <p:cNvPr id="212" name="Oval 211"/>
                <p:cNvSpPr/>
                <p:nvPr/>
              </p:nvSpPr>
              <p:spPr>
                <a:xfrm>
                  <a:off x="1764012" y="4507789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2F39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828688" y="4655811"/>
                  <a:ext cx="166693" cy="0"/>
                </a:xfrm>
                <a:prstGeom prst="line">
                  <a:avLst/>
                </a:prstGeom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4" name="Group 193"/>
            <p:cNvGrpSpPr>
              <a:grpSpLocks noChangeAspect="1"/>
            </p:cNvGrpSpPr>
            <p:nvPr/>
          </p:nvGrpSpPr>
          <p:grpSpPr>
            <a:xfrm>
              <a:off x="3022272" y="2838254"/>
              <a:ext cx="771237" cy="1056328"/>
              <a:chOff x="3117860" y="3029419"/>
              <a:chExt cx="593091" cy="812329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3117860" y="3029419"/>
                <a:ext cx="591819" cy="812329"/>
                <a:chOff x="1194077" y="2604262"/>
                <a:chExt cx="487395" cy="852207"/>
              </a:xfrm>
            </p:grpSpPr>
            <p:sp>
              <p:nvSpPr>
                <p:cNvPr id="205" name="Freeform 204"/>
                <p:cNvSpPr/>
                <p:nvPr/>
              </p:nvSpPr>
              <p:spPr>
                <a:xfrm>
                  <a:off x="1194077" y="2604262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6" name="Freeform 205"/>
                <p:cNvSpPr/>
                <p:nvPr/>
              </p:nvSpPr>
              <p:spPr>
                <a:xfrm rot="10800000">
                  <a:off x="1194077" y="3027967"/>
                  <a:ext cx="487395" cy="428502"/>
                </a:xfrm>
                <a:custGeom>
                  <a:avLst/>
                  <a:gdLst>
                    <a:gd name="connsiteX0" fmla="*/ 731777 w 1900213"/>
                    <a:gd name="connsiteY0" fmla="*/ 1974659 h 1982279"/>
                    <a:gd name="connsiteX1" fmla="*/ 257 w 1900213"/>
                    <a:gd name="connsiteY1" fmla="*/ 991679 h 1982279"/>
                    <a:gd name="connsiteX2" fmla="*/ 800357 w 1900213"/>
                    <a:gd name="connsiteY2" fmla="*/ 1079 h 1982279"/>
                    <a:gd name="connsiteX3" fmla="*/ 1897637 w 1900213"/>
                    <a:gd name="connsiteY3" fmla="*/ 824039 h 1982279"/>
                    <a:gd name="connsiteX4" fmla="*/ 1044197 w 1900213"/>
                    <a:gd name="connsiteY4" fmla="*/ 1982279 h 1982279"/>
                    <a:gd name="connsiteX0" fmla="*/ 733466 w 1899942"/>
                    <a:gd name="connsiteY0" fmla="*/ 1814990 h 1822610"/>
                    <a:gd name="connsiteX1" fmla="*/ 1946 w 1899942"/>
                    <a:gd name="connsiteY1" fmla="*/ 832010 h 1822610"/>
                    <a:gd name="connsiteX2" fmla="*/ 931586 w 1899942"/>
                    <a:gd name="connsiteY2" fmla="*/ 1430 h 1822610"/>
                    <a:gd name="connsiteX3" fmla="*/ 1899326 w 1899942"/>
                    <a:gd name="connsiteY3" fmla="*/ 664370 h 1822610"/>
                    <a:gd name="connsiteX4" fmla="*/ 1045886 w 1899942"/>
                    <a:gd name="connsiteY4" fmla="*/ 1822610 h 1822610"/>
                    <a:gd name="connsiteX0" fmla="*/ 733466 w 1899942"/>
                    <a:gd name="connsiteY0" fmla="*/ 1813613 h 1821233"/>
                    <a:gd name="connsiteX1" fmla="*/ 1946 w 1899942"/>
                    <a:gd name="connsiteY1" fmla="*/ 830633 h 1821233"/>
                    <a:gd name="connsiteX2" fmla="*/ 931586 w 1899942"/>
                    <a:gd name="connsiteY2" fmla="*/ 53 h 1821233"/>
                    <a:gd name="connsiteX3" fmla="*/ 1899326 w 1899942"/>
                    <a:gd name="connsiteY3" fmla="*/ 662993 h 1821233"/>
                    <a:gd name="connsiteX4" fmla="*/ 1045886 w 1899942"/>
                    <a:gd name="connsiteY4" fmla="*/ 1821233 h 1821233"/>
                    <a:gd name="connsiteX0" fmla="*/ 733466 w 1861900"/>
                    <a:gd name="connsiteY0" fmla="*/ 1813581 h 1821201"/>
                    <a:gd name="connsiteX1" fmla="*/ 1946 w 1861900"/>
                    <a:gd name="connsiteY1" fmla="*/ 830601 h 1821201"/>
                    <a:gd name="connsiteX2" fmla="*/ 931586 w 1861900"/>
                    <a:gd name="connsiteY2" fmla="*/ 21 h 1821201"/>
                    <a:gd name="connsiteX3" fmla="*/ 1861226 w 1861900"/>
                    <a:gd name="connsiteY3" fmla="*/ 853461 h 1821201"/>
                    <a:gd name="connsiteX4" fmla="*/ 1045886 w 1861900"/>
                    <a:gd name="connsiteY4" fmla="*/ 1821201 h 1821201"/>
                    <a:gd name="connsiteX0" fmla="*/ 733466 w 1861900"/>
                    <a:gd name="connsiteY0" fmla="*/ 1813771 h 1821391"/>
                    <a:gd name="connsiteX1" fmla="*/ 1946 w 1861900"/>
                    <a:gd name="connsiteY1" fmla="*/ 929851 h 1821391"/>
                    <a:gd name="connsiteX2" fmla="*/ 931586 w 1861900"/>
                    <a:gd name="connsiteY2" fmla="*/ 211 h 1821391"/>
                    <a:gd name="connsiteX3" fmla="*/ 1861226 w 1861900"/>
                    <a:gd name="connsiteY3" fmla="*/ 853651 h 1821391"/>
                    <a:gd name="connsiteX4" fmla="*/ 1045886 w 1861900"/>
                    <a:gd name="connsiteY4" fmla="*/ 1821391 h 1821391"/>
                    <a:gd name="connsiteX0" fmla="*/ 733466 w 1854293"/>
                    <a:gd name="connsiteY0" fmla="*/ 1813568 h 1821188"/>
                    <a:gd name="connsiteX1" fmla="*/ 1946 w 1854293"/>
                    <a:gd name="connsiteY1" fmla="*/ 929648 h 1821188"/>
                    <a:gd name="connsiteX2" fmla="*/ 931586 w 1854293"/>
                    <a:gd name="connsiteY2" fmla="*/ 8 h 1821188"/>
                    <a:gd name="connsiteX3" fmla="*/ 1853606 w 1854293"/>
                    <a:gd name="connsiteY3" fmla="*/ 944888 h 1821188"/>
                    <a:gd name="connsiteX4" fmla="*/ 1045886 w 1854293"/>
                    <a:gd name="connsiteY4" fmla="*/ 1821188 h 1821188"/>
                    <a:gd name="connsiteX0" fmla="*/ 733466 w 1854293"/>
                    <a:gd name="connsiteY0" fmla="*/ 1813576 h 1821196"/>
                    <a:gd name="connsiteX1" fmla="*/ 1946 w 1854293"/>
                    <a:gd name="connsiteY1" fmla="*/ 967756 h 1821196"/>
                    <a:gd name="connsiteX2" fmla="*/ 931586 w 1854293"/>
                    <a:gd name="connsiteY2" fmla="*/ 16 h 1821196"/>
                    <a:gd name="connsiteX3" fmla="*/ 1853606 w 1854293"/>
                    <a:gd name="connsiteY3" fmla="*/ 944896 h 1821196"/>
                    <a:gd name="connsiteX4" fmla="*/ 1045886 w 1854293"/>
                    <a:gd name="connsiteY4" fmla="*/ 1821196 h 1821196"/>
                    <a:gd name="connsiteX0" fmla="*/ 733466 w 1854293"/>
                    <a:gd name="connsiteY0" fmla="*/ 1813624 h 1821244"/>
                    <a:gd name="connsiteX1" fmla="*/ 1946 w 1854293"/>
                    <a:gd name="connsiteY1" fmla="*/ 967804 h 1821244"/>
                    <a:gd name="connsiteX2" fmla="*/ 931586 w 1854293"/>
                    <a:gd name="connsiteY2" fmla="*/ 64 h 1821244"/>
                    <a:gd name="connsiteX3" fmla="*/ 1853606 w 1854293"/>
                    <a:gd name="connsiteY3" fmla="*/ 944944 h 1821244"/>
                    <a:gd name="connsiteX4" fmla="*/ 1045886 w 1854293"/>
                    <a:gd name="connsiteY4" fmla="*/ 1821244 h 1821244"/>
                    <a:gd name="connsiteX0" fmla="*/ 733466 w 1873311"/>
                    <a:gd name="connsiteY0" fmla="*/ 1813568 h 1821188"/>
                    <a:gd name="connsiteX1" fmla="*/ 1946 w 1873311"/>
                    <a:gd name="connsiteY1" fmla="*/ 967748 h 1821188"/>
                    <a:gd name="connsiteX2" fmla="*/ 931586 w 1873311"/>
                    <a:gd name="connsiteY2" fmla="*/ 8 h 1821188"/>
                    <a:gd name="connsiteX3" fmla="*/ 1872656 w 1873311"/>
                    <a:gd name="connsiteY3" fmla="*/ 982988 h 1821188"/>
                    <a:gd name="connsiteX4" fmla="*/ 1045886 w 1873311"/>
                    <a:gd name="connsiteY4" fmla="*/ 1821188 h 1821188"/>
                    <a:gd name="connsiteX0" fmla="*/ 733466 w 1872900"/>
                    <a:gd name="connsiteY0" fmla="*/ 1813568 h 1821188"/>
                    <a:gd name="connsiteX1" fmla="*/ 1946 w 1872900"/>
                    <a:gd name="connsiteY1" fmla="*/ 967748 h 1821188"/>
                    <a:gd name="connsiteX2" fmla="*/ 931586 w 1872900"/>
                    <a:gd name="connsiteY2" fmla="*/ 8 h 1821188"/>
                    <a:gd name="connsiteX3" fmla="*/ 1872656 w 1872900"/>
                    <a:gd name="connsiteY3" fmla="*/ 982988 h 1821188"/>
                    <a:gd name="connsiteX4" fmla="*/ 1045886 w 1872900"/>
                    <a:gd name="connsiteY4" fmla="*/ 1821188 h 1821188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56"/>
                    <a:gd name="connsiteY0" fmla="*/ 1813571 h 1821191"/>
                    <a:gd name="connsiteX1" fmla="*/ 2 w 1870956"/>
                    <a:gd name="connsiteY1" fmla="*/ 967751 h 1821191"/>
                    <a:gd name="connsiteX2" fmla="*/ 929642 w 1870956"/>
                    <a:gd name="connsiteY2" fmla="*/ 11 h 1821191"/>
                    <a:gd name="connsiteX3" fmla="*/ 1870712 w 1870956"/>
                    <a:gd name="connsiteY3" fmla="*/ 982991 h 1821191"/>
                    <a:gd name="connsiteX4" fmla="*/ 1043942 w 1870956"/>
                    <a:gd name="connsiteY4" fmla="*/ 1821191 h 1821191"/>
                    <a:gd name="connsiteX0" fmla="*/ 731522 w 1870976"/>
                    <a:gd name="connsiteY0" fmla="*/ 1813571 h 1821191"/>
                    <a:gd name="connsiteX1" fmla="*/ 2 w 1870976"/>
                    <a:gd name="connsiteY1" fmla="*/ 967751 h 1821191"/>
                    <a:gd name="connsiteX2" fmla="*/ 929642 w 1870976"/>
                    <a:gd name="connsiteY2" fmla="*/ 11 h 1821191"/>
                    <a:gd name="connsiteX3" fmla="*/ 1870712 w 1870976"/>
                    <a:gd name="connsiteY3" fmla="*/ 982991 h 1821191"/>
                    <a:gd name="connsiteX4" fmla="*/ 1043942 w 1870976"/>
                    <a:gd name="connsiteY4" fmla="*/ 1821191 h 1821191"/>
                    <a:gd name="connsiteX0" fmla="*/ 815913 w 1871547"/>
                    <a:gd name="connsiteY0" fmla="*/ 1832618 h 1832618"/>
                    <a:gd name="connsiteX1" fmla="*/ 573 w 1871547"/>
                    <a:gd name="connsiteY1" fmla="*/ 967748 h 1832618"/>
                    <a:gd name="connsiteX2" fmla="*/ 930213 w 1871547"/>
                    <a:gd name="connsiteY2" fmla="*/ 8 h 1832618"/>
                    <a:gd name="connsiteX3" fmla="*/ 1871283 w 1871547"/>
                    <a:gd name="connsiteY3" fmla="*/ 982988 h 1832618"/>
                    <a:gd name="connsiteX4" fmla="*/ 1044513 w 1871547"/>
                    <a:gd name="connsiteY4" fmla="*/ 1821188 h 1832618"/>
                    <a:gd name="connsiteX0" fmla="*/ 815996 w 1871630"/>
                    <a:gd name="connsiteY0" fmla="*/ 1832618 h 1832618"/>
                    <a:gd name="connsiteX1" fmla="*/ 656 w 1871630"/>
                    <a:gd name="connsiteY1" fmla="*/ 967748 h 1832618"/>
                    <a:gd name="connsiteX2" fmla="*/ 930296 w 1871630"/>
                    <a:gd name="connsiteY2" fmla="*/ 8 h 1832618"/>
                    <a:gd name="connsiteX3" fmla="*/ 1871366 w 1871630"/>
                    <a:gd name="connsiteY3" fmla="*/ 982988 h 1832618"/>
                    <a:gd name="connsiteX4" fmla="*/ 1044596 w 1871630"/>
                    <a:gd name="connsiteY4" fmla="*/ 1821188 h 1832618"/>
                    <a:gd name="connsiteX0" fmla="*/ 815996 w 1872072"/>
                    <a:gd name="connsiteY0" fmla="*/ 1832618 h 1832618"/>
                    <a:gd name="connsiteX1" fmla="*/ 656 w 1872072"/>
                    <a:gd name="connsiteY1" fmla="*/ 967748 h 1832618"/>
                    <a:gd name="connsiteX2" fmla="*/ 930296 w 1872072"/>
                    <a:gd name="connsiteY2" fmla="*/ 8 h 1832618"/>
                    <a:gd name="connsiteX3" fmla="*/ 1871366 w 1872072"/>
                    <a:gd name="connsiteY3" fmla="*/ 982988 h 1832618"/>
                    <a:gd name="connsiteX4" fmla="*/ 1044596 w 1872072"/>
                    <a:gd name="connsiteY4" fmla="*/ 1821188 h 1832618"/>
                    <a:gd name="connsiteX0" fmla="*/ 815996 w 1872072"/>
                    <a:gd name="connsiteY0" fmla="*/ 1828808 h 1828808"/>
                    <a:gd name="connsiteX1" fmla="*/ 656 w 1872072"/>
                    <a:gd name="connsiteY1" fmla="*/ 963938 h 1828808"/>
                    <a:gd name="connsiteX2" fmla="*/ 930296 w 1872072"/>
                    <a:gd name="connsiteY2" fmla="*/ 8 h 1828808"/>
                    <a:gd name="connsiteX3" fmla="*/ 1871366 w 1872072"/>
                    <a:gd name="connsiteY3" fmla="*/ 979178 h 1828808"/>
                    <a:gd name="connsiteX4" fmla="*/ 1044596 w 1872072"/>
                    <a:gd name="connsiteY4" fmla="*/ 1817378 h 1828808"/>
                    <a:gd name="connsiteX0" fmla="*/ 815996 w 1864466"/>
                    <a:gd name="connsiteY0" fmla="*/ 1828802 h 1828802"/>
                    <a:gd name="connsiteX1" fmla="*/ 656 w 1864466"/>
                    <a:gd name="connsiteY1" fmla="*/ 963932 h 1828802"/>
                    <a:gd name="connsiteX2" fmla="*/ 930296 w 1864466"/>
                    <a:gd name="connsiteY2" fmla="*/ 2 h 1828802"/>
                    <a:gd name="connsiteX3" fmla="*/ 1863746 w 1864466"/>
                    <a:gd name="connsiteY3" fmla="*/ 971552 h 1828802"/>
                    <a:gd name="connsiteX4" fmla="*/ 1044596 w 1864466"/>
                    <a:gd name="connsiteY4" fmla="*/ 1817372 h 1828802"/>
                    <a:gd name="connsiteX0" fmla="*/ 815996 w 1864466"/>
                    <a:gd name="connsiteY0" fmla="*/ 1828804 h 1828804"/>
                    <a:gd name="connsiteX1" fmla="*/ 656 w 1864466"/>
                    <a:gd name="connsiteY1" fmla="*/ 960124 h 1828804"/>
                    <a:gd name="connsiteX2" fmla="*/ 930296 w 1864466"/>
                    <a:gd name="connsiteY2" fmla="*/ 4 h 1828804"/>
                    <a:gd name="connsiteX3" fmla="*/ 1863746 w 1864466"/>
                    <a:gd name="connsiteY3" fmla="*/ 971554 h 1828804"/>
                    <a:gd name="connsiteX4" fmla="*/ 1044596 w 1864466"/>
                    <a:gd name="connsiteY4" fmla="*/ 1817374 h 1828804"/>
                    <a:gd name="connsiteX0" fmla="*/ 815340 w 1863810"/>
                    <a:gd name="connsiteY0" fmla="*/ 1828805 h 1828805"/>
                    <a:gd name="connsiteX1" fmla="*/ 0 w 1863810"/>
                    <a:gd name="connsiteY1" fmla="*/ 960125 h 1828805"/>
                    <a:gd name="connsiteX2" fmla="*/ 929640 w 1863810"/>
                    <a:gd name="connsiteY2" fmla="*/ 5 h 1828805"/>
                    <a:gd name="connsiteX3" fmla="*/ 1863090 w 1863810"/>
                    <a:gd name="connsiteY3" fmla="*/ 971555 h 1828805"/>
                    <a:gd name="connsiteX4" fmla="*/ 1043940 w 1863810"/>
                    <a:gd name="connsiteY4" fmla="*/ 1817375 h 1828805"/>
                    <a:gd name="connsiteX0" fmla="*/ 815340 w 1863158"/>
                    <a:gd name="connsiteY0" fmla="*/ 1828805 h 1828805"/>
                    <a:gd name="connsiteX1" fmla="*/ 0 w 1863158"/>
                    <a:gd name="connsiteY1" fmla="*/ 960125 h 1828805"/>
                    <a:gd name="connsiteX2" fmla="*/ 929640 w 1863158"/>
                    <a:gd name="connsiteY2" fmla="*/ 5 h 1828805"/>
                    <a:gd name="connsiteX3" fmla="*/ 1863090 w 1863158"/>
                    <a:gd name="connsiteY3" fmla="*/ 971555 h 1828805"/>
                    <a:gd name="connsiteX4" fmla="*/ 1043940 w 1863158"/>
                    <a:gd name="connsiteY4" fmla="*/ 1817375 h 1828805"/>
                    <a:gd name="connsiteX0" fmla="*/ 815340 w 1863759"/>
                    <a:gd name="connsiteY0" fmla="*/ 1828805 h 1847855"/>
                    <a:gd name="connsiteX1" fmla="*/ 0 w 1863759"/>
                    <a:gd name="connsiteY1" fmla="*/ 960125 h 1847855"/>
                    <a:gd name="connsiteX2" fmla="*/ 929640 w 1863759"/>
                    <a:gd name="connsiteY2" fmla="*/ 5 h 1847855"/>
                    <a:gd name="connsiteX3" fmla="*/ 1863090 w 1863759"/>
                    <a:gd name="connsiteY3" fmla="*/ 971555 h 1847855"/>
                    <a:gd name="connsiteX4" fmla="*/ 1040130 w 1863759"/>
                    <a:gd name="connsiteY4" fmla="*/ 1847855 h 1847855"/>
                    <a:gd name="connsiteX0" fmla="*/ 876429 w 1863888"/>
                    <a:gd name="connsiteY0" fmla="*/ 1847855 h 1847855"/>
                    <a:gd name="connsiteX1" fmla="*/ 129 w 1863888"/>
                    <a:gd name="connsiteY1" fmla="*/ 960125 h 1847855"/>
                    <a:gd name="connsiteX2" fmla="*/ 929769 w 1863888"/>
                    <a:gd name="connsiteY2" fmla="*/ 5 h 1847855"/>
                    <a:gd name="connsiteX3" fmla="*/ 1863219 w 1863888"/>
                    <a:gd name="connsiteY3" fmla="*/ 971555 h 1847855"/>
                    <a:gd name="connsiteX4" fmla="*/ 1040259 w 1863888"/>
                    <a:gd name="connsiteY4" fmla="*/ 1847855 h 1847855"/>
                    <a:gd name="connsiteX0" fmla="*/ 741225 w 1865844"/>
                    <a:gd name="connsiteY0" fmla="*/ 1722125 h 1847855"/>
                    <a:gd name="connsiteX1" fmla="*/ 2085 w 1865844"/>
                    <a:gd name="connsiteY1" fmla="*/ 960125 h 1847855"/>
                    <a:gd name="connsiteX2" fmla="*/ 931725 w 1865844"/>
                    <a:gd name="connsiteY2" fmla="*/ 5 h 1847855"/>
                    <a:gd name="connsiteX3" fmla="*/ 1865175 w 1865844"/>
                    <a:gd name="connsiteY3" fmla="*/ 971555 h 1847855"/>
                    <a:gd name="connsiteX4" fmla="*/ 1042215 w 1865844"/>
                    <a:gd name="connsiteY4" fmla="*/ 1847855 h 1847855"/>
                    <a:gd name="connsiteX0" fmla="*/ 741225 w 1867076"/>
                    <a:gd name="connsiteY0" fmla="*/ 1722125 h 1748795"/>
                    <a:gd name="connsiteX1" fmla="*/ 2085 w 1867076"/>
                    <a:gd name="connsiteY1" fmla="*/ 960125 h 1748795"/>
                    <a:gd name="connsiteX2" fmla="*/ 931725 w 1867076"/>
                    <a:gd name="connsiteY2" fmla="*/ 5 h 1748795"/>
                    <a:gd name="connsiteX3" fmla="*/ 1865175 w 1867076"/>
                    <a:gd name="connsiteY3" fmla="*/ 971555 h 1748795"/>
                    <a:gd name="connsiteX4" fmla="*/ 1106985 w 1867076"/>
                    <a:gd name="connsiteY4" fmla="*/ 1748795 h 1748795"/>
                    <a:gd name="connsiteX0" fmla="*/ 741225 w 1866692"/>
                    <a:gd name="connsiteY0" fmla="*/ 1722125 h 1748795"/>
                    <a:gd name="connsiteX1" fmla="*/ 2085 w 1866692"/>
                    <a:gd name="connsiteY1" fmla="*/ 960125 h 1748795"/>
                    <a:gd name="connsiteX2" fmla="*/ 931725 w 1866692"/>
                    <a:gd name="connsiteY2" fmla="*/ 5 h 1748795"/>
                    <a:gd name="connsiteX3" fmla="*/ 1865175 w 1866692"/>
                    <a:gd name="connsiteY3" fmla="*/ 971555 h 1748795"/>
                    <a:gd name="connsiteX4" fmla="*/ 1106985 w 1866692"/>
                    <a:gd name="connsiteY4" fmla="*/ 1748795 h 1748795"/>
                    <a:gd name="connsiteX0" fmla="*/ 741225 w 1865187"/>
                    <a:gd name="connsiteY0" fmla="*/ 1722125 h 1748795"/>
                    <a:gd name="connsiteX1" fmla="*/ 2085 w 1865187"/>
                    <a:gd name="connsiteY1" fmla="*/ 960125 h 1748795"/>
                    <a:gd name="connsiteX2" fmla="*/ 931725 w 1865187"/>
                    <a:gd name="connsiteY2" fmla="*/ 5 h 1748795"/>
                    <a:gd name="connsiteX3" fmla="*/ 1865175 w 1865187"/>
                    <a:gd name="connsiteY3" fmla="*/ 971555 h 1748795"/>
                    <a:gd name="connsiteX4" fmla="*/ 1106985 w 1865187"/>
                    <a:gd name="connsiteY4" fmla="*/ 1748795 h 1748795"/>
                    <a:gd name="connsiteX0" fmla="*/ 739188 w 1863150"/>
                    <a:gd name="connsiteY0" fmla="*/ 1722125 h 1748795"/>
                    <a:gd name="connsiteX1" fmla="*/ 48 w 1863150"/>
                    <a:gd name="connsiteY1" fmla="*/ 960125 h 1748795"/>
                    <a:gd name="connsiteX2" fmla="*/ 929688 w 1863150"/>
                    <a:gd name="connsiteY2" fmla="*/ 5 h 1748795"/>
                    <a:gd name="connsiteX3" fmla="*/ 1863138 w 1863150"/>
                    <a:gd name="connsiteY3" fmla="*/ 971555 h 1748795"/>
                    <a:gd name="connsiteX4" fmla="*/ 1104948 w 1863150"/>
                    <a:gd name="connsiteY4" fmla="*/ 1748795 h 1748795"/>
                    <a:gd name="connsiteX0" fmla="*/ 739216 w 1863178"/>
                    <a:gd name="connsiteY0" fmla="*/ 1722161 h 1748831"/>
                    <a:gd name="connsiteX1" fmla="*/ 76 w 1863178"/>
                    <a:gd name="connsiteY1" fmla="*/ 960161 h 1748831"/>
                    <a:gd name="connsiteX2" fmla="*/ 929716 w 1863178"/>
                    <a:gd name="connsiteY2" fmla="*/ 41 h 1748831"/>
                    <a:gd name="connsiteX3" fmla="*/ 1863166 w 1863178"/>
                    <a:gd name="connsiteY3" fmla="*/ 971591 h 1748831"/>
                    <a:gd name="connsiteX4" fmla="*/ 1104976 w 1863178"/>
                    <a:gd name="connsiteY4" fmla="*/ 1748831 h 1748831"/>
                    <a:gd name="connsiteX0" fmla="*/ 739202 w 1863164"/>
                    <a:gd name="connsiteY0" fmla="*/ 1722161 h 1748831"/>
                    <a:gd name="connsiteX1" fmla="*/ 62 w 1863164"/>
                    <a:gd name="connsiteY1" fmla="*/ 960161 h 1748831"/>
                    <a:gd name="connsiteX2" fmla="*/ 929702 w 1863164"/>
                    <a:gd name="connsiteY2" fmla="*/ 41 h 1748831"/>
                    <a:gd name="connsiteX3" fmla="*/ 1863152 w 1863164"/>
                    <a:gd name="connsiteY3" fmla="*/ 971591 h 1748831"/>
                    <a:gd name="connsiteX4" fmla="*/ 1104962 w 1863164"/>
                    <a:gd name="connsiteY4" fmla="*/ 1748831 h 1748831"/>
                    <a:gd name="connsiteX0" fmla="*/ 424647 w 1902939"/>
                    <a:gd name="connsiteY0" fmla="*/ 1497687 h 1748819"/>
                    <a:gd name="connsiteX1" fmla="*/ 39837 w 1902939"/>
                    <a:gd name="connsiteY1" fmla="*/ 960149 h 1748819"/>
                    <a:gd name="connsiteX2" fmla="*/ 969477 w 1902939"/>
                    <a:gd name="connsiteY2" fmla="*/ 29 h 1748819"/>
                    <a:gd name="connsiteX3" fmla="*/ 1902927 w 1902939"/>
                    <a:gd name="connsiteY3" fmla="*/ 971579 h 1748819"/>
                    <a:gd name="connsiteX4" fmla="*/ 1144737 w 1902939"/>
                    <a:gd name="connsiteY4" fmla="*/ 1748819 h 1748819"/>
                    <a:gd name="connsiteX0" fmla="*/ 424647 w 1929709"/>
                    <a:gd name="connsiteY0" fmla="*/ 1497687 h 1521007"/>
                    <a:gd name="connsiteX1" fmla="*/ 39837 w 1929709"/>
                    <a:gd name="connsiteY1" fmla="*/ 960149 h 1521007"/>
                    <a:gd name="connsiteX2" fmla="*/ 969477 w 1929709"/>
                    <a:gd name="connsiteY2" fmla="*/ 29 h 1521007"/>
                    <a:gd name="connsiteX3" fmla="*/ 1902927 w 1929709"/>
                    <a:gd name="connsiteY3" fmla="*/ 971579 h 1521007"/>
                    <a:gd name="connsiteX4" fmla="*/ 1483827 w 1929709"/>
                    <a:gd name="connsiteY4" fmla="*/ 1521007 h 1521007"/>
                    <a:gd name="connsiteX0" fmla="*/ 424647 w 1917894"/>
                    <a:gd name="connsiteY0" fmla="*/ 1497687 h 1521007"/>
                    <a:gd name="connsiteX1" fmla="*/ 39837 w 1917894"/>
                    <a:gd name="connsiteY1" fmla="*/ 960149 h 1521007"/>
                    <a:gd name="connsiteX2" fmla="*/ 969477 w 1917894"/>
                    <a:gd name="connsiteY2" fmla="*/ 29 h 1521007"/>
                    <a:gd name="connsiteX3" fmla="*/ 1902927 w 1917894"/>
                    <a:gd name="connsiteY3" fmla="*/ 971579 h 1521007"/>
                    <a:gd name="connsiteX4" fmla="*/ 1483827 w 1917894"/>
                    <a:gd name="connsiteY4" fmla="*/ 1521007 h 1521007"/>
                    <a:gd name="connsiteX0" fmla="*/ 400411 w 1893658"/>
                    <a:gd name="connsiteY0" fmla="*/ 1497687 h 1521007"/>
                    <a:gd name="connsiteX1" fmla="*/ 15601 w 1893658"/>
                    <a:gd name="connsiteY1" fmla="*/ 960149 h 1521007"/>
                    <a:gd name="connsiteX2" fmla="*/ 945241 w 1893658"/>
                    <a:gd name="connsiteY2" fmla="*/ 29 h 1521007"/>
                    <a:gd name="connsiteX3" fmla="*/ 1878691 w 1893658"/>
                    <a:gd name="connsiteY3" fmla="*/ 971579 h 1521007"/>
                    <a:gd name="connsiteX4" fmla="*/ 1459591 w 1893658"/>
                    <a:gd name="connsiteY4" fmla="*/ 1521007 h 1521007"/>
                    <a:gd name="connsiteX0" fmla="*/ 400411 w 1893658"/>
                    <a:gd name="connsiteY0" fmla="*/ 1497734 h 1521054"/>
                    <a:gd name="connsiteX1" fmla="*/ 15601 w 1893658"/>
                    <a:gd name="connsiteY1" fmla="*/ 960196 h 1521054"/>
                    <a:gd name="connsiteX2" fmla="*/ 945241 w 1893658"/>
                    <a:gd name="connsiteY2" fmla="*/ 76 h 1521054"/>
                    <a:gd name="connsiteX3" fmla="*/ 1878691 w 1893658"/>
                    <a:gd name="connsiteY3" fmla="*/ 971626 h 1521054"/>
                    <a:gd name="connsiteX4" fmla="*/ 1459591 w 1893658"/>
                    <a:gd name="connsiteY4" fmla="*/ 1521054 h 1521054"/>
                    <a:gd name="connsiteX0" fmla="*/ 384957 w 1878204"/>
                    <a:gd name="connsiteY0" fmla="*/ 1497773 h 1521093"/>
                    <a:gd name="connsiteX1" fmla="*/ 147 w 1878204"/>
                    <a:gd name="connsiteY1" fmla="*/ 960235 h 1521093"/>
                    <a:gd name="connsiteX2" fmla="*/ 929787 w 1878204"/>
                    <a:gd name="connsiteY2" fmla="*/ 115 h 1521093"/>
                    <a:gd name="connsiteX3" fmla="*/ 1863237 w 1878204"/>
                    <a:gd name="connsiteY3" fmla="*/ 971665 h 1521093"/>
                    <a:gd name="connsiteX4" fmla="*/ 1444137 w 1878204"/>
                    <a:gd name="connsiteY4" fmla="*/ 1521093 h 1521093"/>
                    <a:gd name="connsiteX0" fmla="*/ 384811 w 1878058"/>
                    <a:gd name="connsiteY0" fmla="*/ 1497752 h 1521072"/>
                    <a:gd name="connsiteX1" fmla="*/ 1 w 1878058"/>
                    <a:gd name="connsiteY1" fmla="*/ 960214 h 1521072"/>
                    <a:gd name="connsiteX2" fmla="*/ 929641 w 1878058"/>
                    <a:gd name="connsiteY2" fmla="*/ 94 h 1521072"/>
                    <a:gd name="connsiteX3" fmla="*/ 1863091 w 1878058"/>
                    <a:gd name="connsiteY3" fmla="*/ 971644 h 1521072"/>
                    <a:gd name="connsiteX4" fmla="*/ 1443991 w 1878058"/>
                    <a:gd name="connsiteY4" fmla="*/ 1521072 h 1521072"/>
                    <a:gd name="connsiteX0" fmla="*/ 384811 w 1863103"/>
                    <a:gd name="connsiteY0" fmla="*/ 1497752 h 1521072"/>
                    <a:gd name="connsiteX1" fmla="*/ 1 w 1863103"/>
                    <a:gd name="connsiteY1" fmla="*/ 960214 h 1521072"/>
                    <a:gd name="connsiteX2" fmla="*/ 929641 w 1863103"/>
                    <a:gd name="connsiteY2" fmla="*/ 94 h 1521072"/>
                    <a:gd name="connsiteX3" fmla="*/ 1863091 w 1863103"/>
                    <a:gd name="connsiteY3" fmla="*/ 971644 h 1521072"/>
                    <a:gd name="connsiteX4" fmla="*/ 1443991 w 1863103"/>
                    <a:gd name="connsiteY4" fmla="*/ 1521072 h 1521072"/>
                    <a:gd name="connsiteX0" fmla="*/ 384811 w 1863096"/>
                    <a:gd name="connsiteY0" fmla="*/ 1497752 h 1521072"/>
                    <a:gd name="connsiteX1" fmla="*/ 1 w 1863096"/>
                    <a:gd name="connsiteY1" fmla="*/ 960214 h 1521072"/>
                    <a:gd name="connsiteX2" fmla="*/ 929641 w 1863096"/>
                    <a:gd name="connsiteY2" fmla="*/ 94 h 1521072"/>
                    <a:gd name="connsiteX3" fmla="*/ 1863091 w 1863096"/>
                    <a:gd name="connsiteY3" fmla="*/ 971644 h 1521072"/>
                    <a:gd name="connsiteX4" fmla="*/ 1443991 w 1863096"/>
                    <a:gd name="connsiteY4" fmla="*/ 1521072 h 1521072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  <a:gd name="connsiteX0" fmla="*/ 384811 w 1863100"/>
                    <a:gd name="connsiteY0" fmla="*/ 1497663 h 1520983"/>
                    <a:gd name="connsiteX1" fmla="*/ 1 w 1863100"/>
                    <a:gd name="connsiteY1" fmla="*/ 960125 h 1520983"/>
                    <a:gd name="connsiteX2" fmla="*/ 929641 w 1863100"/>
                    <a:gd name="connsiteY2" fmla="*/ 5 h 1520983"/>
                    <a:gd name="connsiteX3" fmla="*/ 1863091 w 1863100"/>
                    <a:gd name="connsiteY3" fmla="*/ 971555 h 1520983"/>
                    <a:gd name="connsiteX4" fmla="*/ 1443991 w 1863100"/>
                    <a:gd name="connsiteY4" fmla="*/ 1520983 h 1520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3100" h="1520983">
                      <a:moveTo>
                        <a:pt x="384811" y="1497663"/>
                      </a:moveTo>
                      <a:cubicBezTo>
                        <a:pt x="238126" y="1452053"/>
                        <a:pt x="636" y="1343742"/>
                        <a:pt x="1" y="960125"/>
                      </a:cubicBezTo>
                      <a:cubicBezTo>
                        <a:pt x="-634" y="576508"/>
                        <a:pt x="280036" y="-1900"/>
                        <a:pt x="929641" y="5"/>
                      </a:cubicBezTo>
                      <a:cubicBezTo>
                        <a:pt x="1579246" y="1910"/>
                        <a:pt x="1864996" y="614204"/>
                        <a:pt x="1863091" y="971555"/>
                      </a:cubicBezTo>
                      <a:cubicBezTo>
                        <a:pt x="1861186" y="1328906"/>
                        <a:pt x="1670051" y="1411303"/>
                        <a:pt x="1443991" y="1520983"/>
                      </a:cubicBezTo>
                    </a:path>
                  </a:pathLst>
                </a:cu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>
                <a:xfrm>
                  <a:off x="1259354" y="2872739"/>
                  <a:ext cx="356840" cy="304801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>
                <a:xfrm>
                  <a:off x="1281832" y="2971800"/>
                  <a:ext cx="311885" cy="103752"/>
                </a:xfrm>
                <a:prstGeom prst="ellipse">
                  <a:avLst/>
                </a:prstGeom>
                <a:noFill/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97" name="Group 196"/>
              <p:cNvGrpSpPr/>
              <p:nvPr/>
            </p:nvGrpSpPr>
            <p:grpSpPr>
              <a:xfrm>
                <a:off x="3120717" y="3345256"/>
                <a:ext cx="168774" cy="168774"/>
                <a:chOff x="6453865" y="2629685"/>
                <a:chExt cx="296044" cy="296044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02" name="Group 201"/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203" name="Straight Connector 202"/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/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 cmpd="sng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" name="Group 197"/>
              <p:cNvGrpSpPr/>
              <p:nvPr/>
            </p:nvGrpSpPr>
            <p:grpSpPr>
              <a:xfrm>
                <a:off x="3542177" y="3345256"/>
                <a:ext cx="168774" cy="168774"/>
                <a:chOff x="1764012" y="4507789"/>
                <a:chExt cx="296044" cy="296045"/>
              </a:xfrm>
            </p:grpSpPr>
            <p:sp>
              <p:nvSpPr>
                <p:cNvPr id="199" name="Oval 198"/>
                <p:cNvSpPr/>
                <p:nvPr/>
              </p:nvSpPr>
              <p:spPr>
                <a:xfrm>
                  <a:off x="1764012" y="4507789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2F39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1828688" y="4655811"/>
                  <a:ext cx="166693" cy="0"/>
                </a:xfrm>
                <a:prstGeom prst="line">
                  <a:avLst/>
                </a:prstGeom>
                <a:ln w="38100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5" name="TextBox 194"/>
            <p:cNvSpPr txBox="1"/>
            <p:nvPr/>
          </p:nvSpPr>
          <p:spPr>
            <a:xfrm rot="16200000">
              <a:off x="846577" y="3463880"/>
              <a:ext cx="83915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gap</a:t>
              </a:r>
              <a:endPara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1064501" y="4272677"/>
            <a:ext cx="3249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engineering of the bandgap and excitons in 2D semiconductors</a:t>
            </a:r>
          </a:p>
          <a:p>
            <a:pPr lvl="0"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" name="Picture 156" descr="mos2_side_long.tga">
            <a:extLst>
              <a:ext uri="{FF2B5EF4-FFF2-40B4-BE49-F238E27FC236}">
                <a16:creationId xmlns:a16="http://schemas.microsoft.com/office/drawing/2014/main" id="{8A2E583C-8E5F-4DBB-A8F8-3A8F3D4917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40110" r="53961" b="42239"/>
          <a:stretch/>
        </p:blipFill>
        <p:spPr>
          <a:xfrm>
            <a:off x="5666861" y="2945364"/>
            <a:ext cx="2292624" cy="692747"/>
          </a:xfrm>
          <a:prstGeom prst="rect">
            <a:avLst/>
          </a:prstGeom>
        </p:spPr>
      </p:pic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B5408DC-DFD2-48B1-A995-A5C350FFDE07}"/>
              </a:ext>
            </a:extLst>
          </p:cNvPr>
          <p:cNvGrpSpPr/>
          <p:nvPr/>
        </p:nvGrpSpPr>
        <p:grpSpPr>
          <a:xfrm>
            <a:off x="6216949" y="1942724"/>
            <a:ext cx="1005840" cy="1070000"/>
            <a:chOff x="6473476" y="1983743"/>
            <a:chExt cx="1005840" cy="1070000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2904DA6F-0914-424F-AF2E-25FB7BA55F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9595" r="29401" b="18530"/>
            <a:stretch/>
          </p:blipFill>
          <p:spPr>
            <a:xfrm rot="5400000">
              <a:off x="6441396" y="2015823"/>
              <a:ext cx="1070000" cy="1005840"/>
            </a:xfrm>
            <a:prstGeom prst="rect">
              <a:avLst/>
            </a:prstGeom>
          </p:spPr>
        </p:pic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13F0333-B908-43D1-A696-240059E43F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15074" y="2308845"/>
              <a:ext cx="508016" cy="440125"/>
              <a:chOff x="6633141" y="2663863"/>
              <a:chExt cx="590313" cy="511424"/>
            </a:xfrm>
          </p:grpSpPr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32A34C91-1976-4B6E-83A2-58F3A6E11D82}"/>
                  </a:ext>
                </a:extLst>
              </p:cNvPr>
              <p:cNvSpPr/>
              <p:nvPr/>
            </p:nvSpPr>
            <p:spPr>
              <a:xfrm rot="10800000">
                <a:off x="6717326" y="2663863"/>
                <a:ext cx="442037" cy="473536"/>
              </a:xfrm>
              <a:prstGeom prst="ellipse">
                <a:avLst/>
              </a:prstGeom>
              <a:noFill/>
              <a:ln w="28575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2A447C70-6D52-48AE-BF90-C6BFB43A43D0}"/>
                  </a:ext>
                </a:extLst>
              </p:cNvPr>
              <p:cNvGrpSpPr/>
              <p:nvPr/>
            </p:nvGrpSpPr>
            <p:grpSpPr>
              <a:xfrm>
                <a:off x="6949134" y="2879242"/>
                <a:ext cx="274320" cy="296045"/>
                <a:chOff x="7024564" y="2502093"/>
                <a:chExt cx="296044" cy="296045"/>
              </a:xfrm>
            </p:grpSpPr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4D6D294B-8226-4B01-8C91-8B51D0EFAACB}"/>
                    </a:ext>
                  </a:extLst>
                </p:cNvPr>
                <p:cNvSpPr/>
                <p:nvPr/>
              </p:nvSpPr>
              <p:spPr>
                <a:xfrm>
                  <a:off x="7024564" y="2502093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BC35B761-6BB6-40CD-B030-1BF6687C4BFB}"/>
                    </a:ext>
                  </a:extLst>
                </p:cNvPr>
                <p:cNvCxnSpPr/>
                <p:nvPr/>
              </p:nvCxnSpPr>
              <p:spPr>
                <a:xfrm>
                  <a:off x="7089240" y="2650115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D09FECED-532F-47AD-8889-AC3CC0DA0423}"/>
                  </a:ext>
                </a:extLst>
              </p:cNvPr>
              <p:cNvGrpSpPr/>
              <p:nvPr/>
            </p:nvGrpSpPr>
            <p:grpSpPr>
              <a:xfrm>
                <a:off x="6633141" y="2677587"/>
                <a:ext cx="274320" cy="296044"/>
                <a:chOff x="6453865" y="2629685"/>
                <a:chExt cx="296044" cy="296044"/>
              </a:xfrm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14587A42-71FC-4A0E-B3A3-CF729DFDF239}"/>
                    </a:ext>
                  </a:extLst>
                </p:cNvPr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A478075C-8C7E-46A8-8625-FA7EB90E310E}"/>
                    </a:ext>
                  </a:extLst>
                </p:cNvPr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B043D3AC-01B3-4210-8218-DD933C9076A7}"/>
                      </a:ext>
                    </a:extLst>
                  </p:cNvPr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196A5220-1F44-452B-9A87-69BA6822C8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F0B4F-DC60-41F6-9D17-46F3C3810261}"/>
              </a:ext>
            </a:extLst>
          </p:cNvPr>
          <p:cNvSpPr txBox="1"/>
          <p:nvPr/>
        </p:nvSpPr>
        <p:spPr>
          <a:xfrm>
            <a:off x="5499576" y="4350239"/>
            <a:ext cx="26271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transfer from quantum dots to 2D materials</a:t>
            </a: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2" name="Picture 161" descr="mos2_side_long.tga">
            <a:extLst>
              <a:ext uri="{FF2B5EF4-FFF2-40B4-BE49-F238E27FC236}">
                <a16:creationId xmlns:a16="http://schemas.microsoft.com/office/drawing/2014/main" id="{A5ECD9CC-93DA-4BDC-8394-FAAF5A757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40110" r="55790" b="42239"/>
          <a:stretch/>
        </p:blipFill>
        <p:spPr>
          <a:xfrm>
            <a:off x="5652725" y="3576500"/>
            <a:ext cx="2300136" cy="6927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0E6A2-5C1C-406B-876A-85768D7E0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C9465191-BA3D-40B1-B9DB-AE1518CA45D7}"/>
              </a:ext>
            </a:extLst>
          </p:cNvPr>
          <p:cNvSpPr/>
          <p:nvPr/>
        </p:nvSpPr>
        <p:spPr>
          <a:xfrm>
            <a:off x="4613694" y="1006534"/>
            <a:ext cx="4333872" cy="4949952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8EAEFCC-F037-40C0-BC6C-F34DA822D97B}"/>
              </a:ext>
            </a:extLst>
          </p:cNvPr>
          <p:cNvSpPr txBox="1"/>
          <p:nvPr/>
        </p:nvSpPr>
        <p:spPr>
          <a:xfrm>
            <a:off x="1469751" y="134585"/>
            <a:ext cx="615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talk</a:t>
            </a:r>
          </a:p>
        </p:txBody>
      </p: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15194D8A-5DB5-4A86-914E-F0A013941B63}"/>
              </a:ext>
            </a:extLst>
          </p:cNvPr>
          <p:cNvGrpSpPr/>
          <p:nvPr/>
        </p:nvGrpSpPr>
        <p:grpSpPr>
          <a:xfrm>
            <a:off x="6258416" y="3027241"/>
            <a:ext cx="912184" cy="985134"/>
            <a:chOff x="4113914" y="2544591"/>
            <a:chExt cx="1151393" cy="1148513"/>
          </a:xfrm>
        </p:grpSpPr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4EE2755B-5963-4870-A662-E51C30646367}"/>
                </a:ext>
              </a:extLst>
            </p:cNvPr>
            <p:cNvSpPr/>
            <p:nvPr/>
          </p:nvSpPr>
          <p:spPr>
            <a:xfrm>
              <a:off x="4307203" y="2990970"/>
              <a:ext cx="774621" cy="32207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A46CBA64-9F02-4381-9D25-AD73B3B2FB0E}"/>
                </a:ext>
              </a:extLst>
            </p:cNvPr>
            <p:cNvSpPr/>
            <p:nvPr/>
          </p:nvSpPr>
          <p:spPr>
            <a:xfrm>
              <a:off x="4260064" y="2624075"/>
              <a:ext cx="865844" cy="1000185"/>
            </a:xfrm>
            <a:prstGeom prst="ellipse">
              <a:avLst/>
            </a:prstGeom>
            <a:noFill/>
            <a:ln w="28575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0EB8FF36-7190-4BF5-9333-180D11E015D8}"/>
                </a:ext>
              </a:extLst>
            </p:cNvPr>
            <p:cNvGrpSpPr/>
            <p:nvPr/>
          </p:nvGrpSpPr>
          <p:grpSpPr>
            <a:xfrm rot="10800000">
              <a:off x="4969263" y="3007536"/>
              <a:ext cx="296044" cy="296045"/>
              <a:chOff x="7024564" y="2502093"/>
              <a:chExt cx="296044" cy="296045"/>
            </a:xfrm>
          </p:grpSpPr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E769328A-36AE-4349-AF7B-27BBF763846A}"/>
                  </a:ext>
                </a:extLst>
              </p:cNvPr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3ADCCDE4-B84A-4990-B715-635FB248953F}"/>
                  </a:ext>
                </a:extLst>
              </p:cNvPr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63512C44-9F2E-45C4-BC56-590576785CE7}"/>
                </a:ext>
              </a:extLst>
            </p:cNvPr>
            <p:cNvGrpSpPr/>
            <p:nvPr/>
          </p:nvGrpSpPr>
          <p:grpSpPr>
            <a:xfrm rot="10800000">
              <a:off x="4113914" y="3007536"/>
              <a:ext cx="296044" cy="296044"/>
              <a:chOff x="6453865" y="2629685"/>
              <a:chExt cx="296044" cy="296044"/>
            </a:xfrm>
          </p:grpSpPr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EFF9ECD5-16B0-4398-81A1-B41B59A09826}"/>
                  </a:ext>
                </a:extLst>
              </p:cNvPr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C1BE4063-49CB-48ED-9C46-7CF4A00B9340}"/>
                  </a:ext>
                </a:extLst>
              </p:cNvPr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371" name="Straight Connector 370">
                  <a:extLst>
                    <a:ext uri="{FF2B5EF4-FFF2-40B4-BE49-F238E27FC236}">
                      <a16:creationId xmlns:a16="http://schemas.microsoft.com/office/drawing/2014/main" id="{0877FDB5-0461-4B0A-99DF-E07DD7F95BD5}"/>
                    </a:ext>
                  </a:extLst>
                </p:cNvPr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>
                  <a:extLst>
                    <a:ext uri="{FF2B5EF4-FFF2-40B4-BE49-F238E27FC236}">
                      <a16:creationId xmlns:a16="http://schemas.microsoft.com/office/drawing/2014/main" id="{32A50603-B7CD-4708-8AEE-E3764A7DB86A}"/>
                    </a:ext>
                  </a:extLst>
                </p:cNvPr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65" name="Isosceles Triangle 364">
              <a:extLst>
                <a:ext uri="{FF2B5EF4-FFF2-40B4-BE49-F238E27FC236}">
                  <a16:creationId xmlns:a16="http://schemas.microsoft.com/office/drawing/2014/main" id="{53D30560-1C15-44FF-8796-52B1E2550109}"/>
                </a:ext>
              </a:extLst>
            </p:cNvPr>
            <p:cNvSpPr/>
            <p:nvPr/>
          </p:nvSpPr>
          <p:spPr>
            <a:xfrm rot="5400000">
              <a:off x="4620630" y="2544140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Isosceles Triangle 365">
              <a:extLst>
                <a:ext uri="{FF2B5EF4-FFF2-40B4-BE49-F238E27FC236}">
                  <a16:creationId xmlns:a16="http://schemas.microsoft.com/office/drawing/2014/main" id="{B57A6DF3-1F44-4DA5-8C15-1ADED345A2E1}"/>
                </a:ext>
              </a:extLst>
            </p:cNvPr>
            <p:cNvSpPr/>
            <p:nvPr/>
          </p:nvSpPr>
          <p:spPr>
            <a:xfrm rot="4814230">
              <a:off x="4667198" y="3547440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Isosceles Triangle 366">
              <a:extLst>
                <a:ext uri="{FF2B5EF4-FFF2-40B4-BE49-F238E27FC236}">
                  <a16:creationId xmlns:a16="http://schemas.microsoft.com/office/drawing/2014/main" id="{15DAB9DB-7AD2-464C-ACCA-ACA6A3C98737}"/>
                </a:ext>
              </a:extLst>
            </p:cNvPr>
            <p:cNvSpPr/>
            <p:nvPr/>
          </p:nvSpPr>
          <p:spPr>
            <a:xfrm rot="5400000">
              <a:off x="4637564" y="2912442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Isosceles Triangle 367">
              <a:extLst>
                <a:ext uri="{FF2B5EF4-FFF2-40B4-BE49-F238E27FC236}">
                  <a16:creationId xmlns:a16="http://schemas.microsoft.com/office/drawing/2014/main" id="{C9A559DE-EEB2-4B1F-AA0C-8BA878461C61}"/>
                </a:ext>
              </a:extLst>
            </p:cNvPr>
            <p:cNvSpPr/>
            <p:nvPr/>
          </p:nvSpPr>
          <p:spPr>
            <a:xfrm rot="5400000">
              <a:off x="4662964" y="3234174"/>
              <a:ext cx="145213" cy="14611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Down Arrow 13">
            <a:extLst>
              <a:ext uri="{FF2B5EF4-FFF2-40B4-BE49-F238E27FC236}">
                <a16:creationId xmlns:a16="http://schemas.microsoft.com/office/drawing/2014/main" id="{E5B2F174-BB86-4AEF-88A0-27BCB8230A28}"/>
              </a:ext>
            </a:extLst>
          </p:cNvPr>
          <p:cNvSpPr/>
          <p:nvPr/>
        </p:nvSpPr>
        <p:spPr>
          <a:xfrm>
            <a:off x="6559051" y="2855163"/>
            <a:ext cx="321733" cy="74765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02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138993" y="1942398"/>
            <a:ext cx="3776734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buClr>
                <a:srgbClr val="2309A7"/>
              </a:buClr>
              <a:buSzPct val="100000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Core-shell semiconducting quantum dots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highly tunable absorption, high quantum yield  </a:t>
            </a:r>
          </a:p>
          <a:p>
            <a:pPr defTabSz="457200">
              <a:buClr>
                <a:srgbClr val="2309A7"/>
              </a:buClr>
              <a:buSzPct val="100000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-- localized carriers inside core</a:t>
            </a:r>
          </a:p>
          <a:p>
            <a:pPr algn="just" defTabSz="457200">
              <a:buClr>
                <a:srgbClr val="2309A7"/>
              </a:buClr>
              <a:buSzPct val="100000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 defTabSz="457200">
              <a:buClr>
                <a:srgbClr val="2309A7"/>
              </a:buClr>
              <a:buSzPct val="10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    +</a:t>
            </a:r>
          </a:p>
          <a:p>
            <a:pPr lvl="4" algn="just" defTabSz="457200">
              <a:buClr>
                <a:srgbClr val="2309A7"/>
              </a:buClr>
              <a:buSzPct val="100000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2D materials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excellent transport of charge carriers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defTabSz="457200">
              <a:buClr>
                <a:srgbClr val="2309A7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9970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Non-Radiative Energy Transfer (NRET)</a:t>
            </a:r>
          </a:p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 </a:t>
            </a:r>
            <a:r>
              <a:rPr lang="en-US" sz="24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2D </a:t>
            </a:r>
          </a:p>
          <a:p>
            <a:pPr algn="ctr"/>
            <a:endParaRPr lang="en-US" sz="3000" dirty="0">
              <a:solidFill>
                <a:srgbClr val="2309A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53443" y="1973509"/>
            <a:ext cx="3283501" cy="2880256"/>
            <a:chOff x="5689602" y="1058331"/>
            <a:chExt cx="3283501" cy="2880256"/>
          </a:xfrm>
        </p:grpSpPr>
        <p:pic>
          <p:nvPicPr>
            <p:cNvPr id="5" name="Picture 4" descr="mos2_side_long.tga"/>
            <p:cNvPicPr>
              <a:picLocks noChangeAspect="1"/>
            </p:cNvPicPr>
            <p:nvPr/>
          </p:nvPicPr>
          <p:blipFill rotWithShape="1">
            <a:blip r:embed="rId3" cstate="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4" t="40110" r="53961" b="42239"/>
            <a:stretch/>
          </p:blipFill>
          <p:spPr>
            <a:xfrm>
              <a:off x="5689602" y="3245840"/>
              <a:ext cx="2438400" cy="6927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9595" r="29401" b="18530"/>
            <a:stretch/>
          </p:blipFill>
          <p:spPr>
            <a:xfrm rot="5400000">
              <a:off x="6326076" y="2316246"/>
              <a:ext cx="1070000" cy="100584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 rot="10800000">
              <a:off x="6642970" y="2568303"/>
              <a:ext cx="442037" cy="47353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874779" y="2783681"/>
              <a:ext cx="274320" cy="296045"/>
              <a:chOff x="7024564" y="2502093"/>
              <a:chExt cx="296044" cy="29604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6558786" y="2582027"/>
              <a:ext cx="274320" cy="296044"/>
              <a:chOff x="6453865" y="2629685"/>
              <a:chExt cx="296044" cy="29604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Sun 17"/>
            <p:cNvSpPr/>
            <p:nvPr/>
          </p:nvSpPr>
          <p:spPr>
            <a:xfrm rot="1519836">
              <a:off x="8110862" y="1058331"/>
              <a:ext cx="862241" cy="862241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 rot="8305038" flipV="1">
              <a:off x="7258665" y="1963756"/>
              <a:ext cx="768532" cy="243062"/>
              <a:chOff x="5873135" y="5410200"/>
              <a:chExt cx="353835" cy="152400"/>
            </a:xfrm>
          </p:grpSpPr>
          <p:grpSp>
            <p:nvGrpSpPr>
              <p:cNvPr id="20" name="Group 93"/>
              <p:cNvGrpSpPr>
                <a:grpSpLocks/>
              </p:cNvGrpSpPr>
              <p:nvPr/>
            </p:nvGrpSpPr>
            <p:grpSpPr bwMode="auto">
              <a:xfrm>
                <a:off x="5873135" y="5410200"/>
                <a:ext cx="224364" cy="152400"/>
                <a:chOff x="2737" y="1157"/>
                <a:chExt cx="443" cy="281"/>
              </a:xfrm>
            </p:grpSpPr>
            <p:sp>
              <p:nvSpPr>
                <p:cNvPr id="23" name="Freeform 100"/>
                <p:cNvSpPr>
                  <a:spLocks/>
                </p:cNvSpPr>
                <p:nvPr/>
              </p:nvSpPr>
              <p:spPr bwMode="auto">
                <a:xfrm rot="-120435">
                  <a:off x="2737" y="1303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Freeform 101"/>
                <p:cNvSpPr>
                  <a:spLocks/>
                </p:cNvSpPr>
                <p:nvPr/>
              </p:nvSpPr>
              <p:spPr bwMode="auto">
                <a:xfrm rot="-120435" flipH="1" flipV="1">
                  <a:off x="2805" y="1157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" name="Freeform 102"/>
                <p:cNvSpPr>
                  <a:spLocks/>
                </p:cNvSpPr>
                <p:nvPr/>
              </p:nvSpPr>
              <p:spPr bwMode="auto">
                <a:xfrm rot="-120435">
                  <a:off x="2886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103"/>
                <p:cNvSpPr>
                  <a:spLocks/>
                </p:cNvSpPr>
                <p:nvPr/>
              </p:nvSpPr>
              <p:spPr bwMode="auto">
                <a:xfrm rot="-120435" flipH="1" flipV="1">
                  <a:off x="2954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Freeform 104"/>
                <p:cNvSpPr>
                  <a:spLocks/>
                </p:cNvSpPr>
                <p:nvPr/>
              </p:nvSpPr>
              <p:spPr bwMode="auto">
                <a:xfrm rot="-120435">
                  <a:off x="3035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Freeform 105"/>
                <p:cNvSpPr>
                  <a:spLocks/>
                </p:cNvSpPr>
                <p:nvPr/>
              </p:nvSpPr>
              <p:spPr bwMode="auto">
                <a:xfrm rot="-120435" flipH="1" flipV="1">
                  <a:off x="3103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Line 106"/>
              <p:cNvSpPr>
                <a:spLocks noChangeShapeType="1"/>
              </p:cNvSpPr>
              <p:nvPr/>
            </p:nvSpPr>
            <p:spPr bwMode="auto">
              <a:xfrm>
                <a:off x="6192105" y="5517798"/>
                <a:ext cx="34865" cy="0"/>
              </a:xfrm>
              <a:prstGeom prst="line">
                <a:avLst/>
              </a:prstGeom>
              <a:noFill/>
              <a:ln w="38100">
                <a:solidFill>
                  <a:srgbClr val="FFC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07"/>
              <p:cNvSpPr>
                <a:spLocks/>
              </p:cNvSpPr>
              <p:nvPr/>
            </p:nvSpPr>
            <p:spPr bwMode="auto">
              <a:xfrm>
                <a:off x="6095941" y="5475382"/>
                <a:ext cx="85784" cy="45719"/>
              </a:xfrm>
              <a:custGeom>
                <a:avLst/>
                <a:gdLst>
                  <a:gd name="T0" fmla="*/ 50 w 50"/>
                  <a:gd name="T1" fmla="*/ 20 h 23"/>
                  <a:gd name="T2" fmla="*/ 10 w 50"/>
                  <a:gd name="T3" fmla="*/ 20 h 23"/>
                  <a:gd name="T4" fmla="*/ 0 w 5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3">
                    <a:moveTo>
                      <a:pt x="50" y="20"/>
                    </a:moveTo>
                    <a:cubicBezTo>
                      <a:pt x="34" y="21"/>
                      <a:pt x="18" y="23"/>
                      <a:pt x="10" y="20"/>
                    </a:cubicBezTo>
                    <a:cubicBezTo>
                      <a:pt x="2" y="17"/>
                      <a:pt x="1" y="8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Down Arrow 28"/>
            <p:cNvSpPr/>
            <p:nvPr/>
          </p:nvSpPr>
          <p:spPr>
            <a:xfrm>
              <a:off x="6713912" y="3207954"/>
              <a:ext cx="321733" cy="558799"/>
            </a:xfrm>
            <a:prstGeom prst="downArrow">
              <a:avLst/>
            </a:prstGeom>
            <a:gradFill flip="none" rotWithShape="1">
              <a:gsLst>
                <a:gs pos="0">
                  <a:srgbClr val="E80000"/>
                </a:gs>
                <a:gs pos="100000">
                  <a:schemeClr val="bg1">
                    <a:lumMod val="85000"/>
                  </a:schemeClr>
                </a:gs>
              </a:gsLst>
              <a:lin ang="16200000" scaled="0"/>
              <a:tileRect/>
            </a:gra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 descr="mos2_side_long.tga"/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74" t="40110" r="54352" b="42239"/>
          <a:stretch/>
        </p:blipFill>
        <p:spPr>
          <a:xfrm>
            <a:off x="5373539" y="4825074"/>
            <a:ext cx="2408800" cy="69274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DD160-5B09-4BFC-A590-3283BBFA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"/>
    </mc:Choice>
    <mc:Fallback xmlns="">
      <p:transition spd="slow" advTm="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r="50686"/>
          <a:stretch/>
        </p:blipFill>
        <p:spPr>
          <a:xfrm>
            <a:off x="3763887" y="1452743"/>
            <a:ext cx="4845637" cy="4050116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801081" y="3614855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94195" y="3870697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01081" y="4128918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01081" y="4384760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48319" y="-6716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_</a:t>
            </a:r>
          </a:p>
        </p:txBody>
      </p:sp>
      <p:sp>
        <p:nvSpPr>
          <p:cNvPr id="47" name="Freeform 46"/>
          <p:cNvSpPr/>
          <p:nvPr/>
        </p:nvSpPr>
        <p:spPr>
          <a:xfrm rot="10800000" flipV="1">
            <a:off x="260572" y="1428785"/>
            <a:ext cx="1186626" cy="1047118"/>
          </a:xfrm>
          <a:custGeom>
            <a:avLst/>
            <a:gdLst>
              <a:gd name="connsiteX0" fmla="*/ 1626500 w 1626500"/>
              <a:gd name="connsiteY0" fmla="*/ 78050 h 911530"/>
              <a:gd name="connsiteX1" fmla="*/ 938677 w 1626500"/>
              <a:gd name="connsiteY1" fmla="*/ 45682 h 911530"/>
              <a:gd name="connsiteX2" fmla="*/ 1011505 w 1626500"/>
              <a:gd name="connsiteY2" fmla="*/ 620217 h 911530"/>
              <a:gd name="connsiteX3" fmla="*/ 380326 w 1626500"/>
              <a:gd name="connsiteY3" fmla="*/ 620217 h 911530"/>
              <a:gd name="connsiteX4" fmla="*/ 0 w 1626500"/>
              <a:gd name="connsiteY4" fmla="*/ 911530 h 911530"/>
              <a:gd name="connsiteX5" fmla="*/ 0 w 1626500"/>
              <a:gd name="connsiteY5" fmla="*/ 911530 h 911530"/>
              <a:gd name="connsiteX0" fmla="*/ 1626500 w 1626500"/>
              <a:gd name="connsiteY0" fmla="*/ 60695 h 894175"/>
              <a:gd name="connsiteX1" fmla="*/ 938677 w 1626500"/>
              <a:gd name="connsiteY1" fmla="*/ 28327 h 894175"/>
              <a:gd name="connsiteX2" fmla="*/ 865765 w 1626500"/>
              <a:gd name="connsiteY2" fmla="*/ 366191 h 894175"/>
              <a:gd name="connsiteX3" fmla="*/ 380326 w 1626500"/>
              <a:gd name="connsiteY3" fmla="*/ 602862 h 894175"/>
              <a:gd name="connsiteX4" fmla="*/ 0 w 1626500"/>
              <a:gd name="connsiteY4" fmla="*/ 894175 h 894175"/>
              <a:gd name="connsiteX5" fmla="*/ 0 w 1626500"/>
              <a:gd name="connsiteY5" fmla="*/ 894175 h 894175"/>
              <a:gd name="connsiteX0" fmla="*/ 1626500 w 1626500"/>
              <a:gd name="connsiteY0" fmla="*/ 12747 h 1082898"/>
              <a:gd name="connsiteX1" fmla="*/ 938677 w 1626500"/>
              <a:gd name="connsiteY1" fmla="*/ 217050 h 1082898"/>
              <a:gd name="connsiteX2" fmla="*/ 865765 w 1626500"/>
              <a:gd name="connsiteY2" fmla="*/ 554914 h 1082898"/>
              <a:gd name="connsiteX3" fmla="*/ 380326 w 1626500"/>
              <a:gd name="connsiteY3" fmla="*/ 791585 h 1082898"/>
              <a:gd name="connsiteX4" fmla="*/ 0 w 1626500"/>
              <a:gd name="connsiteY4" fmla="*/ 1082898 h 1082898"/>
              <a:gd name="connsiteX5" fmla="*/ 0 w 1626500"/>
              <a:gd name="connsiteY5" fmla="*/ 1082898 h 1082898"/>
              <a:gd name="connsiteX0" fmla="*/ 1626500 w 1626500"/>
              <a:gd name="connsiteY0" fmla="*/ 40341 h 1110492"/>
              <a:gd name="connsiteX1" fmla="*/ 996972 w 1626500"/>
              <a:gd name="connsiteY1" fmla="*/ 75592 h 1110492"/>
              <a:gd name="connsiteX2" fmla="*/ 865765 w 1626500"/>
              <a:gd name="connsiteY2" fmla="*/ 582508 h 1110492"/>
              <a:gd name="connsiteX3" fmla="*/ 380326 w 1626500"/>
              <a:gd name="connsiteY3" fmla="*/ 819179 h 1110492"/>
              <a:gd name="connsiteX4" fmla="*/ 0 w 1626500"/>
              <a:gd name="connsiteY4" fmla="*/ 1110492 h 1110492"/>
              <a:gd name="connsiteX5" fmla="*/ 0 w 1626500"/>
              <a:gd name="connsiteY5" fmla="*/ 1110492 h 1110492"/>
              <a:gd name="connsiteX0" fmla="*/ 1626500 w 1626500"/>
              <a:gd name="connsiteY0" fmla="*/ 39750 h 1109901"/>
              <a:gd name="connsiteX1" fmla="*/ 996972 w 1626500"/>
              <a:gd name="connsiteY1" fmla="*/ 75001 h 1109901"/>
              <a:gd name="connsiteX2" fmla="*/ 967783 w 1626500"/>
              <a:gd name="connsiteY2" fmla="*/ 570648 h 1109901"/>
              <a:gd name="connsiteX3" fmla="*/ 380326 w 1626500"/>
              <a:gd name="connsiteY3" fmla="*/ 818588 h 1109901"/>
              <a:gd name="connsiteX4" fmla="*/ 0 w 1626500"/>
              <a:gd name="connsiteY4" fmla="*/ 1109901 h 1109901"/>
              <a:gd name="connsiteX5" fmla="*/ 0 w 1626500"/>
              <a:gd name="connsiteY5" fmla="*/ 1109901 h 1109901"/>
              <a:gd name="connsiteX0" fmla="*/ 1626500 w 1626500"/>
              <a:gd name="connsiteY0" fmla="*/ 39750 h 1109901"/>
              <a:gd name="connsiteX1" fmla="*/ 996972 w 1626500"/>
              <a:gd name="connsiteY1" fmla="*/ 75001 h 1109901"/>
              <a:gd name="connsiteX2" fmla="*/ 967783 w 1626500"/>
              <a:gd name="connsiteY2" fmla="*/ 570648 h 1109901"/>
              <a:gd name="connsiteX3" fmla="*/ 438622 w 1626500"/>
              <a:gd name="connsiteY3" fmla="*/ 728429 h 1109901"/>
              <a:gd name="connsiteX4" fmla="*/ 0 w 1626500"/>
              <a:gd name="connsiteY4" fmla="*/ 1109901 h 1109901"/>
              <a:gd name="connsiteX5" fmla="*/ 0 w 1626500"/>
              <a:gd name="connsiteY5" fmla="*/ 1109901 h 110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6500" h="1109901">
                <a:moveTo>
                  <a:pt x="1626500" y="39750"/>
                </a:moveTo>
                <a:cubicBezTo>
                  <a:pt x="1333838" y="-21615"/>
                  <a:pt x="1106758" y="-13482"/>
                  <a:pt x="996972" y="75001"/>
                </a:cubicBezTo>
                <a:cubicBezTo>
                  <a:pt x="887186" y="163484"/>
                  <a:pt x="1060841" y="461743"/>
                  <a:pt x="967783" y="570648"/>
                </a:cubicBezTo>
                <a:cubicBezTo>
                  <a:pt x="874725" y="679553"/>
                  <a:pt x="599919" y="638554"/>
                  <a:pt x="438622" y="728429"/>
                </a:cubicBezTo>
                <a:cubicBezTo>
                  <a:pt x="277325" y="818304"/>
                  <a:pt x="0" y="1109901"/>
                  <a:pt x="0" y="1109901"/>
                </a:cubicBezTo>
                <a:lnTo>
                  <a:pt x="0" y="1109901"/>
                </a:lnTo>
              </a:path>
            </a:pathLst>
          </a:custGeom>
          <a:noFill/>
          <a:ln w="82550">
            <a:solidFill>
              <a:srgbClr val="00B0F0">
                <a:alpha val="92157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4259" y="2034988"/>
            <a:ext cx="1801906" cy="1170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09707" y="259970"/>
            <a:ext cx="7591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NRET from QDs to graphene and MoS</a:t>
            </a:r>
            <a:r>
              <a:rPr lang="en-US" sz="3000" baseline="-25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endParaRPr lang="en-US" sz="3000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02955" y="2450519"/>
            <a:ext cx="2365886" cy="1199944"/>
            <a:chOff x="1402955" y="2450519"/>
            <a:chExt cx="2365886" cy="1199944"/>
          </a:xfrm>
        </p:grpSpPr>
        <p:sp>
          <p:nvSpPr>
            <p:cNvPr id="38" name="Oval 37"/>
            <p:cNvSpPr/>
            <p:nvPr/>
          </p:nvSpPr>
          <p:spPr>
            <a:xfrm>
              <a:off x="1402955" y="2450519"/>
              <a:ext cx="1189369" cy="1145299"/>
            </a:xfrm>
            <a:prstGeom prst="ellipse">
              <a:avLst/>
            </a:prstGeom>
            <a:gradFill flip="none" rotWithShape="1">
              <a:gsLst>
                <a:gs pos="93000">
                  <a:srgbClr val="C00000"/>
                </a:gs>
                <a:gs pos="36000">
                  <a:srgbClr val="FF0000">
                    <a:alpha val="22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effectLst>
              <a:glow>
                <a:srgbClr val="2C8C8C">
                  <a:alpha val="67843"/>
                </a:srgb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677397" y="3004132"/>
              <a:ext cx="0" cy="59168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781648" y="3004132"/>
              <a:ext cx="987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Distance</a:t>
              </a:r>
            </a:p>
            <a:p>
              <a:pPr defTabSz="457200"/>
              <a:r>
                <a:rPr lang="en-US" dirty="0">
                  <a:solidFill>
                    <a:prstClr val="black"/>
                  </a:solidFill>
                </a:rPr>
                <a:t>5.4 nm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601904" y="3016185"/>
              <a:ext cx="16703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593348" y="3595903"/>
              <a:ext cx="16703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1594575" y="3391051"/>
            <a:ext cx="4837398" cy="1440721"/>
            <a:chOff x="1594575" y="3391051"/>
            <a:chExt cx="4837398" cy="1440721"/>
          </a:xfrm>
        </p:grpSpPr>
        <p:sp>
          <p:nvSpPr>
            <p:cNvPr id="10" name="Freeform 9"/>
            <p:cNvSpPr/>
            <p:nvPr/>
          </p:nvSpPr>
          <p:spPr>
            <a:xfrm>
              <a:off x="4873336" y="3704030"/>
              <a:ext cx="1558637" cy="1127742"/>
            </a:xfrm>
            <a:custGeom>
              <a:avLst/>
              <a:gdLst>
                <a:gd name="connsiteX0" fmla="*/ 0 w 1558637"/>
                <a:gd name="connsiteY0" fmla="*/ 1121417 h 1142199"/>
                <a:gd name="connsiteX1" fmla="*/ 280555 w 1558637"/>
                <a:gd name="connsiteY1" fmla="*/ 1079853 h 1142199"/>
                <a:gd name="connsiteX2" fmla="*/ 405246 w 1558637"/>
                <a:gd name="connsiteY2" fmla="*/ 944771 h 1142199"/>
                <a:gd name="connsiteX3" fmla="*/ 529937 w 1558637"/>
                <a:gd name="connsiteY3" fmla="*/ 549917 h 1142199"/>
                <a:gd name="connsiteX4" fmla="*/ 592282 w 1558637"/>
                <a:gd name="connsiteY4" fmla="*/ 82326 h 1142199"/>
                <a:gd name="connsiteX5" fmla="*/ 800100 w 1558637"/>
                <a:gd name="connsiteY5" fmla="*/ 134281 h 1142199"/>
                <a:gd name="connsiteX6" fmla="*/ 966355 w 1558637"/>
                <a:gd name="connsiteY6" fmla="*/ 9590 h 1142199"/>
                <a:gd name="connsiteX7" fmla="*/ 1070264 w 1558637"/>
                <a:gd name="connsiteY7" fmla="*/ 435617 h 1142199"/>
                <a:gd name="connsiteX8" fmla="*/ 1143000 w 1558637"/>
                <a:gd name="connsiteY8" fmla="*/ 695390 h 1142199"/>
                <a:gd name="connsiteX9" fmla="*/ 1246909 w 1558637"/>
                <a:gd name="connsiteY9" fmla="*/ 996726 h 1142199"/>
                <a:gd name="connsiteX10" fmla="*/ 1381991 w 1558637"/>
                <a:gd name="connsiteY10" fmla="*/ 1111026 h 1142199"/>
                <a:gd name="connsiteX11" fmla="*/ 1558637 w 1558637"/>
                <a:gd name="connsiteY11" fmla="*/ 1142199 h 1142199"/>
                <a:gd name="connsiteX12" fmla="*/ 0 w 1558637"/>
                <a:gd name="connsiteY12" fmla="*/ 1121417 h 1142199"/>
                <a:gd name="connsiteX0" fmla="*/ 0 w 1558637"/>
                <a:gd name="connsiteY0" fmla="*/ 1139199 h 1159981"/>
                <a:gd name="connsiteX1" fmla="*/ 280555 w 1558637"/>
                <a:gd name="connsiteY1" fmla="*/ 1097635 h 1159981"/>
                <a:gd name="connsiteX2" fmla="*/ 405246 w 1558637"/>
                <a:gd name="connsiteY2" fmla="*/ 962553 h 1159981"/>
                <a:gd name="connsiteX3" fmla="*/ 529937 w 1558637"/>
                <a:gd name="connsiteY3" fmla="*/ 567699 h 1159981"/>
                <a:gd name="connsiteX4" fmla="*/ 592282 w 1558637"/>
                <a:gd name="connsiteY4" fmla="*/ 100108 h 1159981"/>
                <a:gd name="connsiteX5" fmla="*/ 966355 w 1558637"/>
                <a:gd name="connsiteY5" fmla="*/ 27372 h 1159981"/>
                <a:gd name="connsiteX6" fmla="*/ 1070264 w 1558637"/>
                <a:gd name="connsiteY6" fmla="*/ 453399 h 1159981"/>
                <a:gd name="connsiteX7" fmla="*/ 1143000 w 1558637"/>
                <a:gd name="connsiteY7" fmla="*/ 713172 h 1159981"/>
                <a:gd name="connsiteX8" fmla="*/ 1246909 w 1558637"/>
                <a:gd name="connsiteY8" fmla="*/ 1014508 h 1159981"/>
                <a:gd name="connsiteX9" fmla="*/ 1381991 w 1558637"/>
                <a:gd name="connsiteY9" fmla="*/ 1128808 h 1159981"/>
                <a:gd name="connsiteX10" fmla="*/ 1558637 w 1558637"/>
                <a:gd name="connsiteY10" fmla="*/ 1159981 h 1159981"/>
                <a:gd name="connsiteX11" fmla="*/ 0 w 1558637"/>
                <a:gd name="connsiteY11" fmla="*/ 1139199 h 1159981"/>
                <a:gd name="connsiteX0" fmla="*/ 0 w 1558637"/>
                <a:gd name="connsiteY0" fmla="*/ 1122491 h 1143273"/>
                <a:gd name="connsiteX1" fmla="*/ 280555 w 1558637"/>
                <a:gd name="connsiteY1" fmla="*/ 1080927 h 1143273"/>
                <a:gd name="connsiteX2" fmla="*/ 405246 w 1558637"/>
                <a:gd name="connsiteY2" fmla="*/ 945845 h 1143273"/>
                <a:gd name="connsiteX3" fmla="*/ 529937 w 1558637"/>
                <a:gd name="connsiteY3" fmla="*/ 550991 h 1143273"/>
                <a:gd name="connsiteX4" fmla="*/ 592282 w 1558637"/>
                <a:gd name="connsiteY4" fmla="*/ 83400 h 1143273"/>
                <a:gd name="connsiteX5" fmla="*/ 852055 w 1558637"/>
                <a:gd name="connsiteY5" fmla="*/ 124964 h 1143273"/>
                <a:gd name="connsiteX6" fmla="*/ 966355 w 1558637"/>
                <a:gd name="connsiteY6" fmla="*/ 10664 h 1143273"/>
                <a:gd name="connsiteX7" fmla="*/ 1070264 w 1558637"/>
                <a:gd name="connsiteY7" fmla="*/ 436691 h 1143273"/>
                <a:gd name="connsiteX8" fmla="*/ 1143000 w 1558637"/>
                <a:gd name="connsiteY8" fmla="*/ 696464 h 1143273"/>
                <a:gd name="connsiteX9" fmla="*/ 1246909 w 1558637"/>
                <a:gd name="connsiteY9" fmla="*/ 997800 h 1143273"/>
                <a:gd name="connsiteX10" fmla="*/ 1381991 w 1558637"/>
                <a:gd name="connsiteY10" fmla="*/ 1112100 h 1143273"/>
                <a:gd name="connsiteX11" fmla="*/ 1558637 w 1558637"/>
                <a:gd name="connsiteY11" fmla="*/ 1143273 h 1143273"/>
                <a:gd name="connsiteX12" fmla="*/ 0 w 1558637"/>
                <a:gd name="connsiteY12" fmla="*/ 1122491 h 1143273"/>
                <a:gd name="connsiteX0" fmla="*/ 0 w 1558637"/>
                <a:gd name="connsiteY0" fmla="*/ 1122491 h 1143273"/>
                <a:gd name="connsiteX1" fmla="*/ 280555 w 1558637"/>
                <a:gd name="connsiteY1" fmla="*/ 1080927 h 1143273"/>
                <a:gd name="connsiteX2" fmla="*/ 405246 w 1558637"/>
                <a:gd name="connsiteY2" fmla="*/ 945845 h 1143273"/>
                <a:gd name="connsiteX3" fmla="*/ 529937 w 1558637"/>
                <a:gd name="connsiteY3" fmla="*/ 550991 h 1143273"/>
                <a:gd name="connsiteX4" fmla="*/ 592282 w 1558637"/>
                <a:gd name="connsiteY4" fmla="*/ 83400 h 1143273"/>
                <a:gd name="connsiteX5" fmla="*/ 852055 w 1558637"/>
                <a:gd name="connsiteY5" fmla="*/ 124964 h 1143273"/>
                <a:gd name="connsiteX6" fmla="*/ 966355 w 1558637"/>
                <a:gd name="connsiteY6" fmla="*/ 10664 h 1143273"/>
                <a:gd name="connsiteX7" fmla="*/ 1070264 w 1558637"/>
                <a:gd name="connsiteY7" fmla="*/ 436691 h 1143273"/>
                <a:gd name="connsiteX8" fmla="*/ 1143000 w 1558637"/>
                <a:gd name="connsiteY8" fmla="*/ 696464 h 1143273"/>
                <a:gd name="connsiteX9" fmla="*/ 1246909 w 1558637"/>
                <a:gd name="connsiteY9" fmla="*/ 997800 h 1143273"/>
                <a:gd name="connsiteX10" fmla="*/ 1381991 w 1558637"/>
                <a:gd name="connsiteY10" fmla="*/ 1112100 h 1143273"/>
                <a:gd name="connsiteX11" fmla="*/ 1558637 w 1558637"/>
                <a:gd name="connsiteY11" fmla="*/ 1143273 h 1143273"/>
                <a:gd name="connsiteX12" fmla="*/ 0 w 1558637"/>
                <a:gd name="connsiteY12" fmla="*/ 1122491 h 1143273"/>
                <a:gd name="connsiteX0" fmla="*/ 0 w 1558637"/>
                <a:gd name="connsiteY0" fmla="*/ 1122491 h 1143273"/>
                <a:gd name="connsiteX1" fmla="*/ 280555 w 1558637"/>
                <a:gd name="connsiteY1" fmla="*/ 1080927 h 1143273"/>
                <a:gd name="connsiteX2" fmla="*/ 405246 w 1558637"/>
                <a:gd name="connsiteY2" fmla="*/ 945845 h 1143273"/>
                <a:gd name="connsiteX3" fmla="*/ 529937 w 1558637"/>
                <a:gd name="connsiteY3" fmla="*/ 550991 h 1143273"/>
                <a:gd name="connsiteX4" fmla="*/ 592282 w 1558637"/>
                <a:gd name="connsiteY4" fmla="*/ 83400 h 1143273"/>
                <a:gd name="connsiteX5" fmla="*/ 852055 w 1558637"/>
                <a:gd name="connsiteY5" fmla="*/ 124964 h 1143273"/>
                <a:gd name="connsiteX6" fmla="*/ 966355 w 1558637"/>
                <a:gd name="connsiteY6" fmla="*/ 10664 h 1143273"/>
                <a:gd name="connsiteX7" fmla="*/ 1070264 w 1558637"/>
                <a:gd name="connsiteY7" fmla="*/ 436691 h 1143273"/>
                <a:gd name="connsiteX8" fmla="*/ 1143000 w 1558637"/>
                <a:gd name="connsiteY8" fmla="*/ 696464 h 1143273"/>
                <a:gd name="connsiteX9" fmla="*/ 1246909 w 1558637"/>
                <a:gd name="connsiteY9" fmla="*/ 997800 h 1143273"/>
                <a:gd name="connsiteX10" fmla="*/ 1381991 w 1558637"/>
                <a:gd name="connsiteY10" fmla="*/ 1112100 h 1143273"/>
                <a:gd name="connsiteX11" fmla="*/ 1558637 w 1558637"/>
                <a:gd name="connsiteY11" fmla="*/ 1143273 h 1143273"/>
                <a:gd name="connsiteX12" fmla="*/ 0 w 1558637"/>
                <a:gd name="connsiteY12" fmla="*/ 1122491 h 1143273"/>
                <a:gd name="connsiteX0" fmla="*/ 0 w 1558637"/>
                <a:gd name="connsiteY0" fmla="*/ 1112713 h 1133495"/>
                <a:gd name="connsiteX1" fmla="*/ 280555 w 1558637"/>
                <a:gd name="connsiteY1" fmla="*/ 1071149 h 1133495"/>
                <a:gd name="connsiteX2" fmla="*/ 405246 w 1558637"/>
                <a:gd name="connsiteY2" fmla="*/ 936067 h 1133495"/>
                <a:gd name="connsiteX3" fmla="*/ 529937 w 1558637"/>
                <a:gd name="connsiteY3" fmla="*/ 541213 h 1133495"/>
                <a:gd name="connsiteX4" fmla="*/ 592282 w 1558637"/>
                <a:gd name="connsiteY4" fmla="*/ 73622 h 1133495"/>
                <a:gd name="connsiteX5" fmla="*/ 852055 w 1558637"/>
                <a:gd name="connsiteY5" fmla="*/ 115186 h 1133495"/>
                <a:gd name="connsiteX6" fmla="*/ 1018310 w 1558637"/>
                <a:gd name="connsiteY6" fmla="*/ 11277 h 1133495"/>
                <a:gd name="connsiteX7" fmla="*/ 1070264 w 1558637"/>
                <a:gd name="connsiteY7" fmla="*/ 426913 h 1133495"/>
                <a:gd name="connsiteX8" fmla="*/ 1143000 w 1558637"/>
                <a:gd name="connsiteY8" fmla="*/ 686686 h 1133495"/>
                <a:gd name="connsiteX9" fmla="*/ 1246909 w 1558637"/>
                <a:gd name="connsiteY9" fmla="*/ 988022 h 1133495"/>
                <a:gd name="connsiteX10" fmla="*/ 1381991 w 1558637"/>
                <a:gd name="connsiteY10" fmla="*/ 1102322 h 1133495"/>
                <a:gd name="connsiteX11" fmla="*/ 1558637 w 1558637"/>
                <a:gd name="connsiteY11" fmla="*/ 1133495 h 1133495"/>
                <a:gd name="connsiteX12" fmla="*/ 0 w 1558637"/>
                <a:gd name="connsiteY12" fmla="*/ 1112713 h 1133495"/>
                <a:gd name="connsiteX0" fmla="*/ 0 w 1558637"/>
                <a:gd name="connsiteY0" fmla="*/ 1093393 h 1114175"/>
                <a:gd name="connsiteX1" fmla="*/ 280555 w 1558637"/>
                <a:gd name="connsiteY1" fmla="*/ 1051829 h 1114175"/>
                <a:gd name="connsiteX2" fmla="*/ 405246 w 1558637"/>
                <a:gd name="connsiteY2" fmla="*/ 916747 h 1114175"/>
                <a:gd name="connsiteX3" fmla="*/ 529937 w 1558637"/>
                <a:gd name="connsiteY3" fmla="*/ 521893 h 1114175"/>
                <a:gd name="connsiteX4" fmla="*/ 592282 w 1558637"/>
                <a:gd name="connsiteY4" fmla="*/ 54302 h 1114175"/>
                <a:gd name="connsiteX5" fmla="*/ 852055 w 1558637"/>
                <a:gd name="connsiteY5" fmla="*/ 95866 h 1114175"/>
                <a:gd name="connsiteX6" fmla="*/ 987137 w 1558637"/>
                <a:gd name="connsiteY6" fmla="*/ 12739 h 1114175"/>
                <a:gd name="connsiteX7" fmla="*/ 1070264 w 1558637"/>
                <a:gd name="connsiteY7" fmla="*/ 407593 h 1114175"/>
                <a:gd name="connsiteX8" fmla="*/ 1143000 w 1558637"/>
                <a:gd name="connsiteY8" fmla="*/ 667366 h 1114175"/>
                <a:gd name="connsiteX9" fmla="*/ 1246909 w 1558637"/>
                <a:gd name="connsiteY9" fmla="*/ 968702 h 1114175"/>
                <a:gd name="connsiteX10" fmla="*/ 1381991 w 1558637"/>
                <a:gd name="connsiteY10" fmla="*/ 1083002 h 1114175"/>
                <a:gd name="connsiteX11" fmla="*/ 1558637 w 1558637"/>
                <a:gd name="connsiteY11" fmla="*/ 1114175 h 1114175"/>
                <a:gd name="connsiteX12" fmla="*/ 0 w 1558637"/>
                <a:gd name="connsiteY12" fmla="*/ 1093393 h 1114175"/>
                <a:gd name="connsiteX0" fmla="*/ 0 w 1558637"/>
                <a:gd name="connsiteY0" fmla="*/ 1105146 h 1125928"/>
                <a:gd name="connsiteX1" fmla="*/ 280555 w 1558637"/>
                <a:gd name="connsiteY1" fmla="*/ 1063582 h 1125928"/>
                <a:gd name="connsiteX2" fmla="*/ 405246 w 1558637"/>
                <a:gd name="connsiteY2" fmla="*/ 928500 h 1125928"/>
                <a:gd name="connsiteX3" fmla="*/ 529937 w 1558637"/>
                <a:gd name="connsiteY3" fmla="*/ 533646 h 1125928"/>
                <a:gd name="connsiteX4" fmla="*/ 592282 w 1558637"/>
                <a:gd name="connsiteY4" fmla="*/ 66055 h 1125928"/>
                <a:gd name="connsiteX5" fmla="*/ 852055 w 1558637"/>
                <a:gd name="connsiteY5" fmla="*/ 107619 h 1125928"/>
                <a:gd name="connsiteX6" fmla="*/ 987137 w 1558637"/>
                <a:gd name="connsiteY6" fmla="*/ 24492 h 1125928"/>
                <a:gd name="connsiteX7" fmla="*/ 1070264 w 1558637"/>
                <a:gd name="connsiteY7" fmla="*/ 419346 h 1125928"/>
                <a:gd name="connsiteX8" fmla="*/ 1143000 w 1558637"/>
                <a:gd name="connsiteY8" fmla="*/ 679119 h 1125928"/>
                <a:gd name="connsiteX9" fmla="*/ 1246909 w 1558637"/>
                <a:gd name="connsiteY9" fmla="*/ 980455 h 1125928"/>
                <a:gd name="connsiteX10" fmla="*/ 1381991 w 1558637"/>
                <a:gd name="connsiteY10" fmla="*/ 1094755 h 1125928"/>
                <a:gd name="connsiteX11" fmla="*/ 1558637 w 1558637"/>
                <a:gd name="connsiteY11" fmla="*/ 1125928 h 1125928"/>
                <a:gd name="connsiteX12" fmla="*/ 0 w 1558637"/>
                <a:gd name="connsiteY12" fmla="*/ 1105146 h 1125928"/>
                <a:gd name="connsiteX0" fmla="*/ 0 w 1558637"/>
                <a:gd name="connsiteY0" fmla="*/ 1105146 h 1125928"/>
                <a:gd name="connsiteX1" fmla="*/ 280555 w 1558637"/>
                <a:gd name="connsiteY1" fmla="*/ 1063582 h 1125928"/>
                <a:gd name="connsiteX2" fmla="*/ 405246 w 1558637"/>
                <a:gd name="connsiteY2" fmla="*/ 928500 h 1125928"/>
                <a:gd name="connsiteX3" fmla="*/ 529937 w 1558637"/>
                <a:gd name="connsiteY3" fmla="*/ 533646 h 1125928"/>
                <a:gd name="connsiteX4" fmla="*/ 592282 w 1558637"/>
                <a:gd name="connsiteY4" fmla="*/ 66055 h 1125928"/>
                <a:gd name="connsiteX5" fmla="*/ 852055 w 1558637"/>
                <a:gd name="connsiteY5" fmla="*/ 107619 h 1125928"/>
                <a:gd name="connsiteX6" fmla="*/ 987137 w 1558637"/>
                <a:gd name="connsiteY6" fmla="*/ 24492 h 1125928"/>
                <a:gd name="connsiteX7" fmla="*/ 1070264 w 1558637"/>
                <a:gd name="connsiteY7" fmla="*/ 419346 h 1125928"/>
                <a:gd name="connsiteX8" fmla="*/ 1143000 w 1558637"/>
                <a:gd name="connsiteY8" fmla="*/ 679119 h 1125928"/>
                <a:gd name="connsiteX9" fmla="*/ 1246909 w 1558637"/>
                <a:gd name="connsiteY9" fmla="*/ 980455 h 1125928"/>
                <a:gd name="connsiteX10" fmla="*/ 1381991 w 1558637"/>
                <a:gd name="connsiteY10" fmla="*/ 1094755 h 1125928"/>
                <a:gd name="connsiteX11" fmla="*/ 1558637 w 1558637"/>
                <a:gd name="connsiteY11" fmla="*/ 1125928 h 1125928"/>
                <a:gd name="connsiteX12" fmla="*/ 0 w 1558637"/>
                <a:gd name="connsiteY12" fmla="*/ 1105146 h 1125928"/>
                <a:gd name="connsiteX0" fmla="*/ 0 w 1558637"/>
                <a:gd name="connsiteY0" fmla="*/ 1105146 h 1125928"/>
                <a:gd name="connsiteX1" fmla="*/ 280555 w 1558637"/>
                <a:gd name="connsiteY1" fmla="*/ 1063582 h 1125928"/>
                <a:gd name="connsiteX2" fmla="*/ 405246 w 1558637"/>
                <a:gd name="connsiteY2" fmla="*/ 928500 h 1125928"/>
                <a:gd name="connsiteX3" fmla="*/ 529937 w 1558637"/>
                <a:gd name="connsiteY3" fmla="*/ 533646 h 1125928"/>
                <a:gd name="connsiteX4" fmla="*/ 623455 w 1558637"/>
                <a:gd name="connsiteY4" fmla="*/ 3710 h 1125928"/>
                <a:gd name="connsiteX5" fmla="*/ 852055 w 1558637"/>
                <a:gd name="connsiteY5" fmla="*/ 107619 h 1125928"/>
                <a:gd name="connsiteX6" fmla="*/ 987137 w 1558637"/>
                <a:gd name="connsiteY6" fmla="*/ 24492 h 1125928"/>
                <a:gd name="connsiteX7" fmla="*/ 1070264 w 1558637"/>
                <a:gd name="connsiteY7" fmla="*/ 419346 h 1125928"/>
                <a:gd name="connsiteX8" fmla="*/ 1143000 w 1558637"/>
                <a:gd name="connsiteY8" fmla="*/ 679119 h 1125928"/>
                <a:gd name="connsiteX9" fmla="*/ 1246909 w 1558637"/>
                <a:gd name="connsiteY9" fmla="*/ 980455 h 1125928"/>
                <a:gd name="connsiteX10" fmla="*/ 1381991 w 1558637"/>
                <a:gd name="connsiteY10" fmla="*/ 1094755 h 1125928"/>
                <a:gd name="connsiteX11" fmla="*/ 1558637 w 1558637"/>
                <a:gd name="connsiteY11" fmla="*/ 1125928 h 1125928"/>
                <a:gd name="connsiteX12" fmla="*/ 0 w 1558637"/>
                <a:gd name="connsiteY12" fmla="*/ 1105146 h 1125928"/>
                <a:gd name="connsiteX0" fmla="*/ 0 w 1558637"/>
                <a:gd name="connsiteY0" fmla="*/ 1105146 h 1125928"/>
                <a:gd name="connsiteX1" fmla="*/ 280555 w 1558637"/>
                <a:gd name="connsiteY1" fmla="*/ 1063582 h 1125928"/>
                <a:gd name="connsiteX2" fmla="*/ 405246 w 1558637"/>
                <a:gd name="connsiteY2" fmla="*/ 928500 h 1125928"/>
                <a:gd name="connsiteX3" fmla="*/ 529937 w 1558637"/>
                <a:gd name="connsiteY3" fmla="*/ 533646 h 1125928"/>
                <a:gd name="connsiteX4" fmla="*/ 623455 w 1558637"/>
                <a:gd name="connsiteY4" fmla="*/ 3710 h 1125928"/>
                <a:gd name="connsiteX5" fmla="*/ 852055 w 1558637"/>
                <a:gd name="connsiteY5" fmla="*/ 107619 h 1125928"/>
                <a:gd name="connsiteX6" fmla="*/ 987137 w 1558637"/>
                <a:gd name="connsiteY6" fmla="*/ 24492 h 1125928"/>
                <a:gd name="connsiteX7" fmla="*/ 1070264 w 1558637"/>
                <a:gd name="connsiteY7" fmla="*/ 419346 h 1125928"/>
                <a:gd name="connsiteX8" fmla="*/ 1143000 w 1558637"/>
                <a:gd name="connsiteY8" fmla="*/ 679119 h 1125928"/>
                <a:gd name="connsiteX9" fmla="*/ 1246909 w 1558637"/>
                <a:gd name="connsiteY9" fmla="*/ 980455 h 1125928"/>
                <a:gd name="connsiteX10" fmla="*/ 1381991 w 1558637"/>
                <a:gd name="connsiteY10" fmla="*/ 1094755 h 1125928"/>
                <a:gd name="connsiteX11" fmla="*/ 1558637 w 1558637"/>
                <a:gd name="connsiteY11" fmla="*/ 1125928 h 1125928"/>
                <a:gd name="connsiteX12" fmla="*/ 0 w 1558637"/>
                <a:gd name="connsiteY12" fmla="*/ 1105146 h 1125928"/>
                <a:gd name="connsiteX0" fmla="*/ 0 w 1558637"/>
                <a:gd name="connsiteY0" fmla="*/ 1105146 h 1125928"/>
                <a:gd name="connsiteX1" fmla="*/ 280555 w 1558637"/>
                <a:gd name="connsiteY1" fmla="*/ 1063582 h 1125928"/>
                <a:gd name="connsiteX2" fmla="*/ 405246 w 1558637"/>
                <a:gd name="connsiteY2" fmla="*/ 928500 h 1125928"/>
                <a:gd name="connsiteX3" fmla="*/ 529937 w 1558637"/>
                <a:gd name="connsiteY3" fmla="*/ 533646 h 1125928"/>
                <a:gd name="connsiteX4" fmla="*/ 623455 w 1558637"/>
                <a:gd name="connsiteY4" fmla="*/ 3710 h 1125928"/>
                <a:gd name="connsiteX5" fmla="*/ 852055 w 1558637"/>
                <a:gd name="connsiteY5" fmla="*/ 107619 h 1125928"/>
                <a:gd name="connsiteX6" fmla="*/ 987137 w 1558637"/>
                <a:gd name="connsiteY6" fmla="*/ 24492 h 1125928"/>
                <a:gd name="connsiteX7" fmla="*/ 1070264 w 1558637"/>
                <a:gd name="connsiteY7" fmla="*/ 419346 h 1125928"/>
                <a:gd name="connsiteX8" fmla="*/ 1143000 w 1558637"/>
                <a:gd name="connsiteY8" fmla="*/ 679119 h 1125928"/>
                <a:gd name="connsiteX9" fmla="*/ 1246909 w 1558637"/>
                <a:gd name="connsiteY9" fmla="*/ 980455 h 1125928"/>
                <a:gd name="connsiteX10" fmla="*/ 1381991 w 1558637"/>
                <a:gd name="connsiteY10" fmla="*/ 1094755 h 1125928"/>
                <a:gd name="connsiteX11" fmla="*/ 1558637 w 1558637"/>
                <a:gd name="connsiteY11" fmla="*/ 1125928 h 1125928"/>
                <a:gd name="connsiteX12" fmla="*/ 0 w 1558637"/>
                <a:gd name="connsiteY12" fmla="*/ 1105146 h 1125928"/>
                <a:gd name="connsiteX0" fmla="*/ 0 w 1558637"/>
                <a:gd name="connsiteY0" fmla="*/ 1101436 h 1122218"/>
                <a:gd name="connsiteX1" fmla="*/ 280555 w 1558637"/>
                <a:gd name="connsiteY1" fmla="*/ 1059872 h 1122218"/>
                <a:gd name="connsiteX2" fmla="*/ 405246 w 1558637"/>
                <a:gd name="connsiteY2" fmla="*/ 924790 h 1122218"/>
                <a:gd name="connsiteX3" fmla="*/ 529937 w 1558637"/>
                <a:gd name="connsiteY3" fmla="*/ 529936 h 1122218"/>
                <a:gd name="connsiteX4" fmla="*/ 623455 w 1558637"/>
                <a:gd name="connsiteY4" fmla="*/ 0 h 1122218"/>
                <a:gd name="connsiteX5" fmla="*/ 852055 w 1558637"/>
                <a:gd name="connsiteY5" fmla="*/ 103909 h 1122218"/>
                <a:gd name="connsiteX6" fmla="*/ 987137 w 1558637"/>
                <a:gd name="connsiteY6" fmla="*/ 20782 h 1122218"/>
                <a:gd name="connsiteX7" fmla="*/ 1070264 w 1558637"/>
                <a:gd name="connsiteY7" fmla="*/ 415636 h 1122218"/>
                <a:gd name="connsiteX8" fmla="*/ 1143000 w 1558637"/>
                <a:gd name="connsiteY8" fmla="*/ 675409 h 1122218"/>
                <a:gd name="connsiteX9" fmla="*/ 1246909 w 1558637"/>
                <a:gd name="connsiteY9" fmla="*/ 976745 h 1122218"/>
                <a:gd name="connsiteX10" fmla="*/ 1381991 w 1558637"/>
                <a:gd name="connsiteY10" fmla="*/ 1091045 h 1122218"/>
                <a:gd name="connsiteX11" fmla="*/ 1558637 w 1558637"/>
                <a:gd name="connsiteY11" fmla="*/ 1122218 h 1122218"/>
                <a:gd name="connsiteX12" fmla="*/ 0 w 1558637"/>
                <a:gd name="connsiteY12" fmla="*/ 1101436 h 1122218"/>
                <a:gd name="connsiteX0" fmla="*/ 0 w 1558637"/>
                <a:gd name="connsiteY0" fmla="*/ 1101436 h 1122218"/>
                <a:gd name="connsiteX1" fmla="*/ 280555 w 1558637"/>
                <a:gd name="connsiteY1" fmla="*/ 1059872 h 1122218"/>
                <a:gd name="connsiteX2" fmla="*/ 405246 w 1558637"/>
                <a:gd name="connsiteY2" fmla="*/ 924790 h 1122218"/>
                <a:gd name="connsiteX3" fmla="*/ 529937 w 1558637"/>
                <a:gd name="connsiteY3" fmla="*/ 529936 h 1122218"/>
                <a:gd name="connsiteX4" fmla="*/ 623455 w 1558637"/>
                <a:gd name="connsiteY4" fmla="*/ 0 h 1122218"/>
                <a:gd name="connsiteX5" fmla="*/ 820882 w 1558637"/>
                <a:gd name="connsiteY5" fmla="*/ 83127 h 1122218"/>
                <a:gd name="connsiteX6" fmla="*/ 987137 w 1558637"/>
                <a:gd name="connsiteY6" fmla="*/ 20782 h 1122218"/>
                <a:gd name="connsiteX7" fmla="*/ 1070264 w 1558637"/>
                <a:gd name="connsiteY7" fmla="*/ 415636 h 1122218"/>
                <a:gd name="connsiteX8" fmla="*/ 1143000 w 1558637"/>
                <a:gd name="connsiteY8" fmla="*/ 675409 h 1122218"/>
                <a:gd name="connsiteX9" fmla="*/ 1246909 w 1558637"/>
                <a:gd name="connsiteY9" fmla="*/ 976745 h 1122218"/>
                <a:gd name="connsiteX10" fmla="*/ 1381991 w 1558637"/>
                <a:gd name="connsiteY10" fmla="*/ 1091045 h 1122218"/>
                <a:gd name="connsiteX11" fmla="*/ 1558637 w 1558637"/>
                <a:gd name="connsiteY11" fmla="*/ 1122218 h 1122218"/>
                <a:gd name="connsiteX12" fmla="*/ 0 w 1558637"/>
                <a:gd name="connsiteY12" fmla="*/ 1101436 h 1122218"/>
                <a:gd name="connsiteX0" fmla="*/ 0 w 1558637"/>
                <a:gd name="connsiteY0" fmla="*/ 1101436 h 1122218"/>
                <a:gd name="connsiteX1" fmla="*/ 280555 w 1558637"/>
                <a:gd name="connsiteY1" fmla="*/ 1059872 h 1122218"/>
                <a:gd name="connsiteX2" fmla="*/ 405246 w 1558637"/>
                <a:gd name="connsiteY2" fmla="*/ 924790 h 1122218"/>
                <a:gd name="connsiteX3" fmla="*/ 529937 w 1558637"/>
                <a:gd name="connsiteY3" fmla="*/ 529936 h 1122218"/>
                <a:gd name="connsiteX4" fmla="*/ 623455 w 1558637"/>
                <a:gd name="connsiteY4" fmla="*/ 0 h 1122218"/>
                <a:gd name="connsiteX5" fmla="*/ 810491 w 1558637"/>
                <a:gd name="connsiteY5" fmla="*/ 51954 h 1122218"/>
                <a:gd name="connsiteX6" fmla="*/ 987137 w 1558637"/>
                <a:gd name="connsiteY6" fmla="*/ 20782 h 1122218"/>
                <a:gd name="connsiteX7" fmla="*/ 1070264 w 1558637"/>
                <a:gd name="connsiteY7" fmla="*/ 415636 h 1122218"/>
                <a:gd name="connsiteX8" fmla="*/ 1143000 w 1558637"/>
                <a:gd name="connsiteY8" fmla="*/ 675409 h 1122218"/>
                <a:gd name="connsiteX9" fmla="*/ 1246909 w 1558637"/>
                <a:gd name="connsiteY9" fmla="*/ 976745 h 1122218"/>
                <a:gd name="connsiteX10" fmla="*/ 1381991 w 1558637"/>
                <a:gd name="connsiteY10" fmla="*/ 1091045 h 1122218"/>
                <a:gd name="connsiteX11" fmla="*/ 1558637 w 1558637"/>
                <a:gd name="connsiteY11" fmla="*/ 1122218 h 1122218"/>
                <a:gd name="connsiteX12" fmla="*/ 0 w 1558637"/>
                <a:gd name="connsiteY12" fmla="*/ 1101436 h 1122218"/>
                <a:gd name="connsiteX0" fmla="*/ 0 w 1558637"/>
                <a:gd name="connsiteY0" fmla="*/ 1143005 h 1163787"/>
                <a:gd name="connsiteX1" fmla="*/ 280555 w 1558637"/>
                <a:gd name="connsiteY1" fmla="*/ 1101441 h 1163787"/>
                <a:gd name="connsiteX2" fmla="*/ 405246 w 1558637"/>
                <a:gd name="connsiteY2" fmla="*/ 966359 h 1163787"/>
                <a:gd name="connsiteX3" fmla="*/ 529937 w 1558637"/>
                <a:gd name="connsiteY3" fmla="*/ 571505 h 1163787"/>
                <a:gd name="connsiteX4" fmla="*/ 623455 w 1558637"/>
                <a:gd name="connsiteY4" fmla="*/ 41569 h 1163787"/>
                <a:gd name="connsiteX5" fmla="*/ 810491 w 1558637"/>
                <a:gd name="connsiteY5" fmla="*/ 93523 h 1163787"/>
                <a:gd name="connsiteX6" fmla="*/ 987137 w 1558637"/>
                <a:gd name="connsiteY6" fmla="*/ 62351 h 1163787"/>
                <a:gd name="connsiteX7" fmla="*/ 1070264 w 1558637"/>
                <a:gd name="connsiteY7" fmla="*/ 457205 h 1163787"/>
                <a:gd name="connsiteX8" fmla="*/ 1143000 w 1558637"/>
                <a:gd name="connsiteY8" fmla="*/ 716978 h 1163787"/>
                <a:gd name="connsiteX9" fmla="*/ 1246909 w 1558637"/>
                <a:gd name="connsiteY9" fmla="*/ 1018314 h 1163787"/>
                <a:gd name="connsiteX10" fmla="*/ 1381991 w 1558637"/>
                <a:gd name="connsiteY10" fmla="*/ 1132614 h 1163787"/>
                <a:gd name="connsiteX11" fmla="*/ 1558637 w 1558637"/>
                <a:gd name="connsiteY11" fmla="*/ 1163787 h 1163787"/>
                <a:gd name="connsiteX12" fmla="*/ 0 w 1558637"/>
                <a:gd name="connsiteY12" fmla="*/ 1143005 h 1163787"/>
                <a:gd name="connsiteX0" fmla="*/ 0 w 1558637"/>
                <a:gd name="connsiteY0" fmla="*/ 1143005 h 1163787"/>
                <a:gd name="connsiteX1" fmla="*/ 280555 w 1558637"/>
                <a:gd name="connsiteY1" fmla="*/ 1101441 h 1163787"/>
                <a:gd name="connsiteX2" fmla="*/ 405246 w 1558637"/>
                <a:gd name="connsiteY2" fmla="*/ 966359 h 1163787"/>
                <a:gd name="connsiteX3" fmla="*/ 529937 w 1558637"/>
                <a:gd name="connsiteY3" fmla="*/ 571505 h 1163787"/>
                <a:gd name="connsiteX4" fmla="*/ 623455 w 1558637"/>
                <a:gd name="connsiteY4" fmla="*/ 41569 h 1163787"/>
                <a:gd name="connsiteX5" fmla="*/ 810491 w 1558637"/>
                <a:gd name="connsiteY5" fmla="*/ 93523 h 1163787"/>
                <a:gd name="connsiteX6" fmla="*/ 987137 w 1558637"/>
                <a:gd name="connsiteY6" fmla="*/ 62351 h 1163787"/>
                <a:gd name="connsiteX7" fmla="*/ 1122219 w 1558637"/>
                <a:gd name="connsiteY7" fmla="*/ 557734 h 1163787"/>
                <a:gd name="connsiteX8" fmla="*/ 1143000 w 1558637"/>
                <a:gd name="connsiteY8" fmla="*/ 716978 h 1163787"/>
                <a:gd name="connsiteX9" fmla="*/ 1246909 w 1558637"/>
                <a:gd name="connsiteY9" fmla="*/ 1018314 h 1163787"/>
                <a:gd name="connsiteX10" fmla="*/ 1381991 w 1558637"/>
                <a:gd name="connsiteY10" fmla="*/ 1132614 h 1163787"/>
                <a:gd name="connsiteX11" fmla="*/ 1558637 w 1558637"/>
                <a:gd name="connsiteY11" fmla="*/ 1163787 h 1163787"/>
                <a:gd name="connsiteX12" fmla="*/ 0 w 1558637"/>
                <a:gd name="connsiteY12" fmla="*/ 1143005 h 1163787"/>
                <a:gd name="connsiteX0" fmla="*/ 0 w 1558637"/>
                <a:gd name="connsiteY0" fmla="*/ 1182568 h 1203350"/>
                <a:gd name="connsiteX1" fmla="*/ 280555 w 1558637"/>
                <a:gd name="connsiteY1" fmla="*/ 1141004 h 1203350"/>
                <a:gd name="connsiteX2" fmla="*/ 405246 w 1558637"/>
                <a:gd name="connsiteY2" fmla="*/ 1005922 h 1203350"/>
                <a:gd name="connsiteX3" fmla="*/ 529937 w 1558637"/>
                <a:gd name="connsiteY3" fmla="*/ 611068 h 1203350"/>
                <a:gd name="connsiteX4" fmla="*/ 623455 w 1558637"/>
                <a:gd name="connsiteY4" fmla="*/ 81132 h 1203350"/>
                <a:gd name="connsiteX5" fmla="*/ 810491 w 1558637"/>
                <a:gd name="connsiteY5" fmla="*/ 133086 h 1203350"/>
                <a:gd name="connsiteX6" fmla="*/ 987137 w 1558637"/>
                <a:gd name="connsiteY6" fmla="*/ 101914 h 1203350"/>
                <a:gd name="connsiteX7" fmla="*/ 1122219 w 1558637"/>
                <a:gd name="connsiteY7" fmla="*/ 597297 h 1203350"/>
                <a:gd name="connsiteX8" fmla="*/ 1143000 w 1558637"/>
                <a:gd name="connsiteY8" fmla="*/ 756541 h 1203350"/>
                <a:gd name="connsiteX9" fmla="*/ 1246909 w 1558637"/>
                <a:gd name="connsiteY9" fmla="*/ 1057877 h 1203350"/>
                <a:gd name="connsiteX10" fmla="*/ 1381991 w 1558637"/>
                <a:gd name="connsiteY10" fmla="*/ 1172177 h 1203350"/>
                <a:gd name="connsiteX11" fmla="*/ 1558637 w 1558637"/>
                <a:gd name="connsiteY11" fmla="*/ 1203350 h 1203350"/>
                <a:gd name="connsiteX12" fmla="*/ 0 w 1558637"/>
                <a:gd name="connsiteY12" fmla="*/ 1182568 h 1203350"/>
                <a:gd name="connsiteX0" fmla="*/ 0 w 1558637"/>
                <a:gd name="connsiteY0" fmla="*/ 1191493 h 1212275"/>
                <a:gd name="connsiteX1" fmla="*/ 280555 w 1558637"/>
                <a:gd name="connsiteY1" fmla="*/ 1149929 h 1212275"/>
                <a:gd name="connsiteX2" fmla="*/ 405246 w 1558637"/>
                <a:gd name="connsiteY2" fmla="*/ 1014847 h 1212275"/>
                <a:gd name="connsiteX3" fmla="*/ 529937 w 1558637"/>
                <a:gd name="connsiteY3" fmla="*/ 619993 h 1212275"/>
                <a:gd name="connsiteX4" fmla="*/ 623455 w 1558637"/>
                <a:gd name="connsiteY4" fmla="*/ 90057 h 1212275"/>
                <a:gd name="connsiteX5" fmla="*/ 810491 w 1558637"/>
                <a:gd name="connsiteY5" fmla="*/ 106906 h 1212275"/>
                <a:gd name="connsiteX6" fmla="*/ 987137 w 1558637"/>
                <a:gd name="connsiteY6" fmla="*/ 110839 h 1212275"/>
                <a:gd name="connsiteX7" fmla="*/ 1122219 w 1558637"/>
                <a:gd name="connsiteY7" fmla="*/ 606222 h 1212275"/>
                <a:gd name="connsiteX8" fmla="*/ 1143000 w 1558637"/>
                <a:gd name="connsiteY8" fmla="*/ 765466 h 1212275"/>
                <a:gd name="connsiteX9" fmla="*/ 1246909 w 1558637"/>
                <a:gd name="connsiteY9" fmla="*/ 1066802 h 1212275"/>
                <a:gd name="connsiteX10" fmla="*/ 1381991 w 1558637"/>
                <a:gd name="connsiteY10" fmla="*/ 1181102 h 1212275"/>
                <a:gd name="connsiteX11" fmla="*/ 1558637 w 1558637"/>
                <a:gd name="connsiteY11" fmla="*/ 1212275 h 1212275"/>
                <a:gd name="connsiteX12" fmla="*/ 0 w 1558637"/>
                <a:gd name="connsiteY12" fmla="*/ 1191493 h 121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637" h="1212275">
                  <a:moveTo>
                    <a:pt x="0" y="1191493"/>
                  </a:moveTo>
                  <a:cubicBezTo>
                    <a:pt x="106507" y="1185431"/>
                    <a:pt x="213014" y="1179370"/>
                    <a:pt x="280555" y="1149929"/>
                  </a:cubicBezTo>
                  <a:cubicBezTo>
                    <a:pt x="348096" y="1120488"/>
                    <a:pt x="363682" y="1103170"/>
                    <a:pt x="405246" y="1014847"/>
                  </a:cubicBezTo>
                  <a:cubicBezTo>
                    <a:pt x="446810" y="926524"/>
                    <a:pt x="493569" y="774125"/>
                    <a:pt x="529937" y="619993"/>
                  </a:cubicBezTo>
                  <a:cubicBezTo>
                    <a:pt x="566305" y="465861"/>
                    <a:pt x="569769" y="337708"/>
                    <a:pt x="623455" y="90057"/>
                  </a:cubicBezTo>
                  <a:cubicBezTo>
                    <a:pt x="822614" y="122961"/>
                    <a:pt x="748146" y="119029"/>
                    <a:pt x="810491" y="106906"/>
                  </a:cubicBezTo>
                  <a:cubicBezTo>
                    <a:pt x="872837" y="94783"/>
                    <a:pt x="992332" y="-129956"/>
                    <a:pt x="987137" y="110839"/>
                  </a:cubicBezTo>
                  <a:cubicBezTo>
                    <a:pt x="1054678" y="381002"/>
                    <a:pt x="1096242" y="497118"/>
                    <a:pt x="1122219" y="606222"/>
                  </a:cubicBezTo>
                  <a:cubicBezTo>
                    <a:pt x="1148196" y="715326"/>
                    <a:pt x="1122218" y="688703"/>
                    <a:pt x="1143000" y="765466"/>
                  </a:cubicBezTo>
                  <a:cubicBezTo>
                    <a:pt x="1163782" y="842229"/>
                    <a:pt x="1207077" y="997529"/>
                    <a:pt x="1246909" y="1066802"/>
                  </a:cubicBezTo>
                  <a:cubicBezTo>
                    <a:pt x="1286741" y="1136075"/>
                    <a:pt x="1330036" y="1156857"/>
                    <a:pt x="1381991" y="1181102"/>
                  </a:cubicBezTo>
                  <a:cubicBezTo>
                    <a:pt x="1433946" y="1205347"/>
                    <a:pt x="1558637" y="1212275"/>
                    <a:pt x="1558637" y="1212275"/>
                  </a:cubicBezTo>
                  <a:lnTo>
                    <a:pt x="0" y="1191493"/>
                  </a:lnTo>
                  <a:close/>
                </a:path>
              </a:pathLst>
            </a:custGeom>
            <a:solidFill>
              <a:srgbClr val="92D050">
                <a:alpha val="54000"/>
              </a:srgbClr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 rot="10800000">
              <a:off x="1688028" y="3983426"/>
              <a:ext cx="619836" cy="47353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2170705" y="4051169"/>
              <a:ext cx="274320" cy="296045"/>
              <a:chOff x="7024564" y="2502093"/>
              <a:chExt cx="296044" cy="296045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1594575" y="4060888"/>
              <a:ext cx="274320" cy="296044"/>
              <a:chOff x="6453865" y="2629685"/>
              <a:chExt cx="296044" cy="296044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1" name="Down Arrow 70"/>
            <p:cNvSpPr/>
            <p:nvPr/>
          </p:nvSpPr>
          <p:spPr>
            <a:xfrm>
              <a:off x="1846700" y="3391051"/>
              <a:ext cx="321733" cy="558799"/>
            </a:xfrm>
            <a:prstGeom prst="downArrow">
              <a:avLst/>
            </a:prstGeom>
            <a:gradFill flip="none" rotWithShape="1">
              <a:gsLst>
                <a:gs pos="0">
                  <a:srgbClr val="E80000"/>
                </a:gs>
                <a:gs pos="100000">
                  <a:schemeClr val="bg1">
                    <a:lumMod val="85000"/>
                  </a:schemeClr>
                </a:gs>
              </a:gsLst>
              <a:lin ang="16200000" scaled="0"/>
              <a:tileRect/>
            </a:gra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8900" y="1968343"/>
            <a:ext cx="3315117" cy="1622777"/>
            <a:chOff x="-3122444" y="1645876"/>
            <a:chExt cx="3315117" cy="1622777"/>
          </a:xfrm>
        </p:grpSpPr>
        <p:sp>
          <p:nvSpPr>
            <p:cNvPr id="45" name="Oval 44"/>
            <p:cNvSpPr/>
            <p:nvPr/>
          </p:nvSpPr>
          <p:spPr>
            <a:xfrm>
              <a:off x="-2075930" y="2156437"/>
              <a:ext cx="1123772" cy="1112216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alpha val="78000"/>
                  </a:srgbClr>
                </a:gs>
                <a:gs pos="54000">
                  <a:srgbClr val="92D050"/>
                </a:gs>
                <a:gs pos="77000">
                  <a:srgbClr val="00B050"/>
                </a:gs>
                <a:gs pos="100000">
                  <a:srgbClr val="0070C0"/>
                </a:gs>
              </a:gsLst>
              <a:path path="circle">
                <a:fillToRect l="50000" t="50000" r="50000" b="50000"/>
              </a:path>
              <a:tileRect/>
            </a:gradFill>
            <a:ln w="762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/>
            <p:cNvCxnSpPr>
              <a:endCxn id="48" idx="3"/>
            </p:cNvCxnSpPr>
            <p:nvPr/>
          </p:nvCxnSpPr>
          <p:spPr>
            <a:xfrm flipH="1">
              <a:off x="-2301385" y="2870902"/>
              <a:ext cx="357494" cy="587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-3122444" y="2637300"/>
              <a:ext cx="8210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Shell</a:t>
              </a:r>
            </a:p>
            <a:p>
              <a:pPr algn="ctr"/>
              <a:r>
                <a:rPr lang="en-US" sz="1600" dirty="0" err="1">
                  <a:latin typeface="Arial"/>
                  <a:cs typeface="Arial"/>
                </a:rPr>
                <a:t>CdZnS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05944" y="2696487"/>
              <a:ext cx="7986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Ligand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2523199" y="1645876"/>
              <a:ext cx="6960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Core</a:t>
              </a:r>
            </a:p>
            <a:p>
              <a:r>
                <a:rPr lang="en-US" sz="1600" dirty="0" err="1">
                  <a:latin typeface="Arial"/>
                  <a:cs typeface="Arial"/>
                </a:rPr>
                <a:t>CdSe</a:t>
              </a:r>
              <a:endParaRPr lang="en-US" sz="1600" dirty="0">
                <a:latin typeface="Arial"/>
                <a:cs typeface="Arial"/>
              </a:endParaRPr>
            </a:p>
          </p:txBody>
        </p:sp>
        <p:cxnSp>
          <p:nvCxnSpPr>
            <p:cNvPr id="51" name="Straight Arrow Connector 50"/>
            <p:cNvCxnSpPr>
              <a:endCxn id="49" idx="1"/>
            </p:cNvCxnSpPr>
            <p:nvPr/>
          </p:nvCxnSpPr>
          <p:spPr>
            <a:xfrm>
              <a:off x="-910485" y="2810222"/>
              <a:ext cx="304541" cy="555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endCxn id="47" idx="4"/>
            </p:cNvCxnSpPr>
            <p:nvPr/>
          </p:nvCxnSpPr>
          <p:spPr>
            <a:xfrm flipH="1" flipV="1">
              <a:off x="-2037339" y="2205267"/>
              <a:ext cx="524389" cy="4948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693482" y="2795550"/>
            <a:ext cx="590313" cy="511423"/>
            <a:chOff x="1693482" y="2811230"/>
            <a:chExt cx="590313" cy="511423"/>
          </a:xfrm>
        </p:grpSpPr>
        <p:sp>
          <p:nvSpPr>
            <p:cNvPr id="34" name="Oval 33"/>
            <p:cNvSpPr/>
            <p:nvPr/>
          </p:nvSpPr>
          <p:spPr>
            <a:xfrm rot="10800000">
              <a:off x="1777666" y="2811230"/>
              <a:ext cx="442037" cy="473536"/>
            </a:xfrm>
            <a:prstGeom prst="ellipse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009475" y="3026608"/>
              <a:ext cx="274320" cy="296045"/>
              <a:chOff x="7024564" y="2502093"/>
              <a:chExt cx="296044" cy="296045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1693482" y="2824954"/>
              <a:ext cx="274320" cy="296044"/>
              <a:chOff x="6453865" y="2629685"/>
              <a:chExt cx="296044" cy="296044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621A4BE7-5527-44C6-BD6A-2EA2DFF4671A}"/>
              </a:ext>
            </a:extLst>
          </p:cNvPr>
          <p:cNvSpPr txBox="1"/>
          <p:nvPr/>
        </p:nvSpPr>
        <p:spPr>
          <a:xfrm>
            <a:off x="32912" y="4612736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Layers of 2D material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8E50405-4AFD-4490-9F33-9E4CD2ACBA73}"/>
              </a:ext>
            </a:extLst>
          </p:cNvPr>
          <p:cNvCxnSpPr>
            <a:cxnSpLocks/>
          </p:cNvCxnSpPr>
          <p:nvPr/>
        </p:nvCxnSpPr>
        <p:spPr>
          <a:xfrm flipH="1">
            <a:off x="336423" y="4267901"/>
            <a:ext cx="398390" cy="3170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8CD793-C750-49E6-9C5C-7506CCB2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80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3"/>
    </mc:Choice>
    <mc:Fallback xmlns="">
      <p:transition spd="slow" advTm="7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7BC18E-137A-46BD-91A6-2F4A9712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27327-9F4E-4507-B55B-C2ECB9E8D625}"/>
              </a:ext>
            </a:extLst>
          </p:cNvPr>
          <p:cNvSpPr txBox="1"/>
          <p:nvPr/>
        </p:nvSpPr>
        <p:spPr>
          <a:xfrm>
            <a:off x="2376" y="2705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 in history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FF055-AFEE-4856-A662-C04BBABCD4D6}"/>
              </a:ext>
            </a:extLst>
          </p:cNvPr>
          <p:cNvSpPr txBox="1"/>
          <p:nvPr/>
        </p:nvSpPr>
        <p:spPr>
          <a:xfrm>
            <a:off x="0" y="1903216"/>
            <a:ext cx="4332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Roman goblet with stained glass containing gold nanoparticles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6EBC8-6689-4E01-89CA-09AEDB010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90" t="69218"/>
          <a:stretch/>
        </p:blipFill>
        <p:spPr>
          <a:xfrm>
            <a:off x="1092574" y="3933265"/>
            <a:ext cx="2763044" cy="272218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5E961E-1C0F-4B1D-AD4E-6A40C437AF01}"/>
              </a:ext>
            </a:extLst>
          </p:cNvPr>
          <p:cNvGrpSpPr/>
          <p:nvPr/>
        </p:nvGrpSpPr>
        <p:grpSpPr>
          <a:xfrm>
            <a:off x="4332434" y="1176616"/>
            <a:ext cx="4721361" cy="2252384"/>
            <a:chOff x="1970511" y="1183141"/>
            <a:chExt cx="4721361" cy="22523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7A9936-D341-4CD2-98A7-0DED8E905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0511" y="1183141"/>
              <a:ext cx="4721361" cy="224565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F5C926-BE52-4E11-9313-B6BA3DBE2ACB}"/>
                </a:ext>
              </a:extLst>
            </p:cNvPr>
            <p:cNvSpPr txBox="1"/>
            <p:nvPr/>
          </p:nvSpPr>
          <p:spPr>
            <a:xfrm>
              <a:off x="1970511" y="3127748"/>
              <a:ext cx="47213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95000"/>
                    </a:schemeClr>
                  </a:solidFill>
                  <a:latin typeface="Arial"/>
                  <a:cs typeface="Arial"/>
                </a:rPr>
                <a:t>British Museum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D1A1FF7-2A25-499D-BF99-A10B9E84C5D2}"/>
              </a:ext>
            </a:extLst>
          </p:cNvPr>
          <p:cNvSpPr txBox="1"/>
          <p:nvPr/>
        </p:nvSpPr>
        <p:spPr>
          <a:xfrm>
            <a:off x="4118153" y="4782426"/>
            <a:ext cx="487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Micro- and nanostructured steel in Japanese </a:t>
            </a:r>
            <a:r>
              <a:rPr lang="en-US" sz="2000" i="1" dirty="0">
                <a:latin typeface="Arial"/>
                <a:cs typeface="Arial"/>
              </a:rPr>
              <a:t>katana</a:t>
            </a:r>
            <a:r>
              <a:rPr lang="en-US" sz="2000" dirty="0">
                <a:latin typeface="Arial"/>
                <a:cs typeface="Arial"/>
              </a:rPr>
              <a:t> swords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A3DB46-14BA-4314-9A9F-41D9B1CFE8E8}"/>
              </a:ext>
            </a:extLst>
          </p:cNvPr>
          <p:cNvSpPr txBox="1"/>
          <p:nvPr/>
        </p:nvSpPr>
        <p:spPr>
          <a:xfrm>
            <a:off x="986514" y="6567586"/>
            <a:ext cx="2899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Yasoi</a:t>
            </a:r>
            <a:r>
              <a:rPr lang="en-US" sz="1400" dirty="0">
                <a:latin typeface="Arial"/>
                <a:cs typeface="Arial"/>
              </a:rPr>
              <a:t> et al. ESOMAT (2009)</a:t>
            </a:r>
          </a:p>
        </p:txBody>
      </p:sp>
    </p:spTree>
    <p:extLst>
      <p:ext uri="{BB962C8B-B14F-4D97-AF65-F5344CB8AC3E}">
        <p14:creationId xmlns:p14="http://schemas.microsoft.com/office/powerpoint/2010/main" val="2443089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2577448" y="2193556"/>
            <a:ext cx="923369" cy="532874"/>
          </a:xfrm>
          <a:custGeom>
            <a:avLst/>
            <a:gdLst>
              <a:gd name="connsiteX0" fmla="*/ 0 w 1345721"/>
              <a:gd name="connsiteY0" fmla="*/ 885645 h 885645"/>
              <a:gd name="connsiteX1" fmla="*/ 356558 w 1345721"/>
              <a:gd name="connsiteY1" fmla="*/ 753374 h 885645"/>
              <a:gd name="connsiteX2" fmla="*/ 511834 w 1345721"/>
              <a:gd name="connsiteY2" fmla="*/ 477329 h 885645"/>
              <a:gd name="connsiteX3" fmla="*/ 908649 w 1345721"/>
              <a:gd name="connsiteY3" fmla="*/ 396815 h 885645"/>
              <a:gd name="connsiteX4" fmla="*/ 1052422 w 1345721"/>
              <a:gd name="connsiteY4" fmla="*/ 166778 h 885645"/>
              <a:gd name="connsiteX5" fmla="*/ 1345721 w 1345721"/>
              <a:gd name="connsiteY5" fmla="*/ 0 h 885645"/>
              <a:gd name="connsiteX6" fmla="*/ 1345721 w 1345721"/>
              <a:gd name="connsiteY6" fmla="*/ 0 h 885645"/>
              <a:gd name="connsiteX7" fmla="*/ 1345721 w 1345721"/>
              <a:gd name="connsiteY7" fmla="*/ 0 h 88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721" h="885645">
                <a:moveTo>
                  <a:pt x="0" y="885645"/>
                </a:moveTo>
                <a:cubicBezTo>
                  <a:pt x="135626" y="853536"/>
                  <a:pt x="271252" y="821427"/>
                  <a:pt x="356558" y="753374"/>
                </a:cubicBezTo>
                <a:cubicBezTo>
                  <a:pt x="441864" y="685321"/>
                  <a:pt x="419819" y="536755"/>
                  <a:pt x="511834" y="477329"/>
                </a:cubicBezTo>
                <a:cubicBezTo>
                  <a:pt x="603849" y="417903"/>
                  <a:pt x="818551" y="448573"/>
                  <a:pt x="908649" y="396815"/>
                </a:cubicBezTo>
                <a:cubicBezTo>
                  <a:pt x="998747" y="345057"/>
                  <a:pt x="979577" y="232914"/>
                  <a:pt x="1052422" y="166778"/>
                </a:cubicBezTo>
                <a:cubicBezTo>
                  <a:pt x="1125267" y="100642"/>
                  <a:pt x="1345721" y="0"/>
                  <a:pt x="1345721" y="0"/>
                </a:cubicBezTo>
                <a:lnTo>
                  <a:pt x="1345721" y="0"/>
                </a:lnTo>
                <a:lnTo>
                  <a:pt x="1345721" y="0"/>
                </a:lnTo>
              </a:path>
            </a:pathLst>
          </a:custGeom>
          <a:noFill/>
          <a:ln w="825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02955" y="2450519"/>
            <a:ext cx="1189369" cy="1145299"/>
          </a:xfrm>
          <a:prstGeom prst="ellipse">
            <a:avLst/>
          </a:prstGeom>
          <a:gradFill flip="none" rotWithShape="1">
            <a:gsLst>
              <a:gs pos="93000">
                <a:srgbClr val="C00000"/>
              </a:gs>
              <a:gs pos="36000">
                <a:srgbClr val="FF0000">
                  <a:alpha val="22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>
              <a:srgbClr val="2C8C8C">
                <a:alpha val="67843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 rot="10800000" flipV="1">
            <a:off x="260572" y="1428785"/>
            <a:ext cx="1186626" cy="1047118"/>
          </a:xfrm>
          <a:custGeom>
            <a:avLst/>
            <a:gdLst>
              <a:gd name="connsiteX0" fmla="*/ 1626500 w 1626500"/>
              <a:gd name="connsiteY0" fmla="*/ 78050 h 911530"/>
              <a:gd name="connsiteX1" fmla="*/ 938677 w 1626500"/>
              <a:gd name="connsiteY1" fmla="*/ 45682 h 911530"/>
              <a:gd name="connsiteX2" fmla="*/ 1011505 w 1626500"/>
              <a:gd name="connsiteY2" fmla="*/ 620217 h 911530"/>
              <a:gd name="connsiteX3" fmla="*/ 380326 w 1626500"/>
              <a:gd name="connsiteY3" fmla="*/ 620217 h 911530"/>
              <a:gd name="connsiteX4" fmla="*/ 0 w 1626500"/>
              <a:gd name="connsiteY4" fmla="*/ 911530 h 911530"/>
              <a:gd name="connsiteX5" fmla="*/ 0 w 1626500"/>
              <a:gd name="connsiteY5" fmla="*/ 911530 h 911530"/>
              <a:gd name="connsiteX0" fmla="*/ 1626500 w 1626500"/>
              <a:gd name="connsiteY0" fmla="*/ 60695 h 894175"/>
              <a:gd name="connsiteX1" fmla="*/ 938677 w 1626500"/>
              <a:gd name="connsiteY1" fmla="*/ 28327 h 894175"/>
              <a:gd name="connsiteX2" fmla="*/ 865765 w 1626500"/>
              <a:gd name="connsiteY2" fmla="*/ 366191 h 894175"/>
              <a:gd name="connsiteX3" fmla="*/ 380326 w 1626500"/>
              <a:gd name="connsiteY3" fmla="*/ 602862 h 894175"/>
              <a:gd name="connsiteX4" fmla="*/ 0 w 1626500"/>
              <a:gd name="connsiteY4" fmla="*/ 894175 h 894175"/>
              <a:gd name="connsiteX5" fmla="*/ 0 w 1626500"/>
              <a:gd name="connsiteY5" fmla="*/ 894175 h 894175"/>
              <a:gd name="connsiteX0" fmla="*/ 1626500 w 1626500"/>
              <a:gd name="connsiteY0" fmla="*/ 12747 h 1082898"/>
              <a:gd name="connsiteX1" fmla="*/ 938677 w 1626500"/>
              <a:gd name="connsiteY1" fmla="*/ 217050 h 1082898"/>
              <a:gd name="connsiteX2" fmla="*/ 865765 w 1626500"/>
              <a:gd name="connsiteY2" fmla="*/ 554914 h 1082898"/>
              <a:gd name="connsiteX3" fmla="*/ 380326 w 1626500"/>
              <a:gd name="connsiteY3" fmla="*/ 791585 h 1082898"/>
              <a:gd name="connsiteX4" fmla="*/ 0 w 1626500"/>
              <a:gd name="connsiteY4" fmla="*/ 1082898 h 1082898"/>
              <a:gd name="connsiteX5" fmla="*/ 0 w 1626500"/>
              <a:gd name="connsiteY5" fmla="*/ 1082898 h 1082898"/>
              <a:gd name="connsiteX0" fmla="*/ 1626500 w 1626500"/>
              <a:gd name="connsiteY0" fmla="*/ 40341 h 1110492"/>
              <a:gd name="connsiteX1" fmla="*/ 996972 w 1626500"/>
              <a:gd name="connsiteY1" fmla="*/ 75592 h 1110492"/>
              <a:gd name="connsiteX2" fmla="*/ 865765 w 1626500"/>
              <a:gd name="connsiteY2" fmla="*/ 582508 h 1110492"/>
              <a:gd name="connsiteX3" fmla="*/ 380326 w 1626500"/>
              <a:gd name="connsiteY3" fmla="*/ 819179 h 1110492"/>
              <a:gd name="connsiteX4" fmla="*/ 0 w 1626500"/>
              <a:gd name="connsiteY4" fmla="*/ 1110492 h 1110492"/>
              <a:gd name="connsiteX5" fmla="*/ 0 w 1626500"/>
              <a:gd name="connsiteY5" fmla="*/ 1110492 h 1110492"/>
              <a:gd name="connsiteX0" fmla="*/ 1626500 w 1626500"/>
              <a:gd name="connsiteY0" fmla="*/ 39750 h 1109901"/>
              <a:gd name="connsiteX1" fmla="*/ 996972 w 1626500"/>
              <a:gd name="connsiteY1" fmla="*/ 75001 h 1109901"/>
              <a:gd name="connsiteX2" fmla="*/ 967783 w 1626500"/>
              <a:gd name="connsiteY2" fmla="*/ 570648 h 1109901"/>
              <a:gd name="connsiteX3" fmla="*/ 380326 w 1626500"/>
              <a:gd name="connsiteY3" fmla="*/ 818588 h 1109901"/>
              <a:gd name="connsiteX4" fmla="*/ 0 w 1626500"/>
              <a:gd name="connsiteY4" fmla="*/ 1109901 h 1109901"/>
              <a:gd name="connsiteX5" fmla="*/ 0 w 1626500"/>
              <a:gd name="connsiteY5" fmla="*/ 1109901 h 1109901"/>
              <a:gd name="connsiteX0" fmla="*/ 1626500 w 1626500"/>
              <a:gd name="connsiteY0" fmla="*/ 39750 h 1109901"/>
              <a:gd name="connsiteX1" fmla="*/ 996972 w 1626500"/>
              <a:gd name="connsiteY1" fmla="*/ 75001 h 1109901"/>
              <a:gd name="connsiteX2" fmla="*/ 967783 w 1626500"/>
              <a:gd name="connsiteY2" fmla="*/ 570648 h 1109901"/>
              <a:gd name="connsiteX3" fmla="*/ 438622 w 1626500"/>
              <a:gd name="connsiteY3" fmla="*/ 728429 h 1109901"/>
              <a:gd name="connsiteX4" fmla="*/ 0 w 1626500"/>
              <a:gd name="connsiteY4" fmla="*/ 1109901 h 1109901"/>
              <a:gd name="connsiteX5" fmla="*/ 0 w 1626500"/>
              <a:gd name="connsiteY5" fmla="*/ 1109901 h 110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6500" h="1109901">
                <a:moveTo>
                  <a:pt x="1626500" y="39750"/>
                </a:moveTo>
                <a:cubicBezTo>
                  <a:pt x="1333838" y="-21615"/>
                  <a:pt x="1106758" y="-13482"/>
                  <a:pt x="996972" y="75001"/>
                </a:cubicBezTo>
                <a:cubicBezTo>
                  <a:pt x="887186" y="163484"/>
                  <a:pt x="1060841" y="461743"/>
                  <a:pt x="967783" y="570648"/>
                </a:cubicBezTo>
                <a:cubicBezTo>
                  <a:pt x="874725" y="679553"/>
                  <a:pt x="599919" y="638554"/>
                  <a:pt x="438622" y="728429"/>
                </a:cubicBezTo>
                <a:cubicBezTo>
                  <a:pt x="277325" y="818304"/>
                  <a:pt x="0" y="1109901"/>
                  <a:pt x="0" y="1109901"/>
                </a:cubicBezTo>
                <a:lnTo>
                  <a:pt x="0" y="1109901"/>
                </a:lnTo>
              </a:path>
            </a:pathLst>
          </a:custGeom>
          <a:noFill/>
          <a:ln w="82550">
            <a:solidFill>
              <a:srgbClr val="00B0F0">
                <a:alpha val="92157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79" y="2604256"/>
            <a:ext cx="2432543" cy="193643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5388192" y="2200569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000" b="1" baseline="-250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01081" y="3614854"/>
            <a:ext cx="2514600" cy="9258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9707" y="259970"/>
            <a:ext cx="7591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QD photoluminescence </a:t>
            </a:r>
            <a:endParaRPr lang="en-US" sz="3000" baseline="-25000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 rot="10800000">
            <a:off x="1781450" y="2789668"/>
            <a:ext cx="442037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013259" y="3005046"/>
            <a:ext cx="274320" cy="296045"/>
            <a:chOff x="7024564" y="2502093"/>
            <a:chExt cx="296044" cy="296045"/>
          </a:xfrm>
        </p:grpSpPr>
        <p:sp>
          <p:nvSpPr>
            <p:cNvPr id="28" name="Oval 27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697266" y="2803392"/>
            <a:ext cx="274320" cy="296044"/>
            <a:chOff x="6453865" y="2629685"/>
            <a:chExt cx="296044" cy="296044"/>
          </a:xfrm>
        </p:grpSpPr>
        <p:sp>
          <p:nvSpPr>
            <p:cNvPr id="31" name="Oval 30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Rectangle 23"/>
          <p:cNvSpPr/>
          <p:nvPr/>
        </p:nvSpPr>
        <p:spPr>
          <a:xfrm>
            <a:off x="2711106" y="2626285"/>
            <a:ext cx="725086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en-US" sz="2800" baseline="-25000" dirty="0"/>
              <a:t>rad</a:t>
            </a:r>
          </a:p>
          <a:p>
            <a:endParaRPr lang="en-US" sz="2800" baseline="-25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2CF99-9B54-4E48-80B8-531F1019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0475" r="9517" b="53055"/>
          <a:stretch/>
        </p:blipFill>
        <p:spPr>
          <a:xfrm>
            <a:off x="3208447" y="2693358"/>
            <a:ext cx="5911703" cy="199892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01081" y="3614855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94195" y="3870697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1081" y="4128918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1081" y="4384760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02955" y="2450519"/>
            <a:ext cx="1189369" cy="1145299"/>
          </a:xfrm>
          <a:prstGeom prst="ellipse">
            <a:avLst/>
          </a:prstGeom>
          <a:gradFill flip="none" rotWithShape="1">
            <a:gsLst>
              <a:gs pos="93000">
                <a:srgbClr val="C00000"/>
              </a:gs>
              <a:gs pos="36000">
                <a:srgbClr val="FF0000">
                  <a:alpha val="22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>
              <a:srgbClr val="2C8C8C">
                <a:alpha val="67843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 rot="10800000" flipV="1">
            <a:off x="260572" y="1428785"/>
            <a:ext cx="1186626" cy="1047118"/>
          </a:xfrm>
          <a:custGeom>
            <a:avLst/>
            <a:gdLst>
              <a:gd name="connsiteX0" fmla="*/ 1626500 w 1626500"/>
              <a:gd name="connsiteY0" fmla="*/ 78050 h 911530"/>
              <a:gd name="connsiteX1" fmla="*/ 938677 w 1626500"/>
              <a:gd name="connsiteY1" fmla="*/ 45682 h 911530"/>
              <a:gd name="connsiteX2" fmla="*/ 1011505 w 1626500"/>
              <a:gd name="connsiteY2" fmla="*/ 620217 h 911530"/>
              <a:gd name="connsiteX3" fmla="*/ 380326 w 1626500"/>
              <a:gd name="connsiteY3" fmla="*/ 620217 h 911530"/>
              <a:gd name="connsiteX4" fmla="*/ 0 w 1626500"/>
              <a:gd name="connsiteY4" fmla="*/ 911530 h 911530"/>
              <a:gd name="connsiteX5" fmla="*/ 0 w 1626500"/>
              <a:gd name="connsiteY5" fmla="*/ 911530 h 911530"/>
              <a:gd name="connsiteX0" fmla="*/ 1626500 w 1626500"/>
              <a:gd name="connsiteY0" fmla="*/ 60695 h 894175"/>
              <a:gd name="connsiteX1" fmla="*/ 938677 w 1626500"/>
              <a:gd name="connsiteY1" fmla="*/ 28327 h 894175"/>
              <a:gd name="connsiteX2" fmla="*/ 865765 w 1626500"/>
              <a:gd name="connsiteY2" fmla="*/ 366191 h 894175"/>
              <a:gd name="connsiteX3" fmla="*/ 380326 w 1626500"/>
              <a:gd name="connsiteY3" fmla="*/ 602862 h 894175"/>
              <a:gd name="connsiteX4" fmla="*/ 0 w 1626500"/>
              <a:gd name="connsiteY4" fmla="*/ 894175 h 894175"/>
              <a:gd name="connsiteX5" fmla="*/ 0 w 1626500"/>
              <a:gd name="connsiteY5" fmla="*/ 894175 h 894175"/>
              <a:gd name="connsiteX0" fmla="*/ 1626500 w 1626500"/>
              <a:gd name="connsiteY0" fmla="*/ 12747 h 1082898"/>
              <a:gd name="connsiteX1" fmla="*/ 938677 w 1626500"/>
              <a:gd name="connsiteY1" fmla="*/ 217050 h 1082898"/>
              <a:gd name="connsiteX2" fmla="*/ 865765 w 1626500"/>
              <a:gd name="connsiteY2" fmla="*/ 554914 h 1082898"/>
              <a:gd name="connsiteX3" fmla="*/ 380326 w 1626500"/>
              <a:gd name="connsiteY3" fmla="*/ 791585 h 1082898"/>
              <a:gd name="connsiteX4" fmla="*/ 0 w 1626500"/>
              <a:gd name="connsiteY4" fmla="*/ 1082898 h 1082898"/>
              <a:gd name="connsiteX5" fmla="*/ 0 w 1626500"/>
              <a:gd name="connsiteY5" fmla="*/ 1082898 h 1082898"/>
              <a:gd name="connsiteX0" fmla="*/ 1626500 w 1626500"/>
              <a:gd name="connsiteY0" fmla="*/ 40341 h 1110492"/>
              <a:gd name="connsiteX1" fmla="*/ 996972 w 1626500"/>
              <a:gd name="connsiteY1" fmla="*/ 75592 h 1110492"/>
              <a:gd name="connsiteX2" fmla="*/ 865765 w 1626500"/>
              <a:gd name="connsiteY2" fmla="*/ 582508 h 1110492"/>
              <a:gd name="connsiteX3" fmla="*/ 380326 w 1626500"/>
              <a:gd name="connsiteY3" fmla="*/ 819179 h 1110492"/>
              <a:gd name="connsiteX4" fmla="*/ 0 w 1626500"/>
              <a:gd name="connsiteY4" fmla="*/ 1110492 h 1110492"/>
              <a:gd name="connsiteX5" fmla="*/ 0 w 1626500"/>
              <a:gd name="connsiteY5" fmla="*/ 1110492 h 1110492"/>
              <a:gd name="connsiteX0" fmla="*/ 1626500 w 1626500"/>
              <a:gd name="connsiteY0" fmla="*/ 39750 h 1109901"/>
              <a:gd name="connsiteX1" fmla="*/ 996972 w 1626500"/>
              <a:gd name="connsiteY1" fmla="*/ 75001 h 1109901"/>
              <a:gd name="connsiteX2" fmla="*/ 967783 w 1626500"/>
              <a:gd name="connsiteY2" fmla="*/ 570648 h 1109901"/>
              <a:gd name="connsiteX3" fmla="*/ 380326 w 1626500"/>
              <a:gd name="connsiteY3" fmla="*/ 818588 h 1109901"/>
              <a:gd name="connsiteX4" fmla="*/ 0 w 1626500"/>
              <a:gd name="connsiteY4" fmla="*/ 1109901 h 1109901"/>
              <a:gd name="connsiteX5" fmla="*/ 0 w 1626500"/>
              <a:gd name="connsiteY5" fmla="*/ 1109901 h 1109901"/>
              <a:gd name="connsiteX0" fmla="*/ 1626500 w 1626500"/>
              <a:gd name="connsiteY0" fmla="*/ 39750 h 1109901"/>
              <a:gd name="connsiteX1" fmla="*/ 996972 w 1626500"/>
              <a:gd name="connsiteY1" fmla="*/ 75001 h 1109901"/>
              <a:gd name="connsiteX2" fmla="*/ 967783 w 1626500"/>
              <a:gd name="connsiteY2" fmla="*/ 570648 h 1109901"/>
              <a:gd name="connsiteX3" fmla="*/ 438622 w 1626500"/>
              <a:gd name="connsiteY3" fmla="*/ 728429 h 1109901"/>
              <a:gd name="connsiteX4" fmla="*/ 0 w 1626500"/>
              <a:gd name="connsiteY4" fmla="*/ 1109901 h 1109901"/>
              <a:gd name="connsiteX5" fmla="*/ 0 w 1626500"/>
              <a:gd name="connsiteY5" fmla="*/ 1109901 h 1109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6500" h="1109901">
                <a:moveTo>
                  <a:pt x="1626500" y="39750"/>
                </a:moveTo>
                <a:cubicBezTo>
                  <a:pt x="1333838" y="-21615"/>
                  <a:pt x="1106758" y="-13482"/>
                  <a:pt x="996972" y="75001"/>
                </a:cubicBezTo>
                <a:cubicBezTo>
                  <a:pt x="887186" y="163484"/>
                  <a:pt x="1060841" y="461743"/>
                  <a:pt x="967783" y="570648"/>
                </a:cubicBezTo>
                <a:cubicBezTo>
                  <a:pt x="874725" y="679553"/>
                  <a:pt x="599919" y="638554"/>
                  <a:pt x="438622" y="728429"/>
                </a:cubicBezTo>
                <a:cubicBezTo>
                  <a:pt x="277325" y="818304"/>
                  <a:pt x="0" y="1109901"/>
                  <a:pt x="0" y="1109901"/>
                </a:cubicBezTo>
                <a:lnTo>
                  <a:pt x="0" y="1109901"/>
                </a:lnTo>
              </a:path>
            </a:pathLst>
          </a:custGeom>
          <a:noFill/>
          <a:ln w="82550">
            <a:solidFill>
              <a:srgbClr val="00B0F0">
                <a:alpha val="92157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22130" y="2193556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16715" y="2175097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333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9707" y="259970"/>
            <a:ext cx="7591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 quenching: QDs on graphene and MoS</a:t>
            </a:r>
            <a:r>
              <a:rPr lang="en-US" sz="3000" baseline="-25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endParaRPr lang="en-US" sz="3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 rot="10800000">
            <a:off x="1781450" y="2789668"/>
            <a:ext cx="442037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013259" y="3005046"/>
            <a:ext cx="274320" cy="296045"/>
            <a:chOff x="7024564" y="2502093"/>
            <a:chExt cx="296044" cy="296045"/>
          </a:xfrm>
        </p:grpSpPr>
        <p:sp>
          <p:nvSpPr>
            <p:cNvPr id="41" name="Oval 40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697266" y="2803392"/>
            <a:ext cx="274320" cy="296044"/>
            <a:chOff x="6453865" y="2629685"/>
            <a:chExt cx="296044" cy="296044"/>
          </a:xfrm>
        </p:grpSpPr>
        <p:sp>
          <p:nvSpPr>
            <p:cNvPr id="44" name="Oval 43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Oval 49"/>
          <p:cNvSpPr/>
          <p:nvPr/>
        </p:nvSpPr>
        <p:spPr>
          <a:xfrm rot="10800000">
            <a:off x="1688028" y="3983426"/>
            <a:ext cx="619836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170705" y="4051169"/>
            <a:ext cx="274320" cy="296045"/>
            <a:chOff x="7024564" y="2502093"/>
            <a:chExt cx="296044" cy="296045"/>
          </a:xfrm>
        </p:grpSpPr>
        <p:sp>
          <p:nvSpPr>
            <p:cNvPr id="52" name="Oval 51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594575" y="4060888"/>
            <a:ext cx="274320" cy="296044"/>
            <a:chOff x="6453865" y="2629685"/>
            <a:chExt cx="296044" cy="296044"/>
          </a:xfrm>
        </p:grpSpPr>
        <p:sp>
          <p:nvSpPr>
            <p:cNvPr id="55" name="Oval 54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Down Arrow 68"/>
          <p:cNvSpPr/>
          <p:nvPr/>
        </p:nvSpPr>
        <p:spPr>
          <a:xfrm>
            <a:off x="1846700" y="3391051"/>
            <a:ext cx="321733" cy="55879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2592324" y="2175953"/>
            <a:ext cx="923369" cy="532874"/>
          </a:xfrm>
          <a:custGeom>
            <a:avLst/>
            <a:gdLst>
              <a:gd name="connsiteX0" fmla="*/ 0 w 1345721"/>
              <a:gd name="connsiteY0" fmla="*/ 885645 h 885645"/>
              <a:gd name="connsiteX1" fmla="*/ 356558 w 1345721"/>
              <a:gd name="connsiteY1" fmla="*/ 753374 h 885645"/>
              <a:gd name="connsiteX2" fmla="*/ 511834 w 1345721"/>
              <a:gd name="connsiteY2" fmla="*/ 477329 h 885645"/>
              <a:gd name="connsiteX3" fmla="*/ 908649 w 1345721"/>
              <a:gd name="connsiteY3" fmla="*/ 396815 h 885645"/>
              <a:gd name="connsiteX4" fmla="*/ 1052422 w 1345721"/>
              <a:gd name="connsiteY4" fmla="*/ 166778 h 885645"/>
              <a:gd name="connsiteX5" fmla="*/ 1345721 w 1345721"/>
              <a:gd name="connsiteY5" fmla="*/ 0 h 885645"/>
              <a:gd name="connsiteX6" fmla="*/ 1345721 w 1345721"/>
              <a:gd name="connsiteY6" fmla="*/ 0 h 885645"/>
              <a:gd name="connsiteX7" fmla="*/ 1345721 w 1345721"/>
              <a:gd name="connsiteY7" fmla="*/ 0 h 88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721" h="885645">
                <a:moveTo>
                  <a:pt x="0" y="885645"/>
                </a:moveTo>
                <a:cubicBezTo>
                  <a:pt x="135626" y="853536"/>
                  <a:pt x="271252" y="821427"/>
                  <a:pt x="356558" y="753374"/>
                </a:cubicBezTo>
                <a:cubicBezTo>
                  <a:pt x="441864" y="685321"/>
                  <a:pt x="419819" y="536755"/>
                  <a:pt x="511834" y="477329"/>
                </a:cubicBezTo>
                <a:cubicBezTo>
                  <a:pt x="603849" y="417903"/>
                  <a:pt x="818551" y="448573"/>
                  <a:pt x="908649" y="396815"/>
                </a:cubicBezTo>
                <a:cubicBezTo>
                  <a:pt x="998747" y="345057"/>
                  <a:pt x="979577" y="232914"/>
                  <a:pt x="1052422" y="166778"/>
                </a:cubicBezTo>
                <a:cubicBezTo>
                  <a:pt x="1125267" y="100642"/>
                  <a:pt x="1345721" y="0"/>
                  <a:pt x="1345721" y="0"/>
                </a:cubicBezTo>
                <a:lnTo>
                  <a:pt x="1345721" y="0"/>
                </a:lnTo>
                <a:lnTo>
                  <a:pt x="1345721" y="0"/>
                </a:lnTo>
              </a:path>
            </a:pathLst>
          </a:custGeom>
          <a:noFill/>
          <a:ln w="85725">
            <a:solidFill>
              <a:srgbClr val="FF0000">
                <a:alpha val="3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54505" y="4640602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en-US" sz="2800" baseline="-25000" dirty="0"/>
              <a:t>NR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711106" y="2626285"/>
            <a:ext cx="725086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en-US" sz="2800" baseline="-25000" dirty="0"/>
              <a:t>rad</a:t>
            </a:r>
          </a:p>
          <a:p>
            <a:endParaRPr lang="en-US" sz="2800" baseline="-25000" dirty="0"/>
          </a:p>
        </p:txBody>
      </p:sp>
      <p:sp>
        <p:nvSpPr>
          <p:cNvPr id="63" name="TextBox 62"/>
          <p:cNvSpPr txBox="1"/>
          <p:nvPr/>
        </p:nvSpPr>
        <p:spPr>
          <a:xfrm>
            <a:off x="4216715" y="5112707"/>
            <a:ext cx="423583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500" dirty="0">
                <a:solidFill>
                  <a:prstClr val="black"/>
                </a:solidFill>
              </a:rPr>
              <a:t>10x decrease in PL intensity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F9F130-9C37-4C5C-AD34-2C9EFAFCC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25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248319" y="-6716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_</a:t>
            </a:r>
          </a:p>
        </p:txBody>
      </p:sp>
      <p:sp>
        <p:nvSpPr>
          <p:cNvPr id="19" name="Freeform 18"/>
          <p:cNvSpPr/>
          <p:nvPr/>
        </p:nvSpPr>
        <p:spPr>
          <a:xfrm>
            <a:off x="4931502" y="2835283"/>
            <a:ext cx="1534060" cy="1472477"/>
          </a:xfrm>
          <a:custGeom>
            <a:avLst/>
            <a:gdLst>
              <a:gd name="connsiteX0" fmla="*/ 0 w 848659"/>
              <a:gd name="connsiteY0" fmla="*/ 1405143 h 1405143"/>
              <a:gd name="connsiteX1" fmla="*/ 53788 w 848659"/>
              <a:gd name="connsiteY1" fmla="*/ 90319 h 1405143"/>
              <a:gd name="connsiteX2" fmla="*/ 262965 w 848659"/>
              <a:gd name="connsiteY2" fmla="*/ 251684 h 1405143"/>
              <a:gd name="connsiteX3" fmla="*/ 848659 w 848659"/>
              <a:gd name="connsiteY3" fmla="*/ 1351354 h 1405143"/>
              <a:gd name="connsiteX4" fmla="*/ 848659 w 848659"/>
              <a:gd name="connsiteY4" fmla="*/ 1351354 h 1405143"/>
              <a:gd name="connsiteX0" fmla="*/ 0 w 868430"/>
              <a:gd name="connsiteY0" fmla="*/ 1405143 h 1405143"/>
              <a:gd name="connsiteX1" fmla="*/ 53788 w 868430"/>
              <a:gd name="connsiteY1" fmla="*/ 90319 h 1405143"/>
              <a:gd name="connsiteX2" fmla="*/ 262965 w 868430"/>
              <a:gd name="connsiteY2" fmla="*/ 251684 h 1405143"/>
              <a:gd name="connsiteX3" fmla="*/ 848659 w 868430"/>
              <a:gd name="connsiteY3" fmla="*/ 1351354 h 1405143"/>
              <a:gd name="connsiteX4" fmla="*/ 868430 w 868430"/>
              <a:gd name="connsiteY4" fmla="*/ 1399832 h 140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8430" h="1405143">
                <a:moveTo>
                  <a:pt x="0" y="1405143"/>
                </a:moveTo>
                <a:cubicBezTo>
                  <a:pt x="4980" y="843852"/>
                  <a:pt x="9961" y="282562"/>
                  <a:pt x="53788" y="90319"/>
                </a:cubicBezTo>
                <a:cubicBezTo>
                  <a:pt x="97615" y="-101924"/>
                  <a:pt x="130487" y="41512"/>
                  <a:pt x="262965" y="251684"/>
                </a:cubicBezTo>
                <a:cubicBezTo>
                  <a:pt x="395443" y="461856"/>
                  <a:pt x="848659" y="1351354"/>
                  <a:pt x="848659" y="1351354"/>
                </a:cubicBezTo>
                <a:lnTo>
                  <a:pt x="868430" y="1399832"/>
                </a:ln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740254" y="2709969"/>
            <a:ext cx="5976" cy="160169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743242" y="4314651"/>
            <a:ext cx="199913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4183363" y="349542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35671" y="4330179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76766" y="2880723"/>
            <a:ext cx="3335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PL decay rate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</a:p>
        </p:txBody>
      </p:sp>
      <p:sp>
        <p:nvSpPr>
          <p:cNvPr id="30" name="Freeform 29"/>
          <p:cNvSpPr/>
          <p:nvPr/>
        </p:nvSpPr>
        <p:spPr>
          <a:xfrm rot="10800000" flipV="1">
            <a:off x="314805" y="1279036"/>
            <a:ext cx="1154539" cy="1186681"/>
          </a:xfrm>
          <a:custGeom>
            <a:avLst/>
            <a:gdLst>
              <a:gd name="connsiteX0" fmla="*/ 1626500 w 1626500"/>
              <a:gd name="connsiteY0" fmla="*/ 78050 h 911530"/>
              <a:gd name="connsiteX1" fmla="*/ 938677 w 1626500"/>
              <a:gd name="connsiteY1" fmla="*/ 45682 h 911530"/>
              <a:gd name="connsiteX2" fmla="*/ 1011505 w 1626500"/>
              <a:gd name="connsiteY2" fmla="*/ 620217 h 911530"/>
              <a:gd name="connsiteX3" fmla="*/ 380326 w 1626500"/>
              <a:gd name="connsiteY3" fmla="*/ 620217 h 911530"/>
              <a:gd name="connsiteX4" fmla="*/ 0 w 1626500"/>
              <a:gd name="connsiteY4" fmla="*/ 911530 h 911530"/>
              <a:gd name="connsiteX5" fmla="*/ 0 w 1626500"/>
              <a:gd name="connsiteY5" fmla="*/ 911530 h 911530"/>
              <a:gd name="connsiteX0" fmla="*/ 1399989 w 1399989"/>
              <a:gd name="connsiteY0" fmla="*/ 187335 h 880686"/>
              <a:gd name="connsiteX1" fmla="*/ 938677 w 1399989"/>
              <a:gd name="connsiteY1" fmla="*/ 14838 h 880686"/>
              <a:gd name="connsiteX2" fmla="*/ 1011505 w 1399989"/>
              <a:gd name="connsiteY2" fmla="*/ 589373 h 880686"/>
              <a:gd name="connsiteX3" fmla="*/ 380326 w 1399989"/>
              <a:gd name="connsiteY3" fmla="*/ 589373 h 880686"/>
              <a:gd name="connsiteX4" fmla="*/ 0 w 1399989"/>
              <a:gd name="connsiteY4" fmla="*/ 880686 h 880686"/>
              <a:gd name="connsiteX5" fmla="*/ 0 w 1399989"/>
              <a:gd name="connsiteY5" fmla="*/ 880686 h 880686"/>
              <a:gd name="connsiteX0" fmla="*/ 1399989 w 1399989"/>
              <a:gd name="connsiteY0" fmla="*/ 178562 h 871913"/>
              <a:gd name="connsiteX1" fmla="*/ 938677 w 1399989"/>
              <a:gd name="connsiteY1" fmla="*/ 6065 h 871913"/>
              <a:gd name="connsiteX2" fmla="*/ 1056807 w 1399989"/>
              <a:gd name="connsiteY2" fmla="*/ 405438 h 871913"/>
              <a:gd name="connsiteX3" fmla="*/ 380326 w 1399989"/>
              <a:gd name="connsiteY3" fmla="*/ 580600 h 871913"/>
              <a:gd name="connsiteX4" fmla="*/ 0 w 1399989"/>
              <a:gd name="connsiteY4" fmla="*/ 871913 h 871913"/>
              <a:gd name="connsiteX5" fmla="*/ 0 w 1399989"/>
              <a:gd name="connsiteY5" fmla="*/ 871913 h 871913"/>
              <a:gd name="connsiteX0" fmla="*/ 1399989 w 1434961"/>
              <a:gd name="connsiteY0" fmla="*/ 177097 h 870448"/>
              <a:gd name="connsiteX1" fmla="*/ 1401017 w 1434961"/>
              <a:gd name="connsiteY1" fmla="*/ 186342 h 870448"/>
              <a:gd name="connsiteX2" fmla="*/ 938677 w 1434961"/>
              <a:gd name="connsiteY2" fmla="*/ 4600 h 870448"/>
              <a:gd name="connsiteX3" fmla="*/ 1056807 w 1434961"/>
              <a:gd name="connsiteY3" fmla="*/ 403973 h 870448"/>
              <a:gd name="connsiteX4" fmla="*/ 380326 w 1434961"/>
              <a:gd name="connsiteY4" fmla="*/ 579135 h 870448"/>
              <a:gd name="connsiteX5" fmla="*/ 0 w 1434961"/>
              <a:gd name="connsiteY5" fmla="*/ 870448 h 870448"/>
              <a:gd name="connsiteX6" fmla="*/ 0 w 1434961"/>
              <a:gd name="connsiteY6" fmla="*/ 870448 h 870448"/>
              <a:gd name="connsiteX0" fmla="*/ 1399989 w 1401017"/>
              <a:gd name="connsiteY0" fmla="*/ 177097 h 870448"/>
              <a:gd name="connsiteX1" fmla="*/ 1401017 w 1401017"/>
              <a:gd name="connsiteY1" fmla="*/ 186342 h 870448"/>
              <a:gd name="connsiteX2" fmla="*/ 938677 w 1401017"/>
              <a:gd name="connsiteY2" fmla="*/ 4600 h 870448"/>
              <a:gd name="connsiteX3" fmla="*/ 1056807 w 1401017"/>
              <a:gd name="connsiteY3" fmla="*/ 403973 h 870448"/>
              <a:gd name="connsiteX4" fmla="*/ 380326 w 1401017"/>
              <a:gd name="connsiteY4" fmla="*/ 579135 h 870448"/>
              <a:gd name="connsiteX5" fmla="*/ 0 w 1401017"/>
              <a:gd name="connsiteY5" fmla="*/ 870448 h 870448"/>
              <a:gd name="connsiteX6" fmla="*/ 0 w 1401017"/>
              <a:gd name="connsiteY6" fmla="*/ 870448 h 870448"/>
              <a:gd name="connsiteX0" fmla="*/ 1399989 w 1413529"/>
              <a:gd name="connsiteY0" fmla="*/ 414840 h 1108191"/>
              <a:gd name="connsiteX1" fmla="*/ 1401017 w 1413529"/>
              <a:gd name="connsiteY1" fmla="*/ 424085 h 1108191"/>
              <a:gd name="connsiteX2" fmla="*/ 1370815 w 1413529"/>
              <a:gd name="connsiteY2" fmla="*/ 3698 h 1108191"/>
              <a:gd name="connsiteX3" fmla="*/ 938677 w 1413529"/>
              <a:gd name="connsiteY3" fmla="*/ 242343 h 1108191"/>
              <a:gd name="connsiteX4" fmla="*/ 1056807 w 1413529"/>
              <a:gd name="connsiteY4" fmla="*/ 641716 h 1108191"/>
              <a:gd name="connsiteX5" fmla="*/ 380326 w 1413529"/>
              <a:gd name="connsiteY5" fmla="*/ 816878 h 1108191"/>
              <a:gd name="connsiteX6" fmla="*/ 0 w 1413529"/>
              <a:gd name="connsiteY6" fmla="*/ 1108191 h 1108191"/>
              <a:gd name="connsiteX7" fmla="*/ 0 w 1413529"/>
              <a:gd name="connsiteY7" fmla="*/ 1108191 h 1108191"/>
              <a:gd name="connsiteX0" fmla="*/ 1399989 w 1401017"/>
              <a:gd name="connsiteY0" fmla="*/ 188098 h 881449"/>
              <a:gd name="connsiteX1" fmla="*/ 1401017 w 1401017"/>
              <a:gd name="connsiteY1" fmla="*/ 197343 h 881449"/>
              <a:gd name="connsiteX2" fmla="*/ 1129203 w 1401017"/>
              <a:gd name="connsiteY2" fmla="*/ 92247 h 881449"/>
              <a:gd name="connsiteX3" fmla="*/ 938677 w 1401017"/>
              <a:gd name="connsiteY3" fmla="*/ 15601 h 881449"/>
              <a:gd name="connsiteX4" fmla="*/ 1056807 w 1401017"/>
              <a:gd name="connsiteY4" fmla="*/ 414974 h 881449"/>
              <a:gd name="connsiteX5" fmla="*/ 380326 w 1401017"/>
              <a:gd name="connsiteY5" fmla="*/ 590136 h 881449"/>
              <a:gd name="connsiteX6" fmla="*/ 0 w 1401017"/>
              <a:gd name="connsiteY6" fmla="*/ 881449 h 881449"/>
              <a:gd name="connsiteX7" fmla="*/ 0 w 1401017"/>
              <a:gd name="connsiteY7" fmla="*/ 881449 h 881449"/>
              <a:gd name="connsiteX0" fmla="*/ 1399989 w 1929543"/>
              <a:gd name="connsiteY0" fmla="*/ 857322 h 1550673"/>
              <a:gd name="connsiteX1" fmla="*/ 1929543 w 1929543"/>
              <a:gd name="connsiteY1" fmla="*/ 72503 h 1550673"/>
              <a:gd name="connsiteX2" fmla="*/ 1129203 w 1929543"/>
              <a:gd name="connsiteY2" fmla="*/ 761471 h 1550673"/>
              <a:gd name="connsiteX3" fmla="*/ 938677 w 1929543"/>
              <a:gd name="connsiteY3" fmla="*/ 684825 h 1550673"/>
              <a:gd name="connsiteX4" fmla="*/ 1056807 w 1929543"/>
              <a:gd name="connsiteY4" fmla="*/ 1084198 h 1550673"/>
              <a:gd name="connsiteX5" fmla="*/ 380326 w 1929543"/>
              <a:gd name="connsiteY5" fmla="*/ 1259360 h 1550673"/>
              <a:gd name="connsiteX6" fmla="*/ 0 w 1929543"/>
              <a:gd name="connsiteY6" fmla="*/ 1550673 h 1550673"/>
              <a:gd name="connsiteX7" fmla="*/ 0 w 1929543"/>
              <a:gd name="connsiteY7" fmla="*/ 1550673 h 1550673"/>
              <a:gd name="connsiteX0" fmla="*/ 1399989 w 1930444"/>
              <a:gd name="connsiteY0" fmla="*/ 789046 h 1482397"/>
              <a:gd name="connsiteX1" fmla="*/ 1929543 w 1930444"/>
              <a:gd name="connsiteY1" fmla="*/ 4227 h 1482397"/>
              <a:gd name="connsiteX2" fmla="*/ 1129203 w 1930444"/>
              <a:gd name="connsiteY2" fmla="*/ 693195 h 1482397"/>
              <a:gd name="connsiteX3" fmla="*/ 938677 w 1930444"/>
              <a:gd name="connsiteY3" fmla="*/ 616549 h 1482397"/>
              <a:gd name="connsiteX4" fmla="*/ 1056807 w 1930444"/>
              <a:gd name="connsiteY4" fmla="*/ 1015922 h 1482397"/>
              <a:gd name="connsiteX5" fmla="*/ 380326 w 1930444"/>
              <a:gd name="connsiteY5" fmla="*/ 1191084 h 1482397"/>
              <a:gd name="connsiteX6" fmla="*/ 0 w 1930444"/>
              <a:gd name="connsiteY6" fmla="*/ 1482397 h 1482397"/>
              <a:gd name="connsiteX7" fmla="*/ 0 w 1930444"/>
              <a:gd name="connsiteY7" fmla="*/ 1482397 h 1482397"/>
              <a:gd name="connsiteX0" fmla="*/ 2109724 w 2109725"/>
              <a:gd name="connsiteY0" fmla="*/ 0 h 1685931"/>
              <a:gd name="connsiteX1" fmla="*/ 1929543 w 2109725"/>
              <a:gd name="connsiteY1" fmla="*/ 207761 h 1685931"/>
              <a:gd name="connsiteX2" fmla="*/ 1129203 w 2109725"/>
              <a:gd name="connsiteY2" fmla="*/ 896729 h 1685931"/>
              <a:gd name="connsiteX3" fmla="*/ 938677 w 2109725"/>
              <a:gd name="connsiteY3" fmla="*/ 820083 h 1685931"/>
              <a:gd name="connsiteX4" fmla="*/ 1056807 w 2109725"/>
              <a:gd name="connsiteY4" fmla="*/ 1219456 h 1685931"/>
              <a:gd name="connsiteX5" fmla="*/ 380326 w 2109725"/>
              <a:gd name="connsiteY5" fmla="*/ 1394618 h 1685931"/>
              <a:gd name="connsiteX6" fmla="*/ 0 w 2109725"/>
              <a:gd name="connsiteY6" fmla="*/ 1685931 h 1685931"/>
              <a:gd name="connsiteX7" fmla="*/ 0 w 2109725"/>
              <a:gd name="connsiteY7" fmla="*/ 1685931 h 1685931"/>
              <a:gd name="connsiteX0" fmla="*/ 2109724 w 2109724"/>
              <a:gd name="connsiteY0" fmla="*/ 0 h 1685931"/>
              <a:gd name="connsiteX1" fmla="*/ 1929543 w 2109724"/>
              <a:gd name="connsiteY1" fmla="*/ 207761 h 1685931"/>
              <a:gd name="connsiteX2" fmla="*/ 1597325 w 2109724"/>
              <a:gd name="connsiteY2" fmla="*/ 558084 h 1685931"/>
              <a:gd name="connsiteX3" fmla="*/ 938677 w 2109724"/>
              <a:gd name="connsiteY3" fmla="*/ 820083 h 1685931"/>
              <a:gd name="connsiteX4" fmla="*/ 1056807 w 2109724"/>
              <a:gd name="connsiteY4" fmla="*/ 1219456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929543 w 2109724"/>
              <a:gd name="connsiteY1" fmla="*/ 207761 h 1685931"/>
              <a:gd name="connsiteX2" fmla="*/ 1597325 w 2109724"/>
              <a:gd name="connsiteY2" fmla="*/ 558084 h 1685931"/>
              <a:gd name="connsiteX3" fmla="*/ 1165188 w 2109724"/>
              <a:gd name="connsiteY3" fmla="*/ 434728 h 1685931"/>
              <a:gd name="connsiteX4" fmla="*/ 1056807 w 2109724"/>
              <a:gd name="connsiteY4" fmla="*/ 1219456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929543 w 2109724"/>
              <a:gd name="connsiteY1" fmla="*/ 207761 h 1685931"/>
              <a:gd name="connsiteX2" fmla="*/ 1597325 w 2109724"/>
              <a:gd name="connsiteY2" fmla="*/ 558084 h 1685931"/>
              <a:gd name="connsiteX3" fmla="*/ 983980 w 2109724"/>
              <a:gd name="connsiteY3" fmla="*/ 668277 h 1685931"/>
              <a:gd name="connsiteX4" fmla="*/ 1056807 w 2109724"/>
              <a:gd name="connsiteY4" fmla="*/ 1219456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929543 w 2109724"/>
              <a:gd name="connsiteY1" fmla="*/ 207761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1056807 w 2109724"/>
              <a:gd name="connsiteY4" fmla="*/ 1219456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1056807 w 2109724"/>
              <a:gd name="connsiteY4" fmla="*/ 1219456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091005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091005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091005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091005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102682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102682 h 1685931"/>
              <a:gd name="connsiteX5" fmla="*/ 917793 w 2109724"/>
              <a:gd name="connsiteY5" fmla="*/ 1165311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102682 h 1685931"/>
              <a:gd name="connsiteX5" fmla="*/ 993297 w 2109724"/>
              <a:gd name="connsiteY5" fmla="*/ 1060214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66203 w 2109724"/>
              <a:gd name="connsiteY4" fmla="*/ 1102682 h 1685931"/>
              <a:gd name="connsiteX5" fmla="*/ 993297 w 2109724"/>
              <a:gd name="connsiteY5" fmla="*/ 1060214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51103 w 2109724"/>
              <a:gd name="connsiteY4" fmla="*/ 1102682 h 1685931"/>
              <a:gd name="connsiteX5" fmla="*/ 993297 w 2109724"/>
              <a:gd name="connsiteY5" fmla="*/ 1060214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51103 w 2109724"/>
              <a:gd name="connsiteY4" fmla="*/ 1102682 h 1685931"/>
              <a:gd name="connsiteX5" fmla="*/ 1099002 w 2109724"/>
              <a:gd name="connsiteY5" fmla="*/ 908408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800095 w 2109724"/>
              <a:gd name="connsiteY4" fmla="*/ 1184424 h 1685931"/>
              <a:gd name="connsiteX5" fmla="*/ 1099002 w 2109724"/>
              <a:gd name="connsiteY5" fmla="*/ 908408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800095 w 2109724"/>
              <a:gd name="connsiteY4" fmla="*/ 1184424 h 1685931"/>
              <a:gd name="connsiteX5" fmla="*/ 1099002 w 2109724"/>
              <a:gd name="connsiteY5" fmla="*/ 908408 h 1685931"/>
              <a:gd name="connsiteX6" fmla="*/ 380326 w 2109724"/>
              <a:gd name="connsiteY6" fmla="*/ 1394618 h 1685931"/>
              <a:gd name="connsiteX7" fmla="*/ 0 w 2109724"/>
              <a:gd name="connsiteY7" fmla="*/ 1685931 h 1685931"/>
              <a:gd name="connsiteX8" fmla="*/ 0 w 2109724"/>
              <a:gd name="connsiteY8" fmla="*/ 1685931 h 1685931"/>
              <a:gd name="connsiteX0" fmla="*/ 2135338 w 2135338"/>
              <a:gd name="connsiteY0" fmla="*/ 0 h 1685931"/>
              <a:gd name="connsiteX1" fmla="*/ 1517236 w 2135338"/>
              <a:gd name="connsiteY1" fmla="*/ 511373 h 1685931"/>
              <a:gd name="connsiteX2" fmla="*/ 1487033 w 2135338"/>
              <a:gd name="connsiteY2" fmla="*/ 885053 h 1685931"/>
              <a:gd name="connsiteX3" fmla="*/ 1009594 w 2135338"/>
              <a:gd name="connsiteY3" fmla="*/ 668277 h 1685931"/>
              <a:gd name="connsiteX4" fmla="*/ 825709 w 2135338"/>
              <a:gd name="connsiteY4" fmla="*/ 1184424 h 1685931"/>
              <a:gd name="connsiteX5" fmla="*/ 7160 w 2135338"/>
              <a:gd name="connsiteY5" fmla="*/ 651505 h 1685931"/>
              <a:gd name="connsiteX6" fmla="*/ 405940 w 2135338"/>
              <a:gd name="connsiteY6" fmla="*/ 1394618 h 1685931"/>
              <a:gd name="connsiteX7" fmla="*/ 25614 w 2135338"/>
              <a:gd name="connsiteY7" fmla="*/ 1685931 h 1685931"/>
              <a:gd name="connsiteX8" fmla="*/ 25614 w 2135338"/>
              <a:gd name="connsiteY8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800095 w 2109724"/>
              <a:gd name="connsiteY4" fmla="*/ 1184424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96405 w 2109724"/>
              <a:gd name="connsiteY4" fmla="*/ 1032618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96405 w 2109724"/>
              <a:gd name="connsiteY4" fmla="*/ 1032618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96405 w 2109724"/>
              <a:gd name="connsiteY4" fmla="*/ 1032618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96405 w 2109724"/>
              <a:gd name="connsiteY4" fmla="*/ 1032618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09724 w 2109724"/>
              <a:gd name="connsiteY0" fmla="*/ 0 h 1685931"/>
              <a:gd name="connsiteX1" fmla="*/ 1491622 w 2109724"/>
              <a:gd name="connsiteY1" fmla="*/ 511373 h 1685931"/>
              <a:gd name="connsiteX2" fmla="*/ 1461419 w 2109724"/>
              <a:gd name="connsiteY2" fmla="*/ 885053 h 1685931"/>
              <a:gd name="connsiteX3" fmla="*/ 983980 w 2109724"/>
              <a:gd name="connsiteY3" fmla="*/ 668277 h 1685931"/>
              <a:gd name="connsiteX4" fmla="*/ 996405 w 2109724"/>
              <a:gd name="connsiteY4" fmla="*/ 1032618 h 1685931"/>
              <a:gd name="connsiteX5" fmla="*/ 380326 w 2109724"/>
              <a:gd name="connsiteY5" fmla="*/ 1394618 h 1685931"/>
              <a:gd name="connsiteX6" fmla="*/ 0 w 2109724"/>
              <a:gd name="connsiteY6" fmla="*/ 1685931 h 1685931"/>
              <a:gd name="connsiteX7" fmla="*/ 0 w 2109724"/>
              <a:gd name="connsiteY7" fmla="*/ 1685931 h 1685931"/>
              <a:gd name="connsiteX0" fmla="*/ 2185227 w 2185227"/>
              <a:gd name="connsiteY0" fmla="*/ 0 h 1685931"/>
              <a:gd name="connsiteX1" fmla="*/ 1491622 w 2185227"/>
              <a:gd name="connsiteY1" fmla="*/ 511373 h 1685931"/>
              <a:gd name="connsiteX2" fmla="*/ 1461419 w 2185227"/>
              <a:gd name="connsiteY2" fmla="*/ 885053 h 1685931"/>
              <a:gd name="connsiteX3" fmla="*/ 983980 w 2185227"/>
              <a:gd name="connsiteY3" fmla="*/ 668277 h 1685931"/>
              <a:gd name="connsiteX4" fmla="*/ 996405 w 2185227"/>
              <a:gd name="connsiteY4" fmla="*/ 1032618 h 1685931"/>
              <a:gd name="connsiteX5" fmla="*/ 380326 w 2185227"/>
              <a:gd name="connsiteY5" fmla="*/ 1394618 h 1685931"/>
              <a:gd name="connsiteX6" fmla="*/ 0 w 2185227"/>
              <a:gd name="connsiteY6" fmla="*/ 1685931 h 1685931"/>
              <a:gd name="connsiteX7" fmla="*/ 0 w 2185227"/>
              <a:gd name="connsiteY7" fmla="*/ 1685931 h 168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5227" h="1685931">
                <a:moveTo>
                  <a:pt x="2185227" y="0"/>
                </a:moveTo>
                <a:cubicBezTo>
                  <a:pt x="2185398" y="1541"/>
                  <a:pt x="1612257" y="363864"/>
                  <a:pt x="1491622" y="511373"/>
                </a:cubicBezTo>
                <a:cubicBezTo>
                  <a:pt x="1370987" y="658882"/>
                  <a:pt x="1538476" y="915343"/>
                  <a:pt x="1461419" y="885053"/>
                </a:cubicBezTo>
                <a:cubicBezTo>
                  <a:pt x="1384362" y="854763"/>
                  <a:pt x="1061482" y="643683"/>
                  <a:pt x="983980" y="668277"/>
                </a:cubicBezTo>
                <a:cubicBezTo>
                  <a:pt x="906478" y="692871"/>
                  <a:pt x="1202721" y="1004982"/>
                  <a:pt x="996405" y="1032618"/>
                </a:cubicBezTo>
                <a:cubicBezTo>
                  <a:pt x="880697" y="1118644"/>
                  <a:pt x="546393" y="1285733"/>
                  <a:pt x="380326" y="1394618"/>
                </a:cubicBezTo>
                <a:cubicBezTo>
                  <a:pt x="214259" y="1503503"/>
                  <a:pt x="0" y="1685931"/>
                  <a:pt x="0" y="1685931"/>
                </a:cubicBezTo>
                <a:lnTo>
                  <a:pt x="0" y="1685931"/>
                </a:lnTo>
              </a:path>
            </a:pathLst>
          </a:custGeom>
          <a:noFill/>
          <a:ln w="82550">
            <a:solidFill>
              <a:srgbClr val="00B0F0">
                <a:alpha val="92157"/>
              </a:srgbClr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592324" y="2175953"/>
            <a:ext cx="923369" cy="532874"/>
          </a:xfrm>
          <a:custGeom>
            <a:avLst/>
            <a:gdLst>
              <a:gd name="connsiteX0" fmla="*/ 0 w 1345721"/>
              <a:gd name="connsiteY0" fmla="*/ 885645 h 885645"/>
              <a:gd name="connsiteX1" fmla="*/ 356558 w 1345721"/>
              <a:gd name="connsiteY1" fmla="*/ 753374 h 885645"/>
              <a:gd name="connsiteX2" fmla="*/ 511834 w 1345721"/>
              <a:gd name="connsiteY2" fmla="*/ 477329 h 885645"/>
              <a:gd name="connsiteX3" fmla="*/ 908649 w 1345721"/>
              <a:gd name="connsiteY3" fmla="*/ 396815 h 885645"/>
              <a:gd name="connsiteX4" fmla="*/ 1052422 w 1345721"/>
              <a:gd name="connsiteY4" fmla="*/ 166778 h 885645"/>
              <a:gd name="connsiteX5" fmla="*/ 1345721 w 1345721"/>
              <a:gd name="connsiteY5" fmla="*/ 0 h 885645"/>
              <a:gd name="connsiteX6" fmla="*/ 1345721 w 1345721"/>
              <a:gd name="connsiteY6" fmla="*/ 0 h 885645"/>
              <a:gd name="connsiteX7" fmla="*/ 1345721 w 1345721"/>
              <a:gd name="connsiteY7" fmla="*/ 0 h 885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5721" h="885645">
                <a:moveTo>
                  <a:pt x="0" y="885645"/>
                </a:moveTo>
                <a:cubicBezTo>
                  <a:pt x="135626" y="853536"/>
                  <a:pt x="271252" y="821427"/>
                  <a:pt x="356558" y="753374"/>
                </a:cubicBezTo>
                <a:cubicBezTo>
                  <a:pt x="441864" y="685321"/>
                  <a:pt x="419819" y="536755"/>
                  <a:pt x="511834" y="477329"/>
                </a:cubicBezTo>
                <a:cubicBezTo>
                  <a:pt x="603849" y="417903"/>
                  <a:pt x="818551" y="448573"/>
                  <a:pt x="908649" y="396815"/>
                </a:cubicBezTo>
                <a:cubicBezTo>
                  <a:pt x="998747" y="345057"/>
                  <a:pt x="979577" y="232914"/>
                  <a:pt x="1052422" y="166778"/>
                </a:cubicBezTo>
                <a:cubicBezTo>
                  <a:pt x="1125267" y="100642"/>
                  <a:pt x="1345721" y="0"/>
                  <a:pt x="1345721" y="0"/>
                </a:cubicBezTo>
                <a:lnTo>
                  <a:pt x="1345721" y="0"/>
                </a:lnTo>
                <a:lnTo>
                  <a:pt x="1345721" y="0"/>
                </a:lnTo>
              </a:path>
            </a:pathLst>
          </a:custGeom>
          <a:noFill/>
          <a:ln w="85725">
            <a:solidFill>
              <a:srgbClr val="FF0000">
                <a:alpha val="30000"/>
              </a:srgb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1402955" y="2450519"/>
            <a:ext cx="1189369" cy="1145299"/>
          </a:xfrm>
          <a:prstGeom prst="ellipse">
            <a:avLst/>
          </a:prstGeom>
          <a:gradFill flip="none" rotWithShape="1">
            <a:gsLst>
              <a:gs pos="93000">
                <a:srgbClr val="C00000"/>
              </a:gs>
              <a:gs pos="36000">
                <a:srgbClr val="FF0000">
                  <a:alpha val="22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>
              <a:srgbClr val="2C8C8C">
                <a:alpha val="67843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01081" y="3614855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94195" y="3870697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801081" y="4128918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801081" y="4384760"/>
            <a:ext cx="2514600" cy="155928"/>
          </a:xfrm>
          <a:prstGeom prst="rect">
            <a:avLst/>
          </a:prstGeom>
          <a:gradFill>
            <a:gsLst>
              <a:gs pos="54339">
                <a:srgbClr val="C2D7F7">
                  <a:alpha val="16000"/>
                </a:srgbClr>
              </a:gs>
              <a:gs pos="23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877994" y="1752153"/>
            <a:ext cx="5175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Time-resolved photoluminescence</a:t>
            </a:r>
          </a:p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Time Correlated Single Photon Counting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measurement of NRET rates</a:t>
            </a:r>
          </a:p>
        </p:txBody>
      </p:sp>
      <p:sp>
        <p:nvSpPr>
          <p:cNvPr id="59" name="Oval 58"/>
          <p:cNvSpPr/>
          <p:nvPr/>
        </p:nvSpPr>
        <p:spPr>
          <a:xfrm rot="10800000">
            <a:off x="1781450" y="2789668"/>
            <a:ext cx="442037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2013259" y="3005046"/>
            <a:ext cx="274320" cy="296045"/>
            <a:chOff x="7024564" y="2502093"/>
            <a:chExt cx="296044" cy="296045"/>
          </a:xfrm>
        </p:grpSpPr>
        <p:sp>
          <p:nvSpPr>
            <p:cNvPr id="63" name="Oval 62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697266" y="2803392"/>
            <a:ext cx="274320" cy="296044"/>
            <a:chOff x="6453865" y="2629685"/>
            <a:chExt cx="296044" cy="296044"/>
          </a:xfrm>
        </p:grpSpPr>
        <p:sp>
          <p:nvSpPr>
            <p:cNvPr id="98" name="Oval 97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Oval 101"/>
          <p:cNvSpPr/>
          <p:nvPr/>
        </p:nvSpPr>
        <p:spPr>
          <a:xfrm rot="10800000">
            <a:off x="1688028" y="3983426"/>
            <a:ext cx="619836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/>
          <p:cNvGrpSpPr/>
          <p:nvPr/>
        </p:nvGrpSpPr>
        <p:grpSpPr>
          <a:xfrm>
            <a:off x="2170705" y="4051169"/>
            <a:ext cx="274320" cy="296045"/>
            <a:chOff x="7024564" y="2502093"/>
            <a:chExt cx="296044" cy="296045"/>
          </a:xfrm>
        </p:grpSpPr>
        <p:sp>
          <p:nvSpPr>
            <p:cNvPr id="104" name="Oval 103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1594575" y="4060888"/>
            <a:ext cx="274320" cy="296044"/>
            <a:chOff x="6453865" y="2629685"/>
            <a:chExt cx="296044" cy="296044"/>
          </a:xfrm>
        </p:grpSpPr>
        <p:sp>
          <p:nvSpPr>
            <p:cNvPr id="107" name="Oval 106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4" name="Down Arrow 113"/>
          <p:cNvSpPr/>
          <p:nvPr/>
        </p:nvSpPr>
        <p:spPr>
          <a:xfrm>
            <a:off x="1846700" y="3391051"/>
            <a:ext cx="321733" cy="55879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034E6-EE81-473B-B1B7-EB65B32E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378" y="981273"/>
            <a:ext cx="9144000" cy="4771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8120" y="450452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 response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7475" y="2374094"/>
            <a:ext cx="102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On SiO</a:t>
            </a:r>
            <a:r>
              <a:rPr lang="en-US" baseline="-25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293771"/>
            <a:ext cx="4488501" cy="448056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5380074" y="4533967"/>
            <a:ext cx="3274976" cy="1446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30467" y="1722922"/>
            <a:ext cx="2946655" cy="2386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695300" y="450452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On SiO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9707" y="259970"/>
            <a:ext cx="7591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QDs on SiO</a:t>
            </a:r>
            <a:r>
              <a:rPr lang="en-US" sz="3000" baseline="-25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</a:t>
            </a:r>
          </a:p>
          <a:p>
            <a:pPr algn="ctr"/>
            <a:endParaRPr lang="en-US" sz="3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437058-828D-4BA8-AB2B-B3165C3D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42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293771"/>
            <a:ext cx="4488501" cy="448056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23172" y="1884749"/>
            <a:ext cx="222748" cy="3395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18"/>
          <a:stretch/>
        </p:blipFill>
        <p:spPr>
          <a:xfrm>
            <a:off x="-842378" y="981273"/>
            <a:ext cx="5219544" cy="47719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34546" y="385665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monolayer graphene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07781" y="1722922"/>
            <a:ext cx="2769341" cy="1126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 t="46529" r="42394" b="21195"/>
          <a:stretch/>
        </p:blipFill>
        <p:spPr>
          <a:xfrm>
            <a:off x="7181664" y="2757398"/>
            <a:ext cx="1295458" cy="109925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</p:pic>
      <p:sp>
        <p:nvSpPr>
          <p:cNvPr id="37" name="TextBox 36"/>
          <p:cNvSpPr txBox="1"/>
          <p:nvPr/>
        </p:nvSpPr>
        <p:spPr>
          <a:xfrm>
            <a:off x="3037475" y="2374094"/>
            <a:ext cx="102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On SiO</a:t>
            </a:r>
            <a:r>
              <a:rPr lang="en-US" baseline="-25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5300" y="450452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On SiO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80074" y="4533967"/>
            <a:ext cx="3274976" cy="1446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QDs on graphene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73254" y="6045683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Rate ~ 1/Lifetime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92800" y="1531500"/>
            <a:ext cx="2795797" cy="121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r="44143"/>
          <a:stretch/>
        </p:blipFill>
        <p:spPr>
          <a:xfrm>
            <a:off x="-847880" y="1423788"/>
            <a:ext cx="5107553" cy="43294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90708" y="3949443"/>
            <a:ext cx="210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Mono to bilayer graphene</a:t>
            </a:r>
          </a:p>
        </p:txBody>
      </p:sp>
      <p:sp>
        <p:nvSpPr>
          <p:cNvPr id="21" name="Arc 20"/>
          <p:cNvSpPr/>
          <p:nvPr/>
        </p:nvSpPr>
        <p:spPr>
          <a:xfrm rot="21249103" flipV="1">
            <a:off x="426843" y="3648005"/>
            <a:ext cx="1375804" cy="1339898"/>
          </a:xfrm>
          <a:prstGeom prst="arc">
            <a:avLst>
              <a:gd name="adj1" fmla="val 16200000"/>
              <a:gd name="adj2" fmla="val 20647192"/>
            </a:avLst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89875" y="2526494"/>
            <a:ext cx="102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On SiO</a:t>
            </a:r>
            <a:r>
              <a:rPr lang="en-US" baseline="-250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552C3C-00CA-4AC1-9B1A-05BDC7C3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/>
      <p:bldP spid="21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036" y="981273"/>
            <a:ext cx="9144000" cy="477191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566266" y="3629641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graphene</a:t>
            </a:r>
            <a:endParaRPr lang="en-US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</a:p>
        </p:txBody>
      </p:sp>
      <p:sp>
        <p:nvSpPr>
          <p:cNvPr id="36" name="Arc 35"/>
          <p:cNvSpPr/>
          <p:nvPr/>
        </p:nvSpPr>
        <p:spPr>
          <a:xfrm rot="21249103" flipV="1">
            <a:off x="284068" y="3495605"/>
            <a:ext cx="1375804" cy="1339898"/>
          </a:xfrm>
          <a:prstGeom prst="arc">
            <a:avLst>
              <a:gd name="adj1" fmla="val 16200000"/>
              <a:gd name="adj2" fmla="val 20647192"/>
            </a:avLst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61"/>
          <a:stretch/>
        </p:blipFill>
        <p:spPr>
          <a:xfrm>
            <a:off x="4706755" y="991398"/>
            <a:ext cx="4206470" cy="4621472"/>
          </a:xfrm>
          <a:prstGeom prst="rect">
            <a:avLst/>
          </a:prstGeom>
        </p:spPr>
      </p:pic>
      <p:sp>
        <p:nvSpPr>
          <p:cNvPr id="10" name="Arc 9"/>
          <p:cNvSpPr/>
          <p:nvPr/>
        </p:nvSpPr>
        <p:spPr>
          <a:xfrm rot="6502832">
            <a:off x="5647725" y="2801438"/>
            <a:ext cx="1670563" cy="1748347"/>
          </a:xfrm>
          <a:prstGeom prst="arc">
            <a:avLst>
              <a:gd name="adj1" fmla="val 16200000"/>
              <a:gd name="adj2" fmla="val 20647192"/>
            </a:avLst>
          </a:prstGeom>
          <a:ln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1" t="31147" r="44157" b="32438"/>
          <a:stretch/>
        </p:blipFill>
        <p:spPr>
          <a:xfrm>
            <a:off x="7405634" y="1500203"/>
            <a:ext cx="1372544" cy="110919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TextBox 13"/>
          <p:cNvSpPr txBox="1"/>
          <p:nvPr/>
        </p:nvSpPr>
        <p:spPr>
          <a:xfrm>
            <a:off x="6828008" y="3368031"/>
            <a:ext cx="187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MoS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65742" y="260729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 t="46529" r="42394" b="21195"/>
          <a:stretch/>
        </p:blipFill>
        <p:spPr>
          <a:xfrm>
            <a:off x="2691868" y="1510140"/>
            <a:ext cx="1295458" cy="109925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</p:pic>
      <p:sp>
        <p:nvSpPr>
          <p:cNvPr id="39" name="TextBox 38"/>
          <p:cNvSpPr txBox="1"/>
          <p:nvPr/>
        </p:nvSpPr>
        <p:spPr>
          <a:xfrm>
            <a:off x="3292142" y="261193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QDs on graphene vs. MoS</a:t>
            </a:r>
            <a:r>
              <a:rPr lang="en-US" sz="3000" baseline="-25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8706AC-6236-440F-9ED5-D9E879FD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27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30" y="1067418"/>
            <a:ext cx="6636508" cy="5079489"/>
          </a:xfrm>
          <a:prstGeom prst="rect">
            <a:avLst/>
          </a:prstGeom>
          <a:ln w="28575">
            <a:noFill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4709093" y="3239550"/>
            <a:ext cx="980675" cy="18335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924031" y="3199390"/>
            <a:ext cx="1263441" cy="152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</a:endParaRPr>
          </a:p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5921" y="4093318"/>
            <a:ext cx="8531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21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3153" y="1198624"/>
            <a:ext cx="14414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100" b="1" dirty="0">
                <a:solidFill>
                  <a:srgbClr val="333B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24031" y="3352142"/>
            <a:ext cx="1263441" cy="152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</a:endParaRPr>
          </a:p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4031" y="3503247"/>
            <a:ext cx="1263441" cy="152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</a:endParaRPr>
          </a:p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24031" y="3654446"/>
            <a:ext cx="1263441" cy="152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</a:endParaRPr>
          </a:p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55395" y="3191068"/>
            <a:ext cx="1263441" cy="152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 dirty="0">
              <a:solidFill>
                <a:prstClr val="white"/>
              </a:solidFill>
            </a:endParaRPr>
          </a:p>
          <a:p>
            <a:pPr algn="ctr" defTabSz="457200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483848" y="2436688"/>
            <a:ext cx="770563" cy="754380"/>
          </a:xfrm>
          <a:prstGeom prst="ellipse">
            <a:avLst/>
          </a:prstGeom>
          <a:gradFill flip="none" rotWithShape="1">
            <a:gsLst>
              <a:gs pos="93000">
                <a:srgbClr val="C00000"/>
              </a:gs>
              <a:gs pos="36000">
                <a:srgbClr val="FF7C80">
                  <a:alpha val="21961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>
              <a:srgbClr val="2C8C8C">
                <a:alpha val="67843"/>
              </a:srgbClr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</a:endParaRPr>
          </a:p>
        </p:txBody>
      </p:sp>
      <p:cxnSp>
        <p:nvCxnSpPr>
          <p:cNvPr id="27" name="Straight Arrow Connector 26"/>
          <p:cNvCxnSpPr>
            <a:cxnSpLocks noChangeAspect="1"/>
          </p:cNvCxnSpPr>
          <p:nvPr/>
        </p:nvCxnSpPr>
        <p:spPr>
          <a:xfrm>
            <a:off x="3869130" y="2624725"/>
            <a:ext cx="0" cy="378305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med" len="med"/>
            <a:tailEnd type="triangle" w="med" len="med"/>
          </a:ln>
          <a:effectLst>
            <a:glow>
              <a:schemeClr val="accent3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twoPt" dir="t"/>
          </a:scene3d>
          <a:sp3d contourW="12700" prstMaterial="matte">
            <a:bevelT w="368300" h="120650" prst="coolSlant"/>
            <a:bevelB prst="angle"/>
            <a:contourClr>
              <a:schemeClr val="bg2">
                <a:lumMod val="90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722812" y="1637071"/>
            <a:ext cx="3993705" cy="1275957"/>
          </a:xfrm>
          <a:custGeom>
            <a:avLst/>
            <a:gdLst>
              <a:gd name="connsiteX0" fmla="*/ 0 w 3734602"/>
              <a:gd name="connsiteY0" fmla="*/ 1101157 h 1101157"/>
              <a:gd name="connsiteX1" fmla="*/ 539015 w 3734602"/>
              <a:gd name="connsiteY1" fmla="*/ 533266 h 1101157"/>
              <a:gd name="connsiteX2" fmla="*/ 1549667 w 3734602"/>
              <a:gd name="connsiteY2" fmla="*/ 90504 h 1101157"/>
              <a:gd name="connsiteX3" fmla="*/ 2723949 w 3734602"/>
              <a:gd name="connsiteY3" fmla="*/ 3877 h 1101157"/>
              <a:gd name="connsiteX4" fmla="*/ 3734602 w 3734602"/>
              <a:gd name="connsiteY4" fmla="*/ 23127 h 1101157"/>
              <a:gd name="connsiteX0" fmla="*/ 0 w 3734602"/>
              <a:gd name="connsiteY0" fmla="*/ 1101157 h 1101157"/>
              <a:gd name="connsiteX1" fmla="*/ 526440 w 3734602"/>
              <a:gd name="connsiteY1" fmla="*/ 458739 h 1101157"/>
              <a:gd name="connsiteX2" fmla="*/ 1549667 w 3734602"/>
              <a:gd name="connsiteY2" fmla="*/ 90504 h 1101157"/>
              <a:gd name="connsiteX3" fmla="*/ 2723949 w 3734602"/>
              <a:gd name="connsiteY3" fmla="*/ 3877 h 1101157"/>
              <a:gd name="connsiteX4" fmla="*/ 3734602 w 3734602"/>
              <a:gd name="connsiteY4" fmla="*/ 23127 h 1101157"/>
              <a:gd name="connsiteX0" fmla="*/ 0 w 6073444"/>
              <a:gd name="connsiteY0" fmla="*/ 1110287 h 1110287"/>
              <a:gd name="connsiteX1" fmla="*/ 526440 w 6073444"/>
              <a:gd name="connsiteY1" fmla="*/ 467869 h 1110287"/>
              <a:gd name="connsiteX2" fmla="*/ 1549667 w 6073444"/>
              <a:gd name="connsiteY2" fmla="*/ 99634 h 1110287"/>
              <a:gd name="connsiteX3" fmla="*/ 2723949 w 6073444"/>
              <a:gd name="connsiteY3" fmla="*/ 13007 h 1110287"/>
              <a:gd name="connsiteX4" fmla="*/ 6073444 w 6073444"/>
              <a:gd name="connsiteY4" fmla="*/ 9899 h 1110287"/>
              <a:gd name="connsiteX0" fmla="*/ 0 w 6073444"/>
              <a:gd name="connsiteY0" fmla="*/ 1131526 h 1131526"/>
              <a:gd name="connsiteX1" fmla="*/ 526440 w 6073444"/>
              <a:gd name="connsiteY1" fmla="*/ 489108 h 1131526"/>
              <a:gd name="connsiteX2" fmla="*/ 1549667 w 6073444"/>
              <a:gd name="connsiteY2" fmla="*/ 120873 h 1131526"/>
              <a:gd name="connsiteX3" fmla="*/ 2723950 w 6073444"/>
              <a:gd name="connsiteY3" fmla="*/ 4435 h 1131526"/>
              <a:gd name="connsiteX4" fmla="*/ 6073444 w 6073444"/>
              <a:gd name="connsiteY4" fmla="*/ 31138 h 1131526"/>
              <a:gd name="connsiteX0" fmla="*/ 0 w 6060870"/>
              <a:gd name="connsiteY0" fmla="*/ 1146613 h 1146613"/>
              <a:gd name="connsiteX1" fmla="*/ 526440 w 6060870"/>
              <a:gd name="connsiteY1" fmla="*/ 504195 h 1146613"/>
              <a:gd name="connsiteX2" fmla="*/ 1549667 w 6060870"/>
              <a:gd name="connsiteY2" fmla="*/ 135960 h 1146613"/>
              <a:gd name="connsiteX3" fmla="*/ 2723950 w 6060870"/>
              <a:gd name="connsiteY3" fmla="*/ 19522 h 1146613"/>
              <a:gd name="connsiteX4" fmla="*/ 6060870 w 6060870"/>
              <a:gd name="connsiteY4" fmla="*/ 8962 h 1146613"/>
              <a:gd name="connsiteX0" fmla="*/ 0 w 6060870"/>
              <a:gd name="connsiteY0" fmla="*/ 1149749 h 1149749"/>
              <a:gd name="connsiteX1" fmla="*/ 526440 w 6060870"/>
              <a:gd name="connsiteY1" fmla="*/ 507331 h 1149749"/>
              <a:gd name="connsiteX2" fmla="*/ 1549667 w 6060870"/>
              <a:gd name="connsiteY2" fmla="*/ 139096 h 1149749"/>
              <a:gd name="connsiteX3" fmla="*/ 3402968 w 6060870"/>
              <a:gd name="connsiteY3" fmla="*/ 15206 h 1149749"/>
              <a:gd name="connsiteX4" fmla="*/ 6060870 w 6060870"/>
              <a:gd name="connsiteY4" fmla="*/ 12098 h 1149749"/>
              <a:gd name="connsiteX0" fmla="*/ 0 w 6060870"/>
              <a:gd name="connsiteY0" fmla="*/ 1137651 h 1137651"/>
              <a:gd name="connsiteX1" fmla="*/ 526440 w 6060870"/>
              <a:gd name="connsiteY1" fmla="*/ 495233 h 1137651"/>
              <a:gd name="connsiteX2" fmla="*/ 1549667 w 6060870"/>
              <a:gd name="connsiteY2" fmla="*/ 126998 h 1137651"/>
              <a:gd name="connsiteX3" fmla="*/ 3402968 w 6060870"/>
              <a:gd name="connsiteY3" fmla="*/ 3108 h 1137651"/>
              <a:gd name="connsiteX4" fmla="*/ 6060870 w 6060870"/>
              <a:gd name="connsiteY4" fmla="*/ 0 h 113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0870" h="1137651">
                <a:moveTo>
                  <a:pt x="0" y="1137651"/>
                </a:moveTo>
                <a:cubicBezTo>
                  <a:pt x="140368" y="937926"/>
                  <a:pt x="268162" y="663675"/>
                  <a:pt x="526440" y="495233"/>
                </a:cubicBezTo>
                <a:cubicBezTo>
                  <a:pt x="784718" y="326791"/>
                  <a:pt x="1070246" y="209019"/>
                  <a:pt x="1549667" y="126998"/>
                </a:cubicBezTo>
                <a:cubicBezTo>
                  <a:pt x="2029088" y="44977"/>
                  <a:pt x="2651101" y="1916"/>
                  <a:pt x="3402968" y="3108"/>
                </a:cubicBezTo>
                <a:lnTo>
                  <a:pt x="6060870" y="0"/>
                </a:lnTo>
              </a:path>
            </a:pathLst>
          </a:custGeom>
          <a:noFill/>
          <a:ln w="28575">
            <a:solidFill>
              <a:srgbClr val="313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722812" y="3438354"/>
            <a:ext cx="3993705" cy="1158629"/>
          </a:xfrm>
          <a:custGeom>
            <a:avLst/>
            <a:gdLst>
              <a:gd name="connsiteX0" fmla="*/ 0 w 4716379"/>
              <a:gd name="connsiteY0" fmla="*/ 0 h 1357275"/>
              <a:gd name="connsiteX1" fmla="*/ 500514 w 4716379"/>
              <a:gd name="connsiteY1" fmla="*/ 731520 h 1357275"/>
              <a:gd name="connsiteX2" fmla="*/ 1126156 w 4716379"/>
              <a:gd name="connsiteY2" fmla="*/ 1039528 h 1357275"/>
              <a:gd name="connsiteX3" fmla="*/ 2425567 w 4716379"/>
              <a:gd name="connsiteY3" fmla="*/ 1309036 h 1357275"/>
              <a:gd name="connsiteX4" fmla="*/ 4716379 w 4716379"/>
              <a:gd name="connsiteY4" fmla="*/ 1357162 h 1357275"/>
              <a:gd name="connsiteX5" fmla="*/ 4716379 w 4716379"/>
              <a:gd name="connsiteY5" fmla="*/ 1357162 h 1357275"/>
              <a:gd name="connsiteX0" fmla="*/ 0 w 4716379"/>
              <a:gd name="connsiteY0" fmla="*/ 0 h 1357275"/>
              <a:gd name="connsiteX1" fmla="*/ 471638 w 4716379"/>
              <a:gd name="connsiteY1" fmla="*/ 654518 h 1357275"/>
              <a:gd name="connsiteX2" fmla="*/ 1126156 w 4716379"/>
              <a:gd name="connsiteY2" fmla="*/ 1039528 h 1357275"/>
              <a:gd name="connsiteX3" fmla="*/ 2425567 w 4716379"/>
              <a:gd name="connsiteY3" fmla="*/ 1309036 h 1357275"/>
              <a:gd name="connsiteX4" fmla="*/ 4716379 w 4716379"/>
              <a:gd name="connsiteY4" fmla="*/ 1357162 h 1357275"/>
              <a:gd name="connsiteX5" fmla="*/ 4716379 w 4716379"/>
              <a:gd name="connsiteY5" fmla="*/ 1357162 h 1357275"/>
              <a:gd name="connsiteX0" fmla="*/ 0 w 4881157"/>
              <a:gd name="connsiteY0" fmla="*/ 0 h 1366788"/>
              <a:gd name="connsiteX1" fmla="*/ 471638 w 4881157"/>
              <a:gd name="connsiteY1" fmla="*/ 654518 h 1366788"/>
              <a:gd name="connsiteX2" fmla="*/ 1126156 w 4881157"/>
              <a:gd name="connsiteY2" fmla="*/ 1039528 h 1366788"/>
              <a:gd name="connsiteX3" fmla="*/ 2425567 w 4881157"/>
              <a:gd name="connsiteY3" fmla="*/ 1309036 h 1366788"/>
              <a:gd name="connsiteX4" fmla="*/ 4716379 w 4881157"/>
              <a:gd name="connsiteY4" fmla="*/ 1357162 h 1366788"/>
              <a:gd name="connsiteX5" fmla="*/ 4697129 w 4881157"/>
              <a:gd name="connsiteY5" fmla="*/ 1366788 h 136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1157" h="1366788">
                <a:moveTo>
                  <a:pt x="0" y="0"/>
                </a:moveTo>
                <a:cubicBezTo>
                  <a:pt x="156410" y="279132"/>
                  <a:pt x="283945" y="481263"/>
                  <a:pt x="471638" y="654518"/>
                </a:cubicBezTo>
                <a:cubicBezTo>
                  <a:pt x="659331" y="827773"/>
                  <a:pt x="800501" y="930442"/>
                  <a:pt x="1126156" y="1039528"/>
                </a:cubicBezTo>
                <a:cubicBezTo>
                  <a:pt x="1451811" y="1148614"/>
                  <a:pt x="1827197" y="1256097"/>
                  <a:pt x="2425567" y="1309036"/>
                </a:cubicBezTo>
                <a:cubicBezTo>
                  <a:pt x="3023938" y="1361975"/>
                  <a:pt x="4337785" y="1347537"/>
                  <a:pt x="4716379" y="1357162"/>
                </a:cubicBezTo>
                <a:cubicBezTo>
                  <a:pt x="5094973" y="1366787"/>
                  <a:pt x="4703546" y="1363579"/>
                  <a:pt x="4697129" y="1366788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6147795" y="2451323"/>
            <a:ext cx="770563" cy="754380"/>
          </a:xfrm>
          <a:prstGeom prst="ellipse">
            <a:avLst/>
          </a:prstGeom>
          <a:gradFill flip="none" rotWithShape="1">
            <a:gsLst>
              <a:gs pos="93000">
                <a:srgbClr val="C00000"/>
              </a:gs>
              <a:gs pos="36000">
                <a:srgbClr val="FF7C80">
                  <a:alpha val="21961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glow>
              <a:srgbClr val="2C8C8C">
                <a:alpha val="67843"/>
              </a:srgbClr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>
              <a:solidFill>
                <a:prstClr val="white"/>
              </a:solidFill>
            </a:endParaRPr>
          </a:p>
        </p:txBody>
      </p:sp>
      <p:cxnSp>
        <p:nvCxnSpPr>
          <p:cNvPr id="31" name="Straight Arrow Connector 30"/>
          <p:cNvCxnSpPr>
            <a:cxnSpLocks noChangeAspect="1"/>
          </p:cNvCxnSpPr>
          <p:nvPr/>
        </p:nvCxnSpPr>
        <p:spPr>
          <a:xfrm>
            <a:off x="6533076" y="2639360"/>
            <a:ext cx="0" cy="378305"/>
          </a:xfrm>
          <a:prstGeom prst="straightConnector1">
            <a:avLst/>
          </a:prstGeom>
          <a:ln w="41275">
            <a:solidFill>
              <a:schemeClr val="tx1"/>
            </a:solidFill>
            <a:headEnd type="triangle" w="med" len="med"/>
            <a:tailEnd type="triangle" w="med" len="med"/>
          </a:ln>
          <a:effectLst>
            <a:glow>
              <a:schemeClr val="accent3">
                <a:satMod val="175000"/>
                <a:alpha val="40000"/>
              </a:schemeClr>
            </a:glow>
            <a:softEdge rad="0"/>
          </a:effectLst>
          <a:scene3d>
            <a:camera prst="orthographicFront"/>
            <a:lightRig rig="twoPt" dir="t"/>
          </a:scene3d>
          <a:sp3d contourW="12700" prstMaterial="matte">
            <a:bevelT w="368300" h="120650" prst="coolSlant"/>
            <a:bevelB prst="angle"/>
            <a:contourClr>
              <a:schemeClr val="bg2">
                <a:lumMod val="90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QDs on graphene vs. MoS</a:t>
            </a:r>
            <a:r>
              <a:rPr lang="en-US" sz="3000" baseline="-25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13" y="6305834"/>
            <a:ext cx="568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Raja et al. </a:t>
            </a:r>
            <a:r>
              <a:rPr lang="en-US" sz="1400" i="1" dirty="0">
                <a:latin typeface="Arial"/>
                <a:cs typeface="Arial"/>
              </a:rPr>
              <a:t>Nano Letters </a:t>
            </a:r>
            <a:r>
              <a:rPr lang="en-US" sz="1400" dirty="0">
                <a:latin typeface="Arial"/>
                <a:cs typeface="Arial"/>
              </a:rPr>
              <a:t>2016.</a:t>
            </a:r>
          </a:p>
          <a:p>
            <a:r>
              <a:rPr lang="en-US" sz="1400" dirty="0">
                <a:latin typeface="Arial"/>
                <a:cs typeface="Arial"/>
              </a:rPr>
              <a:t>Also see: </a:t>
            </a:r>
            <a:r>
              <a:rPr lang="en-US" sz="1400" dirty="0" err="1">
                <a:latin typeface="Arial"/>
                <a:cs typeface="Arial"/>
              </a:rPr>
              <a:t>Prins</a:t>
            </a:r>
            <a:r>
              <a:rPr lang="en-US" sz="1400" dirty="0">
                <a:latin typeface="Arial"/>
                <a:cs typeface="Arial"/>
              </a:rPr>
              <a:t> et al. </a:t>
            </a:r>
            <a:r>
              <a:rPr lang="en-US" sz="1400" i="1" dirty="0">
                <a:latin typeface="Arial"/>
                <a:cs typeface="Arial"/>
              </a:rPr>
              <a:t>Nano Letters </a:t>
            </a:r>
            <a:r>
              <a:rPr lang="en-US" sz="1400" dirty="0">
                <a:latin typeface="Arial"/>
                <a:cs typeface="Arial"/>
              </a:rPr>
              <a:t>2014, Chen et al. </a:t>
            </a:r>
            <a:r>
              <a:rPr lang="en-US" sz="1400" i="1" dirty="0">
                <a:latin typeface="Arial"/>
                <a:cs typeface="Arial"/>
              </a:rPr>
              <a:t>ACS Nano </a:t>
            </a:r>
            <a:r>
              <a:rPr lang="en-US" sz="1400" dirty="0">
                <a:latin typeface="Arial"/>
                <a:cs typeface="Arial"/>
              </a:rPr>
              <a:t>2010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E9D583-44BD-47B4-B8B5-5D5ED6FE6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94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V="1">
            <a:off x="7318617" y="2179571"/>
            <a:ext cx="230284" cy="3440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57598" y="1642811"/>
            <a:ext cx="173525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457200"/>
            <a:r>
              <a:rPr lang="en-US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Screening  </a:t>
            </a:r>
            <a:r>
              <a:rPr lang="en-US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algn="just" defTabSz="457200"/>
            <a:r>
              <a:rPr lang="en-US" sz="2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en-US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E field</a:t>
            </a:r>
            <a:endParaRPr lang="en-US" sz="20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59455" y="1539269"/>
            <a:ext cx="3060803" cy="2627075"/>
            <a:chOff x="4559455" y="1539269"/>
            <a:chExt cx="3060803" cy="26270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584" t="1931" r="610"/>
            <a:stretch/>
          </p:blipFill>
          <p:spPr>
            <a:xfrm flipH="1">
              <a:off x="4584106" y="2620089"/>
              <a:ext cx="1519130" cy="97383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584" t="1931" r="610"/>
            <a:stretch/>
          </p:blipFill>
          <p:spPr>
            <a:xfrm>
              <a:off x="6095492" y="2617706"/>
              <a:ext cx="1514512" cy="973836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4559455" y="1539269"/>
              <a:ext cx="3060803" cy="2627075"/>
              <a:chOff x="7322501" y="417294"/>
              <a:chExt cx="4081071" cy="3502767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8661518" y="417294"/>
                <a:ext cx="1422544" cy="1413942"/>
              </a:xfrm>
              <a:prstGeom prst="ellipse">
                <a:avLst/>
              </a:prstGeom>
              <a:gradFill flip="none" rotWithShape="1">
                <a:gsLst>
                  <a:gs pos="93000">
                    <a:schemeClr val="accent1">
                      <a:lumMod val="40000"/>
                      <a:lumOff val="60000"/>
                    </a:schemeClr>
                  </a:gs>
                  <a:gs pos="36000">
                    <a:srgbClr val="F3FFF3"/>
                  </a:gs>
                </a:gsLst>
                <a:path path="circle">
                  <a:fillToRect l="50000" t="50000" r="50000" b="50000"/>
                </a:path>
                <a:tileRect/>
              </a:gradFill>
              <a:ln w="6350">
                <a:noFill/>
              </a:ln>
              <a:effectLst>
                <a:glow>
                  <a:srgbClr val="2C8C8C">
                    <a:alpha val="67843"/>
                  </a:srgbClr>
                </a:glow>
                <a:softEdge rad="0"/>
              </a:effectLst>
              <a:scene3d>
                <a:camera prst="orthographicFront"/>
                <a:lightRig rig="threePt" dir="t"/>
              </a:scene3d>
              <a:sp3d contourW="12700">
                <a:bevelT w="311150" h="120650"/>
                <a:contourClr>
                  <a:schemeClr val="bg2">
                    <a:lumMod val="90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sz="900" u="sng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322501" y="3145754"/>
                <a:ext cx="4081071" cy="77430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/>
                <a:endParaRPr lang="en-US" sz="1050" baseline="-250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4567225" y="2862732"/>
              <a:ext cx="3053033" cy="722882"/>
            </a:xfrm>
            <a:custGeom>
              <a:avLst/>
              <a:gdLst>
                <a:gd name="connsiteX0" fmla="*/ 6350 w 3346450"/>
                <a:gd name="connsiteY0" fmla="*/ 0 h 647700"/>
                <a:gd name="connsiteX1" fmla="*/ 0 w 3346450"/>
                <a:gd name="connsiteY1" fmla="*/ 647700 h 647700"/>
                <a:gd name="connsiteX2" fmla="*/ 3346450 w 3346450"/>
                <a:gd name="connsiteY2" fmla="*/ 647700 h 647700"/>
                <a:gd name="connsiteX3" fmla="*/ 3340100 w 3346450"/>
                <a:gd name="connsiteY3" fmla="*/ 6350 h 647700"/>
                <a:gd name="connsiteX4" fmla="*/ 3340100 w 3346450"/>
                <a:gd name="connsiteY4" fmla="*/ 63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6450" h="647700">
                  <a:moveTo>
                    <a:pt x="6350" y="0"/>
                  </a:moveTo>
                  <a:cubicBezTo>
                    <a:pt x="4233" y="215900"/>
                    <a:pt x="2117" y="431800"/>
                    <a:pt x="0" y="647700"/>
                  </a:cubicBezTo>
                  <a:lnTo>
                    <a:pt x="3346450" y="647700"/>
                  </a:lnTo>
                  <a:cubicBezTo>
                    <a:pt x="3344333" y="433917"/>
                    <a:pt x="3342217" y="220133"/>
                    <a:pt x="3340100" y="6350"/>
                  </a:cubicBezTo>
                  <a:lnTo>
                    <a:pt x="3340100" y="635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73789" y="2608566"/>
              <a:ext cx="3036214" cy="327813"/>
            </a:xfrm>
            <a:prstGeom prst="rect">
              <a:avLst/>
            </a:prstGeom>
            <a:noFill/>
            <a:ln w="2222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 rot="21379294" flipH="1">
              <a:off x="5786688" y="2153170"/>
              <a:ext cx="181518" cy="671442"/>
              <a:chOff x="4192391" y="1659731"/>
              <a:chExt cx="166527" cy="484107"/>
            </a:xfrm>
            <a:effectLst/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4192391" y="1659731"/>
                <a:ext cx="111899" cy="159699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cxnSpLocks noChangeAspect="1"/>
              </p:cNvCxnSpPr>
              <p:nvPr/>
            </p:nvCxnSpPr>
            <p:spPr>
              <a:xfrm rot="5400000" flipV="1">
                <a:off x="4284910" y="1912568"/>
                <a:ext cx="133049" cy="14966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cxnSpLocks noChangeAspect="1"/>
              </p:cNvCxnSpPr>
              <p:nvPr/>
            </p:nvCxnSpPr>
            <p:spPr>
              <a:xfrm flipH="1">
                <a:off x="4284816" y="2063273"/>
                <a:ext cx="69579" cy="80565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 rot="1106104" flipH="1">
              <a:off x="5463251" y="2000451"/>
              <a:ext cx="221594" cy="703133"/>
              <a:chOff x="4192391" y="1659731"/>
              <a:chExt cx="181444" cy="506348"/>
            </a:xfrm>
            <a:effectLst/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4192391" y="1659731"/>
                <a:ext cx="111899" cy="159699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cxnSpLocks noChangeAspect="1"/>
              </p:cNvCxnSpPr>
              <p:nvPr/>
            </p:nvCxnSpPr>
            <p:spPr>
              <a:xfrm rot="5400000" flipV="1">
                <a:off x="4299827" y="1928067"/>
                <a:ext cx="133049" cy="14966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cxnSpLocks noChangeAspect="1"/>
              </p:cNvCxnSpPr>
              <p:nvPr/>
            </p:nvCxnSpPr>
            <p:spPr>
              <a:xfrm flipH="1">
                <a:off x="4289289" y="2085514"/>
                <a:ext cx="69579" cy="80565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 rot="220706">
              <a:off x="6258982" y="2126585"/>
              <a:ext cx="181518" cy="671442"/>
              <a:chOff x="4192391" y="1659731"/>
              <a:chExt cx="166527" cy="484107"/>
            </a:xfrm>
            <a:effectLst/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4192391" y="1659731"/>
                <a:ext cx="111899" cy="159699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>
                <a:cxnSpLocks noChangeAspect="1"/>
              </p:cNvCxnSpPr>
              <p:nvPr/>
            </p:nvCxnSpPr>
            <p:spPr>
              <a:xfrm rot="5400000" flipV="1">
                <a:off x="4284910" y="1912568"/>
                <a:ext cx="133049" cy="14966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cxnSpLocks noChangeAspect="1"/>
              </p:cNvCxnSpPr>
              <p:nvPr/>
            </p:nvCxnSpPr>
            <p:spPr>
              <a:xfrm flipH="1">
                <a:off x="4284816" y="2063273"/>
                <a:ext cx="69579" cy="80565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 rot="20493896">
              <a:off x="6514483" y="1982600"/>
              <a:ext cx="221594" cy="703133"/>
              <a:chOff x="4192391" y="1659731"/>
              <a:chExt cx="181444" cy="506348"/>
            </a:xfrm>
            <a:effectLst/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4192391" y="1659731"/>
                <a:ext cx="111899" cy="159699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cxnSpLocks noChangeAspect="1"/>
              </p:cNvCxnSpPr>
              <p:nvPr/>
            </p:nvCxnSpPr>
            <p:spPr>
              <a:xfrm rot="5400000" flipV="1">
                <a:off x="4299827" y="1928067"/>
                <a:ext cx="133049" cy="14966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cxnSpLocks noChangeAspect="1"/>
              </p:cNvCxnSpPr>
              <p:nvPr/>
            </p:nvCxnSpPr>
            <p:spPr>
              <a:xfrm flipH="1">
                <a:off x="4289289" y="2085514"/>
                <a:ext cx="69579" cy="80565"/>
              </a:xfrm>
              <a:prstGeom prst="straightConnector1">
                <a:avLst/>
              </a:prstGeom>
              <a:ln w="22225">
                <a:solidFill>
                  <a:schemeClr val="bg2">
                    <a:lumMod val="10000"/>
                  </a:schemeClr>
                </a:solidFill>
                <a:tailEnd type="arrow" w="sm" len="sm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/>
            <p:cNvCxnSpPr/>
            <p:nvPr/>
          </p:nvCxnSpPr>
          <p:spPr>
            <a:xfrm flipH="1">
              <a:off x="6096093" y="1711842"/>
              <a:ext cx="7144" cy="61660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stealth" w="lg" len="lg"/>
              <a:tailEnd type="stealth" w="lg" len="lg"/>
            </a:ln>
            <a:effectLst>
              <a:softEdge rad="228600"/>
            </a:effectLst>
            <a:scene3d>
              <a:camera prst="orthographicFront"/>
              <a:lightRig rig="twoPt" dir="t"/>
            </a:scene3d>
            <a:sp3d contourW="12700" prstMaterial="matte">
              <a:bevelT w="368300" h="120650" prst="coolSlant"/>
              <a:bevelB prst="angle"/>
              <a:contourClr>
                <a:schemeClr val="bg2">
                  <a:lumMod val="90000"/>
                </a:schemeClr>
              </a:contourClr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t="2036" b="5016"/>
          <a:stretch/>
        </p:blipFill>
        <p:spPr>
          <a:xfrm flipH="1">
            <a:off x="1300181" y="2599793"/>
            <a:ext cx="1515472" cy="31321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/>
          <a:srcRect t="2036" b="5016"/>
          <a:stretch/>
        </p:blipFill>
        <p:spPr>
          <a:xfrm>
            <a:off x="2811038" y="2599740"/>
            <a:ext cx="1515472" cy="313218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2285145" y="1525409"/>
            <a:ext cx="1066908" cy="1060457"/>
          </a:xfrm>
          <a:prstGeom prst="ellipse">
            <a:avLst/>
          </a:prstGeom>
          <a:gradFill flip="none" rotWithShape="1">
            <a:gsLst>
              <a:gs pos="93000">
                <a:schemeClr val="accent1">
                  <a:lumMod val="40000"/>
                  <a:lumOff val="60000"/>
                </a:schemeClr>
              </a:gs>
              <a:gs pos="36000">
                <a:srgbClr val="F3FFF3"/>
              </a:gs>
            </a:gsLst>
            <a:path path="circle">
              <a:fillToRect l="50000" t="50000" r="50000" b="50000"/>
            </a:path>
            <a:tileRect/>
          </a:gradFill>
          <a:ln w="6350">
            <a:noFill/>
          </a:ln>
          <a:effectLst>
            <a:glow>
              <a:srgbClr val="2C8C8C">
                <a:alpha val="67843"/>
              </a:srgbClr>
            </a:glow>
            <a:softEdge rad="0"/>
          </a:effectLst>
          <a:scene3d>
            <a:camera prst="orthographicFront"/>
            <a:lightRig rig="threePt" dir="t"/>
          </a:scene3d>
          <a:sp3d contourW="12700">
            <a:bevelT w="311150" h="120650"/>
            <a:contourClr>
              <a:schemeClr val="bg2">
                <a:lumMod val="9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900" u="sng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95370" y="2919442"/>
            <a:ext cx="3056682" cy="5807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050" baseline="-25000" dirty="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299294" y="2599633"/>
            <a:ext cx="3036214" cy="319808"/>
          </a:xfrm>
          <a:prstGeom prst="rect">
            <a:avLst/>
          </a:prstGeom>
          <a:noFill/>
          <a:ln w="2222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 rot="220706">
            <a:off x="3015458" y="2056343"/>
            <a:ext cx="444911" cy="814292"/>
            <a:chOff x="4192391" y="1659731"/>
            <a:chExt cx="166527" cy="484107"/>
          </a:xfrm>
          <a:effectLst/>
        </p:grpSpPr>
        <p:cxnSp>
          <p:nvCxnSpPr>
            <p:cNvPr id="61" name="Straight Arrow Connector 60"/>
            <p:cNvCxnSpPr/>
            <p:nvPr/>
          </p:nvCxnSpPr>
          <p:spPr>
            <a:xfrm>
              <a:off x="4192391" y="1659731"/>
              <a:ext cx="111899" cy="159699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cxnSpLocks noChangeAspect="1"/>
            </p:cNvCxnSpPr>
            <p:nvPr/>
          </p:nvCxnSpPr>
          <p:spPr>
            <a:xfrm rot="5400000" flipV="1">
              <a:off x="4284910" y="1912568"/>
              <a:ext cx="133049" cy="14966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cxnSpLocks noChangeAspect="1"/>
            </p:cNvCxnSpPr>
            <p:nvPr/>
          </p:nvCxnSpPr>
          <p:spPr>
            <a:xfrm flipH="1">
              <a:off x="4284816" y="2063273"/>
              <a:ext cx="69579" cy="80565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20493896">
            <a:off x="3249512" y="1903216"/>
            <a:ext cx="484765" cy="851702"/>
            <a:chOff x="4192391" y="1659731"/>
            <a:chExt cx="181444" cy="506348"/>
          </a:xfrm>
          <a:effectLst/>
        </p:grpSpPr>
        <p:cxnSp>
          <p:nvCxnSpPr>
            <p:cNvPr id="58" name="Straight Arrow Connector 57"/>
            <p:cNvCxnSpPr/>
            <p:nvPr/>
          </p:nvCxnSpPr>
          <p:spPr>
            <a:xfrm>
              <a:off x="4192391" y="1659731"/>
              <a:ext cx="111899" cy="159699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</p:cNvCxnSpPr>
            <p:nvPr/>
          </p:nvCxnSpPr>
          <p:spPr>
            <a:xfrm rot="5400000" flipV="1">
              <a:off x="4299827" y="1928067"/>
              <a:ext cx="133049" cy="14966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cxnSpLocks noChangeAspect="1"/>
            </p:cNvCxnSpPr>
            <p:nvPr/>
          </p:nvCxnSpPr>
          <p:spPr>
            <a:xfrm flipH="1">
              <a:off x="4289289" y="2085514"/>
              <a:ext cx="69579" cy="80565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 rot="21379294" flipH="1">
            <a:off x="2202335" y="2073806"/>
            <a:ext cx="444911" cy="814292"/>
            <a:chOff x="4192391" y="1659731"/>
            <a:chExt cx="166527" cy="484107"/>
          </a:xfrm>
          <a:effectLst/>
        </p:grpSpPr>
        <p:cxnSp>
          <p:nvCxnSpPr>
            <p:cNvPr id="55" name="Straight Arrow Connector 54"/>
            <p:cNvCxnSpPr/>
            <p:nvPr/>
          </p:nvCxnSpPr>
          <p:spPr>
            <a:xfrm>
              <a:off x="4192391" y="1659731"/>
              <a:ext cx="111899" cy="159699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  <a:alpha val="85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cxnSpLocks noChangeAspect="1"/>
            </p:cNvCxnSpPr>
            <p:nvPr/>
          </p:nvCxnSpPr>
          <p:spPr>
            <a:xfrm rot="5400000" flipV="1">
              <a:off x="4284910" y="1912568"/>
              <a:ext cx="133049" cy="14966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  <a:alpha val="85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</p:cNvCxnSpPr>
            <p:nvPr/>
          </p:nvCxnSpPr>
          <p:spPr>
            <a:xfrm flipH="1">
              <a:off x="4284816" y="2063273"/>
              <a:ext cx="69579" cy="80565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  <a:alpha val="85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 rot="1106104" flipH="1">
            <a:off x="1922411" y="1904268"/>
            <a:ext cx="484765" cy="851702"/>
            <a:chOff x="4192391" y="1659731"/>
            <a:chExt cx="181444" cy="506348"/>
          </a:xfrm>
          <a:effectLst/>
        </p:grpSpPr>
        <p:cxnSp>
          <p:nvCxnSpPr>
            <p:cNvPr id="52" name="Straight Arrow Connector 51"/>
            <p:cNvCxnSpPr/>
            <p:nvPr/>
          </p:nvCxnSpPr>
          <p:spPr>
            <a:xfrm>
              <a:off x="4192391" y="1659731"/>
              <a:ext cx="111899" cy="159699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400000" flipV="1">
              <a:off x="4299827" y="1928067"/>
              <a:ext cx="133049" cy="14966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flipH="1">
              <a:off x="4289289" y="2085514"/>
              <a:ext cx="69579" cy="80565"/>
            </a:xfrm>
            <a:prstGeom prst="straightConnector1">
              <a:avLst/>
            </a:prstGeom>
            <a:ln w="22225">
              <a:solidFill>
                <a:schemeClr val="bg2">
                  <a:lumMod val="10000"/>
                </a:schemeClr>
              </a:solidFill>
              <a:tailEnd type="arrow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/>
          <p:cNvCxnSpPr/>
          <p:nvPr/>
        </p:nvCxnSpPr>
        <p:spPr>
          <a:xfrm flipH="1">
            <a:off x="2824772" y="1713559"/>
            <a:ext cx="7144" cy="616600"/>
          </a:xfrm>
          <a:prstGeom prst="straightConnector1">
            <a:avLst/>
          </a:prstGeom>
          <a:ln w="47625">
            <a:solidFill>
              <a:schemeClr val="tx1"/>
            </a:solidFill>
            <a:headEnd type="stealth" w="lg" len="lg"/>
            <a:tailEnd type="stealth" w="lg" len="lg"/>
          </a:ln>
          <a:effectLst>
            <a:softEdge rad="228600"/>
          </a:effectLst>
          <a:scene3d>
            <a:camera prst="orthographicFront"/>
            <a:lightRig rig="twoPt" dir="t"/>
          </a:scene3d>
          <a:sp3d contourW="12700" prstMaterial="matte">
            <a:bevelT w="368300" h="120650" prst="coolSlant"/>
            <a:bevelB prst="angle"/>
            <a:contourClr>
              <a:schemeClr val="bg2">
                <a:lumMod val="90000"/>
              </a:schemeClr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05794" y="4606764"/>
            <a:ext cx="3538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Energy transfer rate </a:t>
            </a:r>
            <a:r>
              <a:rPr lang="en-US" sz="28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endParaRPr lang="en-US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3503" y="5220587"/>
            <a:ext cx="368376" cy="393404"/>
          </a:xfrm>
          <a:prstGeom prst="rect">
            <a:avLst/>
          </a:prstGeom>
          <a:noFill/>
          <a:ln w="57150">
            <a:solidFill>
              <a:srgbClr val="0000F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69547" y="4961478"/>
            <a:ext cx="1662071" cy="433428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/>
          <a:srcRect t="3939" b="3604"/>
          <a:stretch/>
        </p:blipFill>
        <p:spPr>
          <a:xfrm flipV="1">
            <a:off x="632158" y="2553811"/>
            <a:ext cx="355473" cy="113110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33309" y="34341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49341" y="242237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8730" y="2857657"/>
            <a:ext cx="463588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87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Absorption vs. Screening</a:t>
            </a:r>
            <a:endParaRPr lang="en-US" sz="3000" baseline="-25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9361" y="5793162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Graphene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199473" y="5517614"/>
            <a:ext cx="821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MoS</a:t>
            </a:r>
            <a:r>
              <a:rPr lang="en-US" sz="2000" b="1" baseline="-25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645" y="4141804"/>
            <a:ext cx="5029636" cy="1432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335" y="2966282"/>
            <a:ext cx="1763733" cy="6476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537278" y="3343701"/>
            <a:ext cx="409432" cy="15421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7199473" y="3343701"/>
            <a:ext cx="19468" cy="1438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5590559" y="3452639"/>
            <a:ext cx="1570455" cy="124292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8E662-932C-40CC-A2C9-F158020A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0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2" grpId="0"/>
      <p:bldP spid="3" grpId="0" animBg="1"/>
      <p:bldP spid="73" grpId="0" animBg="1"/>
      <p:bldP spid="4" grpId="0"/>
      <p:bldP spid="6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1600" y="1591733"/>
            <a:ext cx="2438400" cy="1540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42006" y="3115734"/>
            <a:ext cx="145626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NRET rates: experiment vs. theory</a:t>
            </a:r>
            <a:endParaRPr lang="en-US" sz="3000" baseline="-25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857" t="10186" r="22321" b="16666"/>
          <a:stretch/>
        </p:blipFill>
        <p:spPr>
          <a:xfrm>
            <a:off x="140677" y="726898"/>
            <a:ext cx="4836503" cy="4811537"/>
          </a:xfrm>
          <a:prstGeom prst="rect">
            <a:avLst/>
          </a:prstGeom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4977180" y="1210339"/>
            <a:ext cx="416681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389438"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4389438"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4389438"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4389438"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4389438"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altLang="zh-CN" sz="1600" b="1" dirty="0"/>
          </a:p>
          <a:p>
            <a:pPr marL="342900" indent="-342900" eaLnBrk="1" hangingPunct="1">
              <a:spcAft>
                <a:spcPts val="0"/>
              </a:spcAft>
              <a:buFont typeface="Arial"/>
              <a:buChar char="•"/>
            </a:pPr>
            <a:r>
              <a:rPr lang="en-US" altLang="zh-CN" sz="1600" dirty="0" err="1"/>
              <a:t>QD:point</a:t>
            </a:r>
            <a:r>
              <a:rPr lang="en-US" altLang="zh-CN" sz="1600" dirty="0"/>
              <a:t> dipole, 2D:dielectric slab  </a:t>
            </a:r>
          </a:p>
          <a:p>
            <a:pPr marL="342900" indent="-342900" eaLnBrk="1" hangingPunct="1">
              <a:spcAft>
                <a:spcPts val="0"/>
              </a:spcAft>
              <a:buFont typeface="Arial"/>
              <a:buChar char="•"/>
            </a:pPr>
            <a:endParaRPr lang="en-US" altLang="zh-CN" sz="1600" dirty="0"/>
          </a:p>
          <a:p>
            <a:pPr marL="342900" indent="-342900" eaLnBrk="1" hangingPunct="1">
              <a:spcAft>
                <a:spcPts val="0"/>
              </a:spcAft>
              <a:buFont typeface="Arial"/>
              <a:buChar char="•"/>
            </a:pPr>
            <a:r>
              <a:rPr lang="en-US" altLang="zh-CN" sz="1600" dirty="0"/>
              <a:t>Inputs: dielectric functions, QD size, acceptor thickness, decay rate in solution</a:t>
            </a:r>
          </a:p>
          <a:p>
            <a:pPr marL="342900" indent="-342900" eaLnBrk="1" hangingPunct="1">
              <a:buFont typeface="Arial"/>
              <a:buChar char="•"/>
            </a:pPr>
            <a:endParaRPr lang="en-US" altLang="zh-CN" sz="1600" dirty="0"/>
          </a:p>
          <a:p>
            <a:pPr marL="342900" indent="-342900" eaLnBrk="1" hangingPunct="1">
              <a:buFont typeface="Arial"/>
              <a:buChar char="•"/>
            </a:pPr>
            <a:r>
              <a:rPr lang="en-US" altLang="zh-CN" sz="1600" dirty="0"/>
              <a:t>No free parameters</a:t>
            </a:r>
          </a:p>
          <a:p>
            <a:pPr marL="342900" indent="-342900" eaLnBrk="1" hangingPunct="1">
              <a:buFont typeface="Arial"/>
              <a:buChar char="•"/>
            </a:pPr>
            <a:endParaRPr lang="en-US" altLang="zh-CN" sz="1600" dirty="0"/>
          </a:p>
          <a:p>
            <a:pPr marL="342900" indent="-342900" eaLnBrk="1" hangingPunct="1">
              <a:buFont typeface="Arial"/>
              <a:buChar char="•"/>
            </a:pPr>
            <a:r>
              <a:rPr lang="en-US" altLang="zh-CN" sz="1600" dirty="0"/>
              <a:t>Extendable for arbitrary 2D heterostructures</a:t>
            </a:r>
          </a:p>
          <a:p>
            <a:pPr marL="342900" indent="-342900" eaLnBrk="1" hangingPunct="1">
              <a:buFont typeface="Arial"/>
              <a:buChar char="•"/>
            </a:pPr>
            <a:endParaRPr lang="en-US" altLang="zh-CN" sz="1600" dirty="0"/>
          </a:p>
          <a:p>
            <a:pPr marL="342900" indent="-342900" eaLnBrk="1" hangingPunct="1">
              <a:buFont typeface="Arial"/>
              <a:buChar char="•"/>
            </a:pPr>
            <a:endParaRPr lang="en-US" altLang="zh-CN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0677" y="6147926"/>
            <a:ext cx="5267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Chance, </a:t>
            </a:r>
            <a:r>
              <a:rPr lang="fr-FR" sz="1600" dirty="0" err="1"/>
              <a:t>Prock</a:t>
            </a:r>
            <a:r>
              <a:rPr lang="fr-FR" sz="1600" dirty="0"/>
              <a:t> and </a:t>
            </a:r>
            <a:r>
              <a:rPr lang="fr-FR" sz="1600" dirty="0" err="1"/>
              <a:t>Silbey</a:t>
            </a:r>
            <a:r>
              <a:rPr lang="fr-FR" sz="1600" dirty="0"/>
              <a:t>. Adv. </a:t>
            </a:r>
            <a:r>
              <a:rPr lang="fr-FR" sz="1600" dirty="0" err="1"/>
              <a:t>Chem</a:t>
            </a:r>
            <a:r>
              <a:rPr lang="fr-FR" sz="1600" dirty="0"/>
              <a:t>. Phys</a:t>
            </a:r>
            <a:r>
              <a:rPr lang="fr-FR" sz="1600" i="1" dirty="0"/>
              <a:t>. </a:t>
            </a:r>
            <a:r>
              <a:rPr lang="fr-FR" sz="1600" dirty="0"/>
              <a:t>37, 1 (1978)</a:t>
            </a:r>
          </a:p>
          <a:p>
            <a:r>
              <a:rPr lang="fr-FR" sz="1600" dirty="0"/>
              <a:t>Gordon and </a:t>
            </a:r>
            <a:r>
              <a:rPr lang="fr-FR" sz="1600" dirty="0" err="1"/>
              <a:t>Gartstein</a:t>
            </a:r>
            <a:r>
              <a:rPr lang="fr-FR" sz="1600" dirty="0"/>
              <a:t>. J. Phys. </a:t>
            </a:r>
            <a:r>
              <a:rPr lang="fr-FR" sz="1600" dirty="0" err="1"/>
              <a:t>Condens</a:t>
            </a:r>
            <a:r>
              <a:rPr lang="fr-FR" sz="1600" dirty="0"/>
              <a:t>. </a:t>
            </a:r>
            <a:r>
              <a:rPr lang="fr-FR" sz="1600" dirty="0" err="1"/>
              <a:t>Matter</a:t>
            </a:r>
            <a:r>
              <a:rPr lang="fr-FR" sz="1600" dirty="0"/>
              <a:t> 25, 42 (2013)</a:t>
            </a:r>
          </a:p>
          <a:p>
            <a:endParaRPr lang="en-US" sz="1600" dirty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8713" t="36670" r="25434" b="46878"/>
          <a:stretch/>
        </p:blipFill>
        <p:spPr>
          <a:xfrm>
            <a:off x="1793534" y="2494456"/>
            <a:ext cx="2947917" cy="1082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677" y="5316929"/>
            <a:ext cx="340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/>
                <a:cs typeface="Arial"/>
              </a:rPr>
              <a:t>Theory collaboration: </a:t>
            </a:r>
          </a:p>
          <a:p>
            <a:pPr algn="just"/>
            <a:r>
              <a:rPr lang="en-US" sz="1600" dirty="0">
                <a:latin typeface="Arial"/>
                <a:cs typeface="Arial"/>
              </a:rPr>
              <a:t>Andrés Montoya-Castillo, </a:t>
            </a:r>
          </a:p>
          <a:p>
            <a:pPr algn="just"/>
            <a:r>
              <a:rPr lang="en-US" sz="1600" dirty="0">
                <a:latin typeface="Arial"/>
                <a:cs typeface="Arial"/>
              </a:rPr>
              <a:t>David </a:t>
            </a:r>
            <a:r>
              <a:rPr lang="en-US" sz="1600" dirty="0" err="1">
                <a:latin typeface="Arial"/>
                <a:cs typeface="Arial"/>
              </a:rPr>
              <a:t>Reichman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6779E-8FE3-490E-B853-7E5C9057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025" y="3174054"/>
            <a:ext cx="2775098" cy="1701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9" y="5059151"/>
            <a:ext cx="1809221" cy="15974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6333" y="1391004"/>
            <a:ext cx="4709944" cy="327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energy transfer QD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2D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no. of layers, energy transfer rate:</a:t>
            </a:r>
          </a:p>
          <a:p>
            <a:pPr lvl="1"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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graphene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 defTabSz="457200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en-US" sz="20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</a:t>
            </a:r>
            <a:r>
              <a:rPr lang="en-US" sz="2000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MoS</a:t>
            </a:r>
            <a:r>
              <a:rPr lang="en-US" sz="2000" baseline="-25000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</a:p>
          <a:p>
            <a:pPr lvl="1" defTabSz="457200"/>
            <a:endParaRPr lang="en-US" sz="2000" baseline="-25000" dirty="0">
              <a:solidFill>
                <a:srgbClr val="F6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lvl="1" defTabSz="457200"/>
            <a:endParaRPr lang="en-US" sz="2000" baseline="-25000" dirty="0">
              <a:solidFill>
                <a:srgbClr val="F6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457200" defTabSz="4572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Dissipation vs. screening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707" y="25997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Part II</a:t>
            </a:r>
            <a:endParaRPr lang="en-US" sz="3000" baseline="-25000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6D5D23-71AC-48D9-935A-CE079041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0D73B-4992-4A64-AEDA-569510E49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9" t="10475" r="10742" b="53055"/>
          <a:stretch/>
        </p:blipFill>
        <p:spPr>
          <a:xfrm>
            <a:off x="6347826" y="1162146"/>
            <a:ext cx="2236338" cy="16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169709D-3FAE-4E11-9C5C-DD909AF4359E}"/>
              </a:ext>
            </a:extLst>
          </p:cNvPr>
          <p:cNvGrpSpPr/>
          <p:nvPr/>
        </p:nvGrpSpPr>
        <p:grpSpPr>
          <a:xfrm>
            <a:off x="3788469" y="1472815"/>
            <a:ext cx="2598569" cy="1679340"/>
            <a:chOff x="1572525" y="2434510"/>
            <a:chExt cx="2598569" cy="16793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C09F5C-19EA-4FB0-B70E-76E6F6651B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72525" y="2434510"/>
              <a:ext cx="1828800" cy="1616657"/>
              <a:chOff x="566670" y="388665"/>
              <a:chExt cx="3057267" cy="2702622"/>
            </a:xfrm>
          </p:grpSpPr>
          <p:pic>
            <p:nvPicPr>
              <p:cNvPr id="27650" name="Picture 2" descr="Skeletal formula of pentacene">
                <a:extLst>
                  <a:ext uri="{FF2B5EF4-FFF2-40B4-BE49-F238E27FC236}">
                    <a16:creationId xmlns:a16="http://schemas.microsoft.com/office/drawing/2014/main" id="{1140480E-FD2B-4070-A9D2-BABCA41980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670" y="2343955"/>
                <a:ext cx="3057267" cy="747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30A8AC7-29DB-4381-A062-3B2FF5E2B668}"/>
                  </a:ext>
                </a:extLst>
              </p:cNvPr>
              <p:cNvGrpSpPr/>
              <p:nvPr/>
            </p:nvGrpSpPr>
            <p:grpSpPr>
              <a:xfrm>
                <a:off x="847860" y="1684986"/>
                <a:ext cx="2457362" cy="747332"/>
                <a:chOff x="847860" y="1684986"/>
                <a:chExt cx="2457362" cy="747332"/>
              </a:xfrm>
            </p:grpSpPr>
            <p:pic>
              <p:nvPicPr>
                <p:cNvPr id="9" name="Picture 2" descr="Skeletal formula of pentacene">
                  <a:extLst>
                    <a:ext uri="{FF2B5EF4-FFF2-40B4-BE49-F238E27FC236}">
                      <a16:creationId xmlns:a16="http://schemas.microsoft.com/office/drawing/2014/main" id="{8202A457-08BD-440A-88AF-1B823FC294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20793"/>
                <a:stretch/>
              </p:blipFill>
              <p:spPr bwMode="auto">
                <a:xfrm>
                  <a:off x="847860" y="1684986"/>
                  <a:ext cx="2421596" cy="747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934010E0-8E2F-4F8F-873E-6A465F463564}"/>
                    </a:ext>
                  </a:extLst>
                </p:cNvPr>
                <p:cNvSpPr/>
                <p:nvPr/>
              </p:nvSpPr>
              <p:spPr>
                <a:xfrm rot="2086071">
                  <a:off x="3249208" y="1826421"/>
                  <a:ext cx="54769" cy="547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4774BF0-C618-4E4C-929F-731B08845E3B}"/>
                    </a:ext>
                  </a:extLst>
                </p:cNvPr>
                <p:cNvSpPr/>
                <p:nvPr/>
              </p:nvSpPr>
              <p:spPr>
                <a:xfrm rot="3286101">
                  <a:off x="3250453" y="2234804"/>
                  <a:ext cx="54769" cy="547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9A5CE52-B3BD-4DB6-B3EF-FB297C5DF0EF}"/>
                  </a:ext>
                </a:extLst>
              </p:cNvPr>
              <p:cNvGrpSpPr/>
              <p:nvPr/>
            </p:nvGrpSpPr>
            <p:grpSpPr>
              <a:xfrm>
                <a:off x="1129050" y="1040428"/>
                <a:ext cx="1867809" cy="747332"/>
                <a:chOff x="1129050" y="1040428"/>
                <a:chExt cx="1867809" cy="747332"/>
              </a:xfrm>
            </p:grpSpPr>
            <p:pic>
              <p:nvPicPr>
                <p:cNvPr id="10" name="Picture 2" descr="Skeletal formula of pentacene">
                  <a:extLst>
                    <a:ext uri="{FF2B5EF4-FFF2-40B4-BE49-F238E27FC236}">
                      <a16:creationId xmlns:a16="http://schemas.microsoft.com/office/drawing/2014/main" id="{84FD4543-5A65-4F1C-99EE-B1A4EAB4CD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39960"/>
                <a:stretch/>
              </p:blipFill>
              <p:spPr bwMode="auto">
                <a:xfrm>
                  <a:off x="1129050" y="1040428"/>
                  <a:ext cx="1835606" cy="747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911B20B-5F5F-4FC1-9D06-69A3EDD12436}"/>
                    </a:ext>
                  </a:extLst>
                </p:cNvPr>
                <p:cNvSpPr/>
                <p:nvPr/>
              </p:nvSpPr>
              <p:spPr>
                <a:xfrm rot="2086071">
                  <a:off x="2937272" y="1177668"/>
                  <a:ext cx="54769" cy="547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B9C9A96-3E1F-4801-8724-393A0CFDFCC3}"/>
                    </a:ext>
                  </a:extLst>
                </p:cNvPr>
                <p:cNvSpPr/>
                <p:nvPr/>
              </p:nvSpPr>
              <p:spPr>
                <a:xfrm rot="3470373">
                  <a:off x="2942090" y="1590815"/>
                  <a:ext cx="54769" cy="547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D638E8A-ED10-4B1D-B69A-199EC4E7C05C}"/>
                  </a:ext>
                </a:extLst>
              </p:cNvPr>
              <p:cNvGrpSpPr/>
              <p:nvPr/>
            </p:nvGrpSpPr>
            <p:grpSpPr>
              <a:xfrm>
                <a:off x="1447103" y="388665"/>
                <a:ext cx="1296399" cy="747332"/>
                <a:chOff x="3818588" y="3717087"/>
                <a:chExt cx="1296399" cy="747332"/>
              </a:xfrm>
            </p:grpSpPr>
            <p:pic>
              <p:nvPicPr>
                <p:cNvPr id="18" name="Picture 2" descr="Skeletal formula of pentacene">
                  <a:extLst>
                    <a:ext uri="{FF2B5EF4-FFF2-40B4-BE49-F238E27FC236}">
                      <a16:creationId xmlns:a16="http://schemas.microsoft.com/office/drawing/2014/main" id="{0BDAD274-EDFB-4DB8-895A-205530525A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r="59390"/>
                <a:stretch/>
              </p:blipFill>
              <p:spPr bwMode="auto">
                <a:xfrm>
                  <a:off x="3818588" y="3717087"/>
                  <a:ext cx="1241568" cy="7473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3070338A-423D-4B00-BB88-213066274CF7}"/>
                    </a:ext>
                  </a:extLst>
                </p:cNvPr>
                <p:cNvSpPr/>
                <p:nvPr/>
              </p:nvSpPr>
              <p:spPr>
                <a:xfrm rot="2086071">
                  <a:off x="5057784" y="3869802"/>
                  <a:ext cx="54769" cy="547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9056458-28B0-4E3C-8917-573A29D83969}"/>
                    </a:ext>
                  </a:extLst>
                </p:cNvPr>
                <p:cNvSpPr/>
                <p:nvPr/>
              </p:nvSpPr>
              <p:spPr>
                <a:xfrm rot="3470373">
                  <a:off x="5060218" y="4257945"/>
                  <a:ext cx="54769" cy="547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7654" name="Picture 6" descr="http://www.chem.uiuc.edu/chem234/smithsyllabus/anth.gif">
              <a:extLst>
                <a:ext uri="{FF2B5EF4-FFF2-40B4-BE49-F238E27FC236}">
                  <a16:creationId xmlns:a16="http://schemas.microsoft.com/office/drawing/2014/main" id="{B8ABAE73-4667-47C7-80E1-0D22A4791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526" y="2824382"/>
              <a:ext cx="478933" cy="370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6" name="Picture 8" descr="Tetracene crystals">
              <a:extLst>
                <a:ext uri="{FF2B5EF4-FFF2-40B4-BE49-F238E27FC236}">
                  <a16:creationId xmlns:a16="http://schemas.microsoft.com/office/drawing/2014/main" id="{AFD483DB-78F5-47C2-924B-F54A5A10E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804" y="3147262"/>
              <a:ext cx="659322" cy="506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8" name="Picture 10" descr="https://upload.wikimedia.org/wikipedia/commons/d/d2/Pentacene.jpg">
              <a:extLst>
                <a:ext uri="{FF2B5EF4-FFF2-40B4-BE49-F238E27FC236}">
                  <a16:creationId xmlns:a16="http://schemas.microsoft.com/office/drawing/2014/main" id="{2D590D33-34DC-4F76-B456-0D98ECB27B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927" y="3541443"/>
              <a:ext cx="838167" cy="572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0" name="Picture 12" descr="Related image">
              <a:extLst>
                <a:ext uri="{FF2B5EF4-FFF2-40B4-BE49-F238E27FC236}">
                  <a16:creationId xmlns:a16="http://schemas.microsoft.com/office/drawing/2014/main" id="{3F80E042-806F-455D-AA9E-40784632D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6400" r="94000">
                          <a14:foregroundMark x1="10400" y1="32400" x2="9932" y2="34881"/>
                          <a14:foregroundMark x1="9143" y1="34794" x2="9200" y2="34400"/>
                          <a14:foregroundMark x1="88117" y1="50277" x2="88000" y2="49600"/>
                          <a14:foregroundMark x1="88000" y1="49600" x2="88186" y2="50278"/>
                          <a14:backgroundMark x1="6800" y1="38800" x2="6400" y2="39600"/>
                          <a14:backgroundMark x1="90400" y1="73200" x2="91200" y2="72800"/>
                          <a14:backgroundMark x1="91600" y1="73200" x2="91600" y2="71600"/>
                          <a14:backgroundMark x1="90000" y1="71600" x2="94400" y2="50400"/>
                          <a14:backgroundMark x1="94400" y1="50400" x2="94000" y2="70800"/>
                          <a14:backgroundMark x1="94000" y1="70800" x2="91600" y2="72000"/>
                          <a14:backgroundMark x1="9200" y1="34800" x2="6800" y2="56400"/>
                          <a14:backgroundMark x1="6800" y1="56400" x2="7200" y2="37200"/>
                          <a14:backgroundMark x1="22800" y1="84800" x2="18800" y2="88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003" y="2458389"/>
              <a:ext cx="353789" cy="35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662" name="Picture 14" descr="Image result for solvatochromism">
            <a:extLst>
              <a:ext uri="{FF2B5EF4-FFF2-40B4-BE49-F238E27FC236}">
                <a16:creationId xmlns:a16="http://schemas.microsoft.com/office/drawing/2014/main" id="{071D4F26-D492-4B3A-B325-6735BB1FA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5" t="11765" r="13036" b="24320"/>
          <a:stretch/>
        </p:blipFill>
        <p:spPr bwMode="auto">
          <a:xfrm>
            <a:off x="3614057" y="3863273"/>
            <a:ext cx="2613787" cy="113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F83A15F-FEDB-4595-979E-482E6A3FCE18}"/>
              </a:ext>
            </a:extLst>
          </p:cNvPr>
          <p:cNvGrpSpPr/>
          <p:nvPr/>
        </p:nvGrpSpPr>
        <p:grpSpPr>
          <a:xfrm>
            <a:off x="6524340" y="1394484"/>
            <a:ext cx="2367398" cy="1771473"/>
            <a:chOff x="6524340" y="1394484"/>
            <a:chExt cx="2367398" cy="177147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18D595D-707C-4D4B-AF7B-9C3DEBDA39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24340" y="2389996"/>
              <a:ext cx="2367398" cy="775961"/>
              <a:chOff x="5376781" y="2960256"/>
              <a:chExt cx="2891613" cy="947782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13021AB-9D76-4648-B322-DC6B1393A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000" b="98000" l="6591" r="95000"/>
                        </a14:imgEffect>
                        <a14:imgEffect>
                          <a14:colorTemperature colorTemp="72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76781" y="3343672"/>
                <a:ext cx="568273" cy="516612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69209F9-4CB6-4F61-AFDB-2168277BB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000" b="98000" l="6591" r="95000"/>
                        </a14:imgEffect>
                        <a14:imgEffect>
                          <a14:colorTemperature colorTemp="72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225835" y="2960256"/>
                <a:ext cx="1042559" cy="947782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F7B1E644-BA34-4B31-BC14-E1F06A783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000" b="98000" l="6591" r="95000"/>
                        </a14:imgEffect>
                        <a14:imgEffect>
                          <a14:colorTemperature colorTemp="72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95040" y="3243778"/>
                <a:ext cx="678156" cy="61650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CAFDDA0-A7C2-491A-95D0-8F508DD84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4000" b="98000" l="6591" r="95000"/>
                        </a14:imgEffect>
                        <a14:imgEffect>
                          <a14:colorTemperature colorTemp="7200"/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507155" y="3119088"/>
                <a:ext cx="844681" cy="767892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3CD201-8839-4E79-814B-8EBED19A2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578972" y="1394484"/>
              <a:ext cx="2136626" cy="869777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9022324-FFD4-4596-BA3F-0437FE0584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7796" y="2340239"/>
              <a:ext cx="2087802" cy="302193"/>
            </a:xfrm>
            <a:prstGeom prst="straightConnector1">
              <a:avLst/>
            </a:prstGeom>
            <a:ln w="12700">
              <a:solidFill>
                <a:srgbClr val="00326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ED1C696-2337-4B17-97E8-53ABDE1A6910}"/>
                </a:ext>
              </a:extLst>
            </p:cNvPr>
            <p:cNvSpPr txBox="1"/>
            <p:nvPr/>
          </p:nvSpPr>
          <p:spPr>
            <a:xfrm>
              <a:off x="6558943" y="2171356"/>
              <a:ext cx="1180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3261"/>
                  </a:solidFill>
                  <a:latin typeface="Arial"/>
                  <a:cs typeface="Arial"/>
                </a:rPr>
                <a:t>2 – 7 nm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6F2EAAE-90BF-453E-A9E2-F497BBFC8960}"/>
              </a:ext>
            </a:extLst>
          </p:cNvPr>
          <p:cNvSpPr txBox="1"/>
          <p:nvPr/>
        </p:nvSpPr>
        <p:spPr>
          <a:xfrm>
            <a:off x="2376" y="2705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phenomena at the nanoscale limit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2AA435A-6DD8-4E24-9676-6FB7F7E3EDD4}"/>
              </a:ext>
            </a:extLst>
          </p:cNvPr>
          <p:cNvSpPr txBox="1"/>
          <p:nvPr/>
        </p:nvSpPr>
        <p:spPr>
          <a:xfrm>
            <a:off x="1" y="1894307"/>
            <a:ext cx="1461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Structure &amp; function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4C79B6D-D4B2-49E3-A92A-18032C6517EA}"/>
              </a:ext>
            </a:extLst>
          </p:cNvPr>
          <p:cNvCxnSpPr/>
          <p:nvPr/>
        </p:nvCxnSpPr>
        <p:spPr>
          <a:xfrm>
            <a:off x="1127330" y="3417761"/>
            <a:ext cx="7863840" cy="0"/>
          </a:xfrm>
          <a:prstGeom prst="line">
            <a:avLst/>
          </a:prstGeom>
          <a:ln w="22225">
            <a:solidFill>
              <a:srgbClr val="00326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35A0D83-E25F-439C-B7DA-137F0E78020B}"/>
              </a:ext>
            </a:extLst>
          </p:cNvPr>
          <p:cNvSpPr txBox="1"/>
          <p:nvPr/>
        </p:nvSpPr>
        <p:spPr>
          <a:xfrm>
            <a:off x="1" y="3960258"/>
            <a:ext cx="1660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Interactions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with the local 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B570AB-A5E0-48DC-A703-6534753A1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84691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E3FA635-81CF-42EA-AD8D-A29C8EC7CC54}"/>
              </a:ext>
            </a:extLst>
          </p:cNvPr>
          <p:cNvSpPr txBox="1"/>
          <p:nvPr/>
        </p:nvSpPr>
        <p:spPr>
          <a:xfrm>
            <a:off x="6328088" y="709288"/>
            <a:ext cx="282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Nanoscale limit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74332B9-0057-41FE-BAB0-B676EDE788FB}"/>
              </a:ext>
            </a:extLst>
          </p:cNvPr>
          <p:cNvSpPr txBox="1"/>
          <p:nvPr/>
        </p:nvSpPr>
        <p:spPr>
          <a:xfrm>
            <a:off x="3513353" y="700117"/>
            <a:ext cx="281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Molecular picture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2529819-D6A2-4AF6-907B-7AF8C02F8497}"/>
              </a:ext>
            </a:extLst>
          </p:cNvPr>
          <p:cNvGrpSpPr/>
          <p:nvPr/>
        </p:nvGrpSpPr>
        <p:grpSpPr>
          <a:xfrm>
            <a:off x="3854734" y="5102994"/>
            <a:ext cx="2665850" cy="733389"/>
            <a:chOff x="2667451" y="5155086"/>
            <a:chExt cx="2665850" cy="733389"/>
          </a:xfrm>
        </p:grpSpPr>
        <p:pic>
          <p:nvPicPr>
            <p:cNvPr id="101" name="Picture 2" descr="Image result for reichardt dye solvent">
              <a:extLst>
                <a:ext uri="{FF2B5EF4-FFF2-40B4-BE49-F238E27FC236}">
                  <a16:creationId xmlns:a16="http://schemas.microsoft.com/office/drawing/2014/main" id="{8B24A4DA-E47E-4FE5-AA1B-01A265F21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789682" y="5032855"/>
              <a:ext cx="733389" cy="97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836A449-50DF-43DC-9DA2-A800886A99B2}"/>
                </a:ext>
              </a:extLst>
            </p:cNvPr>
            <p:cNvSpPr txBox="1"/>
            <p:nvPr/>
          </p:nvSpPr>
          <p:spPr>
            <a:xfrm>
              <a:off x="3352942" y="5176049"/>
              <a:ext cx="19803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in different </a:t>
              </a: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solvents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89E3969-798D-4180-B5BB-9E1354FB8F35}"/>
              </a:ext>
            </a:extLst>
          </p:cNvPr>
          <p:cNvGrpSpPr/>
          <p:nvPr/>
        </p:nvGrpSpPr>
        <p:grpSpPr>
          <a:xfrm>
            <a:off x="6543556" y="3929644"/>
            <a:ext cx="2396848" cy="1009092"/>
            <a:chOff x="6543556" y="3929644"/>
            <a:chExt cx="2396848" cy="1009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5CFF792-8364-4046-A117-70B8DA0A0754}"/>
                </a:ext>
              </a:extLst>
            </p:cNvPr>
            <p:cNvSpPr/>
            <p:nvPr/>
          </p:nvSpPr>
          <p:spPr>
            <a:xfrm>
              <a:off x="6638334" y="3929644"/>
              <a:ext cx="97334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&lt;1 nm </a:t>
              </a:r>
              <a:endParaRPr lang="en-US" sz="20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0A33BCD-7CF7-42D8-B478-15DDA98C824E}"/>
                </a:ext>
              </a:extLst>
            </p:cNvPr>
            <p:cNvGrpSpPr/>
            <p:nvPr/>
          </p:nvGrpSpPr>
          <p:grpSpPr>
            <a:xfrm>
              <a:off x="6543556" y="3953604"/>
              <a:ext cx="2396848" cy="985132"/>
              <a:chOff x="5493350" y="4027623"/>
              <a:chExt cx="2396848" cy="985132"/>
            </a:xfrm>
          </p:grpSpPr>
          <p:pic>
            <p:nvPicPr>
              <p:cNvPr id="48" name="Picture 47" descr="mos2_side_long.tga">
                <a:extLst>
                  <a:ext uri="{FF2B5EF4-FFF2-40B4-BE49-F238E27FC236}">
                    <a16:creationId xmlns:a16="http://schemas.microsoft.com/office/drawing/2014/main" id="{CC31B474-6B57-4C60-ADF9-D966774158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alphaModFix amt="30000"/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1631" b="55720" l="0" r="1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01" t="40110" r="14202" b="42239"/>
              <a:stretch/>
            </p:blipFill>
            <p:spPr>
              <a:xfrm>
                <a:off x="5880125" y="4255257"/>
                <a:ext cx="2010073" cy="692747"/>
              </a:xfrm>
              <a:prstGeom prst="rect">
                <a:avLst/>
              </a:prstGeom>
              <a:effectLst>
                <a:outerShdw blurRad="63500" sx="102000" sy="102000" algn="ctr" rotWithShape="0">
                  <a:srgbClr val="FFFF00">
                    <a:alpha val="49000"/>
                  </a:srgbClr>
                </a:outerShdw>
              </a:effectLst>
            </p:spPr>
          </p:pic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FA9F6B4-02C4-43A3-B85A-E4A4944E6162}"/>
                  </a:ext>
                </a:extLst>
              </p:cNvPr>
              <p:cNvSpPr/>
              <p:nvPr/>
            </p:nvSpPr>
            <p:spPr>
              <a:xfrm>
                <a:off x="6556725" y="4410503"/>
                <a:ext cx="613689" cy="27625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856B4DE-B6FF-4753-AA76-B994AFA96F72}"/>
                  </a:ext>
                </a:extLst>
              </p:cNvPr>
              <p:cNvSpPr/>
              <p:nvPr/>
            </p:nvSpPr>
            <p:spPr>
              <a:xfrm>
                <a:off x="6519379" y="4095800"/>
                <a:ext cx="685960" cy="857906"/>
              </a:xfrm>
              <a:prstGeom prst="ellipse">
                <a:avLst/>
              </a:prstGeom>
              <a:noFill/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D825690-5F5C-4C14-9298-5460B303D120}"/>
                  </a:ext>
                </a:extLst>
              </p:cNvPr>
              <p:cNvGrpSpPr/>
              <p:nvPr/>
            </p:nvGrpSpPr>
            <p:grpSpPr>
              <a:xfrm rot="10800000">
                <a:off x="7081238" y="4424713"/>
                <a:ext cx="234539" cy="253932"/>
                <a:chOff x="7024564" y="2502093"/>
                <a:chExt cx="296044" cy="296045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204DBF7-4806-485C-9A4A-78AD95F46CC7}"/>
                    </a:ext>
                  </a:extLst>
                </p:cNvPr>
                <p:cNvSpPr/>
                <p:nvPr/>
              </p:nvSpPr>
              <p:spPr>
                <a:xfrm>
                  <a:off x="7024564" y="2502093"/>
                  <a:ext cx="296044" cy="296045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D04D80C9-E515-41AE-B03B-00A9228771A7}"/>
                    </a:ext>
                  </a:extLst>
                </p:cNvPr>
                <p:cNvCxnSpPr/>
                <p:nvPr/>
              </p:nvCxnSpPr>
              <p:spPr>
                <a:xfrm>
                  <a:off x="7089240" y="2650115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D07CBBF-D699-44CA-8A5A-3A37265A28AC}"/>
                  </a:ext>
                </a:extLst>
              </p:cNvPr>
              <p:cNvGrpSpPr/>
              <p:nvPr/>
            </p:nvGrpSpPr>
            <p:grpSpPr>
              <a:xfrm rot="10800000">
                <a:off x="6403594" y="4424713"/>
                <a:ext cx="234539" cy="253931"/>
                <a:chOff x="6453865" y="2629685"/>
                <a:chExt cx="296044" cy="296044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753E1C1F-688C-46EF-B480-1DE379165122}"/>
                    </a:ext>
                  </a:extLst>
                </p:cNvPr>
                <p:cNvSpPr/>
                <p:nvPr/>
              </p:nvSpPr>
              <p:spPr>
                <a:xfrm>
                  <a:off x="6453865" y="2629685"/>
                  <a:ext cx="296044" cy="2960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3BEB8E70-8CF8-431B-95BB-E207BAF7CD62}"/>
                    </a:ext>
                  </a:extLst>
                </p:cNvPr>
                <p:cNvGrpSpPr/>
                <p:nvPr/>
              </p:nvGrpSpPr>
              <p:grpSpPr>
                <a:xfrm>
                  <a:off x="6518541" y="2700312"/>
                  <a:ext cx="166693" cy="154790"/>
                  <a:chOff x="6518541" y="2700312"/>
                  <a:chExt cx="166693" cy="154790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D0F93FC6-59ED-415B-844B-81AA035E4376}"/>
                      </a:ext>
                    </a:extLst>
                  </p:cNvPr>
                  <p:cNvCxnSpPr/>
                  <p:nvPr/>
                </p:nvCxnSpPr>
                <p:spPr>
                  <a:xfrm>
                    <a:off x="6518541" y="2777707"/>
                    <a:ext cx="166693" cy="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93A4C3E8-5560-4541-B9F1-5418869DEF8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01887" y="2700312"/>
                    <a:ext cx="0" cy="15479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F423FC86-2611-4961-A1E1-F2F792BFA3F5}"/>
                  </a:ext>
                </a:extLst>
              </p:cNvPr>
              <p:cNvSpPr/>
              <p:nvPr/>
            </p:nvSpPr>
            <p:spPr>
              <a:xfrm rot="5400000">
                <a:off x="6800280" y="4032021"/>
                <a:ext cx="124556" cy="11576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0F6A3E49-C136-4265-80C6-DB35FAC2D8D1}"/>
                  </a:ext>
                </a:extLst>
              </p:cNvPr>
              <p:cNvSpPr/>
              <p:nvPr/>
            </p:nvSpPr>
            <p:spPr>
              <a:xfrm rot="4814230">
                <a:off x="6837172" y="4892597"/>
                <a:ext cx="124556" cy="11576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2C6DB28E-1582-4161-A3D2-9DA3E4F1553A}"/>
                  </a:ext>
                </a:extLst>
              </p:cNvPr>
              <p:cNvSpPr/>
              <p:nvPr/>
            </p:nvSpPr>
            <p:spPr>
              <a:xfrm rot="5400000">
                <a:off x="6813696" y="4347928"/>
                <a:ext cx="124556" cy="11576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0E72835D-99A7-4FD5-B4C6-91BAEAF0A7CE}"/>
                  </a:ext>
                </a:extLst>
              </p:cNvPr>
              <p:cNvSpPr/>
              <p:nvPr/>
            </p:nvSpPr>
            <p:spPr>
              <a:xfrm rot="5400000">
                <a:off x="6833819" y="4623891"/>
                <a:ext cx="124556" cy="115760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339B855-AC0E-407A-BF67-E87F3D17BD33}"/>
                  </a:ext>
                </a:extLst>
              </p:cNvPr>
              <p:cNvSpPr txBox="1"/>
              <p:nvPr/>
            </p:nvSpPr>
            <p:spPr>
              <a:xfrm>
                <a:off x="5493350" y="4297553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{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F509CCB-D3D7-441D-98AC-B051648B76C6}"/>
              </a:ext>
            </a:extLst>
          </p:cNvPr>
          <p:cNvSpPr txBox="1"/>
          <p:nvPr/>
        </p:nvSpPr>
        <p:spPr>
          <a:xfrm>
            <a:off x="10253777" y="5078046"/>
            <a:ext cx="1628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Monolayer transistor</a:t>
            </a:r>
          </a:p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15A92D0-6F26-441A-8F1D-414A354F17D6}"/>
              </a:ext>
            </a:extLst>
          </p:cNvPr>
          <p:cNvCxnSpPr/>
          <p:nvPr/>
        </p:nvCxnSpPr>
        <p:spPr>
          <a:xfrm>
            <a:off x="3513353" y="1195991"/>
            <a:ext cx="0" cy="5029200"/>
          </a:xfrm>
          <a:prstGeom prst="straightConnector1">
            <a:avLst/>
          </a:prstGeom>
          <a:ln w="22225">
            <a:solidFill>
              <a:srgbClr val="003261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01E182B6-86FA-4296-B8AD-68274B0367FC}"/>
              </a:ext>
            </a:extLst>
          </p:cNvPr>
          <p:cNvSpPr txBox="1"/>
          <p:nvPr/>
        </p:nvSpPr>
        <p:spPr>
          <a:xfrm>
            <a:off x="934379" y="720508"/>
            <a:ext cx="281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Quantum picture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749EAEC-E1D3-44EE-8AB2-4491C618226A}"/>
              </a:ext>
            </a:extLst>
          </p:cNvPr>
          <p:cNvCxnSpPr/>
          <p:nvPr/>
        </p:nvCxnSpPr>
        <p:spPr>
          <a:xfrm>
            <a:off x="6395194" y="1190443"/>
            <a:ext cx="0" cy="5029200"/>
          </a:xfrm>
          <a:prstGeom prst="straightConnector1">
            <a:avLst/>
          </a:prstGeom>
          <a:ln w="22225">
            <a:solidFill>
              <a:srgbClr val="003261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C96512-9543-4792-861C-5CB5C9A23BD7}"/>
              </a:ext>
            </a:extLst>
          </p:cNvPr>
          <p:cNvGrpSpPr/>
          <p:nvPr/>
        </p:nvGrpSpPr>
        <p:grpSpPr>
          <a:xfrm>
            <a:off x="1590938" y="991180"/>
            <a:ext cx="1554480" cy="2351208"/>
            <a:chOff x="1639054" y="855636"/>
            <a:chExt cx="1554480" cy="235120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98D9240-1C89-4C5C-A4D7-781C96970B40}"/>
                </a:ext>
              </a:extLst>
            </p:cNvPr>
            <p:cNvGrpSpPr/>
            <p:nvPr/>
          </p:nvGrpSpPr>
          <p:grpSpPr>
            <a:xfrm>
              <a:off x="1639054" y="855636"/>
              <a:ext cx="1554480" cy="2351208"/>
              <a:chOff x="1664677" y="793178"/>
              <a:chExt cx="1554480" cy="235120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A193E49-505E-434B-928A-7634E7921F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b="9798"/>
              <a:stretch/>
            </p:blipFill>
            <p:spPr>
              <a:xfrm>
                <a:off x="1664677" y="793178"/>
                <a:ext cx="1554480" cy="2351208"/>
              </a:xfrm>
              <a:prstGeom prst="rect">
                <a:avLst/>
              </a:prstGeom>
            </p:spPr>
          </p:pic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4D8564F-1F54-435A-BA04-307E3FC7EB0D}"/>
                  </a:ext>
                </a:extLst>
              </p:cNvPr>
              <p:cNvSpPr/>
              <p:nvPr/>
            </p:nvSpPr>
            <p:spPr>
              <a:xfrm>
                <a:off x="2064099" y="2679346"/>
                <a:ext cx="795528" cy="13375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77C4513-5D2F-457D-BEA0-5DD9CB204CF9}"/>
                </a:ext>
              </a:extLst>
            </p:cNvPr>
            <p:cNvGrpSpPr/>
            <p:nvPr/>
          </p:nvGrpSpPr>
          <p:grpSpPr>
            <a:xfrm>
              <a:off x="2029282" y="2822499"/>
              <a:ext cx="1042727" cy="338554"/>
              <a:chOff x="2029282" y="2822499"/>
              <a:chExt cx="1042727" cy="338554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D7C96CC-1446-4E59-B70B-42C7B48BF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9282" y="3004976"/>
                <a:ext cx="74360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8744B5-812E-4B34-B92A-AECE860AE185}"/>
                  </a:ext>
                </a:extLst>
              </p:cNvPr>
              <p:cNvSpPr txBox="1"/>
              <p:nvPr/>
            </p:nvSpPr>
            <p:spPr>
              <a:xfrm>
                <a:off x="2762309" y="2822499"/>
                <a:ext cx="30970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"/>
                    <a:cs typeface="Arial"/>
                  </a:rPr>
                  <a:t>L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8AADAA8-9717-4757-AB5E-FF9F4E635768}"/>
              </a:ext>
            </a:extLst>
          </p:cNvPr>
          <p:cNvSpPr/>
          <p:nvPr/>
        </p:nvSpPr>
        <p:spPr>
          <a:xfrm>
            <a:off x="1966879" y="1354740"/>
            <a:ext cx="822960" cy="164903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A59F61C-3793-496A-AC8E-C1324131F196}"/>
              </a:ext>
            </a:extLst>
          </p:cNvPr>
          <p:cNvSpPr/>
          <p:nvPr/>
        </p:nvSpPr>
        <p:spPr>
          <a:xfrm>
            <a:off x="1946992" y="1846692"/>
            <a:ext cx="854869" cy="290513"/>
          </a:xfrm>
          <a:custGeom>
            <a:avLst/>
            <a:gdLst>
              <a:gd name="connsiteX0" fmla="*/ 0 w 850107"/>
              <a:gd name="connsiteY0" fmla="*/ 181820 h 205633"/>
              <a:gd name="connsiteX1" fmla="*/ 309563 w 850107"/>
              <a:gd name="connsiteY1" fmla="*/ 3226 h 205633"/>
              <a:gd name="connsiteX2" fmla="*/ 673894 w 850107"/>
              <a:gd name="connsiteY2" fmla="*/ 77045 h 205633"/>
              <a:gd name="connsiteX3" fmla="*/ 850107 w 850107"/>
              <a:gd name="connsiteY3" fmla="*/ 205633 h 205633"/>
              <a:gd name="connsiteX0" fmla="*/ 0 w 850107"/>
              <a:gd name="connsiteY0" fmla="*/ 181820 h 205633"/>
              <a:gd name="connsiteX1" fmla="*/ 309563 w 850107"/>
              <a:gd name="connsiteY1" fmla="*/ 3226 h 205633"/>
              <a:gd name="connsiteX2" fmla="*/ 673894 w 850107"/>
              <a:gd name="connsiteY2" fmla="*/ 77045 h 205633"/>
              <a:gd name="connsiteX3" fmla="*/ 850107 w 850107"/>
              <a:gd name="connsiteY3" fmla="*/ 205633 h 205633"/>
              <a:gd name="connsiteX0" fmla="*/ 0 w 850107"/>
              <a:gd name="connsiteY0" fmla="*/ 190012 h 213825"/>
              <a:gd name="connsiteX1" fmla="*/ 309563 w 850107"/>
              <a:gd name="connsiteY1" fmla="*/ 11418 h 213825"/>
              <a:gd name="connsiteX2" fmla="*/ 673894 w 850107"/>
              <a:gd name="connsiteY2" fmla="*/ 85237 h 213825"/>
              <a:gd name="connsiteX3" fmla="*/ 850107 w 850107"/>
              <a:gd name="connsiteY3" fmla="*/ 213825 h 213825"/>
              <a:gd name="connsiteX0" fmla="*/ 0 w 850107"/>
              <a:gd name="connsiteY0" fmla="*/ 190012 h 213825"/>
              <a:gd name="connsiteX1" fmla="*/ 309563 w 850107"/>
              <a:gd name="connsiteY1" fmla="*/ 11418 h 213825"/>
              <a:gd name="connsiteX2" fmla="*/ 673894 w 850107"/>
              <a:gd name="connsiteY2" fmla="*/ 85237 h 213825"/>
              <a:gd name="connsiteX3" fmla="*/ 850107 w 850107"/>
              <a:gd name="connsiteY3" fmla="*/ 213825 h 213825"/>
              <a:gd name="connsiteX0" fmla="*/ 0 w 850107"/>
              <a:gd name="connsiteY0" fmla="*/ 201376 h 225189"/>
              <a:gd name="connsiteX1" fmla="*/ 309563 w 850107"/>
              <a:gd name="connsiteY1" fmla="*/ 22782 h 225189"/>
              <a:gd name="connsiteX2" fmla="*/ 673894 w 850107"/>
              <a:gd name="connsiteY2" fmla="*/ 96601 h 225189"/>
              <a:gd name="connsiteX3" fmla="*/ 850107 w 850107"/>
              <a:gd name="connsiteY3" fmla="*/ 225189 h 225189"/>
              <a:gd name="connsiteX0" fmla="*/ 0 w 850107"/>
              <a:gd name="connsiteY0" fmla="*/ 207499 h 231312"/>
              <a:gd name="connsiteX1" fmla="*/ 309563 w 850107"/>
              <a:gd name="connsiteY1" fmla="*/ 28905 h 231312"/>
              <a:gd name="connsiteX2" fmla="*/ 673894 w 850107"/>
              <a:gd name="connsiteY2" fmla="*/ 102724 h 231312"/>
              <a:gd name="connsiteX3" fmla="*/ 850107 w 850107"/>
              <a:gd name="connsiteY3" fmla="*/ 231312 h 231312"/>
              <a:gd name="connsiteX0" fmla="*/ 0 w 850107"/>
              <a:gd name="connsiteY0" fmla="*/ 207074 h 230887"/>
              <a:gd name="connsiteX1" fmla="*/ 309563 w 850107"/>
              <a:gd name="connsiteY1" fmla="*/ 28480 h 230887"/>
              <a:gd name="connsiteX2" fmla="*/ 673894 w 850107"/>
              <a:gd name="connsiteY2" fmla="*/ 102299 h 230887"/>
              <a:gd name="connsiteX3" fmla="*/ 850107 w 850107"/>
              <a:gd name="connsiteY3" fmla="*/ 230887 h 230887"/>
              <a:gd name="connsiteX0" fmla="*/ 0 w 850107"/>
              <a:gd name="connsiteY0" fmla="*/ 207074 h 230887"/>
              <a:gd name="connsiteX1" fmla="*/ 309563 w 850107"/>
              <a:gd name="connsiteY1" fmla="*/ 28480 h 230887"/>
              <a:gd name="connsiteX2" fmla="*/ 673894 w 850107"/>
              <a:gd name="connsiteY2" fmla="*/ 102299 h 230887"/>
              <a:gd name="connsiteX3" fmla="*/ 850107 w 850107"/>
              <a:gd name="connsiteY3" fmla="*/ 230887 h 230887"/>
              <a:gd name="connsiteX0" fmla="*/ 0 w 850107"/>
              <a:gd name="connsiteY0" fmla="*/ 207074 h 230887"/>
              <a:gd name="connsiteX1" fmla="*/ 309563 w 850107"/>
              <a:gd name="connsiteY1" fmla="*/ 28480 h 230887"/>
              <a:gd name="connsiteX2" fmla="*/ 673894 w 850107"/>
              <a:gd name="connsiteY2" fmla="*/ 102299 h 230887"/>
              <a:gd name="connsiteX3" fmla="*/ 850107 w 850107"/>
              <a:gd name="connsiteY3" fmla="*/ 230887 h 230887"/>
              <a:gd name="connsiteX0" fmla="*/ 0 w 850107"/>
              <a:gd name="connsiteY0" fmla="*/ 207074 h 230887"/>
              <a:gd name="connsiteX1" fmla="*/ 309563 w 850107"/>
              <a:gd name="connsiteY1" fmla="*/ 28480 h 230887"/>
              <a:gd name="connsiteX2" fmla="*/ 673894 w 850107"/>
              <a:gd name="connsiteY2" fmla="*/ 102299 h 230887"/>
              <a:gd name="connsiteX3" fmla="*/ 850107 w 850107"/>
              <a:gd name="connsiteY3" fmla="*/ 230887 h 230887"/>
              <a:gd name="connsiteX0" fmla="*/ 0 w 850107"/>
              <a:gd name="connsiteY0" fmla="*/ 178707 h 202520"/>
              <a:gd name="connsiteX1" fmla="*/ 309563 w 850107"/>
              <a:gd name="connsiteY1" fmla="*/ 113 h 202520"/>
              <a:gd name="connsiteX2" fmla="*/ 850107 w 850107"/>
              <a:gd name="connsiteY2" fmla="*/ 202520 h 202520"/>
              <a:gd name="connsiteX0" fmla="*/ 0 w 850107"/>
              <a:gd name="connsiteY0" fmla="*/ 235816 h 259629"/>
              <a:gd name="connsiteX1" fmla="*/ 433388 w 850107"/>
              <a:gd name="connsiteY1" fmla="*/ 72 h 259629"/>
              <a:gd name="connsiteX2" fmla="*/ 850107 w 850107"/>
              <a:gd name="connsiteY2" fmla="*/ 259629 h 259629"/>
              <a:gd name="connsiteX0" fmla="*/ 0 w 850107"/>
              <a:gd name="connsiteY0" fmla="*/ 235816 h 259629"/>
              <a:gd name="connsiteX1" fmla="*/ 433388 w 850107"/>
              <a:gd name="connsiteY1" fmla="*/ 72 h 259629"/>
              <a:gd name="connsiteX2" fmla="*/ 850107 w 850107"/>
              <a:gd name="connsiteY2" fmla="*/ 259629 h 259629"/>
              <a:gd name="connsiteX0" fmla="*/ 0 w 850107"/>
              <a:gd name="connsiteY0" fmla="*/ 240576 h 264389"/>
              <a:gd name="connsiteX1" fmla="*/ 447676 w 850107"/>
              <a:gd name="connsiteY1" fmla="*/ 70 h 264389"/>
              <a:gd name="connsiteX2" fmla="*/ 850107 w 850107"/>
              <a:gd name="connsiteY2" fmla="*/ 264389 h 264389"/>
              <a:gd name="connsiteX0" fmla="*/ 0 w 850107"/>
              <a:gd name="connsiteY0" fmla="*/ 259619 h 283432"/>
              <a:gd name="connsiteX1" fmla="*/ 378620 w 850107"/>
              <a:gd name="connsiteY1" fmla="*/ 63 h 283432"/>
              <a:gd name="connsiteX2" fmla="*/ 850107 w 850107"/>
              <a:gd name="connsiteY2" fmla="*/ 283432 h 283432"/>
              <a:gd name="connsiteX0" fmla="*/ 0 w 850107"/>
              <a:gd name="connsiteY0" fmla="*/ 264380 h 288193"/>
              <a:gd name="connsiteX1" fmla="*/ 442914 w 850107"/>
              <a:gd name="connsiteY1" fmla="*/ 61 h 288193"/>
              <a:gd name="connsiteX2" fmla="*/ 850107 w 850107"/>
              <a:gd name="connsiteY2" fmla="*/ 288193 h 288193"/>
              <a:gd name="connsiteX0" fmla="*/ 0 w 854869"/>
              <a:gd name="connsiteY0" fmla="*/ 288132 h 288132"/>
              <a:gd name="connsiteX1" fmla="*/ 447676 w 854869"/>
              <a:gd name="connsiteY1" fmla="*/ 0 h 288132"/>
              <a:gd name="connsiteX2" fmla="*/ 854869 w 854869"/>
              <a:gd name="connsiteY2" fmla="*/ 288132 h 288132"/>
              <a:gd name="connsiteX0" fmla="*/ 0 w 854869"/>
              <a:gd name="connsiteY0" fmla="*/ 290513 h 290513"/>
              <a:gd name="connsiteX1" fmla="*/ 416720 w 854869"/>
              <a:gd name="connsiteY1" fmla="*/ 0 h 290513"/>
              <a:gd name="connsiteX2" fmla="*/ 854869 w 854869"/>
              <a:gd name="connsiteY2" fmla="*/ 290513 h 29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4869" h="290513">
                <a:moveTo>
                  <a:pt x="0" y="290513"/>
                </a:moveTo>
                <a:cubicBezTo>
                  <a:pt x="98623" y="209947"/>
                  <a:pt x="274242" y="0"/>
                  <a:pt x="416720" y="0"/>
                </a:cubicBezTo>
                <a:cubicBezTo>
                  <a:pt x="559198" y="0"/>
                  <a:pt x="647006" y="138807"/>
                  <a:pt x="854869" y="29051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E82494D-4F28-435C-8F2E-A35C98580F8D}"/>
              </a:ext>
            </a:extLst>
          </p:cNvPr>
          <p:cNvGrpSpPr/>
          <p:nvPr/>
        </p:nvGrpSpPr>
        <p:grpSpPr>
          <a:xfrm>
            <a:off x="1625836" y="3809019"/>
            <a:ext cx="1427531" cy="1926277"/>
            <a:chOff x="1625836" y="3809019"/>
            <a:chExt cx="1427531" cy="1926277"/>
          </a:xfrm>
        </p:grpSpPr>
        <p:pic>
          <p:nvPicPr>
            <p:cNvPr id="79" name="Picture 2" descr="Image result for particle in a box">
              <a:extLst>
                <a:ext uri="{FF2B5EF4-FFF2-40B4-BE49-F238E27FC236}">
                  <a16:creationId xmlns:a16="http://schemas.microsoft.com/office/drawing/2014/main" id="{ED285918-008D-44E4-93E5-5AFB753E2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6" r="13796" b="31369"/>
            <a:stretch/>
          </p:blipFill>
          <p:spPr bwMode="auto">
            <a:xfrm>
              <a:off x="1625836" y="3996229"/>
              <a:ext cx="1427531" cy="173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D104288-7DEC-4181-A412-0E27891C434C}"/>
                </a:ext>
              </a:extLst>
            </p:cNvPr>
            <p:cNvSpPr/>
            <p:nvPr/>
          </p:nvSpPr>
          <p:spPr>
            <a:xfrm>
              <a:off x="2005074" y="3996229"/>
              <a:ext cx="726359" cy="1524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A55553-740D-4F98-B7E5-852C4E8C1E53}"/>
                </a:ext>
              </a:extLst>
            </p:cNvPr>
            <p:cNvSpPr/>
            <p:nvPr/>
          </p:nvSpPr>
          <p:spPr>
            <a:xfrm>
              <a:off x="2759546" y="4078160"/>
              <a:ext cx="281310" cy="1613021"/>
            </a:xfrm>
            <a:prstGeom prst="rect">
              <a:avLst/>
            </a:prstGeom>
            <a:solidFill>
              <a:srgbClr val="7BC2CC"/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2E779CC-1EBE-49B7-A5DD-383C47BB3EC5}"/>
                </a:ext>
              </a:extLst>
            </p:cNvPr>
            <p:cNvSpPr/>
            <p:nvPr/>
          </p:nvSpPr>
          <p:spPr>
            <a:xfrm>
              <a:off x="1691800" y="4081548"/>
              <a:ext cx="281310" cy="1609634"/>
            </a:xfrm>
            <a:prstGeom prst="rect">
              <a:avLst/>
            </a:prstGeom>
            <a:solidFill>
              <a:srgbClr val="7BC2CC"/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F425A4B-ACF1-41F0-B252-59ADC09B6BA0}"/>
                </a:ext>
              </a:extLst>
            </p:cNvPr>
            <p:cNvSpPr/>
            <p:nvPr/>
          </p:nvSpPr>
          <p:spPr>
            <a:xfrm>
              <a:off x="1993654" y="3809019"/>
              <a:ext cx="737776" cy="16490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5E6218E-3A7B-4E6A-9546-5620A09C4C4E}"/>
                </a:ext>
              </a:extLst>
            </p:cNvPr>
            <p:cNvSpPr/>
            <p:nvPr/>
          </p:nvSpPr>
          <p:spPr>
            <a:xfrm>
              <a:off x="1715941" y="5143452"/>
              <a:ext cx="1321593" cy="259624"/>
            </a:xfrm>
            <a:custGeom>
              <a:avLst/>
              <a:gdLst>
                <a:gd name="connsiteX0" fmla="*/ 0 w 1293018"/>
                <a:gd name="connsiteY0" fmla="*/ 250080 h 255652"/>
                <a:gd name="connsiteX1" fmla="*/ 126206 w 1293018"/>
                <a:gd name="connsiteY1" fmla="*/ 252461 h 255652"/>
                <a:gd name="connsiteX2" fmla="*/ 223837 w 1293018"/>
                <a:gd name="connsiteY2" fmla="*/ 211980 h 255652"/>
                <a:gd name="connsiteX3" fmla="*/ 426243 w 1293018"/>
                <a:gd name="connsiteY3" fmla="*/ 61961 h 255652"/>
                <a:gd name="connsiteX4" fmla="*/ 626268 w 1293018"/>
                <a:gd name="connsiteY4" fmla="*/ 48 h 255652"/>
                <a:gd name="connsiteX5" fmla="*/ 812006 w 1293018"/>
                <a:gd name="connsiteY5" fmla="*/ 54817 h 255652"/>
                <a:gd name="connsiteX6" fmla="*/ 1007268 w 1293018"/>
                <a:gd name="connsiteY6" fmla="*/ 209598 h 255652"/>
                <a:gd name="connsiteX7" fmla="*/ 1145381 w 1293018"/>
                <a:gd name="connsiteY7" fmla="*/ 250080 h 255652"/>
                <a:gd name="connsiteX8" fmla="*/ 1293018 w 1293018"/>
                <a:gd name="connsiteY8" fmla="*/ 247698 h 255652"/>
                <a:gd name="connsiteX0" fmla="*/ 0 w 1321593"/>
                <a:gd name="connsiteY0" fmla="*/ 257224 h 259624"/>
                <a:gd name="connsiteX1" fmla="*/ 154781 w 1321593"/>
                <a:gd name="connsiteY1" fmla="*/ 252461 h 259624"/>
                <a:gd name="connsiteX2" fmla="*/ 252412 w 1321593"/>
                <a:gd name="connsiteY2" fmla="*/ 211980 h 259624"/>
                <a:gd name="connsiteX3" fmla="*/ 454818 w 1321593"/>
                <a:gd name="connsiteY3" fmla="*/ 61961 h 259624"/>
                <a:gd name="connsiteX4" fmla="*/ 654843 w 1321593"/>
                <a:gd name="connsiteY4" fmla="*/ 48 h 259624"/>
                <a:gd name="connsiteX5" fmla="*/ 840581 w 1321593"/>
                <a:gd name="connsiteY5" fmla="*/ 54817 h 259624"/>
                <a:gd name="connsiteX6" fmla="*/ 1035843 w 1321593"/>
                <a:gd name="connsiteY6" fmla="*/ 209598 h 259624"/>
                <a:gd name="connsiteX7" fmla="*/ 1173956 w 1321593"/>
                <a:gd name="connsiteY7" fmla="*/ 250080 h 259624"/>
                <a:gd name="connsiteX8" fmla="*/ 1321593 w 1321593"/>
                <a:gd name="connsiteY8" fmla="*/ 247698 h 25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1593" h="259624">
                  <a:moveTo>
                    <a:pt x="0" y="257224"/>
                  </a:moveTo>
                  <a:cubicBezTo>
                    <a:pt x="44450" y="261589"/>
                    <a:pt x="112712" y="260002"/>
                    <a:pt x="154781" y="252461"/>
                  </a:cubicBezTo>
                  <a:cubicBezTo>
                    <a:pt x="196850" y="244920"/>
                    <a:pt x="202406" y="243730"/>
                    <a:pt x="252412" y="211980"/>
                  </a:cubicBezTo>
                  <a:cubicBezTo>
                    <a:pt x="302418" y="180230"/>
                    <a:pt x="387746" y="97283"/>
                    <a:pt x="454818" y="61961"/>
                  </a:cubicBezTo>
                  <a:cubicBezTo>
                    <a:pt x="521890" y="26639"/>
                    <a:pt x="590549" y="1239"/>
                    <a:pt x="654843" y="48"/>
                  </a:cubicBezTo>
                  <a:cubicBezTo>
                    <a:pt x="719137" y="-1143"/>
                    <a:pt x="777081" y="19892"/>
                    <a:pt x="840581" y="54817"/>
                  </a:cubicBezTo>
                  <a:cubicBezTo>
                    <a:pt x="904081" y="89742"/>
                    <a:pt x="980280" y="177054"/>
                    <a:pt x="1035843" y="209598"/>
                  </a:cubicBezTo>
                  <a:cubicBezTo>
                    <a:pt x="1091406" y="242142"/>
                    <a:pt x="1126331" y="243730"/>
                    <a:pt x="1173956" y="250080"/>
                  </a:cubicBezTo>
                  <a:cubicBezTo>
                    <a:pt x="1221581" y="256430"/>
                    <a:pt x="1271587" y="252064"/>
                    <a:pt x="1321593" y="24769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910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4339" y="1671582"/>
            <a:ext cx="3687398" cy="3445291"/>
            <a:chOff x="496568" y="2314609"/>
            <a:chExt cx="3687398" cy="3445291"/>
          </a:xfrm>
        </p:grpSpPr>
        <p:pic>
          <p:nvPicPr>
            <p:cNvPr id="68" name="Picture 67" descr="MoS2_windows.png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8" t="13981" r="34305" b="23518"/>
            <a:stretch/>
          </p:blipFill>
          <p:spPr>
            <a:xfrm>
              <a:off x="2335981" y="4127124"/>
              <a:ext cx="1841956" cy="1632776"/>
            </a:xfrm>
            <a:prstGeom prst="rect">
              <a:avLst/>
            </a:prstGeom>
          </p:spPr>
        </p:pic>
        <p:pic>
          <p:nvPicPr>
            <p:cNvPr id="69" name="Picture 68" descr="MoS2_windows.png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8" t="13981" r="34305" b="24262"/>
            <a:stretch/>
          </p:blipFill>
          <p:spPr>
            <a:xfrm>
              <a:off x="496568" y="4134063"/>
              <a:ext cx="1841956" cy="1613311"/>
            </a:xfrm>
            <a:prstGeom prst="rect">
              <a:avLst/>
            </a:prstGeom>
          </p:spPr>
        </p:pic>
        <p:pic>
          <p:nvPicPr>
            <p:cNvPr id="67" name="Picture 66" descr="MoS2_windows.png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8" t="13981" r="34305" b="16014"/>
            <a:stretch/>
          </p:blipFill>
          <p:spPr>
            <a:xfrm>
              <a:off x="2342010" y="2319862"/>
              <a:ext cx="1841956" cy="1828800"/>
            </a:xfrm>
            <a:prstGeom prst="rect">
              <a:avLst/>
            </a:prstGeom>
          </p:spPr>
        </p:pic>
        <p:pic>
          <p:nvPicPr>
            <p:cNvPr id="66" name="Picture 65" descr="MoS2_windows.png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8" t="13981" r="34305" b="16014"/>
            <a:stretch/>
          </p:blipFill>
          <p:spPr>
            <a:xfrm>
              <a:off x="517195" y="2314609"/>
              <a:ext cx="1841956" cy="18288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47215" y="1985056"/>
            <a:ext cx="3465097" cy="2841813"/>
            <a:chOff x="599444" y="2628083"/>
            <a:chExt cx="3465097" cy="2841813"/>
          </a:xfrm>
        </p:grpSpPr>
        <p:sp>
          <p:nvSpPr>
            <p:cNvPr id="7" name="Rectangle 6"/>
            <p:cNvSpPr/>
            <p:nvPr/>
          </p:nvSpPr>
          <p:spPr>
            <a:xfrm>
              <a:off x="599444" y="2666185"/>
              <a:ext cx="1880791" cy="51920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0000"/>
              </a:schemeClr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99444" y="4950690"/>
              <a:ext cx="1865850" cy="519206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0000"/>
              </a:schemeClr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99444" y="3182471"/>
              <a:ext cx="488258" cy="176821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70000"/>
              </a:schemeClr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1279441" y="3849142"/>
              <a:ext cx="2803712" cy="437796"/>
            </a:xfrm>
            <a:prstGeom prst="rect">
              <a:avLst/>
            </a:prstGeom>
            <a:solidFill>
              <a:srgbClr val="008000">
                <a:alpha val="48000"/>
              </a:srgbClr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2438926" y="3843849"/>
              <a:ext cx="2841382" cy="409849"/>
            </a:xfrm>
            <a:prstGeom prst="rect">
              <a:avLst/>
            </a:prstGeom>
            <a:solidFill>
              <a:srgbClr val="FF2234">
                <a:alpha val="48000"/>
              </a:srgbClr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6200000" flipH="1">
              <a:off x="2984676" y="4425928"/>
              <a:ext cx="591431" cy="760398"/>
            </a:xfrm>
            <a:prstGeom prst="rect">
              <a:avLst/>
            </a:prstGeom>
            <a:solidFill>
              <a:srgbClr val="008000">
                <a:alpha val="48000"/>
              </a:srgbClr>
            </a:solidFill>
            <a:ln w="12700">
              <a:noFill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42817" y="1767435"/>
            <a:ext cx="1524922" cy="2507883"/>
            <a:chOff x="1195046" y="2410462"/>
            <a:chExt cx="1524922" cy="2507883"/>
          </a:xfrm>
        </p:grpSpPr>
        <p:grpSp>
          <p:nvGrpSpPr>
            <p:cNvPr id="41" name="Group 40"/>
            <p:cNvGrpSpPr/>
            <p:nvPr/>
          </p:nvGrpSpPr>
          <p:grpSpPr>
            <a:xfrm rot="10800000">
              <a:off x="1529695" y="2429769"/>
              <a:ext cx="296044" cy="306870"/>
              <a:chOff x="7024564" y="2502093"/>
              <a:chExt cx="296044" cy="296045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 rot="10800000">
              <a:off x="1195046" y="4491395"/>
              <a:ext cx="296044" cy="306869"/>
              <a:chOff x="6453865" y="2629685"/>
              <a:chExt cx="296044" cy="296044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/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0" name="Freeform 59"/>
            <p:cNvSpPr/>
            <p:nvPr/>
          </p:nvSpPr>
          <p:spPr>
            <a:xfrm>
              <a:off x="1856368" y="2410462"/>
              <a:ext cx="457200" cy="560021"/>
            </a:xfrm>
            <a:custGeom>
              <a:avLst/>
              <a:gdLst>
                <a:gd name="connsiteX0" fmla="*/ 0 w 473306"/>
                <a:gd name="connsiteY0" fmla="*/ 179316 h 598435"/>
                <a:gd name="connsiteX1" fmla="*/ 444500 w 473306"/>
                <a:gd name="connsiteY1" fmla="*/ 1516 h 598435"/>
                <a:gd name="connsiteX2" fmla="*/ 127000 w 473306"/>
                <a:gd name="connsiteY2" fmla="*/ 268216 h 598435"/>
                <a:gd name="connsiteX3" fmla="*/ 457200 w 473306"/>
                <a:gd name="connsiteY3" fmla="*/ 357116 h 598435"/>
                <a:gd name="connsiteX4" fmla="*/ 419100 w 473306"/>
                <a:gd name="connsiteY4" fmla="*/ 560316 h 598435"/>
                <a:gd name="connsiteX5" fmla="*/ 393700 w 473306"/>
                <a:gd name="connsiteY5" fmla="*/ 598416 h 598435"/>
                <a:gd name="connsiteX6" fmla="*/ 393700 w 473306"/>
                <a:gd name="connsiteY6" fmla="*/ 598416 h 598435"/>
                <a:gd name="connsiteX0" fmla="*/ 0 w 468128"/>
                <a:gd name="connsiteY0" fmla="*/ 182126 h 601245"/>
                <a:gd name="connsiteX1" fmla="*/ 444500 w 468128"/>
                <a:gd name="connsiteY1" fmla="*/ 4326 h 601245"/>
                <a:gd name="connsiteX2" fmla="*/ 203200 w 468128"/>
                <a:gd name="connsiteY2" fmla="*/ 347226 h 601245"/>
                <a:gd name="connsiteX3" fmla="*/ 457200 w 468128"/>
                <a:gd name="connsiteY3" fmla="*/ 359926 h 601245"/>
                <a:gd name="connsiteX4" fmla="*/ 419100 w 468128"/>
                <a:gd name="connsiteY4" fmla="*/ 563126 h 601245"/>
                <a:gd name="connsiteX5" fmla="*/ 393700 w 468128"/>
                <a:gd name="connsiteY5" fmla="*/ 601226 h 601245"/>
                <a:gd name="connsiteX6" fmla="*/ 393700 w 468128"/>
                <a:gd name="connsiteY6" fmla="*/ 601226 h 601245"/>
                <a:gd name="connsiteX0" fmla="*/ 0 w 468128"/>
                <a:gd name="connsiteY0" fmla="*/ 90121 h 509240"/>
                <a:gd name="connsiteX1" fmla="*/ 254000 w 468128"/>
                <a:gd name="connsiteY1" fmla="*/ 13921 h 509240"/>
                <a:gd name="connsiteX2" fmla="*/ 203200 w 468128"/>
                <a:gd name="connsiteY2" fmla="*/ 255221 h 509240"/>
                <a:gd name="connsiteX3" fmla="*/ 457200 w 468128"/>
                <a:gd name="connsiteY3" fmla="*/ 267921 h 509240"/>
                <a:gd name="connsiteX4" fmla="*/ 419100 w 468128"/>
                <a:gd name="connsiteY4" fmla="*/ 471121 h 509240"/>
                <a:gd name="connsiteX5" fmla="*/ 393700 w 468128"/>
                <a:gd name="connsiteY5" fmla="*/ 509221 h 509240"/>
                <a:gd name="connsiteX6" fmla="*/ 393700 w 468128"/>
                <a:gd name="connsiteY6" fmla="*/ 509221 h 509240"/>
                <a:gd name="connsiteX0" fmla="*/ 0 w 531628"/>
                <a:gd name="connsiteY0" fmla="*/ 90121 h 509240"/>
                <a:gd name="connsiteX1" fmla="*/ 317500 w 531628"/>
                <a:gd name="connsiteY1" fmla="*/ 13921 h 509240"/>
                <a:gd name="connsiteX2" fmla="*/ 266700 w 531628"/>
                <a:gd name="connsiteY2" fmla="*/ 255221 h 509240"/>
                <a:gd name="connsiteX3" fmla="*/ 520700 w 531628"/>
                <a:gd name="connsiteY3" fmla="*/ 267921 h 509240"/>
                <a:gd name="connsiteX4" fmla="*/ 482600 w 531628"/>
                <a:gd name="connsiteY4" fmla="*/ 471121 h 509240"/>
                <a:gd name="connsiteX5" fmla="*/ 457200 w 531628"/>
                <a:gd name="connsiteY5" fmla="*/ 509221 h 509240"/>
                <a:gd name="connsiteX6" fmla="*/ 457200 w 531628"/>
                <a:gd name="connsiteY6" fmla="*/ 509221 h 509240"/>
                <a:gd name="connsiteX0" fmla="*/ 0 w 482600"/>
                <a:gd name="connsiteY0" fmla="*/ 90121 h 509240"/>
                <a:gd name="connsiteX1" fmla="*/ 317500 w 482600"/>
                <a:gd name="connsiteY1" fmla="*/ 13921 h 509240"/>
                <a:gd name="connsiteX2" fmla="*/ 266700 w 482600"/>
                <a:gd name="connsiteY2" fmla="*/ 255221 h 509240"/>
                <a:gd name="connsiteX3" fmla="*/ 482600 w 482600"/>
                <a:gd name="connsiteY3" fmla="*/ 471121 h 509240"/>
                <a:gd name="connsiteX4" fmla="*/ 457200 w 482600"/>
                <a:gd name="connsiteY4" fmla="*/ 509221 h 509240"/>
                <a:gd name="connsiteX5" fmla="*/ 457200 w 482600"/>
                <a:gd name="connsiteY5" fmla="*/ 509221 h 509240"/>
                <a:gd name="connsiteX0" fmla="*/ 0 w 469900"/>
                <a:gd name="connsiteY0" fmla="*/ 90121 h 509221"/>
                <a:gd name="connsiteX1" fmla="*/ 317500 w 469900"/>
                <a:gd name="connsiteY1" fmla="*/ 13921 h 509221"/>
                <a:gd name="connsiteX2" fmla="*/ 266700 w 469900"/>
                <a:gd name="connsiteY2" fmla="*/ 255221 h 509221"/>
                <a:gd name="connsiteX3" fmla="*/ 469900 w 469900"/>
                <a:gd name="connsiteY3" fmla="*/ 369521 h 509221"/>
                <a:gd name="connsiteX4" fmla="*/ 457200 w 469900"/>
                <a:gd name="connsiteY4" fmla="*/ 509221 h 509221"/>
                <a:gd name="connsiteX5" fmla="*/ 457200 w 469900"/>
                <a:gd name="connsiteY5" fmla="*/ 509221 h 509221"/>
                <a:gd name="connsiteX0" fmla="*/ 0 w 457200"/>
                <a:gd name="connsiteY0" fmla="*/ 90121 h 509221"/>
                <a:gd name="connsiteX1" fmla="*/ 317500 w 457200"/>
                <a:gd name="connsiteY1" fmla="*/ 13921 h 509221"/>
                <a:gd name="connsiteX2" fmla="*/ 266700 w 457200"/>
                <a:gd name="connsiteY2" fmla="*/ 255221 h 509221"/>
                <a:gd name="connsiteX3" fmla="*/ 406400 w 457200"/>
                <a:gd name="connsiteY3" fmla="*/ 255221 h 509221"/>
                <a:gd name="connsiteX4" fmla="*/ 457200 w 457200"/>
                <a:gd name="connsiteY4" fmla="*/ 509221 h 509221"/>
                <a:gd name="connsiteX5" fmla="*/ 457200 w 457200"/>
                <a:gd name="connsiteY5" fmla="*/ 509221 h 50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200" h="509221">
                  <a:moveTo>
                    <a:pt x="0" y="90121"/>
                  </a:moveTo>
                  <a:cubicBezTo>
                    <a:pt x="211666" y="-6188"/>
                    <a:pt x="273050" y="-13596"/>
                    <a:pt x="317500" y="13921"/>
                  </a:cubicBezTo>
                  <a:cubicBezTo>
                    <a:pt x="361950" y="41438"/>
                    <a:pt x="251883" y="215004"/>
                    <a:pt x="266700" y="255221"/>
                  </a:cubicBezTo>
                  <a:cubicBezTo>
                    <a:pt x="281517" y="295438"/>
                    <a:pt x="374650" y="212888"/>
                    <a:pt x="406400" y="255221"/>
                  </a:cubicBezTo>
                  <a:cubicBezTo>
                    <a:pt x="395817" y="295438"/>
                    <a:pt x="448733" y="466888"/>
                    <a:pt x="457200" y="509221"/>
                  </a:cubicBezTo>
                  <a:lnTo>
                    <a:pt x="457200" y="509221"/>
                  </a:lnTo>
                </a:path>
              </a:pathLst>
            </a:custGeom>
            <a:ln w="28575" cmpd="sng">
              <a:solidFill>
                <a:srgbClr val="000000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1488068" y="4168509"/>
              <a:ext cx="1231900" cy="749836"/>
            </a:xfrm>
            <a:custGeom>
              <a:avLst/>
              <a:gdLst>
                <a:gd name="connsiteX0" fmla="*/ 0 w 1244600"/>
                <a:gd name="connsiteY0" fmla="*/ 495300 h 673636"/>
                <a:gd name="connsiteX1" fmla="*/ 431800 w 1244600"/>
                <a:gd name="connsiteY1" fmla="*/ 673100 h 673636"/>
                <a:gd name="connsiteX2" fmla="*/ 635000 w 1244600"/>
                <a:gd name="connsiteY2" fmla="*/ 444500 h 673636"/>
                <a:gd name="connsiteX3" fmla="*/ 1104900 w 1244600"/>
                <a:gd name="connsiteY3" fmla="*/ 381000 h 673636"/>
                <a:gd name="connsiteX4" fmla="*/ 1244600 w 1244600"/>
                <a:gd name="connsiteY4" fmla="*/ 0 h 673636"/>
                <a:gd name="connsiteX0" fmla="*/ 0 w 1231900"/>
                <a:gd name="connsiteY0" fmla="*/ 571500 h 749836"/>
                <a:gd name="connsiteX1" fmla="*/ 431800 w 1231900"/>
                <a:gd name="connsiteY1" fmla="*/ 749300 h 749836"/>
                <a:gd name="connsiteX2" fmla="*/ 635000 w 1231900"/>
                <a:gd name="connsiteY2" fmla="*/ 520700 h 749836"/>
                <a:gd name="connsiteX3" fmla="*/ 1104900 w 1231900"/>
                <a:gd name="connsiteY3" fmla="*/ 457200 h 749836"/>
                <a:gd name="connsiteX4" fmla="*/ 1231900 w 1231900"/>
                <a:gd name="connsiteY4" fmla="*/ 0 h 7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749836">
                  <a:moveTo>
                    <a:pt x="0" y="571500"/>
                  </a:moveTo>
                  <a:cubicBezTo>
                    <a:pt x="162983" y="664633"/>
                    <a:pt x="325967" y="757767"/>
                    <a:pt x="431800" y="749300"/>
                  </a:cubicBezTo>
                  <a:cubicBezTo>
                    <a:pt x="537633" y="740833"/>
                    <a:pt x="522817" y="569383"/>
                    <a:pt x="635000" y="520700"/>
                  </a:cubicBezTo>
                  <a:cubicBezTo>
                    <a:pt x="747183" y="472017"/>
                    <a:pt x="1005417" y="543983"/>
                    <a:pt x="1104900" y="457200"/>
                  </a:cubicBezTo>
                  <a:cubicBezTo>
                    <a:pt x="1204383" y="370417"/>
                    <a:pt x="1231900" y="0"/>
                    <a:pt x="1231900" y="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1747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Patterning electronic states and energy transport on an atomically thin canvas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220071" y="1566773"/>
            <a:ext cx="457200" cy="825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9080" y="1680899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Nanoscale lateral </a:t>
            </a:r>
            <a:r>
              <a:rPr lang="en-US" dirty="0" err="1">
                <a:latin typeface="Arial"/>
                <a:cs typeface="Arial"/>
              </a:rPr>
              <a:t>heterojunctions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73006" y="2232414"/>
            <a:ext cx="4142455" cy="2412710"/>
            <a:chOff x="4125235" y="2875441"/>
            <a:chExt cx="4142455" cy="2412710"/>
          </a:xfrm>
        </p:grpSpPr>
        <p:sp>
          <p:nvSpPr>
            <p:cNvPr id="42" name="Rectangle 41"/>
            <p:cNvSpPr/>
            <p:nvPr/>
          </p:nvSpPr>
          <p:spPr>
            <a:xfrm>
              <a:off x="4749790" y="3462839"/>
              <a:ext cx="457200" cy="1168400"/>
            </a:xfrm>
            <a:prstGeom prst="rect">
              <a:avLst/>
            </a:prstGeom>
            <a:noFill/>
            <a:ln w="38100" cmpd="sng">
              <a:solidFill>
                <a:schemeClr val="tx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206990" y="3259639"/>
              <a:ext cx="1384300" cy="1638300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91290" y="3513639"/>
              <a:ext cx="419100" cy="546100"/>
            </a:xfrm>
            <a:prstGeom prst="rect">
              <a:avLst/>
            </a:prstGeom>
            <a:noFill/>
            <a:ln w="38100" cmpd="sng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023090" y="3259639"/>
              <a:ext cx="787400" cy="1638300"/>
            </a:xfrm>
            <a:prstGeom prst="rect">
              <a:avLst/>
            </a:prstGeom>
            <a:noFill/>
            <a:ln w="38100" cmpd="sng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823190" y="3983539"/>
              <a:ext cx="381000" cy="2159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673590" y="3488239"/>
              <a:ext cx="171450" cy="1117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515089" y="3536922"/>
              <a:ext cx="139711" cy="4932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984990" y="3545389"/>
              <a:ext cx="152400" cy="4917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46990" y="4008939"/>
              <a:ext cx="101600" cy="1686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30790" y="3488239"/>
              <a:ext cx="165100" cy="1117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66090" y="4008939"/>
              <a:ext cx="101600" cy="1686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919122" y="3505172"/>
              <a:ext cx="12700" cy="1100667"/>
            </a:xfrm>
            <a:prstGeom prst="straightConnector1">
              <a:avLst/>
            </a:prstGeom>
            <a:ln w="19050" cmpd="sng">
              <a:solidFill>
                <a:schemeClr val="accent1">
                  <a:lumMod val="75000"/>
                </a:schemeClr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5918201" y="3285068"/>
              <a:ext cx="0" cy="1610671"/>
            </a:xfrm>
            <a:prstGeom prst="straightConnector1">
              <a:avLst/>
            </a:prstGeom>
            <a:ln w="19050" cmpd="sng">
              <a:solidFill>
                <a:srgbClr val="FF66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781800" y="3530599"/>
              <a:ext cx="0" cy="519826"/>
            </a:xfrm>
            <a:prstGeom prst="straightConnector1">
              <a:avLst/>
            </a:prstGeom>
            <a:ln w="19050" cmpd="sng">
              <a:solidFill>
                <a:srgbClr val="008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8034866" y="3962399"/>
              <a:ext cx="0" cy="246888"/>
            </a:xfrm>
            <a:prstGeom prst="straightConnector1">
              <a:avLst/>
            </a:prstGeom>
            <a:ln w="19050" cmpd="sng">
              <a:solidFill>
                <a:srgbClr val="E8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4893734" y="3793067"/>
              <a:ext cx="10632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Band gap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 rot="10800000">
              <a:off x="5765059" y="2875441"/>
              <a:ext cx="296044" cy="296045"/>
              <a:chOff x="7024564" y="2502093"/>
              <a:chExt cx="296044" cy="296045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024564" y="2502093"/>
                <a:ext cx="296044" cy="296045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33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7089240" y="2650115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rot="10800000">
              <a:off x="5781777" y="4992107"/>
              <a:ext cx="296044" cy="296044"/>
              <a:chOff x="6453865" y="2629685"/>
              <a:chExt cx="296044" cy="296044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453865" y="2629685"/>
                <a:ext cx="296044" cy="29604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6518541" y="2700312"/>
                <a:ext cx="166693" cy="154790"/>
                <a:chOff x="6518541" y="2700312"/>
                <a:chExt cx="166693" cy="154790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518541" y="2777707"/>
                  <a:ext cx="166693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6601887" y="2700312"/>
                  <a:ext cx="0" cy="15479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2" name="Straight Arrow Connector 61"/>
            <p:cNvCxnSpPr/>
            <p:nvPr/>
          </p:nvCxnSpPr>
          <p:spPr>
            <a:xfrm flipV="1">
              <a:off x="4386945" y="4409323"/>
              <a:ext cx="0" cy="6966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4386945" y="5106009"/>
              <a:ext cx="6858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4909005" y="4946429"/>
              <a:ext cx="5447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25235" y="4042914"/>
              <a:ext cx="5447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70071" y="3361679"/>
            <a:ext cx="4140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784DB-DD8B-440C-9B89-5C9C235D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5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29D89D-B879-4B25-A5F9-5A49A1D90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442" y="1495264"/>
            <a:ext cx="7137767" cy="5105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6A19E0-3D7D-41F8-BC05-3141F0F20720}"/>
              </a:ext>
            </a:extLst>
          </p:cNvPr>
          <p:cNvSpPr/>
          <p:nvPr/>
        </p:nvSpPr>
        <p:spPr>
          <a:xfrm>
            <a:off x="1059848" y="6229073"/>
            <a:ext cx="48858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Raja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Nature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., 8, 15251 </a:t>
            </a:r>
            <a:r>
              <a:rPr lang="en-US" sz="1600" dirty="0">
                <a:latin typeface="Arial"/>
                <a:cs typeface="Arial"/>
              </a:rPr>
              <a:t>(2017)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03078-293B-43DB-868D-7703BEF1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2BA8AB-3F2A-4F8B-A093-D303AB1EFB2F}"/>
              </a:ext>
            </a:extLst>
          </p:cNvPr>
          <p:cNvSpPr txBox="1"/>
          <p:nvPr/>
        </p:nvSpPr>
        <p:spPr>
          <a:xfrm>
            <a:off x="0" y="1747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research at SLAC:</a:t>
            </a:r>
          </a:p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Electronic and structural dynamics of Coulomb Engineering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6C797-4C3E-4643-9BC3-2EFAD2FD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8" r="5249" b="44484"/>
          <a:stretch/>
        </p:blipFill>
        <p:spPr>
          <a:xfrm>
            <a:off x="5937661" y="1181384"/>
            <a:ext cx="2824102" cy="13000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D014899-B2D5-4A09-97F5-78F16732EACC}"/>
              </a:ext>
            </a:extLst>
          </p:cNvPr>
          <p:cNvGrpSpPr/>
          <p:nvPr/>
        </p:nvGrpSpPr>
        <p:grpSpPr>
          <a:xfrm>
            <a:off x="5594042" y="3626938"/>
            <a:ext cx="3531226" cy="2348777"/>
            <a:chOff x="5594042" y="3626938"/>
            <a:chExt cx="3531226" cy="234877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69C6A76-1C3D-4539-AEFB-9125D739AFC6}"/>
                </a:ext>
              </a:extLst>
            </p:cNvPr>
            <p:cNvGrpSpPr/>
            <p:nvPr/>
          </p:nvGrpSpPr>
          <p:grpSpPr>
            <a:xfrm>
              <a:off x="5594042" y="3626938"/>
              <a:ext cx="3531226" cy="1517780"/>
              <a:chOff x="5594042" y="3626938"/>
              <a:chExt cx="3531226" cy="1517780"/>
            </a:xfrm>
          </p:grpSpPr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112680BA-2579-4E75-B50B-620D301AE088}"/>
                  </a:ext>
                </a:extLst>
              </p:cNvPr>
              <p:cNvSpPr/>
              <p:nvPr/>
            </p:nvSpPr>
            <p:spPr>
              <a:xfrm>
                <a:off x="8438029" y="3862678"/>
                <a:ext cx="687239" cy="924474"/>
              </a:xfrm>
              <a:prstGeom prst="rightArrow">
                <a:avLst>
                  <a:gd name="adj1" fmla="val 50000"/>
                  <a:gd name="adj2" fmla="val 56725"/>
                </a:avLst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 w="127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0E99333-7953-41A5-8FF2-70A68C9FC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298"/>
              <a:stretch/>
            </p:blipFill>
            <p:spPr>
              <a:xfrm>
                <a:off x="6267833" y="3626938"/>
                <a:ext cx="2311391" cy="1517780"/>
              </a:xfrm>
              <a:prstGeom prst="rect">
                <a:avLst/>
              </a:prstGeom>
            </p:spPr>
          </p:pic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3E71B75A-32B6-42C4-82D7-74316A320D3C}"/>
                  </a:ext>
                </a:extLst>
              </p:cNvPr>
              <p:cNvSpPr/>
              <p:nvPr/>
            </p:nvSpPr>
            <p:spPr>
              <a:xfrm flipH="1">
                <a:off x="5594042" y="3862678"/>
                <a:ext cx="687239" cy="924474"/>
              </a:xfrm>
              <a:prstGeom prst="rightArrow">
                <a:avLst>
                  <a:gd name="adj1" fmla="val 50000"/>
                  <a:gd name="adj2" fmla="val 56725"/>
                </a:avLst>
              </a:prstGeom>
              <a:gradFill flip="none" rotWithShape="1">
                <a:gsLst>
                  <a:gs pos="0">
                    <a:schemeClr val="accent2">
                      <a:lumMod val="5000"/>
                      <a:lumOff val="95000"/>
                    </a:schemeClr>
                  </a:gs>
                  <a:gs pos="74000">
                    <a:schemeClr val="accent2">
                      <a:lumMod val="45000"/>
                      <a:lumOff val="55000"/>
                    </a:schemeClr>
                  </a:gs>
                  <a:gs pos="83000">
                    <a:schemeClr val="accent2">
                      <a:lumMod val="45000"/>
                      <a:lumOff val="55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 w="12700">
                <a:noFill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953449-498F-4F48-B8D1-950B76BD9FAC}"/>
                </a:ext>
              </a:extLst>
            </p:cNvPr>
            <p:cNvSpPr/>
            <p:nvPr/>
          </p:nvSpPr>
          <p:spPr>
            <a:xfrm>
              <a:off x="6207949" y="5144718"/>
              <a:ext cx="257197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Tensile strain ~ 45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meV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/%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Conley et al. Nano Lett. 13, 3626 (2013)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0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1A7EE0-A562-426B-9857-DB378168C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9DAA1-1CCB-4F6C-8FF2-932D82898350}"/>
              </a:ext>
            </a:extLst>
          </p:cNvPr>
          <p:cNvSpPr txBox="1"/>
          <p:nvPr/>
        </p:nvSpPr>
        <p:spPr>
          <a:xfrm>
            <a:off x="0" y="1747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research at SLAC:</a:t>
            </a:r>
          </a:p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Electronic and structural dynamics of Coulomb Engineering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4BB485-BE82-464A-BCD8-ECA85C2B331B}"/>
              </a:ext>
            </a:extLst>
          </p:cNvPr>
          <p:cNvGrpSpPr/>
          <p:nvPr/>
        </p:nvGrpSpPr>
        <p:grpSpPr>
          <a:xfrm>
            <a:off x="1224702" y="1840835"/>
            <a:ext cx="3475341" cy="3189984"/>
            <a:chOff x="-8566691" y="3609811"/>
            <a:chExt cx="16889944" cy="161831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17A69FA-D7D7-4484-822A-FB7E1BCECF82}"/>
                </a:ext>
              </a:extLst>
            </p:cNvPr>
            <p:cNvGrpSpPr/>
            <p:nvPr/>
          </p:nvGrpSpPr>
          <p:grpSpPr>
            <a:xfrm>
              <a:off x="0" y="3622374"/>
              <a:ext cx="8323253" cy="8112887"/>
              <a:chOff x="513501" y="2314609"/>
              <a:chExt cx="3534627" cy="3445291"/>
            </a:xfrm>
          </p:grpSpPr>
          <p:pic>
            <p:nvPicPr>
              <p:cNvPr id="29" name="Picture 28" descr="MoS2_windows.png">
                <a:extLst>
                  <a:ext uri="{FF2B5EF4-FFF2-40B4-BE49-F238E27FC236}">
                    <a16:creationId xmlns:a16="http://schemas.microsoft.com/office/drawing/2014/main" id="{1EBF6D0C-138E-41E7-848C-28297DD426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6825" b="23518"/>
              <a:stretch/>
            </p:blipFill>
            <p:spPr>
              <a:xfrm>
                <a:off x="2335981" y="4127124"/>
                <a:ext cx="1706118" cy="1632776"/>
              </a:xfrm>
              <a:prstGeom prst="rect">
                <a:avLst/>
              </a:prstGeom>
            </p:spPr>
          </p:pic>
          <p:pic>
            <p:nvPicPr>
              <p:cNvPr id="30" name="Picture 29" descr="MoS2_windows.png">
                <a:extLst>
                  <a:ext uri="{FF2B5EF4-FFF2-40B4-BE49-F238E27FC236}">
                    <a16:creationId xmlns:a16="http://schemas.microsoft.com/office/drawing/2014/main" id="{470B6865-B65B-4682-98A2-637B59D0C8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24262"/>
              <a:stretch/>
            </p:blipFill>
            <p:spPr>
              <a:xfrm>
                <a:off x="513501" y="4134063"/>
                <a:ext cx="1841956" cy="1613311"/>
              </a:xfrm>
              <a:prstGeom prst="rect">
                <a:avLst/>
              </a:prstGeom>
            </p:spPr>
          </p:pic>
          <p:pic>
            <p:nvPicPr>
              <p:cNvPr id="31" name="Picture 30" descr="MoS2_windows.png">
                <a:extLst>
                  <a:ext uri="{FF2B5EF4-FFF2-40B4-BE49-F238E27FC236}">
                    <a16:creationId xmlns:a16="http://schemas.microsoft.com/office/drawing/2014/main" id="{1F364A05-8933-4762-9667-1695C6D7BE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6825" b="16014"/>
              <a:stretch/>
            </p:blipFill>
            <p:spPr>
              <a:xfrm>
                <a:off x="2342010" y="2319862"/>
                <a:ext cx="1706118" cy="1828800"/>
              </a:xfrm>
              <a:prstGeom prst="rect">
                <a:avLst/>
              </a:prstGeom>
            </p:spPr>
          </p:pic>
          <p:pic>
            <p:nvPicPr>
              <p:cNvPr id="32" name="Picture 31" descr="MoS2_windows.png">
                <a:extLst>
                  <a:ext uri="{FF2B5EF4-FFF2-40B4-BE49-F238E27FC236}">
                    <a16:creationId xmlns:a16="http://schemas.microsoft.com/office/drawing/2014/main" id="{25CCC8AE-E006-4032-8A50-516781FA2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16014"/>
              <a:stretch/>
            </p:blipFill>
            <p:spPr>
              <a:xfrm>
                <a:off x="517195" y="2314609"/>
                <a:ext cx="1841956" cy="1828800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9D9732-499D-44B1-B703-58EBF0DA8E97}"/>
                </a:ext>
              </a:extLst>
            </p:cNvPr>
            <p:cNvGrpSpPr/>
            <p:nvPr/>
          </p:nvGrpSpPr>
          <p:grpSpPr>
            <a:xfrm>
              <a:off x="-8566690" y="3609811"/>
              <a:ext cx="8643121" cy="8112887"/>
              <a:chOff x="513501" y="2314609"/>
              <a:chExt cx="3670465" cy="3445291"/>
            </a:xfrm>
          </p:grpSpPr>
          <p:pic>
            <p:nvPicPr>
              <p:cNvPr id="25" name="Picture 24" descr="MoS2_windows.png">
                <a:extLst>
                  <a:ext uri="{FF2B5EF4-FFF2-40B4-BE49-F238E27FC236}">
                    <a16:creationId xmlns:a16="http://schemas.microsoft.com/office/drawing/2014/main" id="{A51CDDC2-7DDC-478F-839E-F8F80776BB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23518"/>
              <a:stretch/>
            </p:blipFill>
            <p:spPr>
              <a:xfrm>
                <a:off x="2335981" y="4127124"/>
                <a:ext cx="1841956" cy="1632776"/>
              </a:xfrm>
              <a:prstGeom prst="rect">
                <a:avLst/>
              </a:prstGeom>
            </p:spPr>
          </p:pic>
          <p:pic>
            <p:nvPicPr>
              <p:cNvPr id="26" name="Picture 25" descr="MoS2_windows.png">
                <a:extLst>
                  <a:ext uri="{FF2B5EF4-FFF2-40B4-BE49-F238E27FC236}">
                    <a16:creationId xmlns:a16="http://schemas.microsoft.com/office/drawing/2014/main" id="{AFB947B4-5DB0-4D41-9EF1-BC705BE21C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24262"/>
              <a:stretch/>
            </p:blipFill>
            <p:spPr>
              <a:xfrm>
                <a:off x="513501" y="4134063"/>
                <a:ext cx="1841956" cy="1613311"/>
              </a:xfrm>
              <a:prstGeom prst="rect">
                <a:avLst/>
              </a:prstGeom>
            </p:spPr>
          </p:pic>
          <p:pic>
            <p:nvPicPr>
              <p:cNvPr id="27" name="Picture 26" descr="MoS2_windows.png">
                <a:extLst>
                  <a:ext uri="{FF2B5EF4-FFF2-40B4-BE49-F238E27FC236}">
                    <a16:creationId xmlns:a16="http://schemas.microsoft.com/office/drawing/2014/main" id="{6DB25589-4E9B-4CD4-873C-0DA56A075E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16014"/>
              <a:stretch/>
            </p:blipFill>
            <p:spPr>
              <a:xfrm>
                <a:off x="2342010" y="2319862"/>
                <a:ext cx="1841956" cy="1828800"/>
              </a:xfrm>
              <a:prstGeom prst="rect">
                <a:avLst/>
              </a:prstGeom>
            </p:spPr>
          </p:pic>
          <p:pic>
            <p:nvPicPr>
              <p:cNvPr id="28" name="Picture 27" descr="MoS2_windows.png">
                <a:extLst>
                  <a:ext uri="{FF2B5EF4-FFF2-40B4-BE49-F238E27FC236}">
                    <a16:creationId xmlns:a16="http://schemas.microsoft.com/office/drawing/2014/main" id="{F3BB89C9-10DA-4848-BFB3-0E0AF1607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16014"/>
              <a:stretch/>
            </p:blipFill>
            <p:spPr>
              <a:xfrm>
                <a:off x="517195" y="2314609"/>
                <a:ext cx="1841956" cy="182880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B68171-8CFD-4A96-A13A-7E14EE5EE458}"/>
                </a:ext>
              </a:extLst>
            </p:cNvPr>
            <p:cNvGrpSpPr/>
            <p:nvPr/>
          </p:nvGrpSpPr>
          <p:grpSpPr>
            <a:xfrm>
              <a:off x="-319869" y="11680095"/>
              <a:ext cx="8643121" cy="8112887"/>
              <a:chOff x="513501" y="2314609"/>
              <a:chExt cx="3670465" cy="3445291"/>
            </a:xfrm>
          </p:grpSpPr>
          <p:pic>
            <p:nvPicPr>
              <p:cNvPr id="21" name="Picture 20" descr="MoS2_windows.png">
                <a:extLst>
                  <a:ext uri="{FF2B5EF4-FFF2-40B4-BE49-F238E27FC236}">
                    <a16:creationId xmlns:a16="http://schemas.microsoft.com/office/drawing/2014/main" id="{25AE9A29-A084-4F18-9F61-66E0CEE7B0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23518"/>
              <a:stretch/>
            </p:blipFill>
            <p:spPr>
              <a:xfrm>
                <a:off x="2335981" y="4127124"/>
                <a:ext cx="1841956" cy="1632776"/>
              </a:xfrm>
              <a:prstGeom prst="rect">
                <a:avLst/>
              </a:prstGeom>
            </p:spPr>
          </p:pic>
          <p:pic>
            <p:nvPicPr>
              <p:cNvPr id="22" name="Picture 21" descr="MoS2_windows.png">
                <a:extLst>
                  <a:ext uri="{FF2B5EF4-FFF2-40B4-BE49-F238E27FC236}">
                    <a16:creationId xmlns:a16="http://schemas.microsoft.com/office/drawing/2014/main" id="{D2EB14E0-52EF-4739-9A4C-0C1199C6B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24262"/>
              <a:stretch/>
            </p:blipFill>
            <p:spPr>
              <a:xfrm>
                <a:off x="513501" y="4134063"/>
                <a:ext cx="1841956" cy="1613311"/>
              </a:xfrm>
              <a:prstGeom prst="rect">
                <a:avLst/>
              </a:prstGeom>
            </p:spPr>
          </p:pic>
          <p:pic>
            <p:nvPicPr>
              <p:cNvPr id="23" name="Picture 22" descr="MoS2_windows.png">
                <a:extLst>
                  <a:ext uri="{FF2B5EF4-FFF2-40B4-BE49-F238E27FC236}">
                    <a16:creationId xmlns:a16="http://schemas.microsoft.com/office/drawing/2014/main" id="{6B57D05A-9A53-4B73-8D91-A12064D402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16014"/>
              <a:stretch/>
            </p:blipFill>
            <p:spPr>
              <a:xfrm>
                <a:off x="2342010" y="2319862"/>
                <a:ext cx="1841956" cy="1828800"/>
              </a:xfrm>
              <a:prstGeom prst="rect">
                <a:avLst/>
              </a:prstGeom>
            </p:spPr>
          </p:pic>
          <p:pic>
            <p:nvPicPr>
              <p:cNvPr id="24" name="Picture 23" descr="MoS2_windows.png">
                <a:extLst>
                  <a:ext uri="{FF2B5EF4-FFF2-40B4-BE49-F238E27FC236}">
                    <a16:creationId xmlns:a16="http://schemas.microsoft.com/office/drawing/2014/main" id="{91A3A916-3527-4E94-AE41-BF92FB11D8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16014"/>
              <a:stretch/>
            </p:blipFill>
            <p:spPr>
              <a:xfrm>
                <a:off x="517195" y="2314609"/>
                <a:ext cx="1841956" cy="18288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096442B-9A10-47DA-8835-8CA1DFB21E21}"/>
                </a:ext>
              </a:extLst>
            </p:cNvPr>
            <p:cNvGrpSpPr/>
            <p:nvPr/>
          </p:nvGrpSpPr>
          <p:grpSpPr>
            <a:xfrm>
              <a:off x="-8566691" y="11667532"/>
              <a:ext cx="8323253" cy="8083391"/>
              <a:chOff x="649339" y="2314609"/>
              <a:chExt cx="3534627" cy="3432765"/>
            </a:xfrm>
          </p:grpSpPr>
          <p:pic>
            <p:nvPicPr>
              <p:cNvPr id="17" name="Picture 16" descr="MoS2_windows.png">
                <a:extLst>
                  <a:ext uri="{FF2B5EF4-FFF2-40B4-BE49-F238E27FC236}">
                    <a16:creationId xmlns:a16="http://schemas.microsoft.com/office/drawing/2014/main" id="{70765A56-F683-45C9-9C0A-A8603A21B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23997"/>
              <a:stretch/>
            </p:blipFill>
            <p:spPr>
              <a:xfrm>
                <a:off x="2335981" y="4127124"/>
                <a:ext cx="1841956" cy="1620250"/>
              </a:xfrm>
              <a:prstGeom prst="rect">
                <a:avLst/>
              </a:prstGeom>
            </p:spPr>
          </p:pic>
          <p:pic>
            <p:nvPicPr>
              <p:cNvPr id="18" name="Picture 17" descr="MoS2_windows.png">
                <a:extLst>
                  <a:ext uri="{FF2B5EF4-FFF2-40B4-BE49-F238E27FC236}">
                    <a16:creationId xmlns:a16="http://schemas.microsoft.com/office/drawing/2014/main" id="{080D94BF-45AF-4358-A80C-91A0B6C2D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47" t="13981" r="34305" b="24262"/>
              <a:stretch/>
            </p:blipFill>
            <p:spPr>
              <a:xfrm>
                <a:off x="649339" y="4134063"/>
                <a:ext cx="1706118" cy="1613311"/>
              </a:xfrm>
              <a:prstGeom prst="rect">
                <a:avLst/>
              </a:prstGeom>
            </p:spPr>
          </p:pic>
          <p:pic>
            <p:nvPicPr>
              <p:cNvPr id="19" name="Picture 18" descr="MoS2_windows.png">
                <a:extLst>
                  <a:ext uri="{FF2B5EF4-FFF2-40B4-BE49-F238E27FC236}">
                    <a16:creationId xmlns:a16="http://schemas.microsoft.com/office/drawing/2014/main" id="{97885282-B3A1-4BD2-83BC-225737601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8" t="13981" r="34305" b="16014"/>
              <a:stretch/>
            </p:blipFill>
            <p:spPr>
              <a:xfrm>
                <a:off x="2342010" y="2319862"/>
                <a:ext cx="1841956" cy="1828800"/>
              </a:xfrm>
              <a:prstGeom prst="rect">
                <a:avLst/>
              </a:prstGeom>
            </p:spPr>
          </p:pic>
          <p:pic>
            <p:nvPicPr>
              <p:cNvPr id="20" name="Picture 19" descr="MoS2_windows.png">
                <a:extLst>
                  <a:ext uri="{FF2B5EF4-FFF2-40B4-BE49-F238E27FC236}">
                    <a16:creationId xmlns:a16="http://schemas.microsoft.com/office/drawing/2014/main" id="{8062D3AE-6BB6-4E88-8A97-23153265B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artisticPastelsSmooth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79" t="13981" r="34305" b="16014"/>
              <a:stretch/>
            </p:blipFill>
            <p:spPr>
              <a:xfrm>
                <a:off x="649339" y="2314609"/>
                <a:ext cx="1709812" cy="1828800"/>
              </a:xfrm>
              <a:prstGeom prst="rect">
                <a:avLst/>
              </a:prstGeom>
            </p:spPr>
          </p:pic>
        </p:grp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36073291-B846-4398-9EB0-49D493579E2B}"/>
              </a:ext>
            </a:extLst>
          </p:cNvPr>
          <p:cNvSpPr txBox="1"/>
          <p:nvPr/>
        </p:nvSpPr>
        <p:spPr>
          <a:xfrm>
            <a:off x="910575" y="1288571"/>
            <a:ext cx="4047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Time-resolved optical spectroscopy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2ED9B722-5CF8-40E7-8ABF-48C9B5FA1268}"/>
              </a:ext>
            </a:extLst>
          </p:cNvPr>
          <p:cNvGrpSpPr/>
          <p:nvPr/>
        </p:nvGrpSpPr>
        <p:grpSpPr>
          <a:xfrm>
            <a:off x="4826707" y="1285810"/>
            <a:ext cx="4233359" cy="4078315"/>
            <a:chOff x="4826707" y="1285810"/>
            <a:chExt cx="4233359" cy="4078315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4B9BAC5-C298-4E6C-BAFA-8EA8D4A3F593}"/>
                </a:ext>
              </a:extLst>
            </p:cNvPr>
            <p:cNvSpPr txBox="1"/>
            <p:nvPr/>
          </p:nvSpPr>
          <p:spPr>
            <a:xfrm>
              <a:off x="5012405" y="1285810"/>
              <a:ext cx="40476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Ultrafast Electron Diffraction or LCLS </a:t>
              </a:r>
              <a:endParaRPr lang="en-US" dirty="0"/>
            </a:p>
          </p:txBody>
        </p:sp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AA1DC540-827A-4663-ABB7-19BFAF2D7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26707" y="1840835"/>
              <a:ext cx="4224388" cy="3109526"/>
            </a:xfrm>
            <a:prstGeom prst="rect">
              <a:avLst/>
            </a:prstGeom>
          </p:spPr>
        </p:pic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269DF146-D39E-4465-83F0-B4A257828E86}"/>
                </a:ext>
              </a:extLst>
            </p:cNvPr>
            <p:cNvSpPr/>
            <p:nvPr/>
          </p:nvSpPr>
          <p:spPr>
            <a:xfrm>
              <a:off x="5103859" y="4902460"/>
              <a:ext cx="38647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Lin et al.  Nature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Commun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. 8(1) 1745 (2017)</a:t>
              </a:r>
            </a:p>
            <a:p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FA808DB0-0A21-4832-B297-4BD270AE8081}"/>
              </a:ext>
            </a:extLst>
          </p:cNvPr>
          <p:cNvGrpSpPr/>
          <p:nvPr/>
        </p:nvGrpSpPr>
        <p:grpSpPr>
          <a:xfrm>
            <a:off x="1219233" y="1840835"/>
            <a:ext cx="3519415" cy="3305097"/>
            <a:chOff x="1195132" y="1840835"/>
            <a:chExt cx="3519415" cy="3305097"/>
          </a:xfrm>
        </p:grpSpPr>
        <p:sp>
          <p:nvSpPr>
            <p:cNvPr id="154" name="Freeform 150">
              <a:extLst>
                <a:ext uri="{FF2B5EF4-FFF2-40B4-BE49-F238E27FC236}">
                  <a16:creationId xmlns:a16="http://schemas.microsoft.com/office/drawing/2014/main" id="{44FD3BB1-C665-453F-8B39-BE482441FAF8}"/>
                </a:ext>
              </a:extLst>
            </p:cNvPr>
            <p:cNvSpPr/>
            <p:nvPr/>
          </p:nvSpPr>
          <p:spPr>
            <a:xfrm>
              <a:off x="1323622" y="4563670"/>
              <a:ext cx="3360833" cy="134472"/>
            </a:xfrm>
            <a:custGeom>
              <a:avLst/>
              <a:gdLst>
                <a:gd name="connsiteX0" fmla="*/ 0 w 9194800"/>
                <a:gd name="connsiteY0" fmla="*/ 317580 h 2380249"/>
                <a:gd name="connsiteX1" fmla="*/ 1092200 w 9194800"/>
                <a:gd name="connsiteY1" fmla="*/ 317580 h 2380249"/>
                <a:gd name="connsiteX2" fmla="*/ 1625600 w 9194800"/>
                <a:gd name="connsiteY2" fmla="*/ 2095580 h 2380249"/>
                <a:gd name="connsiteX3" fmla="*/ 3302000 w 9194800"/>
                <a:gd name="connsiteY3" fmla="*/ 2197180 h 2380249"/>
                <a:gd name="connsiteX4" fmla="*/ 3759200 w 9194800"/>
                <a:gd name="connsiteY4" fmla="*/ 317580 h 2380249"/>
                <a:gd name="connsiteX5" fmla="*/ 5410200 w 9194800"/>
                <a:gd name="connsiteY5" fmla="*/ 241380 h 2380249"/>
                <a:gd name="connsiteX6" fmla="*/ 5867400 w 9194800"/>
                <a:gd name="connsiteY6" fmla="*/ 2095580 h 2380249"/>
                <a:gd name="connsiteX7" fmla="*/ 7721600 w 9194800"/>
                <a:gd name="connsiteY7" fmla="*/ 2070180 h 2380249"/>
                <a:gd name="connsiteX8" fmla="*/ 8026400 w 9194800"/>
                <a:gd name="connsiteY8" fmla="*/ 215980 h 2380249"/>
                <a:gd name="connsiteX9" fmla="*/ 9194800 w 9194800"/>
                <a:gd name="connsiteY9" fmla="*/ 38180 h 2380249"/>
                <a:gd name="connsiteX0" fmla="*/ 0 w 9194800"/>
                <a:gd name="connsiteY0" fmla="*/ 317580 h 2380249"/>
                <a:gd name="connsiteX1" fmla="*/ 1625600 w 9194800"/>
                <a:gd name="connsiteY1" fmla="*/ 2095580 h 2380249"/>
                <a:gd name="connsiteX2" fmla="*/ 3302000 w 9194800"/>
                <a:gd name="connsiteY2" fmla="*/ 2197180 h 2380249"/>
                <a:gd name="connsiteX3" fmla="*/ 3759200 w 9194800"/>
                <a:gd name="connsiteY3" fmla="*/ 317580 h 2380249"/>
                <a:gd name="connsiteX4" fmla="*/ 5410200 w 9194800"/>
                <a:gd name="connsiteY4" fmla="*/ 241380 h 2380249"/>
                <a:gd name="connsiteX5" fmla="*/ 5867400 w 9194800"/>
                <a:gd name="connsiteY5" fmla="*/ 2095580 h 2380249"/>
                <a:gd name="connsiteX6" fmla="*/ 7721600 w 9194800"/>
                <a:gd name="connsiteY6" fmla="*/ 2070180 h 2380249"/>
                <a:gd name="connsiteX7" fmla="*/ 8026400 w 9194800"/>
                <a:gd name="connsiteY7" fmla="*/ 215980 h 2380249"/>
                <a:gd name="connsiteX8" fmla="*/ 9194800 w 9194800"/>
                <a:gd name="connsiteY8" fmla="*/ 38180 h 2380249"/>
                <a:gd name="connsiteX0" fmla="*/ 0 w 7569200"/>
                <a:gd name="connsiteY0" fmla="*/ 2095580 h 2380249"/>
                <a:gd name="connsiteX1" fmla="*/ 1676400 w 7569200"/>
                <a:gd name="connsiteY1" fmla="*/ 2197180 h 2380249"/>
                <a:gd name="connsiteX2" fmla="*/ 2133600 w 7569200"/>
                <a:gd name="connsiteY2" fmla="*/ 317580 h 2380249"/>
                <a:gd name="connsiteX3" fmla="*/ 3784600 w 7569200"/>
                <a:gd name="connsiteY3" fmla="*/ 241380 h 2380249"/>
                <a:gd name="connsiteX4" fmla="*/ 4241800 w 7569200"/>
                <a:gd name="connsiteY4" fmla="*/ 2095580 h 2380249"/>
                <a:gd name="connsiteX5" fmla="*/ 6096000 w 7569200"/>
                <a:gd name="connsiteY5" fmla="*/ 2070180 h 2380249"/>
                <a:gd name="connsiteX6" fmla="*/ 6400800 w 7569200"/>
                <a:gd name="connsiteY6" fmla="*/ 215980 h 2380249"/>
                <a:gd name="connsiteX7" fmla="*/ 7569200 w 7569200"/>
                <a:gd name="connsiteY7" fmla="*/ 38180 h 2380249"/>
                <a:gd name="connsiteX0" fmla="*/ 0 w 7569200"/>
                <a:gd name="connsiteY0" fmla="*/ 2095580 h 2321995"/>
                <a:gd name="connsiteX1" fmla="*/ 1676400 w 7569200"/>
                <a:gd name="connsiteY1" fmla="*/ 2197180 h 2321995"/>
                <a:gd name="connsiteX2" fmla="*/ 2133600 w 7569200"/>
                <a:gd name="connsiteY2" fmla="*/ 317580 h 2321995"/>
                <a:gd name="connsiteX3" fmla="*/ 3784600 w 7569200"/>
                <a:gd name="connsiteY3" fmla="*/ 241380 h 2321995"/>
                <a:gd name="connsiteX4" fmla="*/ 4241800 w 7569200"/>
                <a:gd name="connsiteY4" fmla="*/ 2095580 h 2321995"/>
                <a:gd name="connsiteX5" fmla="*/ 6096000 w 7569200"/>
                <a:gd name="connsiteY5" fmla="*/ 2070180 h 2321995"/>
                <a:gd name="connsiteX6" fmla="*/ 6400800 w 7569200"/>
                <a:gd name="connsiteY6" fmla="*/ 215980 h 2321995"/>
                <a:gd name="connsiteX7" fmla="*/ 7569200 w 7569200"/>
                <a:gd name="connsiteY7" fmla="*/ 38180 h 2321995"/>
                <a:gd name="connsiteX0" fmla="*/ 0 w 7569200"/>
                <a:gd name="connsiteY0" fmla="*/ 2095580 h 2314926"/>
                <a:gd name="connsiteX1" fmla="*/ 1676400 w 7569200"/>
                <a:gd name="connsiteY1" fmla="*/ 2197180 h 2314926"/>
                <a:gd name="connsiteX2" fmla="*/ 2133600 w 7569200"/>
                <a:gd name="connsiteY2" fmla="*/ 317580 h 2314926"/>
                <a:gd name="connsiteX3" fmla="*/ 3784600 w 7569200"/>
                <a:gd name="connsiteY3" fmla="*/ 241380 h 2314926"/>
                <a:gd name="connsiteX4" fmla="*/ 4241800 w 7569200"/>
                <a:gd name="connsiteY4" fmla="*/ 2095580 h 2314926"/>
                <a:gd name="connsiteX5" fmla="*/ 6096000 w 7569200"/>
                <a:gd name="connsiteY5" fmla="*/ 2070180 h 2314926"/>
                <a:gd name="connsiteX6" fmla="*/ 6400800 w 7569200"/>
                <a:gd name="connsiteY6" fmla="*/ 215980 h 2314926"/>
                <a:gd name="connsiteX7" fmla="*/ 7569200 w 7569200"/>
                <a:gd name="connsiteY7" fmla="*/ 38180 h 2314926"/>
                <a:gd name="connsiteX0" fmla="*/ 0 w 8064123"/>
                <a:gd name="connsiteY0" fmla="*/ 2068454 h 2287800"/>
                <a:gd name="connsiteX1" fmla="*/ 1676400 w 8064123"/>
                <a:gd name="connsiteY1" fmla="*/ 2170054 h 2287800"/>
                <a:gd name="connsiteX2" fmla="*/ 2133600 w 8064123"/>
                <a:gd name="connsiteY2" fmla="*/ 290454 h 2287800"/>
                <a:gd name="connsiteX3" fmla="*/ 3784600 w 8064123"/>
                <a:gd name="connsiteY3" fmla="*/ 214254 h 2287800"/>
                <a:gd name="connsiteX4" fmla="*/ 4241800 w 8064123"/>
                <a:gd name="connsiteY4" fmla="*/ 2068454 h 2287800"/>
                <a:gd name="connsiteX5" fmla="*/ 6096000 w 8064123"/>
                <a:gd name="connsiteY5" fmla="*/ 2043054 h 2287800"/>
                <a:gd name="connsiteX6" fmla="*/ 6400800 w 8064123"/>
                <a:gd name="connsiteY6" fmla="*/ 188854 h 2287800"/>
                <a:gd name="connsiteX7" fmla="*/ 8064123 w 8064123"/>
                <a:gd name="connsiteY7" fmla="*/ 61854 h 2287800"/>
                <a:gd name="connsiteX0" fmla="*/ 0 w 6400800"/>
                <a:gd name="connsiteY0" fmla="*/ 2051727 h 2271073"/>
                <a:gd name="connsiteX1" fmla="*/ 1676400 w 6400800"/>
                <a:gd name="connsiteY1" fmla="*/ 2153327 h 2271073"/>
                <a:gd name="connsiteX2" fmla="*/ 2133600 w 6400800"/>
                <a:gd name="connsiteY2" fmla="*/ 273727 h 2271073"/>
                <a:gd name="connsiteX3" fmla="*/ 3784600 w 6400800"/>
                <a:gd name="connsiteY3" fmla="*/ 197527 h 2271073"/>
                <a:gd name="connsiteX4" fmla="*/ 4241800 w 6400800"/>
                <a:gd name="connsiteY4" fmla="*/ 2051727 h 2271073"/>
                <a:gd name="connsiteX5" fmla="*/ 6096000 w 6400800"/>
                <a:gd name="connsiteY5" fmla="*/ 2026327 h 2271073"/>
                <a:gd name="connsiteX6" fmla="*/ 6400800 w 6400800"/>
                <a:gd name="connsiteY6" fmla="*/ 172127 h 2271073"/>
                <a:gd name="connsiteX0" fmla="*/ 0 w 6095999"/>
                <a:gd name="connsiteY0" fmla="*/ 2051727 h 2271073"/>
                <a:gd name="connsiteX1" fmla="*/ 1676400 w 6095999"/>
                <a:gd name="connsiteY1" fmla="*/ 2153327 h 2271073"/>
                <a:gd name="connsiteX2" fmla="*/ 2133600 w 6095999"/>
                <a:gd name="connsiteY2" fmla="*/ 273727 h 2271073"/>
                <a:gd name="connsiteX3" fmla="*/ 3784600 w 6095999"/>
                <a:gd name="connsiteY3" fmla="*/ 197527 h 2271073"/>
                <a:gd name="connsiteX4" fmla="*/ 4241800 w 6095999"/>
                <a:gd name="connsiteY4" fmla="*/ 2051727 h 2271073"/>
                <a:gd name="connsiteX5" fmla="*/ 6096000 w 6095999"/>
                <a:gd name="connsiteY5" fmla="*/ 2026327 h 2271073"/>
                <a:gd name="connsiteX0" fmla="*/ 0 w 4241801"/>
                <a:gd name="connsiteY0" fmla="*/ 2051727 h 2188822"/>
                <a:gd name="connsiteX1" fmla="*/ 1676400 w 4241801"/>
                <a:gd name="connsiteY1" fmla="*/ 2153327 h 2188822"/>
                <a:gd name="connsiteX2" fmla="*/ 2133600 w 4241801"/>
                <a:gd name="connsiteY2" fmla="*/ 273727 h 2188822"/>
                <a:gd name="connsiteX3" fmla="*/ 3784600 w 4241801"/>
                <a:gd name="connsiteY3" fmla="*/ 197527 h 2188822"/>
                <a:gd name="connsiteX4" fmla="*/ 4241800 w 4241801"/>
                <a:gd name="connsiteY4" fmla="*/ 2051727 h 2188822"/>
                <a:gd name="connsiteX0" fmla="*/ 0 w 3784601"/>
                <a:gd name="connsiteY0" fmla="*/ 2051727 h 2188822"/>
                <a:gd name="connsiteX1" fmla="*/ 1676400 w 3784601"/>
                <a:gd name="connsiteY1" fmla="*/ 2153327 h 2188822"/>
                <a:gd name="connsiteX2" fmla="*/ 2133600 w 3784601"/>
                <a:gd name="connsiteY2" fmla="*/ 273727 h 2188822"/>
                <a:gd name="connsiteX3" fmla="*/ 3784600 w 3784601"/>
                <a:gd name="connsiteY3" fmla="*/ 197527 h 2188822"/>
                <a:gd name="connsiteX0" fmla="*/ 0 w 4030188"/>
                <a:gd name="connsiteY0" fmla="*/ 2199268 h 2444624"/>
                <a:gd name="connsiteX1" fmla="*/ 1676400 w 4030188"/>
                <a:gd name="connsiteY1" fmla="*/ 2300868 h 2444624"/>
                <a:gd name="connsiteX2" fmla="*/ 3944220 w 4030188"/>
                <a:gd name="connsiteY2" fmla="*/ 164620 h 2444624"/>
                <a:gd name="connsiteX3" fmla="*/ 3784600 w 4030188"/>
                <a:gd name="connsiteY3" fmla="*/ 345068 h 2444624"/>
                <a:gd name="connsiteX0" fmla="*/ 0 w 4154005"/>
                <a:gd name="connsiteY0" fmla="*/ 2186648 h 2313590"/>
                <a:gd name="connsiteX1" fmla="*/ 3825780 w 4154005"/>
                <a:gd name="connsiteY1" fmla="*/ 2117152 h 2313590"/>
                <a:gd name="connsiteX2" fmla="*/ 3944220 w 4154005"/>
                <a:gd name="connsiteY2" fmla="*/ 152000 h 2313590"/>
                <a:gd name="connsiteX3" fmla="*/ 3784600 w 4154005"/>
                <a:gd name="connsiteY3" fmla="*/ 332448 h 2313590"/>
                <a:gd name="connsiteX0" fmla="*/ 0 w 4119241"/>
                <a:gd name="connsiteY0" fmla="*/ 2026016 h 2132511"/>
                <a:gd name="connsiteX1" fmla="*/ 3825780 w 4119241"/>
                <a:gd name="connsiteY1" fmla="*/ 1956520 h 2132511"/>
                <a:gd name="connsiteX2" fmla="*/ 3850770 w 4119241"/>
                <a:gd name="connsiteY2" fmla="*/ 290790 h 2132511"/>
                <a:gd name="connsiteX3" fmla="*/ 3784600 w 4119241"/>
                <a:gd name="connsiteY3" fmla="*/ 171816 h 2132511"/>
                <a:gd name="connsiteX0" fmla="*/ 0 w 3924574"/>
                <a:gd name="connsiteY0" fmla="*/ 2028109 h 2160201"/>
                <a:gd name="connsiteX1" fmla="*/ 3545427 w 3924574"/>
                <a:gd name="connsiteY1" fmla="*/ 2001389 h 2160201"/>
                <a:gd name="connsiteX2" fmla="*/ 3850770 w 3924574"/>
                <a:gd name="connsiteY2" fmla="*/ 292883 h 2160201"/>
                <a:gd name="connsiteX3" fmla="*/ 3784600 w 3924574"/>
                <a:gd name="connsiteY3" fmla="*/ 173909 h 2160201"/>
                <a:gd name="connsiteX0" fmla="*/ 0 w 3884641"/>
                <a:gd name="connsiteY0" fmla="*/ 1938150 h 2038661"/>
                <a:gd name="connsiteX1" fmla="*/ 3545427 w 3884641"/>
                <a:gd name="connsiteY1" fmla="*/ 1911430 h 2038661"/>
                <a:gd name="connsiteX2" fmla="*/ 3769000 w 3884641"/>
                <a:gd name="connsiteY2" fmla="*/ 652065 h 2038661"/>
                <a:gd name="connsiteX3" fmla="*/ 3784600 w 3884641"/>
                <a:gd name="connsiteY3" fmla="*/ 83950 h 2038661"/>
                <a:gd name="connsiteX0" fmla="*/ 0 w 8106722"/>
                <a:gd name="connsiteY0" fmla="*/ 1784976 h 1885487"/>
                <a:gd name="connsiteX1" fmla="*/ 3545427 w 8106722"/>
                <a:gd name="connsiteY1" fmla="*/ 1758256 h 1885487"/>
                <a:gd name="connsiteX2" fmla="*/ 3769000 w 8106722"/>
                <a:gd name="connsiteY2" fmla="*/ 498891 h 1885487"/>
                <a:gd name="connsiteX3" fmla="*/ 8106722 w 8106722"/>
                <a:gd name="connsiteY3" fmla="*/ 101876 h 1885487"/>
                <a:gd name="connsiteX0" fmla="*/ 0 w 8106722"/>
                <a:gd name="connsiteY0" fmla="*/ 1976960 h 2115160"/>
                <a:gd name="connsiteX1" fmla="*/ 3545427 w 8106722"/>
                <a:gd name="connsiteY1" fmla="*/ 1950240 h 2115160"/>
                <a:gd name="connsiteX2" fmla="*/ 4025990 w 8106722"/>
                <a:gd name="connsiteY2" fmla="*/ 156190 h 2115160"/>
                <a:gd name="connsiteX3" fmla="*/ 8106722 w 8106722"/>
                <a:gd name="connsiteY3" fmla="*/ 293860 h 2115160"/>
                <a:gd name="connsiteX0" fmla="*/ 0 w 8106722"/>
                <a:gd name="connsiteY0" fmla="*/ 2069448 h 2216855"/>
                <a:gd name="connsiteX1" fmla="*/ 3545427 w 8106722"/>
                <a:gd name="connsiteY1" fmla="*/ 2042728 h 2216855"/>
                <a:gd name="connsiteX2" fmla="*/ 4306344 w 8106722"/>
                <a:gd name="connsiteY2" fmla="*/ 120353 h 2216855"/>
                <a:gd name="connsiteX3" fmla="*/ 8106722 w 8106722"/>
                <a:gd name="connsiteY3" fmla="*/ 386348 h 2216855"/>
                <a:gd name="connsiteX0" fmla="*/ 0 w 8106722"/>
                <a:gd name="connsiteY0" fmla="*/ 2012842 h 2160249"/>
                <a:gd name="connsiteX1" fmla="*/ 3545427 w 8106722"/>
                <a:gd name="connsiteY1" fmla="*/ 1986122 h 2160249"/>
                <a:gd name="connsiteX2" fmla="*/ 4306344 w 8106722"/>
                <a:gd name="connsiteY2" fmla="*/ 63747 h 2160249"/>
                <a:gd name="connsiteX3" fmla="*/ 8106722 w 8106722"/>
                <a:gd name="connsiteY3" fmla="*/ 329742 h 2160249"/>
                <a:gd name="connsiteX0" fmla="*/ 0 w 8106722"/>
                <a:gd name="connsiteY0" fmla="*/ 1988310 h 2135717"/>
                <a:gd name="connsiteX1" fmla="*/ 3545427 w 8106722"/>
                <a:gd name="connsiteY1" fmla="*/ 1961590 h 2135717"/>
                <a:gd name="connsiteX2" fmla="*/ 4306344 w 8106722"/>
                <a:gd name="connsiteY2" fmla="*/ 39215 h 2135717"/>
                <a:gd name="connsiteX3" fmla="*/ 8106722 w 8106722"/>
                <a:gd name="connsiteY3" fmla="*/ 305210 h 2135717"/>
                <a:gd name="connsiteX0" fmla="*/ 0 w 8071677"/>
                <a:gd name="connsiteY0" fmla="*/ 2105361 h 2252768"/>
                <a:gd name="connsiteX1" fmla="*/ 3545427 w 8071677"/>
                <a:gd name="connsiteY1" fmla="*/ 2078641 h 2252768"/>
                <a:gd name="connsiteX2" fmla="*/ 4306344 w 8071677"/>
                <a:gd name="connsiteY2" fmla="*/ 156266 h 2252768"/>
                <a:gd name="connsiteX3" fmla="*/ 8071677 w 8071677"/>
                <a:gd name="connsiteY3" fmla="*/ 186998 h 225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1677" h="2252768">
                  <a:moveTo>
                    <a:pt x="0" y="2105361"/>
                  </a:moveTo>
                  <a:cubicBezTo>
                    <a:pt x="691739" y="2190028"/>
                    <a:pt x="2827703" y="2403490"/>
                    <a:pt x="3545427" y="2078641"/>
                  </a:cubicBezTo>
                  <a:cubicBezTo>
                    <a:pt x="4263151" y="1753792"/>
                    <a:pt x="3551969" y="471540"/>
                    <a:pt x="4306344" y="156266"/>
                  </a:cubicBezTo>
                  <a:cubicBezTo>
                    <a:pt x="5060719" y="-159008"/>
                    <a:pt x="7626860" y="83152"/>
                    <a:pt x="8071677" y="186998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A4DD45-2050-4E4D-A572-CF1A0CBEB93A}"/>
                </a:ext>
              </a:extLst>
            </p:cNvPr>
            <p:cNvSpPr/>
            <p:nvPr/>
          </p:nvSpPr>
          <p:spPr>
            <a:xfrm>
              <a:off x="1195132" y="1840835"/>
              <a:ext cx="1799458" cy="3305097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  <a:alpha val="44000"/>
                  </a:schemeClr>
                </a:gs>
                <a:gs pos="100000">
                  <a:srgbClr val="7030A0">
                    <a:alpha val="67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softEdge rad="1143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9" tIns="45721" rIns="91439" bIns="45721" rtlCol="0" anchor="ctr"/>
            <a:lstStyle/>
            <a:p>
              <a:pPr algn="ctr"/>
              <a:endParaRPr lang="en-US" sz="17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34B181A-36AC-4828-BF63-85420CF1F82D}"/>
                    </a:ext>
                  </a:extLst>
                </p:cNvPr>
                <p:cNvSpPr txBox="1"/>
                <p:nvPr/>
              </p:nvSpPr>
              <p:spPr>
                <a:xfrm>
                  <a:off x="1212381" y="1938935"/>
                  <a:ext cx="1776197" cy="646331"/>
                </a:xfrm>
                <a:prstGeom prst="rect">
                  <a:avLst/>
                </a:prstGeom>
                <a:noFill/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cs typeface="Arial"/>
                    </a:rPr>
                    <a:t>Tunable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  <m:r>
                            <a:rPr lang="de-DE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bg1"/>
                    </a:solidFill>
                    <a:ea typeface="Cambria Math" panose="02040503050406030204" pitchFamily="18" charset="0"/>
                  </a:endParaRPr>
                </a:p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(e.g.: MoTe</a:t>
                  </a:r>
                  <a:r>
                    <a:rPr lang="en-US" baseline="-25000" dirty="0">
                      <a:solidFill>
                        <a:schemeClr val="bg1"/>
                      </a:solidFill>
                    </a:rPr>
                    <a:t>2</a:t>
                  </a:r>
                  <a:r>
                    <a:rPr lang="en-US" dirty="0">
                      <a:solidFill>
                        <a:schemeClr val="bg1"/>
                      </a:solidFill>
                    </a:rPr>
                    <a:t>)</a:t>
                  </a:r>
                  <a:endParaRPr lang="en-US" dirty="0">
                    <a:solidFill>
                      <a:schemeClr val="bg1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34B181A-36AC-4828-BF63-85420CF1F8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2381" y="1938935"/>
                  <a:ext cx="1776197" cy="646331"/>
                </a:xfrm>
                <a:prstGeom prst="rect">
                  <a:avLst/>
                </a:prstGeom>
                <a:blipFill>
                  <a:blip r:embed="rId11"/>
                  <a:stretch>
                    <a:fillRect t="-3448"/>
                  </a:stretch>
                </a:blipFill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E392E61-A3A7-4E90-9912-0B43FBBB1FCA}"/>
                </a:ext>
              </a:extLst>
            </p:cNvPr>
            <p:cNvSpPr txBox="1"/>
            <p:nvPr/>
          </p:nvSpPr>
          <p:spPr>
            <a:xfrm>
              <a:off x="2983017" y="4199325"/>
              <a:ext cx="17297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Bandgap of WS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E97ACC9-0D8A-4471-84C2-5F2045606DD3}"/>
                </a:ext>
              </a:extLst>
            </p:cNvPr>
            <p:cNvSpPr/>
            <p:nvPr/>
          </p:nvSpPr>
          <p:spPr>
            <a:xfrm>
              <a:off x="4141505" y="4661487"/>
              <a:ext cx="5730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WS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D6C58D5A-DD49-4017-A303-3F5B4EE9CB3E}"/>
              </a:ext>
            </a:extLst>
          </p:cNvPr>
          <p:cNvGrpSpPr/>
          <p:nvPr/>
        </p:nvGrpSpPr>
        <p:grpSpPr>
          <a:xfrm>
            <a:off x="77787" y="2094893"/>
            <a:ext cx="4599695" cy="2434322"/>
            <a:chOff x="77787" y="2094893"/>
            <a:chExt cx="4599695" cy="2434322"/>
          </a:xfrm>
        </p:grpSpPr>
        <p:sp>
          <p:nvSpPr>
            <p:cNvPr id="51" name="Freeform 150">
              <a:extLst>
                <a:ext uri="{FF2B5EF4-FFF2-40B4-BE49-F238E27FC236}">
                  <a16:creationId xmlns:a16="http://schemas.microsoft.com/office/drawing/2014/main" id="{27B34E61-6D21-4702-BF49-F8F2334F6C3D}"/>
                </a:ext>
              </a:extLst>
            </p:cNvPr>
            <p:cNvSpPr/>
            <p:nvPr/>
          </p:nvSpPr>
          <p:spPr>
            <a:xfrm>
              <a:off x="1259298" y="2679722"/>
              <a:ext cx="3390523" cy="667411"/>
            </a:xfrm>
            <a:custGeom>
              <a:avLst/>
              <a:gdLst>
                <a:gd name="connsiteX0" fmla="*/ 0 w 9194800"/>
                <a:gd name="connsiteY0" fmla="*/ 317580 h 2380249"/>
                <a:gd name="connsiteX1" fmla="*/ 1092200 w 9194800"/>
                <a:gd name="connsiteY1" fmla="*/ 317580 h 2380249"/>
                <a:gd name="connsiteX2" fmla="*/ 1625600 w 9194800"/>
                <a:gd name="connsiteY2" fmla="*/ 2095580 h 2380249"/>
                <a:gd name="connsiteX3" fmla="*/ 3302000 w 9194800"/>
                <a:gd name="connsiteY3" fmla="*/ 2197180 h 2380249"/>
                <a:gd name="connsiteX4" fmla="*/ 3759200 w 9194800"/>
                <a:gd name="connsiteY4" fmla="*/ 317580 h 2380249"/>
                <a:gd name="connsiteX5" fmla="*/ 5410200 w 9194800"/>
                <a:gd name="connsiteY5" fmla="*/ 241380 h 2380249"/>
                <a:gd name="connsiteX6" fmla="*/ 5867400 w 9194800"/>
                <a:gd name="connsiteY6" fmla="*/ 2095580 h 2380249"/>
                <a:gd name="connsiteX7" fmla="*/ 7721600 w 9194800"/>
                <a:gd name="connsiteY7" fmla="*/ 2070180 h 2380249"/>
                <a:gd name="connsiteX8" fmla="*/ 8026400 w 9194800"/>
                <a:gd name="connsiteY8" fmla="*/ 215980 h 2380249"/>
                <a:gd name="connsiteX9" fmla="*/ 9194800 w 9194800"/>
                <a:gd name="connsiteY9" fmla="*/ 38180 h 2380249"/>
                <a:gd name="connsiteX0" fmla="*/ 0 w 9194800"/>
                <a:gd name="connsiteY0" fmla="*/ 317580 h 2380249"/>
                <a:gd name="connsiteX1" fmla="*/ 1625600 w 9194800"/>
                <a:gd name="connsiteY1" fmla="*/ 2095580 h 2380249"/>
                <a:gd name="connsiteX2" fmla="*/ 3302000 w 9194800"/>
                <a:gd name="connsiteY2" fmla="*/ 2197180 h 2380249"/>
                <a:gd name="connsiteX3" fmla="*/ 3759200 w 9194800"/>
                <a:gd name="connsiteY3" fmla="*/ 317580 h 2380249"/>
                <a:gd name="connsiteX4" fmla="*/ 5410200 w 9194800"/>
                <a:gd name="connsiteY4" fmla="*/ 241380 h 2380249"/>
                <a:gd name="connsiteX5" fmla="*/ 5867400 w 9194800"/>
                <a:gd name="connsiteY5" fmla="*/ 2095580 h 2380249"/>
                <a:gd name="connsiteX6" fmla="*/ 7721600 w 9194800"/>
                <a:gd name="connsiteY6" fmla="*/ 2070180 h 2380249"/>
                <a:gd name="connsiteX7" fmla="*/ 8026400 w 9194800"/>
                <a:gd name="connsiteY7" fmla="*/ 215980 h 2380249"/>
                <a:gd name="connsiteX8" fmla="*/ 9194800 w 9194800"/>
                <a:gd name="connsiteY8" fmla="*/ 38180 h 2380249"/>
                <a:gd name="connsiteX0" fmla="*/ 0 w 7569200"/>
                <a:gd name="connsiteY0" fmla="*/ 2095580 h 2380249"/>
                <a:gd name="connsiteX1" fmla="*/ 1676400 w 7569200"/>
                <a:gd name="connsiteY1" fmla="*/ 2197180 h 2380249"/>
                <a:gd name="connsiteX2" fmla="*/ 2133600 w 7569200"/>
                <a:gd name="connsiteY2" fmla="*/ 317580 h 2380249"/>
                <a:gd name="connsiteX3" fmla="*/ 3784600 w 7569200"/>
                <a:gd name="connsiteY3" fmla="*/ 241380 h 2380249"/>
                <a:gd name="connsiteX4" fmla="*/ 4241800 w 7569200"/>
                <a:gd name="connsiteY4" fmla="*/ 2095580 h 2380249"/>
                <a:gd name="connsiteX5" fmla="*/ 6096000 w 7569200"/>
                <a:gd name="connsiteY5" fmla="*/ 2070180 h 2380249"/>
                <a:gd name="connsiteX6" fmla="*/ 6400800 w 7569200"/>
                <a:gd name="connsiteY6" fmla="*/ 215980 h 2380249"/>
                <a:gd name="connsiteX7" fmla="*/ 7569200 w 7569200"/>
                <a:gd name="connsiteY7" fmla="*/ 38180 h 2380249"/>
                <a:gd name="connsiteX0" fmla="*/ 0 w 7569200"/>
                <a:gd name="connsiteY0" fmla="*/ 2095580 h 2321995"/>
                <a:gd name="connsiteX1" fmla="*/ 1676400 w 7569200"/>
                <a:gd name="connsiteY1" fmla="*/ 2197180 h 2321995"/>
                <a:gd name="connsiteX2" fmla="*/ 2133600 w 7569200"/>
                <a:gd name="connsiteY2" fmla="*/ 317580 h 2321995"/>
                <a:gd name="connsiteX3" fmla="*/ 3784600 w 7569200"/>
                <a:gd name="connsiteY3" fmla="*/ 241380 h 2321995"/>
                <a:gd name="connsiteX4" fmla="*/ 4241800 w 7569200"/>
                <a:gd name="connsiteY4" fmla="*/ 2095580 h 2321995"/>
                <a:gd name="connsiteX5" fmla="*/ 6096000 w 7569200"/>
                <a:gd name="connsiteY5" fmla="*/ 2070180 h 2321995"/>
                <a:gd name="connsiteX6" fmla="*/ 6400800 w 7569200"/>
                <a:gd name="connsiteY6" fmla="*/ 215980 h 2321995"/>
                <a:gd name="connsiteX7" fmla="*/ 7569200 w 7569200"/>
                <a:gd name="connsiteY7" fmla="*/ 38180 h 2321995"/>
                <a:gd name="connsiteX0" fmla="*/ 0 w 7569200"/>
                <a:gd name="connsiteY0" fmla="*/ 2095580 h 2314926"/>
                <a:gd name="connsiteX1" fmla="*/ 1676400 w 7569200"/>
                <a:gd name="connsiteY1" fmla="*/ 2197180 h 2314926"/>
                <a:gd name="connsiteX2" fmla="*/ 2133600 w 7569200"/>
                <a:gd name="connsiteY2" fmla="*/ 317580 h 2314926"/>
                <a:gd name="connsiteX3" fmla="*/ 3784600 w 7569200"/>
                <a:gd name="connsiteY3" fmla="*/ 241380 h 2314926"/>
                <a:gd name="connsiteX4" fmla="*/ 4241800 w 7569200"/>
                <a:gd name="connsiteY4" fmla="*/ 2095580 h 2314926"/>
                <a:gd name="connsiteX5" fmla="*/ 6096000 w 7569200"/>
                <a:gd name="connsiteY5" fmla="*/ 2070180 h 2314926"/>
                <a:gd name="connsiteX6" fmla="*/ 6400800 w 7569200"/>
                <a:gd name="connsiteY6" fmla="*/ 215980 h 2314926"/>
                <a:gd name="connsiteX7" fmla="*/ 7569200 w 7569200"/>
                <a:gd name="connsiteY7" fmla="*/ 38180 h 2314926"/>
                <a:gd name="connsiteX0" fmla="*/ 0 w 8064123"/>
                <a:gd name="connsiteY0" fmla="*/ 2068454 h 2287800"/>
                <a:gd name="connsiteX1" fmla="*/ 1676400 w 8064123"/>
                <a:gd name="connsiteY1" fmla="*/ 2170054 h 2287800"/>
                <a:gd name="connsiteX2" fmla="*/ 2133600 w 8064123"/>
                <a:gd name="connsiteY2" fmla="*/ 290454 h 2287800"/>
                <a:gd name="connsiteX3" fmla="*/ 3784600 w 8064123"/>
                <a:gd name="connsiteY3" fmla="*/ 214254 h 2287800"/>
                <a:gd name="connsiteX4" fmla="*/ 4241800 w 8064123"/>
                <a:gd name="connsiteY4" fmla="*/ 2068454 h 2287800"/>
                <a:gd name="connsiteX5" fmla="*/ 6096000 w 8064123"/>
                <a:gd name="connsiteY5" fmla="*/ 2043054 h 2287800"/>
                <a:gd name="connsiteX6" fmla="*/ 6400800 w 8064123"/>
                <a:gd name="connsiteY6" fmla="*/ 188854 h 2287800"/>
                <a:gd name="connsiteX7" fmla="*/ 8064123 w 8064123"/>
                <a:gd name="connsiteY7" fmla="*/ 61854 h 2287800"/>
                <a:gd name="connsiteX0" fmla="*/ 0 w 6400800"/>
                <a:gd name="connsiteY0" fmla="*/ 2051727 h 2271073"/>
                <a:gd name="connsiteX1" fmla="*/ 1676400 w 6400800"/>
                <a:gd name="connsiteY1" fmla="*/ 2153327 h 2271073"/>
                <a:gd name="connsiteX2" fmla="*/ 2133600 w 6400800"/>
                <a:gd name="connsiteY2" fmla="*/ 273727 h 2271073"/>
                <a:gd name="connsiteX3" fmla="*/ 3784600 w 6400800"/>
                <a:gd name="connsiteY3" fmla="*/ 197527 h 2271073"/>
                <a:gd name="connsiteX4" fmla="*/ 4241800 w 6400800"/>
                <a:gd name="connsiteY4" fmla="*/ 2051727 h 2271073"/>
                <a:gd name="connsiteX5" fmla="*/ 6096000 w 6400800"/>
                <a:gd name="connsiteY5" fmla="*/ 2026327 h 2271073"/>
                <a:gd name="connsiteX6" fmla="*/ 6400800 w 6400800"/>
                <a:gd name="connsiteY6" fmla="*/ 172127 h 2271073"/>
                <a:gd name="connsiteX0" fmla="*/ 0 w 6095999"/>
                <a:gd name="connsiteY0" fmla="*/ 2051727 h 2271073"/>
                <a:gd name="connsiteX1" fmla="*/ 1676400 w 6095999"/>
                <a:gd name="connsiteY1" fmla="*/ 2153327 h 2271073"/>
                <a:gd name="connsiteX2" fmla="*/ 2133600 w 6095999"/>
                <a:gd name="connsiteY2" fmla="*/ 273727 h 2271073"/>
                <a:gd name="connsiteX3" fmla="*/ 3784600 w 6095999"/>
                <a:gd name="connsiteY3" fmla="*/ 197527 h 2271073"/>
                <a:gd name="connsiteX4" fmla="*/ 4241800 w 6095999"/>
                <a:gd name="connsiteY4" fmla="*/ 2051727 h 2271073"/>
                <a:gd name="connsiteX5" fmla="*/ 6096000 w 6095999"/>
                <a:gd name="connsiteY5" fmla="*/ 2026327 h 2271073"/>
                <a:gd name="connsiteX0" fmla="*/ 0 w 4241801"/>
                <a:gd name="connsiteY0" fmla="*/ 2051727 h 2188822"/>
                <a:gd name="connsiteX1" fmla="*/ 1676400 w 4241801"/>
                <a:gd name="connsiteY1" fmla="*/ 2153327 h 2188822"/>
                <a:gd name="connsiteX2" fmla="*/ 2133600 w 4241801"/>
                <a:gd name="connsiteY2" fmla="*/ 273727 h 2188822"/>
                <a:gd name="connsiteX3" fmla="*/ 3784600 w 4241801"/>
                <a:gd name="connsiteY3" fmla="*/ 197527 h 2188822"/>
                <a:gd name="connsiteX4" fmla="*/ 4241800 w 4241801"/>
                <a:gd name="connsiteY4" fmla="*/ 2051727 h 2188822"/>
                <a:gd name="connsiteX0" fmla="*/ 0 w 3784601"/>
                <a:gd name="connsiteY0" fmla="*/ 2051727 h 2188822"/>
                <a:gd name="connsiteX1" fmla="*/ 1676400 w 3784601"/>
                <a:gd name="connsiteY1" fmla="*/ 2153327 h 2188822"/>
                <a:gd name="connsiteX2" fmla="*/ 2133600 w 3784601"/>
                <a:gd name="connsiteY2" fmla="*/ 273727 h 2188822"/>
                <a:gd name="connsiteX3" fmla="*/ 3784600 w 3784601"/>
                <a:gd name="connsiteY3" fmla="*/ 197527 h 2188822"/>
                <a:gd name="connsiteX0" fmla="*/ 0 w 4030188"/>
                <a:gd name="connsiteY0" fmla="*/ 2199268 h 2444624"/>
                <a:gd name="connsiteX1" fmla="*/ 1676400 w 4030188"/>
                <a:gd name="connsiteY1" fmla="*/ 2300868 h 2444624"/>
                <a:gd name="connsiteX2" fmla="*/ 3944220 w 4030188"/>
                <a:gd name="connsiteY2" fmla="*/ 164620 h 2444624"/>
                <a:gd name="connsiteX3" fmla="*/ 3784600 w 4030188"/>
                <a:gd name="connsiteY3" fmla="*/ 345068 h 2444624"/>
                <a:gd name="connsiteX0" fmla="*/ 0 w 4154005"/>
                <a:gd name="connsiteY0" fmla="*/ 2186648 h 2313590"/>
                <a:gd name="connsiteX1" fmla="*/ 3825780 w 4154005"/>
                <a:gd name="connsiteY1" fmla="*/ 2117152 h 2313590"/>
                <a:gd name="connsiteX2" fmla="*/ 3944220 w 4154005"/>
                <a:gd name="connsiteY2" fmla="*/ 152000 h 2313590"/>
                <a:gd name="connsiteX3" fmla="*/ 3784600 w 4154005"/>
                <a:gd name="connsiteY3" fmla="*/ 332448 h 2313590"/>
                <a:gd name="connsiteX0" fmla="*/ 0 w 4119241"/>
                <a:gd name="connsiteY0" fmla="*/ 2026016 h 2132511"/>
                <a:gd name="connsiteX1" fmla="*/ 3825780 w 4119241"/>
                <a:gd name="connsiteY1" fmla="*/ 1956520 h 2132511"/>
                <a:gd name="connsiteX2" fmla="*/ 3850770 w 4119241"/>
                <a:gd name="connsiteY2" fmla="*/ 290790 h 2132511"/>
                <a:gd name="connsiteX3" fmla="*/ 3784600 w 4119241"/>
                <a:gd name="connsiteY3" fmla="*/ 171816 h 2132511"/>
                <a:gd name="connsiteX0" fmla="*/ 0 w 3924574"/>
                <a:gd name="connsiteY0" fmla="*/ 2028109 h 2160201"/>
                <a:gd name="connsiteX1" fmla="*/ 3545427 w 3924574"/>
                <a:gd name="connsiteY1" fmla="*/ 2001389 h 2160201"/>
                <a:gd name="connsiteX2" fmla="*/ 3850770 w 3924574"/>
                <a:gd name="connsiteY2" fmla="*/ 292883 h 2160201"/>
                <a:gd name="connsiteX3" fmla="*/ 3784600 w 3924574"/>
                <a:gd name="connsiteY3" fmla="*/ 173909 h 2160201"/>
                <a:gd name="connsiteX0" fmla="*/ 0 w 3884641"/>
                <a:gd name="connsiteY0" fmla="*/ 1938150 h 2038661"/>
                <a:gd name="connsiteX1" fmla="*/ 3545427 w 3884641"/>
                <a:gd name="connsiteY1" fmla="*/ 1911430 h 2038661"/>
                <a:gd name="connsiteX2" fmla="*/ 3769000 w 3884641"/>
                <a:gd name="connsiteY2" fmla="*/ 652065 h 2038661"/>
                <a:gd name="connsiteX3" fmla="*/ 3784600 w 3884641"/>
                <a:gd name="connsiteY3" fmla="*/ 83950 h 2038661"/>
                <a:gd name="connsiteX0" fmla="*/ 0 w 8106722"/>
                <a:gd name="connsiteY0" fmla="*/ 1784976 h 1885487"/>
                <a:gd name="connsiteX1" fmla="*/ 3545427 w 8106722"/>
                <a:gd name="connsiteY1" fmla="*/ 1758256 h 1885487"/>
                <a:gd name="connsiteX2" fmla="*/ 3769000 w 8106722"/>
                <a:gd name="connsiteY2" fmla="*/ 498891 h 1885487"/>
                <a:gd name="connsiteX3" fmla="*/ 8106722 w 8106722"/>
                <a:gd name="connsiteY3" fmla="*/ 101876 h 1885487"/>
                <a:gd name="connsiteX0" fmla="*/ 0 w 8106722"/>
                <a:gd name="connsiteY0" fmla="*/ 1976960 h 2115160"/>
                <a:gd name="connsiteX1" fmla="*/ 3545427 w 8106722"/>
                <a:gd name="connsiteY1" fmla="*/ 1950240 h 2115160"/>
                <a:gd name="connsiteX2" fmla="*/ 4025990 w 8106722"/>
                <a:gd name="connsiteY2" fmla="*/ 156190 h 2115160"/>
                <a:gd name="connsiteX3" fmla="*/ 8106722 w 8106722"/>
                <a:gd name="connsiteY3" fmla="*/ 293860 h 2115160"/>
                <a:gd name="connsiteX0" fmla="*/ 0 w 8106722"/>
                <a:gd name="connsiteY0" fmla="*/ 2069448 h 2216855"/>
                <a:gd name="connsiteX1" fmla="*/ 3545427 w 8106722"/>
                <a:gd name="connsiteY1" fmla="*/ 2042728 h 2216855"/>
                <a:gd name="connsiteX2" fmla="*/ 4306344 w 8106722"/>
                <a:gd name="connsiteY2" fmla="*/ 120353 h 2216855"/>
                <a:gd name="connsiteX3" fmla="*/ 8106722 w 8106722"/>
                <a:gd name="connsiteY3" fmla="*/ 386348 h 2216855"/>
                <a:gd name="connsiteX0" fmla="*/ 0 w 8106722"/>
                <a:gd name="connsiteY0" fmla="*/ 2012842 h 2160249"/>
                <a:gd name="connsiteX1" fmla="*/ 3545427 w 8106722"/>
                <a:gd name="connsiteY1" fmla="*/ 1986122 h 2160249"/>
                <a:gd name="connsiteX2" fmla="*/ 4306344 w 8106722"/>
                <a:gd name="connsiteY2" fmla="*/ 63747 h 2160249"/>
                <a:gd name="connsiteX3" fmla="*/ 8106722 w 8106722"/>
                <a:gd name="connsiteY3" fmla="*/ 329742 h 2160249"/>
                <a:gd name="connsiteX0" fmla="*/ 0 w 8106722"/>
                <a:gd name="connsiteY0" fmla="*/ 1988310 h 2135717"/>
                <a:gd name="connsiteX1" fmla="*/ 3545427 w 8106722"/>
                <a:gd name="connsiteY1" fmla="*/ 1961590 h 2135717"/>
                <a:gd name="connsiteX2" fmla="*/ 4306344 w 8106722"/>
                <a:gd name="connsiteY2" fmla="*/ 39215 h 2135717"/>
                <a:gd name="connsiteX3" fmla="*/ 8106722 w 8106722"/>
                <a:gd name="connsiteY3" fmla="*/ 305210 h 2135717"/>
                <a:gd name="connsiteX0" fmla="*/ 0 w 8071677"/>
                <a:gd name="connsiteY0" fmla="*/ 2105361 h 2252768"/>
                <a:gd name="connsiteX1" fmla="*/ 3545427 w 8071677"/>
                <a:gd name="connsiteY1" fmla="*/ 2078641 h 2252768"/>
                <a:gd name="connsiteX2" fmla="*/ 4306344 w 8071677"/>
                <a:gd name="connsiteY2" fmla="*/ 156266 h 2252768"/>
                <a:gd name="connsiteX3" fmla="*/ 8071677 w 8071677"/>
                <a:gd name="connsiteY3" fmla="*/ 186998 h 2252768"/>
                <a:gd name="connsiteX0" fmla="*/ 0 w 8129990"/>
                <a:gd name="connsiteY0" fmla="*/ 2132497 h 2279904"/>
                <a:gd name="connsiteX1" fmla="*/ 3545427 w 8129990"/>
                <a:gd name="connsiteY1" fmla="*/ 2105777 h 2279904"/>
                <a:gd name="connsiteX2" fmla="*/ 4306344 w 8129990"/>
                <a:gd name="connsiteY2" fmla="*/ 183402 h 2279904"/>
                <a:gd name="connsiteX3" fmla="*/ 8129990 w 8129990"/>
                <a:gd name="connsiteY3" fmla="*/ 148591 h 2279904"/>
                <a:gd name="connsiteX0" fmla="*/ 0 w 8129990"/>
                <a:gd name="connsiteY0" fmla="*/ 2132497 h 2279904"/>
                <a:gd name="connsiteX1" fmla="*/ 3545427 w 8129990"/>
                <a:gd name="connsiteY1" fmla="*/ 2105777 h 2279904"/>
                <a:gd name="connsiteX2" fmla="*/ 4306344 w 8129990"/>
                <a:gd name="connsiteY2" fmla="*/ 183402 h 2279904"/>
                <a:gd name="connsiteX3" fmla="*/ 8129990 w 8129990"/>
                <a:gd name="connsiteY3" fmla="*/ 148591 h 2279904"/>
                <a:gd name="connsiteX0" fmla="*/ 0 w 8129990"/>
                <a:gd name="connsiteY0" fmla="*/ 2101028 h 2248435"/>
                <a:gd name="connsiteX1" fmla="*/ 3545427 w 8129990"/>
                <a:gd name="connsiteY1" fmla="*/ 2074308 h 2248435"/>
                <a:gd name="connsiteX2" fmla="*/ 4306344 w 8129990"/>
                <a:gd name="connsiteY2" fmla="*/ 151933 h 2248435"/>
                <a:gd name="connsiteX3" fmla="*/ 8129990 w 8129990"/>
                <a:gd name="connsiteY3" fmla="*/ 117122 h 2248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9990" h="2248435">
                  <a:moveTo>
                    <a:pt x="0" y="2101028"/>
                  </a:moveTo>
                  <a:cubicBezTo>
                    <a:pt x="691739" y="2185695"/>
                    <a:pt x="2827703" y="2399157"/>
                    <a:pt x="3545427" y="2074308"/>
                  </a:cubicBezTo>
                  <a:cubicBezTo>
                    <a:pt x="4263151" y="1749459"/>
                    <a:pt x="3542250" y="478131"/>
                    <a:pt x="4306344" y="151933"/>
                  </a:cubicBezTo>
                  <a:cubicBezTo>
                    <a:pt x="5070438" y="-174265"/>
                    <a:pt x="7090373" y="127977"/>
                    <a:pt x="8129990" y="117122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sp>
          <p:nvSpPr>
            <p:cNvPr id="164" name="Freeform 150">
              <a:extLst>
                <a:ext uri="{FF2B5EF4-FFF2-40B4-BE49-F238E27FC236}">
                  <a16:creationId xmlns:a16="http://schemas.microsoft.com/office/drawing/2014/main" id="{5F0F8C46-EC05-4C29-977A-9938D2BEE345}"/>
                </a:ext>
              </a:extLst>
            </p:cNvPr>
            <p:cNvSpPr/>
            <p:nvPr/>
          </p:nvSpPr>
          <p:spPr>
            <a:xfrm>
              <a:off x="1316649" y="3600125"/>
              <a:ext cx="3360833" cy="346093"/>
            </a:xfrm>
            <a:custGeom>
              <a:avLst/>
              <a:gdLst>
                <a:gd name="connsiteX0" fmla="*/ 0 w 9194800"/>
                <a:gd name="connsiteY0" fmla="*/ 317580 h 2380249"/>
                <a:gd name="connsiteX1" fmla="*/ 1092200 w 9194800"/>
                <a:gd name="connsiteY1" fmla="*/ 317580 h 2380249"/>
                <a:gd name="connsiteX2" fmla="*/ 1625600 w 9194800"/>
                <a:gd name="connsiteY2" fmla="*/ 2095580 h 2380249"/>
                <a:gd name="connsiteX3" fmla="*/ 3302000 w 9194800"/>
                <a:gd name="connsiteY3" fmla="*/ 2197180 h 2380249"/>
                <a:gd name="connsiteX4" fmla="*/ 3759200 w 9194800"/>
                <a:gd name="connsiteY4" fmla="*/ 317580 h 2380249"/>
                <a:gd name="connsiteX5" fmla="*/ 5410200 w 9194800"/>
                <a:gd name="connsiteY5" fmla="*/ 241380 h 2380249"/>
                <a:gd name="connsiteX6" fmla="*/ 5867400 w 9194800"/>
                <a:gd name="connsiteY6" fmla="*/ 2095580 h 2380249"/>
                <a:gd name="connsiteX7" fmla="*/ 7721600 w 9194800"/>
                <a:gd name="connsiteY7" fmla="*/ 2070180 h 2380249"/>
                <a:gd name="connsiteX8" fmla="*/ 8026400 w 9194800"/>
                <a:gd name="connsiteY8" fmla="*/ 215980 h 2380249"/>
                <a:gd name="connsiteX9" fmla="*/ 9194800 w 9194800"/>
                <a:gd name="connsiteY9" fmla="*/ 38180 h 2380249"/>
                <a:gd name="connsiteX0" fmla="*/ 0 w 9194800"/>
                <a:gd name="connsiteY0" fmla="*/ 317580 h 2380249"/>
                <a:gd name="connsiteX1" fmla="*/ 1625600 w 9194800"/>
                <a:gd name="connsiteY1" fmla="*/ 2095580 h 2380249"/>
                <a:gd name="connsiteX2" fmla="*/ 3302000 w 9194800"/>
                <a:gd name="connsiteY2" fmla="*/ 2197180 h 2380249"/>
                <a:gd name="connsiteX3" fmla="*/ 3759200 w 9194800"/>
                <a:gd name="connsiteY3" fmla="*/ 317580 h 2380249"/>
                <a:gd name="connsiteX4" fmla="*/ 5410200 w 9194800"/>
                <a:gd name="connsiteY4" fmla="*/ 241380 h 2380249"/>
                <a:gd name="connsiteX5" fmla="*/ 5867400 w 9194800"/>
                <a:gd name="connsiteY5" fmla="*/ 2095580 h 2380249"/>
                <a:gd name="connsiteX6" fmla="*/ 7721600 w 9194800"/>
                <a:gd name="connsiteY6" fmla="*/ 2070180 h 2380249"/>
                <a:gd name="connsiteX7" fmla="*/ 8026400 w 9194800"/>
                <a:gd name="connsiteY7" fmla="*/ 215980 h 2380249"/>
                <a:gd name="connsiteX8" fmla="*/ 9194800 w 9194800"/>
                <a:gd name="connsiteY8" fmla="*/ 38180 h 2380249"/>
                <a:gd name="connsiteX0" fmla="*/ 0 w 7569200"/>
                <a:gd name="connsiteY0" fmla="*/ 2095580 h 2380249"/>
                <a:gd name="connsiteX1" fmla="*/ 1676400 w 7569200"/>
                <a:gd name="connsiteY1" fmla="*/ 2197180 h 2380249"/>
                <a:gd name="connsiteX2" fmla="*/ 2133600 w 7569200"/>
                <a:gd name="connsiteY2" fmla="*/ 317580 h 2380249"/>
                <a:gd name="connsiteX3" fmla="*/ 3784600 w 7569200"/>
                <a:gd name="connsiteY3" fmla="*/ 241380 h 2380249"/>
                <a:gd name="connsiteX4" fmla="*/ 4241800 w 7569200"/>
                <a:gd name="connsiteY4" fmla="*/ 2095580 h 2380249"/>
                <a:gd name="connsiteX5" fmla="*/ 6096000 w 7569200"/>
                <a:gd name="connsiteY5" fmla="*/ 2070180 h 2380249"/>
                <a:gd name="connsiteX6" fmla="*/ 6400800 w 7569200"/>
                <a:gd name="connsiteY6" fmla="*/ 215980 h 2380249"/>
                <a:gd name="connsiteX7" fmla="*/ 7569200 w 7569200"/>
                <a:gd name="connsiteY7" fmla="*/ 38180 h 2380249"/>
                <a:gd name="connsiteX0" fmla="*/ 0 w 7569200"/>
                <a:gd name="connsiteY0" fmla="*/ 2095580 h 2321995"/>
                <a:gd name="connsiteX1" fmla="*/ 1676400 w 7569200"/>
                <a:gd name="connsiteY1" fmla="*/ 2197180 h 2321995"/>
                <a:gd name="connsiteX2" fmla="*/ 2133600 w 7569200"/>
                <a:gd name="connsiteY2" fmla="*/ 317580 h 2321995"/>
                <a:gd name="connsiteX3" fmla="*/ 3784600 w 7569200"/>
                <a:gd name="connsiteY3" fmla="*/ 241380 h 2321995"/>
                <a:gd name="connsiteX4" fmla="*/ 4241800 w 7569200"/>
                <a:gd name="connsiteY4" fmla="*/ 2095580 h 2321995"/>
                <a:gd name="connsiteX5" fmla="*/ 6096000 w 7569200"/>
                <a:gd name="connsiteY5" fmla="*/ 2070180 h 2321995"/>
                <a:gd name="connsiteX6" fmla="*/ 6400800 w 7569200"/>
                <a:gd name="connsiteY6" fmla="*/ 215980 h 2321995"/>
                <a:gd name="connsiteX7" fmla="*/ 7569200 w 7569200"/>
                <a:gd name="connsiteY7" fmla="*/ 38180 h 2321995"/>
                <a:gd name="connsiteX0" fmla="*/ 0 w 7569200"/>
                <a:gd name="connsiteY0" fmla="*/ 2095580 h 2314926"/>
                <a:gd name="connsiteX1" fmla="*/ 1676400 w 7569200"/>
                <a:gd name="connsiteY1" fmla="*/ 2197180 h 2314926"/>
                <a:gd name="connsiteX2" fmla="*/ 2133600 w 7569200"/>
                <a:gd name="connsiteY2" fmla="*/ 317580 h 2314926"/>
                <a:gd name="connsiteX3" fmla="*/ 3784600 w 7569200"/>
                <a:gd name="connsiteY3" fmla="*/ 241380 h 2314926"/>
                <a:gd name="connsiteX4" fmla="*/ 4241800 w 7569200"/>
                <a:gd name="connsiteY4" fmla="*/ 2095580 h 2314926"/>
                <a:gd name="connsiteX5" fmla="*/ 6096000 w 7569200"/>
                <a:gd name="connsiteY5" fmla="*/ 2070180 h 2314926"/>
                <a:gd name="connsiteX6" fmla="*/ 6400800 w 7569200"/>
                <a:gd name="connsiteY6" fmla="*/ 215980 h 2314926"/>
                <a:gd name="connsiteX7" fmla="*/ 7569200 w 7569200"/>
                <a:gd name="connsiteY7" fmla="*/ 38180 h 2314926"/>
                <a:gd name="connsiteX0" fmla="*/ 0 w 8064123"/>
                <a:gd name="connsiteY0" fmla="*/ 2068454 h 2287800"/>
                <a:gd name="connsiteX1" fmla="*/ 1676400 w 8064123"/>
                <a:gd name="connsiteY1" fmla="*/ 2170054 h 2287800"/>
                <a:gd name="connsiteX2" fmla="*/ 2133600 w 8064123"/>
                <a:gd name="connsiteY2" fmla="*/ 290454 h 2287800"/>
                <a:gd name="connsiteX3" fmla="*/ 3784600 w 8064123"/>
                <a:gd name="connsiteY3" fmla="*/ 214254 h 2287800"/>
                <a:gd name="connsiteX4" fmla="*/ 4241800 w 8064123"/>
                <a:gd name="connsiteY4" fmla="*/ 2068454 h 2287800"/>
                <a:gd name="connsiteX5" fmla="*/ 6096000 w 8064123"/>
                <a:gd name="connsiteY5" fmla="*/ 2043054 h 2287800"/>
                <a:gd name="connsiteX6" fmla="*/ 6400800 w 8064123"/>
                <a:gd name="connsiteY6" fmla="*/ 188854 h 2287800"/>
                <a:gd name="connsiteX7" fmla="*/ 8064123 w 8064123"/>
                <a:gd name="connsiteY7" fmla="*/ 61854 h 2287800"/>
                <a:gd name="connsiteX0" fmla="*/ 0 w 6400800"/>
                <a:gd name="connsiteY0" fmla="*/ 2051727 h 2271073"/>
                <a:gd name="connsiteX1" fmla="*/ 1676400 w 6400800"/>
                <a:gd name="connsiteY1" fmla="*/ 2153327 h 2271073"/>
                <a:gd name="connsiteX2" fmla="*/ 2133600 w 6400800"/>
                <a:gd name="connsiteY2" fmla="*/ 273727 h 2271073"/>
                <a:gd name="connsiteX3" fmla="*/ 3784600 w 6400800"/>
                <a:gd name="connsiteY3" fmla="*/ 197527 h 2271073"/>
                <a:gd name="connsiteX4" fmla="*/ 4241800 w 6400800"/>
                <a:gd name="connsiteY4" fmla="*/ 2051727 h 2271073"/>
                <a:gd name="connsiteX5" fmla="*/ 6096000 w 6400800"/>
                <a:gd name="connsiteY5" fmla="*/ 2026327 h 2271073"/>
                <a:gd name="connsiteX6" fmla="*/ 6400800 w 6400800"/>
                <a:gd name="connsiteY6" fmla="*/ 172127 h 2271073"/>
                <a:gd name="connsiteX0" fmla="*/ 0 w 6095999"/>
                <a:gd name="connsiteY0" fmla="*/ 2051727 h 2271073"/>
                <a:gd name="connsiteX1" fmla="*/ 1676400 w 6095999"/>
                <a:gd name="connsiteY1" fmla="*/ 2153327 h 2271073"/>
                <a:gd name="connsiteX2" fmla="*/ 2133600 w 6095999"/>
                <a:gd name="connsiteY2" fmla="*/ 273727 h 2271073"/>
                <a:gd name="connsiteX3" fmla="*/ 3784600 w 6095999"/>
                <a:gd name="connsiteY3" fmla="*/ 197527 h 2271073"/>
                <a:gd name="connsiteX4" fmla="*/ 4241800 w 6095999"/>
                <a:gd name="connsiteY4" fmla="*/ 2051727 h 2271073"/>
                <a:gd name="connsiteX5" fmla="*/ 6096000 w 6095999"/>
                <a:gd name="connsiteY5" fmla="*/ 2026327 h 2271073"/>
                <a:gd name="connsiteX0" fmla="*/ 0 w 4241801"/>
                <a:gd name="connsiteY0" fmla="*/ 2051727 h 2188822"/>
                <a:gd name="connsiteX1" fmla="*/ 1676400 w 4241801"/>
                <a:gd name="connsiteY1" fmla="*/ 2153327 h 2188822"/>
                <a:gd name="connsiteX2" fmla="*/ 2133600 w 4241801"/>
                <a:gd name="connsiteY2" fmla="*/ 273727 h 2188822"/>
                <a:gd name="connsiteX3" fmla="*/ 3784600 w 4241801"/>
                <a:gd name="connsiteY3" fmla="*/ 197527 h 2188822"/>
                <a:gd name="connsiteX4" fmla="*/ 4241800 w 4241801"/>
                <a:gd name="connsiteY4" fmla="*/ 2051727 h 2188822"/>
                <a:gd name="connsiteX0" fmla="*/ 0 w 3784601"/>
                <a:gd name="connsiteY0" fmla="*/ 2051727 h 2188822"/>
                <a:gd name="connsiteX1" fmla="*/ 1676400 w 3784601"/>
                <a:gd name="connsiteY1" fmla="*/ 2153327 h 2188822"/>
                <a:gd name="connsiteX2" fmla="*/ 2133600 w 3784601"/>
                <a:gd name="connsiteY2" fmla="*/ 273727 h 2188822"/>
                <a:gd name="connsiteX3" fmla="*/ 3784600 w 3784601"/>
                <a:gd name="connsiteY3" fmla="*/ 197527 h 2188822"/>
                <a:gd name="connsiteX0" fmla="*/ 0 w 4030188"/>
                <a:gd name="connsiteY0" fmla="*/ 2199268 h 2444624"/>
                <a:gd name="connsiteX1" fmla="*/ 1676400 w 4030188"/>
                <a:gd name="connsiteY1" fmla="*/ 2300868 h 2444624"/>
                <a:gd name="connsiteX2" fmla="*/ 3944220 w 4030188"/>
                <a:gd name="connsiteY2" fmla="*/ 164620 h 2444624"/>
                <a:gd name="connsiteX3" fmla="*/ 3784600 w 4030188"/>
                <a:gd name="connsiteY3" fmla="*/ 345068 h 2444624"/>
                <a:gd name="connsiteX0" fmla="*/ 0 w 4154005"/>
                <a:gd name="connsiteY0" fmla="*/ 2186648 h 2313590"/>
                <a:gd name="connsiteX1" fmla="*/ 3825780 w 4154005"/>
                <a:gd name="connsiteY1" fmla="*/ 2117152 h 2313590"/>
                <a:gd name="connsiteX2" fmla="*/ 3944220 w 4154005"/>
                <a:gd name="connsiteY2" fmla="*/ 152000 h 2313590"/>
                <a:gd name="connsiteX3" fmla="*/ 3784600 w 4154005"/>
                <a:gd name="connsiteY3" fmla="*/ 332448 h 2313590"/>
                <a:gd name="connsiteX0" fmla="*/ 0 w 4119241"/>
                <a:gd name="connsiteY0" fmla="*/ 2026016 h 2132511"/>
                <a:gd name="connsiteX1" fmla="*/ 3825780 w 4119241"/>
                <a:gd name="connsiteY1" fmla="*/ 1956520 h 2132511"/>
                <a:gd name="connsiteX2" fmla="*/ 3850770 w 4119241"/>
                <a:gd name="connsiteY2" fmla="*/ 290790 h 2132511"/>
                <a:gd name="connsiteX3" fmla="*/ 3784600 w 4119241"/>
                <a:gd name="connsiteY3" fmla="*/ 171816 h 2132511"/>
                <a:gd name="connsiteX0" fmla="*/ 0 w 3924574"/>
                <a:gd name="connsiteY0" fmla="*/ 2028109 h 2160201"/>
                <a:gd name="connsiteX1" fmla="*/ 3545427 w 3924574"/>
                <a:gd name="connsiteY1" fmla="*/ 2001389 h 2160201"/>
                <a:gd name="connsiteX2" fmla="*/ 3850770 w 3924574"/>
                <a:gd name="connsiteY2" fmla="*/ 292883 h 2160201"/>
                <a:gd name="connsiteX3" fmla="*/ 3784600 w 3924574"/>
                <a:gd name="connsiteY3" fmla="*/ 173909 h 2160201"/>
                <a:gd name="connsiteX0" fmla="*/ 0 w 3884641"/>
                <a:gd name="connsiteY0" fmla="*/ 1938150 h 2038661"/>
                <a:gd name="connsiteX1" fmla="*/ 3545427 w 3884641"/>
                <a:gd name="connsiteY1" fmla="*/ 1911430 h 2038661"/>
                <a:gd name="connsiteX2" fmla="*/ 3769000 w 3884641"/>
                <a:gd name="connsiteY2" fmla="*/ 652065 h 2038661"/>
                <a:gd name="connsiteX3" fmla="*/ 3784600 w 3884641"/>
                <a:gd name="connsiteY3" fmla="*/ 83950 h 2038661"/>
                <a:gd name="connsiteX0" fmla="*/ 0 w 8106722"/>
                <a:gd name="connsiteY0" fmla="*/ 1784976 h 1885487"/>
                <a:gd name="connsiteX1" fmla="*/ 3545427 w 8106722"/>
                <a:gd name="connsiteY1" fmla="*/ 1758256 h 1885487"/>
                <a:gd name="connsiteX2" fmla="*/ 3769000 w 8106722"/>
                <a:gd name="connsiteY2" fmla="*/ 498891 h 1885487"/>
                <a:gd name="connsiteX3" fmla="*/ 8106722 w 8106722"/>
                <a:gd name="connsiteY3" fmla="*/ 101876 h 1885487"/>
                <a:gd name="connsiteX0" fmla="*/ 0 w 8106722"/>
                <a:gd name="connsiteY0" fmla="*/ 1976960 h 2115160"/>
                <a:gd name="connsiteX1" fmla="*/ 3545427 w 8106722"/>
                <a:gd name="connsiteY1" fmla="*/ 1950240 h 2115160"/>
                <a:gd name="connsiteX2" fmla="*/ 4025990 w 8106722"/>
                <a:gd name="connsiteY2" fmla="*/ 156190 h 2115160"/>
                <a:gd name="connsiteX3" fmla="*/ 8106722 w 8106722"/>
                <a:gd name="connsiteY3" fmla="*/ 293860 h 2115160"/>
                <a:gd name="connsiteX0" fmla="*/ 0 w 8106722"/>
                <a:gd name="connsiteY0" fmla="*/ 2069448 h 2216855"/>
                <a:gd name="connsiteX1" fmla="*/ 3545427 w 8106722"/>
                <a:gd name="connsiteY1" fmla="*/ 2042728 h 2216855"/>
                <a:gd name="connsiteX2" fmla="*/ 4306344 w 8106722"/>
                <a:gd name="connsiteY2" fmla="*/ 120353 h 2216855"/>
                <a:gd name="connsiteX3" fmla="*/ 8106722 w 8106722"/>
                <a:gd name="connsiteY3" fmla="*/ 386348 h 2216855"/>
                <a:gd name="connsiteX0" fmla="*/ 0 w 8106722"/>
                <a:gd name="connsiteY0" fmla="*/ 2012842 h 2160249"/>
                <a:gd name="connsiteX1" fmla="*/ 3545427 w 8106722"/>
                <a:gd name="connsiteY1" fmla="*/ 1986122 h 2160249"/>
                <a:gd name="connsiteX2" fmla="*/ 4306344 w 8106722"/>
                <a:gd name="connsiteY2" fmla="*/ 63747 h 2160249"/>
                <a:gd name="connsiteX3" fmla="*/ 8106722 w 8106722"/>
                <a:gd name="connsiteY3" fmla="*/ 329742 h 2160249"/>
                <a:gd name="connsiteX0" fmla="*/ 0 w 8106722"/>
                <a:gd name="connsiteY0" fmla="*/ 1988310 h 2135717"/>
                <a:gd name="connsiteX1" fmla="*/ 3545427 w 8106722"/>
                <a:gd name="connsiteY1" fmla="*/ 1961590 h 2135717"/>
                <a:gd name="connsiteX2" fmla="*/ 4306344 w 8106722"/>
                <a:gd name="connsiteY2" fmla="*/ 39215 h 2135717"/>
                <a:gd name="connsiteX3" fmla="*/ 8106722 w 8106722"/>
                <a:gd name="connsiteY3" fmla="*/ 305210 h 2135717"/>
                <a:gd name="connsiteX0" fmla="*/ 0 w 8071677"/>
                <a:gd name="connsiteY0" fmla="*/ 2105361 h 2252768"/>
                <a:gd name="connsiteX1" fmla="*/ 3545427 w 8071677"/>
                <a:gd name="connsiteY1" fmla="*/ 2078641 h 2252768"/>
                <a:gd name="connsiteX2" fmla="*/ 4306344 w 8071677"/>
                <a:gd name="connsiteY2" fmla="*/ 156266 h 2252768"/>
                <a:gd name="connsiteX3" fmla="*/ 8071677 w 8071677"/>
                <a:gd name="connsiteY3" fmla="*/ 186998 h 2252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71677" h="2252768">
                  <a:moveTo>
                    <a:pt x="0" y="2105361"/>
                  </a:moveTo>
                  <a:cubicBezTo>
                    <a:pt x="691739" y="2190028"/>
                    <a:pt x="2827703" y="2403490"/>
                    <a:pt x="3545427" y="2078641"/>
                  </a:cubicBezTo>
                  <a:cubicBezTo>
                    <a:pt x="4263151" y="1753792"/>
                    <a:pt x="3551969" y="471540"/>
                    <a:pt x="4306344" y="156266"/>
                  </a:cubicBezTo>
                  <a:cubicBezTo>
                    <a:pt x="5060719" y="-159008"/>
                    <a:pt x="7626860" y="83152"/>
                    <a:pt x="8071677" y="186998"/>
                  </a:cubicBezTo>
                </a:path>
              </a:pathLst>
            </a:cu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BD38BAD-0D6B-4C26-8186-4C74F2C09BD7}"/>
                </a:ext>
              </a:extLst>
            </p:cNvPr>
            <p:cNvGrpSpPr/>
            <p:nvPr/>
          </p:nvGrpSpPr>
          <p:grpSpPr>
            <a:xfrm>
              <a:off x="135495" y="2094893"/>
              <a:ext cx="1245165" cy="496701"/>
              <a:chOff x="5873135" y="5410200"/>
              <a:chExt cx="341155" cy="152400"/>
            </a:xfrm>
            <a:solidFill>
              <a:srgbClr val="D5B8EA"/>
            </a:solidFill>
          </p:grpSpPr>
          <p:sp>
            <p:nvSpPr>
              <p:cNvPr id="144" name="Freeform 107">
                <a:extLst>
                  <a:ext uri="{FF2B5EF4-FFF2-40B4-BE49-F238E27FC236}">
                    <a16:creationId xmlns:a16="http://schemas.microsoft.com/office/drawing/2014/main" id="{F41E8DE0-28B1-4B31-97AB-B47261B96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941" y="5475382"/>
                <a:ext cx="85784" cy="45719"/>
              </a:xfrm>
              <a:custGeom>
                <a:avLst/>
                <a:gdLst>
                  <a:gd name="T0" fmla="*/ 50 w 50"/>
                  <a:gd name="T1" fmla="*/ 20 h 23"/>
                  <a:gd name="T2" fmla="*/ 10 w 50"/>
                  <a:gd name="T3" fmla="*/ 20 h 23"/>
                  <a:gd name="T4" fmla="*/ 0 w 5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0" h="23">
                    <a:moveTo>
                      <a:pt x="50" y="20"/>
                    </a:moveTo>
                    <a:cubicBezTo>
                      <a:pt x="34" y="21"/>
                      <a:pt x="18" y="23"/>
                      <a:pt x="10" y="20"/>
                    </a:cubicBezTo>
                    <a:cubicBezTo>
                      <a:pt x="2" y="17"/>
                      <a:pt x="1" y="8"/>
                      <a:pt x="0" y="0"/>
                    </a:cubicBezTo>
                  </a:path>
                </a:pathLst>
              </a:custGeom>
              <a:grpFill/>
              <a:ln w="38100" cap="flat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2" name="Group 93">
                <a:extLst>
                  <a:ext uri="{FF2B5EF4-FFF2-40B4-BE49-F238E27FC236}">
                    <a16:creationId xmlns:a16="http://schemas.microsoft.com/office/drawing/2014/main" id="{46A5FAF4-3BF3-430C-9009-0FDF834BAA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3135" y="5410200"/>
                <a:ext cx="224364" cy="152400"/>
                <a:chOff x="2737" y="1157"/>
                <a:chExt cx="443" cy="281"/>
              </a:xfrm>
              <a:grpFill/>
            </p:grpSpPr>
            <p:sp>
              <p:nvSpPr>
                <p:cNvPr id="145" name="Freeform 100">
                  <a:extLst>
                    <a:ext uri="{FF2B5EF4-FFF2-40B4-BE49-F238E27FC236}">
                      <a16:creationId xmlns:a16="http://schemas.microsoft.com/office/drawing/2014/main" id="{96D409E9-EE37-4751-8992-484421CE9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20435">
                  <a:off x="2737" y="1303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grpFill/>
                <a:ln w="38100">
                  <a:solidFill>
                    <a:srgbClr val="7030A0"/>
                  </a:solidFill>
                  <a:prstDash val="solid"/>
                  <a:round/>
                  <a:headEnd/>
                  <a:tailEnd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101">
                  <a:extLst>
                    <a:ext uri="{FF2B5EF4-FFF2-40B4-BE49-F238E27FC236}">
                      <a16:creationId xmlns:a16="http://schemas.microsoft.com/office/drawing/2014/main" id="{0C6C6700-554D-4731-A283-44421BDDB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20435" flipH="1" flipV="1">
                  <a:off x="2805" y="1157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grpFill/>
                <a:ln w="38100">
                  <a:solidFill>
                    <a:srgbClr val="7030A0"/>
                  </a:solidFill>
                  <a:prstDash val="solid"/>
                  <a:round/>
                  <a:headEnd/>
                  <a:tailEnd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102">
                  <a:extLst>
                    <a:ext uri="{FF2B5EF4-FFF2-40B4-BE49-F238E27FC236}">
                      <a16:creationId xmlns:a16="http://schemas.microsoft.com/office/drawing/2014/main" id="{43521C99-59F4-4326-B531-8337D6311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20435">
                  <a:off x="2886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grpFill/>
                <a:ln w="38100">
                  <a:solidFill>
                    <a:srgbClr val="7030A0"/>
                  </a:solidFill>
                  <a:prstDash val="solid"/>
                  <a:round/>
                  <a:headEnd/>
                  <a:tailEnd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103">
                  <a:extLst>
                    <a:ext uri="{FF2B5EF4-FFF2-40B4-BE49-F238E27FC236}">
                      <a16:creationId xmlns:a16="http://schemas.microsoft.com/office/drawing/2014/main" id="{6D77A731-F8B8-4CA5-93C7-95ED098BB4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20435" flipH="1" flipV="1">
                  <a:off x="2954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grpFill/>
                <a:ln w="38100">
                  <a:solidFill>
                    <a:srgbClr val="7030A0"/>
                  </a:solidFill>
                  <a:prstDash val="solid"/>
                  <a:round/>
                  <a:headEnd/>
                  <a:tailEnd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104">
                  <a:extLst>
                    <a:ext uri="{FF2B5EF4-FFF2-40B4-BE49-F238E27FC236}">
                      <a16:creationId xmlns:a16="http://schemas.microsoft.com/office/drawing/2014/main" id="{A6EAC760-5D6A-4B6E-A84E-5A4979D507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20435">
                  <a:off x="3035" y="1304"/>
                  <a:ext cx="74" cy="13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grpFill/>
                <a:ln w="38100">
                  <a:solidFill>
                    <a:srgbClr val="7030A0"/>
                  </a:solidFill>
                  <a:prstDash val="solid"/>
                  <a:round/>
                  <a:headEnd/>
                  <a:tailEnd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105">
                  <a:extLst>
                    <a:ext uri="{FF2B5EF4-FFF2-40B4-BE49-F238E27FC236}">
                      <a16:creationId xmlns:a16="http://schemas.microsoft.com/office/drawing/2014/main" id="{64C76230-B54B-44F2-8A14-E4EEE4910B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20435" flipH="1" flipV="1">
                  <a:off x="3103" y="1158"/>
                  <a:ext cx="77" cy="154"/>
                </a:xfrm>
                <a:custGeom>
                  <a:avLst/>
                  <a:gdLst>
                    <a:gd name="T0" fmla="*/ 0 w 348"/>
                    <a:gd name="T1" fmla="*/ 0 h 245"/>
                    <a:gd name="T2" fmla="*/ 148 w 348"/>
                    <a:gd name="T3" fmla="*/ 244 h 245"/>
                    <a:gd name="T4" fmla="*/ 348 w 348"/>
                    <a:gd name="T5" fmla="*/ 4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48" h="245">
                      <a:moveTo>
                        <a:pt x="0" y="0"/>
                      </a:moveTo>
                      <a:cubicBezTo>
                        <a:pt x="45" y="121"/>
                        <a:pt x="90" y="243"/>
                        <a:pt x="148" y="244"/>
                      </a:cubicBezTo>
                      <a:cubicBezTo>
                        <a:pt x="206" y="245"/>
                        <a:pt x="277" y="124"/>
                        <a:pt x="348" y="4"/>
                      </a:cubicBezTo>
                    </a:path>
                  </a:pathLst>
                </a:custGeom>
                <a:grpFill/>
                <a:ln w="38100">
                  <a:solidFill>
                    <a:srgbClr val="7030A0"/>
                  </a:solidFill>
                  <a:prstDash val="solid"/>
                  <a:round/>
                  <a:headEnd/>
                  <a:tailEnd w="lg" len="lg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3" name="Line 106">
                <a:extLst>
                  <a:ext uri="{FF2B5EF4-FFF2-40B4-BE49-F238E27FC236}">
                    <a16:creationId xmlns:a16="http://schemas.microsoft.com/office/drawing/2014/main" id="{C9CBD949-A61A-4606-B91D-9E93AE99BF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79425" y="5514525"/>
                <a:ext cx="34865" cy="0"/>
              </a:xfrm>
              <a:prstGeom prst="line">
                <a:avLst/>
              </a:prstGeom>
              <a:grpFill/>
              <a:ln w="38100">
                <a:solidFill>
                  <a:srgbClr val="7030A0"/>
                </a:solidFill>
                <a:prstDash val="solid"/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045FC58-FECF-45D7-BCEB-F6C51FF21464}"/>
                </a:ext>
              </a:extLst>
            </p:cNvPr>
            <p:cNvSpPr txBox="1"/>
            <p:nvPr/>
          </p:nvSpPr>
          <p:spPr>
            <a:xfrm>
              <a:off x="77787" y="2562483"/>
              <a:ext cx="12666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030A0"/>
                  </a:solidFill>
                </a:rPr>
                <a:t>Sub-bandgap 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pulsed resonant </a:t>
              </a:r>
            </a:p>
            <a:p>
              <a:pPr algn="ctr"/>
              <a:r>
                <a:rPr lang="en-US" dirty="0">
                  <a:solidFill>
                    <a:srgbClr val="7030A0"/>
                  </a:solidFill>
                </a:rPr>
                <a:t>excitation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F5991C8-4C60-4298-8F33-8B4FE3BF27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85474" y="2822114"/>
              <a:ext cx="529902" cy="179679"/>
              <a:chOff x="4934164" y="5948982"/>
              <a:chExt cx="2208161" cy="781589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8E2C058-CFBA-4A79-A705-0217CC2C9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8CB6CBFA-7DF0-4977-9222-FA0E1B955054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A0675D6B-F498-4A23-81BB-1DD44F0AA42C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7B837BFA-3D7B-48F9-9DB8-FC300041AE40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05F8D79-616D-4581-B585-24FCC494DE3F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931D3F7-0465-4BE5-A50E-421FF7ED07EA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B0552D7-4190-4473-8804-92FAE4D94890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3DB8FB3-DAFE-43D7-80AD-B576257C64E0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50B56D0-64FC-4384-BECF-EADBF388DA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6894" y="3056766"/>
              <a:ext cx="529902" cy="179679"/>
              <a:chOff x="4934164" y="5948982"/>
              <a:chExt cx="2208161" cy="781589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9E7E1AA-62B7-4CB7-8286-BED6A4296E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587B0C00-F626-4959-8AE2-E4ABE4BE98EE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BAE43A77-95E0-42AC-A1DD-500EB9E98220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8C7D03C9-E0B8-4EEB-985C-6DD4919B6044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53DE7A76-4B8C-48A2-A0B8-2225A4550466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55B5F1DC-B302-426C-95B8-24C12181964C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EC930C2-F2C4-4CE1-B282-9C15BB6F7CDF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AEAC4F89-9305-42FA-861B-650A5236E60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D9CDB0C-ADD1-4040-84BF-46F53D102A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24270" y="3037203"/>
              <a:ext cx="529902" cy="179679"/>
              <a:chOff x="4934164" y="5948982"/>
              <a:chExt cx="2208161" cy="781589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EA09A131-3B0D-4BF2-9CCD-3D076CBE9C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063C461-E677-41D5-B906-416EFE55B30E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F3F0AD13-1FFE-4DFB-8DA8-A0E76C522FCC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2F83FC1F-4F79-45D2-90EB-FEB7DFFC2694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A92985B8-4FE3-42DD-B4C0-5D8CE9DAF025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8E396E8-DA00-4F0B-A263-F784694DB032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E2E67653-9DBE-4895-A4ED-F25777C0FE01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21B003-D902-4AE1-A4B9-47D7111431D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12FD350-7DC9-4101-9408-CF69C0EBA5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92285" y="2803692"/>
              <a:ext cx="529902" cy="179679"/>
              <a:chOff x="4934164" y="5948982"/>
              <a:chExt cx="2208161" cy="781589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054D094-AD52-4904-BA6B-ED15AB4911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B54C4149-48D6-4D4E-AF9B-9F99A42B3747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5E830F89-464D-43FF-998C-C12A5669EA49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21138B2-BD89-404C-AB8E-C25A9FD1C6DC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CC759BEE-9961-44D5-B4B7-50A3D5F03386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CEEDAB6C-D5E6-4CCC-A7E0-31668627A633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69E5DC8B-7753-484E-A6A3-B70A44B7E79B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BC614F13-DF8F-4E97-A90B-6D9B4988BB16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A1393E2D-5EAD-41B0-B098-297E22012A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52229" y="4349536"/>
              <a:ext cx="529902" cy="179679"/>
              <a:chOff x="4934164" y="5948982"/>
              <a:chExt cx="2208161" cy="781589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28B9FC31-84E5-4966-B82C-C5C272C4D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CDA968DA-6F2A-41FE-B1EF-D3A437B95E20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CC0848D0-7989-49FA-A678-09CC116DE722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4B2342EF-BFE9-4604-BEDC-53CA7C45C289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2A864C89-277C-4E42-8679-497E23D79216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FE608C9E-D5B9-49CF-82EA-5061158FCFBE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36B76E74-DB4C-43EB-BAF4-D02BDB36CE04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895AA804-1182-4101-9BA7-9C9E1939C804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1550EB97-D2BE-4537-B2DA-B66115C676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39221" y="3689641"/>
              <a:ext cx="529902" cy="179679"/>
              <a:chOff x="4934164" y="5948982"/>
              <a:chExt cx="2208161" cy="781589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4511610A-E073-4DA8-B025-811557B0B6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FBB58FCE-1874-4C13-A013-FD6768066B10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405981DE-79C6-4364-91D8-A7D53A0CCDC5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58FA8B2C-AE88-40F9-A876-C179DB822CB3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20624113-AD8F-4F9E-8E93-4348B9512A41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74F44A3F-7CC5-48A0-9E5F-272A0FA12C0E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7750F781-11A4-4FD1-8F45-C158B7EB8F82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D198D894-93E6-4B6E-BEAE-3CA15EFA2C45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6574AE0-A3E1-4DAB-A5FE-43AA3CAAE0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26387" y="3682346"/>
              <a:ext cx="529902" cy="179679"/>
              <a:chOff x="4934164" y="5948982"/>
              <a:chExt cx="2208161" cy="781589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47BE6C97-4830-4FD8-B717-45E73DCF7D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73533" y="5948982"/>
                <a:ext cx="2103120" cy="781589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700"/>
              </a:p>
            </p:txBody>
          </p: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18EEB252-557E-4632-B179-53000490476D}"/>
                  </a:ext>
                </a:extLst>
              </p:cNvPr>
              <p:cNvGrpSpPr/>
              <p:nvPr/>
            </p:nvGrpSpPr>
            <p:grpSpPr>
              <a:xfrm>
                <a:off x="6657187" y="6098859"/>
                <a:ext cx="485138" cy="502878"/>
                <a:chOff x="6733387" y="6149659"/>
                <a:chExt cx="485138" cy="502878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15F326D1-F701-428C-A43C-2D8DB1426913}"/>
                    </a:ext>
                  </a:extLst>
                </p:cNvPr>
                <p:cNvSpPr/>
                <p:nvPr/>
              </p:nvSpPr>
              <p:spPr>
                <a:xfrm rot="10800000">
                  <a:off x="6733387" y="6149659"/>
                  <a:ext cx="485138" cy="502878"/>
                </a:xfrm>
                <a:prstGeom prst="ellipse">
                  <a:avLst/>
                </a:prstGeom>
                <a:solidFill>
                  <a:srgbClr val="FF0000"/>
                </a:solidFill>
                <a:ln w="28575" cmpd="sng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F1B95929-5B42-4FEA-9CCB-C0C2C8A266EE}"/>
                    </a:ext>
                  </a:extLst>
                </p:cNvPr>
                <p:cNvCxnSpPr/>
                <p:nvPr/>
              </p:nvCxnSpPr>
              <p:spPr>
                <a:xfrm rot="10800000">
                  <a:off x="6848702" y="6399307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AA6B82D-9446-4FF4-9B1C-A0E60ED4A199}"/>
                  </a:ext>
                </a:extLst>
              </p:cNvPr>
              <p:cNvGrpSpPr/>
              <p:nvPr/>
            </p:nvGrpSpPr>
            <p:grpSpPr>
              <a:xfrm>
                <a:off x="4934164" y="6124259"/>
                <a:ext cx="485138" cy="502880"/>
                <a:chOff x="-7957255" y="9808925"/>
                <a:chExt cx="485138" cy="502880"/>
              </a:xfrm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00D5FE4C-C979-4CF3-A270-F89DBF21833B}"/>
                    </a:ext>
                  </a:extLst>
                </p:cNvPr>
                <p:cNvSpPr/>
                <p:nvPr/>
              </p:nvSpPr>
              <p:spPr>
                <a:xfrm rot="10800000">
                  <a:off x="-7957255" y="9808925"/>
                  <a:ext cx="485138" cy="502880"/>
                </a:xfrm>
                <a:prstGeom prst="ellipse">
                  <a:avLst/>
                </a:prstGeom>
                <a:solidFill>
                  <a:srgbClr val="0070C0"/>
                </a:solidFill>
                <a:ln w="28575" cmpd="sng">
                  <a:solidFill>
                    <a:srgbClr val="0033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700"/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89969B42-350E-4352-A923-52109B5F4C39}"/>
                    </a:ext>
                  </a:extLst>
                </p:cNvPr>
                <p:cNvCxnSpPr/>
                <p:nvPr/>
              </p:nvCxnSpPr>
              <p:spPr>
                <a:xfrm rot="10800000">
                  <a:off x="-7851270" y="10060366"/>
                  <a:ext cx="273166" cy="0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9D88EBC-7744-4AB3-98DF-155A6DF5541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-7713994" y="9937598"/>
                  <a:ext cx="0" cy="262936"/>
                </a:xfrm>
                <a:prstGeom prst="line">
                  <a:avLst/>
                </a:prstGeom>
                <a:ln w="28575" cmpd="sng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6953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eneBNMoireYellow1000x1000">
            <a:hlinkClick r:id="" action="ppaction://media"/>
            <a:extLst>
              <a:ext uri="{FF2B5EF4-FFF2-40B4-BE49-F238E27FC236}">
                <a16:creationId xmlns:a16="http://schemas.microsoft.com/office/drawing/2014/main" id="{7E787151-5FE2-45C1-8540-0995776AC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192" y="648477"/>
            <a:ext cx="5561045" cy="55610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16CA9-AE77-4453-A21B-33805831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CB608-C35A-4294-9283-D3A79F28B0F0}"/>
              </a:ext>
            </a:extLst>
          </p:cNvPr>
          <p:cNvSpPr txBox="1"/>
          <p:nvPr/>
        </p:nvSpPr>
        <p:spPr>
          <a:xfrm>
            <a:off x="0" y="1747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research at SLAC:</a:t>
            </a:r>
          </a:p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Twisted 2D layers: Moiré excitons &amp; non-equilibrium dynamics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66C119-6A30-4ABB-9C4F-3B030F3BB467}"/>
              </a:ext>
            </a:extLst>
          </p:cNvPr>
          <p:cNvSpPr/>
          <p:nvPr/>
        </p:nvSpPr>
        <p:spPr>
          <a:xfrm>
            <a:off x="2513045" y="6356350"/>
            <a:ext cx="4696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condmat.physics.manchester.ac.uk/</a:t>
            </a:r>
            <a:r>
              <a:rPr lang="en-US" dirty="0" err="1"/>
              <a:t>imagelibrary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016CA9-AE77-4453-A21B-33805831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4CB608-C35A-4294-9283-D3A79F28B0F0}"/>
              </a:ext>
            </a:extLst>
          </p:cNvPr>
          <p:cNvSpPr txBox="1"/>
          <p:nvPr/>
        </p:nvSpPr>
        <p:spPr>
          <a:xfrm>
            <a:off x="0" y="1747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research at SLAC:</a:t>
            </a:r>
          </a:p>
          <a:p>
            <a:pPr algn="ctr"/>
            <a:r>
              <a:rPr lang="en-US" sz="24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Twisted 2D layers: Moiré excitons &amp; non-equilibrium dynamics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B3EF36-6575-44BF-944A-D0D8B5C792EA}"/>
              </a:ext>
            </a:extLst>
          </p:cNvPr>
          <p:cNvGrpSpPr/>
          <p:nvPr/>
        </p:nvGrpSpPr>
        <p:grpSpPr>
          <a:xfrm>
            <a:off x="2948192" y="1042935"/>
            <a:ext cx="4494665" cy="2771784"/>
            <a:chOff x="370260" y="1376463"/>
            <a:chExt cx="5052910" cy="293045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2890FC-A368-4A40-955D-9423CEE3C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260" y="1376463"/>
              <a:ext cx="5025916" cy="2898843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C320BA82-B740-43F5-9B67-7A90415E815C}"/>
                </a:ext>
              </a:extLst>
            </p:cNvPr>
            <p:cNvSpPr/>
            <p:nvPr/>
          </p:nvSpPr>
          <p:spPr>
            <a:xfrm>
              <a:off x="4980562" y="1906621"/>
              <a:ext cx="442608" cy="457200"/>
            </a:xfrm>
            <a:custGeom>
              <a:avLst/>
              <a:gdLst>
                <a:gd name="connsiteX0" fmla="*/ 0 w 442608"/>
                <a:gd name="connsiteY0" fmla="*/ 296694 h 457200"/>
                <a:gd name="connsiteX1" fmla="*/ 194553 w 442608"/>
                <a:gd name="connsiteY1" fmla="*/ 0 h 457200"/>
                <a:gd name="connsiteX2" fmla="*/ 442608 w 442608"/>
                <a:gd name="connsiteY2" fmla="*/ 121596 h 457200"/>
                <a:gd name="connsiteX3" fmla="*/ 257783 w 442608"/>
                <a:gd name="connsiteY3" fmla="*/ 457200 h 457200"/>
                <a:gd name="connsiteX4" fmla="*/ 0 w 442608"/>
                <a:gd name="connsiteY4" fmla="*/ 296694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08" h="457200">
                  <a:moveTo>
                    <a:pt x="0" y="296694"/>
                  </a:moveTo>
                  <a:lnTo>
                    <a:pt x="194553" y="0"/>
                  </a:lnTo>
                  <a:lnTo>
                    <a:pt x="442608" y="121596"/>
                  </a:lnTo>
                  <a:lnTo>
                    <a:pt x="257783" y="457200"/>
                  </a:lnTo>
                  <a:lnTo>
                    <a:pt x="0" y="296694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232B237-543F-475F-8A6E-CCC5DB15FD9A}"/>
                </a:ext>
              </a:extLst>
            </p:cNvPr>
            <p:cNvSpPr/>
            <p:nvPr/>
          </p:nvSpPr>
          <p:spPr>
            <a:xfrm>
              <a:off x="4967065" y="2862363"/>
              <a:ext cx="442608" cy="457200"/>
            </a:xfrm>
            <a:custGeom>
              <a:avLst/>
              <a:gdLst>
                <a:gd name="connsiteX0" fmla="*/ 0 w 442608"/>
                <a:gd name="connsiteY0" fmla="*/ 296694 h 457200"/>
                <a:gd name="connsiteX1" fmla="*/ 194553 w 442608"/>
                <a:gd name="connsiteY1" fmla="*/ 0 h 457200"/>
                <a:gd name="connsiteX2" fmla="*/ 442608 w 442608"/>
                <a:gd name="connsiteY2" fmla="*/ 121596 h 457200"/>
                <a:gd name="connsiteX3" fmla="*/ 257783 w 442608"/>
                <a:gd name="connsiteY3" fmla="*/ 457200 h 457200"/>
                <a:gd name="connsiteX4" fmla="*/ 0 w 442608"/>
                <a:gd name="connsiteY4" fmla="*/ 296694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08" h="457200">
                  <a:moveTo>
                    <a:pt x="0" y="296694"/>
                  </a:moveTo>
                  <a:lnTo>
                    <a:pt x="194553" y="0"/>
                  </a:lnTo>
                  <a:lnTo>
                    <a:pt x="442608" y="121596"/>
                  </a:lnTo>
                  <a:lnTo>
                    <a:pt x="257783" y="457200"/>
                  </a:lnTo>
                  <a:lnTo>
                    <a:pt x="0" y="296694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0AC696-5C74-4A7E-B80C-A601394DC799}"/>
                </a:ext>
              </a:extLst>
            </p:cNvPr>
            <p:cNvSpPr/>
            <p:nvPr/>
          </p:nvSpPr>
          <p:spPr>
            <a:xfrm>
              <a:off x="4960317" y="3849721"/>
              <a:ext cx="442608" cy="457200"/>
            </a:xfrm>
            <a:custGeom>
              <a:avLst/>
              <a:gdLst>
                <a:gd name="connsiteX0" fmla="*/ 0 w 442608"/>
                <a:gd name="connsiteY0" fmla="*/ 296694 h 457200"/>
                <a:gd name="connsiteX1" fmla="*/ 194553 w 442608"/>
                <a:gd name="connsiteY1" fmla="*/ 0 h 457200"/>
                <a:gd name="connsiteX2" fmla="*/ 442608 w 442608"/>
                <a:gd name="connsiteY2" fmla="*/ 121596 h 457200"/>
                <a:gd name="connsiteX3" fmla="*/ 257783 w 442608"/>
                <a:gd name="connsiteY3" fmla="*/ 457200 h 457200"/>
                <a:gd name="connsiteX4" fmla="*/ 0 w 442608"/>
                <a:gd name="connsiteY4" fmla="*/ 296694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08" h="457200">
                  <a:moveTo>
                    <a:pt x="0" y="296694"/>
                  </a:moveTo>
                  <a:lnTo>
                    <a:pt x="194553" y="0"/>
                  </a:lnTo>
                  <a:lnTo>
                    <a:pt x="442608" y="121596"/>
                  </a:lnTo>
                  <a:lnTo>
                    <a:pt x="257783" y="457200"/>
                  </a:lnTo>
                  <a:lnTo>
                    <a:pt x="0" y="296694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3E3CB2-80BD-45B9-BC57-6ACEEE421828}"/>
              </a:ext>
            </a:extLst>
          </p:cNvPr>
          <p:cNvGrpSpPr/>
          <p:nvPr/>
        </p:nvGrpSpPr>
        <p:grpSpPr>
          <a:xfrm>
            <a:off x="2236962" y="4018908"/>
            <a:ext cx="4889912" cy="2757093"/>
            <a:chOff x="1435509" y="3696562"/>
            <a:chExt cx="5328558" cy="30249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56AB86-756E-44D1-B267-B9F0AC2EF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1992" y="3863975"/>
              <a:ext cx="5172075" cy="2857500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2D60CB-6EAC-4765-A071-9CAAED9A7915}"/>
                </a:ext>
              </a:extLst>
            </p:cNvPr>
            <p:cNvSpPr/>
            <p:nvPr/>
          </p:nvSpPr>
          <p:spPr>
            <a:xfrm>
              <a:off x="1435509" y="3696562"/>
              <a:ext cx="419459" cy="456062"/>
            </a:xfrm>
            <a:custGeom>
              <a:avLst/>
              <a:gdLst>
                <a:gd name="connsiteX0" fmla="*/ 0 w 442608"/>
                <a:gd name="connsiteY0" fmla="*/ 296694 h 457200"/>
                <a:gd name="connsiteX1" fmla="*/ 194553 w 442608"/>
                <a:gd name="connsiteY1" fmla="*/ 0 h 457200"/>
                <a:gd name="connsiteX2" fmla="*/ 442608 w 442608"/>
                <a:gd name="connsiteY2" fmla="*/ 121596 h 457200"/>
                <a:gd name="connsiteX3" fmla="*/ 257783 w 442608"/>
                <a:gd name="connsiteY3" fmla="*/ 457200 h 457200"/>
                <a:gd name="connsiteX4" fmla="*/ 0 w 442608"/>
                <a:gd name="connsiteY4" fmla="*/ 296694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608" h="457200">
                  <a:moveTo>
                    <a:pt x="0" y="296694"/>
                  </a:moveTo>
                  <a:lnTo>
                    <a:pt x="194553" y="0"/>
                  </a:lnTo>
                  <a:lnTo>
                    <a:pt x="442608" y="121596"/>
                  </a:lnTo>
                  <a:lnTo>
                    <a:pt x="257783" y="457200"/>
                  </a:lnTo>
                  <a:lnTo>
                    <a:pt x="0" y="296694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C4F9BF0-4067-4403-8F96-436C2CB307B2}"/>
              </a:ext>
            </a:extLst>
          </p:cNvPr>
          <p:cNvSpPr txBox="1"/>
          <p:nvPr/>
        </p:nvSpPr>
        <p:spPr>
          <a:xfrm>
            <a:off x="3285712" y="3814718"/>
            <a:ext cx="287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Yu et al. Sci. Adv. 1701696 (2017)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9E7207-77DC-451E-BB11-C83622201645}"/>
              </a:ext>
            </a:extLst>
          </p:cNvPr>
          <p:cNvSpPr txBox="1"/>
          <p:nvPr/>
        </p:nvSpPr>
        <p:spPr>
          <a:xfrm>
            <a:off x="5245526" y="848470"/>
            <a:ext cx="121058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2933C"/>
                </a:solidFill>
                <a:latin typeface="Arial"/>
                <a:cs typeface="Arial"/>
              </a:rPr>
              <a:t>MoS</a:t>
            </a:r>
            <a:r>
              <a:rPr lang="en-US" sz="1400" b="1" baseline="-25000" dirty="0">
                <a:solidFill>
                  <a:srgbClr val="F2933C"/>
                </a:solidFill>
                <a:latin typeface="Arial"/>
                <a:cs typeface="Arial"/>
              </a:rPr>
              <a:t>2 </a:t>
            </a:r>
            <a:r>
              <a:rPr lang="en-US" sz="1400" b="1" dirty="0">
                <a:latin typeface="Arial"/>
                <a:cs typeface="Arial"/>
              </a:rPr>
              <a:t>/</a:t>
            </a:r>
            <a:r>
              <a:rPr lang="en-US" sz="1400" b="1" dirty="0">
                <a:solidFill>
                  <a:srgbClr val="3B612A"/>
                </a:solidFill>
                <a:latin typeface="Arial"/>
                <a:cs typeface="Arial"/>
              </a:rPr>
              <a:t> WSe</a:t>
            </a:r>
            <a:r>
              <a:rPr lang="en-US" sz="1400" b="1" baseline="-25000" dirty="0">
                <a:solidFill>
                  <a:srgbClr val="3B612A"/>
                </a:solidFill>
                <a:latin typeface="Arial"/>
                <a:cs typeface="Arial"/>
              </a:rPr>
              <a:t>2</a:t>
            </a:r>
          </a:p>
          <a:p>
            <a:pPr algn="ctr"/>
            <a:endParaRPr lang="en-US" sz="1400" b="1" baseline="-25000" dirty="0">
              <a:solidFill>
                <a:srgbClr val="F2933C"/>
              </a:solidFill>
              <a:latin typeface="Arial"/>
              <a:cs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44090D-1512-47F1-81BF-988B6B2ADEBC}"/>
              </a:ext>
            </a:extLst>
          </p:cNvPr>
          <p:cNvSpPr txBox="1"/>
          <p:nvPr/>
        </p:nvSpPr>
        <p:spPr>
          <a:xfrm>
            <a:off x="7373807" y="4728595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Ultrafast optical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spectroscopy  </a:t>
            </a:r>
          </a:p>
          <a:p>
            <a:pPr algn="ctr"/>
            <a:endParaRPr lang="en-US" dirty="0">
              <a:latin typeface="Arial"/>
              <a:cs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D9A8CE-BAA3-4F9B-A470-566AC331CC64}"/>
              </a:ext>
            </a:extLst>
          </p:cNvPr>
          <p:cNvGrpSpPr/>
          <p:nvPr/>
        </p:nvGrpSpPr>
        <p:grpSpPr>
          <a:xfrm>
            <a:off x="629785" y="734112"/>
            <a:ext cx="8532256" cy="2772243"/>
            <a:chOff x="629785" y="734112"/>
            <a:chExt cx="8532256" cy="2772243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5F9AE3DD-69AB-43F1-9A8A-CD19EC1B1366}"/>
                </a:ext>
              </a:extLst>
            </p:cNvPr>
            <p:cNvSpPr/>
            <p:nvPr/>
          </p:nvSpPr>
          <p:spPr>
            <a:xfrm rot="16561136">
              <a:off x="2864128" y="929749"/>
              <a:ext cx="914400" cy="914400"/>
            </a:xfrm>
            <a:prstGeom prst="arc">
              <a:avLst>
                <a:gd name="adj1" fmla="val 14510708"/>
                <a:gd name="adj2" fmla="val 1804835"/>
              </a:avLst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FB661C4-8414-468D-98E4-6DEED415AD00}"/>
                </a:ext>
              </a:extLst>
            </p:cNvPr>
            <p:cNvSpPr txBox="1"/>
            <p:nvPr/>
          </p:nvSpPr>
          <p:spPr>
            <a:xfrm>
              <a:off x="3525887" y="73411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/>
                  <a:cs typeface="Arial"/>
                </a:rPr>
                <a:t>θ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4A9CBCF-404D-45D3-9617-0B89937BC416}"/>
                </a:ext>
              </a:extLst>
            </p:cNvPr>
            <p:cNvGrpSpPr/>
            <p:nvPr/>
          </p:nvGrpSpPr>
          <p:grpSpPr>
            <a:xfrm>
              <a:off x="629785" y="1082533"/>
              <a:ext cx="8532256" cy="2423822"/>
              <a:chOff x="629785" y="1082533"/>
              <a:chExt cx="8532256" cy="2423822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3DB3EF7-B62B-48D9-814D-83EDEA5332A6}"/>
                  </a:ext>
                </a:extLst>
              </p:cNvPr>
              <p:cNvGrpSpPr/>
              <p:nvPr/>
            </p:nvGrpSpPr>
            <p:grpSpPr>
              <a:xfrm>
                <a:off x="629785" y="1082533"/>
                <a:ext cx="2195566" cy="2423822"/>
                <a:chOff x="629785" y="1082533"/>
                <a:chExt cx="2195566" cy="2423822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D5B9E16-F0AE-4D42-BD1A-15390AA3953A}"/>
                    </a:ext>
                  </a:extLst>
                </p:cNvPr>
                <p:cNvGrpSpPr/>
                <p:nvPr/>
              </p:nvGrpSpPr>
              <p:grpSpPr>
                <a:xfrm>
                  <a:off x="930809" y="2467489"/>
                  <a:ext cx="1894542" cy="513707"/>
                  <a:chOff x="5873135" y="5410200"/>
                  <a:chExt cx="341155" cy="152400"/>
                </a:xfrm>
                <a:solidFill>
                  <a:srgbClr val="A9DA74"/>
                </a:solidFill>
              </p:grpSpPr>
              <p:grpSp>
                <p:nvGrpSpPr>
                  <p:cNvPr id="14" name="Group 93">
                    <a:extLst>
                      <a:ext uri="{FF2B5EF4-FFF2-40B4-BE49-F238E27FC236}">
                        <a16:creationId xmlns:a16="http://schemas.microsoft.com/office/drawing/2014/main" id="{99DD909F-20E1-476C-B143-9CBB70837E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873135" y="5410200"/>
                    <a:ext cx="224364" cy="152400"/>
                    <a:chOff x="2737" y="1157"/>
                    <a:chExt cx="443" cy="281"/>
                  </a:xfrm>
                  <a:grpFill/>
                </p:grpSpPr>
                <p:sp>
                  <p:nvSpPr>
                    <p:cNvPr id="17" name="Freeform 100">
                      <a:extLst>
                        <a:ext uri="{FF2B5EF4-FFF2-40B4-BE49-F238E27FC236}">
                          <a16:creationId xmlns:a16="http://schemas.microsoft.com/office/drawing/2014/main" id="{6AEA8512-B571-478B-889C-639A92099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>
                      <a:off x="2737" y="1303"/>
                      <a:ext cx="74" cy="13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" name="Freeform 101">
                      <a:extLst>
                        <a:ext uri="{FF2B5EF4-FFF2-40B4-BE49-F238E27FC236}">
                          <a16:creationId xmlns:a16="http://schemas.microsoft.com/office/drawing/2014/main" id="{05C7C685-3AC8-47B2-80CA-4B2CB1CF55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 flipH="1" flipV="1">
                      <a:off x="2805" y="1157"/>
                      <a:ext cx="77" cy="15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" name="Freeform 102">
                      <a:extLst>
                        <a:ext uri="{FF2B5EF4-FFF2-40B4-BE49-F238E27FC236}">
                          <a16:creationId xmlns:a16="http://schemas.microsoft.com/office/drawing/2014/main" id="{AA20CC5B-BD6B-441C-B11E-F01DF4B006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>
                      <a:off x="2886" y="1304"/>
                      <a:ext cx="74" cy="13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" name="Freeform 103">
                      <a:extLst>
                        <a:ext uri="{FF2B5EF4-FFF2-40B4-BE49-F238E27FC236}">
                          <a16:creationId xmlns:a16="http://schemas.microsoft.com/office/drawing/2014/main" id="{CB1CF5B9-68D6-400F-B713-07D6D07731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 flipH="1" flipV="1">
                      <a:off x="2954" y="1158"/>
                      <a:ext cx="77" cy="15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" name="Freeform 104">
                      <a:extLst>
                        <a:ext uri="{FF2B5EF4-FFF2-40B4-BE49-F238E27FC236}">
                          <a16:creationId xmlns:a16="http://schemas.microsoft.com/office/drawing/2014/main" id="{DEC23830-85EA-4904-9A26-C4C89DE959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>
                      <a:off x="3035" y="1304"/>
                      <a:ext cx="74" cy="13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" name="Freeform 105">
                      <a:extLst>
                        <a:ext uri="{FF2B5EF4-FFF2-40B4-BE49-F238E27FC236}">
                          <a16:creationId xmlns:a16="http://schemas.microsoft.com/office/drawing/2014/main" id="{51798DE9-1E98-4D5E-BFDE-39C9108DE6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 flipH="1" flipV="1">
                      <a:off x="3103" y="1158"/>
                      <a:ext cx="77" cy="15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" name="Line 106">
                    <a:extLst>
                      <a:ext uri="{FF2B5EF4-FFF2-40B4-BE49-F238E27FC236}">
                        <a16:creationId xmlns:a16="http://schemas.microsoft.com/office/drawing/2014/main" id="{D64D374B-7A7D-46BF-A6CD-A68C1E6A82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179425" y="5514525"/>
                    <a:ext cx="34865" cy="0"/>
                  </a:xfrm>
                  <a:prstGeom prst="line">
                    <a:avLst/>
                  </a:prstGeom>
                  <a:grpFill/>
                  <a:ln w="38100">
                    <a:solidFill>
                      <a:srgbClr val="00B050"/>
                    </a:solidFill>
                    <a:prstDash val="solid"/>
                    <a:round/>
                    <a:headEnd/>
                    <a:tailEnd type="triangle" w="lg" len="lg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" name="Freeform 107">
                    <a:extLst>
                      <a:ext uri="{FF2B5EF4-FFF2-40B4-BE49-F238E27FC236}">
                        <a16:creationId xmlns:a16="http://schemas.microsoft.com/office/drawing/2014/main" id="{6DA5FCD8-4C25-4D97-B876-C949FE0B43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95941" y="5475382"/>
                    <a:ext cx="85784" cy="45719"/>
                  </a:xfrm>
                  <a:custGeom>
                    <a:avLst/>
                    <a:gdLst>
                      <a:gd name="T0" fmla="*/ 50 w 50"/>
                      <a:gd name="T1" fmla="*/ 20 h 23"/>
                      <a:gd name="T2" fmla="*/ 10 w 50"/>
                      <a:gd name="T3" fmla="*/ 20 h 23"/>
                      <a:gd name="T4" fmla="*/ 0 w 50"/>
                      <a:gd name="T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0" h="23">
                        <a:moveTo>
                          <a:pt x="50" y="20"/>
                        </a:moveTo>
                        <a:cubicBezTo>
                          <a:pt x="34" y="21"/>
                          <a:pt x="18" y="23"/>
                          <a:pt x="10" y="20"/>
                        </a:cubicBezTo>
                        <a:cubicBezTo>
                          <a:pt x="2" y="17"/>
                          <a:pt x="1" y="8"/>
                          <a:pt x="0" y="0"/>
                        </a:cubicBezTo>
                      </a:path>
                    </a:pathLst>
                  </a:custGeom>
                  <a:grpFill/>
                  <a:ln w="38100" cap="flat" cmpd="sng">
                    <a:solidFill>
                      <a:srgbClr val="00B050"/>
                    </a:solidFill>
                    <a:prstDash val="solid"/>
                    <a:round/>
                    <a:headEnd type="none" w="med" len="med"/>
                    <a:tailEnd type="none" w="lg" len="lg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693A035-70D2-48C2-8479-532EA8FF1194}"/>
                    </a:ext>
                  </a:extLst>
                </p:cNvPr>
                <p:cNvGrpSpPr/>
                <p:nvPr/>
              </p:nvGrpSpPr>
              <p:grpSpPr>
                <a:xfrm>
                  <a:off x="938644" y="1082533"/>
                  <a:ext cx="1767931" cy="515740"/>
                  <a:chOff x="788475" y="2281359"/>
                  <a:chExt cx="1767931" cy="515740"/>
                </a:xfrm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DFE8406B-2896-4233-8175-5FE3598E2512}"/>
                      </a:ext>
                    </a:extLst>
                  </p:cNvPr>
                  <p:cNvGrpSpPr/>
                  <p:nvPr/>
                </p:nvGrpSpPr>
                <p:grpSpPr>
                  <a:xfrm>
                    <a:off x="1498060" y="2283392"/>
                    <a:ext cx="1058346" cy="513707"/>
                    <a:chOff x="5873135" y="5410200"/>
                    <a:chExt cx="341155" cy="152400"/>
                  </a:xfrm>
                  <a:solidFill>
                    <a:srgbClr val="A9DA74"/>
                  </a:solidFill>
                </p:grpSpPr>
                <p:sp>
                  <p:nvSpPr>
                    <p:cNvPr id="26" name="Freeform 107">
                      <a:extLst>
                        <a:ext uri="{FF2B5EF4-FFF2-40B4-BE49-F238E27FC236}">
                          <a16:creationId xmlns:a16="http://schemas.microsoft.com/office/drawing/2014/main" id="{A341B707-D8E8-4F0F-9FBE-0AD0314B28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095941" y="5475382"/>
                      <a:ext cx="85784" cy="45719"/>
                    </a:xfrm>
                    <a:custGeom>
                      <a:avLst/>
                      <a:gdLst>
                        <a:gd name="T0" fmla="*/ 50 w 50"/>
                        <a:gd name="T1" fmla="*/ 20 h 23"/>
                        <a:gd name="T2" fmla="*/ 10 w 50"/>
                        <a:gd name="T3" fmla="*/ 20 h 23"/>
                        <a:gd name="T4" fmla="*/ 0 w 50"/>
                        <a:gd name="T5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50" h="23">
                          <a:moveTo>
                            <a:pt x="50" y="20"/>
                          </a:moveTo>
                          <a:cubicBezTo>
                            <a:pt x="34" y="21"/>
                            <a:pt x="18" y="23"/>
                            <a:pt x="10" y="20"/>
                          </a:cubicBezTo>
                          <a:cubicBezTo>
                            <a:pt x="2" y="17"/>
                            <a:pt x="1" y="8"/>
                            <a:pt x="0" y="0"/>
                          </a:cubicBezTo>
                        </a:path>
                      </a:pathLst>
                    </a:custGeom>
                    <a:grpFill/>
                    <a:ln w="38100" cap="flat" cmpd="sng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" name="Group 93">
                      <a:extLst>
                        <a:ext uri="{FF2B5EF4-FFF2-40B4-BE49-F238E27FC236}">
                          <a16:creationId xmlns:a16="http://schemas.microsoft.com/office/drawing/2014/main" id="{F1AC9606-6E74-4815-BA14-FA188668E1E1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73135" y="5410200"/>
                      <a:ext cx="224364" cy="152400"/>
                      <a:chOff x="2737" y="1157"/>
                      <a:chExt cx="443" cy="281"/>
                    </a:xfrm>
                    <a:grpFill/>
                  </p:grpSpPr>
                  <p:sp>
                    <p:nvSpPr>
                      <p:cNvPr id="27" name="Freeform 100">
                        <a:extLst>
                          <a:ext uri="{FF2B5EF4-FFF2-40B4-BE49-F238E27FC236}">
                            <a16:creationId xmlns:a16="http://schemas.microsoft.com/office/drawing/2014/main" id="{E300A4FF-1E47-4544-9002-216A2B69C6F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120435">
                        <a:off x="2737" y="1303"/>
                        <a:ext cx="74" cy="134"/>
                      </a:xfrm>
                      <a:custGeom>
                        <a:avLst/>
                        <a:gdLst>
                          <a:gd name="T0" fmla="*/ 0 w 348"/>
                          <a:gd name="T1" fmla="*/ 0 h 245"/>
                          <a:gd name="T2" fmla="*/ 148 w 348"/>
                          <a:gd name="T3" fmla="*/ 244 h 245"/>
                          <a:gd name="T4" fmla="*/ 348 w 348"/>
                          <a:gd name="T5" fmla="*/ 4 h 2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8" h="245">
                            <a:moveTo>
                              <a:pt x="0" y="0"/>
                            </a:moveTo>
                            <a:cubicBezTo>
                              <a:pt x="45" y="121"/>
                              <a:pt x="90" y="243"/>
                              <a:pt x="148" y="244"/>
                            </a:cubicBezTo>
                            <a:cubicBezTo>
                              <a:pt x="206" y="245"/>
                              <a:pt x="277" y="124"/>
                              <a:pt x="348" y="4"/>
                            </a:cubicBezTo>
                          </a:path>
                        </a:pathLst>
                      </a:custGeom>
                      <a:grpFill/>
                      <a:ln w="38100">
                        <a:solidFill>
                          <a:srgbClr val="00B050"/>
                        </a:solidFill>
                        <a:prstDash val="solid"/>
                        <a:round/>
                        <a:headEnd/>
                        <a:tailEnd w="lg" len="lg"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" name="Freeform 101">
                        <a:extLst>
                          <a:ext uri="{FF2B5EF4-FFF2-40B4-BE49-F238E27FC236}">
                            <a16:creationId xmlns:a16="http://schemas.microsoft.com/office/drawing/2014/main" id="{82DCC0A4-44A0-4F7C-95AE-E5B6FDFB015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120435" flipH="1" flipV="1">
                        <a:off x="2805" y="1157"/>
                        <a:ext cx="77" cy="154"/>
                      </a:xfrm>
                      <a:custGeom>
                        <a:avLst/>
                        <a:gdLst>
                          <a:gd name="T0" fmla="*/ 0 w 348"/>
                          <a:gd name="T1" fmla="*/ 0 h 245"/>
                          <a:gd name="T2" fmla="*/ 148 w 348"/>
                          <a:gd name="T3" fmla="*/ 244 h 245"/>
                          <a:gd name="T4" fmla="*/ 348 w 348"/>
                          <a:gd name="T5" fmla="*/ 4 h 2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8" h="245">
                            <a:moveTo>
                              <a:pt x="0" y="0"/>
                            </a:moveTo>
                            <a:cubicBezTo>
                              <a:pt x="45" y="121"/>
                              <a:pt x="90" y="243"/>
                              <a:pt x="148" y="244"/>
                            </a:cubicBezTo>
                            <a:cubicBezTo>
                              <a:pt x="206" y="245"/>
                              <a:pt x="277" y="124"/>
                              <a:pt x="348" y="4"/>
                            </a:cubicBezTo>
                          </a:path>
                        </a:pathLst>
                      </a:custGeom>
                      <a:grpFill/>
                      <a:ln w="38100">
                        <a:solidFill>
                          <a:srgbClr val="00B050"/>
                        </a:solidFill>
                        <a:prstDash val="solid"/>
                        <a:round/>
                        <a:headEnd/>
                        <a:tailEnd w="lg" len="lg"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" name="Freeform 102">
                        <a:extLst>
                          <a:ext uri="{FF2B5EF4-FFF2-40B4-BE49-F238E27FC236}">
                            <a16:creationId xmlns:a16="http://schemas.microsoft.com/office/drawing/2014/main" id="{F3D0D3D4-FF2A-461F-8016-5299BA15881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120435">
                        <a:off x="2886" y="1304"/>
                        <a:ext cx="74" cy="134"/>
                      </a:xfrm>
                      <a:custGeom>
                        <a:avLst/>
                        <a:gdLst>
                          <a:gd name="T0" fmla="*/ 0 w 348"/>
                          <a:gd name="T1" fmla="*/ 0 h 245"/>
                          <a:gd name="T2" fmla="*/ 148 w 348"/>
                          <a:gd name="T3" fmla="*/ 244 h 245"/>
                          <a:gd name="T4" fmla="*/ 348 w 348"/>
                          <a:gd name="T5" fmla="*/ 4 h 2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8" h="245">
                            <a:moveTo>
                              <a:pt x="0" y="0"/>
                            </a:moveTo>
                            <a:cubicBezTo>
                              <a:pt x="45" y="121"/>
                              <a:pt x="90" y="243"/>
                              <a:pt x="148" y="244"/>
                            </a:cubicBezTo>
                            <a:cubicBezTo>
                              <a:pt x="206" y="245"/>
                              <a:pt x="277" y="124"/>
                              <a:pt x="348" y="4"/>
                            </a:cubicBezTo>
                          </a:path>
                        </a:pathLst>
                      </a:custGeom>
                      <a:grpFill/>
                      <a:ln w="38100">
                        <a:solidFill>
                          <a:srgbClr val="00B050"/>
                        </a:solidFill>
                        <a:prstDash val="solid"/>
                        <a:round/>
                        <a:headEnd/>
                        <a:tailEnd w="lg" len="lg"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Freeform 103">
                        <a:extLst>
                          <a:ext uri="{FF2B5EF4-FFF2-40B4-BE49-F238E27FC236}">
                            <a16:creationId xmlns:a16="http://schemas.microsoft.com/office/drawing/2014/main" id="{869F08AB-25FE-451C-8AF0-B028555DF3A8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120435" flipH="1" flipV="1">
                        <a:off x="2954" y="1158"/>
                        <a:ext cx="77" cy="154"/>
                      </a:xfrm>
                      <a:custGeom>
                        <a:avLst/>
                        <a:gdLst>
                          <a:gd name="T0" fmla="*/ 0 w 348"/>
                          <a:gd name="T1" fmla="*/ 0 h 245"/>
                          <a:gd name="T2" fmla="*/ 148 w 348"/>
                          <a:gd name="T3" fmla="*/ 244 h 245"/>
                          <a:gd name="T4" fmla="*/ 348 w 348"/>
                          <a:gd name="T5" fmla="*/ 4 h 2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8" h="245">
                            <a:moveTo>
                              <a:pt x="0" y="0"/>
                            </a:moveTo>
                            <a:cubicBezTo>
                              <a:pt x="45" y="121"/>
                              <a:pt x="90" y="243"/>
                              <a:pt x="148" y="244"/>
                            </a:cubicBezTo>
                            <a:cubicBezTo>
                              <a:pt x="206" y="245"/>
                              <a:pt x="277" y="124"/>
                              <a:pt x="348" y="4"/>
                            </a:cubicBezTo>
                          </a:path>
                        </a:pathLst>
                      </a:custGeom>
                      <a:grpFill/>
                      <a:ln w="38100">
                        <a:solidFill>
                          <a:srgbClr val="00B050"/>
                        </a:solidFill>
                        <a:prstDash val="solid"/>
                        <a:round/>
                        <a:headEnd/>
                        <a:tailEnd w="lg" len="lg"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" name="Freeform 104">
                        <a:extLst>
                          <a:ext uri="{FF2B5EF4-FFF2-40B4-BE49-F238E27FC236}">
                            <a16:creationId xmlns:a16="http://schemas.microsoft.com/office/drawing/2014/main" id="{9B7644A6-EED6-456A-BBD5-BD2C2BCC575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120435">
                        <a:off x="3035" y="1304"/>
                        <a:ext cx="74" cy="134"/>
                      </a:xfrm>
                      <a:custGeom>
                        <a:avLst/>
                        <a:gdLst>
                          <a:gd name="T0" fmla="*/ 0 w 348"/>
                          <a:gd name="T1" fmla="*/ 0 h 245"/>
                          <a:gd name="T2" fmla="*/ 148 w 348"/>
                          <a:gd name="T3" fmla="*/ 244 h 245"/>
                          <a:gd name="T4" fmla="*/ 348 w 348"/>
                          <a:gd name="T5" fmla="*/ 4 h 2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8" h="245">
                            <a:moveTo>
                              <a:pt x="0" y="0"/>
                            </a:moveTo>
                            <a:cubicBezTo>
                              <a:pt x="45" y="121"/>
                              <a:pt x="90" y="243"/>
                              <a:pt x="148" y="244"/>
                            </a:cubicBezTo>
                            <a:cubicBezTo>
                              <a:pt x="206" y="245"/>
                              <a:pt x="277" y="124"/>
                              <a:pt x="348" y="4"/>
                            </a:cubicBezTo>
                          </a:path>
                        </a:pathLst>
                      </a:custGeom>
                      <a:grpFill/>
                      <a:ln w="38100">
                        <a:solidFill>
                          <a:srgbClr val="00B050"/>
                        </a:solidFill>
                        <a:prstDash val="solid"/>
                        <a:round/>
                        <a:headEnd/>
                        <a:tailEnd w="lg" len="lg"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Freeform 105">
                        <a:extLst>
                          <a:ext uri="{FF2B5EF4-FFF2-40B4-BE49-F238E27FC236}">
                            <a16:creationId xmlns:a16="http://schemas.microsoft.com/office/drawing/2014/main" id="{CA5ADCB1-EF0D-4591-8C13-A9C90A31B46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-120435" flipH="1" flipV="1">
                        <a:off x="3103" y="1158"/>
                        <a:ext cx="77" cy="154"/>
                      </a:xfrm>
                      <a:custGeom>
                        <a:avLst/>
                        <a:gdLst>
                          <a:gd name="T0" fmla="*/ 0 w 348"/>
                          <a:gd name="T1" fmla="*/ 0 h 245"/>
                          <a:gd name="T2" fmla="*/ 148 w 348"/>
                          <a:gd name="T3" fmla="*/ 244 h 245"/>
                          <a:gd name="T4" fmla="*/ 348 w 348"/>
                          <a:gd name="T5" fmla="*/ 4 h 24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</a:cxnLst>
                        <a:rect l="0" t="0" r="r" b="b"/>
                        <a:pathLst>
                          <a:path w="348" h="245">
                            <a:moveTo>
                              <a:pt x="0" y="0"/>
                            </a:moveTo>
                            <a:cubicBezTo>
                              <a:pt x="45" y="121"/>
                              <a:pt x="90" y="243"/>
                              <a:pt x="148" y="244"/>
                            </a:cubicBezTo>
                            <a:cubicBezTo>
                              <a:pt x="206" y="245"/>
                              <a:pt x="277" y="124"/>
                              <a:pt x="348" y="4"/>
                            </a:cubicBezTo>
                          </a:path>
                        </a:pathLst>
                      </a:custGeom>
                      <a:grpFill/>
                      <a:ln w="38100">
                        <a:solidFill>
                          <a:srgbClr val="00B050"/>
                        </a:solidFill>
                        <a:prstDash val="solid"/>
                        <a:round/>
                        <a:headEnd/>
                        <a:tailEnd w="lg" len="lg"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5" name="Line 106">
                      <a:extLst>
                        <a:ext uri="{FF2B5EF4-FFF2-40B4-BE49-F238E27FC236}">
                          <a16:creationId xmlns:a16="http://schemas.microsoft.com/office/drawing/2014/main" id="{E8F8470A-64F3-40A6-8F94-26F838FD5E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179425" y="5514525"/>
                      <a:ext cx="34865" cy="0"/>
                    </a:xfrm>
                    <a:prstGeom prst="line">
                      <a:avLst/>
                    </a:pr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triangl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5" name="Group 93">
                    <a:extLst>
                      <a:ext uri="{FF2B5EF4-FFF2-40B4-BE49-F238E27FC236}">
                        <a16:creationId xmlns:a16="http://schemas.microsoft.com/office/drawing/2014/main" id="{50A23FE1-F5C2-491A-AEA9-D73116694A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88475" y="2281359"/>
                    <a:ext cx="696032" cy="513707"/>
                    <a:chOff x="2737" y="1157"/>
                    <a:chExt cx="443" cy="281"/>
                  </a:xfrm>
                  <a:solidFill>
                    <a:srgbClr val="A9DA74"/>
                  </a:solidFill>
                </p:grpSpPr>
                <p:sp>
                  <p:nvSpPr>
                    <p:cNvPr id="37" name="Freeform 100">
                      <a:extLst>
                        <a:ext uri="{FF2B5EF4-FFF2-40B4-BE49-F238E27FC236}">
                          <a16:creationId xmlns:a16="http://schemas.microsoft.com/office/drawing/2014/main" id="{AB5E89F2-70E8-4510-BBC0-C856F60689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>
                      <a:off x="2737" y="1303"/>
                      <a:ext cx="74" cy="13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 101">
                      <a:extLst>
                        <a:ext uri="{FF2B5EF4-FFF2-40B4-BE49-F238E27FC236}">
                          <a16:creationId xmlns:a16="http://schemas.microsoft.com/office/drawing/2014/main" id="{26D877DA-2E96-43FB-82FF-F43EEDB36B1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 flipH="1" flipV="1">
                      <a:off x="2805" y="1157"/>
                      <a:ext cx="77" cy="15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 102">
                      <a:extLst>
                        <a:ext uri="{FF2B5EF4-FFF2-40B4-BE49-F238E27FC236}">
                          <a16:creationId xmlns:a16="http://schemas.microsoft.com/office/drawing/2014/main" id="{F6DD7B2E-4057-47BC-9651-0F2671D840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>
                      <a:off x="2886" y="1304"/>
                      <a:ext cx="74" cy="13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 103">
                      <a:extLst>
                        <a:ext uri="{FF2B5EF4-FFF2-40B4-BE49-F238E27FC236}">
                          <a16:creationId xmlns:a16="http://schemas.microsoft.com/office/drawing/2014/main" id="{015A6C73-D03C-4FA3-8A70-2559BFCA94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 flipH="1" flipV="1">
                      <a:off x="2954" y="1158"/>
                      <a:ext cx="77" cy="15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 104">
                      <a:extLst>
                        <a:ext uri="{FF2B5EF4-FFF2-40B4-BE49-F238E27FC236}">
                          <a16:creationId xmlns:a16="http://schemas.microsoft.com/office/drawing/2014/main" id="{5018AA1B-A447-4C2A-A147-CF2E8D5CD9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>
                      <a:off x="3035" y="1304"/>
                      <a:ext cx="74" cy="13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 105">
                      <a:extLst>
                        <a:ext uri="{FF2B5EF4-FFF2-40B4-BE49-F238E27FC236}">
                          <a16:creationId xmlns:a16="http://schemas.microsoft.com/office/drawing/2014/main" id="{1C82C242-EDAC-40A5-BF00-CF0B314D9A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-120435" flipH="1" flipV="1">
                      <a:off x="3103" y="1158"/>
                      <a:ext cx="77" cy="154"/>
                    </a:xfrm>
                    <a:custGeom>
                      <a:avLst/>
                      <a:gdLst>
                        <a:gd name="T0" fmla="*/ 0 w 348"/>
                        <a:gd name="T1" fmla="*/ 0 h 245"/>
                        <a:gd name="T2" fmla="*/ 148 w 348"/>
                        <a:gd name="T3" fmla="*/ 244 h 245"/>
                        <a:gd name="T4" fmla="*/ 348 w 348"/>
                        <a:gd name="T5" fmla="*/ 4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348" h="245">
                          <a:moveTo>
                            <a:pt x="0" y="0"/>
                          </a:moveTo>
                          <a:cubicBezTo>
                            <a:pt x="45" y="121"/>
                            <a:pt x="90" y="243"/>
                            <a:pt x="148" y="244"/>
                          </a:cubicBezTo>
                          <a:cubicBezTo>
                            <a:pt x="206" y="245"/>
                            <a:pt x="277" y="124"/>
                            <a:pt x="348" y="4"/>
                          </a:cubicBezTo>
                        </a:path>
                      </a:pathLst>
                    </a:custGeom>
                    <a:grpFill/>
                    <a:ln w="38100">
                      <a:solidFill>
                        <a:srgbClr val="00B050"/>
                      </a:solidFill>
                      <a:prstDash val="solid"/>
                      <a:round/>
                      <a:headEnd/>
                      <a:tailEnd type="none" w="lg" len="lg"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AFD9834-0F33-4E8B-A365-910C21B9B6DC}"/>
                    </a:ext>
                  </a:extLst>
                </p:cNvPr>
                <p:cNvSpPr txBox="1"/>
                <p:nvPr/>
              </p:nvSpPr>
              <p:spPr>
                <a:xfrm>
                  <a:off x="864725" y="2983135"/>
                  <a:ext cx="17956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Longer pulse sets </a:t>
                  </a:r>
                </a:p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equilibrium structure</a:t>
                  </a: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72CE00C-26E9-49A5-A0F3-EB5C88A78F7F}"/>
                    </a:ext>
                  </a:extLst>
                </p:cNvPr>
                <p:cNvSpPr txBox="1"/>
                <p:nvPr/>
              </p:nvSpPr>
              <p:spPr>
                <a:xfrm>
                  <a:off x="629785" y="1618754"/>
                  <a:ext cx="21531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Short pulse resets to</a:t>
                  </a:r>
                </a:p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non-equilibrium structure</a:t>
                  </a:r>
                </a:p>
              </p:txBody>
            </p:sp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D82E214-FA99-4092-92BA-61DB9A4AEDB6}"/>
                  </a:ext>
                </a:extLst>
              </p:cNvPr>
              <p:cNvSpPr/>
              <p:nvPr/>
            </p:nvSpPr>
            <p:spPr>
              <a:xfrm>
                <a:off x="7105068" y="2045910"/>
                <a:ext cx="205697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Ultrafast structural</a:t>
                </a:r>
              </a:p>
              <a:p>
                <a:pPr algn="ctr"/>
                <a:r>
                  <a:rPr lang="en-US" dirty="0">
                    <a:latin typeface="Arial"/>
                    <a:cs typeface="Arial"/>
                  </a:rPr>
                  <a:t> dynamics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78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D8DA9F21-65A3-4B9F-B0FA-BF2756461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9" t="12400" r="72342" b="14190"/>
          <a:stretch/>
        </p:blipFill>
        <p:spPr>
          <a:xfrm>
            <a:off x="6336747" y="1715017"/>
            <a:ext cx="659654" cy="98110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1" name="TextBox 180"/>
          <p:cNvSpPr txBox="1"/>
          <p:nvPr/>
        </p:nvSpPr>
        <p:spPr>
          <a:xfrm>
            <a:off x="0" y="62719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6E787C-0EE4-498A-B240-D6386111AC02}"/>
              </a:ext>
            </a:extLst>
          </p:cNvPr>
          <p:cNvGrpSpPr/>
          <p:nvPr/>
        </p:nvGrpSpPr>
        <p:grpSpPr>
          <a:xfrm>
            <a:off x="6060955" y="2928582"/>
            <a:ext cx="3280993" cy="1507682"/>
            <a:chOff x="5096423" y="5260527"/>
            <a:chExt cx="3280993" cy="1507682"/>
          </a:xfrm>
        </p:grpSpPr>
        <p:grpSp>
          <p:nvGrpSpPr>
            <p:cNvPr id="11" name="Group 10"/>
            <p:cNvGrpSpPr/>
            <p:nvPr/>
          </p:nvGrpSpPr>
          <p:grpSpPr>
            <a:xfrm>
              <a:off x="5096423" y="5260527"/>
              <a:ext cx="2358013" cy="1507682"/>
              <a:chOff x="3759294" y="4832159"/>
              <a:chExt cx="2590933" cy="1656609"/>
            </a:xfrm>
          </p:grpSpPr>
          <p:pic>
            <p:nvPicPr>
              <p:cNvPr id="42" name="Picture 4" descr="http://engineering.columbia.edu/web/faculty/files_engineering/faculty/Hone_web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9232" y="5185270"/>
                <a:ext cx="977623" cy="1303498"/>
              </a:xfrm>
              <a:prstGeom prst="rect">
                <a:avLst/>
              </a:prstGeom>
              <a:noFill/>
              <a:ln w="1270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 Box 29"/>
              <p:cNvSpPr txBox="1">
                <a:spLocks noChangeArrowheads="1"/>
              </p:cNvSpPr>
              <p:nvPr/>
            </p:nvSpPr>
            <p:spPr bwMode="auto">
              <a:xfrm>
                <a:off x="4990589" y="4832159"/>
                <a:ext cx="1359638" cy="344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James Hone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l="32750" t="17850" r="42166" b="19037"/>
              <a:stretch/>
            </p:blipFill>
            <p:spPr>
              <a:xfrm>
                <a:off x="4041861" y="5164752"/>
                <a:ext cx="931983" cy="1319021"/>
              </a:xfrm>
              <a:prstGeom prst="rect">
                <a:avLst/>
              </a:prstGeom>
            </p:spPr>
          </p:pic>
          <p:sp>
            <p:nvSpPr>
              <p:cNvPr id="48" name="Text Box 29"/>
              <p:cNvSpPr txBox="1">
                <a:spLocks noChangeArrowheads="1"/>
              </p:cNvSpPr>
              <p:nvPr/>
            </p:nvSpPr>
            <p:spPr bwMode="auto">
              <a:xfrm>
                <a:off x="3759294" y="4832159"/>
                <a:ext cx="1419602" cy="344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Ghidewon Arefe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202136" y="5265466"/>
              <a:ext cx="1175280" cy="1498306"/>
              <a:chOff x="6407716" y="2891018"/>
              <a:chExt cx="1291373" cy="1646306"/>
            </a:xfrm>
          </p:grpSpPr>
          <p:pic>
            <p:nvPicPr>
              <p:cNvPr id="229384" name="Picture 8" descr="http://nuckolls.chem.columbia.edu/system/avatars/49/lg/Jen_Yu.jpg?133277215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987" t="7472" r="4177" b="37004"/>
              <a:stretch/>
            </p:blipFill>
            <p:spPr bwMode="auto">
              <a:xfrm>
                <a:off x="6426328" y="3239383"/>
                <a:ext cx="991445" cy="12979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 Box 29"/>
              <p:cNvSpPr txBox="1">
                <a:spLocks noChangeArrowheads="1"/>
              </p:cNvSpPr>
              <p:nvPr/>
            </p:nvSpPr>
            <p:spPr bwMode="auto">
              <a:xfrm>
                <a:off x="6407716" y="2891018"/>
                <a:ext cx="1291373" cy="344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Jaeeun Yu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E8A4FF-73EB-45E9-8802-99A71BFF3630}"/>
              </a:ext>
            </a:extLst>
          </p:cNvPr>
          <p:cNvGrpSpPr/>
          <p:nvPr/>
        </p:nvGrpSpPr>
        <p:grpSpPr>
          <a:xfrm>
            <a:off x="2718357" y="2902912"/>
            <a:ext cx="3494355" cy="1513013"/>
            <a:chOff x="2489518" y="3134691"/>
            <a:chExt cx="3494355" cy="1513013"/>
          </a:xfrm>
        </p:grpSpPr>
        <p:grpSp>
          <p:nvGrpSpPr>
            <p:cNvPr id="17" name="Group 16"/>
            <p:cNvGrpSpPr/>
            <p:nvPr/>
          </p:nvGrpSpPr>
          <p:grpSpPr>
            <a:xfrm>
              <a:off x="4620693" y="3152986"/>
              <a:ext cx="1363180" cy="1494718"/>
              <a:chOff x="2502589" y="2893563"/>
              <a:chExt cx="1363180" cy="1494718"/>
            </a:xfrm>
          </p:grpSpPr>
          <p:pic>
            <p:nvPicPr>
              <p:cNvPr id="18" name="Picture 2" descr="http://www.columbia.edu/cu/chemistry/groups/reichman/images/dave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03" t="7023" r="12051" b="20863"/>
              <a:stretch/>
            </p:blipFill>
            <p:spPr bwMode="auto">
              <a:xfrm>
                <a:off x="2709327" y="3199037"/>
                <a:ext cx="856451" cy="1189244"/>
              </a:xfrm>
              <a:prstGeom prst="rect">
                <a:avLst/>
              </a:prstGeom>
              <a:noFill/>
              <a:ln w="19050"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 Box 29"/>
              <p:cNvSpPr txBox="1">
                <a:spLocks noChangeArrowheads="1"/>
              </p:cNvSpPr>
              <p:nvPr/>
            </p:nvSpPr>
            <p:spPr bwMode="auto">
              <a:xfrm>
                <a:off x="2502589" y="2893563"/>
                <a:ext cx="1363180" cy="293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David </a:t>
                </a:r>
                <a:r>
                  <a:rPr lang="en-US" sz="1200" noProof="1">
                    <a:latin typeface="Arial" pitchFamily="34" charset="0"/>
                    <a:cs typeface="Arial" pitchFamily="34" charset="0"/>
                  </a:rPr>
                  <a:t>Reichman</a:t>
                </a:r>
                <a:endParaRPr lang="en-US" sz="12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29380" name="Picture 4" descr="http://www.blogdacasa.ufc.br/wp-content/uploads/2015/06/andrey-chaves-h150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8" r="8388" b="12878"/>
            <a:stretch/>
          </p:blipFill>
          <p:spPr bwMode="auto">
            <a:xfrm>
              <a:off x="3760393" y="3459261"/>
              <a:ext cx="889878" cy="118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29"/>
            <p:cNvSpPr txBox="1">
              <a:spLocks noChangeArrowheads="1"/>
            </p:cNvSpPr>
            <p:nvPr/>
          </p:nvSpPr>
          <p:spPr bwMode="auto">
            <a:xfrm>
              <a:off x="3571569" y="3141706"/>
              <a:ext cx="1310308" cy="313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Andrey Chaves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489518" y="3134691"/>
              <a:ext cx="1566102" cy="1513013"/>
              <a:chOff x="-1851065" y="559222"/>
              <a:chExt cx="1720799" cy="166246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700449" y="936021"/>
                <a:ext cx="1051908" cy="1285668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6" name="Text Box 29"/>
              <p:cNvSpPr txBox="1">
                <a:spLocks noChangeArrowheads="1"/>
              </p:cNvSpPr>
              <p:nvPr/>
            </p:nvSpPr>
            <p:spPr bwMode="auto">
              <a:xfrm>
                <a:off x="-1851065" y="559222"/>
                <a:ext cx="1720799" cy="344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Tim Berkelbach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15948" y="901931"/>
            <a:ext cx="2170352" cy="1604201"/>
            <a:chOff x="6560671" y="1059452"/>
            <a:chExt cx="2170352" cy="1604201"/>
          </a:xfrm>
        </p:grpSpPr>
        <p:grpSp>
          <p:nvGrpSpPr>
            <p:cNvPr id="7" name="Group 6"/>
            <p:cNvGrpSpPr/>
            <p:nvPr/>
          </p:nvGrpSpPr>
          <p:grpSpPr>
            <a:xfrm>
              <a:off x="6560671" y="1059452"/>
              <a:ext cx="2170352" cy="1604201"/>
              <a:chOff x="6718983" y="966306"/>
              <a:chExt cx="2384734" cy="1762662"/>
            </a:xfrm>
          </p:grpSpPr>
          <p:sp>
            <p:nvSpPr>
              <p:cNvPr id="22" name="Text Box 29"/>
              <p:cNvSpPr txBox="1">
                <a:spLocks noChangeArrowheads="1"/>
              </p:cNvSpPr>
              <p:nvPr/>
            </p:nvSpPr>
            <p:spPr bwMode="auto">
              <a:xfrm>
                <a:off x="6718983" y="966306"/>
                <a:ext cx="1371516" cy="344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Tony F. Heinz</a:t>
                </a:r>
              </a:p>
            </p:txBody>
          </p:sp>
          <p:pic>
            <p:nvPicPr>
              <p:cNvPr id="229388" name="Picture 12" descr="http://www.columbia.edu/cu/chemistry/fac-bios/brus/group/img/Louis_Brus_Kavli.jpe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506" t="17282" r="20911" b="31871"/>
              <a:stretch/>
            </p:blipFill>
            <p:spPr bwMode="auto">
              <a:xfrm>
                <a:off x="7947093" y="1386012"/>
                <a:ext cx="996099" cy="1342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 Box 29"/>
              <p:cNvSpPr txBox="1">
                <a:spLocks noChangeArrowheads="1"/>
              </p:cNvSpPr>
              <p:nvPr/>
            </p:nvSpPr>
            <p:spPr bwMode="auto">
              <a:xfrm>
                <a:off x="7830979" y="983535"/>
                <a:ext cx="1272738" cy="344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ct val="50000"/>
                  </a:spcBef>
                </a:pPr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Louis E. Brus</a:t>
                </a:r>
              </a:p>
            </p:txBody>
          </p:sp>
        </p:grpSp>
        <p:pic>
          <p:nvPicPr>
            <p:cNvPr id="50" name="Picture 2" descr="http://web.stanford.edu/dept/app-physics/cgi-bin/wp-content/uploads/2014/10/Heinz-Mar-2014-final__-120x15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4951" y="1432591"/>
              <a:ext cx="965239" cy="1225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/>
          <p:cNvGrpSpPr/>
          <p:nvPr/>
        </p:nvGrpSpPr>
        <p:grpSpPr>
          <a:xfrm>
            <a:off x="1268391" y="2909587"/>
            <a:ext cx="1897892" cy="1490201"/>
            <a:chOff x="4539741" y="1518447"/>
            <a:chExt cx="2086172" cy="158205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38985" t="10348" r="8492" b="-1"/>
            <a:stretch/>
          </p:blipFill>
          <p:spPr>
            <a:xfrm>
              <a:off x="4870835" y="1858291"/>
              <a:ext cx="1091618" cy="124221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539741" y="1518447"/>
              <a:ext cx="2086172" cy="294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A. Montoya-Castillo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-45820" y="2872595"/>
            <a:ext cx="1897892" cy="1513051"/>
            <a:chOff x="7635871" y="957588"/>
            <a:chExt cx="1927225" cy="1550374"/>
          </a:xfrm>
        </p:grpSpPr>
        <p:sp>
          <p:nvSpPr>
            <p:cNvPr id="57" name="TextBox 56"/>
            <p:cNvSpPr txBox="1"/>
            <p:nvPr/>
          </p:nvSpPr>
          <p:spPr>
            <a:xfrm>
              <a:off x="7635871" y="957588"/>
              <a:ext cx="1927225" cy="662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Alexey </a:t>
              </a:r>
              <a:r>
                <a:rPr lang="en-US" sz="1200" dirty="0" err="1">
                  <a:latin typeface="Arial"/>
                  <a:cs typeface="Arial"/>
                </a:rPr>
                <a:t>Chernikov</a:t>
              </a:r>
              <a:endParaRPr lang="en-US" sz="1200" dirty="0">
                <a:latin typeface="Arial"/>
                <a:cs typeface="Arial"/>
              </a:endParaRPr>
            </a:p>
            <a:p>
              <a:endParaRPr lang="en-US" sz="1200" dirty="0">
                <a:latin typeface="Arial"/>
                <a:cs typeface="Arial"/>
              </a:endParaRPr>
            </a:p>
            <a:p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58" name="Picture 57" descr="DSC01677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66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44" t="11143" r="25986" b="44834"/>
            <a:stretch/>
          </p:blipFill>
          <p:spPr>
            <a:xfrm>
              <a:off x="7941738" y="1299650"/>
              <a:ext cx="947422" cy="1208312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0080" y="639957"/>
            <a:ext cx="1893920" cy="1879714"/>
          </a:xfrm>
          <a:prstGeom prst="rect">
            <a:avLst/>
          </a:prstGeom>
        </p:spPr>
      </p:pic>
      <p:pic>
        <p:nvPicPr>
          <p:cNvPr id="64" name="Picture 1" descr="Macintosh HD:Users:studentassistant:Pictures:Logos:KavliENSI_log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46" y="1017903"/>
            <a:ext cx="2394659" cy="69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2217337" y="910596"/>
            <a:ext cx="1367071" cy="29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A. Paul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Alivisatos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74EEA56-19AE-436A-93D4-EA47BB150A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99064" y="5343853"/>
            <a:ext cx="1782165" cy="121822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0608902-F52B-4D7E-9E0E-767AB7ACE868}"/>
              </a:ext>
            </a:extLst>
          </p:cNvPr>
          <p:cNvGrpSpPr/>
          <p:nvPr/>
        </p:nvGrpSpPr>
        <p:grpSpPr>
          <a:xfrm>
            <a:off x="1448601" y="4931446"/>
            <a:ext cx="5104599" cy="1576789"/>
            <a:chOff x="-11199" y="3039108"/>
            <a:chExt cx="5104599" cy="1576789"/>
          </a:xfrm>
        </p:grpSpPr>
        <p:sp>
          <p:nvSpPr>
            <p:cNvPr id="74" name="Text Box 29">
              <a:extLst>
                <a:ext uri="{FF2B5EF4-FFF2-40B4-BE49-F238E27FC236}">
                  <a16:creationId xmlns:a16="http://schemas.microsoft.com/office/drawing/2014/main" id="{0254FF8C-2D4A-4C5C-95D8-2F578C883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199" y="3052252"/>
              <a:ext cx="1158322" cy="313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Eli Rotenberg</a:t>
              </a:r>
            </a:p>
          </p:txBody>
        </p:sp>
        <p:sp>
          <p:nvSpPr>
            <p:cNvPr id="75" name="Text Box 29">
              <a:extLst>
                <a:ext uri="{FF2B5EF4-FFF2-40B4-BE49-F238E27FC236}">
                  <a16:creationId xmlns:a16="http://schemas.microsoft.com/office/drawing/2014/main" id="{326D4B93-6270-4441-AFEA-C12098AEC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1786" y="3039108"/>
              <a:ext cx="12395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Aaron </a:t>
              </a:r>
              <a:r>
                <a:rPr lang="en-US" sz="1200" dirty="0" err="1">
                  <a:latin typeface="Arial" pitchFamily="34" charset="0"/>
                  <a:cs typeface="Arial" pitchFamily="34" charset="0"/>
                </a:rPr>
                <a:t>Bostwick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 Box 29">
              <a:extLst>
                <a:ext uri="{FF2B5EF4-FFF2-40B4-BE49-F238E27FC236}">
                  <a16:creationId xmlns:a16="http://schemas.microsoft.com/office/drawing/2014/main" id="{3E999324-CEF5-41E8-92AC-E4EE2B8498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9476" y="3062030"/>
              <a:ext cx="12395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Chris </a:t>
              </a:r>
              <a:r>
                <a:rPr lang="en-US" sz="1200" dirty="0" err="1">
                  <a:latin typeface="Arial" pitchFamily="34" charset="0"/>
                  <a:cs typeface="Arial" pitchFamily="34" charset="0"/>
                </a:rPr>
                <a:t>Jozwiak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 Box 29">
              <a:extLst>
                <a:ext uri="{FF2B5EF4-FFF2-40B4-BE49-F238E27FC236}">
                  <a16:creationId xmlns:a16="http://schemas.microsoft.com/office/drawing/2014/main" id="{7F41F01A-9A6F-422C-83D3-E36E2841D5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3811" y="3077655"/>
              <a:ext cx="12395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Roland Koch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800F633-9DB7-4808-8F78-A76509A187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28552" t="6705" r="10622" b="34743"/>
            <a:stretch/>
          </p:blipFill>
          <p:spPr>
            <a:xfrm>
              <a:off x="1192902" y="3386904"/>
              <a:ext cx="1126417" cy="1225296"/>
            </a:xfrm>
            <a:prstGeom prst="rect">
              <a:avLst/>
            </a:prstGeom>
          </p:spPr>
        </p:pic>
        <p:pic>
          <p:nvPicPr>
            <p:cNvPr id="79" name="Picture 78" descr="rotenberg17.jpg">
              <a:extLst>
                <a:ext uri="{FF2B5EF4-FFF2-40B4-BE49-F238E27FC236}">
                  <a16:creationId xmlns:a16="http://schemas.microsoft.com/office/drawing/2014/main" id="{0B5FE63C-9ABF-4338-BA33-DA56791D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6" y="3369807"/>
              <a:ext cx="1050254" cy="1225296"/>
            </a:xfrm>
            <a:prstGeom prst="rect">
              <a:avLst/>
            </a:prstGeom>
          </p:spPr>
        </p:pic>
        <p:pic>
          <p:nvPicPr>
            <p:cNvPr id="80" name="Picture 79" descr="jozwiak.png">
              <a:extLst>
                <a:ext uri="{FF2B5EF4-FFF2-40B4-BE49-F238E27FC236}">
                  <a16:creationId xmlns:a16="http://schemas.microsoft.com/office/drawing/2014/main" id="{24390877-2F7F-4A99-8F85-40A601CF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274" y="3388663"/>
              <a:ext cx="1225296" cy="1225296"/>
            </a:xfrm>
            <a:prstGeom prst="rect">
              <a:avLst/>
            </a:prstGeom>
          </p:spPr>
        </p:pic>
        <p:pic>
          <p:nvPicPr>
            <p:cNvPr id="81" name="Picture 80" descr="download.jpeg">
              <a:extLst>
                <a:ext uri="{FF2B5EF4-FFF2-40B4-BE49-F238E27FC236}">
                  <a16:creationId xmlns:a16="http://schemas.microsoft.com/office/drawing/2014/main" id="{8402F827-09FB-4EA8-BBCC-ABC83522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246" y="3390601"/>
              <a:ext cx="1225296" cy="122529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4F2AD0C-DB08-4BD2-823F-DAA0325E156B}"/>
              </a:ext>
            </a:extLst>
          </p:cNvPr>
          <p:cNvGrpSpPr/>
          <p:nvPr/>
        </p:nvGrpSpPr>
        <p:grpSpPr>
          <a:xfrm>
            <a:off x="63780" y="4929888"/>
            <a:ext cx="1269866" cy="1531545"/>
            <a:chOff x="1366069" y="814475"/>
            <a:chExt cx="1269866" cy="1531545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06E4846-64AE-4B9A-87AA-5C9370C5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79901" y="1177702"/>
              <a:ext cx="848199" cy="1168318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A8209AC-B99B-4FE3-86C9-CD49D9C833AF}"/>
                </a:ext>
              </a:extLst>
            </p:cNvPr>
            <p:cNvSpPr txBox="1"/>
            <p:nvPr/>
          </p:nvSpPr>
          <p:spPr>
            <a:xfrm>
              <a:off x="1366069" y="814475"/>
              <a:ext cx="1269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Lutz </a:t>
              </a:r>
              <a:r>
                <a:rPr lang="en-US" sz="1200" dirty="0" err="1">
                  <a:latin typeface="Arial"/>
                  <a:cs typeface="Arial"/>
                </a:rPr>
                <a:t>Waldecker</a:t>
              </a:r>
              <a:endParaRPr lang="en-US" sz="1200" dirty="0">
                <a:latin typeface="Arial"/>
                <a:cs typeface="Arial"/>
              </a:endParaRPr>
            </a:p>
            <a:p>
              <a:endParaRPr lang="en-US" sz="1200" dirty="0">
                <a:latin typeface="Arial"/>
                <a:cs typeface="Arial"/>
              </a:endParaRPr>
            </a:p>
            <a:p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9377" name="Slide Number Placeholder 229376">
            <a:extLst>
              <a:ext uri="{FF2B5EF4-FFF2-40B4-BE49-F238E27FC236}">
                <a16:creationId xmlns:a16="http://schemas.microsoft.com/office/drawing/2014/main" id="{C46CC3D3-98AF-4A03-9076-6C7FBFA4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9498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6866" name="Picture 2" descr="EVCP Alivisatos">
            <a:extLst>
              <a:ext uri="{FF2B5EF4-FFF2-40B4-BE49-F238E27FC236}">
                <a16:creationId xmlns:a16="http://schemas.microsoft.com/office/drawing/2014/main" id="{50D74699-F6A6-4AEE-B0E2-017DBD678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3" t="12512" r="21094" b="29136"/>
          <a:stretch/>
        </p:blipFill>
        <p:spPr bwMode="auto">
          <a:xfrm>
            <a:off x="2348935" y="1275666"/>
            <a:ext cx="944394" cy="126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5635C03-D9DA-486D-8A0F-DA4A0C9909F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18425" y="1800364"/>
            <a:ext cx="2529759" cy="720730"/>
          </a:xfrm>
          <a:prstGeom prst="rect">
            <a:avLst/>
          </a:prstGeom>
        </p:spPr>
      </p:pic>
      <p:pic>
        <p:nvPicPr>
          <p:cNvPr id="36868" name="Picture 4" descr="Image result for berkeley lab">
            <a:extLst>
              <a:ext uri="{FF2B5EF4-FFF2-40B4-BE49-F238E27FC236}">
                <a16:creationId xmlns:a16="http://schemas.microsoft.com/office/drawing/2014/main" id="{B3C5CE4E-B1BD-43E7-9865-74FF56DC1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58" y="4944590"/>
            <a:ext cx="1033202" cy="88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5476072-A27A-4FA5-8FB2-7B4989DD5B4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36" b="33652"/>
          <a:stretch/>
        </p:blipFill>
        <p:spPr>
          <a:xfrm>
            <a:off x="6086069" y="687618"/>
            <a:ext cx="1157962" cy="117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8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30" descr="mos2_side_long.tga"/>
          <p:cNvPicPr>
            <a:picLocks noChangeAspect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31" b="5572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" t="40110" r="14202" b="42239"/>
          <a:stretch/>
        </p:blipFill>
        <p:spPr>
          <a:xfrm>
            <a:off x="23834" y="1967890"/>
            <a:ext cx="6435090" cy="692747"/>
          </a:xfrm>
          <a:prstGeom prst="rect">
            <a:avLst/>
          </a:prstGeom>
          <a:effectLst>
            <a:outerShdw blurRad="63500" sx="102000" sy="102000" algn="ctr" rotWithShape="0">
              <a:srgbClr val="FFFF00">
                <a:alpha val="49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3273477"/>
            <a:ext cx="9144000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 I: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engineering of the bandgap and excitons in 2D semiconductors </a:t>
            </a:r>
          </a:p>
          <a:p>
            <a:pPr algn="ctr"/>
            <a:r>
              <a:rPr lang="en-US" sz="2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Raja </a:t>
            </a:r>
            <a:r>
              <a:rPr lang="en-US" sz="2000" i="1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Communications, 8, 15251 </a:t>
            </a:r>
            <a:r>
              <a:rPr lang="en-US" sz="2000" dirty="0">
                <a:solidFill>
                  <a:srgbClr val="003261"/>
                </a:solidFill>
                <a:latin typeface="Arial"/>
                <a:cs typeface="Arial"/>
              </a:rPr>
              <a:t>(2017)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 II: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of excitons across  0D/2D interfaces – dielectric screening and absorption</a:t>
            </a:r>
          </a:p>
          <a:p>
            <a:pPr lvl="0" algn="ctr">
              <a:lnSpc>
                <a:spcPct val="120000"/>
              </a:lnSpc>
            </a:pPr>
            <a:r>
              <a:rPr lang="en-US" sz="2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Raja </a:t>
            </a:r>
            <a:r>
              <a:rPr lang="en-US" sz="2000" i="1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2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 Letters, 16(4), 2328 (2016) </a:t>
            </a:r>
          </a:p>
          <a:p>
            <a:pPr lvl="0" algn="ctr">
              <a:lnSpc>
                <a:spcPct val="120000"/>
              </a:lnSpc>
            </a:pPr>
            <a:endParaRPr lang="en-US" sz="2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</a:pPr>
            <a:endParaRPr lang="en-US" sz="2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20000"/>
              </a:lnSpc>
            </a:pPr>
            <a:endParaRPr lang="en-US" sz="2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926975" y="1541636"/>
            <a:ext cx="3116583" cy="131477"/>
            <a:chOff x="2213115" y="1878322"/>
            <a:chExt cx="2083053" cy="84454"/>
          </a:xfrm>
        </p:grpSpPr>
        <p:grpSp>
          <p:nvGrpSpPr>
            <p:cNvPr id="7" name="Group 6"/>
            <p:cNvGrpSpPr/>
            <p:nvPr/>
          </p:nvGrpSpPr>
          <p:grpSpPr>
            <a:xfrm>
              <a:off x="2407920" y="1878322"/>
              <a:ext cx="630341" cy="84454"/>
              <a:chOff x="2217420" y="2021840"/>
              <a:chExt cx="593126" cy="7048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51" name="Rectangle 50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6" name="Rectangle 45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3036873" y="1878322"/>
              <a:ext cx="630341" cy="84454"/>
              <a:chOff x="2217420" y="2021840"/>
              <a:chExt cx="593126" cy="70484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7" name="Rectangle 36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2" name="Rectangle 31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3665827" y="1878322"/>
              <a:ext cx="630341" cy="84454"/>
              <a:chOff x="2217420" y="2021840"/>
              <a:chExt cx="593126" cy="70484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3" name="Rectangle 22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" name="Oval 9"/>
            <p:cNvSpPr/>
            <p:nvPr/>
          </p:nvSpPr>
          <p:spPr>
            <a:xfrm>
              <a:off x="2213115" y="1878325"/>
              <a:ext cx="72882" cy="82171"/>
            </a:xfrm>
            <a:prstGeom prst="ellipse">
              <a:avLst/>
            </a:prstGeom>
            <a:gradFill flip="none" rotWithShape="1">
              <a:gsLst>
                <a:gs pos="2200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285174" y="1907992"/>
              <a:ext cx="125044" cy="29001"/>
              <a:chOff x="2399515" y="2046602"/>
              <a:chExt cx="117661" cy="24204"/>
            </a:xfrm>
          </p:grpSpPr>
          <p:sp>
            <p:nvSpPr>
              <p:cNvPr id="12" name="Rectangle 11"/>
              <p:cNvSpPr/>
              <p:nvPr/>
            </p:nvSpPr>
            <p:spPr>
              <a:xfrm rot="10800000">
                <a:off x="239951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10800000">
                <a:off x="245666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595" r="29401" b="18530"/>
          <a:stretch/>
        </p:blipFill>
        <p:spPr>
          <a:xfrm rot="5400000">
            <a:off x="185026" y="931186"/>
            <a:ext cx="1167273" cy="109728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595" r="29401" b="18530"/>
          <a:stretch/>
        </p:blipFill>
        <p:spPr>
          <a:xfrm>
            <a:off x="7805377" y="416116"/>
            <a:ext cx="1167273" cy="1097280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 rot="10800000">
            <a:off x="538526" y="1238077"/>
            <a:ext cx="442037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770335" y="1453455"/>
            <a:ext cx="274320" cy="296045"/>
            <a:chOff x="7024564" y="2502093"/>
            <a:chExt cx="296044" cy="296045"/>
          </a:xfrm>
        </p:grpSpPr>
        <p:sp>
          <p:nvSpPr>
            <p:cNvPr id="61" name="Oval 60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54342" y="1251801"/>
            <a:ext cx="274320" cy="296044"/>
            <a:chOff x="6453865" y="2629685"/>
            <a:chExt cx="296044" cy="296044"/>
          </a:xfrm>
        </p:grpSpPr>
        <p:sp>
          <p:nvSpPr>
            <p:cNvPr id="64" name="Oval 63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6025896" y="1782706"/>
            <a:ext cx="3118104" cy="131477"/>
            <a:chOff x="2217420" y="2021840"/>
            <a:chExt cx="1961027" cy="70484"/>
          </a:xfrm>
        </p:grpSpPr>
        <p:grpSp>
          <p:nvGrpSpPr>
            <p:cNvPr id="69" name="Group 68"/>
            <p:cNvGrpSpPr/>
            <p:nvPr/>
          </p:nvGrpSpPr>
          <p:grpSpPr>
            <a:xfrm>
              <a:off x="2217420" y="2021840"/>
              <a:ext cx="593126" cy="70484"/>
              <a:chOff x="2217420" y="2021840"/>
              <a:chExt cx="593126" cy="70484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15" name="Oval 114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10" name="Oval 109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0" name="Group 69"/>
            <p:cNvGrpSpPr/>
            <p:nvPr/>
          </p:nvGrpSpPr>
          <p:grpSpPr>
            <a:xfrm>
              <a:off x="2809240" y="2021840"/>
              <a:ext cx="593126" cy="70484"/>
              <a:chOff x="2217420" y="2021840"/>
              <a:chExt cx="593126" cy="70484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01" name="Oval 100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oup 90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99" name="Rectangle 98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oup 91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96" name="Oval 95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94" name="Rectangle 93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3401060" y="2021840"/>
              <a:ext cx="593126" cy="70484"/>
              <a:chOff x="2217420" y="2021840"/>
              <a:chExt cx="593126" cy="70484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85" name="Rectangle 8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82" name="Oval 81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80" name="Rectangle 79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2" name="Group 71"/>
            <p:cNvGrpSpPr/>
            <p:nvPr/>
          </p:nvGrpSpPr>
          <p:grpSpPr>
            <a:xfrm>
              <a:off x="3992880" y="2021840"/>
              <a:ext cx="185567" cy="68579"/>
              <a:chOff x="2395220" y="1625600"/>
              <a:chExt cx="350520" cy="129540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239522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10800000">
                <a:off x="2519680" y="1668775"/>
                <a:ext cx="114300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261620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8" name="Group 117"/>
          <p:cNvGrpSpPr>
            <a:grpSpLocks noChangeAspect="1"/>
          </p:cNvGrpSpPr>
          <p:nvPr/>
        </p:nvGrpSpPr>
        <p:grpSpPr>
          <a:xfrm>
            <a:off x="6021650" y="1548082"/>
            <a:ext cx="3116583" cy="131477"/>
            <a:chOff x="2213115" y="1878322"/>
            <a:chExt cx="2083053" cy="84454"/>
          </a:xfrm>
        </p:grpSpPr>
        <p:grpSp>
          <p:nvGrpSpPr>
            <p:cNvPr id="119" name="Group 118"/>
            <p:cNvGrpSpPr/>
            <p:nvPr/>
          </p:nvGrpSpPr>
          <p:grpSpPr>
            <a:xfrm>
              <a:off x="2407920" y="1878322"/>
              <a:ext cx="630341" cy="84454"/>
              <a:chOff x="2217420" y="2021840"/>
              <a:chExt cx="593126" cy="70484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65" name="Oval 164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 165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5" name="Group 154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63" name="Rectangle 162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ectangle 163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60" name="Oval 159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7" name="Group 156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58" name="Rectangle 157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0" name="Group 119"/>
            <p:cNvGrpSpPr/>
            <p:nvPr/>
          </p:nvGrpSpPr>
          <p:grpSpPr>
            <a:xfrm>
              <a:off x="3036873" y="1878322"/>
              <a:ext cx="630341" cy="84454"/>
              <a:chOff x="2217420" y="2021840"/>
              <a:chExt cx="593126" cy="70484"/>
            </a:xfrm>
          </p:grpSpPr>
          <p:grpSp>
            <p:nvGrpSpPr>
              <p:cNvPr id="140" name="Group 139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51" name="Oval 150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49" name="Rectangle 148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46" name="Oval 145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21" name="Group 120"/>
            <p:cNvGrpSpPr/>
            <p:nvPr/>
          </p:nvGrpSpPr>
          <p:grpSpPr>
            <a:xfrm>
              <a:off x="3665827" y="1878322"/>
              <a:ext cx="630341" cy="84454"/>
              <a:chOff x="2217420" y="2021840"/>
              <a:chExt cx="593126" cy="70484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37" name="Oval 13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7" name="Group 126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8" name="Group 127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32" name="Oval 131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30" name="Rectangle 129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2" name="Oval 121"/>
            <p:cNvSpPr/>
            <p:nvPr/>
          </p:nvSpPr>
          <p:spPr>
            <a:xfrm>
              <a:off x="2213115" y="1878325"/>
              <a:ext cx="72882" cy="82171"/>
            </a:xfrm>
            <a:prstGeom prst="ellipse">
              <a:avLst/>
            </a:prstGeom>
            <a:gradFill flip="none" rotWithShape="1">
              <a:gsLst>
                <a:gs pos="2200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2285174" y="1907992"/>
              <a:ext cx="125044" cy="29001"/>
              <a:chOff x="2399515" y="2046602"/>
              <a:chExt cx="117661" cy="24204"/>
            </a:xfrm>
          </p:grpSpPr>
          <p:sp>
            <p:nvSpPr>
              <p:cNvPr id="124" name="Rectangle 123"/>
              <p:cNvSpPr/>
              <p:nvPr/>
            </p:nvSpPr>
            <p:spPr>
              <a:xfrm rot="10800000">
                <a:off x="239951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10800000">
                <a:off x="245666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8" name="Group 167"/>
          <p:cNvGrpSpPr>
            <a:grpSpLocks noChangeAspect="1"/>
          </p:cNvGrpSpPr>
          <p:nvPr/>
        </p:nvGrpSpPr>
        <p:grpSpPr>
          <a:xfrm>
            <a:off x="3014577" y="1779153"/>
            <a:ext cx="3118104" cy="131477"/>
            <a:chOff x="2217420" y="2021840"/>
            <a:chExt cx="1961027" cy="70484"/>
          </a:xfrm>
        </p:grpSpPr>
        <p:grpSp>
          <p:nvGrpSpPr>
            <p:cNvPr id="169" name="Group 168"/>
            <p:cNvGrpSpPr/>
            <p:nvPr/>
          </p:nvGrpSpPr>
          <p:grpSpPr>
            <a:xfrm>
              <a:off x="2217420" y="2021840"/>
              <a:ext cx="593126" cy="70484"/>
              <a:chOff x="2217420" y="2021840"/>
              <a:chExt cx="593126" cy="70484"/>
            </a:xfrm>
          </p:grpSpPr>
          <p:grpSp>
            <p:nvGrpSpPr>
              <p:cNvPr id="204" name="Group 203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15" name="Oval 214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5" name="Group 204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13" name="Rectangle 212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6" name="Group 205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10" name="Oval 209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7" name="Group 206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08" name="Rectangle 207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0" name="Group 169"/>
            <p:cNvGrpSpPr/>
            <p:nvPr/>
          </p:nvGrpSpPr>
          <p:grpSpPr>
            <a:xfrm>
              <a:off x="2809240" y="2021840"/>
              <a:ext cx="593126" cy="70484"/>
              <a:chOff x="2217420" y="2021840"/>
              <a:chExt cx="593126" cy="70484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99" name="Rectangle 198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 199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2" name="Group 191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96" name="Oval 195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Oval 197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3" name="Group 192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94" name="Rectangle 193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 194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1" name="Group 170"/>
            <p:cNvGrpSpPr/>
            <p:nvPr/>
          </p:nvGrpSpPr>
          <p:grpSpPr>
            <a:xfrm>
              <a:off x="3401060" y="2021840"/>
              <a:ext cx="593126" cy="70484"/>
              <a:chOff x="2217420" y="2021840"/>
              <a:chExt cx="593126" cy="70484"/>
            </a:xfrm>
          </p:grpSpPr>
          <p:grpSp>
            <p:nvGrpSpPr>
              <p:cNvPr id="176" name="Group 175"/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187" name="Oval 186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7" name="Group 176"/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85" name="Rectangle 184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Rectangle 185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8" name="Group 177"/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182" name="Oval 181"/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Rectangle 182"/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180" name="Rectangle 179"/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Rectangle 180"/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2" name="Group 171"/>
            <p:cNvGrpSpPr/>
            <p:nvPr/>
          </p:nvGrpSpPr>
          <p:grpSpPr>
            <a:xfrm>
              <a:off x="3992880" y="2021840"/>
              <a:ext cx="185567" cy="68579"/>
              <a:chOff x="2395220" y="1625600"/>
              <a:chExt cx="350520" cy="129540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239522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 rot="10800000">
                <a:off x="2519680" y="1668775"/>
                <a:ext cx="114300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/>
              <p:cNvSpPr/>
              <p:nvPr/>
            </p:nvSpPr>
            <p:spPr>
              <a:xfrm>
                <a:off x="261620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8" name="Rectangle 217"/>
          <p:cNvSpPr/>
          <p:nvPr/>
        </p:nvSpPr>
        <p:spPr>
          <a:xfrm>
            <a:off x="2843045" y="1477474"/>
            <a:ext cx="200452" cy="234143"/>
          </a:xfrm>
          <a:prstGeom prst="rect">
            <a:avLst/>
          </a:prstGeom>
          <a:solidFill>
            <a:schemeClr val="bg1"/>
          </a:soli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4802467" y="2099443"/>
            <a:ext cx="774621" cy="32207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4755980" y="1719302"/>
            <a:ext cx="865844" cy="1000185"/>
          </a:xfrm>
          <a:prstGeom prst="ellipse">
            <a:avLst/>
          </a:prstGeom>
          <a:noFill/>
          <a:ln>
            <a:gradFill>
              <a:gsLst>
                <a:gs pos="32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1" name="Group 220"/>
          <p:cNvGrpSpPr/>
          <p:nvPr/>
        </p:nvGrpSpPr>
        <p:grpSpPr>
          <a:xfrm rot="10800000">
            <a:off x="5464527" y="2116009"/>
            <a:ext cx="296044" cy="296045"/>
            <a:chOff x="7024564" y="2502093"/>
            <a:chExt cx="296044" cy="296045"/>
          </a:xfrm>
        </p:grpSpPr>
        <p:sp>
          <p:nvSpPr>
            <p:cNvPr id="222" name="Oval 221"/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/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4" name="Group 223"/>
          <p:cNvGrpSpPr/>
          <p:nvPr/>
        </p:nvGrpSpPr>
        <p:grpSpPr>
          <a:xfrm rot="10800000">
            <a:off x="4609178" y="2116009"/>
            <a:ext cx="296044" cy="296044"/>
            <a:chOff x="6453865" y="2629685"/>
            <a:chExt cx="296044" cy="296044"/>
          </a:xfrm>
        </p:grpSpPr>
        <p:sp>
          <p:nvSpPr>
            <p:cNvPr id="225" name="Oval 224"/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6" name="Group 225"/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9" name="Down Arrow 228"/>
          <p:cNvSpPr/>
          <p:nvPr/>
        </p:nvSpPr>
        <p:spPr>
          <a:xfrm>
            <a:off x="575733" y="1879596"/>
            <a:ext cx="321733" cy="55879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TextBox 231"/>
          <p:cNvSpPr txBox="1"/>
          <p:nvPr/>
        </p:nvSpPr>
        <p:spPr>
          <a:xfrm>
            <a:off x="2667281" y="6190063"/>
            <a:ext cx="4158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3261"/>
                </a:solidFill>
                <a:latin typeface="Arial"/>
                <a:cs typeface="Arial"/>
              </a:rPr>
              <a:t>archana.raja@berkeley.edu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A541B1FA-B087-4318-BE67-2D5AE8443315}"/>
              </a:ext>
            </a:extLst>
          </p:cNvPr>
          <p:cNvSpPr txBox="1"/>
          <p:nvPr/>
        </p:nvSpPr>
        <p:spPr>
          <a:xfrm>
            <a:off x="442528" y="103753"/>
            <a:ext cx="794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261"/>
                </a:solidFill>
                <a:latin typeface="Arial"/>
                <a:cs typeface="Arial"/>
              </a:rPr>
              <a:t>Tuning nanomaterials using the local environment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D1F978-3D58-4138-843E-1590A5A7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1"/>
    </mc:Choice>
    <mc:Fallback xmlns="">
      <p:transition spd="slow" advTm="1248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180"/>
          <p:cNvSpPr txBox="1"/>
          <p:nvPr/>
        </p:nvSpPr>
        <p:spPr>
          <a:xfrm>
            <a:off x="704851" y="2509775"/>
            <a:ext cx="793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3281663"/>
            <a:ext cx="9163050" cy="707034"/>
            <a:chOff x="0" y="4188354"/>
            <a:chExt cx="9163050" cy="707034"/>
          </a:xfrm>
        </p:grpSpPr>
        <p:pic>
          <p:nvPicPr>
            <p:cNvPr id="6" name="Picture 5" descr="mos2_side_long.tga"/>
            <p:cNvPicPr>
              <a:picLocks noChangeAspect="1"/>
            </p:cNvPicPr>
            <p:nvPr/>
          </p:nvPicPr>
          <p:blipFill rotWithShape="1">
            <a:blip r:embed="rId3" cstate="print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" t="40110" r="1300" b="42239"/>
            <a:stretch/>
          </p:blipFill>
          <p:spPr>
            <a:xfrm>
              <a:off x="0" y="4202641"/>
              <a:ext cx="7410202" cy="692747"/>
            </a:xfrm>
            <a:prstGeom prst="rect">
              <a:avLst/>
            </a:prstGeom>
          </p:spPr>
        </p:pic>
        <p:pic>
          <p:nvPicPr>
            <p:cNvPr id="7" name="Picture 6" descr="mos2_side_long.tga"/>
            <p:cNvPicPr>
              <a:picLocks noChangeAspect="1"/>
            </p:cNvPicPr>
            <p:nvPr/>
          </p:nvPicPr>
          <p:blipFill rotWithShape="1">
            <a:blip r:embed="rId3" cstate="print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" t="40110" r="76173" b="42239"/>
            <a:stretch/>
          </p:blipFill>
          <p:spPr>
            <a:xfrm>
              <a:off x="7411449" y="4188354"/>
              <a:ext cx="1751601" cy="692747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91664-D465-4203-92B4-B62D169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8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19426" y="1416708"/>
            <a:ext cx="2991610" cy="3441641"/>
            <a:chOff x="661427" y="1977350"/>
            <a:chExt cx="2991610" cy="3441641"/>
          </a:xfrm>
        </p:grpSpPr>
        <p:sp>
          <p:nvSpPr>
            <p:cNvPr id="10" name="Freeform 9"/>
            <p:cNvSpPr/>
            <p:nvPr/>
          </p:nvSpPr>
          <p:spPr>
            <a:xfrm>
              <a:off x="1176055" y="2947187"/>
              <a:ext cx="2476982" cy="2028006"/>
            </a:xfrm>
            <a:custGeom>
              <a:avLst/>
              <a:gdLst>
                <a:gd name="connsiteX0" fmla="*/ 0 w 2488557"/>
                <a:gd name="connsiteY0" fmla="*/ 2268638 h 2268638"/>
                <a:gd name="connsiteX1" fmla="*/ 636608 w 2488557"/>
                <a:gd name="connsiteY1" fmla="*/ 648182 h 2268638"/>
                <a:gd name="connsiteX2" fmla="*/ 2488557 w 2488557"/>
                <a:gd name="connsiteY2" fmla="*/ 0 h 2268638"/>
                <a:gd name="connsiteX0" fmla="*/ 0 w 2500588"/>
                <a:gd name="connsiteY0" fmla="*/ 2028006 h 2028006"/>
                <a:gd name="connsiteX1" fmla="*/ 636608 w 2500588"/>
                <a:gd name="connsiteY1" fmla="*/ 407550 h 2028006"/>
                <a:gd name="connsiteX2" fmla="*/ 2500588 w 2500588"/>
                <a:gd name="connsiteY2" fmla="*/ 0 h 2028006"/>
                <a:gd name="connsiteX0" fmla="*/ 0 w 2500588"/>
                <a:gd name="connsiteY0" fmla="*/ 2028006 h 2028006"/>
                <a:gd name="connsiteX1" fmla="*/ 636608 w 2500588"/>
                <a:gd name="connsiteY1" fmla="*/ 407550 h 2028006"/>
                <a:gd name="connsiteX2" fmla="*/ 2500588 w 2500588"/>
                <a:gd name="connsiteY2" fmla="*/ 0 h 2028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0588" h="2028006">
                  <a:moveTo>
                    <a:pt x="0" y="2028006"/>
                  </a:moveTo>
                  <a:cubicBezTo>
                    <a:pt x="110924" y="1406831"/>
                    <a:pt x="219843" y="745551"/>
                    <a:pt x="636608" y="407550"/>
                  </a:cubicBezTo>
                  <a:cubicBezTo>
                    <a:pt x="1053373" y="69549"/>
                    <a:pt x="1781993" y="74880"/>
                    <a:pt x="2500588" y="0"/>
                  </a:cubicBezTo>
                </a:path>
              </a:pathLst>
            </a:custGeom>
            <a:noFill/>
            <a:ln w="47625">
              <a:solidFill>
                <a:srgbClr val="2E7EB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176055" y="3462427"/>
              <a:ext cx="2476982" cy="1530128"/>
            </a:xfrm>
            <a:custGeom>
              <a:avLst/>
              <a:gdLst>
                <a:gd name="connsiteX0" fmla="*/ 0 w 1564105"/>
                <a:gd name="connsiteY0" fmla="*/ 1528758 h 1528758"/>
                <a:gd name="connsiteX1" fmla="*/ 192505 w 1564105"/>
                <a:gd name="connsiteY1" fmla="*/ 36842 h 1528758"/>
                <a:gd name="connsiteX2" fmla="*/ 745958 w 1564105"/>
                <a:gd name="connsiteY2" fmla="*/ 469979 h 1528758"/>
                <a:gd name="connsiteX3" fmla="*/ 1564105 w 1564105"/>
                <a:gd name="connsiteY3" fmla="*/ 638421 h 1528758"/>
                <a:gd name="connsiteX0" fmla="*/ 0 w 1564105"/>
                <a:gd name="connsiteY0" fmla="*/ 1563187 h 1563187"/>
                <a:gd name="connsiteX1" fmla="*/ 222475 w 1564105"/>
                <a:gd name="connsiteY1" fmla="*/ 35176 h 1563187"/>
                <a:gd name="connsiteX2" fmla="*/ 745958 w 1564105"/>
                <a:gd name="connsiteY2" fmla="*/ 504408 h 1563187"/>
                <a:gd name="connsiteX3" fmla="*/ 1564105 w 1564105"/>
                <a:gd name="connsiteY3" fmla="*/ 672850 h 1563187"/>
                <a:gd name="connsiteX0" fmla="*/ 0 w 1564105"/>
                <a:gd name="connsiteY0" fmla="*/ 1530128 h 1530128"/>
                <a:gd name="connsiteX1" fmla="*/ 222475 w 1564105"/>
                <a:gd name="connsiteY1" fmla="*/ 2117 h 1530128"/>
                <a:gd name="connsiteX2" fmla="*/ 745958 w 1564105"/>
                <a:gd name="connsiteY2" fmla="*/ 471349 h 1530128"/>
                <a:gd name="connsiteX3" fmla="*/ 1564105 w 1564105"/>
                <a:gd name="connsiteY3" fmla="*/ 639791 h 1530128"/>
                <a:gd name="connsiteX0" fmla="*/ 0 w 1564105"/>
                <a:gd name="connsiteY0" fmla="*/ 1530128 h 1530128"/>
                <a:gd name="connsiteX1" fmla="*/ 222475 w 1564105"/>
                <a:gd name="connsiteY1" fmla="*/ 2117 h 1530128"/>
                <a:gd name="connsiteX2" fmla="*/ 745958 w 1564105"/>
                <a:gd name="connsiteY2" fmla="*/ 471349 h 1530128"/>
                <a:gd name="connsiteX3" fmla="*/ 1564105 w 1564105"/>
                <a:gd name="connsiteY3" fmla="*/ 639791 h 1530128"/>
                <a:gd name="connsiteX0" fmla="*/ 0 w 1628472"/>
                <a:gd name="connsiteY0" fmla="*/ 1530128 h 1530128"/>
                <a:gd name="connsiteX1" fmla="*/ 222475 w 1628472"/>
                <a:gd name="connsiteY1" fmla="*/ 2117 h 1530128"/>
                <a:gd name="connsiteX2" fmla="*/ 745958 w 1628472"/>
                <a:gd name="connsiteY2" fmla="*/ 471349 h 1530128"/>
                <a:gd name="connsiteX3" fmla="*/ 1564105 w 1628472"/>
                <a:gd name="connsiteY3" fmla="*/ 639791 h 1530128"/>
                <a:gd name="connsiteX4" fmla="*/ 1576771 w 1628472"/>
                <a:gd name="connsiteY4" fmla="*/ 618317 h 1530128"/>
                <a:gd name="connsiteX0" fmla="*/ 0 w 2577548"/>
                <a:gd name="connsiteY0" fmla="*/ 1530128 h 1530128"/>
                <a:gd name="connsiteX1" fmla="*/ 222475 w 2577548"/>
                <a:gd name="connsiteY1" fmla="*/ 2117 h 1530128"/>
                <a:gd name="connsiteX2" fmla="*/ 745958 w 2577548"/>
                <a:gd name="connsiteY2" fmla="*/ 471349 h 1530128"/>
                <a:gd name="connsiteX3" fmla="*/ 1564105 w 2577548"/>
                <a:gd name="connsiteY3" fmla="*/ 639791 h 1530128"/>
                <a:gd name="connsiteX4" fmla="*/ 2577548 w 2577548"/>
                <a:gd name="connsiteY4" fmla="*/ 726601 h 153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548" h="1530128">
                  <a:moveTo>
                    <a:pt x="0" y="1530128"/>
                  </a:moveTo>
                  <a:cubicBezTo>
                    <a:pt x="34089" y="872401"/>
                    <a:pt x="90656" y="-50020"/>
                    <a:pt x="222475" y="2117"/>
                  </a:cubicBezTo>
                  <a:cubicBezTo>
                    <a:pt x="354294" y="54254"/>
                    <a:pt x="469907" y="341007"/>
                    <a:pt x="745958" y="471349"/>
                  </a:cubicBezTo>
                  <a:cubicBezTo>
                    <a:pt x="1022009" y="601691"/>
                    <a:pt x="1269331" y="605701"/>
                    <a:pt x="1564105" y="639791"/>
                  </a:cubicBezTo>
                  <a:cubicBezTo>
                    <a:pt x="1702574" y="664286"/>
                    <a:pt x="2574909" y="731075"/>
                    <a:pt x="2577548" y="726601"/>
                  </a:cubicBezTo>
                </a:path>
              </a:pathLst>
            </a:custGeom>
            <a:noFill/>
            <a:ln w="47625">
              <a:solidFill>
                <a:srgbClr val="08306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62463" y="1977350"/>
              <a:ext cx="2490574" cy="3032567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26685" y="5080437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Thickness (nm)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-169731" y="3293149"/>
              <a:ext cx="20008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Energy transfer rate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939432" y="3292417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000" dirty="0">
                <a:solidFill>
                  <a:srgbClr val="08306B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89" y="256049"/>
            <a:ext cx="6828661" cy="5233403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809707" y="19450"/>
            <a:ext cx="75917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energy transfer: predictions</a:t>
            </a:r>
            <a:endParaRPr lang="en-US" sz="3000" baseline="-25000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21926-0017-46C3-AABA-7D18DB95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2661" y="5207089"/>
            <a:ext cx="9627869" cy="1041311"/>
            <a:chOff x="883921" y="5537663"/>
            <a:chExt cx="9627869" cy="1041311"/>
          </a:xfrm>
        </p:grpSpPr>
        <p:sp>
          <p:nvSpPr>
            <p:cNvPr id="70" name="TextBox 568"/>
            <p:cNvSpPr txBox="1">
              <a:spLocks noChangeArrowheads="1"/>
            </p:cNvSpPr>
            <p:nvPr/>
          </p:nvSpPr>
          <p:spPr bwMode="auto">
            <a:xfrm>
              <a:off x="2967990" y="5537663"/>
              <a:ext cx="7543800" cy="104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marL="0" indent="0" eaLnBrk="1" hangingPunct="1">
                <a:lnSpc>
                  <a:spcPts val="3363"/>
                </a:lnSpc>
                <a:spcAft>
                  <a:spcPts val="600"/>
                </a:spcAft>
              </a:pPr>
              <a:r>
                <a: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rPr>
                <a:t>= 1 Graphene-like behavior</a:t>
              </a:r>
            </a:p>
            <a:p>
              <a:pPr marL="0" indent="0" eaLnBrk="1" hangingPunct="1">
                <a:lnSpc>
                  <a:spcPts val="3363"/>
                </a:lnSpc>
                <a:spcAft>
                  <a:spcPts val="1200"/>
                </a:spcAft>
              </a:pPr>
              <a:r>
                <a: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rPr>
                <a:t>&gt; 1 MoS</a:t>
              </a:r>
              <a:r>
                <a:rPr lang="en-US" altLang="zh-CN" sz="18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zh-CN" sz="1800" dirty="0">
                  <a:latin typeface="Arial" panose="020B0604020202020204" pitchFamily="34" charset="0"/>
                  <a:cs typeface="Arial" panose="020B0604020202020204" pitchFamily="34" charset="0"/>
                </a:rPr>
                <a:t>-like</a:t>
              </a: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/>
            <a:srcRect t="19405" b="13427"/>
            <a:stretch/>
          </p:blipFill>
          <p:spPr>
            <a:xfrm>
              <a:off x="883921" y="5867912"/>
              <a:ext cx="1573530" cy="377058"/>
            </a:xfrm>
            <a:prstGeom prst="rect">
              <a:avLst/>
            </a:prstGeom>
          </p:spPr>
        </p:pic>
        <p:sp>
          <p:nvSpPr>
            <p:cNvPr id="72" name="Left Brace 71"/>
            <p:cNvSpPr/>
            <p:nvPr/>
          </p:nvSpPr>
          <p:spPr bwMode="auto">
            <a:xfrm>
              <a:off x="2663190" y="5690063"/>
              <a:ext cx="228600" cy="762000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389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07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481" y="74705"/>
            <a:ext cx="793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transfer vs. Charge transfer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635000"/>
            <a:ext cx="6731000" cy="55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5502" y="6519446"/>
            <a:ext cx="2668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Peng et al. Nano Lett. 2011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2F7BE-0324-483A-8ECF-F26A6FA6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23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512" y="6858000"/>
            <a:ext cx="46188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B. Radisavljevic et al.,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Nature Nano.,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6, 147 (2011)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15" y="3509283"/>
            <a:ext cx="2305869" cy="1625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63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Nanoscale building blocks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00030" y="728223"/>
            <a:ext cx="3441700" cy="1968500"/>
            <a:chOff x="4114800" y="1752600"/>
            <a:chExt cx="3441700" cy="19685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1324" t="19486" r="48353" b="8957"/>
            <a:stretch/>
          </p:blipFill>
          <p:spPr>
            <a:xfrm flipH="1">
              <a:off x="4114800" y="1879600"/>
              <a:ext cx="3390900" cy="18415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896100" y="1752600"/>
              <a:ext cx="660400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150" y="3077976"/>
            <a:ext cx="3594099" cy="23092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2730" y="2625127"/>
            <a:ext cx="3264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0D quantum dots, fullerenes...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44030" y="5147823"/>
            <a:ext cx="248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1D CNTs, nanowires...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0560" y="2664002"/>
            <a:ext cx="15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2D graphene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8000" l="6591" r="9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929" y="860995"/>
            <a:ext cx="1879601" cy="17087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65662" y="5254334"/>
            <a:ext cx="3535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Transition metal dichalcogenides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(TMDCs)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2C08C5-80A8-45AF-85DA-6B93FFD9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2206BC-1DF8-46E4-8E66-A4D7DB26B937}"/>
              </a:ext>
            </a:extLst>
          </p:cNvPr>
          <p:cNvSpPr/>
          <p:nvPr/>
        </p:nvSpPr>
        <p:spPr>
          <a:xfrm>
            <a:off x="4445540" y="797667"/>
            <a:ext cx="4299626" cy="5144227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05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_fig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13" y="1487419"/>
            <a:ext cx="4840224" cy="3846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9481" y="283879"/>
            <a:ext cx="793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the QD shell on NRET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567EB-9355-41D2-B140-940B66E7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39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E8A549-27FA-439E-84D4-DE1A4C105C61}"/>
              </a:ext>
            </a:extLst>
          </p:cNvPr>
          <p:cNvSpPr txBox="1"/>
          <p:nvPr/>
        </p:nvSpPr>
        <p:spPr>
          <a:xfrm>
            <a:off x="2376" y="2705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 in the 2D plane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770D74-5608-44C7-B177-BDD2ABC3A804}"/>
              </a:ext>
            </a:extLst>
          </p:cNvPr>
          <p:cNvGrpSpPr/>
          <p:nvPr/>
        </p:nvGrpSpPr>
        <p:grpSpPr>
          <a:xfrm>
            <a:off x="3596184" y="2163238"/>
            <a:ext cx="5377218" cy="3022844"/>
            <a:chOff x="0" y="1042719"/>
            <a:chExt cx="9144000" cy="5235115"/>
          </a:xfrm>
        </p:grpSpPr>
        <p:pic>
          <p:nvPicPr>
            <p:cNvPr id="4" name="Picture 3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B9D61445-35D5-4BEF-A9A4-D2D2729C8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42719"/>
              <a:ext cx="9144000" cy="523511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F94D5F-A8A3-424C-A5A7-4F953F49BA9E}"/>
                </a:ext>
              </a:extLst>
            </p:cNvPr>
            <p:cNvSpPr/>
            <p:nvPr/>
          </p:nvSpPr>
          <p:spPr>
            <a:xfrm>
              <a:off x="4647063" y="1357952"/>
              <a:ext cx="327546" cy="4558352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CB3907-3647-44DE-9C49-DC777CBB5405}"/>
                </a:ext>
              </a:extLst>
            </p:cNvPr>
            <p:cNvSpPr/>
            <p:nvPr/>
          </p:nvSpPr>
          <p:spPr>
            <a:xfrm>
              <a:off x="782472" y="1660477"/>
              <a:ext cx="327546" cy="4558352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6D2594-B83F-4C3F-89A0-8FB9EF61E59E}"/>
                </a:ext>
              </a:extLst>
            </p:cNvPr>
            <p:cNvSpPr/>
            <p:nvPr/>
          </p:nvSpPr>
          <p:spPr>
            <a:xfrm rot="5400000">
              <a:off x="4514665" y="2194544"/>
              <a:ext cx="339860" cy="758133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1250D41-EB03-44F7-A75D-7BBC71CE90DC}"/>
              </a:ext>
            </a:extLst>
          </p:cNvPr>
          <p:cNvSpPr txBox="1"/>
          <p:nvPr/>
        </p:nvSpPr>
        <p:spPr>
          <a:xfrm>
            <a:off x="4325592" y="4881521"/>
            <a:ext cx="4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52903-2EB7-40E5-8FFF-7D4BFD09DC8C}"/>
              </a:ext>
            </a:extLst>
          </p:cNvPr>
          <p:cNvSpPr txBox="1"/>
          <p:nvPr/>
        </p:nvSpPr>
        <p:spPr>
          <a:xfrm>
            <a:off x="5140349" y="4885704"/>
            <a:ext cx="4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15E17-8941-4B5F-8A89-E751236BA02E}"/>
              </a:ext>
            </a:extLst>
          </p:cNvPr>
          <p:cNvSpPr txBox="1"/>
          <p:nvPr/>
        </p:nvSpPr>
        <p:spPr>
          <a:xfrm>
            <a:off x="5935676" y="4885704"/>
            <a:ext cx="4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506FA-B2BF-4156-94AC-90EA5BDA72D5}"/>
              </a:ext>
            </a:extLst>
          </p:cNvPr>
          <p:cNvSpPr txBox="1"/>
          <p:nvPr/>
        </p:nvSpPr>
        <p:spPr>
          <a:xfrm>
            <a:off x="6590164" y="4877338"/>
            <a:ext cx="4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79C3E-ACA1-4E5F-84C4-CFDCBE1BF014}"/>
              </a:ext>
            </a:extLst>
          </p:cNvPr>
          <p:cNvSpPr txBox="1"/>
          <p:nvPr/>
        </p:nvSpPr>
        <p:spPr>
          <a:xfrm>
            <a:off x="7404921" y="4881521"/>
            <a:ext cx="4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BC912F-267E-4F82-87B3-665F74A0BC0C}"/>
              </a:ext>
            </a:extLst>
          </p:cNvPr>
          <p:cNvSpPr txBox="1"/>
          <p:nvPr/>
        </p:nvSpPr>
        <p:spPr>
          <a:xfrm>
            <a:off x="8200248" y="4881521"/>
            <a:ext cx="45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025950-D33B-4CA1-BC55-5A16377AA3A2}"/>
              </a:ext>
            </a:extLst>
          </p:cNvPr>
          <p:cNvSpPr txBox="1"/>
          <p:nvPr/>
        </p:nvSpPr>
        <p:spPr>
          <a:xfrm>
            <a:off x="4471963" y="5148527"/>
            <a:ext cx="171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Energy  (eV)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CB3F4E-0BC6-475E-87A8-F62055CE935E}"/>
              </a:ext>
            </a:extLst>
          </p:cNvPr>
          <p:cNvSpPr txBox="1"/>
          <p:nvPr/>
        </p:nvSpPr>
        <p:spPr>
          <a:xfrm rot="16200000">
            <a:off x="2645835" y="3489994"/>
            <a:ext cx="25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Optical Absorption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916DA-F6C4-45B2-9E8A-944511CDB443}"/>
              </a:ext>
            </a:extLst>
          </p:cNvPr>
          <p:cNvSpPr txBox="1"/>
          <p:nvPr/>
        </p:nvSpPr>
        <p:spPr>
          <a:xfrm>
            <a:off x="6775961" y="5157182"/>
            <a:ext cx="171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Energy  (eV)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15B1D90-26FF-4021-A045-EBD02B68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4936" y="3894182"/>
            <a:ext cx="1076054" cy="10248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08FBC6-B406-49A5-9AED-DD8FE9547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942" y="4083010"/>
            <a:ext cx="1089199" cy="6998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30B8F7-BD35-427E-814E-FA882E995900}"/>
              </a:ext>
            </a:extLst>
          </p:cNvPr>
          <p:cNvSpPr txBox="1"/>
          <p:nvPr/>
        </p:nvSpPr>
        <p:spPr>
          <a:xfrm>
            <a:off x="5230680" y="3680232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&gt; 20 nm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30797E-545C-405B-8501-8D512946F02D}"/>
              </a:ext>
            </a:extLst>
          </p:cNvPr>
          <p:cNvSpPr txBox="1"/>
          <p:nvPr/>
        </p:nvSpPr>
        <p:spPr>
          <a:xfrm>
            <a:off x="6718142" y="4237311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&lt; 10 nm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04A732-186C-4F14-B523-3474FD40B790}"/>
              </a:ext>
            </a:extLst>
          </p:cNvPr>
          <p:cNvCxnSpPr>
            <a:cxnSpLocks/>
          </p:cNvCxnSpPr>
          <p:nvPr/>
        </p:nvCxnSpPr>
        <p:spPr>
          <a:xfrm>
            <a:off x="7768629" y="4125720"/>
            <a:ext cx="415455" cy="529295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329578-C931-413C-B055-725530086C4D}"/>
              </a:ext>
            </a:extLst>
          </p:cNvPr>
          <p:cNvCxnSpPr>
            <a:cxnSpLocks/>
          </p:cNvCxnSpPr>
          <p:nvPr/>
        </p:nvCxnSpPr>
        <p:spPr>
          <a:xfrm>
            <a:off x="5389167" y="4005523"/>
            <a:ext cx="649548" cy="152246"/>
          </a:xfrm>
          <a:prstGeom prst="straightConnector1">
            <a:avLst/>
          </a:prstGeom>
          <a:ln w="22225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D23EBD-9D97-4B15-A5EE-88BF6DB5BA0D}"/>
              </a:ext>
            </a:extLst>
          </p:cNvPr>
          <p:cNvCxnSpPr/>
          <p:nvPr/>
        </p:nvCxnSpPr>
        <p:spPr>
          <a:xfrm>
            <a:off x="4494771" y="3885186"/>
            <a:ext cx="0" cy="321792"/>
          </a:xfrm>
          <a:prstGeom prst="straightConnector1">
            <a:avLst/>
          </a:prstGeom>
          <a:ln>
            <a:solidFill>
              <a:srgbClr val="55B45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C01D358-7057-43F7-BBE2-A671A32F39BB}"/>
              </a:ext>
            </a:extLst>
          </p:cNvPr>
          <p:cNvCxnSpPr/>
          <p:nvPr/>
        </p:nvCxnSpPr>
        <p:spPr>
          <a:xfrm>
            <a:off x="7558452" y="3156497"/>
            <a:ext cx="0" cy="321792"/>
          </a:xfrm>
          <a:prstGeom prst="straightConnector1">
            <a:avLst/>
          </a:prstGeom>
          <a:ln>
            <a:solidFill>
              <a:srgbClr val="303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49E0038-7330-499C-BE7A-C05883CA6D93}"/>
              </a:ext>
            </a:extLst>
          </p:cNvPr>
          <p:cNvGrpSpPr>
            <a:grpSpLocks noChangeAspect="1"/>
          </p:cNvGrpSpPr>
          <p:nvPr/>
        </p:nvGrpSpPr>
        <p:grpSpPr>
          <a:xfrm>
            <a:off x="750959" y="2527686"/>
            <a:ext cx="2666119" cy="2653032"/>
            <a:chOff x="685488" y="2014909"/>
            <a:chExt cx="2369026" cy="23573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F6E93D-4096-4D6E-A6F0-0C591184D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84" b="6163"/>
            <a:stretch/>
          </p:blipFill>
          <p:spPr>
            <a:xfrm>
              <a:off x="685488" y="2014909"/>
              <a:ext cx="2263905" cy="2357396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F076D03-4287-4215-BC10-247FC2627072}"/>
                </a:ext>
              </a:extLst>
            </p:cNvPr>
            <p:cNvGrpSpPr/>
            <p:nvPr/>
          </p:nvGrpSpPr>
          <p:grpSpPr>
            <a:xfrm>
              <a:off x="2129261" y="3780084"/>
              <a:ext cx="925253" cy="426489"/>
              <a:chOff x="2129261" y="3780084"/>
              <a:chExt cx="925253" cy="42648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85372C9-120C-417F-B42D-11982BB35E6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363288" y="4206573"/>
                <a:ext cx="457200" cy="0"/>
              </a:xfrm>
              <a:prstGeom prst="line">
                <a:avLst/>
              </a:prstGeom>
              <a:ln w="57150" cmpd="sng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755C8E2-AEFE-4825-B665-5571C402E4D9}"/>
                  </a:ext>
                </a:extLst>
              </p:cNvPr>
              <p:cNvSpPr txBox="1"/>
              <p:nvPr/>
            </p:nvSpPr>
            <p:spPr>
              <a:xfrm>
                <a:off x="2129261" y="3780084"/>
                <a:ext cx="9252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20 nm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D5F7C3B-C0B1-4FE2-8159-883CE5BBF914}"/>
              </a:ext>
            </a:extLst>
          </p:cNvPr>
          <p:cNvSpPr txBox="1"/>
          <p:nvPr/>
        </p:nvSpPr>
        <p:spPr>
          <a:xfrm>
            <a:off x="3879314" y="1763318"/>
            <a:ext cx="263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Liquid phase exfoliation: similar to bulk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8B4ABB-3B76-4413-BB16-3A98D81086FB}"/>
              </a:ext>
            </a:extLst>
          </p:cNvPr>
          <p:cNvSpPr txBox="1"/>
          <p:nvPr/>
        </p:nvSpPr>
        <p:spPr>
          <a:xfrm>
            <a:off x="6281691" y="1763317"/>
            <a:ext cx="2529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Colloidal synthesis: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1 eV blue-shift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C54722E-0B57-4B54-B9D7-E7A89C49D15C}"/>
              </a:ext>
            </a:extLst>
          </p:cNvPr>
          <p:cNvSpPr txBox="1"/>
          <p:nvPr/>
        </p:nvSpPr>
        <p:spPr>
          <a:xfrm>
            <a:off x="4515243" y="1475498"/>
            <a:ext cx="338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Solution processed MoS</a:t>
            </a:r>
            <a:r>
              <a:rPr lang="en-US" baseline="-25000" dirty="0">
                <a:latin typeface="Arial"/>
                <a:cs typeface="Arial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D97936-585D-4CD4-AE74-DD93527E60FD}"/>
              </a:ext>
            </a:extLst>
          </p:cNvPr>
          <p:cNvSpPr txBox="1"/>
          <p:nvPr/>
        </p:nvSpPr>
        <p:spPr>
          <a:xfrm>
            <a:off x="651726" y="1486318"/>
            <a:ext cx="2636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TEM image of colloidally synthesized MoS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 quantum dots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C84CD-CD78-41C3-BDD3-2958C088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42" grpId="0"/>
      <p:bldP spid="43" grpId="0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519" y="1135382"/>
            <a:ext cx="4609823" cy="55109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7013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 resolved photoemission spectroscopy (ARPES)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40020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R. </a:t>
            </a:r>
            <a:r>
              <a:rPr lang="en-US" sz="1600" dirty="0" err="1"/>
              <a:t>Schlaf</a:t>
            </a:r>
            <a:r>
              <a:rPr lang="en-US" sz="1600" dirty="0"/>
              <a:t>, http://</a:t>
            </a:r>
            <a:r>
              <a:rPr lang="en-US" sz="1600" dirty="0" err="1"/>
              <a:t>rsl.eng.usf.edu</a:t>
            </a:r>
            <a:r>
              <a:rPr lang="en-US" sz="1600" dirty="0"/>
              <a:t>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FB3B9C-D2A4-4911-B2BB-BE554B37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05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58" y="1077174"/>
            <a:ext cx="5892800" cy="424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465" y="5584512"/>
            <a:ext cx="774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W. </a:t>
            </a:r>
            <a:r>
              <a:rPr lang="en-US" dirty="0" err="1">
                <a:latin typeface="Arial"/>
                <a:cs typeface="Arial"/>
              </a:rPr>
              <a:t>Liptay</a:t>
            </a:r>
            <a:r>
              <a:rPr lang="en-US" dirty="0">
                <a:latin typeface="Arial"/>
                <a:cs typeface="Arial"/>
              </a:rPr>
              <a:t>, ”</a:t>
            </a:r>
            <a:r>
              <a:rPr lang="en-US" dirty="0" err="1">
                <a:latin typeface="Arial"/>
                <a:cs typeface="Arial"/>
              </a:rPr>
              <a:t>Electrochromism</a:t>
            </a:r>
            <a:r>
              <a:rPr lang="en-US" dirty="0">
                <a:latin typeface="Arial"/>
                <a:cs typeface="Arial"/>
              </a:rPr>
              <a:t> and </a:t>
            </a:r>
            <a:r>
              <a:rPr lang="en-US" dirty="0" err="1">
                <a:latin typeface="Arial"/>
                <a:cs typeface="Arial"/>
              </a:rPr>
              <a:t>Solvatochromism</a:t>
            </a:r>
            <a:r>
              <a:rPr lang="en-US" dirty="0">
                <a:latin typeface="Arial"/>
                <a:cs typeface="Arial"/>
              </a:rPr>
              <a:t>”, </a:t>
            </a:r>
            <a:r>
              <a:rPr lang="en-US" dirty="0" err="1">
                <a:latin typeface="Arial"/>
                <a:cs typeface="Arial"/>
              </a:rPr>
              <a:t>Angew</a:t>
            </a:r>
            <a:r>
              <a:rPr lang="en-US" dirty="0">
                <a:latin typeface="Arial"/>
                <a:cs typeface="Arial"/>
              </a:rPr>
              <a:t>. Chem. (1969)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25997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limit: solid state version of molecules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7BBD0-F2D2-4377-8326-F0BDC370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657046"/>
            <a:ext cx="4581381" cy="4110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4363" y="259970"/>
            <a:ext cx="6368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predicts type II </a:t>
            </a:r>
            <a:r>
              <a:rPr lang="en-US" sz="3000" dirty="0" err="1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heterojunction</a:t>
            </a:r>
            <a:endParaRPr lang="en-US" sz="3000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8155" y="5941572"/>
            <a:ext cx="3161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Arial"/>
                <a:cs typeface="Arial"/>
              </a:rPr>
              <a:t>Rösner</a:t>
            </a:r>
            <a:r>
              <a:rPr lang="en-US" sz="1600" dirty="0">
                <a:latin typeface="Arial"/>
                <a:cs typeface="Arial"/>
              </a:rPr>
              <a:t> et al. </a:t>
            </a:r>
            <a:r>
              <a:rPr lang="en-US" sz="1600" i="1" dirty="0">
                <a:latin typeface="Arial"/>
                <a:cs typeface="Arial"/>
              </a:rPr>
              <a:t>Nano letters</a:t>
            </a:r>
            <a:r>
              <a:rPr lang="en-US" sz="1600" dirty="0">
                <a:latin typeface="Arial"/>
                <a:cs typeface="Arial"/>
              </a:rPr>
              <a:t> (2016)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A7507-6345-46C1-A928-DDF238AA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834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2242" y="6249905"/>
            <a:ext cx="9141758" cy="587775"/>
          </a:xfrm>
          <a:prstGeom prst="rect">
            <a:avLst/>
          </a:prstGeom>
          <a:gradFill flip="none" rotWithShape="1">
            <a:gsLst>
              <a:gs pos="0">
                <a:srgbClr val="C3D0DF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10800000">
            <a:off x="0" y="5152625"/>
            <a:ext cx="9141758" cy="5877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TextBox 414"/>
          <p:cNvSpPr txBox="1"/>
          <p:nvPr/>
        </p:nvSpPr>
        <p:spPr>
          <a:xfrm>
            <a:off x="1530898" y="270130"/>
            <a:ext cx="6293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 “road map”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779101"/>
              </p:ext>
            </p:extLst>
          </p:nvPr>
        </p:nvGraphicFramePr>
        <p:xfrm>
          <a:off x="2023931" y="1187158"/>
          <a:ext cx="5224761" cy="401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7" name="Graph" r:id="rId4" imgW="4754880" imgH="3657600" progId="Origin50.Graph">
                  <p:embed/>
                </p:oleObj>
              </mc:Choice>
              <mc:Fallback>
                <p:oleObj name="Graph" r:id="rId4" imgW="4754880" imgH="3657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23931" y="1187158"/>
                        <a:ext cx="5224761" cy="4019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580515" y="4483035"/>
            <a:ext cx="3351783" cy="292388"/>
            <a:chOff x="3386219" y="6221121"/>
            <a:chExt cx="3050141" cy="266075"/>
          </a:xfrm>
        </p:grpSpPr>
        <p:sp>
          <p:nvSpPr>
            <p:cNvPr id="48" name="TextBox 47"/>
            <p:cNvSpPr txBox="1"/>
            <p:nvPr/>
          </p:nvSpPr>
          <p:spPr>
            <a:xfrm>
              <a:off x="608115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44107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5311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99403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61811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9835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6219" y="622112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21417" y="1485289"/>
            <a:ext cx="390328" cy="3139404"/>
            <a:chOff x="3246519" y="3483001"/>
            <a:chExt cx="355201" cy="2856875"/>
          </a:xfrm>
        </p:grpSpPr>
        <p:sp>
          <p:nvSpPr>
            <p:cNvPr id="41" name="TextBox 40"/>
            <p:cNvSpPr txBox="1"/>
            <p:nvPr/>
          </p:nvSpPr>
          <p:spPr>
            <a:xfrm>
              <a:off x="3246519" y="607380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246519" y="348300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46519" y="408244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46519" y="427548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46519" y="452440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46519" y="489016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246519" y="5489601"/>
              <a:ext cx="35520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300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 rot="16200000">
            <a:off x="1958081" y="2900587"/>
            <a:ext cx="719689" cy="3720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Top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0507" y="4633753"/>
            <a:ext cx="903907" cy="3720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Bottom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10141" y="1301071"/>
            <a:ext cx="1356080" cy="3197977"/>
            <a:chOff x="6627989" y="484480"/>
            <a:chExt cx="1234041" cy="2910177"/>
          </a:xfrm>
        </p:grpSpPr>
        <p:grpSp>
          <p:nvGrpSpPr>
            <p:cNvPr id="20" name="Group 19"/>
            <p:cNvGrpSpPr/>
            <p:nvPr/>
          </p:nvGrpSpPr>
          <p:grpSpPr>
            <a:xfrm>
              <a:off x="7191869" y="1017880"/>
              <a:ext cx="464421" cy="2270135"/>
              <a:chOff x="6888879" y="3856381"/>
              <a:chExt cx="715881" cy="227013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6888879" y="5860441"/>
                <a:ext cx="715881" cy="26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atin typeface="Arial" pitchFamily="34" charset="0"/>
                    <a:cs typeface="Arial" pitchFamily="34" charset="0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888879" y="5359426"/>
                <a:ext cx="715881" cy="26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atin typeface="Arial" pitchFamily="34" charset="0"/>
                    <a:cs typeface="Arial" pitchFamily="34" charset="0"/>
                  </a:rPr>
                  <a:t>400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888879" y="4858411"/>
                <a:ext cx="715881" cy="26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atin typeface="Arial" pitchFamily="34" charset="0"/>
                    <a:cs typeface="Arial" pitchFamily="34" charset="0"/>
                  </a:rPr>
                  <a:t>300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888879" y="4357396"/>
                <a:ext cx="715881" cy="26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atin typeface="Arial" pitchFamily="34" charset="0"/>
                    <a:cs typeface="Arial" pitchFamily="34" charset="0"/>
                  </a:rPr>
                  <a:t>200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888879" y="3856381"/>
                <a:ext cx="715881" cy="266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>
                    <a:latin typeface="Arial" pitchFamily="34" charset="0"/>
                    <a:cs typeface="Arial" pitchFamily="34" charset="0"/>
                  </a:rPr>
                  <a:t>100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146149" y="692760"/>
              <a:ext cx="71588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&lt; 25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27989" y="484480"/>
              <a:ext cx="936861" cy="266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300" baseline="-25000" dirty="0">
                  <a:latin typeface="Arial" pitchFamily="34" charset="0"/>
                  <a:cs typeface="Arial" pitchFamily="34" charset="0"/>
                </a:rPr>
                <a:t>b</a:t>
              </a:r>
              <a:r>
                <a:rPr lang="en-US" sz="1300" dirty="0">
                  <a:latin typeface="Arial" pitchFamily="34" charset="0"/>
                  <a:cs typeface="Arial" pitchFamily="34" charset="0"/>
                </a:rPr>
                <a:t> (meV)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145750" y="1156919"/>
              <a:ext cx="96520" cy="2000250"/>
              <a:chOff x="6812280" y="3987800"/>
              <a:chExt cx="121920" cy="200025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812280" y="5988050"/>
                <a:ext cx="1219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812280" y="5487989"/>
                <a:ext cx="1219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6812280" y="4987926"/>
                <a:ext cx="1219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812280" y="4487863"/>
                <a:ext cx="1219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6812280" y="3987800"/>
                <a:ext cx="121920" cy="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67687" t="26560" r="28135" b="27935"/>
            <a:stretch/>
          </p:blipFill>
          <p:spPr>
            <a:xfrm rot="10800000" flipH="1">
              <a:off x="6736094" y="788619"/>
              <a:ext cx="409655" cy="260603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25" name="Group 24"/>
            <p:cNvGrpSpPr/>
            <p:nvPr/>
          </p:nvGrpSpPr>
          <p:grpSpPr>
            <a:xfrm>
              <a:off x="6734270" y="1156919"/>
              <a:ext cx="411480" cy="2000250"/>
              <a:chOff x="6812280" y="3987800"/>
              <a:chExt cx="121920" cy="2000250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>
                <a:off x="6812280" y="5988050"/>
                <a:ext cx="1219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6812280" y="5487989"/>
                <a:ext cx="1219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6812280" y="4987926"/>
                <a:ext cx="1219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812280" y="4487863"/>
                <a:ext cx="1219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812280" y="3987800"/>
                <a:ext cx="12192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/>
          <p:cNvGrpSpPr/>
          <p:nvPr/>
        </p:nvGrpSpPr>
        <p:grpSpPr>
          <a:xfrm>
            <a:off x="15240" y="5762159"/>
            <a:ext cx="9128760" cy="459119"/>
            <a:chOff x="15240" y="5772319"/>
            <a:chExt cx="9128760" cy="459119"/>
          </a:xfrm>
        </p:grpSpPr>
        <p:pic>
          <p:nvPicPr>
            <p:cNvPr id="56" name="Picture 55" descr="mos2_side_long.tga"/>
            <p:cNvPicPr>
              <a:picLocks noChangeAspect="1"/>
            </p:cNvPicPr>
            <p:nvPr/>
          </p:nvPicPr>
          <p:blipFill rotWithShape="1">
            <a:blip r:embed="rId7" cstate="print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" t="41467" r="1144" b="43050"/>
            <a:stretch/>
          </p:blipFill>
          <p:spPr>
            <a:xfrm>
              <a:off x="15240" y="5772319"/>
              <a:ext cx="5349240" cy="459119"/>
            </a:xfrm>
            <a:prstGeom prst="rect">
              <a:avLst/>
            </a:prstGeom>
          </p:spPr>
        </p:pic>
        <p:pic>
          <p:nvPicPr>
            <p:cNvPr id="57" name="Picture 56" descr="mos2_side_long.tga"/>
            <p:cNvPicPr>
              <a:picLocks noChangeAspect="1"/>
            </p:cNvPicPr>
            <p:nvPr/>
          </p:nvPicPr>
          <p:blipFill rotWithShape="1">
            <a:blip r:embed="rId7" cstate="print">
              <a:alphaModFix amt="30000"/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" t="41467" r="29880" b="43050"/>
            <a:stretch/>
          </p:blipFill>
          <p:spPr>
            <a:xfrm>
              <a:off x="5364480" y="5772319"/>
              <a:ext cx="3779520" cy="459119"/>
            </a:xfrm>
            <a:prstGeom prst="rect">
              <a:avLst/>
            </a:prstGeom>
          </p:spPr>
        </p:pic>
      </p:grpSp>
      <p:sp>
        <p:nvSpPr>
          <p:cNvPr id="58" name="Rectangle 57"/>
          <p:cNvSpPr/>
          <p:nvPr/>
        </p:nvSpPr>
        <p:spPr>
          <a:xfrm>
            <a:off x="0" y="5770880"/>
            <a:ext cx="9144000" cy="447040"/>
          </a:xfrm>
          <a:prstGeom prst="rect">
            <a:avLst/>
          </a:prstGeom>
          <a:solidFill>
            <a:srgbClr val="000099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84480" y="6289833"/>
            <a:ext cx="9039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Bottom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4480" y="5247547"/>
            <a:ext cx="71968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Top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84480" y="5850799"/>
            <a:ext cx="62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03421" y="4067719"/>
            <a:ext cx="93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graphite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17621" y="4067719"/>
            <a:ext cx="68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hBN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69921" y="4067719"/>
            <a:ext cx="833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24401" y="3762919"/>
            <a:ext cx="93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TMDCs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FED79D-577D-41D9-A802-7724CBD0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0898" y="270130"/>
            <a:ext cx="6293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Fabrication: WS</a:t>
            </a:r>
            <a:r>
              <a:rPr lang="en-US" sz="3000" baseline="-25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graphene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5667" t="28519" r="25000" b="14297"/>
          <a:stretch/>
        </p:blipFill>
        <p:spPr>
          <a:xfrm>
            <a:off x="1058174" y="1514942"/>
            <a:ext cx="6766560" cy="44119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D9F46-8071-4DEF-A626-DC525EA85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0898" y="270130"/>
            <a:ext cx="6293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Atomic-force microscopy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641" t="27835" r="31282" b="17691"/>
          <a:stretch/>
        </p:blipFill>
        <p:spPr>
          <a:xfrm>
            <a:off x="1736774" y="1897379"/>
            <a:ext cx="6148935" cy="354974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C8348-3FD6-48B0-8686-6D03D971D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0898" y="270130"/>
            <a:ext cx="6293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Graphene-encapsulated WS</a:t>
            </a:r>
            <a:r>
              <a:rPr lang="en-US" sz="3000" baseline="-25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dirty="0">
              <a:solidFill>
                <a:srgbClr val="2C4D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416" t="26444" r="26333" b="7778"/>
          <a:stretch/>
        </p:blipFill>
        <p:spPr>
          <a:xfrm>
            <a:off x="1432560" y="1203960"/>
            <a:ext cx="6172200" cy="49377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72003A-B764-433C-ACBD-1E8F15A4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6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0898" y="270130"/>
            <a:ext cx="62934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</a:t>
            </a:r>
            <a:r>
              <a:rPr lang="en-US" sz="3000" baseline="-25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0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641" t="29430" r="14615" b="16097"/>
          <a:stretch/>
        </p:blipFill>
        <p:spPr>
          <a:xfrm>
            <a:off x="301261" y="1754484"/>
            <a:ext cx="8721969" cy="38318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C2EED-0F50-4184-A504-AEDC6400F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2"/>
    </mc:Choice>
    <mc:Fallback xmlns="">
      <p:transition spd="slow" advTm="317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B904FD-D7BE-461D-A431-7B46E84E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8CEC7F-6408-4DE0-842E-6F932C778348}"/>
              </a:ext>
            </a:extLst>
          </p:cNvPr>
          <p:cNvSpPr txBox="1"/>
          <p:nvPr/>
        </p:nvSpPr>
        <p:spPr>
          <a:xfrm>
            <a:off x="0" y="1636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Micromechanical exfoliation of 2D materials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35AD49-7960-4F79-A8B4-A580650B0F45}"/>
              </a:ext>
            </a:extLst>
          </p:cNvPr>
          <p:cNvGrpSpPr/>
          <p:nvPr/>
        </p:nvGrpSpPr>
        <p:grpSpPr>
          <a:xfrm>
            <a:off x="961859" y="863836"/>
            <a:ext cx="7220282" cy="4215951"/>
            <a:chOff x="839756" y="1386348"/>
            <a:chExt cx="7220282" cy="421595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D234A0-32F5-4D65-9080-52E09A96F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1529" y="1386348"/>
              <a:ext cx="6968509" cy="396686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AED294-19F2-436D-BB41-3FCB72877612}"/>
                </a:ext>
              </a:extLst>
            </p:cNvPr>
            <p:cNvSpPr txBox="1"/>
            <p:nvPr/>
          </p:nvSpPr>
          <p:spPr>
            <a:xfrm>
              <a:off x="4328847" y="2951412"/>
              <a:ext cx="2408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 Peel off a few layers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970155-4EBA-4E79-91C7-106DC929ED0E}"/>
                </a:ext>
              </a:extLst>
            </p:cNvPr>
            <p:cNvSpPr txBox="1"/>
            <p:nvPr/>
          </p:nvSpPr>
          <p:spPr>
            <a:xfrm>
              <a:off x="4155230" y="5263745"/>
              <a:ext cx="27556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 Monolayer on substrate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D42B6C-D9F1-413D-9FC0-B40EED4863D0}"/>
                </a:ext>
              </a:extLst>
            </p:cNvPr>
            <p:cNvSpPr txBox="1"/>
            <p:nvPr/>
          </p:nvSpPr>
          <p:spPr>
            <a:xfrm>
              <a:off x="1629879" y="4855030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Substrate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4F4011-1679-4C00-8159-E8235788C734}"/>
                </a:ext>
              </a:extLst>
            </p:cNvPr>
            <p:cNvSpPr txBox="1"/>
            <p:nvPr/>
          </p:nvSpPr>
          <p:spPr>
            <a:xfrm>
              <a:off x="4948467" y="4855030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Substrate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A5DF55-C485-4947-8D7C-135D35191CE0}"/>
                </a:ext>
              </a:extLst>
            </p:cNvPr>
            <p:cNvSpPr txBox="1"/>
            <p:nvPr/>
          </p:nvSpPr>
          <p:spPr>
            <a:xfrm>
              <a:off x="1122783" y="2951412"/>
              <a:ext cx="22552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 Bulk graphite, TMDC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C2ABED-CE56-44F0-BAA6-7293FE3620C9}"/>
                </a:ext>
              </a:extLst>
            </p:cNvPr>
            <p:cNvSpPr txBox="1"/>
            <p:nvPr/>
          </p:nvSpPr>
          <p:spPr>
            <a:xfrm>
              <a:off x="839756" y="5249795"/>
              <a:ext cx="2855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 Place layers on substrate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0663DC-016F-48EF-BD1D-1E62D0D13B32}"/>
              </a:ext>
            </a:extLst>
          </p:cNvPr>
          <p:cNvSpPr txBox="1"/>
          <p:nvPr/>
        </p:nvSpPr>
        <p:spPr>
          <a:xfrm>
            <a:off x="-49764" y="5240350"/>
            <a:ext cx="9193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from: K. 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Novoselov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Rev. Mod. Phys.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119591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2030" y="47040"/>
            <a:ext cx="61502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76997" y="3885382"/>
            <a:ext cx="731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lasers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44030" y="751466"/>
            <a:ext cx="1439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Electronics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41861" y="3663802"/>
            <a:ext cx="1225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Catalysis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14276" y="1392095"/>
            <a:ext cx="102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transistor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878" y="4029736"/>
            <a:ext cx="2723441" cy="2161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70870" y="5943898"/>
            <a:ext cx="3514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endParaRPr lang="en-US" sz="1400" kern="0" dirty="0">
              <a:latin typeface="Arial" pitchFamily="34" charset="0"/>
              <a:cs typeface="Arial" pitchFamily="34" charset="0"/>
            </a:endParaRPr>
          </a:p>
          <a:p>
            <a:pPr algn="just" defTabSz="457200">
              <a:defRPr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Deng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Nature Nano.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kern="0" dirty="0">
                <a:latin typeface="Arial" pitchFamily="34" charset="0"/>
                <a:cs typeface="Arial" pitchFamily="34" charset="0"/>
              </a:rPr>
              <a:t> 2016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72016" y="1207354"/>
            <a:ext cx="3041466" cy="1959988"/>
            <a:chOff x="-172454" y="1850230"/>
            <a:chExt cx="3545342" cy="26028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850230"/>
              <a:ext cx="3372888" cy="243038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72454" y="4092456"/>
              <a:ext cx="486007" cy="360638"/>
            </a:xfrm>
            <a:prstGeom prst="rect">
              <a:avLst/>
            </a:prstGeom>
            <a:solidFill>
              <a:schemeClr val="bg1"/>
            </a:solidFill>
            <a:ln w="412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59157" y="2775137"/>
            <a:ext cx="3514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endParaRPr lang="en-US" sz="1400" kern="0" dirty="0">
              <a:latin typeface="Arial" pitchFamily="34" charset="0"/>
              <a:cs typeface="Arial" pitchFamily="34" charset="0"/>
            </a:endParaRPr>
          </a:p>
          <a:p>
            <a:pPr algn="just" defTabSz="457200">
              <a:defRPr/>
            </a:pPr>
            <a:r>
              <a:rPr lang="en-US" sz="1400" kern="0" dirty="0" err="1">
                <a:latin typeface="Arial" pitchFamily="34" charset="0"/>
                <a:cs typeface="Arial" pitchFamily="34" charset="0"/>
              </a:rPr>
              <a:t>Jariwala</a:t>
            </a:r>
            <a:r>
              <a:rPr lang="en-US" sz="1400" kern="0" dirty="0">
                <a:latin typeface="Arial" pitchFamily="34" charset="0"/>
                <a:cs typeface="Arial" pitchFamily="34" charset="0"/>
              </a:rPr>
              <a:t>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ACS Nano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kern="0" dirty="0">
                <a:latin typeface="Arial" pitchFamily="34" charset="0"/>
                <a:cs typeface="Arial" pitchFamily="34" charset="0"/>
              </a:rPr>
              <a:t> 2014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9584" y="1310125"/>
            <a:ext cx="3378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Photonics and photovoltaics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21431" y="5577583"/>
            <a:ext cx="34637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defRPr/>
            </a:pPr>
            <a:endParaRPr lang="en-US" sz="1400" kern="0" dirty="0">
              <a:latin typeface="Arial" pitchFamily="34" charset="0"/>
              <a:cs typeface="Arial" pitchFamily="34" charset="0"/>
            </a:endParaRPr>
          </a:p>
          <a:p>
            <a:pPr algn="just" defTabSz="457200">
              <a:defRPr/>
            </a:pPr>
            <a:r>
              <a:rPr lang="en-US" sz="1400" kern="0" dirty="0" err="1">
                <a:latin typeface="Arial" pitchFamily="34" charset="0"/>
                <a:cs typeface="Arial" pitchFamily="34" charset="0"/>
              </a:rPr>
              <a:t>Mak</a:t>
            </a:r>
            <a:r>
              <a:rPr lang="en-US" sz="1400" kern="0" dirty="0">
                <a:latin typeface="Arial" pitchFamily="34" charset="0"/>
                <a:cs typeface="Arial" pitchFamily="34" charset="0"/>
              </a:rPr>
              <a:t> and Shan.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Nature Photonics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kern="0" dirty="0">
                <a:latin typeface="Arial" pitchFamily="34" charset="0"/>
                <a:cs typeface="Arial" pitchFamily="34" charset="0"/>
              </a:rPr>
              <a:t> 2016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94110" y="1760542"/>
            <a:ext cx="2925990" cy="3988832"/>
            <a:chOff x="5760810" y="1455742"/>
            <a:chExt cx="2925990" cy="39888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t="43311" r="10829"/>
            <a:stretch/>
          </p:blipFill>
          <p:spPr>
            <a:xfrm>
              <a:off x="5760810" y="3746500"/>
              <a:ext cx="2629734" cy="169807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5800" y="1455742"/>
              <a:ext cx="2146300" cy="23823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543800" y="3632200"/>
              <a:ext cx="1143000" cy="393700"/>
            </a:xfrm>
            <a:prstGeom prst="rect">
              <a:avLst/>
            </a:prstGeom>
            <a:solidFill>
              <a:schemeClr val="bg1"/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7F952-29A9-42B8-96FB-0F9CDF67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70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1"/>
    </mc:Choice>
    <mc:Fallback xmlns="">
      <p:transition spd="slow" advTm="1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198" y="1504951"/>
            <a:ext cx="1863229" cy="1989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52286" y="24642"/>
            <a:ext cx="61502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of 2D materials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92369" y="1309524"/>
            <a:ext cx="6279949" cy="3486086"/>
            <a:chOff x="1429885" y="2304397"/>
            <a:chExt cx="6279949" cy="348608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t="49167"/>
            <a:stretch/>
          </p:blipFill>
          <p:spPr>
            <a:xfrm>
              <a:off x="1429885" y="2304397"/>
              <a:ext cx="6279949" cy="348608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565080" y="2735238"/>
              <a:ext cx="292349" cy="314632"/>
            </a:xfrm>
            <a:prstGeom prst="rect">
              <a:avLst/>
            </a:prstGeom>
            <a:solidFill>
              <a:srgbClr val="0000FF">
                <a:alpha val="1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17643" y="2730322"/>
              <a:ext cx="292349" cy="314632"/>
            </a:xfrm>
            <a:prstGeom prst="rect">
              <a:avLst/>
            </a:prstGeom>
            <a:solidFill>
              <a:srgbClr val="0000FF">
                <a:alpha val="1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891361" y="2730322"/>
              <a:ext cx="292349" cy="314632"/>
            </a:xfrm>
            <a:prstGeom prst="rect">
              <a:avLst/>
            </a:prstGeom>
            <a:solidFill>
              <a:srgbClr val="FF0000">
                <a:alpha val="1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5193180" y="2802598"/>
            <a:ext cx="292349" cy="314632"/>
          </a:xfrm>
          <a:prstGeom prst="rect">
            <a:avLst/>
          </a:prstGeom>
          <a:solidFill>
            <a:srgbClr val="66FF66">
              <a:alpha val="1254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180127" y="3141057"/>
            <a:ext cx="292349" cy="314632"/>
          </a:xfrm>
          <a:prstGeom prst="rect">
            <a:avLst/>
          </a:prstGeom>
          <a:solidFill>
            <a:srgbClr val="66FF66">
              <a:alpha val="1254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445711" y="1065865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Graphene: semimetal</a:t>
            </a: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BN: insulator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15928" y="1698683"/>
            <a:ext cx="33640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400" baseline="-250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Mo</a:t>
            </a:r>
            <a:r>
              <a:rPr lang="en-US" sz="1400" baseline="-250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400" baseline="-250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-250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WS</a:t>
            </a:r>
            <a:r>
              <a:rPr lang="en-US" sz="1400" baseline="-250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semiconductors</a:t>
            </a:r>
          </a:p>
          <a:p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NbSe</a:t>
            </a:r>
            <a:r>
              <a:rPr lang="en-US" sz="1400" baseline="-250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076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superconductors</a:t>
            </a:r>
          </a:p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</a:t>
            </a:r>
            <a:r>
              <a:rPr lang="en-US" sz="1400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semiconducting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ferromagnet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50771" y="5240350"/>
            <a:ext cx="4988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from: 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Gibney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0226" y="1065865"/>
            <a:ext cx="316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Transition metal </a:t>
            </a:r>
            <a:r>
              <a:rPr lang="en-US" sz="1600" dirty="0" err="1">
                <a:latin typeface="Arial"/>
                <a:cs typeface="Arial"/>
              </a:rPr>
              <a:t>dichalcogenides</a:t>
            </a:r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(TMDC)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639" y="4983834"/>
            <a:ext cx="7713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Flexible atomic membranes, unique tunable optical and electronic properties!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90731" y="3671132"/>
            <a:ext cx="1786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Layered perovskites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15942" y="2423867"/>
            <a:ext cx="3923389" cy="670719"/>
            <a:chOff x="2215942" y="2760045"/>
            <a:chExt cx="3923389" cy="670719"/>
          </a:xfrm>
        </p:grpSpPr>
        <p:sp>
          <p:nvSpPr>
            <p:cNvPr id="6" name="Rectangle 5"/>
            <p:cNvSpPr/>
            <p:nvPr/>
          </p:nvSpPr>
          <p:spPr>
            <a:xfrm>
              <a:off x="2215942" y="2760045"/>
              <a:ext cx="311010" cy="336907"/>
            </a:xfrm>
            <a:prstGeom prst="rect">
              <a:avLst/>
            </a:prstGeom>
            <a:solidFill>
              <a:schemeClr val="accent2">
                <a:alpha val="35000"/>
              </a:schemeClr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828321" y="3093857"/>
              <a:ext cx="311010" cy="336907"/>
            </a:xfrm>
            <a:prstGeom prst="rect">
              <a:avLst/>
            </a:prstGeom>
            <a:solidFill>
              <a:schemeClr val="accent2">
                <a:alpha val="35000"/>
              </a:schemeClr>
            </a:solidFill>
            <a:ln w="412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6BAD60-7CA7-4C12-8B3E-0EB78758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20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1"/>
    </mc:Choice>
    <mc:Fallback xmlns="">
      <p:transition spd="slow" advTm="12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  <p:bldP spid="39" grpId="0"/>
      <p:bldP spid="45" grpId="0"/>
      <p:bldP spid="2" grpId="0"/>
      <p:bldP spid="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63965" y="860429"/>
            <a:ext cx="5929306" cy="4599535"/>
          </a:xfrm>
          <a:prstGeom prst="rect">
            <a:avLst/>
          </a:prstGeom>
          <a:solidFill>
            <a:schemeClr val="bg1"/>
          </a:solidFill>
          <a:ln w="412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/>
          <a:srcRect l="24646" t="10344" r="59152" b="21389"/>
          <a:stretch/>
        </p:blipFill>
        <p:spPr>
          <a:xfrm>
            <a:off x="520001" y="1509148"/>
            <a:ext cx="1666977" cy="3950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2388" t="10344" r="44373" b="25024"/>
          <a:stretch/>
        </p:blipFill>
        <p:spPr>
          <a:xfrm>
            <a:off x="815378" y="1509148"/>
            <a:ext cx="1362075" cy="3740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200" t="10344" r="28727" b="20696"/>
          <a:stretch/>
        </p:blipFill>
        <p:spPr>
          <a:xfrm>
            <a:off x="812204" y="1509148"/>
            <a:ext cx="1447800" cy="39908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2251" t="10344" r="14192" b="21389"/>
          <a:stretch/>
        </p:blipFill>
        <p:spPr>
          <a:xfrm>
            <a:off x="823538" y="1509148"/>
            <a:ext cx="1394732" cy="3950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9313" y="1138182"/>
            <a:ext cx="9245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9313" y="1138181"/>
            <a:ext cx="92450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9313" y="1138181"/>
            <a:ext cx="92450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9313" y="1139996"/>
            <a:ext cx="924503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15185" y="2089852"/>
            <a:ext cx="357509" cy="1074584"/>
            <a:chOff x="2201227" y="1415094"/>
            <a:chExt cx="357509" cy="107458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201227" y="1415094"/>
              <a:ext cx="0" cy="254000"/>
            </a:xfrm>
            <a:prstGeom prst="straightConnector1">
              <a:avLst/>
            </a:prstGeom>
            <a:ln w="19050">
              <a:solidFill>
                <a:srgbClr val="E2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558736" y="2216628"/>
              <a:ext cx="0" cy="273050"/>
            </a:xfrm>
            <a:prstGeom prst="straightConnector1">
              <a:avLst/>
            </a:prstGeom>
            <a:ln w="19050">
              <a:solidFill>
                <a:srgbClr val="00339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822805" y="2021272"/>
            <a:ext cx="349889" cy="1226984"/>
            <a:chOff x="2208847" y="1331274"/>
            <a:chExt cx="349889" cy="1226984"/>
          </a:xfrm>
        </p:grpSpPr>
        <p:cxnSp>
          <p:nvCxnSpPr>
            <p:cNvPr id="42" name="Straight Arrow Connector 41"/>
            <p:cNvCxnSpPr/>
            <p:nvPr/>
          </p:nvCxnSpPr>
          <p:spPr>
            <a:xfrm flipV="1">
              <a:off x="2208847" y="1331274"/>
              <a:ext cx="0" cy="254000"/>
            </a:xfrm>
            <a:prstGeom prst="straightConnector1">
              <a:avLst/>
            </a:prstGeom>
            <a:ln w="19050">
              <a:solidFill>
                <a:srgbClr val="E2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2558736" y="2285208"/>
              <a:ext cx="0" cy="273050"/>
            </a:xfrm>
            <a:prstGeom prst="straightConnector1">
              <a:avLst/>
            </a:prstGeom>
            <a:ln w="19050">
              <a:solidFill>
                <a:srgbClr val="00339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830425" y="1884112"/>
            <a:ext cx="342269" cy="1615604"/>
            <a:chOff x="2216467" y="1437954"/>
            <a:chExt cx="342269" cy="1615604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2216467" y="1437954"/>
              <a:ext cx="0" cy="254000"/>
            </a:xfrm>
            <a:prstGeom prst="straightConnector1">
              <a:avLst/>
            </a:prstGeom>
            <a:ln w="19050">
              <a:solidFill>
                <a:srgbClr val="E2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2558736" y="2780508"/>
              <a:ext cx="0" cy="273050"/>
            </a:xfrm>
            <a:prstGeom prst="straightConnector1">
              <a:avLst/>
            </a:prstGeom>
            <a:ln w="19050">
              <a:solidFill>
                <a:srgbClr val="003399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588946" y="4944724"/>
            <a:ext cx="490537" cy="238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558684" y="4911366"/>
            <a:ext cx="630337" cy="30777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MoS</a:t>
            </a:r>
            <a:r>
              <a:rPr lang="en-US" sz="1400" baseline="-25000" dirty="0">
                <a:latin typeface="Arial" pitchFamily="34" charset="0"/>
                <a:cs typeface="Arial" pitchFamily="34" charset="0"/>
              </a:rPr>
              <a:t>2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0" y="5978121"/>
            <a:ext cx="322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Splendiani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Lett.,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(2010)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5"/>
          <a:srcRect l="41723" t="28292" b="58849"/>
          <a:stretch/>
        </p:blipFill>
        <p:spPr>
          <a:xfrm flipH="1">
            <a:off x="5277342" y="3434021"/>
            <a:ext cx="2374677" cy="58750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/>
          <a:srcRect l="41723" t="28292" b="58849"/>
          <a:stretch/>
        </p:blipFill>
        <p:spPr>
          <a:xfrm>
            <a:off x="5492291" y="2860604"/>
            <a:ext cx="2377440" cy="58818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/>
          <a:srcRect l="41723" t="28292" b="58849"/>
          <a:stretch/>
        </p:blipFill>
        <p:spPr>
          <a:xfrm flipH="1">
            <a:off x="5290408" y="2315719"/>
            <a:ext cx="2374678" cy="58750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5"/>
          <a:srcRect l="41723" t="28292" b="58849"/>
          <a:stretch/>
        </p:blipFill>
        <p:spPr>
          <a:xfrm>
            <a:off x="5518422" y="1793099"/>
            <a:ext cx="2374678" cy="587504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4728100" y="2238265"/>
            <a:ext cx="3955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2C4D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Monolayers are direct-gap semiconductors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1343" y="537490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ED8E01"/>
                </a:solidFill>
                <a:latin typeface="Arial"/>
                <a:cs typeface="Arial"/>
              </a:rPr>
              <a:t>Chalcogen</a:t>
            </a:r>
            <a:endParaRPr lang="en-US" sz="1400" dirty="0">
              <a:solidFill>
                <a:srgbClr val="ED8E01"/>
              </a:solidFill>
              <a:latin typeface="Arial"/>
              <a:cs typeface="Arial"/>
            </a:endParaRPr>
          </a:p>
          <a:p>
            <a:pPr algn="ctr"/>
            <a:r>
              <a:rPr lang="en-US" sz="1400" dirty="0">
                <a:solidFill>
                  <a:srgbClr val="ED8E01"/>
                </a:solidFill>
                <a:latin typeface="Arial"/>
                <a:cs typeface="Arial"/>
              </a:rPr>
              <a:t>p orbitals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09327" y="5426121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80"/>
                </a:solidFill>
                <a:latin typeface="Arial"/>
                <a:cs typeface="Arial"/>
              </a:rPr>
              <a:t>Metal</a:t>
            </a:r>
          </a:p>
          <a:p>
            <a:pPr algn="ctr"/>
            <a:r>
              <a:rPr lang="en-US" sz="1400" dirty="0">
                <a:solidFill>
                  <a:srgbClr val="008080"/>
                </a:solidFill>
                <a:latin typeface="Arial"/>
                <a:cs typeface="Arial"/>
              </a:rPr>
              <a:t>d orbitals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985791" y="1105131"/>
            <a:ext cx="6286500" cy="4789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-1" y="-1028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Dramatic light matter coupling at the monolayer limit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D18084C-E724-4927-A9A3-374298CF41D4}"/>
              </a:ext>
            </a:extLst>
          </p:cNvPr>
          <p:cNvSpPr txBox="1"/>
          <p:nvPr/>
        </p:nvSpPr>
        <p:spPr>
          <a:xfrm>
            <a:off x="1925584" y="5414470"/>
            <a:ext cx="1040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ED8E01"/>
                </a:solidFill>
                <a:latin typeface="Arial"/>
                <a:cs typeface="Arial"/>
              </a:rPr>
              <a:t>Chalcogen</a:t>
            </a:r>
            <a:endParaRPr lang="en-US" sz="1400" dirty="0">
              <a:solidFill>
                <a:srgbClr val="ED8E01"/>
              </a:solidFill>
              <a:latin typeface="Arial"/>
              <a:cs typeface="Arial"/>
            </a:endParaRPr>
          </a:p>
          <a:p>
            <a:pPr algn="ctr"/>
            <a:r>
              <a:rPr lang="en-US" sz="1400" dirty="0">
                <a:solidFill>
                  <a:srgbClr val="ED8E01"/>
                </a:solidFill>
                <a:latin typeface="Arial"/>
                <a:cs typeface="Arial"/>
              </a:rPr>
              <a:t>p orbitals 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E4879A5-A19A-434A-81D9-F89139AC4EF0}"/>
              </a:ext>
            </a:extLst>
          </p:cNvPr>
          <p:cNvGrpSpPr/>
          <p:nvPr/>
        </p:nvGrpSpPr>
        <p:grpSpPr>
          <a:xfrm>
            <a:off x="3654792" y="1392097"/>
            <a:ext cx="5619776" cy="2573886"/>
            <a:chOff x="1225699" y="1817508"/>
            <a:chExt cx="5619776" cy="2573886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6BA76C79-69CD-4373-8532-0A99122404EC}"/>
                </a:ext>
              </a:extLst>
            </p:cNvPr>
            <p:cNvSpPr/>
            <p:nvPr/>
          </p:nvSpPr>
          <p:spPr>
            <a:xfrm>
              <a:off x="4605867" y="2269066"/>
              <a:ext cx="575733" cy="549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F4824AE-543B-4297-9260-7D9E822D50BF}"/>
                </a:ext>
              </a:extLst>
            </p:cNvPr>
            <p:cNvSpPr txBox="1"/>
            <p:nvPr/>
          </p:nvSpPr>
          <p:spPr>
            <a:xfrm>
              <a:off x="4096626" y="1819551"/>
              <a:ext cx="2543961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Light emission</a:t>
              </a:r>
            </a:p>
          </p:txBody>
        </p:sp>
        <p:pic>
          <p:nvPicPr>
            <p:cNvPr id="114" name="Picture 3">
              <a:extLst>
                <a:ext uri="{FF2B5EF4-FFF2-40B4-BE49-F238E27FC236}">
                  <a16:creationId xmlns:a16="http://schemas.microsoft.com/office/drawing/2014/main" id="{4E914D99-365A-44A9-8A5C-AC139DA96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20"/>
            <a:stretch/>
          </p:blipFill>
          <p:spPr bwMode="auto">
            <a:xfrm>
              <a:off x="4179485" y="2277175"/>
              <a:ext cx="2665990" cy="2110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" name="Picture 3">
              <a:extLst>
                <a:ext uri="{FF2B5EF4-FFF2-40B4-BE49-F238E27FC236}">
                  <a16:creationId xmlns:a16="http://schemas.microsoft.com/office/drawing/2014/main" id="{0F1FBC85-F539-4721-88DE-67395D626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81"/>
            <a:stretch/>
          </p:blipFill>
          <p:spPr bwMode="auto">
            <a:xfrm>
              <a:off x="1411116" y="2279130"/>
              <a:ext cx="2929943" cy="211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45C1334-D51F-47D7-8640-9BB9A7ED4E22}"/>
                </a:ext>
              </a:extLst>
            </p:cNvPr>
            <p:cNvSpPr/>
            <p:nvPr/>
          </p:nvSpPr>
          <p:spPr>
            <a:xfrm>
              <a:off x="1225699" y="2193657"/>
              <a:ext cx="575733" cy="549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AC7EE4E-5E71-4012-AAA0-2685C1FED164}"/>
                </a:ext>
              </a:extLst>
            </p:cNvPr>
            <p:cNvSpPr txBox="1"/>
            <p:nvPr/>
          </p:nvSpPr>
          <p:spPr>
            <a:xfrm>
              <a:off x="1995645" y="1817508"/>
              <a:ext cx="1967448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Optical image</a:t>
              </a:r>
            </a:p>
          </p:txBody>
        </p: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39B74F6B-C8A1-4411-979D-FB2F373A5CCB}"/>
                </a:ext>
              </a:extLst>
            </p:cNvPr>
            <p:cNvCxnSpPr/>
            <p:nvPr/>
          </p:nvCxnSpPr>
          <p:spPr>
            <a:xfrm flipV="1">
              <a:off x="2841983" y="2819117"/>
              <a:ext cx="508000" cy="27093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522B4A03-BB4F-451D-B3AF-D33B4EBCE835}"/>
                </a:ext>
              </a:extLst>
            </p:cNvPr>
            <p:cNvCxnSpPr/>
            <p:nvPr/>
          </p:nvCxnSpPr>
          <p:spPr>
            <a:xfrm>
              <a:off x="3080377" y="3670726"/>
              <a:ext cx="474133" cy="25400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17B4F03-847F-4DF2-BFCF-690E47C2D321}"/>
                </a:ext>
              </a:extLst>
            </p:cNvPr>
            <p:cNvSpPr txBox="1"/>
            <p:nvPr/>
          </p:nvSpPr>
          <p:spPr>
            <a:xfrm>
              <a:off x="2779855" y="3873030"/>
              <a:ext cx="13644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/>
                  <a:cs typeface="Arial"/>
                </a:rPr>
                <a:t>Few layers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34E842B-EDB7-4EEC-B2DE-F43CD563D029}"/>
                </a:ext>
              </a:extLst>
            </p:cNvPr>
            <p:cNvSpPr txBox="1"/>
            <p:nvPr/>
          </p:nvSpPr>
          <p:spPr>
            <a:xfrm>
              <a:off x="2794000" y="244375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Arial"/>
                  <a:cs typeface="Arial"/>
                </a:rPr>
                <a:t>Monolayer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FE2A3-B1BE-4E2F-9374-D8744D887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332047" y="2138169"/>
            <a:ext cx="1436239" cy="1652327"/>
            <a:chOff x="412049" y="1872086"/>
            <a:chExt cx="2348835" cy="2783632"/>
          </a:xfrm>
        </p:grpSpPr>
        <p:grpSp>
          <p:nvGrpSpPr>
            <p:cNvPr id="19" name="Group 18"/>
            <p:cNvGrpSpPr/>
            <p:nvPr/>
          </p:nvGrpSpPr>
          <p:grpSpPr>
            <a:xfrm>
              <a:off x="412049" y="1872086"/>
              <a:ext cx="2348835" cy="2783632"/>
              <a:chOff x="482605" y="3128680"/>
              <a:chExt cx="2348835" cy="2783632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921656" y="3763927"/>
                <a:ext cx="1682273" cy="1942749"/>
                <a:chOff x="7567388" y="609596"/>
                <a:chExt cx="1164654" cy="1344983"/>
              </a:xfrm>
            </p:grpSpPr>
            <p:sp>
              <p:nvSpPr>
                <p:cNvPr id="73" name="Hexagon 72"/>
                <p:cNvSpPr/>
                <p:nvPr/>
              </p:nvSpPr>
              <p:spPr>
                <a:xfrm>
                  <a:off x="7567388" y="609596"/>
                  <a:ext cx="1123360" cy="968414"/>
                </a:xfrm>
                <a:prstGeom prst="hexag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7936136" y="882228"/>
                  <a:ext cx="275563" cy="4307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ED8E01"/>
                      </a:solidFill>
                      <a:latin typeface="Symbol" panose="05050102010706020507" pitchFamily="18" charset="2"/>
                      <a:cs typeface="Arial" panose="020B0604020202020204" pitchFamily="34" charset="0"/>
                    </a:rPr>
                    <a:t>G</a:t>
                  </a: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8270286" y="1559718"/>
                  <a:ext cx="461756" cy="394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808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7900853" y="1559718"/>
                  <a:ext cx="461756" cy="394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rgbClr val="00808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</a:p>
              </p:txBody>
            </p:sp>
            <p:cxnSp>
              <p:nvCxnSpPr>
                <p:cNvPr id="78" name="Straight Connector 77"/>
                <p:cNvCxnSpPr>
                  <a:stCxn id="73" idx="1"/>
                </p:cNvCxnSpPr>
                <p:nvPr/>
              </p:nvCxnSpPr>
              <p:spPr>
                <a:xfrm flipH="1" flipV="1">
                  <a:off x="8132889" y="1136305"/>
                  <a:ext cx="315755" cy="441705"/>
                </a:xfrm>
                <a:prstGeom prst="line">
                  <a:avLst/>
                </a:prstGeom>
                <a:ln w="57150" cmpd="sng">
                  <a:gradFill flip="none" rotWithShape="1">
                    <a:gsLst>
                      <a:gs pos="15000">
                        <a:srgbClr val="008080"/>
                      </a:gs>
                      <a:gs pos="82000">
                        <a:srgbClr val="ED8E01"/>
                      </a:gs>
                    </a:gsLst>
                    <a:lin ang="0" scaled="1"/>
                    <a:tileRect/>
                  </a:gra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 flipV="1">
                  <a:off x="8127209" y="1133479"/>
                  <a:ext cx="4760" cy="440527"/>
                </a:xfrm>
                <a:prstGeom prst="line">
                  <a:avLst/>
                </a:prstGeom>
                <a:ln w="57150" cmpd="sng">
                  <a:gradFill flip="none" rotWithShape="1">
                    <a:gsLst>
                      <a:gs pos="13000">
                        <a:srgbClr val="008080"/>
                      </a:gs>
                      <a:gs pos="76000">
                        <a:srgbClr val="ED8E01"/>
                      </a:gs>
                    </a:gsLst>
                    <a:lin ang="5400000" scaled="0"/>
                    <a:tileRect/>
                  </a:gra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oup 62"/>
              <p:cNvGrpSpPr/>
              <p:nvPr/>
            </p:nvGrpSpPr>
            <p:grpSpPr>
              <a:xfrm>
                <a:off x="482605" y="4727838"/>
                <a:ext cx="1232532" cy="1184474"/>
                <a:chOff x="5573957" y="2618201"/>
                <a:chExt cx="1528206" cy="146862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5823857" y="3026228"/>
                  <a:ext cx="685800" cy="696686"/>
                  <a:chOff x="5834743" y="3037114"/>
                  <a:chExt cx="685800" cy="696686"/>
                </a:xfrm>
              </p:grpSpPr>
              <p:cxnSp>
                <p:nvCxnSpPr>
                  <p:cNvPr id="68" name="Straight Arrow Connector 67"/>
                  <p:cNvCxnSpPr/>
                  <p:nvPr/>
                </p:nvCxnSpPr>
                <p:spPr>
                  <a:xfrm flipV="1">
                    <a:off x="5834743" y="3037114"/>
                    <a:ext cx="0" cy="69668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Arrow Connector 69"/>
                  <p:cNvCxnSpPr/>
                  <p:nvPr/>
                </p:nvCxnSpPr>
                <p:spPr>
                  <a:xfrm>
                    <a:off x="5834743" y="3733800"/>
                    <a:ext cx="685800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6399343" y="3508223"/>
                  <a:ext cx="702820" cy="578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  <a:r>
                    <a:rPr lang="en-U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5573957" y="2618201"/>
                  <a:ext cx="707999" cy="5786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  <a:r>
                    <a:rPr lang="en-US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583670" y="3128680"/>
                <a:ext cx="2247770" cy="632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Brillouin zone</a:t>
                </a:r>
              </a:p>
            </p:txBody>
          </p:sp>
        </p:grp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1629770" y="3246142"/>
              <a:ext cx="79214" cy="79213"/>
            </a:xfrm>
            <a:prstGeom prst="ellipse">
              <a:avLst/>
            </a:prstGeom>
            <a:solidFill>
              <a:srgbClr val="ED8E0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FFC000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A03093F-27D4-4CEF-8E15-3A7E7CF6E80B}"/>
              </a:ext>
            </a:extLst>
          </p:cNvPr>
          <p:cNvSpPr txBox="1"/>
          <p:nvPr/>
        </p:nvSpPr>
        <p:spPr>
          <a:xfrm>
            <a:off x="5031823" y="3853240"/>
            <a:ext cx="327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K.F. Mak et al.,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(2010)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84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4"/>
    </mc:Choice>
    <mc:Fallback xmlns="">
      <p:transition spd="slow" advTm="66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  <p:bldP spid="12" grpId="1"/>
      <p:bldP spid="13" grpId="0"/>
      <p:bldP spid="13" grpId="1"/>
      <p:bldP spid="14" grpId="0"/>
      <p:bldP spid="69" grpId="0"/>
      <p:bldP spid="84" grpId="0" animBg="1"/>
      <p:bldP spid="84" grpId="1" animBg="1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150" y="3769480"/>
            <a:ext cx="3594099" cy="2309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0" y="14773"/>
            <a:ext cx="9114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3261"/>
                </a:solidFill>
                <a:latin typeface="Arial"/>
                <a:cs typeface="Arial"/>
              </a:rPr>
              <a:t>Tuning nanomaterials using the local environment</a:t>
            </a:r>
          </a:p>
          <a:p>
            <a:pPr algn="ctr"/>
            <a:endParaRPr lang="en-US" sz="3000" dirty="0">
              <a:solidFill>
                <a:srgbClr val="003261"/>
              </a:solidFill>
              <a:latin typeface="Arial"/>
              <a:cs typeface="Arial"/>
            </a:endParaRPr>
          </a:p>
          <a:p>
            <a:pPr algn="ctr"/>
            <a:endParaRPr lang="en-US" sz="3000" strike="sngStrike" dirty="0">
              <a:solidFill>
                <a:srgbClr val="0032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166876" y="3455719"/>
            <a:ext cx="3709633" cy="1841500"/>
            <a:chOff x="3846867" y="1710267"/>
            <a:chExt cx="3709633" cy="1841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1324" t="19486" r="48353" b="8957"/>
            <a:stretch/>
          </p:blipFill>
          <p:spPr>
            <a:xfrm flipH="1">
              <a:off x="3846867" y="1710267"/>
              <a:ext cx="3390900" cy="18415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896100" y="1752600"/>
              <a:ext cx="660400" cy="330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000" l="6591" r="9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06323" y="2892235"/>
            <a:ext cx="1325034" cy="1204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0249" y="3179013"/>
            <a:ext cx="8441589" cy="3059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Novel heterostructures for emergent physical phenomena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Atomically precise modulation of properties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4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Additional rotational degree of freedom: inter-layer twist</a:t>
            </a:r>
          </a:p>
          <a:p>
            <a:pPr lvl="1" algn="just">
              <a:lnSpc>
                <a:spcPct val="14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recent reports of superconductivity in twisted bilayer graphene, bilayer graphene 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hBN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000" l="6591" r="9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1357" y="3003438"/>
            <a:ext cx="1325034" cy="1204576"/>
          </a:xfrm>
          <a:prstGeom prst="rect">
            <a:avLst/>
          </a:prstGeom>
        </p:spPr>
      </p:pic>
      <p:pic>
        <p:nvPicPr>
          <p:cNvPr id="230" name="Picture 229" descr="mos2_side_long.tga">
            <a:extLst>
              <a:ext uri="{FF2B5EF4-FFF2-40B4-BE49-F238E27FC236}">
                <a16:creationId xmlns:a16="http://schemas.microsoft.com/office/drawing/2014/main" id="{668A82C2-DD4E-4038-8A42-413B754530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30000"/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41964" r="13157" b="41460"/>
          <a:stretch/>
        </p:blipFill>
        <p:spPr>
          <a:xfrm>
            <a:off x="3334960" y="2344014"/>
            <a:ext cx="5796170" cy="650561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29D7AC13-CEC9-4936-8013-A7EBA477E80A}"/>
              </a:ext>
            </a:extLst>
          </p:cNvPr>
          <p:cNvGrpSpPr>
            <a:grpSpLocks noChangeAspect="1"/>
          </p:cNvGrpSpPr>
          <p:nvPr/>
        </p:nvGrpSpPr>
        <p:grpSpPr>
          <a:xfrm>
            <a:off x="2914105" y="1725283"/>
            <a:ext cx="3116583" cy="131477"/>
            <a:chOff x="2213115" y="1878322"/>
            <a:chExt cx="2083053" cy="84454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F8888A02-3C2A-429D-BEA1-27BE9972F01D}"/>
                </a:ext>
              </a:extLst>
            </p:cNvPr>
            <p:cNvGrpSpPr/>
            <p:nvPr/>
          </p:nvGrpSpPr>
          <p:grpSpPr>
            <a:xfrm>
              <a:off x="2407920" y="1878322"/>
              <a:ext cx="630341" cy="84454"/>
              <a:chOff x="2217420" y="2021840"/>
              <a:chExt cx="593126" cy="70484"/>
            </a:xfrm>
          </p:grpSpPr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16A0BDF1-4F6E-4901-B39D-1F2AD37AAB0E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80" name="Oval 279">
                  <a:extLst>
                    <a:ext uri="{FF2B5EF4-FFF2-40B4-BE49-F238E27FC236}">
                      <a16:creationId xmlns:a16="http://schemas.microsoft.com/office/drawing/2014/main" id="{923EEA2B-5C7E-4081-840F-1C00C7B205F5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E5C7B8E1-02AD-49CE-B762-92D1649363F0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2" name="Oval 281">
                  <a:extLst>
                    <a:ext uri="{FF2B5EF4-FFF2-40B4-BE49-F238E27FC236}">
                      <a16:creationId xmlns:a16="http://schemas.microsoft.com/office/drawing/2014/main" id="{6A8C9ECE-7F4C-498F-9B57-5AE397BF319F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BBD7718C-B0CE-4FF4-A6B5-06AB99C24451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D8FC1706-21C3-4954-8EC1-FD91BA151405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68A625BB-9516-4769-9D2F-3133F0395F05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04B99DB7-49AD-4A1B-8C53-B76E876371A1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6AD4889E-FEE0-4FCD-893F-3D33C4D12AEA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E9F775A1-7E98-4029-9F55-B3E80D776362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BF8976D4-C0CF-4C18-A594-4478BC55A253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22B44F65-43EF-4306-B3C9-118704BEE4EB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BE6B1E95-BF49-4563-B951-376D43ACAC5C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4" name="Rectangle 273">
                  <a:extLst>
                    <a:ext uri="{FF2B5EF4-FFF2-40B4-BE49-F238E27FC236}">
                      <a16:creationId xmlns:a16="http://schemas.microsoft.com/office/drawing/2014/main" id="{A1790837-FA4D-4FDF-A61F-3B51C7937937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40263D9-51A6-44CB-AF53-4EEB6202EDDE}"/>
                </a:ext>
              </a:extLst>
            </p:cNvPr>
            <p:cNvGrpSpPr/>
            <p:nvPr/>
          </p:nvGrpSpPr>
          <p:grpSpPr>
            <a:xfrm>
              <a:off x="3036873" y="1878322"/>
              <a:ext cx="630341" cy="84454"/>
              <a:chOff x="2217420" y="2021840"/>
              <a:chExt cx="593126" cy="70484"/>
            </a:xfrm>
          </p:grpSpPr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71388575-163C-479A-ADA7-D255FAFF7893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1A6A5F42-8E0B-46A5-9375-2BA02298E030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DF00C5FE-4DAD-431F-811D-3D33B42C7BC6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566B230E-2FA7-46D0-9ED9-A74BA2ECE31C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E1F71DB5-DA1D-47A7-9D53-5C4839BD3F42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64" name="Rectangle 263">
                  <a:extLst>
                    <a:ext uri="{FF2B5EF4-FFF2-40B4-BE49-F238E27FC236}">
                      <a16:creationId xmlns:a16="http://schemas.microsoft.com/office/drawing/2014/main" id="{C5E4857E-4ACE-455A-AE30-4CEF4095AFBB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EFC2C961-EACB-4976-A450-858BB90711F8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F222B45C-6500-4B7F-9FD9-7A5DA89B238D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97044514-72F6-4BEC-ADAE-8E30975ED004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97025821-6719-4530-AF4D-129783472B24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94EA1D20-0429-43A3-B658-ABEBCC622B92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ED9B2E69-1456-49B0-AD36-11C48EAD690E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6D92E0E9-96FF-457D-90F7-92A232AF6B03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9C9837D1-6E9D-4BB3-B143-1CDBB7A72058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3BEBC3D-69CD-445F-B135-4821AD55D0EA}"/>
                </a:ext>
              </a:extLst>
            </p:cNvPr>
            <p:cNvGrpSpPr/>
            <p:nvPr/>
          </p:nvGrpSpPr>
          <p:grpSpPr>
            <a:xfrm>
              <a:off x="3665827" y="1878322"/>
              <a:ext cx="630341" cy="84454"/>
              <a:chOff x="2217420" y="2021840"/>
              <a:chExt cx="593126" cy="70484"/>
            </a:xfrm>
          </p:grpSpPr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850EE7DB-6977-4207-806D-8F6C372C4F12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252" name="Oval 251">
                  <a:extLst>
                    <a:ext uri="{FF2B5EF4-FFF2-40B4-BE49-F238E27FC236}">
                      <a16:creationId xmlns:a16="http://schemas.microsoft.com/office/drawing/2014/main" id="{60529F45-23C2-4A20-A788-BBB04CB835EB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F81B3727-6FC0-4C77-8E6B-D173182F8CB0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Oval 253">
                  <a:extLst>
                    <a:ext uri="{FF2B5EF4-FFF2-40B4-BE49-F238E27FC236}">
                      <a16:creationId xmlns:a16="http://schemas.microsoft.com/office/drawing/2014/main" id="{8C56F793-46DF-4618-AD01-15CB3C73AA4C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1B491E11-BF45-418C-8511-E41C0A5CA9BC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F23EE33C-F892-44CC-B84D-46AE567D0E33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4089549E-814C-4A0F-9608-55B7565D8393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F000634B-1C67-4FDC-96A2-CDFCEA73AA90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247" name="Oval 246">
                  <a:extLst>
                    <a:ext uri="{FF2B5EF4-FFF2-40B4-BE49-F238E27FC236}">
                      <a16:creationId xmlns:a16="http://schemas.microsoft.com/office/drawing/2014/main" id="{40DBF6C4-7478-4F98-B49E-922FE826D189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453B1856-BF55-49A2-B48C-DA43EF3D14B6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9" name="Oval 248">
                  <a:extLst>
                    <a:ext uri="{FF2B5EF4-FFF2-40B4-BE49-F238E27FC236}">
                      <a16:creationId xmlns:a16="http://schemas.microsoft.com/office/drawing/2014/main" id="{AA59B43E-6A1A-4B2D-B50F-A85F4B77A221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EA3D429B-72BC-4FA3-A3BA-EE1B289A69BE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97143946-05F4-42F4-8A45-0E79E1D99278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330D2F44-32A9-4793-AA4A-0944D73DB14B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9F6351A-0F3D-40A0-8778-C7A7B00445AE}"/>
                </a:ext>
              </a:extLst>
            </p:cNvPr>
            <p:cNvSpPr/>
            <p:nvPr/>
          </p:nvSpPr>
          <p:spPr>
            <a:xfrm>
              <a:off x="2213115" y="1878325"/>
              <a:ext cx="72882" cy="82171"/>
            </a:xfrm>
            <a:prstGeom prst="ellipse">
              <a:avLst/>
            </a:prstGeom>
            <a:gradFill flip="none" rotWithShape="1">
              <a:gsLst>
                <a:gs pos="2200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6A7ADA39-1762-4C33-91D1-4984B2DEDEDB}"/>
                </a:ext>
              </a:extLst>
            </p:cNvPr>
            <p:cNvGrpSpPr/>
            <p:nvPr/>
          </p:nvGrpSpPr>
          <p:grpSpPr>
            <a:xfrm>
              <a:off x="2285174" y="1907992"/>
              <a:ext cx="125044" cy="29001"/>
              <a:chOff x="2399515" y="2046602"/>
              <a:chExt cx="117661" cy="24204"/>
            </a:xfrm>
          </p:grpSpPr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206FEDF-DBA2-45CC-8880-EEFE3B649872}"/>
                  </a:ext>
                </a:extLst>
              </p:cNvPr>
              <p:cNvSpPr/>
              <p:nvPr/>
            </p:nvSpPr>
            <p:spPr>
              <a:xfrm rot="10800000">
                <a:off x="239951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B0124C5E-D477-47A4-9556-8A65D4E100F3}"/>
                  </a:ext>
                </a:extLst>
              </p:cNvPr>
              <p:cNvSpPr/>
              <p:nvPr/>
            </p:nvSpPr>
            <p:spPr>
              <a:xfrm rot="10800000">
                <a:off x="245666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283" name="Picture 282" descr="mos2_side_long.tga">
            <a:extLst>
              <a:ext uri="{FF2B5EF4-FFF2-40B4-BE49-F238E27FC236}">
                <a16:creationId xmlns:a16="http://schemas.microsoft.com/office/drawing/2014/main" id="{C0261585-C25A-4635-B511-9DD7D3BF69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30000"/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" t="40109" r="55052" b="41460"/>
          <a:stretch/>
        </p:blipFill>
        <p:spPr>
          <a:xfrm>
            <a:off x="10950" y="2274807"/>
            <a:ext cx="3348030" cy="7233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284" name="Picture 283">
            <a:extLst>
              <a:ext uri="{FF2B5EF4-FFF2-40B4-BE49-F238E27FC236}">
                <a16:creationId xmlns:a16="http://schemas.microsoft.com/office/drawing/2014/main" id="{D56CC453-A543-436F-931A-D10AF95BB7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595" r="29401" b="18530"/>
          <a:stretch/>
        </p:blipFill>
        <p:spPr>
          <a:xfrm rot="5400000">
            <a:off x="172156" y="1114833"/>
            <a:ext cx="1167273" cy="1097280"/>
          </a:xfrm>
          <a:prstGeom prst="rect">
            <a:avLst/>
          </a:prstGeom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FCC59539-82B4-4AFD-9529-8B4D466EFB8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9595" r="29401" b="18530"/>
          <a:stretch/>
        </p:blipFill>
        <p:spPr>
          <a:xfrm>
            <a:off x="7792507" y="599763"/>
            <a:ext cx="1167273" cy="1097280"/>
          </a:xfrm>
          <a:prstGeom prst="rect">
            <a:avLst/>
          </a:prstGeom>
        </p:spPr>
      </p:pic>
      <p:sp>
        <p:nvSpPr>
          <p:cNvPr id="286" name="Oval 285">
            <a:extLst>
              <a:ext uri="{FF2B5EF4-FFF2-40B4-BE49-F238E27FC236}">
                <a16:creationId xmlns:a16="http://schemas.microsoft.com/office/drawing/2014/main" id="{38E5446A-F377-45E9-BD59-B5460FEE6289}"/>
              </a:ext>
            </a:extLst>
          </p:cNvPr>
          <p:cNvSpPr/>
          <p:nvPr/>
        </p:nvSpPr>
        <p:spPr>
          <a:xfrm rot="10800000">
            <a:off x="525656" y="1421724"/>
            <a:ext cx="442037" cy="473536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506CD143-C6D3-43C4-ABB4-9F30698858CE}"/>
              </a:ext>
            </a:extLst>
          </p:cNvPr>
          <p:cNvGrpSpPr/>
          <p:nvPr/>
        </p:nvGrpSpPr>
        <p:grpSpPr>
          <a:xfrm>
            <a:off x="757465" y="1637102"/>
            <a:ext cx="274320" cy="296045"/>
            <a:chOff x="7024564" y="2502093"/>
            <a:chExt cx="296044" cy="296045"/>
          </a:xfrm>
        </p:grpSpPr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F6E45D8C-1BC0-496B-A605-B769E0067DD0}"/>
                </a:ext>
              </a:extLst>
            </p:cNvPr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89" name="Straight Connector 288">
              <a:extLst>
                <a:ext uri="{FF2B5EF4-FFF2-40B4-BE49-F238E27FC236}">
                  <a16:creationId xmlns:a16="http://schemas.microsoft.com/office/drawing/2014/main" id="{1DEDBDE3-1F27-4218-BCAE-47F31D2DA3E9}"/>
                </a:ext>
              </a:extLst>
            </p:cNvPr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B6EF879F-C3C4-41D7-85B8-A9F8BB820A72}"/>
              </a:ext>
            </a:extLst>
          </p:cNvPr>
          <p:cNvGrpSpPr/>
          <p:nvPr/>
        </p:nvGrpSpPr>
        <p:grpSpPr>
          <a:xfrm>
            <a:off x="441472" y="1435448"/>
            <a:ext cx="274320" cy="296044"/>
            <a:chOff x="6453865" y="2629685"/>
            <a:chExt cx="296044" cy="296044"/>
          </a:xfrm>
        </p:grpSpPr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8D3A7302-CB25-4698-9C1E-D05334CECCCB}"/>
                </a:ext>
              </a:extLst>
            </p:cNvPr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92" name="Group 291">
              <a:extLst>
                <a:ext uri="{FF2B5EF4-FFF2-40B4-BE49-F238E27FC236}">
                  <a16:creationId xmlns:a16="http://schemas.microsoft.com/office/drawing/2014/main" id="{1EF4B0FB-133D-40DE-B51A-7B8D66A512D8}"/>
                </a:ext>
              </a:extLst>
            </p:cNvPr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6FCD731D-2C37-4158-9C15-F7F5B25076FD}"/>
                  </a:ext>
                </a:extLst>
              </p:cNvPr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E9212985-A105-4969-8ED2-79D514FA256A}"/>
                  </a:ext>
                </a:extLst>
              </p:cNvPr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48F8571D-8E91-4E9B-8387-6828B36CBDD7}"/>
              </a:ext>
            </a:extLst>
          </p:cNvPr>
          <p:cNvGrpSpPr>
            <a:grpSpLocks noChangeAspect="1"/>
          </p:cNvGrpSpPr>
          <p:nvPr/>
        </p:nvGrpSpPr>
        <p:grpSpPr>
          <a:xfrm>
            <a:off x="6013026" y="1966353"/>
            <a:ext cx="3118104" cy="131477"/>
            <a:chOff x="2217420" y="2021840"/>
            <a:chExt cx="1961027" cy="70484"/>
          </a:xfrm>
        </p:grpSpPr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7B467FD3-A090-48CB-ABC4-F6AE87AE1455}"/>
                </a:ext>
              </a:extLst>
            </p:cNvPr>
            <p:cNvGrpSpPr/>
            <p:nvPr/>
          </p:nvGrpSpPr>
          <p:grpSpPr>
            <a:xfrm>
              <a:off x="2217420" y="2021840"/>
              <a:ext cx="593126" cy="70484"/>
              <a:chOff x="2217420" y="2021840"/>
              <a:chExt cx="593126" cy="70484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4C8DB530-B5C9-4849-AE5C-29941D841864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42" name="Oval 341">
                  <a:extLst>
                    <a:ext uri="{FF2B5EF4-FFF2-40B4-BE49-F238E27FC236}">
                      <a16:creationId xmlns:a16="http://schemas.microsoft.com/office/drawing/2014/main" id="{7488E8F9-296D-4C0B-A396-ED2FF103E24F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3" name="Rectangle 342">
                  <a:extLst>
                    <a:ext uri="{FF2B5EF4-FFF2-40B4-BE49-F238E27FC236}">
                      <a16:creationId xmlns:a16="http://schemas.microsoft.com/office/drawing/2014/main" id="{156558B6-2C28-4C2E-975F-A1A01D82DD2E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4" name="Oval 343">
                  <a:extLst>
                    <a:ext uri="{FF2B5EF4-FFF2-40B4-BE49-F238E27FC236}">
                      <a16:creationId xmlns:a16="http://schemas.microsoft.com/office/drawing/2014/main" id="{6E9FB688-B3F8-4681-B0A1-4A9C042FA5E8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63F2A9D9-BB1C-4B86-A70E-17E31ACF51F8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D6B83AC4-3929-4C01-AF98-A24464479A99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E959E87A-A78E-4DAA-A976-786D8DBCD4C2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70A49425-EC09-41BB-830D-B75262C577BD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27CE55E3-BDC5-447C-BC79-B495009E08D1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E774AA51-1447-419B-9203-A5F4BCF02059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547BBD48-DB85-418B-8C0A-D226B4A3BB58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1F96C73F-9C97-4D4B-B248-A9D757AF93BC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EC5CF54A-30C3-44F1-BC46-6557FFD220EA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1D2A6034-34D2-4D4C-BE22-84856C985356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049D0967-B0C0-45C8-BE29-5727572E6C04}"/>
                </a:ext>
              </a:extLst>
            </p:cNvPr>
            <p:cNvGrpSpPr/>
            <p:nvPr/>
          </p:nvGrpSpPr>
          <p:grpSpPr>
            <a:xfrm>
              <a:off x="2809240" y="2021840"/>
              <a:ext cx="593126" cy="70484"/>
              <a:chOff x="2217420" y="2021840"/>
              <a:chExt cx="593126" cy="70484"/>
            </a:xfrm>
          </p:grpSpPr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52731BC2-4C00-4E3F-B739-BCBD7DE061FF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28" name="Oval 327">
                  <a:extLst>
                    <a:ext uri="{FF2B5EF4-FFF2-40B4-BE49-F238E27FC236}">
                      <a16:creationId xmlns:a16="http://schemas.microsoft.com/office/drawing/2014/main" id="{8AA0875B-FD70-410F-BB81-8D797AE65361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1E13605F-C949-4DFD-B5F0-5C2B342B51DB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Oval 329">
                  <a:extLst>
                    <a:ext uri="{FF2B5EF4-FFF2-40B4-BE49-F238E27FC236}">
                      <a16:creationId xmlns:a16="http://schemas.microsoft.com/office/drawing/2014/main" id="{882A967F-2083-4B09-BC9D-0CE33C45D46C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3285B7D9-3303-4CEF-B376-6691420C1B2D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26" name="Rectangle 325">
                  <a:extLst>
                    <a:ext uri="{FF2B5EF4-FFF2-40B4-BE49-F238E27FC236}">
                      <a16:creationId xmlns:a16="http://schemas.microsoft.com/office/drawing/2014/main" id="{7EA3C90F-E6AB-47C5-BB51-FCD981294D7A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E406B322-1406-4372-98D1-EF9BED2B3082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D1D9D1DB-9905-4760-80A4-72A3C7FD7A35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23" name="Oval 322">
                  <a:extLst>
                    <a:ext uri="{FF2B5EF4-FFF2-40B4-BE49-F238E27FC236}">
                      <a16:creationId xmlns:a16="http://schemas.microsoft.com/office/drawing/2014/main" id="{EE58EE6E-C3FA-4069-9F66-3C9EE7E028BD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BFDC61CC-261E-4BA6-ACAB-FD7B05CBFEE4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5" name="Oval 324">
                  <a:extLst>
                    <a:ext uri="{FF2B5EF4-FFF2-40B4-BE49-F238E27FC236}">
                      <a16:creationId xmlns:a16="http://schemas.microsoft.com/office/drawing/2014/main" id="{8E398B4A-BB80-444B-B9F7-D7A509712064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302F63EA-BC0F-4FC2-85F9-4F3ECF50A1F5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21" name="Rectangle 320">
                  <a:extLst>
                    <a:ext uri="{FF2B5EF4-FFF2-40B4-BE49-F238E27FC236}">
                      <a16:creationId xmlns:a16="http://schemas.microsoft.com/office/drawing/2014/main" id="{7DD25F69-AC40-4DDB-BE26-777C0BF24759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D076B07D-F5B8-41BB-AF86-D0249611E7FD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F01B0F45-8E0A-4CA7-BBC9-F6119D943682}"/>
                </a:ext>
              </a:extLst>
            </p:cNvPr>
            <p:cNvGrpSpPr/>
            <p:nvPr/>
          </p:nvGrpSpPr>
          <p:grpSpPr>
            <a:xfrm>
              <a:off x="3401060" y="2021840"/>
              <a:ext cx="593126" cy="70484"/>
              <a:chOff x="2217420" y="2021840"/>
              <a:chExt cx="593126" cy="70484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7FC86A5C-43B0-4AB4-AEEF-EC5D09E92C8B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14" name="Oval 313">
                  <a:extLst>
                    <a:ext uri="{FF2B5EF4-FFF2-40B4-BE49-F238E27FC236}">
                      <a16:creationId xmlns:a16="http://schemas.microsoft.com/office/drawing/2014/main" id="{F5A94D2D-E7CC-41E0-8D80-3F64B0550777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Rectangle 314">
                  <a:extLst>
                    <a:ext uri="{FF2B5EF4-FFF2-40B4-BE49-F238E27FC236}">
                      <a16:creationId xmlns:a16="http://schemas.microsoft.com/office/drawing/2014/main" id="{FCB2D6DB-4696-47F7-8061-EA02B8899E43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Oval 315">
                  <a:extLst>
                    <a:ext uri="{FF2B5EF4-FFF2-40B4-BE49-F238E27FC236}">
                      <a16:creationId xmlns:a16="http://schemas.microsoft.com/office/drawing/2014/main" id="{C44B5B4E-B688-4350-AC56-04F0081DF99A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9DC366E0-4A8F-4677-80E2-3499CA23AE83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69A13384-29F5-4E7E-87E0-EA8470FCF614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972C9520-396D-4579-9BF1-1FED74DC4D20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2ED7D515-54C1-43D4-8822-070A2FDC4046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14E7B071-EF09-4B6B-A522-5A10582A65A9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49CAE935-FAB1-4334-938C-9C794E9AA47F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1" name="Oval 310">
                  <a:extLst>
                    <a:ext uri="{FF2B5EF4-FFF2-40B4-BE49-F238E27FC236}">
                      <a16:creationId xmlns:a16="http://schemas.microsoft.com/office/drawing/2014/main" id="{1FDF2FF9-A3D0-48E3-8FA2-EAFC1DD52E31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06" name="Group 305">
                <a:extLst>
                  <a:ext uri="{FF2B5EF4-FFF2-40B4-BE49-F238E27FC236}">
                    <a16:creationId xmlns:a16="http://schemas.microsoft.com/office/drawing/2014/main" id="{220D9B22-6A0B-436B-947B-8479041E2CD3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ACA9B8CC-B45D-4497-8521-1038EF5F21C9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8" name="Rectangle 307">
                  <a:extLst>
                    <a:ext uri="{FF2B5EF4-FFF2-40B4-BE49-F238E27FC236}">
                      <a16:creationId xmlns:a16="http://schemas.microsoft.com/office/drawing/2014/main" id="{372256F3-7C22-4F0D-AE79-30239AB89F50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09070CCA-8F94-44CC-A58F-BBBB7C040B5B}"/>
                </a:ext>
              </a:extLst>
            </p:cNvPr>
            <p:cNvGrpSpPr/>
            <p:nvPr/>
          </p:nvGrpSpPr>
          <p:grpSpPr>
            <a:xfrm>
              <a:off x="3992880" y="2021840"/>
              <a:ext cx="185567" cy="68579"/>
              <a:chOff x="2395220" y="1625600"/>
              <a:chExt cx="350520" cy="129540"/>
            </a:xfrm>
          </p:grpSpPr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815335DD-1784-4163-A873-465E4BA50490}"/>
                  </a:ext>
                </a:extLst>
              </p:cNvPr>
              <p:cNvSpPr/>
              <p:nvPr/>
            </p:nvSpPr>
            <p:spPr>
              <a:xfrm>
                <a:off x="239522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FC86A055-C309-4D08-B21A-F906CEE77D3D}"/>
                  </a:ext>
                </a:extLst>
              </p:cNvPr>
              <p:cNvSpPr/>
              <p:nvPr/>
            </p:nvSpPr>
            <p:spPr>
              <a:xfrm rot="10800000">
                <a:off x="2519680" y="1668775"/>
                <a:ext cx="114300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Oval 301">
                <a:extLst>
                  <a:ext uri="{FF2B5EF4-FFF2-40B4-BE49-F238E27FC236}">
                    <a16:creationId xmlns:a16="http://schemas.microsoft.com/office/drawing/2014/main" id="{A97023C3-425B-4844-8005-967AAA3A6336}"/>
                  </a:ext>
                </a:extLst>
              </p:cNvPr>
              <p:cNvSpPr/>
              <p:nvPr/>
            </p:nvSpPr>
            <p:spPr>
              <a:xfrm>
                <a:off x="261620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F7CD1526-5D1B-469E-82DF-B660F5793AC8}"/>
              </a:ext>
            </a:extLst>
          </p:cNvPr>
          <p:cNvGrpSpPr>
            <a:grpSpLocks noChangeAspect="1"/>
          </p:cNvGrpSpPr>
          <p:nvPr/>
        </p:nvGrpSpPr>
        <p:grpSpPr>
          <a:xfrm>
            <a:off x="6008780" y="1731729"/>
            <a:ext cx="3116583" cy="131477"/>
            <a:chOff x="2213115" y="1878322"/>
            <a:chExt cx="2083053" cy="84454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A032C99B-29C9-44CD-85BD-A97ED9F39751}"/>
                </a:ext>
              </a:extLst>
            </p:cNvPr>
            <p:cNvGrpSpPr/>
            <p:nvPr/>
          </p:nvGrpSpPr>
          <p:grpSpPr>
            <a:xfrm>
              <a:off x="2407920" y="1878322"/>
              <a:ext cx="630341" cy="84454"/>
              <a:chOff x="2217420" y="2021840"/>
              <a:chExt cx="593126" cy="70484"/>
            </a:xfrm>
          </p:grpSpPr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8246EB10-DA38-4250-BBDC-625F8A5C8FC2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92" name="Oval 391">
                  <a:extLst>
                    <a:ext uri="{FF2B5EF4-FFF2-40B4-BE49-F238E27FC236}">
                      <a16:creationId xmlns:a16="http://schemas.microsoft.com/office/drawing/2014/main" id="{00363A80-527C-4B5C-B0BB-20343A8B7218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" name="Rectangle 392">
                  <a:extLst>
                    <a:ext uri="{FF2B5EF4-FFF2-40B4-BE49-F238E27FC236}">
                      <a16:creationId xmlns:a16="http://schemas.microsoft.com/office/drawing/2014/main" id="{8C8DFB4C-E123-42AE-892E-FE7EBE4974F6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" name="Oval 393">
                  <a:extLst>
                    <a:ext uri="{FF2B5EF4-FFF2-40B4-BE49-F238E27FC236}">
                      <a16:creationId xmlns:a16="http://schemas.microsoft.com/office/drawing/2014/main" id="{152D8EC8-F6B9-4125-B583-A70E783807AE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99D0C5D5-3C8B-4470-BE07-3A926DA44228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7459DC47-BF43-4D8A-9DF1-58B4D20A0D4F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4A9F3128-3D2F-4C10-9F4E-5D65396A1D92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50DE1CE5-D74F-4525-B52B-1A8EAE648331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DA56D505-99EE-43AA-BF85-8172BE93367A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6D554809-199D-4C5F-A8A3-E51EFF5B4572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" name="Oval 388">
                  <a:extLst>
                    <a:ext uri="{FF2B5EF4-FFF2-40B4-BE49-F238E27FC236}">
                      <a16:creationId xmlns:a16="http://schemas.microsoft.com/office/drawing/2014/main" id="{27B17698-F4AB-46DC-B66C-D91DD991717E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610BF84D-C420-421E-8B74-D82F0C7210C8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8AAA5A21-CC0A-49DA-BC40-950F6F0C29D1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08064D82-3BB6-460C-8EC3-F7AA04D38F67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390FBC9F-E2BD-4CD3-8F68-4F6C10A83E59}"/>
                </a:ext>
              </a:extLst>
            </p:cNvPr>
            <p:cNvGrpSpPr/>
            <p:nvPr/>
          </p:nvGrpSpPr>
          <p:grpSpPr>
            <a:xfrm>
              <a:off x="3036873" y="1878322"/>
              <a:ext cx="630341" cy="84454"/>
              <a:chOff x="2217420" y="2021840"/>
              <a:chExt cx="593126" cy="70484"/>
            </a:xfrm>
          </p:grpSpPr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3E8E622C-4655-4BA4-9C1A-3DDB0255BE5E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78" name="Oval 377">
                  <a:extLst>
                    <a:ext uri="{FF2B5EF4-FFF2-40B4-BE49-F238E27FC236}">
                      <a16:creationId xmlns:a16="http://schemas.microsoft.com/office/drawing/2014/main" id="{0A6EFB61-D0DC-4889-8466-9B0C3BBFD61D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B1D65EDD-EC2F-461E-9A00-C24FD1087661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" name="Oval 379">
                  <a:extLst>
                    <a:ext uri="{FF2B5EF4-FFF2-40B4-BE49-F238E27FC236}">
                      <a16:creationId xmlns:a16="http://schemas.microsoft.com/office/drawing/2014/main" id="{20A68480-9D79-49B7-BFBF-28EF006DA7AF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DC4D8CEC-B444-40D8-A7EE-3AFA8A1958B8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4EE9A3E9-1CCF-46B6-9558-11AE9A67884E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B9543301-1977-4ECE-8209-24701BF8BA74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34D7788E-9E96-4553-9DAB-A7074D3FB8ED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73" name="Oval 372">
                  <a:extLst>
                    <a:ext uri="{FF2B5EF4-FFF2-40B4-BE49-F238E27FC236}">
                      <a16:creationId xmlns:a16="http://schemas.microsoft.com/office/drawing/2014/main" id="{58913712-3241-493D-BD1B-4E5CC3CAD003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F8081D65-2D0D-4839-AE5B-10E9CC9EAAD8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" name="Oval 374">
                  <a:extLst>
                    <a:ext uri="{FF2B5EF4-FFF2-40B4-BE49-F238E27FC236}">
                      <a16:creationId xmlns:a16="http://schemas.microsoft.com/office/drawing/2014/main" id="{B519690F-2491-4BE8-8932-C68B7C4A3FE2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704B7FBA-BD95-427C-A622-C3587AA97FFC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71" name="Rectangle 370">
                  <a:extLst>
                    <a:ext uri="{FF2B5EF4-FFF2-40B4-BE49-F238E27FC236}">
                      <a16:creationId xmlns:a16="http://schemas.microsoft.com/office/drawing/2014/main" id="{E175D839-CA9E-4AF9-BDED-88639783D596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" name="Rectangle 371">
                  <a:extLst>
                    <a:ext uri="{FF2B5EF4-FFF2-40B4-BE49-F238E27FC236}">
                      <a16:creationId xmlns:a16="http://schemas.microsoft.com/office/drawing/2014/main" id="{191630E6-3AA7-40A3-B726-0A70DC0A0D7F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96804C7A-0B8C-4B34-8CC8-C04082703943}"/>
                </a:ext>
              </a:extLst>
            </p:cNvPr>
            <p:cNvGrpSpPr/>
            <p:nvPr/>
          </p:nvGrpSpPr>
          <p:grpSpPr>
            <a:xfrm>
              <a:off x="3665827" y="1878322"/>
              <a:ext cx="630341" cy="84454"/>
              <a:chOff x="2217420" y="2021840"/>
              <a:chExt cx="593126" cy="70484"/>
            </a:xfrm>
          </p:grpSpPr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C030F128-A7D3-4362-A0F2-3F60846527E9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364" name="Oval 363">
                  <a:extLst>
                    <a:ext uri="{FF2B5EF4-FFF2-40B4-BE49-F238E27FC236}">
                      <a16:creationId xmlns:a16="http://schemas.microsoft.com/office/drawing/2014/main" id="{61D5A9F4-E7FE-4613-9631-05DF03B120EA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5" name="Rectangle 364">
                  <a:extLst>
                    <a:ext uri="{FF2B5EF4-FFF2-40B4-BE49-F238E27FC236}">
                      <a16:creationId xmlns:a16="http://schemas.microsoft.com/office/drawing/2014/main" id="{C2084178-BE12-4D2B-A85F-A3D6F7E2EFAE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6" name="Oval 365">
                  <a:extLst>
                    <a:ext uri="{FF2B5EF4-FFF2-40B4-BE49-F238E27FC236}">
                      <a16:creationId xmlns:a16="http://schemas.microsoft.com/office/drawing/2014/main" id="{2D0E936C-DCA3-4F8C-82AE-B76039602426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5371FD56-2EC5-4CD4-8632-36D85977E5F0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9D81A3D0-B747-4680-AECC-8C44380A8808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C699F476-E630-4569-BA3C-7D4D421B0E34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E1434F02-C956-453D-9E10-D976D8B230E7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359" name="Oval 358">
                  <a:extLst>
                    <a:ext uri="{FF2B5EF4-FFF2-40B4-BE49-F238E27FC236}">
                      <a16:creationId xmlns:a16="http://schemas.microsoft.com/office/drawing/2014/main" id="{401DC2F7-3E14-4C01-8CCD-A23082BD786C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28B202E7-FA8E-47AD-8E10-C707FAD3CD06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1" name="Oval 360">
                  <a:extLst>
                    <a:ext uri="{FF2B5EF4-FFF2-40B4-BE49-F238E27FC236}">
                      <a16:creationId xmlns:a16="http://schemas.microsoft.com/office/drawing/2014/main" id="{85FFC955-63F0-4AE9-95C9-C076C357D7EB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56" name="Group 355">
                <a:extLst>
                  <a:ext uri="{FF2B5EF4-FFF2-40B4-BE49-F238E27FC236}">
                    <a16:creationId xmlns:a16="http://schemas.microsoft.com/office/drawing/2014/main" id="{3B588BC3-40FE-4B11-AD31-96E1EB32B3C5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780CBE6F-3E46-4F71-A61D-7265424A8EE8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DEBB1666-EB36-438E-B1B0-04836ED4F69F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45B69A58-F5EE-4BB3-9B03-94E00C5479B1}"/>
                </a:ext>
              </a:extLst>
            </p:cNvPr>
            <p:cNvSpPr/>
            <p:nvPr/>
          </p:nvSpPr>
          <p:spPr>
            <a:xfrm>
              <a:off x="2213115" y="1878325"/>
              <a:ext cx="72882" cy="82171"/>
            </a:xfrm>
            <a:prstGeom prst="ellipse">
              <a:avLst/>
            </a:prstGeom>
            <a:gradFill flip="none" rotWithShape="1">
              <a:gsLst>
                <a:gs pos="22000">
                  <a:schemeClr val="bg1">
                    <a:lumMod val="95000"/>
                  </a:schemeClr>
                </a:gs>
                <a:gs pos="79000">
                  <a:schemeClr val="bg1">
                    <a:lumMod val="6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3331A21B-CAF4-4719-9029-94ADE84024C7}"/>
                </a:ext>
              </a:extLst>
            </p:cNvPr>
            <p:cNvGrpSpPr/>
            <p:nvPr/>
          </p:nvGrpSpPr>
          <p:grpSpPr>
            <a:xfrm>
              <a:off x="2285174" y="1907992"/>
              <a:ext cx="125044" cy="29001"/>
              <a:chOff x="2399515" y="2046602"/>
              <a:chExt cx="117661" cy="24204"/>
            </a:xfrm>
          </p:grpSpPr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F5858DE6-39D5-4179-8DB0-1958A437E111}"/>
                  </a:ext>
                </a:extLst>
              </p:cNvPr>
              <p:cNvSpPr/>
              <p:nvPr/>
            </p:nvSpPr>
            <p:spPr>
              <a:xfrm rot="10800000">
                <a:off x="239951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3AB43A0-4C9F-491E-81A6-2E0A455A62CD}"/>
                  </a:ext>
                </a:extLst>
              </p:cNvPr>
              <p:cNvSpPr/>
              <p:nvPr/>
            </p:nvSpPr>
            <p:spPr>
              <a:xfrm rot="10800000">
                <a:off x="2456665" y="2046602"/>
                <a:ext cx="60511" cy="2420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270DC01B-9D61-4900-8D10-F203ED9AA433}"/>
              </a:ext>
            </a:extLst>
          </p:cNvPr>
          <p:cNvGrpSpPr>
            <a:grpSpLocks noChangeAspect="1"/>
          </p:cNvGrpSpPr>
          <p:nvPr/>
        </p:nvGrpSpPr>
        <p:grpSpPr>
          <a:xfrm>
            <a:off x="3001707" y="1962800"/>
            <a:ext cx="3118104" cy="131477"/>
            <a:chOff x="2217420" y="2021840"/>
            <a:chExt cx="1961027" cy="70484"/>
          </a:xfrm>
        </p:grpSpPr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97B97087-F769-42A7-A2DC-F9303C296E7E}"/>
                </a:ext>
              </a:extLst>
            </p:cNvPr>
            <p:cNvGrpSpPr/>
            <p:nvPr/>
          </p:nvGrpSpPr>
          <p:grpSpPr>
            <a:xfrm>
              <a:off x="2217420" y="2021840"/>
              <a:ext cx="593126" cy="70484"/>
              <a:chOff x="2217420" y="2021840"/>
              <a:chExt cx="593126" cy="70484"/>
            </a:xfrm>
          </p:grpSpPr>
          <p:grpSp>
            <p:nvGrpSpPr>
              <p:cNvPr id="431" name="Group 430">
                <a:extLst>
                  <a:ext uri="{FF2B5EF4-FFF2-40B4-BE49-F238E27FC236}">
                    <a16:creationId xmlns:a16="http://schemas.microsoft.com/office/drawing/2014/main" id="{79B59DBA-8BF1-487D-9F26-542616AC5518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7BA9CE30-1390-436C-BCAE-71865E633E63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3" name="Rectangle 442">
                  <a:extLst>
                    <a:ext uri="{FF2B5EF4-FFF2-40B4-BE49-F238E27FC236}">
                      <a16:creationId xmlns:a16="http://schemas.microsoft.com/office/drawing/2014/main" id="{2E5E20DC-A906-4602-9AC8-2DB05CF02D1D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071D5F8D-2547-4E10-93A2-1F1D512043CC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AE5A316-D551-4C3B-B8D7-AC21315D539E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993392DB-B61F-4C44-80BB-8E0709CD8D04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104288DB-0403-4232-81F9-B2938393E9B1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57A99236-8107-47AB-9220-1C25E562E720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437" name="Oval 436">
                  <a:extLst>
                    <a:ext uri="{FF2B5EF4-FFF2-40B4-BE49-F238E27FC236}">
                      <a16:creationId xmlns:a16="http://schemas.microsoft.com/office/drawing/2014/main" id="{5BD8CC82-6A50-4E9B-96B3-C2DB9AA945E2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8" name="Rectangle 437">
                  <a:extLst>
                    <a:ext uri="{FF2B5EF4-FFF2-40B4-BE49-F238E27FC236}">
                      <a16:creationId xmlns:a16="http://schemas.microsoft.com/office/drawing/2014/main" id="{38DEF110-8BD5-402C-B36A-0C3D72E0248C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D9CFEF44-652E-448A-AB03-6BFA37651379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34" name="Group 433">
                <a:extLst>
                  <a:ext uri="{FF2B5EF4-FFF2-40B4-BE49-F238E27FC236}">
                    <a16:creationId xmlns:a16="http://schemas.microsoft.com/office/drawing/2014/main" id="{30FCD389-ECF2-4F9F-A005-E3AABE8724E0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32016B8F-2670-4BEB-81A1-ECF8722423A9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CB042D9B-B923-4E04-A45D-586B653A6018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EA89C5C5-5405-4B68-85B6-15A2F6CD66AE}"/>
                </a:ext>
              </a:extLst>
            </p:cNvPr>
            <p:cNvGrpSpPr/>
            <p:nvPr/>
          </p:nvGrpSpPr>
          <p:grpSpPr>
            <a:xfrm>
              <a:off x="2809240" y="2021840"/>
              <a:ext cx="593126" cy="70484"/>
              <a:chOff x="2217420" y="2021840"/>
              <a:chExt cx="593126" cy="70484"/>
            </a:xfrm>
          </p:grpSpPr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D0804A99-63B6-42D9-A9BA-D66C7C4CE48D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428" name="Oval 427">
                  <a:extLst>
                    <a:ext uri="{FF2B5EF4-FFF2-40B4-BE49-F238E27FC236}">
                      <a16:creationId xmlns:a16="http://schemas.microsoft.com/office/drawing/2014/main" id="{EAFE3526-896C-4B6F-81E7-936F1446D350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19AA927C-FA9B-42A1-86BB-A014CF9A81FB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0" name="Oval 429">
                  <a:extLst>
                    <a:ext uri="{FF2B5EF4-FFF2-40B4-BE49-F238E27FC236}">
                      <a16:creationId xmlns:a16="http://schemas.microsoft.com/office/drawing/2014/main" id="{C4022210-81CA-45AE-8DC6-C72475FAED20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7D25E6DE-4497-4ACB-A809-8A02FF5A4937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9452F98B-18F9-4CD7-B979-F13D65193438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79166F12-8683-4F23-ACE4-31C1E6B61D65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19" name="Group 418">
                <a:extLst>
                  <a:ext uri="{FF2B5EF4-FFF2-40B4-BE49-F238E27FC236}">
                    <a16:creationId xmlns:a16="http://schemas.microsoft.com/office/drawing/2014/main" id="{DE458CC0-FF13-49C8-8C82-11D14F61E6AF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423" name="Oval 422">
                  <a:extLst>
                    <a:ext uri="{FF2B5EF4-FFF2-40B4-BE49-F238E27FC236}">
                      <a16:creationId xmlns:a16="http://schemas.microsoft.com/office/drawing/2014/main" id="{960E8F3F-BFC0-4C97-B54B-3C7BCC320B44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7CB49CA6-70E6-484C-9BC3-8D3A6278FF94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5" name="Oval 424">
                  <a:extLst>
                    <a:ext uri="{FF2B5EF4-FFF2-40B4-BE49-F238E27FC236}">
                      <a16:creationId xmlns:a16="http://schemas.microsoft.com/office/drawing/2014/main" id="{24692F67-B3E4-47D1-940C-D118BBD055B6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0" name="Group 419">
                <a:extLst>
                  <a:ext uri="{FF2B5EF4-FFF2-40B4-BE49-F238E27FC236}">
                    <a16:creationId xmlns:a16="http://schemas.microsoft.com/office/drawing/2014/main" id="{53CB3E4A-2681-4AC4-B15B-DADFDE2C59F7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BE796F9A-CB17-409A-833C-03AE2F686F30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2" name="Rectangle 421">
                  <a:extLst>
                    <a:ext uri="{FF2B5EF4-FFF2-40B4-BE49-F238E27FC236}">
                      <a16:creationId xmlns:a16="http://schemas.microsoft.com/office/drawing/2014/main" id="{61439241-4F33-4100-9641-B4A54F5F3B1E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5CFE2D5D-99D3-4A34-8975-1F0F3D518989}"/>
                </a:ext>
              </a:extLst>
            </p:cNvPr>
            <p:cNvGrpSpPr/>
            <p:nvPr/>
          </p:nvGrpSpPr>
          <p:grpSpPr>
            <a:xfrm>
              <a:off x="3401060" y="2021840"/>
              <a:ext cx="593126" cy="70484"/>
              <a:chOff x="2217420" y="2021840"/>
              <a:chExt cx="593126" cy="70484"/>
            </a:xfrm>
          </p:grpSpPr>
          <p:grpSp>
            <p:nvGrpSpPr>
              <p:cNvPr id="403" name="Group 402">
                <a:extLst>
                  <a:ext uri="{FF2B5EF4-FFF2-40B4-BE49-F238E27FC236}">
                    <a16:creationId xmlns:a16="http://schemas.microsoft.com/office/drawing/2014/main" id="{B9AFB2FD-5362-42CA-AAF0-917877D6D6B3}"/>
                  </a:ext>
                </a:extLst>
              </p:cNvPr>
              <p:cNvGrpSpPr/>
              <p:nvPr/>
            </p:nvGrpSpPr>
            <p:grpSpPr>
              <a:xfrm>
                <a:off x="2217420" y="2021840"/>
                <a:ext cx="185567" cy="68579"/>
                <a:chOff x="2395220" y="1625600"/>
                <a:chExt cx="350520" cy="129540"/>
              </a:xfrm>
            </p:grpSpPr>
            <p:sp>
              <p:nvSpPr>
                <p:cNvPr id="414" name="Oval 413">
                  <a:extLst>
                    <a:ext uri="{FF2B5EF4-FFF2-40B4-BE49-F238E27FC236}">
                      <a16:creationId xmlns:a16="http://schemas.microsoft.com/office/drawing/2014/main" id="{7F6099D4-8500-4CD3-805D-52F4125858D4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" name="Rectangle 414">
                  <a:extLst>
                    <a:ext uri="{FF2B5EF4-FFF2-40B4-BE49-F238E27FC236}">
                      <a16:creationId xmlns:a16="http://schemas.microsoft.com/office/drawing/2014/main" id="{4F9A5A26-B0AA-4E72-B474-C342AA066C6E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6" name="Oval 415">
                  <a:extLst>
                    <a:ext uri="{FF2B5EF4-FFF2-40B4-BE49-F238E27FC236}">
                      <a16:creationId xmlns:a16="http://schemas.microsoft.com/office/drawing/2014/main" id="{BF947135-D6B9-464B-AC3B-67529D8F27D7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220C9878-D10B-4112-B993-FA5B4F04AB66}"/>
                  </a:ext>
                </a:extLst>
              </p:cNvPr>
              <p:cNvGrpSpPr/>
              <p:nvPr/>
            </p:nvGrpSpPr>
            <p:grpSpPr>
              <a:xfrm>
                <a:off x="239951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AF348662-F273-445C-9D9A-1D242F79B636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1BB240E7-3EB6-45F0-82DA-C9EEA06B3175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86D8AC40-16FB-4D7E-ACCD-B79777850C71}"/>
                  </a:ext>
                </a:extLst>
              </p:cNvPr>
              <p:cNvGrpSpPr/>
              <p:nvPr/>
            </p:nvGrpSpPr>
            <p:grpSpPr>
              <a:xfrm>
                <a:off x="2510790" y="2023745"/>
                <a:ext cx="185567" cy="68579"/>
                <a:chOff x="2395220" y="1625600"/>
                <a:chExt cx="350520" cy="129540"/>
              </a:xfrm>
            </p:grpSpPr>
            <p:sp>
              <p:nvSpPr>
                <p:cNvPr id="409" name="Oval 408">
                  <a:extLst>
                    <a:ext uri="{FF2B5EF4-FFF2-40B4-BE49-F238E27FC236}">
                      <a16:creationId xmlns:a16="http://schemas.microsoft.com/office/drawing/2014/main" id="{6A353E52-D390-4285-96E5-4E0A0A4ADC70}"/>
                    </a:ext>
                  </a:extLst>
                </p:cNvPr>
                <p:cNvSpPr/>
                <p:nvPr/>
              </p:nvSpPr>
              <p:spPr>
                <a:xfrm>
                  <a:off x="239522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" name="Rectangle 409">
                  <a:extLst>
                    <a:ext uri="{FF2B5EF4-FFF2-40B4-BE49-F238E27FC236}">
                      <a16:creationId xmlns:a16="http://schemas.microsoft.com/office/drawing/2014/main" id="{2C500011-CE97-41D9-90F5-DFAA8FA03B18}"/>
                    </a:ext>
                  </a:extLst>
                </p:cNvPr>
                <p:cNvSpPr/>
                <p:nvPr/>
              </p:nvSpPr>
              <p:spPr>
                <a:xfrm rot="10800000">
                  <a:off x="2519680" y="1668775"/>
                  <a:ext cx="114300" cy="4571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" name="Oval 410">
                  <a:extLst>
                    <a:ext uri="{FF2B5EF4-FFF2-40B4-BE49-F238E27FC236}">
                      <a16:creationId xmlns:a16="http://schemas.microsoft.com/office/drawing/2014/main" id="{595BD1FF-ED72-4A77-8C03-0B3FC9262B87}"/>
                    </a:ext>
                  </a:extLst>
                </p:cNvPr>
                <p:cNvSpPr/>
                <p:nvPr/>
              </p:nvSpPr>
              <p:spPr>
                <a:xfrm>
                  <a:off x="2616200" y="1625600"/>
                  <a:ext cx="129540" cy="129540"/>
                </a:xfrm>
                <a:prstGeom prst="ellipse">
                  <a:avLst/>
                </a:prstGeom>
                <a:gradFill flip="none" rotWithShape="1">
                  <a:gsLst>
                    <a:gs pos="22000">
                      <a:schemeClr val="bg1">
                        <a:lumMod val="95000"/>
                      </a:schemeClr>
                    </a:gs>
                    <a:gs pos="79000">
                      <a:schemeClr val="bg1">
                        <a:lumMod val="6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874280A8-A160-40FF-B655-F4D1E1C5DE2A}"/>
                  </a:ext>
                </a:extLst>
              </p:cNvPr>
              <p:cNvGrpSpPr/>
              <p:nvPr/>
            </p:nvGrpSpPr>
            <p:grpSpPr>
              <a:xfrm>
                <a:off x="2692885" y="2046602"/>
                <a:ext cx="117661" cy="24204"/>
                <a:chOff x="2399515" y="2046602"/>
                <a:chExt cx="117661" cy="24204"/>
              </a:xfrm>
            </p:grpSpPr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65768ECA-20C8-46B5-88F4-D5EE81B638E8}"/>
                    </a:ext>
                  </a:extLst>
                </p:cNvPr>
                <p:cNvSpPr/>
                <p:nvPr/>
              </p:nvSpPr>
              <p:spPr>
                <a:xfrm rot="10800000">
                  <a:off x="239951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785AB4F1-270C-4D32-A549-98FA04864B09}"/>
                    </a:ext>
                  </a:extLst>
                </p:cNvPr>
                <p:cNvSpPr/>
                <p:nvPr/>
              </p:nvSpPr>
              <p:spPr>
                <a:xfrm rot="10800000">
                  <a:off x="2456665" y="2046602"/>
                  <a:ext cx="60511" cy="2420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F1F4AA65-4F61-49BB-B9F2-A47DA3DEF985}"/>
                </a:ext>
              </a:extLst>
            </p:cNvPr>
            <p:cNvGrpSpPr/>
            <p:nvPr/>
          </p:nvGrpSpPr>
          <p:grpSpPr>
            <a:xfrm>
              <a:off x="3992880" y="2021840"/>
              <a:ext cx="185567" cy="68579"/>
              <a:chOff x="2395220" y="1625600"/>
              <a:chExt cx="350520" cy="129540"/>
            </a:xfrm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75128B64-2C5A-4FA8-BDC8-7852922EAE51}"/>
                  </a:ext>
                </a:extLst>
              </p:cNvPr>
              <p:cNvSpPr/>
              <p:nvPr/>
            </p:nvSpPr>
            <p:spPr>
              <a:xfrm>
                <a:off x="239522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6BEFAFA8-ECB6-42CF-B680-7D2EB1159FAD}"/>
                  </a:ext>
                </a:extLst>
              </p:cNvPr>
              <p:cNvSpPr/>
              <p:nvPr/>
            </p:nvSpPr>
            <p:spPr>
              <a:xfrm rot="10800000">
                <a:off x="2519680" y="1668775"/>
                <a:ext cx="114300" cy="4571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D6B22526-DDCF-4E7C-8425-EE6AD4B6C203}"/>
                  </a:ext>
                </a:extLst>
              </p:cNvPr>
              <p:cNvSpPr/>
              <p:nvPr/>
            </p:nvSpPr>
            <p:spPr>
              <a:xfrm>
                <a:off x="2616200" y="1625600"/>
                <a:ext cx="129540" cy="129540"/>
              </a:xfrm>
              <a:prstGeom prst="ellipse">
                <a:avLst/>
              </a:prstGeom>
              <a:gradFill flip="none" rotWithShape="1">
                <a:gsLst>
                  <a:gs pos="22000">
                    <a:schemeClr val="bg1">
                      <a:lumMod val="95000"/>
                    </a:schemeClr>
                  </a:gs>
                  <a:gs pos="79000">
                    <a:schemeClr val="bg1">
                      <a:lumMod val="6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45" name="Rectangle 444">
            <a:extLst>
              <a:ext uri="{FF2B5EF4-FFF2-40B4-BE49-F238E27FC236}">
                <a16:creationId xmlns:a16="http://schemas.microsoft.com/office/drawing/2014/main" id="{03C61ED0-02C8-4C4E-8773-00ED5C94DA48}"/>
              </a:ext>
            </a:extLst>
          </p:cNvPr>
          <p:cNvSpPr/>
          <p:nvPr/>
        </p:nvSpPr>
        <p:spPr>
          <a:xfrm>
            <a:off x="2830175" y="1661121"/>
            <a:ext cx="200452" cy="234143"/>
          </a:xfrm>
          <a:prstGeom prst="rect">
            <a:avLst/>
          </a:prstGeom>
          <a:solidFill>
            <a:schemeClr val="bg1"/>
          </a:soli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E7AFE2A3-213E-4D49-A872-0EBF864CD11B}"/>
              </a:ext>
            </a:extLst>
          </p:cNvPr>
          <p:cNvSpPr/>
          <p:nvPr/>
        </p:nvSpPr>
        <p:spPr>
          <a:xfrm>
            <a:off x="3364138" y="2179426"/>
            <a:ext cx="774621" cy="322075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EB11E7CC-343A-4564-943C-CA6F154BEEB9}"/>
              </a:ext>
            </a:extLst>
          </p:cNvPr>
          <p:cNvSpPr/>
          <p:nvPr/>
        </p:nvSpPr>
        <p:spPr>
          <a:xfrm>
            <a:off x="3317651" y="1799285"/>
            <a:ext cx="865844" cy="1000185"/>
          </a:xfrm>
          <a:prstGeom prst="ellipse">
            <a:avLst/>
          </a:prstGeom>
          <a:noFill/>
          <a:ln>
            <a:gradFill>
              <a:gsLst>
                <a:gs pos="32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F5A9FB74-3CCD-44DF-B337-52BF664722BF}"/>
              </a:ext>
            </a:extLst>
          </p:cNvPr>
          <p:cNvGrpSpPr/>
          <p:nvPr/>
        </p:nvGrpSpPr>
        <p:grpSpPr>
          <a:xfrm rot="10800000">
            <a:off x="4026198" y="2195992"/>
            <a:ext cx="296044" cy="296045"/>
            <a:chOff x="7024564" y="2502093"/>
            <a:chExt cx="296044" cy="296045"/>
          </a:xfrm>
        </p:grpSpPr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F744AAEB-A73A-42D7-9265-0AACB7CF7002}"/>
                </a:ext>
              </a:extLst>
            </p:cNvPr>
            <p:cNvSpPr/>
            <p:nvPr/>
          </p:nvSpPr>
          <p:spPr>
            <a:xfrm>
              <a:off x="7024564" y="2502093"/>
              <a:ext cx="296044" cy="29604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50" name="Straight Connector 449">
              <a:extLst>
                <a:ext uri="{FF2B5EF4-FFF2-40B4-BE49-F238E27FC236}">
                  <a16:creationId xmlns:a16="http://schemas.microsoft.com/office/drawing/2014/main" id="{8AFAD6C3-9D3D-4B52-B68C-419D3485929C}"/>
                </a:ext>
              </a:extLst>
            </p:cNvPr>
            <p:cNvCxnSpPr/>
            <p:nvPr/>
          </p:nvCxnSpPr>
          <p:spPr>
            <a:xfrm>
              <a:off x="7089240" y="2650115"/>
              <a:ext cx="166693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B375FD8B-3A9E-44F4-A65A-BE9E20A1360D}"/>
              </a:ext>
            </a:extLst>
          </p:cNvPr>
          <p:cNvGrpSpPr/>
          <p:nvPr/>
        </p:nvGrpSpPr>
        <p:grpSpPr>
          <a:xfrm rot="10800000">
            <a:off x="3170849" y="2195992"/>
            <a:ext cx="296044" cy="296044"/>
            <a:chOff x="6453865" y="2629685"/>
            <a:chExt cx="296044" cy="296044"/>
          </a:xfrm>
        </p:grpSpPr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B73E3E3F-B29C-43A4-9723-014F913D3BCA}"/>
                </a:ext>
              </a:extLst>
            </p:cNvPr>
            <p:cNvSpPr/>
            <p:nvPr/>
          </p:nvSpPr>
          <p:spPr>
            <a:xfrm>
              <a:off x="6453865" y="2629685"/>
              <a:ext cx="296044" cy="29604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71EDFB6A-2322-458A-978B-84EB21869335}"/>
                </a:ext>
              </a:extLst>
            </p:cNvPr>
            <p:cNvGrpSpPr/>
            <p:nvPr/>
          </p:nvGrpSpPr>
          <p:grpSpPr>
            <a:xfrm>
              <a:off x="6518541" y="2700312"/>
              <a:ext cx="166693" cy="154790"/>
              <a:chOff x="6518541" y="2700312"/>
              <a:chExt cx="166693" cy="154790"/>
            </a:xfrm>
          </p:grpSpPr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7F62C55D-A3C5-4F90-A76D-6675BFB5AEA1}"/>
                  </a:ext>
                </a:extLst>
              </p:cNvPr>
              <p:cNvCxnSpPr/>
              <p:nvPr/>
            </p:nvCxnSpPr>
            <p:spPr>
              <a:xfrm>
                <a:off x="6518541" y="2777707"/>
                <a:ext cx="166693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6E09D8D8-D5B9-4711-8337-A2DFD8DDA905}"/>
                  </a:ext>
                </a:extLst>
              </p:cNvPr>
              <p:cNvCxnSpPr/>
              <p:nvPr/>
            </p:nvCxnSpPr>
            <p:spPr>
              <a:xfrm flipV="1">
                <a:off x="6601887" y="2700312"/>
                <a:ext cx="0" cy="15479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6" name="Down Arrow 1">
            <a:extLst>
              <a:ext uri="{FF2B5EF4-FFF2-40B4-BE49-F238E27FC236}">
                <a16:creationId xmlns:a16="http://schemas.microsoft.com/office/drawing/2014/main" id="{04FC7FE6-3767-44AF-AE05-9EFAB80580A2}"/>
              </a:ext>
            </a:extLst>
          </p:cNvPr>
          <p:cNvSpPr/>
          <p:nvPr/>
        </p:nvSpPr>
        <p:spPr>
          <a:xfrm>
            <a:off x="562863" y="2063243"/>
            <a:ext cx="321733" cy="558799"/>
          </a:xfrm>
          <a:prstGeom prst="downArrow">
            <a:avLst/>
          </a:prstGeom>
          <a:gradFill flip="none" rotWithShape="1">
            <a:gsLst>
              <a:gs pos="0">
                <a:srgbClr val="E80000"/>
              </a:gs>
              <a:gs pos="100000">
                <a:schemeClr val="bg1">
                  <a:lumMod val="85000"/>
                </a:schemeClr>
              </a:gs>
            </a:gsLst>
            <a:lin ang="16200000" scaled="0"/>
            <a:tileRect/>
          </a:gradFill>
          <a:ln w="12700">
            <a:noFill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0432-9DDD-4A21-B480-8F4EF55F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60749-25CD-704D-A734-378784279A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|0.4|0.5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  <a:headEnd type="none" w="med" len="med"/>
          <a:tailEnd type="triangl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2073</Words>
  <Application>Microsoft Macintosh PowerPoint</Application>
  <PresentationFormat>On-screen Show (4:3)</PresentationFormat>
  <Paragraphs>643</Paragraphs>
  <Slides>60</Slides>
  <Notes>45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Calibri</vt:lpstr>
      <vt:lpstr>Cambria Math</vt:lpstr>
      <vt:lpstr>Symbol</vt:lpstr>
      <vt:lpstr>Verdana</vt:lpstr>
      <vt:lpstr>Wingdings</vt:lpstr>
      <vt:lpstr>Office Theme</vt:lpstr>
      <vt:lpstr>1_Office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Archana Raja</dc:creator>
  <cp:lastModifiedBy>Young, Charles C.</cp:lastModifiedBy>
  <cp:revision>121</cp:revision>
  <dcterms:created xsi:type="dcterms:W3CDTF">2019-02-04T03:01:11Z</dcterms:created>
  <dcterms:modified xsi:type="dcterms:W3CDTF">2019-02-26T19:52:15Z</dcterms:modified>
</cp:coreProperties>
</file>