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79" r:id="rId3"/>
    <p:sldId id="280" r:id="rId4"/>
    <p:sldId id="282" r:id="rId5"/>
    <p:sldId id="283" r:id="rId6"/>
    <p:sldId id="284" r:id="rId7"/>
    <p:sldId id="285" r:id="rId8"/>
    <p:sldId id="286" r:id="rId9"/>
    <p:sldId id="288" r:id="rId10"/>
    <p:sldId id="290" r:id="rId11"/>
    <p:sldId id="289" r:id="rId12"/>
    <p:sldId id="291" r:id="rId13"/>
    <p:sldId id="292" r:id="rId14"/>
    <p:sldId id="293" r:id="rId15"/>
    <p:sldId id="281" r:id="rId16"/>
    <p:sldId id="272" r:id="rId17"/>
    <p:sldId id="273" r:id="rId18"/>
    <p:sldId id="274" r:id="rId19"/>
    <p:sldId id="257" r:id="rId20"/>
    <p:sldId id="270" r:id="rId21"/>
    <p:sldId id="258" r:id="rId22"/>
    <p:sldId id="275" r:id="rId23"/>
    <p:sldId id="269" r:id="rId24"/>
    <p:sldId id="276" r:id="rId25"/>
    <p:sldId id="277" r:id="rId26"/>
    <p:sldId id="271"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9" autoAdjust="0"/>
    <p:restoredTop sz="94660"/>
  </p:normalViewPr>
  <p:slideViewPr>
    <p:cSldViewPr snapToGrid="0">
      <p:cViewPr varScale="1">
        <p:scale>
          <a:sx n="74" d="100"/>
          <a:sy n="74" d="100"/>
        </p:scale>
        <p:origin x="88" y="1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FA68F-47CA-4C86-A895-7FE0B7769725}"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70679-5E5C-4247-B8B2-F32674345E4B}" type="slidenum">
              <a:rPr lang="en-US" smtClean="0"/>
              <a:t>‹#›</a:t>
            </a:fld>
            <a:endParaRPr lang="en-US"/>
          </a:p>
        </p:txBody>
      </p:sp>
    </p:spTree>
    <p:extLst>
      <p:ext uri="{BB962C8B-B14F-4D97-AF65-F5344CB8AC3E}">
        <p14:creationId xmlns:p14="http://schemas.microsoft.com/office/powerpoint/2010/main" val="358158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2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7121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7635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00E0-2D37-4693-8760-71E5A568A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69C1A8-78AD-4446-A3F1-0C1558BFB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8307C-46B6-4B3D-B3DB-3FC42DA789B7}"/>
              </a:ext>
            </a:extLst>
          </p:cNvPr>
          <p:cNvSpPr>
            <a:spLocks noGrp="1"/>
          </p:cNvSpPr>
          <p:nvPr>
            <p:ph type="dt" sz="half" idx="10"/>
          </p:nvPr>
        </p:nvSpPr>
        <p:spPr/>
        <p:txBody>
          <a:bodyPr/>
          <a:lstStyle/>
          <a:p>
            <a:fld id="{7961DD1F-EDA1-4354-B77B-6CB8E8198D0E}" type="datetimeFigureOut">
              <a:rPr lang="en-US" smtClean="0"/>
              <a:t>6/16/2021</a:t>
            </a:fld>
            <a:endParaRPr lang="en-US"/>
          </a:p>
        </p:txBody>
      </p:sp>
      <p:sp>
        <p:nvSpPr>
          <p:cNvPr id="5" name="Footer Placeholder 4">
            <a:extLst>
              <a:ext uri="{FF2B5EF4-FFF2-40B4-BE49-F238E27FC236}">
                <a16:creationId xmlns:a16="http://schemas.microsoft.com/office/drawing/2014/main" id="{7F5E101C-C693-4303-B4E7-BE01B55F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86F3D-B9DD-46B2-88E5-814DB10179B1}"/>
              </a:ext>
            </a:extLst>
          </p:cNvPr>
          <p:cNvSpPr>
            <a:spLocks noGrp="1"/>
          </p:cNvSpPr>
          <p:nvPr>
            <p:ph type="sldNum" sz="quarter" idx="12"/>
          </p:nvPr>
        </p:nvSpPr>
        <p:spPr/>
        <p:txBody>
          <a:bodyPr/>
          <a:lstStyle/>
          <a:p>
            <a:fld id="{302D713F-A500-4BFF-B1BF-70AE4AF5CAC7}" type="slidenum">
              <a:rPr lang="en-US" smtClean="0"/>
              <a:t>‹#›</a:t>
            </a:fld>
            <a:endParaRPr lang="en-US"/>
          </a:p>
        </p:txBody>
      </p:sp>
    </p:spTree>
    <p:extLst>
      <p:ext uri="{BB962C8B-B14F-4D97-AF65-F5344CB8AC3E}">
        <p14:creationId xmlns:p14="http://schemas.microsoft.com/office/powerpoint/2010/main" val="331469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03C7-5EE4-4D90-B568-796076BB4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2AB2F3-E9B6-4F38-BC85-972727721A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B7D45-CC02-4706-833A-B073CB3B361D}"/>
              </a:ext>
            </a:extLst>
          </p:cNvPr>
          <p:cNvSpPr>
            <a:spLocks noGrp="1"/>
          </p:cNvSpPr>
          <p:nvPr>
            <p:ph type="dt" sz="half" idx="10"/>
          </p:nvPr>
        </p:nvSpPr>
        <p:spPr/>
        <p:txBody>
          <a:bodyPr/>
          <a:lstStyle/>
          <a:p>
            <a:fld id="{7961DD1F-EDA1-4354-B77B-6CB8E8198D0E}" type="datetimeFigureOut">
              <a:rPr lang="en-US" smtClean="0"/>
              <a:t>6/16/2021</a:t>
            </a:fld>
            <a:endParaRPr lang="en-US"/>
          </a:p>
        </p:txBody>
      </p:sp>
      <p:sp>
        <p:nvSpPr>
          <p:cNvPr id="5" name="Footer Placeholder 4">
            <a:extLst>
              <a:ext uri="{FF2B5EF4-FFF2-40B4-BE49-F238E27FC236}">
                <a16:creationId xmlns:a16="http://schemas.microsoft.com/office/drawing/2014/main" id="{774B04BB-12FA-4319-BE36-9D2E04BA0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D9D29-361F-4896-B387-21FBC3C2D0AD}"/>
              </a:ext>
            </a:extLst>
          </p:cNvPr>
          <p:cNvSpPr>
            <a:spLocks noGrp="1"/>
          </p:cNvSpPr>
          <p:nvPr>
            <p:ph type="sldNum" sz="quarter" idx="12"/>
          </p:nvPr>
        </p:nvSpPr>
        <p:spPr/>
        <p:txBody>
          <a:bodyPr/>
          <a:lstStyle/>
          <a:p>
            <a:fld id="{302D713F-A500-4BFF-B1BF-70AE4AF5CAC7}" type="slidenum">
              <a:rPr lang="en-US" smtClean="0"/>
              <a:t>‹#›</a:t>
            </a:fld>
            <a:endParaRPr lang="en-US"/>
          </a:p>
        </p:txBody>
      </p:sp>
    </p:spTree>
    <p:extLst>
      <p:ext uri="{BB962C8B-B14F-4D97-AF65-F5344CB8AC3E}">
        <p14:creationId xmlns:p14="http://schemas.microsoft.com/office/powerpoint/2010/main" val="415794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269BE8-4CB7-45E7-8A8F-FE54DBB223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A8ED8C-F917-48A4-9202-EF320B4537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58C16-F239-4680-A982-8BE8842AA0B9}"/>
              </a:ext>
            </a:extLst>
          </p:cNvPr>
          <p:cNvSpPr>
            <a:spLocks noGrp="1"/>
          </p:cNvSpPr>
          <p:nvPr>
            <p:ph type="dt" sz="half" idx="10"/>
          </p:nvPr>
        </p:nvSpPr>
        <p:spPr/>
        <p:txBody>
          <a:bodyPr/>
          <a:lstStyle/>
          <a:p>
            <a:fld id="{7961DD1F-EDA1-4354-B77B-6CB8E8198D0E}" type="datetimeFigureOut">
              <a:rPr lang="en-US" smtClean="0"/>
              <a:t>6/16/2021</a:t>
            </a:fld>
            <a:endParaRPr lang="en-US"/>
          </a:p>
        </p:txBody>
      </p:sp>
      <p:sp>
        <p:nvSpPr>
          <p:cNvPr id="5" name="Footer Placeholder 4">
            <a:extLst>
              <a:ext uri="{FF2B5EF4-FFF2-40B4-BE49-F238E27FC236}">
                <a16:creationId xmlns:a16="http://schemas.microsoft.com/office/drawing/2014/main" id="{61A4E83D-9C1D-4867-A686-222E1E23F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0CA85-B948-44C8-9288-4F53D971F3E3}"/>
              </a:ext>
            </a:extLst>
          </p:cNvPr>
          <p:cNvSpPr>
            <a:spLocks noGrp="1"/>
          </p:cNvSpPr>
          <p:nvPr>
            <p:ph type="sldNum" sz="quarter" idx="12"/>
          </p:nvPr>
        </p:nvSpPr>
        <p:spPr/>
        <p:txBody>
          <a:bodyPr/>
          <a:lstStyle/>
          <a:p>
            <a:fld id="{302D713F-A500-4BFF-B1BF-70AE4AF5CAC7}" type="slidenum">
              <a:rPr lang="en-US" smtClean="0"/>
              <a:t>‹#›</a:t>
            </a:fld>
            <a:endParaRPr lang="en-US"/>
          </a:p>
        </p:txBody>
      </p:sp>
    </p:spTree>
    <p:extLst>
      <p:ext uri="{BB962C8B-B14F-4D97-AF65-F5344CB8AC3E}">
        <p14:creationId xmlns:p14="http://schemas.microsoft.com/office/powerpoint/2010/main" val="1443013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57912" y="6196868"/>
            <a:ext cx="3034088" cy="66113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40196"/>
            <a:ext cx="2631445" cy="717805"/>
          </a:xfrm>
          <a:prstGeom prst="rect">
            <a:avLst/>
          </a:prstGeom>
        </p:spPr>
      </p:pic>
      <p:sp>
        <p:nvSpPr>
          <p:cNvPr id="2" name="Title 1"/>
          <p:cNvSpPr>
            <a:spLocks noGrp="1"/>
          </p:cNvSpPr>
          <p:nvPr>
            <p:ph type="ctrTitle"/>
          </p:nvPr>
        </p:nvSpPr>
        <p:spPr>
          <a:xfrm>
            <a:off x="742951" y="536576"/>
            <a:ext cx="10678583"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742951" y="3646170"/>
            <a:ext cx="10653183" cy="218770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742951" y="2755012"/>
            <a:ext cx="10678583" cy="635889"/>
          </a:xfrm>
        </p:spPr>
        <p:txBody>
          <a:bodyPr>
            <a:noAutofit/>
          </a:bodyPr>
          <a:lstStyle>
            <a:lvl1pPr>
              <a:lnSpc>
                <a:spcPct val="100000"/>
              </a:lnSpc>
              <a:defRPr sz="4200" b="0">
                <a:solidFill>
                  <a:schemeClr val="tx1"/>
                </a:solidFill>
                <a:latin typeface="Arial" pitchFamily="34" charset="0"/>
                <a:cs typeface="Arial" pitchFamily="34" charset="0"/>
              </a:defRPr>
            </a:lvl1pPr>
          </a:lstStyle>
          <a:p>
            <a:pPr lvl="0"/>
            <a:r>
              <a:rPr lang="en-CA" dirty="0"/>
              <a:t>Click to edit Master subtitle style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500"/>
            <a:ext cx="12211200" cy="6868800"/>
          </a:xfrm>
          <a:prstGeom prst="rect">
            <a:avLst/>
          </a:prstGeom>
        </p:spPr>
      </p:pic>
    </p:spTree>
    <p:extLst>
      <p:ext uri="{BB962C8B-B14F-4D97-AF65-F5344CB8AC3E}">
        <p14:creationId xmlns:p14="http://schemas.microsoft.com/office/powerpoint/2010/main" val="417857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153728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453095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82931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165035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470585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129552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81043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8816-D541-47EB-A070-6E58342B61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D3322F-A167-47F3-8375-8DC561C348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9488C-7869-4857-A53B-9BE6A82BA210}"/>
              </a:ext>
            </a:extLst>
          </p:cNvPr>
          <p:cNvSpPr>
            <a:spLocks noGrp="1"/>
          </p:cNvSpPr>
          <p:nvPr>
            <p:ph type="dt" sz="half" idx="10"/>
          </p:nvPr>
        </p:nvSpPr>
        <p:spPr/>
        <p:txBody>
          <a:bodyPr/>
          <a:lstStyle/>
          <a:p>
            <a:fld id="{7961DD1F-EDA1-4354-B77B-6CB8E8198D0E}" type="datetimeFigureOut">
              <a:rPr lang="en-US" smtClean="0"/>
              <a:t>6/16/2021</a:t>
            </a:fld>
            <a:endParaRPr lang="en-US"/>
          </a:p>
        </p:txBody>
      </p:sp>
      <p:sp>
        <p:nvSpPr>
          <p:cNvPr id="5" name="Footer Placeholder 4">
            <a:extLst>
              <a:ext uri="{FF2B5EF4-FFF2-40B4-BE49-F238E27FC236}">
                <a16:creationId xmlns:a16="http://schemas.microsoft.com/office/drawing/2014/main" id="{1CFD1EC0-10EE-4724-A223-0F1D9DC51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1C4A7-F855-4F03-A6A4-8868EC4496D0}"/>
              </a:ext>
            </a:extLst>
          </p:cNvPr>
          <p:cNvSpPr>
            <a:spLocks noGrp="1"/>
          </p:cNvSpPr>
          <p:nvPr>
            <p:ph type="sldNum" sz="quarter" idx="12"/>
          </p:nvPr>
        </p:nvSpPr>
        <p:spPr/>
        <p:txBody>
          <a:bodyPr/>
          <a:lstStyle/>
          <a:p>
            <a:fld id="{302D713F-A500-4BFF-B1BF-70AE4AF5CAC7}" type="slidenum">
              <a:rPr lang="en-US" smtClean="0"/>
              <a:t>‹#›</a:t>
            </a:fld>
            <a:endParaRPr lang="en-US"/>
          </a:p>
        </p:txBody>
      </p:sp>
    </p:spTree>
    <p:extLst>
      <p:ext uri="{BB962C8B-B14F-4D97-AF65-F5344CB8AC3E}">
        <p14:creationId xmlns:p14="http://schemas.microsoft.com/office/powerpoint/2010/main" val="3206498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384617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726410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71715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571208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92255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5181600" cy="506552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6197600" y="1252729"/>
            <a:ext cx="5181600" cy="506552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562570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5181600" cy="506552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6197600" y="1252729"/>
            <a:ext cx="5181600" cy="506552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33971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908B3-7EB1-47E6-B335-1ABA544394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3F6708-A748-4AFC-A705-B428E01EE4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7C7BEC-11FA-4FC5-A37E-CD2C04B05021}"/>
              </a:ext>
            </a:extLst>
          </p:cNvPr>
          <p:cNvSpPr>
            <a:spLocks noGrp="1"/>
          </p:cNvSpPr>
          <p:nvPr>
            <p:ph type="dt" sz="half" idx="10"/>
          </p:nvPr>
        </p:nvSpPr>
        <p:spPr/>
        <p:txBody>
          <a:bodyPr/>
          <a:lstStyle/>
          <a:p>
            <a:fld id="{7961DD1F-EDA1-4354-B77B-6CB8E8198D0E}" type="datetimeFigureOut">
              <a:rPr lang="en-US" smtClean="0"/>
              <a:t>6/16/2021</a:t>
            </a:fld>
            <a:endParaRPr lang="en-US"/>
          </a:p>
        </p:txBody>
      </p:sp>
      <p:sp>
        <p:nvSpPr>
          <p:cNvPr id="5" name="Footer Placeholder 4">
            <a:extLst>
              <a:ext uri="{FF2B5EF4-FFF2-40B4-BE49-F238E27FC236}">
                <a16:creationId xmlns:a16="http://schemas.microsoft.com/office/drawing/2014/main" id="{372D4C6D-D0C1-4620-86B1-6A243E550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7D753-FF4F-4FF4-97D9-8C94A7AED999}"/>
              </a:ext>
            </a:extLst>
          </p:cNvPr>
          <p:cNvSpPr>
            <a:spLocks noGrp="1"/>
          </p:cNvSpPr>
          <p:nvPr>
            <p:ph type="sldNum" sz="quarter" idx="12"/>
          </p:nvPr>
        </p:nvSpPr>
        <p:spPr/>
        <p:txBody>
          <a:bodyPr/>
          <a:lstStyle/>
          <a:p>
            <a:fld id="{302D713F-A500-4BFF-B1BF-70AE4AF5CAC7}" type="slidenum">
              <a:rPr lang="en-US" smtClean="0"/>
              <a:t>‹#›</a:t>
            </a:fld>
            <a:endParaRPr lang="en-US"/>
          </a:p>
        </p:txBody>
      </p:sp>
    </p:spTree>
    <p:extLst>
      <p:ext uri="{BB962C8B-B14F-4D97-AF65-F5344CB8AC3E}">
        <p14:creationId xmlns:p14="http://schemas.microsoft.com/office/powerpoint/2010/main" val="2654393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700A-7B2E-46A9-B2F3-D36E041E0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A26587-5643-449D-96B7-64264C3C68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4173E1-9AD9-48FC-9271-2DDA5586F1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F365C7-81B5-4CCD-935D-7D9F5FF2F90A}"/>
              </a:ext>
            </a:extLst>
          </p:cNvPr>
          <p:cNvSpPr>
            <a:spLocks noGrp="1"/>
          </p:cNvSpPr>
          <p:nvPr>
            <p:ph type="dt" sz="half" idx="10"/>
          </p:nvPr>
        </p:nvSpPr>
        <p:spPr/>
        <p:txBody>
          <a:bodyPr/>
          <a:lstStyle/>
          <a:p>
            <a:fld id="{7961DD1F-EDA1-4354-B77B-6CB8E8198D0E}" type="datetimeFigureOut">
              <a:rPr lang="en-US" smtClean="0"/>
              <a:t>6/16/2021</a:t>
            </a:fld>
            <a:endParaRPr lang="en-US"/>
          </a:p>
        </p:txBody>
      </p:sp>
      <p:sp>
        <p:nvSpPr>
          <p:cNvPr id="6" name="Footer Placeholder 5">
            <a:extLst>
              <a:ext uri="{FF2B5EF4-FFF2-40B4-BE49-F238E27FC236}">
                <a16:creationId xmlns:a16="http://schemas.microsoft.com/office/drawing/2014/main" id="{95989183-5317-46AE-A6B3-413D79602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7A5E89-B135-4023-B144-488433F1EDB0}"/>
              </a:ext>
            </a:extLst>
          </p:cNvPr>
          <p:cNvSpPr>
            <a:spLocks noGrp="1"/>
          </p:cNvSpPr>
          <p:nvPr>
            <p:ph type="sldNum" sz="quarter" idx="12"/>
          </p:nvPr>
        </p:nvSpPr>
        <p:spPr/>
        <p:txBody>
          <a:bodyPr/>
          <a:lstStyle/>
          <a:p>
            <a:fld id="{302D713F-A500-4BFF-B1BF-70AE4AF5CAC7}" type="slidenum">
              <a:rPr lang="en-US" smtClean="0"/>
              <a:t>‹#›</a:t>
            </a:fld>
            <a:endParaRPr lang="en-US"/>
          </a:p>
        </p:txBody>
      </p:sp>
    </p:spTree>
    <p:extLst>
      <p:ext uri="{BB962C8B-B14F-4D97-AF65-F5344CB8AC3E}">
        <p14:creationId xmlns:p14="http://schemas.microsoft.com/office/powerpoint/2010/main" val="377201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CA2D-9407-4BB5-817A-F7F641F73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14EBFB-38EA-40F2-9F78-11E545C923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EBA9AD-CC92-47E6-B6DC-F3F8FA2909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10CD31-C486-4BC9-A890-64667D1E93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470BE3-D199-491D-AFE9-4ECCF363E3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EA8AB-C594-4C09-B719-167883602756}"/>
              </a:ext>
            </a:extLst>
          </p:cNvPr>
          <p:cNvSpPr>
            <a:spLocks noGrp="1"/>
          </p:cNvSpPr>
          <p:nvPr>
            <p:ph type="dt" sz="half" idx="10"/>
          </p:nvPr>
        </p:nvSpPr>
        <p:spPr/>
        <p:txBody>
          <a:bodyPr/>
          <a:lstStyle/>
          <a:p>
            <a:fld id="{7961DD1F-EDA1-4354-B77B-6CB8E8198D0E}" type="datetimeFigureOut">
              <a:rPr lang="en-US" smtClean="0"/>
              <a:t>6/16/2021</a:t>
            </a:fld>
            <a:endParaRPr lang="en-US"/>
          </a:p>
        </p:txBody>
      </p:sp>
      <p:sp>
        <p:nvSpPr>
          <p:cNvPr id="8" name="Footer Placeholder 7">
            <a:extLst>
              <a:ext uri="{FF2B5EF4-FFF2-40B4-BE49-F238E27FC236}">
                <a16:creationId xmlns:a16="http://schemas.microsoft.com/office/drawing/2014/main" id="{45623187-4496-4C50-BABC-AB67C007C9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42126E-8746-4916-944C-F39753C5C0C5}"/>
              </a:ext>
            </a:extLst>
          </p:cNvPr>
          <p:cNvSpPr>
            <a:spLocks noGrp="1"/>
          </p:cNvSpPr>
          <p:nvPr>
            <p:ph type="sldNum" sz="quarter" idx="12"/>
          </p:nvPr>
        </p:nvSpPr>
        <p:spPr/>
        <p:txBody>
          <a:bodyPr/>
          <a:lstStyle/>
          <a:p>
            <a:fld id="{302D713F-A500-4BFF-B1BF-70AE4AF5CAC7}" type="slidenum">
              <a:rPr lang="en-US" smtClean="0"/>
              <a:t>‹#›</a:t>
            </a:fld>
            <a:endParaRPr lang="en-US"/>
          </a:p>
        </p:txBody>
      </p:sp>
    </p:spTree>
    <p:extLst>
      <p:ext uri="{BB962C8B-B14F-4D97-AF65-F5344CB8AC3E}">
        <p14:creationId xmlns:p14="http://schemas.microsoft.com/office/powerpoint/2010/main" val="388085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AF221-E419-46CC-BB32-DB5DEF832D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BB4EEE-46D5-47AF-8817-8F90C2CB9098}"/>
              </a:ext>
            </a:extLst>
          </p:cNvPr>
          <p:cNvSpPr>
            <a:spLocks noGrp="1"/>
          </p:cNvSpPr>
          <p:nvPr>
            <p:ph type="dt" sz="half" idx="10"/>
          </p:nvPr>
        </p:nvSpPr>
        <p:spPr/>
        <p:txBody>
          <a:bodyPr/>
          <a:lstStyle/>
          <a:p>
            <a:fld id="{7961DD1F-EDA1-4354-B77B-6CB8E8198D0E}" type="datetimeFigureOut">
              <a:rPr lang="en-US" smtClean="0"/>
              <a:t>6/16/2021</a:t>
            </a:fld>
            <a:endParaRPr lang="en-US"/>
          </a:p>
        </p:txBody>
      </p:sp>
      <p:sp>
        <p:nvSpPr>
          <p:cNvPr id="4" name="Footer Placeholder 3">
            <a:extLst>
              <a:ext uri="{FF2B5EF4-FFF2-40B4-BE49-F238E27FC236}">
                <a16:creationId xmlns:a16="http://schemas.microsoft.com/office/drawing/2014/main" id="{92E56329-5728-40AE-97E7-AE7B841771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C825BC-4C6E-497F-B9BF-D7B73934E8FB}"/>
              </a:ext>
            </a:extLst>
          </p:cNvPr>
          <p:cNvSpPr>
            <a:spLocks noGrp="1"/>
          </p:cNvSpPr>
          <p:nvPr>
            <p:ph type="sldNum" sz="quarter" idx="12"/>
          </p:nvPr>
        </p:nvSpPr>
        <p:spPr/>
        <p:txBody>
          <a:bodyPr/>
          <a:lstStyle/>
          <a:p>
            <a:fld id="{302D713F-A500-4BFF-B1BF-70AE4AF5CAC7}" type="slidenum">
              <a:rPr lang="en-US" smtClean="0"/>
              <a:t>‹#›</a:t>
            </a:fld>
            <a:endParaRPr lang="en-US"/>
          </a:p>
        </p:txBody>
      </p:sp>
    </p:spTree>
    <p:extLst>
      <p:ext uri="{BB962C8B-B14F-4D97-AF65-F5344CB8AC3E}">
        <p14:creationId xmlns:p14="http://schemas.microsoft.com/office/powerpoint/2010/main" val="2530701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81C559-9E82-450E-BB5F-1621BCAC72C1}"/>
              </a:ext>
            </a:extLst>
          </p:cNvPr>
          <p:cNvSpPr>
            <a:spLocks noGrp="1"/>
          </p:cNvSpPr>
          <p:nvPr>
            <p:ph type="dt" sz="half" idx="10"/>
          </p:nvPr>
        </p:nvSpPr>
        <p:spPr/>
        <p:txBody>
          <a:bodyPr/>
          <a:lstStyle/>
          <a:p>
            <a:fld id="{7961DD1F-EDA1-4354-B77B-6CB8E8198D0E}" type="datetimeFigureOut">
              <a:rPr lang="en-US" smtClean="0"/>
              <a:t>6/16/2021</a:t>
            </a:fld>
            <a:endParaRPr lang="en-US"/>
          </a:p>
        </p:txBody>
      </p:sp>
      <p:sp>
        <p:nvSpPr>
          <p:cNvPr id="3" name="Footer Placeholder 2">
            <a:extLst>
              <a:ext uri="{FF2B5EF4-FFF2-40B4-BE49-F238E27FC236}">
                <a16:creationId xmlns:a16="http://schemas.microsoft.com/office/drawing/2014/main" id="{852FF115-24AE-4398-83EC-8B12B3CB9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9C4D4-CCD3-4CB0-8CC8-D749549D2706}"/>
              </a:ext>
            </a:extLst>
          </p:cNvPr>
          <p:cNvSpPr>
            <a:spLocks noGrp="1"/>
          </p:cNvSpPr>
          <p:nvPr>
            <p:ph type="sldNum" sz="quarter" idx="12"/>
          </p:nvPr>
        </p:nvSpPr>
        <p:spPr/>
        <p:txBody>
          <a:bodyPr/>
          <a:lstStyle/>
          <a:p>
            <a:fld id="{302D713F-A500-4BFF-B1BF-70AE4AF5CAC7}" type="slidenum">
              <a:rPr lang="en-US" smtClean="0"/>
              <a:t>‹#›</a:t>
            </a:fld>
            <a:endParaRPr lang="en-US"/>
          </a:p>
        </p:txBody>
      </p:sp>
    </p:spTree>
    <p:extLst>
      <p:ext uri="{BB962C8B-B14F-4D97-AF65-F5344CB8AC3E}">
        <p14:creationId xmlns:p14="http://schemas.microsoft.com/office/powerpoint/2010/main" val="348520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B7A0-12C4-47F3-8163-84E264B785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34CC36-C6EC-4C5B-9DE8-41F5958893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E4FC4C-8B64-4145-B34E-A868D5F62C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05CD0-7240-42B7-9A69-8A3937968E4E}"/>
              </a:ext>
            </a:extLst>
          </p:cNvPr>
          <p:cNvSpPr>
            <a:spLocks noGrp="1"/>
          </p:cNvSpPr>
          <p:nvPr>
            <p:ph type="dt" sz="half" idx="10"/>
          </p:nvPr>
        </p:nvSpPr>
        <p:spPr/>
        <p:txBody>
          <a:bodyPr/>
          <a:lstStyle/>
          <a:p>
            <a:fld id="{7961DD1F-EDA1-4354-B77B-6CB8E8198D0E}" type="datetimeFigureOut">
              <a:rPr lang="en-US" smtClean="0"/>
              <a:t>6/16/2021</a:t>
            </a:fld>
            <a:endParaRPr lang="en-US"/>
          </a:p>
        </p:txBody>
      </p:sp>
      <p:sp>
        <p:nvSpPr>
          <p:cNvPr id="6" name="Footer Placeholder 5">
            <a:extLst>
              <a:ext uri="{FF2B5EF4-FFF2-40B4-BE49-F238E27FC236}">
                <a16:creationId xmlns:a16="http://schemas.microsoft.com/office/drawing/2014/main" id="{8E3F7C64-F144-4569-AB9C-FC680C5101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79F4BA-F2E8-48DB-A230-8E5568FF46C7}"/>
              </a:ext>
            </a:extLst>
          </p:cNvPr>
          <p:cNvSpPr>
            <a:spLocks noGrp="1"/>
          </p:cNvSpPr>
          <p:nvPr>
            <p:ph type="sldNum" sz="quarter" idx="12"/>
          </p:nvPr>
        </p:nvSpPr>
        <p:spPr/>
        <p:txBody>
          <a:bodyPr/>
          <a:lstStyle/>
          <a:p>
            <a:fld id="{302D713F-A500-4BFF-B1BF-70AE4AF5CAC7}" type="slidenum">
              <a:rPr lang="en-US" smtClean="0"/>
              <a:t>‹#›</a:t>
            </a:fld>
            <a:endParaRPr lang="en-US"/>
          </a:p>
        </p:txBody>
      </p:sp>
    </p:spTree>
    <p:extLst>
      <p:ext uri="{BB962C8B-B14F-4D97-AF65-F5344CB8AC3E}">
        <p14:creationId xmlns:p14="http://schemas.microsoft.com/office/powerpoint/2010/main" val="3864845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3B25-35EC-479A-8F23-0EF1DA8736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B0075E-90B5-4D68-83D0-D5A008D327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013254-1EDA-45C4-AE9D-8A663837A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8E3B4-8A9E-428D-83FF-DB6D17E54A74}"/>
              </a:ext>
            </a:extLst>
          </p:cNvPr>
          <p:cNvSpPr>
            <a:spLocks noGrp="1"/>
          </p:cNvSpPr>
          <p:nvPr>
            <p:ph type="dt" sz="half" idx="10"/>
          </p:nvPr>
        </p:nvSpPr>
        <p:spPr/>
        <p:txBody>
          <a:bodyPr/>
          <a:lstStyle/>
          <a:p>
            <a:fld id="{7961DD1F-EDA1-4354-B77B-6CB8E8198D0E}" type="datetimeFigureOut">
              <a:rPr lang="en-US" smtClean="0"/>
              <a:t>6/16/2021</a:t>
            </a:fld>
            <a:endParaRPr lang="en-US"/>
          </a:p>
        </p:txBody>
      </p:sp>
      <p:sp>
        <p:nvSpPr>
          <p:cNvPr id="6" name="Footer Placeholder 5">
            <a:extLst>
              <a:ext uri="{FF2B5EF4-FFF2-40B4-BE49-F238E27FC236}">
                <a16:creationId xmlns:a16="http://schemas.microsoft.com/office/drawing/2014/main" id="{857F20A8-7D4B-4C8D-B354-3A952A521C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197D1-D557-47DD-A44E-ECCE513C1198}"/>
              </a:ext>
            </a:extLst>
          </p:cNvPr>
          <p:cNvSpPr>
            <a:spLocks noGrp="1"/>
          </p:cNvSpPr>
          <p:nvPr>
            <p:ph type="sldNum" sz="quarter" idx="12"/>
          </p:nvPr>
        </p:nvSpPr>
        <p:spPr/>
        <p:txBody>
          <a:bodyPr/>
          <a:lstStyle/>
          <a:p>
            <a:fld id="{302D713F-A500-4BFF-B1BF-70AE4AF5CAC7}" type="slidenum">
              <a:rPr lang="en-US" smtClean="0"/>
              <a:t>‹#›</a:t>
            </a:fld>
            <a:endParaRPr lang="en-US"/>
          </a:p>
        </p:txBody>
      </p:sp>
    </p:spTree>
    <p:extLst>
      <p:ext uri="{BB962C8B-B14F-4D97-AF65-F5344CB8AC3E}">
        <p14:creationId xmlns:p14="http://schemas.microsoft.com/office/powerpoint/2010/main" val="268530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89ED6-6148-4B76-A6DA-42E5CFF6E2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CCC02A-3A4D-4FD4-8E16-3434249356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663E2-1719-4845-AC56-B5650421FF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1DD1F-EDA1-4354-B77B-6CB8E8198D0E}" type="datetimeFigureOut">
              <a:rPr lang="en-US" smtClean="0"/>
              <a:t>6/16/2021</a:t>
            </a:fld>
            <a:endParaRPr lang="en-US"/>
          </a:p>
        </p:txBody>
      </p:sp>
      <p:sp>
        <p:nvSpPr>
          <p:cNvPr id="5" name="Footer Placeholder 4">
            <a:extLst>
              <a:ext uri="{FF2B5EF4-FFF2-40B4-BE49-F238E27FC236}">
                <a16:creationId xmlns:a16="http://schemas.microsoft.com/office/drawing/2014/main" id="{A2D74CB5-C0B1-416B-843C-13C15AD9F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9A369A-EC0E-49B9-B2B2-6E65C19DD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D713F-A500-4BFF-B1BF-70AE4AF5CAC7}" type="slidenum">
              <a:rPr lang="en-US" smtClean="0"/>
              <a:t>‹#›</a:t>
            </a:fld>
            <a:endParaRPr lang="en-US"/>
          </a:p>
        </p:txBody>
      </p:sp>
    </p:spTree>
    <p:extLst>
      <p:ext uri="{BB962C8B-B14F-4D97-AF65-F5344CB8AC3E}">
        <p14:creationId xmlns:p14="http://schemas.microsoft.com/office/powerpoint/2010/main" val="1111450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tiff"/><Relationship Id="rId7" Type="http://schemas.openxmlformats.org/officeDocument/2006/relationships/image" Target="../media/image23.png"/><Relationship Id="rId2" Type="http://schemas.openxmlformats.org/officeDocument/2006/relationships/image" Target="../media/image18.tiff"/><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tiff"/><Relationship Id="rId10" Type="http://schemas.openxmlformats.org/officeDocument/2006/relationships/image" Target="../media/image26.png"/><Relationship Id="rId4" Type="http://schemas.openxmlformats.org/officeDocument/2006/relationships/image" Target="../media/image20.tiff"/><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png"/><Relationship Id="rId7" Type="http://schemas.openxmlformats.org/officeDocument/2006/relationships/image" Target="../media/image32.tiff"/><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tiff"/><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tiff"/><Relationship Id="rId4" Type="http://schemas.openxmlformats.org/officeDocument/2006/relationships/image" Target="../media/image29.png"/><Relationship Id="rId9" Type="http://schemas.openxmlformats.org/officeDocument/2006/relationships/image" Target="../media/image34.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5" Type="http://schemas.openxmlformats.org/officeDocument/2006/relationships/image" Target="../media/image43.emf"/><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f"/><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png"/><Relationship Id="rId1" Type="http://schemas.openxmlformats.org/officeDocument/2006/relationships/slideLayout" Target="../slideLayouts/slideLayout23.xml"/><Relationship Id="rId5" Type="http://schemas.openxmlformats.org/officeDocument/2006/relationships/image" Target="../media/image50.tiff"/><Relationship Id="rId4" Type="http://schemas.openxmlformats.org/officeDocument/2006/relationships/image" Target="../media/image49.tif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4365B-9EF4-4698-8540-A6FA422D411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3679754-80B8-4050-9A1F-1E227A093EF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4942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194355" y="-170622"/>
            <a:ext cx="11229109" cy="1325563"/>
          </a:xfrm>
        </p:spPr>
        <p:txBody>
          <a:bodyPr>
            <a:normAutofit/>
          </a:bodyPr>
          <a:lstStyle/>
          <a:p>
            <a:r>
              <a:rPr lang="en-US" sz="3600" dirty="0"/>
              <a:t>RF sources: Basic developments, Next Steps</a:t>
            </a:r>
          </a:p>
        </p:txBody>
      </p:sp>
      <p:sp>
        <p:nvSpPr>
          <p:cNvPr id="5" name="TextBox 4">
            <a:extLst>
              <a:ext uri="{FF2B5EF4-FFF2-40B4-BE49-F238E27FC236}">
                <a16:creationId xmlns:a16="http://schemas.microsoft.com/office/drawing/2014/main" id="{E79EB5EC-1EAF-4945-AD7D-BB558D5AEE08}"/>
              </a:ext>
            </a:extLst>
          </p:cNvPr>
          <p:cNvSpPr txBox="1"/>
          <p:nvPr/>
        </p:nvSpPr>
        <p:spPr>
          <a:xfrm>
            <a:off x="194355" y="1242204"/>
            <a:ext cx="11848120" cy="5632311"/>
          </a:xfrm>
          <a:prstGeom prst="rect">
            <a:avLst/>
          </a:prstGeom>
          <a:noFill/>
        </p:spPr>
        <p:txBody>
          <a:bodyPr wrap="square" rtlCol="0">
            <a:spAutoFit/>
          </a:bodyPr>
          <a:lstStyle/>
          <a:p>
            <a:pPr marL="455613" lvl="2" indent="-342900">
              <a:buFont typeface="Wingdings" panose="05000000000000000000" pitchFamily="2" charset="2"/>
              <a:buChar char="Ø"/>
            </a:pPr>
            <a:r>
              <a:rPr lang="en-US" sz="2000" dirty="0">
                <a:solidFill>
                  <a:srgbClr val="FF0000"/>
                </a:solidFill>
              </a:rPr>
              <a:t>Modern simulation Codes for RF sources:</a:t>
            </a:r>
          </a:p>
          <a:p>
            <a:pPr marL="1087438" lvl="3" indent="-457200">
              <a:buFont typeface="Arial" panose="020B0604020202020204" pitchFamily="34" charset="0"/>
              <a:buChar char="•"/>
            </a:pPr>
            <a:r>
              <a:rPr lang="en-US" sz="2000" dirty="0"/>
              <a:t>We are working on the most difficult regime possible at low voltage, high current and periodic focusing magnets</a:t>
            </a:r>
          </a:p>
          <a:p>
            <a:pPr marL="1087438" lvl="3" indent="-457200">
              <a:buFont typeface="Arial" panose="020B0604020202020204" pitchFamily="34" charset="0"/>
              <a:buChar char="•"/>
            </a:pPr>
            <a:r>
              <a:rPr lang="en-US" sz="2000" dirty="0"/>
              <a:t>Current code are insufficient to </a:t>
            </a:r>
            <a:r>
              <a:rPr lang="en-US" sz="2000" dirty="0" err="1"/>
              <a:t>verfy</a:t>
            </a:r>
            <a:r>
              <a:rPr lang="en-US" sz="2000" dirty="0"/>
              <a:t> the designs let alone optimize it.</a:t>
            </a:r>
          </a:p>
          <a:p>
            <a:pPr marL="1087438" lvl="3" indent="-457200">
              <a:buFont typeface="Arial" panose="020B0604020202020204" pitchFamily="34" charset="0"/>
              <a:buChar char="•"/>
            </a:pPr>
            <a:r>
              <a:rPr lang="en-US" sz="2000" dirty="0"/>
              <a:t>Our developments so far have </a:t>
            </a:r>
            <a:r>
              <a:rPr lang="en-US" sz="2000" dirty="0" err="1"/>
              <a:t>layed</a:t>
            </a:r>
            <a:r>
              <a:rPr lang="en-US" sz="2000" dirty="0"/>
              <a:t> the foundations for a new FEM based codes with modern formulations that allow the use of nodal basis functions</a:t>
            </a:r>
          </a:p>
          <a:p>
            <a:pPr marL="1087438" lvl="3" indent="-457200">
              <a:buFont typeface="Arial" panose="020B0604020202020204" pitchFamily="34" charset="0"/>
              <a:buChar char="•"/>
            </a:pPr>
            <a:r>
              <a:rPr lang="en-US" sz="2000" dirty="0"/>
              <a:t>Much more work is needed to achieve an end to end simulation code, however, our developments to dates allows us to predict many subsystem response and allow for some geometry optimization</a:t>
            </a:r>
          </a:p>
          <a:p>
            <a:pPr marL="455613" lvl="2" indent="-342900">
              <a:buFont typeface="Wingdings" panose="05000000000000000000" pitchFamily="2" charset="2"/>
              <a:buChar char="Ø"/>
            </a:pPr>
            <a:r>
              <a:rPr lang="en-US" sz="2000" dirty="0">
                <a:solidFill>
                  <a:srgbClr val="FF0000"/>
                </a:solidFill>
              </a:rPr>
              <a:t>Manufacturing techniques</a:t>
            </a:r>
          </a:p>
          <a:p>
            <a:pPr marL="1087438" lvl="3" indent="-457200">
              <a:buFont typeface="Arial" panose="020B0604020202020204" pitchFamily="34" charset="0"/>
              <a:buChar char="•"/>
            </a:pPr>
            <a:r>
              <a:rPr lang="en-US" sz="2000" dirty="0"/>
              <a:t>We need to apply similar technology to that of the linac to RF sources to reduce the part count and reduce cost</a:t>
            </a:r>
          </a:p>
          <a:p>
            <a:pPr marL="1087438" lvl="3" indent="-457200">
              <a:buFont typeface="Arial" panose="020B0604020202020204" pitchFamily="34" charset="0"/>
              <a:buChar char="•"/>
            </a:pPr>
            <a:r>
              <a:rPr lang="en-US" sz="2000" dirty="0"/>
              <a:t>We need to able to print the cathodes</a:t>
            </a:r>
          </a:p>
          <a:p>
            <a:pPr marL="1087438" lvl="3" indent="-457200">
              <a:buFont typeface="Arial" panose="020B0604020202020204" pitchFamily="34" charset="0"/>
              <a:buChar char="•"/>
            </a:pPr>
            <a:r>
              <a:rPr lang="en-US" sz="2000" dirty="0"/>
              <a:t>We need to be able to simplify the structure of the cathode and apply rf heating, again reducing the number of parts and cost</a:t>
            </a:r>
          </a:p>
          <a:p>
            <a:pPr lvl="3"/>
            <a:endParaRPr lang="en-US" sz="2000" dirty="0">
              <a:solidFill>
                <a:srgbClr val="FF0000"/>
              </a:solidFill>
            </a:endParaRPr>
          </a:p>
          <a:p>
            <a:pPr lvl="1"/>
            <a:endParaRPr lang="en-US" sz="2000" dirty="0"/>
          </a:p>
          <a:p>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528768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194355" y="-170622"/>
            <a:ext cx="11229109" cy="1325563"/>
          </a:xfrm>
        </p:spPr>
        <p:txBody>
          <a:bodyPr>
            <a:normAutofit/>
          </a:bodyPr>
          <a:lstStyle/>
          <a:p>
            <a:r>
              <a:rPr lang="en-US" sz="3600" dirty="0"/>
              <a:t>RF sources: Initial R&amp;D Goals; what do we need to demonstrate</a:t>
            </a:r>
          </a:p>
        </p:txBody>
      </p:sp>
      <p:sp>
        <p:nvSpPr>
          <p:cNvPr id="5" name="TextBox 4">
            <a:extLst>
              <a:ext uri="{FF2B5EF4-FFF2-40B4-BE49-F238E27FC236}">
                <a16:creationId xmlns:a16="http://schemas.microsoft.com/office/drawing/2014/main" id="{E79EB5EC-1EAF-4945-AD7D-BB558D5AEE08}"/>
              </a:ext>
            </a:extLst>
          </p:cNvPr>
          <p:cNvSpPr txBox="1"/>
          <p:nvPr/>
        </p:nvSpPr>
        <p:spPr>
          <a:xfrm>
            <a:off x="194355" y="1242204"/>
            <a:ext cx="11848120" cy="5262979"/>
          </a:xfrm>
          <a:prstGeom prst="rect">
            <a:avLst/>
          </a:prstGeom>
          <a:noFill/>
        </p:spPr>
        <p:txBody>
          <a:bodyPr wrap="square" rtlCol="0">
            <a:spAutoFit/>
          </a:bodyPr>
          <a:lstStyle/>
          <a:p>
            <a:r>
              <a:rPr lang="en-US" sz="2800" dirty="0"/>
              <a:t>An experimental demonstration of a C-band </a:t>
            </a:r>
            <a:r>
              <a:rPr lang="en-US" sz="2800" b="1" i="1" dirty="0"/>
              <a:t>modular multi-beam klystrons:</a:t>
            </a:r>
          </a:p>
          <a:p>
            <a:pPr marL="742950" lvl="1" indent="-285750">
              <a:buFont typeface="Arial" panose="020B0604020202020204" pitchFamily="34" charset="0"/>
              <a:buChar char="•"/>
            </a:pPr>
            <a:r>
              <a:rPr lang="en-US" sz="2800" dirty="0">
                <a:solidFill>
                  <a:srgbClr val="FF0000"/>
                </a:solidFill>
              </a:rPr>
              <a:t>demonstrate a C-band tube:</a:t>
            </a:r>
          </a:p>
          <a:p>
            <a:pPr marL="1200150" lvl="2" indent="-285750">
              <a:buFont typeface="Arial" panose="020B0604020202020204" pitchFamily="34" charset="0"/>
              <a:buChar char="•"/>
            </a:pPr>
            <a:r>
              <a:rPr lang="en-US" sz="2800" dirty="0"/>
              <a:t>High efficiency &gt; 65%</a:t>
            </a:r>
          </a:p>
          <a:p>
            <a:pPr marL="1200150" lvl="2" indent="-285750">
              <a:buFont typeface="Arial" panose="020B0604020202020204" pitchFamily="34" charset="0"/>
              <a:buChar char="•"/>
            </a:pPr>
            <a:r>
              <a:rPr lang="en-US" sz="2800" dirty="0"/>
              <a:t> PPM focused</a:t>
            </a:r>
          </a:p>
          <a:p>
            <a:pPr marL="1200150" lvl="2" indent="-285750">
              <a:buFont typeface="Arial" panose="020B0604020202020204" pitchFamily="34" charset="0"/>
              <a:buChar char="•"/>
            </a:pPr>
            <a:r>
              <a:rPr lang="en-US" sz="2800" dirty="0"/>
              <a:t>Power &gt; 1.25 MW/tube</a:t>
            </a:r>
          </a:p>
          <a:p>
            <a:pPr marL="800100" lvl="1" indent="-342900">
              <a:buFont typeface="Arial" panose="020B0604020202020204" pitchFamily="34" charset="0"/>
              <a:buChar char="•"/>
            </a:pPr>
            <a:r>
              <a:rPr lang="en-US" sz="2800" dirty="0">
                <a:solidFill>
                  <a:srgbClr val="FF0000"/>
                </a:solidFill>
              </a:rPr>
              <a:t>demonstrate the combining mechanism of 64 tubes, a new invention, the two dimensional Fouquet combiner ( we demonstrated 16 tube combiner)</a:t>
            </a:r>
          </a:p>
          <a:p>
            <a:pPr marL="800100" lvl="1" indent="-342900">
              <a:buFont typeface="Arial" panose="020B0604020202020204" pitchFamily="34" charset="0"/>
              <a:buChar char="•"/>
            </a:pPr>
            <a:r>
              <a:rPr lang="en-US" sz="2800" dirty="0">
                <a:solidFill>
                  <a:srgbClr val="FF0000"/>
                </a:solidFill>
              </a:rPr>
              <a:t>Demonstrate a fully integrated tube with 64 individually focused tubes under one vacuum envelope operating with efficiency &gt; 65%.</a:t>
            </a:r>
          </a:p>
          <a:p>
            <a:pPr lvl="1"/>
            <a:endParaRPr lang="en-US" sz="2800" dirty="0"/>
          </a:p>
          <a:p>
            <a:endParaRPr lang="en-US" sz="2800" dirty="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314040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194355" y="-170622"/>
            <a:ext cx="11229109" cy="1325563"/>
          </a:xfrm>
        </p:spPr>
        <p:txBody>
          <a:bodyPr>
            <a:normAutofit/>
          </a:bodyPr>
          <a:lstStyle/>
          <a:p>
            <a:r>
              <a:rPr lang="en-US" sz="3600" dirty="0"/>
              <a:t>Modulator: Basic developments, Initial R&amp;D Goals; what do we need to demonstrate</a:t>
            </a:r>
          </a:p>
        </p:txBody>
      </p:sp>
      <p:sp>
        <p:nvSpPr>
          <p:cNvPr id="5" name="TextBox 4">
            <a:extLst>
              <a:ext uri="{FF2B5EF4-FFF2-40B4-BE49-F238E27FC236}">
                <a16:creationId xmlns:a16="http://schemas.microsoft.com/office/drawing/2014/main" id="{E79EB5EC-1EAF-4945-AD7D-BB558D5AEE08}"/>
              </a:ext>
            </a:extLst>
          </p:cNvPr>
          <p:cNvSpPr txBox="1"/>
          <p:nvPr/>
        </p:nvSpPr>
        <p:spPr>
          <a:xfrm>
            <a:off x="194355" y="1509622"/>
            <a:ext cx="11848120" cy="5632311"/>
          </a:xfrm>
          <a:prstGeom prst="rect">
            <a:avLst/>
          </a:prstGeom>
          <a:noFill/>
        </p:spPr>
        <p:txBody>
          <a:bodyPr wrap="square" rtlCol="0">
            <a:spAutoFit/>
          </a:bodyPr>
          <a:lstStyle/>
          <a:p>
            <a:r>
              <a:rPr lang="en-US" sz="2400" dirty="0"/>
              <a:t>We have developed a new Linac topology, the </a:t>
            </a:r>
            <a:r>
              <a:rPr lang="en-US" sz="2400" b="1" i="1" dirty="0"/>
              <a:t>distributed Marx Bank:</a:t>
            </a:r>
          </a:p>
          <a:p>
            <a:pPr marL="285750" indent="-285750">
              <a:buFont typeface="Arial" panose="020B0604020202020204" pitchFamily="34" charset="0"/>
              <a:buChar char="•"/>
            </a:pPr>
            <a:r>
              <a:rPr lang="en-US" sz="2400" dirty="0"/>
              <a:t>First version operating at 60 kV achieved a rise time of ~ 100 ns </a:t>
            </a:r>
          </a:p>
          <a:p>
            <a:pPr marL="285750" indent="-285750">
              <a:buFont typeface="Arial" panose="020B0604020202020204" pitchFamily="34" charset="0"/>
              <a:buChar char="•"/>
            </a:pPr>
            <a:r>
              <a:rPr lang="en-US" sz="2400" dirty="0"/>
              <a:t>The device used only mass produced components</a:t>
            </a:r>
          </a:p>
          <a:p>
            <a:pPr marL="285750" indent="-285750">
              <a:buFont typeface="Arial" panose="020B0604020202020204" pitchFamily="34" charset="0"/>
              <a:buChar char="•"/>
            </a:pPr>
            <a:r>
              <a:rPr lang="en-US" sz="2400" dirty="0"/>
              <a:t>Fall time is rather large ~ 400 ns, but still reasonable</a:t>
            </a:r>
          </a:p>
          <a:p>
            <a:pPr marL="285750" indent="-285750">
              <a:buFont typeface="Arial" panose="020B0604020202020204" pitchFamily="34" charset="0"/>
              <a:buChar char="•"/>
            </a:pPr>
            <a:r>
              <a:rPr lang="en-US" sz="2400" dirty="0"/>
              <a:t>Peak power ~ 2.5 MW </a:t>
            </a:r>
          </a:p>
          <a:p>
            <a:pPr marL="285750" indent="-285750">
              <a:buFont typeface="Arial" panose="020B0604020202020204" pitchFamily="34" charset="0"/>
              <a:buChar char="•"/>
            </a:pPr>
            <a:endParaRPr lang="en-US" sz="2400" dirty="0"/>
          </a:p>
          <a:p>
            <a:r>
              <a:rPr lang="en-US" sz="2400" dirty="0"/>
              <a:t>Next Steps:</a:t>
            </a:r>
          </a:p>
          <a:p>
            <a:pPr marL="285750" indent="-285750">
              <a:buFont typeface="Arial" panose="020B0604020202020204" pitchFamily="34" charset="0"/>
              <a:buChar char="•"/>
            </a:pPr>
            <a:r>
              <a:rPr lang="en-US" sz="2400" dirty="0">
                <a:solidFill>
                  <a:srgbClr val="FF0000"/>
                </a:solidFill>
              </a:rPr>
              <a:t>Demonstrate:</a:t>
            </a:r>
          </a:p>
          <a:p>
            <a:pPr marL="742950" lvl="1" indent="-285750">
              <a:buFont typeface="Arial" panose="020B0604020202020204" pitchFamily="34" charset="0"/>
              <a:buChar char="•"/>
            </a:pPr>
            <a:r>
              <a:rPr lang="en-US" sz="2400" dirty="0">
                <a:solidFill>
                  <a:srgbClr val="FF0000"/>
                </a:solidFill>
              </a:rPr>
              <a:t>100 MW unit</a:t>
            </a:r>
          </a:p>
          <a:p>
            <a:pPr marL="742950" lvl="1" indent="-285750">
              <a:buFont typeface="Arial" panose="020B0604020202020204" pitchFamily="34" charset="0"/>
              <a:buChar char="•"/>
            </a:pPr>
            <a:r>
              <a:rPr lang="en-US" sz="2400" dirty="0">
                <a:solidFill>
                  <a:srgbClr val="FF0000"/>
                </a:solidFill>
              </a:rPr>
              <a:t>Demonstrate an efficiency &gt; 98%, or at least understand the efficiency limitation</a:t>
            </a:r>
          </a:p>
          <a:p>
            <a:pPr marL="742950" lvl="1" indent="-285750">
              <a:buFont typeface="Arial" panose="020B0604020202020204" pitchFamily="34" charset="0"/>
              <a:buChar char="•"/>
            </a:pPr>
            <a:endParaRPr lang="en-US" sz="2400" dirty="0">
              <a:solidFill>
                <a:srgbClr val="FF0000"/>
              </a:solidFill>
            </a:endParaRPr>
          </a:p>
          <a:p>
            <a:pPr lvl="1"/>
            <a:endParaRPr lang="en-US" sz="2400" dirty="0"/>
          </a:p>
          <a:p>
            <a:pPr marL="742950" lvl="1"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05231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13</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194355" y="-170622"/>
            <a:ext cx="11229109" cy="1325563"/>
          </a:xfrm>
        </p:spPr>
        <p:txBody>
          <a:bodyPr>
            <a:normAutofit/>
          </a:bodyPr>
          <a:lstStyle/>
          <a:p>
            <a:r>
              <a:rPr lang="en-US" sz="3600" dirty="0"/>
              <a:t>System demonstration </a:t>
            </a:r>
          </a:p>
        </p:txBody>
      </p:sp>
      <p:sp>
        <p:nvSpPr>
          <p:cNvPr id="7" name="Isosceles Triangle 6">
            <a:extLst>
              <a:ext uri="{FF2B5EF4-FFF2-40B4-BE49-F238E27FC236}">
                <a16:creationId xmlns:a16="http://schemas.microsoft.com/office/drawing/2014/main" id="{23E8B7BA-C0C6-4DA7-9E7C-1461D1780303}"/>
              </a:ext>
            </a:extLst>
          </p:cNvPr>
          <p:cNvSpPr>
            <a:spLocks noChangeAspect="1"/>
          </p:cNvSpPr>
          <p:nvPr/>
        </p:nvSpPr>
        <p:spPr>
          <a:xfrm rot="5400000">
            <a:off x="3047401" y="1585060"/>
            <a:ext cx="439386" cy="3657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18992F9-7577-4322-AFD7-F39571E55050}"/>
              </a:ext>
            </a:extLst>
          </p:cNvPr>
          <p:cNvCxnSpPr>
            <a:endCxn id="7" idx="3"/>
          </p:cNvCxnSpPr>
          <p:nvPr/>
        </p:nvCxnSpPr>
        <p:spPr>
          <a:xfrm>
            <a:off x="2647155" y="1767940"/>
            <a:ext cx="43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120D19-1D6D-4F12-A96B-980A53B71092}"/>
              </a:ext>
            </a:extLst>
          </p:cNvPr>
          <p:cNvCxnSpPr>
            <a:cxnSpLocks/>
          </p:cNvCxnSpPr>
          <p:nvPr/>
        </p:nvCxnSpPr>
        <p:spPr>
          <a:xfrm>
            <a:off x="3390733" y="1767940"/>
            <a:ext cx="285260"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50B7775-7494-46B1-A2E8-BEAA1D8BE0F6}"/>
              </a:ext>
            </a:extLst>
          </p:cNvPr>
          <p:cNvSpPr txBox="1"/>
          <p:nvPr/>
        </p:nvSpPr>
        <p:spPr>
          <a:xfrm>
            <a:off x="0" y="2324503"/>
            <a:ext cx="11938958" cy="3170099"/>
          </a:xfrm>
          <a:prstGeom prst="rect">
            <a:avLst/>
          </a:prstGeom>
          <a:noFill/>
        </p:spPr>
        <p:txBody>
          <a:bodyPr wrap="square">
            <a:spAutoFit/>
          </a:bodyPr>
          <a:lstStyle/>
          <a:p>
            <a:pPr marL="742950" lvl="1" indent="-285750">
              <a:buFont typeface="Arial" panose="020B0604020202020204" pitchFamily="34" charset="0"/>
              <a:buChar char="•"/>
            </a:pPr>
            <a:r>
              <a:rPr lang="en-US" sz="2000" dirty="0">
                <a:solidFill>
                  <a:schemeClr val="accent2"/>
                </a:solidFill>
              </a:rPr>
              <a:t>Modulator, Klystron, Accelerator demonstration</a:t>
            </a:r>
          </a:p>
          <a:p>
            <a:pPr marL="1200150" lvl="2" indent="-285750">
              <a:buFont typeface="Arial" panose="020B0604020202020204" pitchFamily="34" charset="0"/>
              <a:buChar char="•"/>
            </a:pPr>
            <a:r>
              <a:rPr lang="en-US" sz="2000" dirty="0"/>
              <a:t>Demonstrate the total system efficiency</a:t>
            </a:r>
          </a:p>
          <a:p>
            <a:pPr marL="1200150" lvl="2" indent="-285750">
              <a:buFont typeface="Arial" panose="020B0604020202020204" pitchFamily="34" charset="0"/>
              <a:buChar char="•"/>
            </a:pPr>
            <a:r>
              <a:rPr lang="en-US" sz="2000" dirty="0"/>
              <a:t>Demonstrate high gradient performance</a:t>
            </a:r>
          </a:p>
          <a:p>
            <a:pPr marL="1200150" lvl="2" indent="-285750">
              <a:buFont typeface="Arial" panose="020B0604020202020204" pitchFamily="34" charset="0"/>
              <a:buChar char="•"/>
            </a:pPr>
            <a:r>
              <a:rPr lang="en-US" sz="2000" dirty="0"/>
              <a:t>Demonstrate Cost Reduction, or at least the potential for the cost reduction in mass production.  </a:t>
            </a:r>
          </a:p>
          <a:p>
            <a:pPr marL="742950" lvl="1" indent="-285750">
              <a:buFont typeface="Arial" panose="020B0604020202020204" pitchFamily="34" charset="0"/>
              <a:buChar char="•"/>
            </a:pPr>
            <a:r>
              <a:rPr lang="en-US" sz="2000" dirty="0">
                <a:solidFill>
                  <a:schemeClr val="accent2"/>
                </a:solidFill>
              </a:rPr>
              <a:t>A Few meter long with cryogenic modules </a:t>
            </a:r>
          </a:p>
          <a:p>
            <a:pPr marL="1200150" lvl="2" indent="-285750">
              <a:buFont typeface="Arial" panose="020B0604020202020204" pitchFamily="34" charset="0"/>
              <a:buChar char="•"/>
            </a:pPr>
            <a:r>
              <a:rPr lang="en-US" sz="2000" dirty="0"/>
              <a:t>Demonstrate the alignment mechanisms</a:t>
            </a:r>
          </a:p>
          <a:p>
            <a:pPr marL="1200150" lvl="2" indent="-285750">
              <a:buFont typeface="Arial" panose="020B0604020202020204" pitchFamily="34" charset="0"/>
              <a:buChar char="•"/>
            </a:pPr>
            <a:r>
              <a:rPr lang="en-US" sz="2000" dirty="0"/>
              <a:t>Understand vibrations</a:t>
            </a:r>
          </a:p>
          <a:p>
            <a:pPr marL="1200150" lvl="2" indent="-285750">
              <a:buFont typeface="Arial" panose="020B0604020202020204" pitchFamily="34" charset="0"/>
              <a:buChar char="•"/>
            </a:pPr>
            <a:r>
              <a:rPr lang="en-US" sz="2000" dirty="0"/>
              <a:t>Demonstrate the BPMs and their alignments</a:t>
            </a:r>
          </a:p>
          <a:p>
            <a:pPr marL="1200150" lvl="2" indent="-285750">
              <a:buFont typeface="Arial" panose="020B0604020202020204" pitchFamily="34" charset="0"/>
              <a:buChar char="•"/>
            </a:pPr>
            <a:r>
              <a:rPr lang="en-US" sz="2000" dirty="0"/>
              <a:t>Demonstrate the Quads and their alignments</a:t>
            </a:r>
          </a:p>
          <a:p>
            <a:pPr marL="742950" lvl="1" indent="-285750">
              <a:buFont typeface="Arial" panose="020B0604020202020204" pitchFamily="34" charset="0"/>
              <a:buChar char="•"/>
            </a:pPr>
            <a:r>
              <a:rPr lang="en-US" sz="2000" dirty="0">
                <a:solidFill>
                  <a:srgbClr val="FF0000"/>
                </a:solidFill>
              </a:rPr>
              <a:t>Zeroth order design for the collider</a:t>
            </a:r>
          </a:p>
        </p:txBody>
      </p:sp>
      <p:sp>
        <p:nvSpPr>
          <p:cNvPr id="4" name="Rectangle 3">
            <a:extLst>
              <a:ext uri="{FF2B5EF4-FFF2-40B4-BE49-F238E27FC236}">
                <a16:creationId xmlns:a16="http://schemas.microsoft.com/office/drawing/2014/main" id="{58DB492A-8F60-4CFA-B494-91034810A2F0}"/>
              </a:ext>
            </a:extLst>
          </p:cNvPr>
          <p:cNvSpPr/>
          <p:nvPr/>
        </p:nvSpPr>
        <p:spPr>
          <a:xfrm>
            <a:off x="690113" y="1548247"/>
            <a:ext cx="1957042" cy="439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60 kV Modulator</a:t>
            </a:r>
          </a:p>
        </p:txBody>
      </p:sp>
      <p:sp>
        <p:nvSpPr>
          <p:cNvPr id="6" name="Rectangle 5">
            <a:extLst>
              <a:ext uri="{FF2B5EF4-FFF2-40B4-BE49-F238E27FC236}">
                <a16:creationId xmlns:a16="http://schemas.microsoft.com/office/drawing/2014/main" id="{7F673279-46CF-4FEA-8462-F6C5468AB693}"/>
              </a:ext>
            </a:extLst>
          </p:cNvPr>
          <p:cNvSpPr/>
          <p:nvPr/>
        </p:nvSpPr>
        <p:spPr>
          <a:xfrm>
            <a:off x="3645241" y="1510063"/>
            <a:ext cx="4901518" cy="594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1-m long Standing wave structure</a:t>
            </a:r>
          </a:p>
        </p:txBody>
      </p:sp>
    </p:spTree>
    <p:extLst>
      <p:ext uri="{BB962C8B-B14F-4D97-AF65-F5344CB8AC3E}">
        <p14:creationId xmlns:p14="http://schemas.microsoft.com/office/powerpoint/2010/main" val="524628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194355" y="-170622"/>
            <a:ext cx="11229109" cy="1325563"/>
          </a:xfrm>
        </p:spPr>
        <p:txBody>
          <a:bodyPr>
            <a:normAutofit/>
          </a:bodyPr>
          <a:lstStyle/>
          <a:p>
            <a:r>
              <a:rPr lang="en-US" sz="3600" dirty="0"/>
              <a:t>Resources</a:t>
            </a:r>
          </a:p>
        </p:txBody>
      </p:sp>
      <p:sp>
        <p:nvSpPr>
          <p:cNvPr id="56" name="TextBox 55">
            <a:extLst>
              <a:ext uri="{FF2B5EF4-FFF2-40B4-BE49-F238E27FC236}">
                <a16:creationId xmlns:a16="http://schemas.microsoft.com/office/drawing/2014/main" id="{E50B7775-7494-46B1-A2E8-BEAA1D8BE0F6}"/>
              </a:ext>
            </a:extLst>
          </p:cNvPr>
          <p:cNvSpPr txBox="1"/>
          <p:nvPr/>
        </p:nvSpPr>
        <p:spPr>
          <a:xfrm>
            <a:off x="0" y="1574005"/>
            <a:ext cx="11938958" cy="1015663"/>
          </a:xfrm>
          <a:prstGeom prst="rect">
            <a:avLst/>
          </a:prstGeom>
          <a:noFill/>
        </p:spPr>
        <p:txBody>
          <a:bodyPr wrap="square">
            <a:spAutoFit/>
          </a:bodyPr>
          <a:lstStyle/>
          <a:p>
            <a:pPr marL="800100" lvl="1" indent="-342900">
              <a:buFont typeface="Arial" panose="020B0604020202020204" pitchFamily="34" charset="0"/>
              <a:buChar char="•"/>
            </a:pPr>
            <a:r>
              <a:rPr lang="en-US" sz="2000" i="1" dirty="0">
                <a:solidFill>
                  <a:srgbClr val="FF0000"/>
                </a:solidFill>
              </a:rPr>
              <a:t>Coherent</a:t>
            </a:r>
            <a:r>
              <a:rPr lang="en-US" sz="2000" dirty="0">
                <a:solidFill>
                  <a:srgbClr val="FF0000"/>
                </a:solidFill>
              </a:rPr>
              <a:t> vision for this program within the Lab</a:t>
            </a:r>
          </a:p>
          <a:p>
            <a:pPr marL="800100" lvl="1" indent="-342900">
              <a:buFont typeface="Arial" panose="020B0604020202020204" pitchFamily="34" charset="0"/>
              <a:buChar char="•"/>
            </a:pPr>
            <a:endParaRPr lang="en-US" sz="2000" dirty="0">
              <a:solidFill>
                <a:srgbClr val="FF0000"/>
              </a:solidFill>
            </a:endParaRPr>
          </a:p>
          <a:p>
            <a:pPr marL="800100" lvl="1" indent="-342900">
              <a:buFont typeface="Arial" panose="020B0604020202020204" pitchFamily="34" charset="0"/>
              <a:buChar char="•"/>
            </a:pPr>
            <a:endParaRPr lang="en-US" sz="2000" dirty="0">
              <a:solidFill>
                <a:srgbClr val="FF0000"/>
              </a:solidFill>
            </a:endParaRPr>
          </a:p>
        </p:txBody>
      </p:sp>
    </p:spTree>
    <p:extLst>
      <p:ext uri="{BB962C8B-B14F-4D97-AF65-F5344CB8AC3E}">
        <p14:creationId xmlns:p14="http://schemas.microsoft.com/office/powerpoint/2010/main" val="1924264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006372-9C2F-4D1E-A17E-EB3C074BD2CB}"/>
              </a:ext>
            </a:extLst>
          </p:cNvPr>
          <p:cNvSpPr>
            <a:spLocks noGrp="1"/>
          </p:cNvSpPr>
          <p:nvPr>
            <p:ph type="sldNum" sz="quarter" idx="11"/>
          </p:nvPr>
        </p:nvSpPr>
        <p:spPr/>
        <p:txBody>
          <a:bodyPr/>
          <a:lstStyle/>
          <a:p>
            <a:fld id="{5BD36294-2849-48A8-8531-5354CF3095D2}" type="slidenum">
              <a:rPr lang="en-US" smtClean="0"/>
              <a:pPr/>
              <a:t>15</a:t>
            </a:fld>
            <a:endParaRPr lang="en-US" dirty="0"/>
          </a:p>
        </p:txBody>
      </p:sp>
      <p:sp>
        <p:nvSpPr>
          <p:cNvPr id="3" name="Title 2">
            <a:extLst>
              <a:ext uri="{FF2B5EF4-FFF2-40B4-BE49-F238E27FC236}">
                <a16:creationId xmlns:a16="http://schemas.microsoft.com/office/drawing/2014/main" id="{ADB3B2F0-1F66-40E0-B9FF-FD11B3D65E92}"/>
              </a:ext>
            </a:extLst>
          </p:cNvPr>
          <p:cNvSpPr>
            <a:spLocks noGrp="1"/>
          </p:cNvSpPr>
          <p:nvPr>
            <p:ph type="title"/>
          </p:nvPr>
        </p:nvSpPr>
        <p:spPr/>
        <p:txBody>
          <a:bodyPr/>
          <a:lstStyle/>
          <a:p>
            <a:r>
              <a:rPr lang="en-US" b="0" dirty="0"/>
              <a:t>Short range wake field analysis dictates beam aperture size </a:t>
            </a:r>
          </a:p>
        </p:txBody>
      </p:sp>
      <p:pic>
        <p:nvPicPr>
          <p:cNvPr id="5" name="Picture 4">
            <a:extLst>
              <a:ext uri="{FF2B5EF4-FFF2-40B4-BE49-F238E27FC236}">
                <a16:creationId xmlns:a16="http://schemas.microsoft.com/office/drawing/2014/main" id="{661A8095-6A8D-4675-9C52-47C2A65E7D4D}"/>
              </a:ext>
            </a:extLst>
          </p:cNvPr>
          <p:cNvPicPr>
            <a:picLocks noChangeAspect="1"/>
          </p:cNvPicPr>
          <p:nvPr/>
        </p:nvPicPr>
        <p:blipFill>
          <a:blip r:embed="rId2"/>
          <a:stretch>
            <a:fillRect/>
          </a:stretch>
        </p:blipFill>
        <p:spPr>
          <a:xfrm>
            <a:off x="5871333" y="1249949"/>
            <a:ext cx="4997707" cy="3111660"/>
          </a:xfrm>
          <a:prstGeom prst="rect">
            <a:avLst/>
          </a:prstGeom>
        </p:spPr>
      </p:pic>
      <p:pic>
        <p:nvPicPr>
          <p:cNvPr id="6" name="Picture 5">
            <a:extLst>
              <a:ext uri="{FF2B5EF4-FFF2-40B4-BE49-F238E27FC236}">
                <a16:creationId xmlns:a16="http://schemas.microsoft.com/office/drawing/2014/main" id="{56DCDF12-D5C4-4E0D-81DE-A0C5D0B4EC44}"/>
              </a:ext>
            </a:extLst>
          </p:cNvPr>
          <p:cNvPicPr>
            <a:picLocks noChangeAspect="1"/>
          </p:cNvPicPr>
          <p:nvPr/>
        </p:nvPicPr>
        <p:blipFill>
          <a:blip r:embed="rId3"/>
          <a:stretch>
            <a:fillRect/>
          </a:stretch>
        </p:blipFill>
        <p:spPr>
          <a:xfrm>
            <a:off x="475591" y="1421408"/>
            <a:ext cx="5245370" cy="2940201"/>
          </a:xfrm>
          <a:prstGeom prst="rect">
            <a:avLst/>
          </a:prstGeom>
        </p:spPr>
      </p:pic>
      <p:sp>
        <p:nvSpPr>
          <p:cNvPr id="7" name="TextBox 6">
            <a:extLst>
              <a:ext uri="{FF2B5EF4-FFF2-40B4-BE49-F238E27FC236}">
                <a16:creationId xmlns:a16="http://schemas.microsoft.com/office/drawing/2014/main" id="{E08CDC8A-C37C-42F6-A0DD-12DEA4698013}"/>
              </a:ext>
            </a:extLst>
          </p:cNvPr>
          <p:cNvSpPr txBox="1"/>
          <p:nvPr/>
        </p:nvSpPr>
        <p:spPr>
          <a:xfrm>
            <a:off x="7545756" y="995124"/>
            <a:ext cx="2155205" cy="369332"/>
          </a:xfrm>
          <a:prstGeom prst="rect">
            <a:avLst/>
          </a:prstGeom>
          <a:noFill/>
        </p:spPr>
        <p:txBody>
          <a:bodyPr wrap="none" rtlCol="0">
            <a:spAutoFit/>
          </a:bodyPr>
          <a:lstStyle/>
          <a:p>
            <a:r>
              <a:rPr lang="en-US" dirty="0"/>
              <a:t>Transverse Wakes </a:t>
            </a:r>
          </a:p>
        </p:txBody>
      </p:sp>
      <p:sp>
        <p:nvSpPr>
          <p:cNvPr id="8" name="TextBox 7">
            <a:extLst>
              <a:ext uri="{FF2B5EF4-FFF2-40B4-BE49-F238E27FC236}">
                <a16:creationId xmlns:a16="http://schemas.microsoft.com/office/drawing/2014/main" id="{B3AA70CD-2723-4A7F-AB42-282B0997EFA9}"/>
              </a:ext>
            </a:extLst>
          </p:cNvPr>
          <p:cNvSpPr txBox="1"/>
          <p:nvPr/>
        </p:nvSpPr>
        <p:spPr>
          <a:xfrm>
            <a:off x="2392680" y="1141214"/>
            <a:ext cx="2253566" cy="369332"/>
          </a:xfrm>
          <a:prstGeom prst="rect">
            <a:avLst/>
          </a:prstGeom>
          <a:noFill/>
        </p:spPr>
        <p:txBody>
          <a:bodyPr wrap="none" rtlCol="0">
            <a:spAutoFit/>
          </a:bodyPr>
          <a:lstStyle/>
          <a:p>
            <a:r>
              <a:rPr lang="en-US" dirty="0"/>
              <a:t>Longitudinal Wakes </a:t>
            </a:r>
          </a:p>
        </p:txBody>
      </p:sp>
      <p:sp>
        <p:nvSpPr>
          <p:cNvPr id="10" name="TextBox 9">
            <a:extLst>
              <a:ext uri="{FF2B5EF4-FFF2-40B4-BE49-F238E27FC236}">
                <a16:creationId xmlns:a16="http://schemas.microsoft.com/office/drawing/2014/main" id="{F3A3A348-D32C-4929-87D5-C160C22A514B}"/>
              </a:ext>
            </a:extLst>
          </p:cNvPr>
          <p:cNvSpPr txBox="1"/>
          <p:nvPr/>
        </p:nvSpPr>
        <p:spPr>
          <a:xfrm>
            <a:off x="3048000" y="4271082"/>
            <a:ext cx="6096000" cy="369332"/>
          </a:xfrm>
          <a:prstGeom prst="rect">
            <a:avLst/>
          </a:prstGeom>
          <a:noFill/>
        </p:spPr>
        <p:txBody>
          <a:bodyPr wrap="square">
            <a:spAutoFit/>
          </a:bodyPr>
          <a:lstStyle/>
          <a:p>
            <a:r>
              <a:rPr lang="en-US" sz="1800" b="0" i="0" u="none" strike="noStrike" baseline="0" dirty="0">
                <a:solidFill>
                  <a:schemeClr val="accent5"/>
                </a:solidFill>
                <a:latin typeface="CMSS10"/>
              </a:rPr>
              <a:t>ECHO wakes (solid) compared with model wakes (dashes).</a:t>
            </a:r>
            <a:endParaRPr lang="en-US" dirty="0">
              <a:solidFill>
                <a:schemeClr val="accent5"/>
              </a:solidFill>
            </a:endParaRPr>
          </a:p>
        </p:txBody>
      </p:sp>
      <p:sp>
        <p:nvSpPr>
          <p:cNvPr id="11" name="TextBox 10">
            <a:extLst>
              <a:ext uri="{FF2B5EF4-FFF2-40B4-BE49-F238E27FC236}">
                <a16:creationId xmlns:a16="http://schemas.microsoft.com/office/drawing/2014/main" id="{BD491DA2-78FE-4342-8C42-C2842788DDAD}"/>
              </a:ext>
            </a:extLst>
          </p:cNvPr>
          <p:cNvSpPr txBox="1"/>
          <p:nvPr/>
        </p:nvSpPr>
        <p:spPr>
          <a:xfrm>
            <a:off x="1627086" y="1542083"/>
            <a:ext cx="1229824" cy="307777"/>
          </a:xfrm>
          <a:prstGeom prst="rect">
            <a:avLst/>
          </a:prstGeom>
          <a:noFill/>
        </p:spPr>
        <p:txBody>
          <a:bodyPr wrap="none" rtlCol="0">
            <a:spAutoFit/>
          </a:bodyPr>
          <a:lstStyle/>
          <a:p>
            <a:r>
              <a:rPr lang="en-US" sz="1400" dirty="0"/>
              <a:t>Bunch shape</a:t>
            </a:r>
          </a:p>
        </p:txBody>
      </p:sp>
      <p:sp>
        <p:nvSpPr>
          <p:cNvPr id="12" name="TextBox 11">
            <a:extLst>
              <a:ext uri="{FF2B5EF4-FFF2-40B4-BE49-F238E27FC236}">
                <a16:creationId xmlns:a16="http://schemas.microsoft.com/office/drawing/2014/main" id="{9AD5105C-4FF0-4381-B153-4AC63134FA27}"/>
              </a:ext>
            </a:extLst>
          </p:cNvPr>
          <p:cNvSpPr txBox="1"/>
          <p:nvPr/>
        </p:nvSpPr>
        <p:spPr>
          <a:xfrm>
            <a:off x="3098276" y="2249320"/>
            <a:ext cx="1287779" cy="461665"/>
          </a:xfrm>
          <a:prstGeom prst="rect">
            <a:avLst/>
          </a:prstGeom>
          <a:noFill/>
        </p:spPr>
        <p:txBody>
          <a:bodyPr wrap="square" rtlCol="0">
            <a:spAutoFit/>
          </a:bodyPr>
          <a:lstStyle/>
          <a:p>
            <a:r>
              <a:rPr lang="en-US" sz="1200" dirty="0"/>
              <a:t>2 mm beam tunnel radius </a:t>
            </a:r>
          </a:p>
        </p:txBody>
      </p:sp>
      <p:sp>
        <p:nvSpPr>
          <p:cNvPr id="13" name="TextBox 12">
            <a:extLst>
              <a:ext uri="{FF2B5EF4-FFF2-40B4-BE49-F238E27FC236}">
                <a16:creationId xmlns:a16="http://schemas.microsoft.com/office/drawing/2014/main" id="{DC6173D0-385D-4421-97B2-AA53A4FDF180}"/>
              </a:ext>
            </a:extLst>
          </p:cNvPr>
          <p:cNvSpPr txBox="1"/>
          <p:nvPr/>
        </p:nvSpPr>
        <p:spPr>
          <a:xfrm>
            <a:off x="2023856" y="2710985"/>
            <a:ext cx="1287779" cy="461665"/>
          </a:xfrm>
          <a:prstGeom prst="rect">
            <a:avLst/>
          </a:prstGeom>
          <a:noFill/>
        </p:spPr>
        <p:txBody>
          <a:bodyPr wrap="square" rtlCol="0">
            <a:spAutoFit/>
          </a:bodyPr>
          <a:lstStyle/>
          <a:p>
            <a:r>
              <a:rPr lang="en-US" sz="1200" dirty="0"/>
              <a:t>1 mm beam tunnel radius </a:t>
            </a:r>
          </a:p>
        </p:txBody>
      </p:sp>
      <p:cxnSp>
        <p:nvCxnSpPr>
          <p:cNvPr id="15" name="Straight Arrow Connector 14">
            <a:extLst>
              <a:ext uri="{FF2B5EF4-FFF2-40B4-BE49-F238E27FC236}">
                <a16:creationId xmlns:a16="http://schemas.microsoft.com/office/drawing/2014/main" id="{AE08FF6C-92C4-4BBC-8781-CCFEB5B307A1}"/>
              </a:ext>
            </a:extLst>
          </p:cNvPr>
          <p:cNvCxnSpPr/>
          <p:nvPr/>
        </p:nvCxnSpPr>
        <p:spPr>
          <a:xfrm flipH="1">
            <a:off x="3519463" y="2598420"/>
            <a:ext cx="100037" cy="281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6610B76-9C30-4C94-803D-FB3657FF832A}"/>
              </a:ext>
            </a:extLst>
          </p:cNvPr>
          <p:cNvCxnSpPr/>
          <p:nvPr/>
        </p:nvCxnSpPr>
        <p:spPr>
          <a:xfrm>
            <a:off x="2827020" y="3147360"/>
            <a:ext cx="331254" cy="83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6BAF2B-2DE6-41C3-BE9E-5BA15818089C}"/>
              </a:ext>
            </a:extLst>
          </p:cNvPr>
          <p:cNvCxnSpPr/>
          <p:nvPr/>
        </p:nvCxnSpPr>
        <p:spPr>
          <a:xfrm>
            <a:off x="2636105" y="1777546"/>
            <a:ext cx="190915" cy="193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7F9398E-F6D0-4560-845D-4CCB821B5D6D}"/>
              </a:ext>
            </a:extLst>
          </p:cNvPr>
          <p:cNvSpPr txBox="1"/>
          <p:nvPr/>
        </p:nvSpPr>
        <p:spPr>
          <a:xfrm>
            <a:off x="6922598" y="2707696"/>
            <a:ext cx="1229824" cy="307777"/>
          </a:xfrm>
          <a:prstGeom prst="rect">
            <a:avLst/>
          </a:prstGeom>
          <a:noFill/>
        </p:spPr>
        <p:txBody>
          <a:bodyPr wrap="none" rtlCol="0">
            <a:spAutoFit/>
          </a:bodyPr>
          <a:lstStyle/>
          <a:p>
            <a:r>
              <a:rPr lang="en-US" sz="1400" dirty="0"/>
              <a:t>Bunch shape</a:t>
            </a:r>
          </a:p>
        </p:txBody>
      </p:sp>
      <p:cxnSp>
        <p:nvCxnSpPr>
          <p:cNvPr id="21" name="Straight Arrow Connector 20">
            <a:extLst>
              <a:ext uri="{FF2B5EF4-FFF2-40B4-BE49-F238E27FC236}">
                <a16:creationId xmlns:a16="http://schemas.microsoft.com/office/drawing/2014/main" id="{EC80878A-DCD8-4C75-A4A5-D3D1EF5DA2C7}"/>
              </a:ext>
            </a:extLst>
          </p:cNvPr>
          <p:cNvCxnSpPr/>
          <p:nvPr/>
        </p:nvCxnSpPr>
        <p:spPr>
          <a:xfrm>
            <a:off x="7931617" y="2943159"/>
            <a:ext cx="190915" cy="193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A6428F4-79F0-4907-8DAA-60493389E422}"/>
              </a:ext>
            </a:extLst>
          </p:cNvPr>
          <p:cNvSpPr txBox="1"/>
          <p:nvPr/>
        </p:nvSpPr>
        <p:spPr>
          <a:xfrm>
            <a:off x="8890110" y="2553808"/>
            <a:ext cx="1287779" cy="461665"/>
          </a:xfrm>
          <a:prstGeom prst="rect">
            <a:avLst/>
          </a:prstGeom>
          <a:noFill/>
        </p:spPr>
        <p:txBody>
          <a:bodyPr wrap="square" rtlCol="0">
            <a:spAutoFit/>
          </a:bodyPr>
          <a:lstStyle/>
          <a:p>
            <a:r>
              <a:rPr lang="en-US" sz="1200" dirty="0"/>
              <a:t>2 mm beam tunnel radius </a:t>
            </a:r>
          </a:p>
        </p:txBody>
      </p:sp>
      <p:cxnSp>
        <p:nvCxnSpPr>
          <p:cNvPr id="23" name="Straight Arrow Connector 22">
            <a:extLst>
              <a:ext uri="{FF2B5EF4-FFF2-40B4-BE49-F238E27FC236}">
                <a16:creationId xmlns:a16="http://schemas.microsoft.com/office/drawing/2014/main" id="{572D5F23-EF17-44B6-AD32-75D7B2761AA9}"/>
              </a:ext>
            </a:extLst>
          </p:cNvPr>
          <p:cNvCxnSpPr/>
          <p:nvPr/>
        </p:nvCxnSpPr>
        <p:spPr>
          <a:xfrm flipH="1">
            <a:off x="9311297" y="2902908"/>
            <a:ext cx="100037" cy="281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06B637E-1752-4E38-B742-84C78B35B64C}"/>
              </a:ext>
            </a:extLst>
          </p:cNvPr>
          <p:cNvSpPr txBox="1"/>
          <p:nvPr/>
        </p:nvSpPr>
        <p:spPr>
          <a:xfrm>
            <a:off x="7567825" y="1520890"/>
            <a:ext cx="1287779" cy="461665"/>
          </a:xfrm>
          <a:prstGeom prst="rect">
            <a:avLst/>
          </a:prstGeom>
          <a:noFill/>
        </p:spPr>
        <p:txBody>
          <a:bodyPr wrap="square" rtlCol="0">
            <a:spAutoFit/>
          </a:bodyPr>
          <a:lstStyle/>
          <a:p>
            <a:r>
              <a:rPr lang="en-US" sz="1200" dirty="0"/>
              <a:t>1 mm beam tunnel radius </a:t>
            </a:r>
          </a:p>
        </p:txBody>
      </p:sp>
      <p:cxnSp>
        <p:nvCxnSpPr>
          <p:cNvPr id="25" name="Straight Arrow Connector 24">
            <a:extLst>
              <a:ext uri="{FF2B5EF4-FFF2-40B4-BE49-F238E27FC236}">
                <a16:creationId xmlns:a16="http://schemas.microsoft.com/office/drawing/2014/main" id="{4F16A949-667D-4820-88B2-3F86D8824C2F}"/>
              </a:ext>
            </a:extLst>
          </p:cNvPr>
          <p:cNvCxnSpPr/>
          <p:nvPr/>
        </p:nvCxnSpPr>
        <p:spPr>
          <a:xfrm>
            <a:off x="8370989" y="1957265"/>
            <a:ext cx="331254" cy="83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0B51672-36E8-4A59-907B-EC319E438894}"/>
                  </a:ext>
                </a:extLst>
              </p:cNvPr>
              <p:cNvSpPr txBox="1"/>
              <p:nvPr/>
            </p:nvSpPr>
            <p:spPr>
              <a:xfrm>
                <a:off x="243840" y="4674369"/>
                <a:ext cx="11704320" cy="2031325"/>
              </a:xfrm>
              <a:prstGeom prst="rect">
                <a:avLst/>
              </a:prstGeom>
              <a:noFill/>
            </p:spPr>
            <p:txBody>
              <a:bodyPr wrap="square">
                <a:spAutoFit/>
              </a:bodyPr>
              <a:lstStyle/>
              <a:p>
                <a:pPr marL="285750" indent="-285750">
                  <a:buFont typeface="Arial" panose="020B0604020202020204" pitchFamily="34" charset="0"/>
                  <a:buChar char="•"/>
                </a:pPr>
                <a:r>
                  <a:rPr lang="en-US" dirty="0"/>
                  <a:t>We showed that, as far as the longitudinal short-range wake </a:t>
                </a:r>
                <a:r>
                  <a:rPr lang="en-US" dirty="0" err="1"/>
                  <a:t>efects</a:t>
                </a:r>
                <a:r>
                  <a:rPr lang="en-US" dirty="0"/>
                  <a:t> are concerned, accelerator structure aperture of radius 2 mm (nominal) down to a = 0:5 mm, the </a:t>
                </a:r>
                <a:r>
                  <a:rPr lang="en-US" dirty="0" err="1"/>
                  <a:t>efects</a:t>
                </a:r>
                <a:r>
                  <a:rPr lang="en-US" dirty="0"/>
                  <a:t> are weak.</a:t>
                </a:r>
              </a:p>
              <a:p>
                <a:pPr marL="285750" indent="-285750">
                  <a:buFont typeface="Arial" panose="020B0604020202020204" pitchFamily="34" charset="0"/>
                  <a:buChar char="•"/>
                </a:pPr>
                <a:r>
                  <a:rPr lang="en-US" dirty="0"/>
                  <a:t> For the transverse short-range wake </a:t>
                </a:r>
                <a:r>
                  <a:rPr lang="en-US" dirty="0" err="1"/>
                  <a:t>efects</a:t>
                </a:r>
                <a:r>
                  <a:rPr lang="en-US" dirty="0"/>
                  <a:t>: The tolerances for injection errors become an order of magnitude tighter when going from a = 2 mm to a = 1 mm, and again when going to a = 0.5 mm.  </a:t>
                </a:r>
                <a:r>
                  <a:rPr lang="en-US" dirty="0">
                    <a:solidFill>
                      <a:schemeClr val="accent1"/>
                    </a:solidFill>
                  </a:rPr>
                  <a:t>We selected a beam tunnel radius of 2 mm</a:t>
                </a:r>
              </a:p>
              <a:p>
                <a:pPr marL="285750" indent="-285750">
                  <a:buFont typeface="Arial" panose="020B0604020202020204" pitchFamily="34" charset="0"/>
                  <a:buChar char="•"/>
                </a:pPr>
                <a:r>
                  <a:rPr lang="en-US" dirty="0"/>
                  <a:t>We need to keep injection errors (jitters and drifts) to 2-3% of initial beam size in the case of no external focusing, and to 10-30% in the case of external focusing (beginning at z = 1 m,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𝑥</m:t>
                        </m:r>
                      </m:sub>
                    </m:sSub>
                  </m:oMath>
                </a14:m>
                <a:r>
                  <a:rPr lang="en-US" dirty="0"/>
                  <a:t> = 1:63 m)</a:t>
                </a:r>
              </a:p>
            </p:txBody>
          </p:sp>
        </mc:Choice>
        <mc:Fallback xmlns="">
          <p:sp>
            <p:nvSpPr>
              <p:cNvPr id="27" name="TextBox 26">
                <a:extLst>
                  <a:ext uri="{FF2B5EF4-FFF2-40B4-BE49-F238E27FC236}">
                    <a16:creationId xmlns:a16="http://schemas.microsoft.com/office/drawing/2014/main" id="{C0B51672-36E8-4A59-907B-EC319E438894}"/>
                  </a:ext>
                </a:extLst>
              </p:cNvPr>
              <p:cNvSpPr txBox="1">
                <a:spLocks noRot="1" noChangeAspect="1" noMove="1" noResize="1" noEditPoints="1" noAdjustHandles="1" noChangeArrowheads="1" noChangeShapeType="1" noTextEdit="1"/>
              </p:cNvSpPr>
              <p:nvPr/>
            </p:nvSpPr>
            <p:spPr>
              <a:xfrm>
                <a:off x="243840" y="4674369"/>
                <a:ext cx="11704320" cy="2031325"/>
              </a:xfrm>
              <a:prstGeom prst="rect">
                <a:avLst/>
              </a:prstGeom>
              <a:blipFill>
                <a:blip r:embed="rId4"/>
                <a:stretch>
                  <a:fillRect l="-313" t="-1802" b="-3904"/>
                </a:stretch>
              </a:blipFill>
            </p:spPr>
            <p:txBody>
              <a:bodyPr/>
              <a:lstStyle/>
              <a:p>
                <a:r>
                  <a:rPr lang="en-US">
                    <a:noFill/>
                  </a:rPr>
                  <a:t> </a:t>
                </a:r>
              </a:p>
            </p:txBody>
          </p:sp>
        </mc:Fallback>
      </mc:AlternateContent>
    </p:spTree>
    <p:extLst>
      <p:ext uri="{BB962C8B-B14F-4D97-AF65-F5344CB8AC3E}">
        <p14:creationId xmlns:p14="http://schemas.microsoft.com/office/powerpoint/2010/main" val="1184689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5B7C5-0209-2545-A2CF-F542CBB42A8D}"/>
              </a:ext>
            </a:extLst>
          </p:cNvPr>
          <p:cNvSpPr>
            <a:spLocks noGrp="1"/>
          </p:cNvSpPr>
          <p:nvPr>
            <p:ph type="title"/>
          </p:nvPr>
        </p:nvSpPr>
        <p:spPr/>
        <p:txBody>
          <a:bodyPr/>
          <a:lstStyle/>
          <a:p>
            <a:r>
              <a:rPr lang="en-US" dirty="0">
                <a:solidFill>
                  <a:srgbClr val="C00000"/>
                </a:solidFill>
              </a:rPr>
              <a:t>C-Band Cell Optimization</a:t>
            </a:r>
            <a:endParaRPr lang="en-US" dirty="0"/>
          </a:p>
        </p:txBody>
      </p:sp>
      <p:sp>
        <p:nvSpPr>
          <p:cNvPr id="3" name="Content Placeholder 2">
            <a:extLst>
              <a:ext uri="{FF2B5EF4-FFF2-40B4-BE49-F238E27FC236}">
                <a16:creationId xmlns:a16="http://schemas.microsoft.com/office/drawing/2014/main" id="{EC85BFCF-40EF-E64E-ACED-BCC2DBFDCC59}"/>
              </a:ext>
            </a:extLst>
          </p:cNvPr>
          <p:cNvSpPr>
            <a:spLocks noGrp="1"/>
          </p:cNvSpPr>
          <p:nvPr>
            <p:ph sz="quarter" idx="14"/>
          </p:nvPr>
        </p:nvSpPr>
        <p:spPr/>
        <p:txBody>
          <a:bodyPr>
            <a:normAutofit/>
          </a:bodyPr>
          <a:lstStyle/>
          <a:p>
            <a:r>
              <a:rPr lang="en-US" dirty="0"/>
              <a:t>Maximized Shunt Impedance</a:t>
            </a:r>
          </a:p>
          <a:p>
            <a:r>
              <a:rPr lang="en-US" dirty="0"/>
              <a:t>Variation of cell profile if dipole detuning needed</a:t>
            </a:r>
          </a:p>
        </p:txBody>
      </p:sp>
      <p:pic>
        <p:nvPicPr>
          <p:cNvPr id="4" name="Picture 3">
            <a:extLst>
              <a:ext uri="{FF2B5EF4-FFF2-40B4-BE49-F238E27FC236}">
                <a16:creationId xmlns:a16="http://schemas.microsoft.com/office/drawing/2014/main" id="{F4DB36C0-16A5-2F40-8DA1-EA3B1554CCA9}"/>
              </a:ext>
            </a:extLst>
          </p:cNvPr>
          <p:cNvPicPr>
            <a:picLocks noChangeAspect="1"/>
          </p:cNvPicPr>
          <p:nvPr/>
        </p:nvPicPr>
        <p:blipFill>
          <a:blip r:embed="rId2"/>
          <a:stretch>
            <a:fillRect/>
          </a:stretch>
        </p:blipFill>
        <p:spPr>
          <a:xfrm>
            <a:off x="1580521" y="2283149"/>
            <a:ext cx="2842288" cy="2212463"/>
          </a:xfrm>
          <a:prstGeom prst="rect">
            <a:avLst/>
          </a:prstGeom>
        </p:spPr>
      </p:pic>
      <p:sp>
        <p:nvSpPr>
          <p:cNvPr id="5" name="Rectangle 4">
            <a:extLst>
              <a:ext uri="{FF2B5EF4-FFF2-40B4-BE49-F238E27FC236}">
                <a16:creationId xmlns:a16="http://schemas.microsoft.com/office/drawing/2014/main" id="{325823BE-D48D-BD4A-BFD0-BD6B0C78CAC4}"/>
              </a:ext>
            </a:extLst>
          </p:cNvPr>
          <p:cNvSpPr/>
          <p:nvPr/>
        </p:nvSpPr>
        <p:spPr>
          <a:xfrm>
            <a:off x="1782651" y="4700244"/>
            <a:ext cx="2640158" cy="1815882"/>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457200" indent="-457200">
              <a:buFont typeface="+mj-lt"/>
              <a:buAutoNum type="arabicParenR"/>
              <a:defRPr sz="2400" b="0" i="0" u="none" strike="noStrike" kern="1200" spc="0" baseline="0">
                <a:solidFill>
                  <a:sysClr val="windowText" lastClr="000000">
                    <a:lumMod val="65000"/>
                    <a:lumOff val="35000"/>
                  </a:sysClr>
                </a:solidFill>
                <a:latin typeface="+mn-lt"/>
                <a:ea typeface="+mn-ea"/>
                <a:cs typeface="+mn-cs"/>
              </a:defRPr>
            </a:pPr>
            <a:r>
              <a:rPr lang="en-US" sz="1600" dirty="0"/>
              <a:t>a=2mm, t=1.5mm</a:t>
            </a:r>
          </a:p>
          <a:p>
            <a:pPr marL="457200" indent="-457200">
              <a:buFont typeface="+mj-lt"/>
              <a:buAutoNum type="arabicParenR"/>
              <a:defRPr sz="2400" b="0" i="0" u="none" strike="noStrike" kern="1200" spc="0" baseline="0">
                <a:solidFill>
                  <a:sysClr val="windowText" lastClr="000000">
                    <a:lumMod val="65000"/>
                    <a:lumOff val="35000"/>
                  </a:sysClr>
                </a:solidFill>
                <a:latin typeface="+mn-lt"/>
                <a:ea typeface="+mn-ea"/>
                <a:cs typeface="+mn-cs"/>
              </a:defRPr>
            </a:pPr>
            <a:r>
              <a:rPr lang="en-US" sz="1600" dirty="0"/>
              <a:t>a=1.5mm, t=1.5mm</a:t>
            </a:r>
          </a:p>
          <a:p>
            <a:pPr marL="457200" indent="-457200">
              <a:buFont typeface="+mj-lt"/>
              <a:buAutoNum type="arabicParenR"/>
              <a:defRPr sz="2400" b="0" i="0" u="none" strike="noStrike" kern="1200" spc="0" baseline="0">
                <a:solidFill>
                  <a:sysClr val="windowText" lastClr="000000">
                    <a:lumMod val="65000"/>
                    <a:lumOff val="35000"/>
                  </a:sysClr>
                </a:solidFill>
                <a:latin typeface="+mn-lt"/>
                <a:ea typeface="+mn-ea"/>
                <a:cs typeface="+mn-cs"/>
              </a:defRPr>
            </a:pPr>
            <a:r>
              <a:rPr lang="en-US" sz="1600" dirty="0"/>
              <a:t>a=1mm, t=1.5mm</a:t>
            </a:r>
          </a:p>
          <a:p>
            <a:pPr marL="457200" indent="-457200">
              <a:buFont typeface="+mj-lt"/>
              <a:buAutoNum type="arabicParenR"/>
              <a:defRPr sz="2400" b="0" i="0" u="none" strike="noStrike" kern="1200" spc="0" baseline="0">
                <a:solidFill>
                  <a:sysClr val="windowText" lastClr="000000">
                    <a:lumMod val="65000"/>
                    <a:lumOff val="35000"/>
                  </a:sysClr>
                </a:solidFill>
                <a:latin typeface="+mn-lt"/>
                <a:ea typeface="+mn-ea"/>
                <a:cs typeface="+mn-cs"/>
              </a:defRPr>
            </a:pPr>
            <a:r>
              <a:rPr lang="en-US" sz="1600" dirty="0"/>
              <a:t>a=2mm, t=3mm</a:t>
            </a:r>
          </a:p>
          <a:p>
            <a:pPr marL="457200" indent="-457200">
              <a:buFont typeface="+mj-lt"/>
              <a:buAutoNum type="arabicParenR"/>
              <a:defRPr sz="2400" b="0" i="0" u="none" strike="noStrike" kern="1200" spc="0" baseline="0">
                <a:solidFill>
                  <a:sysClr val="windowText" lastClr="000000">
                    <a:lumMod val="65000"/>
                    <a:lumOff val="35000"/>
                  </a:sysClr>
                </a:solidFill>
                <a:latin typeface="+mn-lt"/>
                <a:ea typeface="+mn-ea"/>
                <a:cs typeface="+mn-cs"/>
              </a:defRPr>
            </a:pPr>
            <a:r>
              <a:rPr lang="en-US" sz="1600" dirty="0">
                <a:solidFill>
                  <a:srgbClr val="00B0F0"/>
                </a:solidFill>
              </a:rPr>
              <a:t>a=2mm, t=2mm</a:t>
            </a:r>
          </a:p>
          <a:p>
            <a:pPr marL="457200" indent="-457200">
              <a:buFont typeface="+mj-lt"/>
              <a:buAutoNum type="arabicParenR"/>
              <a:defRPr sz="2400" b="0" i="0" u="none" strike="noStrike" kern="1200" spc="0" baseline="0">
                <a:solidFill>
                  <a:sysClr val="windowText" lastClr="000000">
                    <a:lumMod val="65000"/>
                    <a:lumOff val="35000"/>
                  </a:sysClr>
                </a:solidFill>
                <a:latin typeface="+mn-lt"/>
                <a:ea typeface="+mn-ea"/>
                <a:cs typeface="+mn-cs"/>
              </a:defRPr>
            </a:pPr>
            <a:r>
              <a:rPr lang="en-US" sz="1600" dirty="0">
                <a:solidFill>
                  <a:srgbClr val="00B0F0"/>
                </a:solidFill>
              </a:rPr>
              <a:t>a=2mm, t=4mm</a:t>
            </a:r>
          </a:p>
          <a:p>
            <a:pPr marL="457200" indent="-457200">
              <a:buFont typeface="+mj-lt"/>
              <a:buAutoNum type="arabicParenR"/>
              <a:defRPr sz="2400" b="0" i="0" u="none" strike="noStrike" kern="1200" spc="0" baseline="0">
                <a:solidFill>
                  <a:sysClr val="windowText" lastClr="000000">
                    <a:lumMod val="65000"/>
                    <a:lumOff val="35000"/>
                  </a:sysClr>
                </a:solidFill>
                <a:latin typeface="+mn-lt"/>
                <a:ea typeface="+mn-ea"/>
                <a:cs typeface="+mn-cs"/>
              </a:defRPr>
            </a:pPr>
            <a:r>
              <a:rPr lang="en-US" sz="1600" dirty="0">
                <a:solidFill>
                  <a:srgbClr val="00B0F0"/>
                </a:solidFill>
              </a:rPr>
              <a:t>a=2.5mm, t=1.5mm</a:t>
            </a:r>
          </a:p>
        </p:txBody>
      </p:sp>
      <p:grpSp>
        <p:nvGrpSpPr>
          <p:cNvPr id="6" name="Group 5">
            <a:extLst>
              <a:ext uri="{FF2B5EF4-FFF2-40B4-BE49-F238E27FC236}">
                <a16:creationId xmlns:a16="http://schemas.microsoft.com/office/drawing/2014/main" id="{515695F7-92DC-2F4E-B13F-7D933BC3A825}"/>
              </a:ext>
            </a:extLst>
          </p:cNvPr>
          <p:cNvGrpSpPr>
            <a:grpSpLocks noChangeAspect="1"/>
          </p:cNvGrpSpPr>
          <p:nvPr/>
        </p:nvGrpSpPr>
        <p:grpSpPr>
          <a:xfrm>
            <a:off x="5531584" y="411875"/>
            <a:ext cx="6274604" cy="6182093"/>
            <a:chOff x="5231374" y="0"/>
            <a:chExt cx="6960626" cy="6858000"/>
          </a:xfrm>
        </p:grpSpPr>
        <p:pic>
          <p:nvPicPr>
            <p:cNvPr id="7" name="Picture 6">
              <a:extLst>
                <a:ext uri="{FF2B5EF4-FFF2-40B4-BE49-F238E27FC236}">
                  <a16:creationId xmlns:a16="http://schemas.microsoft.com/office/drawing/2014/main" id="{51B822DF-1794-5B47-BD1F-05151890B5C3}"/>
                </a:ext>
              </a:extLst>
            </p:cNvPr>
            <p:cNvPicPr>
              <a:picLocks noChangeAspect="1"/>
            </p:cNvPicPr>
            <p:nvPr/>
          </p:nvPicPr>
          <p:blipFill>
            <a:blip r:embed="rId3"/>
            <a:stretch>
              <a:fillRect/>
            </a:stretch>
          </p:blipFill>
          <p:spPr>
            <a:xfrm>
              <a:off x="7811938" y="0"/>
              <a:ext cx="4380062" cy="6858000"/>
            </a:xfrm>
            <a:prstGeom prst="rect">
              <a:avLst/>
            </a:prstGeom>
          </p:spPr>
        </p:pic>
        <p:sp>
          <p:nvSpPr>
            <p:cNvPr id="8" name="TextBox 7">
              <a:extLst>
                <a:ext uri="{FF2B5EF4-FFF2-40B4-BE49-F238E27FC236}">
                  <a16:creationId xmlns:a16="http://schemas.microsoft.com/office/drawing/2014/main" id="{905070CB-01C8-2547-A68C-09B0CC027217}"/>
                </a:ext>
              </a:extLst>
            </p:cNvPr>
            <p:cNvSpPr txBox="1"/>
            <p:nvPr/>
          </p:nvSpPr>
          <p:spPr>
            <a:xfrm>
              <a:off x="5231374" y="5217379"/>
              <a:ext cx="1965660" cy="648710"/>
            </a:xfrm>
            <a:prstGeom prst="rect">
              <a:avLst/>
            </a:prstGeom>
            <a:noFill/>
            <a:ln w="19050">
              <a:solidFill>
                <a:schemeClr val="accent1"/>
              </a:solidFill>
            </a:ln>
          </p:spPr>
          <p:txBody>
            <a:bodyPr wrap="square" rtlCol="0">
              <a:spAutoFit/>
            </a:bodyPr>
            <a:lstStyle/>
            <a:p>
              <a:r>
                <a:rPr lang="en-US" sz="2800" dirty="0"/>
                <a:t>dF1=4.2</a:t>
              </a:r>
              <a:r>
                <a:rPr lang="en-US" sz="3200" dirty="0"/>
                <a:t>%</a:t>
              </a:r>
            </a:p>
          </p:txBody>
        </p:sp>
        <p:cxnSp>
          <p:nvCxnSpPr>
            <p:cNvPr id="9" name="Straight Arrow Connector 8">
              <a:extLst>
                <a:ext uri="{FF2B5EF4-FFF2-40B4-BE49-F238E27FC236}">
                  <a16:creationId xmlns:a16="http://schemas.microsoft.com/office/drawing/2014/main" id="{FD8F64EA-5B8A-4C45-9C80-589AA508E61A}"/>
                </a:ext>
              </a:extLst>
            </p:cNvPr>
            <p:cNvCxnSpPr>
              <a:cxnSpLocks/>
              <a:stCxn id="8" idx="3"/>
            </p:cNvCxnSpPr>
            <p:nvPr/>
          </p:nvCxnSpPr>
          <p:spPr>
            <a:xfrm>
              <a:off x="7197034" y="5541734"/>
              <a:ext cx="1500651" cy="4454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4881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D29E-C14F-FC47-BCC9-0C1B6FE21A73}"/>
              </a:ext>
            </a:extLst>
          </p:cNvPr>
          <p:cNvSpPr>
            <a:spLocks noGrp="1"/>
          </p:cNvSpPr>
          <p:nvPr>
            <p:ph type="title"/>
          </p:nvPr>
        </p:nvSpPr>
        <p:spPr/>
        <p:txBody>
          <a:bodyPr/>
          <a:lstStyle/>
          <a:p>
            <a:r>
              <a:rPr lang="en-US" dirty="0">
                <a:solidFill>
                  <a:srgbClr val="C00000"/>
                </a:solidFill>
              </a:rPr>
              <a:t>Coupling Iris Optimization</a:t>
            </a:r>
          </a:p>
        </p:txBody>
      </p:sp>
      <p:sp>
        <p:nvSpPr>
          <p:cNvPr id="3" name="Content Placeholder 2">
            <a:extLst>
              <a:ext uri="{FF2B5EF4-FFF2-40B4-BE49-F238E27FC236}">
                <a16:creationId xmlns:a16="http://schemas.microsoft.com/office/drawing/2014/main" id="{8B61040A-918E-E345-B48D-A48C52803366}"/>
              </a:ext>
            </a:extLst>
          </p:cNvPr>
          <p:cNvSpPr>
            <a:spLocks noGrp="1"/>
          </p:cNvSpPr>
          <p:nvPr>
            <p:ph sz="quarter" idx="14"/>
          </p:nvPr>
        </p:nvSpPr>
        <p:spPr/>
        <p:txBody>
          <a:bodyPr>
            <a:normAutofit/>
          </a:bodyPr>
          <a:lstStyle/>
          <a:p>
            <a:pPr>
              <a:lnSpc>
                <a:spcPct val="100000"/>
              </a:lnSpc>
              <a:spcBef>
                <a:spcPts val="0"/>
              </a:spcBef>
            </a:pPr>
            <a:r>
              <a:rPr lang="en-US" sz="2000" dirty="0"/>
              <a:t>Coupling beta: 1.1</a:t>
            </a:r>
          </a:p>
          <a:p>
            <a:pPr marL="457200" lvl="1" indent="0">
              <a:lnSpc>
                <a:spcPct val="100000"/>
              </a:lnSpc>
              <a:spcBef>
                <a:spcPts val="0"/>
              </a:spcBef>
              <a:buNone/>
            </a:pPr>
            <a:r>
              <a:rPr lang="en-US" sz="2000" dirty="0" err="1"/>
              <a:t>Qext</a:t>
            </a:r>
            <a:r>
              <a:rPr lang="en-US" sz="2000" dirty="0"/>
              <a:t>: 12600</a:t>
            </a:r>
          </a:p>
          <a:p>
            <a:pPr>
              <a:lnSpc>
                <a:spcPct val="100000"/>
              </a:lnSpc>
              <a:spcBef>
                <a:spcPts val="0"/>
              </a:spcBef>
            </a:pPr>
            <a:r>
              <a:rPr lang="en-US" sz="2000" dirty="0"/>
              <a:t>Field enhancement: ~27%</a:t>
            </a:r>
          </a:p>
          <a:p>
            <a:endParaRPr lang="en-US" sz="2000" dirty="0"/>
          </a:p>
        </p:txBody>
      </p:sp>
      <p:pic>
        <p:nvPicPr>
          <p:cNvPr id="4" name="Picture 3">
            <a:extLst>
              <a:ext uri="{FF2B5EF4-FFF2-40B4-BE49-F238E27FC236}">
                <a16:creationId xmlns:a16="http://schemas.microsoft.com/office/drawing/2014/main" id="{8DA6B9C0-EC36-164B-9CE4-F3706192FFAB}"/>
              </a:ext>
            </a:extLst>
          </p:cNvPr>
          <p:cNvPicPr>
            <a:picLocks noChangeAspect="1"/>
          </p:cNvPicPr>
          <p:nvPr/>
        </p:nvPicPr>
        <p:blipFill>
          <a:blip r:embed="rId2"/>
          <a:stretch>
            <a:fillRect/>
          </a:stretch>
        </p:blipFill>
        <p:spPr>
          <a:xfrm>
            <a:off x="7159451" y="1820729"/>
            <a:ext cx="1429539" cy="3230670"/>
          </a:xfrm>
          <a:prstGeom prst="rect">
            <a:avLst/>
          </a:prstGeom>
        </p:spPr>
      </p:pic>
      <p:pic>
        <p:nvPicPr>
          <p:cNvPr id="5" name="Picture 4">
            <a:extLst>
              <a:ext uri="{FF2B5EF4-FFF2-40B4-BE49-F238E27FC236}">
                <a16:creationId xmlns:a16="http://schemas.microsoft.com/office/drawing/2014/main" id="{CA170E44-47D2-4542-BD42-66909FE5893A}"/>
              </a:ext>
            </a:extLst>
          </p:cNvPr>
          <p:cNvPicPr>
            <a:picLocks noChangeAspect="1"/>
          </p:cNvPicPr>
          <p:nvPr/>
        </p:nvPicPr>
        <p:blipFill>
          <a:blip r:embed="rId3"/>
          <a:stretch>
            <a:fillRect/>
          </a:stretch>
        </p:blipFill>
        <p:spPr>
          <a:xfrm>
            <a:off x="8841318" y="1820729"/>
            <a:ext cx="1607885" cy="3244928"/>
          </a:xfrm>
          <a:prstGeom prst="rect">
            <a:avLst/>
          </a:prstGeom>
        </p:spPr>
      </p:pic>
      <p:pic>
        <p:nvPicPr>
          <p:cNvPr id="8" name="Picture 7">
            <a:extLst>
              <a:ext uri="{FF2B5EF4-FFF2-40B4-BE49-F238E27FC236}">
                <a16:creationId xmlns:a16="http://schemas.microsoft.com/office/drawing/2014/main" id="{FA984312-2307-AF49-B982-CABBDF1CC748}"/>
              </a:ext>
            </a:extLst>
          </p:cNvPr>
          <p:cNvPicPr>
            <a:picLocks noChangeAspect="1"/>
          </p:cNvPicPr>
          <p:nvPr/>
        </p:nvPicPr>
        <p:blipFill>
          <a:blip r:embed="rId4"/>
          <a:stretch>
            <a:fillRect/>
          </a:stretch>
        </p:blipFill>
        <p:spPr>
          <a:xfrm>
            <a:off x="594518" y="2738336"/>
            <a:ext cx="5178218" cy="2428295"/>
          </a:xfrm>
          <a:prstGeom prst="rect">
            <a:avLst/>
          </a:prstGeom>
        </p:spPr>
      </p:pic>
      <p:sp>
        <p:nvSpPr>
          <p:cNvPr id="9" name="TextBox 8">
            <a:extLst>
              <a:ext uri="{FF2B5EF4-FFF2-40B4-BE49-F238E27FC236}">
                <a16:creationId xmlns:a16="http://schemas.microsoft.com/office/drawing/2014/main" id="{27EA42E3-63AC-9241-AF5B-27857BB2D645}"/>
              </a:ext>
            </a:extLst>
          </p:cNvPr>
          <p:cNvSpPr txBox="1"/>
          <p:nvPr/>
        </p:nvSpPr>
        <p:spPr>
          <a:xfrm>
            <a:off x="7989377" y="5152447"/>
            <a:ext cx="1526700" cy="369332"/>
          </a:xfrm>
          <a:prstGeom prst="rect">
            <a:avLst/>
          </a:prstGeom>
          <a:noFill/>
        </p:spPr>
        <p:txBody>
          <a:bodyPr wrap="none" rtlCol="0">
            <a:spAutoFit/>
          </a:bodyPr>
          <a:lstStyle/>
          <a:p>
            <a:r>
              <a:rPr lang="en-US" dirty="0"/>
              <a:t>Surface B field</a:t>
            </a:r>
          </a:p>
        </p:txBody>
      </p:sp>
    </p:spTree>
    <p:extLst>
      <p:ext uri="{BB962C8B-B14F-4D97-AF65-F5344CB8AC3E}">
        <p14:creationId xmlns:p14="http://schemas.microsoft.com/office/powerpoint/2010/main" val="1768953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F25A-6532-1940-BAB8-89EF4FB43FA6}"/>
              </a:ext>
            </a:extLst>
          </p:cNvPr>
          <p:cNvSpPr>
            <a:spLocks noGrp="1"/>
          </p:cNvSpPr>
          <p:nvPr>
            <p:ph type="title"/>
          </p:nvPr>
        </p:nvSpPr>
        <p:spPr/>
        <p:txBody>
          <a:bodyPr>
            <a:normAutofit/>
          </a:bodyPr>
          <a:lstStyle/>
          <a:p>
            <a:r>
              <a:rPr lang="en-US" dirty="0">
                <a:solidFill>
                  <a:srgbClr val="C00000"/>
                </a:solidFill>
              </a:rPr>
              <a:t>3D Field </a:t>
            </a:r>
            <a:r>
              <a:rPr lang="en-US" dirty="0" err="1">
                <a:solidFill>
                  <a:srgbClr val="C00000"/>
                </a:solidFill>
              </a:rPr>
              <a:t>Symmetrization</a:t>
            </a:r>
            <a:endParaRPr lang="en-US" dirty="0"/>
          </a:p>
        </p:txBody>
      </p:sp>
      <p:pic>
        <p:nvPicPr>
          <p:cNvPr id="3" name="Picture 2">
            <a:extLst>
              <a:ext uri="{FF2B5EF4-FFF2-40B4-BE49-F238E27FC236}">
                <a16:creationId xmlns:a16="http://schemas.microsoft.com/office/drawing/2014/main" id="{B95A1619-4785-3F41-A184-E49E0490FDF2}"/>
              </a:ext>
            </a:extLst>
          </p:cNvPr>
          <p:cNvPicPr>
            <a:picLocks noChangeAspect="1"/>
          </p:cNvPicPr>
          <p:nvPr/>
        </p:nvPicPr>
        <p:blipFill>
          <a:blip r:embed="rId2"/>
          <a:stretch>
            <a:fillRect/>
          </a:stretch>
        </p:blipFill>
        <p:spPr>
          <a:xfrm>
            <a:off x="8475929" y="881330"/>
            <a:ext cx="3647140" cy="2251664"/>
          </a:xfrm>
          <a:prstGeom prst="rect">
            <a:avLst/>
          </a:prstGeom>
        </p:spPr>
      </p:pic>
      <p:pic>
        <p:nvPicPr>
          <p:cNvPr id="4" name="Picture 3">
            <a:extLst>
              <a:ext uri="{FF2B5EF4-FFF2-40B4-BE49-F238E27FC236}">
                <a16:creationId xmlns:a16="http://schemas.microsoft.com/office/drawing/2014/main" id="{86340E7F-6793-A44E-A99B-1EDEFC1A17BA}"/>
              </a:ext>
            </a:extLst>
          </p:cNvPr>
          <p:cNvPicPr>
            <a:picLocks noChangeAspect="1"/>
          </p:cNvPicPr>
          <p:nvPr/>
        </p:nvPicPr>
        <p:blipFill>
          <a:blip r:embed="rId3"/>
          <a:stretch>
            <a:fillRect/>
          </a:stretch>
        </p:blipFill>
        <p:spPr>
          <a:xfrm>
            <a:off x="4891334" y="886223"/>
            <a:ext cx="3542635" cy="2242585"/>
          </a:xfrm>
          <a:prstGeom prst="rect">
            <a:avLst/>
          </a:prstGeom>
        </p:spPr>
      </p:pic>
      <p:pic>
        <p:nvPicPr>
          <p:cNvPr id="5" name="Picture 4">
            <a:extLst>
              <a:ext uri="{FF2B5EF4-FFF2-40B4-BE49-F238E27FC236}">
                <a16:creationId xmlns:a16="http://schemas.microsoft.com/office/drawing/2014/main" id="{938FB987-59C9-544F-84FB-C17AC718D843}"/>
              </a:ext>
            </a:extLst>
          </p:cNvPr>
          <p:cNvPicPr>
            <a:picLocks noChangeAspect="1"/>
          </p:cNvPicPr>
          <p:nvPr/>
        </p:nvPicPr>
        <p:blipFill>
          <a:blip r:embed="rId4"/>
          <a:stretch>
            <a:fillRect/>
          </a:stretch>
        </p:blipFill>
        <p:spPr>
          <a:xfrm>
            <a:off x="4853622" y="4071628"/>
            <a:ext cx="3580348" cy="2228137"/>
          </a:xfrm>
          <a:prstGeom prst="rect">
            <a:avLst/>
          </a:prstGeom>
        </p:spPr>
      </p:pic>
      <p:pic>
        <p:nvPicPr>
          <p:cNvPr id="6" name="Picture 5">
            <a:extLst>
              <a:ext uri="{FF2B5EF4-FFF2-40B4-BE49-F238E27FC236}">
                <a16:creationId xmlns:a16="http://schemas.microsoft.com/office/drawing/2014/main" id="{741EED6D-8CDF-2D4E-A5EF-488A4F8C0FB7}"/>
              </a:ext>
            </a:extLst>
          </p:cNvPr>
          <p:cNvPicPr>
            <a:picLocks noChangeAspect="1"/>
          </p:cNvPicPr>
          <p:nvPr/>
        </p:nvPicPr>
        <p:blipFill>
          <a:blip r:embed="rId5"/>
          <a:stretch>
            <a:fillRect/>
          </a:stretch>
        </p:blipFill>
        <p:spPr>
          <a:xfrm>
            <a:off x="8475929" y="4071628"/>
            <a:ext cx="3585247" cy="2213453"/>
          </a:xfrm>
          <a:prstGeom prst="rect">
            <a:avLst/>
          </a:prstGeom>
        </p:spPr>
      </p:pic>
      <p:pic>
        <p:nvPicPr>
          <p:cNvPr id="7" name="Picture 6">
            <a:extLst>
              <a:ext uri="{FF2B5EF4-FFF2-40B4-BE49-F238E27FC236}">
                <a16:creationId xmlns:a16="http://schemas.microsoft.com/office/drawing/2014/main" id="{978A2EE3-97EF-1F4D-AE8D-75148EC67775}"/>
              </a:ext>
            </a:extLst>
          </p:cNvPr>
          <p:cNvPicPr>
            <a:picLocks noChangeAspect="1"/>
          </p:cNvPicPr>
          <p:nvPr/>
        </p:nvPicPr>
        <p:blipFill>
          <a:blip r:embed="rId6"/>
          <a:stretch>
            <a:fillRect/>
          </a:stretch>
        </p:blipFill>
        <p:spPr>
          <a:xfrm>
            <a:off x="2761927" y="3727616"/>
            <a:ext cx="806804" cy="1979998"/>
          </a:xfrm>
          <a:prstGeom prst="rect">
            <a:avLst/>
          </a:prstGeom>
        </p:spPr>
      </p:pic>
      <p:pic>
        <p:nvPicPr>
          <p:cNvPr id="8" name="Picture 7">
            <a:extLst>
              <a:ext uri="{FF2B5EF4-FFF2-40B4-BE49-F238E27FC236}">
                <a16:creationId xmlns:a16="http://schemas.microsoft.com/office/drawing/2014/main" id="{7E45E649-B95B-3F42-8FB1-B19B3AA3F57B}"/>
              </a:ext>
            </a:extLst>
          </p:cNvPr>
          <p:cNvPicPr>
            <a:picLocks noChangeAspect="1"/>
          </p:cNvPicPr>
          <p:nvPr/>
        </p:nvPicPr>
        <p:blipFill>
          <a:blip r:embed="rId7"/>
          <a:stretch>
            <a:fillRect/>
          </a:stretch>
        </p:blipFill>
        <p:spPr>
          <a:xfrm>
            <a:off x="494228" y="3759959"/>
            <a:ext cx="827402" cy="2020054"/>
          </a:xfrm>
          <a:prstGeom prst="rect">
            <a:avLst/>
          </a:prstGeom>
        </p:spPr>
      </p:pic>
      <p:pic>
        <p:nvPicPr>
          <p:cNvPr id="9" name="Picture 8">
            <a:extLst>
              <a:ext uri="{FF2B5EF4-FFF2-40B4-BE49-F238E27FC236}">
                <a16:creationId xmlns:a16="http://schemas.microsoft.com/office/drawing/2014/main" id="{75B901FC-68C3-1344-BA0A-5B6434598BE5}"/>
              </a:ext>
            </a:extLst>
          </p:cNvPr>
          <p:cNvPicPr>
            <a:picLocks noChangeAspect="1"/>
          </p:cNvPicPr>
          <p:nvPr/>
        </p:nvPicPr>
        <p:blipFill>
          <a:blip r:embed="rId8"/>
          <a:stretch>
            <a:fillRect/>
          </a:stretch>
        </p:blipFill>
        <p:spPr>
          <a:xfrm>
            <a:off x="3695527" y="3715547"/>
            <a:ext cx="846382" cy="1979997"/>
          </a:xfrm>
          <a:prstGeom prst="rect">
            <a:avLst/>
          </a:prstGeom>
        </p:spPr>
      </p:pic>
      <p:pic>
        <p:nvPicPr>
          <p:cNvPr id="10" name="Picture 9">
            <a:extLst>
              <a:ext uri="{FF2B5EF4-FFF2-40B4-BE49-F238E27FC236}">
                <a16:creationId xmlns:a16="http://schemas.microsoft.com/office/drawing/2014/main" id="{CC0BB370-217D-9848-8A5F-6CB8B53FB161}"/>
              </a:ext>
            </a:extLst>
          </p:cNvPr>
          <p:cNvPicPr>
            <a:picLocks noChangeAspect="1"/>
          </p:cNvPicPr>
          <p:nvPr/>
        </p:nvPicPr>
        <p:blipFill>
          <a:blip r:embed="rId9"/>
          <a:stretch>
            <a:fillRect/>
          </a:stretch>
        </p:blipFill>
        <p:spPr>
          <a:xfrm>
            <a:off x="1474428" y="3727616"/>
            <a:ext cx="827403" cy="2005008"/>
          </a:xfrm>
          <a:prstGeom prst="rect">
            <a:avLst/>
          </a:prstGeom>
        </p:spPr>
      </p:pic>
      <p:sp>
        <p:nvSpPr>
          <p:cNvPr id="11" name="TextBox 10">
            <a:extLst>
              <a:ext uri="{FF2B5EF4-FFF2-40B4-BE49-F238E27FC236}">
                <a16:creationId xmlns:a16="http://schemas.microsoft.com/office/drawing/2014/main" id="{812AB166-2C5E-8F45-9312-79D701B1A097}"/>
              </a:ext>
            </a:extLst>
          </p:cNvPr>
          <p:cNvSpPr txBox="1"/>
          <p:nvPr/>
        </p:nvSpPr>
        <p:spPr>
          <a:xfrm>
            <a:off x="5595270" y="4106656"/>
            <a:ext cx="792205" cy="369332"/>
          </a:xfrm>
          <a:prstGeom prst="rect">
            <a:avLst/>
          </a:prstGeom>
          <a:noFill/>
        </p:spPr>
        <p:txBody>
          <a:bodyPr wrap="none" rtlCol="0">
            <a:spAutoFit/>
          </a:bodyPr>
          <a:lstStyle/>
          <a:p>
            <a:r>
              <a:rPr lang="en-US" dirty="0">
                <a:solidFill>
                  <a:srgbClr val="FF0000"/>
                </a:solidFill>
              </a:rPr>
              <a:t>Dipole</a:t>
            </a:r>
          </a:p>
        </p:txBody>
      </p:sp>
      <p:sp>
        <p:nvSpPr>
          <p:cNvPr id="12" name="Rectangle 11">
            <a:extLst>
              <a:ext uri="{FF2B5EF4-FFF2-40B4-BE49-F238E27FC236}">
                <a16:creationId xmlns:a16="http://schemas.microsoft.com/office/drawing/2014/main" id="{67A4DD84-0881-C845-9B23-BABC4BFB5CE4}"/>
              </a:ext>
            </a:extLst>
          </p:cNvPr>
          <p:cNvSpPr/>
          <p:nvPr/>
        </p:nvSpPr>
        <p:spPr>
          <a:xfrm>
            <a:off x="348452" y="3618854"/>
            <a:ext cx="2057738" cy="270768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444108-34AB-F842-A279-168B3DFCA8FC}"/>
              </a:ext>
            </a:extLst>
          </p:cNvPr>
          <p:cNvSpPr/>
          <p:nvPr/>
        </p:nvSpPr>
        <p:spPr>
          <a:xfrm>
            <a:off x="2622971" y="3615597"/>
            <a:ext cx="2057738" cy="270768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4329661-DEC3-E045-BC32-B1972DAF8F51}"/>
              </a:ext>
            </a:extLst>
          </p:cNvPr>
          <p:cNvSpPr txBox="1"/>
          <p:nvPr/>
        </p:nvSpPr>
        <p:spPr>
          <a:xfrm>
            <a:off x="7334486" y="6274480"/>
            <a:ext cx="2106539" cy="369332"/>
          </a:xfrm>
          <a:prstGeom prst="rect">
            <a:avLst/>
          </a:prstGeom>
          <a:noFill/>
        </p:spPr>
        <p:txBody>
          <a:bodyPr wrap="none" rtlCol="0">
            <a:spAutoFit/>
          </a:bodyPr>
          <a:lstStyle/>
          <a:p>
            <a:r>
              <a:rPr lang="en-US" dirty="0">
                <a:solidFill>
                  <a:srgbClr val="002060"/>
                </a:solidFill>
              </a:rPr>
              <a:t>with </a:t>
            </a:r>
            <a:r>
              <a:rPr lang="en-US" dirty="0" err="1">
                <a:solidFill>
                  <a:srgbClr val="002060"/>
                </a:solidFill>
              </a:rPr>
              <a:t>symmetrization</a:t>
            </a:r>
            <a:endParaRPr lang="en-US" dirty="0">
              <a:solidFill>
                <a:srgbClr val="002060"/>
              </a:solidFill>
            </a:endParaRPr>
          </a:p>
        </p:txBody>
      </p:sp>
      <p:pic>
        <p:nvPicPr>
          <p:cNvPr id="15" name="Picture 14">
            <a:extLst>
              <a:ext uri="{FF2B5EF4-FFF2-40B4-BE49-F238E27FC236}">
                <a16:creationId xmlns:a16="http://schemas.microsoft.com/office/drawing/2014/main" id="{D7E62173-F30A-6A48-A31F-B6D6F21C51EE}"/>
              </a:ext>
            </a:extLst>
          </p:cNvPr>
          <p:cNvPicPr>
            <a:picLocks noChangeAspect="1"/>
          </p:cNvPicPr>
          <p:nvPr/>
        </p:nvPicPr>
        <p:blipFill>
          <a:blip r:embed="rId10"/>
          <a:stretch>
            <a:fillRect/>
          </a:stretch>
        </p:blipFill>
        <p:spPr>
          <a:xfrm>
            <a:off x="3776120" y="1013229"/>
            <a:ext cx="849788" cy="1942907"/>
          </a:xfrm>
          <a:prstGeom prst="rect">
            <a:avLst/>
          </a:prstGeom>
        </p:spPr>
      </p:pic>
      <p:sp>
        <p:nvSpPr>
          <p:cNvPr id="16" name="TextBox 15">
            <a:extLst>
              <a:ext uri="{FF2B5EF4-FFF2-40B4-BE49-F238E27FC236}">
                <a16:creationId xmlns:a16="http://schemas.microsoft.com/office/drawing/2014/main" id="{50008FA6-1B1E-AC4C-B363-D823AB58A51D}"/>
              </a:ext>
            </a:extLst>
          </p:cNvPr>
          <p:cNvSpPr txBox="1"/>
          <p:nvPr/>
        </p:nvSpPr>
        <p:spPr>
          <a:xfrm>
            <a:off x="340584" y="5744189"/>
            <a:ext cx="2088585" cy="584775"/>
          </a:xfrm>
          <a:prstGeom prst="rect">
            <a:avLst/>
          </a:prstGeom>
          <a:noFill/>
        </p:spPr>
        <p:txBody>
          <a:bodyPr wrap="none" rtlCol="0">
            <a:spAutoFit/>
          </a:bodyPr>
          <a:lstStyle/>
          <a:p>
            <a:pPr algn="ctr"/>
            <a:r>
              <a:rPr lang="en-US" sz="1600" dirty="0"/>
              <a:t>V1-simple-stub</a:t>
            </a:r>
          </a:p>
          <a:p>
            <a:pPr algn="ctr"/>
            <a:r>
              <a:rPr lang="en-US" sz="1600" dirty="0"/>
              <a:t>(not ideal cancellation)</a:t>
            </a:r>
          </a:p>
        </p:txBody>
      </p:sp>
      <p:sp>
        <p:nvSpPr>
          <p:cNvPr id="17" name="TextBox 16">
            <a:extLst>
              <a:ext uri="{FF2B5EF4-FFF2-40B4-BE49-F238E27FC236}">
                <a16:creationId xmlns:a16="http://schemas.microsoft.com/office/drawing/2014/main" id="{8A7CE690-89F7-5242-80E4-192CE5642059}"/>
              </a:ext>
            </a:extLst>
          </p:cNvPr>
          <p:cNvSpPr txBox="1"/>
          <p:nvPr/>
        </p:nvSpPr>
        <p:spPr>
          <a:xfrm>
            <a:off x="2614429" y="5732624"/>
            <a:ext cx="2052485" cy="646331"/>
          </a:xfrm>
          <a:prstGeom prst="rect">
            <a:avLst/>
          </a:prstGeom>
          <a:noFill/>
        </p:spPr>
        <p:txBody>
          <a:bodyPr wrap="none" rtlCol="0">
            <a:spAutoFit/>
          </a:bodyPr>
          <a:lstStyle/>
          <a:p>
            <a:pPr algn="ctr"/>
            <a:r>
              <a:rPr lang="en-US" dirty="0"/>
              <a:t>V2-symm-stub</a:t>
            </a:r>
          </a:p>
          <a:p>
            <a:pPr algn="ctr"/>
            <a:r>
              <a:rPr lang="en-US" dirty="0"/>
              <a:t>(good cancellation)</a:t>
            </a:r>
          </a:p>
        </p:txBody>
      </p:sp>
      <p:sp>
        <p:nvSpPr>
          <p:cNvPr id="18" name="TextBox 17">
            <a:extLst>
              <a:ext uri="{FF2B5EF4-FFF2-40B4-BE49-F238E27FC236}">
                <a16:creationId xmlns:a16="http://schemas.microsoft.com/office/drawing/2014/main" id="{67499F5F-6FC3-474E-9BFE-A2F1ECD2D166}"/>
              </a:ext>
            </a:extLst>
          </p:cNvPr>
          <p:cNvSpPr txBox="1"/>
          <p:nvPr/>
        </p:nvSpPr>
        <p:spPr>
          <a:xfrm>
            <a:off x="189639" y="969019"/>
            <a:ext cx="3367924" cy="2031325"/>
          </a:xfrm>
          <a:prstGeom prst="rect">
            <a:avLst/>
          </a:prstGeom>
          <a:noFill/>
        </p:spPr>
        <p:txBody>
          <a:bodyPr wrap="square" rtlCol="0">
            <a:spAutoFit/>
          </a:bodyPr>
          <a:lstStyle/>
          <a:p>
            <a:pPr marL="233363" indent="-233363">
              <a:buFont typeface="Arial" panose="020B0604020202020204" pitchFamily="34" charset="0"/>
              <a:buChar char="•"/>
            </a:pPr>
            <a:r>
              <a:rPr lang="en-US" dirty="0"/>
              <a:t>Single side coupling iris induce significant dipole and quad fields</a:t>
            </a:r>
          </a:p>
          <a:p>
            <a:pPr marL="233363" indent="-233363">
              <a:buFont typeface="Arial" panose="020B0604020202020204" pitchFamily="34" charset="0"/>
              <a:buChar char="•"/>
            </a:pPr>
            <a:r>
              <a:rPr lang="en-US" dirty="0"/>
              <a:t>Coupling hole </a:t>
            </a:r>
            <a:r>
              <a:rPr lang="en-US" dirty="0" err="1"/>
              <a:t>summetrization</a:t>
            </a:r>
            <a:r>
              <a:rPr lang="en-US" dirty="0"/>
              <a:t> and racetrack shape incorporated to minimize dipole and quad fields</a:t>
            </a:r>
          </a:p>
        </p:txBody>
      </p:sp>
      <p:sp>
        <p:nvSpPr>
          <p:cNvPr id="19" name="TextBox 18">
            <a:extLst>
              <a:ext uri="{FF2B5EF4-FFF2-40B4-BE49-F238E27FC236}">
                <a16:creationId xmlns:a16="http://schemas.microsoft.com/office/drawing/2014/main" id="{6C2F0AC6-0D7B-6546-9CC5-C6B51DF45114}"/>
              </a:ext>
            </a:extLst>
          </p:cNvPr>
          <p:cNvSpPr txBox="1"/>
          <p:nvPr/>
        </p:nvSpPr>
        <p:spPr>
          <a:xfrm>
            <a:off x="5537477" y="839209"/>
            <a:ext cx="792205" cy="369332"/>
          </a:xfrm>
          <a:prstGeom prst="rect">
            <a:avLst/>
          </a:prstGeom>
          <a:noFill/>
        </p:spPr>
        <p:txBody>
          <a:bodyPr wrap="none" rtlCol="0">
            <a:spAutoFit/>
          </a:bodyPr>
          <a:lstStyle/>
          <a:p>
            <a:r>
              <a:rPr lang="en-US" dirty="0">
                <a:solidFill>
                  <a:srgbClr val="FF0000"/>
                </a:solidFill>
              </a:rPr>
              <a:t>Dipole</a:t>
            </a:r>
          </a:p>
        </p:txBody>
      </p:sp>
      <p:sp>
        <p:nvSpPr>
          <p:cNvPr id="20" name="TextBox 19">
            <a:extLst>
              <a:ext uri="{FF2B5EF4-FFF2-40B4-BE49-F238E27FC236}">
                <a16:creationId xmlns:a16="http://schemas.microsoft.com/office/drawing/2014/main" id="{3009E1AA-B6B0-3046-A7A6-F7B526C9115E}"/>
              </a:ext>
            </a:extLst>
          </p:cNvPr>
          <p:cNvSpPr txBox="1"/>
          <p:nvPr/>
        </p:nvSpPr>
        <p:spPr>
          <a:xfrm>
            <a:off x="9299598" y="909276"/>
            <a:ext cx="694421" cy="369332"/>
          </a:xfrm>
          <a:prstGeom prst="rect">
            <a:avLst/>
          </a:prstGeom>
          <a:noFill/>
        </p:spPr>
        <p:txBody>
          <a:bodyPr wrap="none" rtlCol="0">
            <a:spAutoFit/>
          </a:bodyPr>
          <a:lstStyle/>
          <a:p>
            <a:r>
              <a:rPr lang="en-US" dirty="0">
                <a:solidFill>
                  <a:srgbClr val="0432FF"/>
                </a:solidFill>
              </a:rPr>
              <a:t>Quad</a:t>
            </a:r>
          </a:p>
        </p:txBody>
      </p:sp>
      <p:sp>
        <p:nvSpPr>
          <p:cNvPr id="21" name="TextBox 20">
            <a:extLst>
              <a:ext uri="{FF2B5EF4-FFF2-40B4-BE49-F238E27FC236}">
                <a16:creationId xmlns:a16="http://schemas.microsoft.com/office/drawing/2014/main" id="{3389EB53-C31D-0C48-8B11-78365A5B002A}"/>
              </a:ext>
            </a:extLst>
          </p:cNvPr>
          <p:cNvSpPr txBox="1"/>
          <p:nvPr/>
        </p:nvSpPr>
        <p:spPr>
          <a:xfrm>
            <a:off x="9329325" y="4053016"/>
            <a:ext cx="694421" cy="369332"/>
          </a:xfrm>
          <a:prstGeom prst="rect">
            <a:avLst/>
          </a:prstGeom>
          <a:noFill/>
        </p:spPr>
        <p:txBody>
          <a:bodyPr wrap="none" rtlCol="0">
            <a:spAutoFit/>
          </a:bodyPr>
          <a:lstStyle/>
          <a:p>
            <a:r>
              <a:rPr lang="en-US" dirty="0">
                <a:solidFill>
                  <a:srgbClr val="0432FF"/>
                </a:solidFill>
              </a:rPr>
              <a:t>Quad</a:t>
            </a:r>
          </a:p>
        </p:txBody>
      </p:sp>
      <p:sp>
        <p:nvSpPr>
          <p:cNvPr id="23" name="TextBox 22">
            <a:extLst>
              <a:ext uri="{FF2B5EF4-FFF2-40B4-BE49-F238E27FC236}">
                <a16:creationId xmlns:a16="http://schemas.microsoft.com/office/drawing/2014/main" id="{F46E0B88-D611-8844-ABF5-DE5DACE23361}"/>
              </a:ext>
            </a:extLst>
          </p:cNvPr>
          <p:cNvSpPr txBox="1"/>
          <p:nvPr/>
        </p:nvSpPr>
        <p:spPr>
          <a:xfrm>
            <a:off x="7300860" y="3060991"/>
            <a:ext cx="2062488" cy="369332"/>
          </a:xfrm>
          <a:prstGeom prst="rect">
            <a:avLst/>
          </a:prstGeom>
          <a:noFill/>
        </p:spPr>
        <p:txBody>
          <a:bodyPr wrap="none" rtlCol="0">
            <a:spAutoFit/>
          </a:bodyPr>
          <a:lstStyle/>
          <a:p>
            <a:r>
              <a:rPr lang="en-US" dirty="0">
                <a:solidFill>
                  <a:srgbClr val="002060"/>
                </a:solidFill>
              </a:rPr>
              <a:t>w/o </a:t>
            </a:r>
            <a:r>
              <a:rPr lang="en-US" dirty="0" err="1">
                <a:solidFill>
                  <a:srgbClr val="002060"/>
                </a:solidFill>
              </a:rPr>
              <a:t>symmetrization</a:t>
            </a:r>
            <a:endParaRPr lang="en-US" dirty="0">
              <a:solidFill>
                <a:srgbClr val="002060"/>
              </a:solidFill>
            </a:endParaRPr>
          </a:p>
        </p:txBody>
      </p:sp>
      <p:sp>
        <p:nvSpPr>
          <p:cNvPr id="24" name="TextBox 23">
            <a:extLst>
              <a:ext uri="{FF2B5EF4-FFF2-40B4-BE49-F238E27FC236}">
                <a16:creationId xmlns:a16="http://schemas.microsoft.com/office/drawing/2014/main" id="{F9B5C721-6C3B-8844-88FA-82C4DD3DBEE3}"/>
              </a:ext>
            </a:extLst>
          </p:cNvPr>
          <p:cNvSpPr txBox="1"/>
          <p:nvPr/>
        </p:nvSpPr>
        <p:spPr>
          <a:xfrm>
            <a:off x="3522614" y="3404947"/>
            <a:ext cx="507013" cy="523220"/>
          </a:xfrm>
          <a:prstGeom prst="rect">
            <a:avLst/>
          </a:prstGeom>
          <a:noFill/>
        </p:spPr>
        <p:txBody>
          <a:bodyPr wrap="square" rtlCol="0">
            <a:spAutoFit/>
          </a:bodyPr>
          <a:lstStyle/>
          <a:p>
            <a:r>
              <a:rPr lang="en-US" sz="2800" dirty="0"/>
              <a:t>✅</a:t>
            </a:r>
          </a:p>
        </p:txBody>
      </p:sp>
      <p:sp>
        <p:nvSpPr>
          <p:cNvPr id="25" name="Rectangle 24">
            <a:extLst>
              <a:ext uri="{FF2B5EF4-FFF2-40B4-BE49-F238E27FC236}">
                <a16:creationId xmlns:a16="http://schemas.microsoft.com/office/drawing/2014/main" id="{B71B543A-A661-884A-91C6-8216A530CA12}"/>
              </a:ext>
            </a:extLst>
          </p:cNvPr>
          <p:cNvSpPr/>
          <p:nvPr/>
        </p:nvSpPr>
        <p:spPr>
          <a:xfrm>
            <a:off x="7926465" y="574708"/>
            <a:ext cx="2746265" cy="307777"/>
          </a:xfrm>
          <a:prstGeom prst="rect">
            <a:avLst/>
          </a:prstGeom>
        </p:spPr>
        <p:txBody>
          <a:bodyPr wrap="none">
            <a:spAutoFit/>
          </a:bodyPr>
          <a:lstStyle/>
          <a:p>
            <a:r>
              <a:rPr lang="en-US" sz="1400" dirty="0">
                <a:solidFill>
                  <a:srgbClr val="0070C0"/>
                </a:solidFill>
              </a:rPr>
              <a:t>dipole, quad calculated at 50MV/m</a:t>
            </a:r>
          </a:p>
        </p:txBody>
      </p:sp>
    </p:spTree>
    <p:extLst>
      <p:ext uri="{BB962C8B-B14F-4D97-AF65-F5344CB8AC3E}">
        <p14:creationId xmlns:p14="http://schemas.microsoft.com/office/powerpoint/2010/main" val="2093087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19D4E14E-7D60-4E9E-8456-6D89CB4A5F2A}"/>
              </a:ext>
            </a:extLst>
          </p:cNvPr>
          <p:cNvSpPr>
            <a:spLocks noGrp="1"/>
          </p:cNvSpPr>
          <p:nvPr>
            <p:ph sz="quarter" idx="14"/>
          </p:nvPr>
        </p:nvSpPr>
        <p:spPr/>
        <p:txBody>
          <a:bodyPr/>
          <a:lstStyle/>
          <a:p>
            <a:endParaRPr lang="en-US"/>
          </a:p>
        </p:txBody>
      </p:sp>
      <p:pic>
        <p:nvPicPr>
          <p:cNvPr id="4" name="Picture 3">
            <a:extLst>
              <a:ext uri="{FF2B5EF4-FFF2-40B4-BE49-F238E27FC236}">
                <a16:creationId xmlns:a16="http://schemas.microsoft.com/office/drawing/2014/main" id="{C6493AA4-D761-654D-9E12-A1CBF0F3962B}"/>
              </a:ext>
            </a:extLst>
          </p:cNvPr>
          <p:cNvPicPr>
            <a:picLocks noChangeAspect="1"/>
          </p:cNvPicPr>
          <p:nvPr/>
        </p:nvPicPr>
        <p:blipFill>
          <a:blip r:embed="rId2"/>
          <a:stretch>
            <a:fillRect/>
          </a:stretch>
        </p:blipFill>
        <p:spPr>
          <a:xfrm>
            <a:off x="7035311" y="3373364"/>
            <a:ext cx="1190085" cy="1039189"/>
          </a:xfrm>
          <a:prstGeom prst="rect">
            <a:avLst/>
          </a:prstGeom>
          <a:ln>
            <a:solidFill>
              <a:schemeClr val="accent1"/>
            </a:solidFill>
          </a:ln>
        </p:spPr>
      </p:pic>
      <p:pic>
        <p:nvPicPr>
          <p:cNvPr id="5" name="Picture 4">
            <a:extLst>
              <a:ext uri="{FF2B5EF4-FFF2-40B4-BE49-F238E27FC236}">
                <a16:creationId xmlns:a16="http://schemas.microsoft.com/office/drawing/2014/main" id="{3D9D046F-250B-DA40-8AB1-80B2315BA676}"/>
              </a:ext>
            </a:extLst>
          </p:cNvPr>
          <p:cNvPicPr>
            <a:picLocks noChangeAspect="1"/>
          </p:cNvPicPr>
          <p:nvPr/>
        </p:nvPicPr>
        <p:blipFill>
          <a:blip r:embed="rId3"/>
          <a:stretch>
            <a:fillRect/>
          </a:stretch>
        </p:blipFill>
        <p:spPr>
          <a:xfrm>
            <a:off x="723439" y="3373365"/>
            <a:ext cx="1732998" cy="1036609"/>
          </a:xfrm>
          <a:prstGeom prst="rect">
            <a:avLst/>
          </a:prstGeom>
          <a:ln>
            <a:solidFill>
              <a:schemeClr val="accent1"/>
            </a:solidFill>
          </a:ln>
        </p:spPr>
      </p:pic>
      <p:pic>
        <p:nvPicPr>
          <p:cNvPr id="6" name="Picture 5">
            <a:extLst>
              <a:ext uri="{FF2B5EF4-FFF2-40B4-BE49-F238E27FC236}">
                <a16:creationId xmlns:a16="http://schemas.microsoft.com/office/drawing/2014/main" id="{D5EA5870-F548-2C42-B1E0-12DFCA6F27FB}"/>
              </a:ext>
            </a:extLst>
          </p:cNvPr>
          <p:cNvPicPr>
            <a:picLocks noChangeAspect="1"/>
          </p:cNvPicPr>
          <p:nvPr/>
        </p:nvPicPr>
        <p:blipFill>
          <a:blip r:embed="rId4"/>
          <a:stretch>
            <a:fillRect/>
          </a:stretch>
        </p:blipFill>
        <p:spPr>
          <a:xfrm>
            <a:off x="3821514" y="3373365"/>
            <a:ext cx="1128663" cy="1036609"/>
          </a:xfrm>
          <a:prstGeom prst="rect">
            <a:avLst/>
          </a:prstGeom>
          <a:ln>
            <a:solidFill>
              <a:schemeClr val="accent1"/>
            </a:solidFill>
          </a:ln>
        </p:spPr>
      </p:pic>
      <p:pic>
        <p:nvPicPr>
          <p:cNvPr id="7" name="Picture 6">
            <a:extLst>
              <a:ext uri="{FF2B5EF4-FFF2-40B4-BE49-F238E27FC236}">
                <a16:creationId xmlns:a16="http://schemas.microsoft.com/office/drawing/2014/main" id="{C78AFC89-D525-8F44-A226-7B479A253DC2}"/>
              </a:ext>
            </a:extLst>
          </p:cNvPr>
          <p:cNvPicPr>
            <a:picLocks noChangeAspect="1"/>
          </p:cNvPicPr>
          <p:nvPr/>
        </p:nvPicPr>
        <p:blipFill>
          <a:blip r:embed="rId5"/>
          <a:stretch>
            <a:fillRect/>
          </a:stretch>
        </p:blipFill>
        <p:spPr>
          <a:xfrm>
            <a:off x="9985543" y="3373364"/>
            <a:ext cx="1036610" cy="1036610"/>
          </a:xfrm>
          <a:prstGeom prst="rect">
            <a:avLst/>
          </a:prstGeom>
          <a:ln>
            <a:solidFill>
              <a:schemeClr val="accent1"/>
            </a:solidFill>
          </a:ln>
        </p:spPr>
      </p:pic>
      <p:pic>
        <p:nvPicPr>
          <p:cNvPr id="9" name="Picture 8">
            <a:extLst>
              <a:ext uri="{FF2B5EF4-FFF2-40B4-BE49-F238E27FC236}">
                <a16:creationId xmlns:a16="http://schemas.microsoft.com/office/drawing/2014/main" id="{0AE268EE-A3A3-BC44-B206-06A2DB25B1C5}"/>
              </a:ext>
            </a:extLst>
          </p:cNvPr>
          <p:cNvPicPr>
            <a:picLocks noChangeAspect="1"/>
          </p:cNvPicPr>
          <p:nvPr/>
        </p:nvPicPr>
        <p:blipFill>
          <a:blip r:embed="rId6"/>
          <a:stretch>
            <a:fillRect/>
          </a:stretch>
        </p:blipFill>
        <p:spPr>
          <a:xfrm>
            <a:off x="9193073" y="1086906"/>
            <a:ext cx="2933042" cy="1879425"/>
          </a:xfrm>
          <a:prstGeom prst="rect">
            <a:avLst/>
          </a:prstGeom>
        </p:spPr>
      </p:pic>
      <p:pic>
        <p:nvPicPr>
          <p:cNvPr id="10" name="Picture 9">
            <a:extLst>
              <a:ext uri="{FF2B5EF4-FFF2-40B4-BE49-F238E27FC236}">
                <a16:creationId xmlns:a16="http://schemas.microsoft.com/office/drawing/2014/main" id="{B8497E84-44EC-5144-A85E-AA947F1FB30B}"/>
              </a:ext>
            </a:extLst>
          </p:cNvPr>
          <p:cNvPicPr>
            <a:picLocks noChangeAspect="1"/>
          </p:cNvPicPr>
          <p:nvPr/>
        </p:nvPicPr>
        <p:blipFill>
          <a:blip r:embed="rId7"/>
          <a:stretch>
            <a:fillRect/>
          </a:stretch>
        </p:blipFill>
        <p:spPr>
          <a:xfrm>
            <a:off x="9138829" y="4533430"/>
            <a:ext cx="2933042" cy="1879425"/>
          </a:xfrm>
          <a:prstGeom prst="rect">
            <a:avLst/>
          </a:prstGeom>
        </p:spPr>
      </p:pic>
      <p:pic>
        <p:nvPicPr>
          <p:cNvPr id="11" name="Picture 10">
            <a:extLst>
              <a:ext uri="{FF2B5EF4-FFF2-40B4-BE49-F238E27FC236}">
                <a16:creationId xmlns:a16="http://schemas.microsoft.com/office/drawing/2014/main" id="{89EA5C0B-4A52-DA48-8229-D40EF9239E42}"/>
              </a:ext>
            </a:extLst>
          </p:cNvPr>
          <p:cNvPicPr>
            <a:picLocks noChangeAspect="1"/>
          </p:cNvPicPr>
          <p:nvPr/>
        </p:nvPicPr>
        <p:blipFill>
          <a:blip r:embed="rId8"/>
          <a:stretch>
            <a:fillRect/>
          </a:stretch>
        </p:blipFill>
        <p:spPr>
          <a:xfrm>
            <a:off x="3075731" y="4522542"/>
            <a:ext cx="2909520" cy="1864353"/>
          </a:xfrm>
          <a:prstGeom prst="rect">
            <a:avLst/>
          </a:prstGeom>
        </p:spPr>
      </p:pic>
      <p:pic>
        <p:nvPicPr>
          <p:cNvPr id="12" name="Picture 11">
            <a:extLst>
              <a:ext uri="{FF2B5EF4-FFF2-40B4-BE49-F238E27FC236}">
                <a16:creationId xmlns:a16="http://schemas.microsoft.com/office/drawing/2014/main" id="{9D6A7558-0849-3847-AD3B-A2C952469B16}"/>
              </a:ext>
            </a:extLst>
          </p:cNvPr>
          <p:cNvPicPr>
            <a:picLocks noChangeAspect="1"/>
          </p:cNvPicPr>
          <p:nvPr/>
        </p:nvPicPr>
        <p:blipFill>
          <a:blip r:embed="rId9"/>
          <a:stretch>
            <a:fillRect/>
          </a:stretch>
        </p:blipFill>
        <p:spPr>
          <a:xfrm>
            <a:off x="55461" y="4535752"/>
            <a:ext cx="2909521" cy="1864353"/>
          </a:xfrm>
          <a:prstGeom prst="rect">
            <a:avLst/>
          </a:prstGeom>
        </p:spPr>
      </p:pic>
      <p:pic>
        <p:nvPicPr>
          <p:cNvPr id="13" name="Picture 12">
            <a:extLst>
              <a:ext uri="{FF2B5EF4-FFF2-40B4-BE49-F238E27FC236}">
                <a16:creationId xmlns:a16="http://schemas.microsoft.com/office/drawing/2014/main" id="{0515168E-C373-494F-A006-180C594D919D}"/>
              </a:ext>
            </a:extLst>
          </p:cNvPr>
          <p:cNvPicPr>
            <a:picLocks noChangeAspect="1"/>
          </p:cNvPicPr>
          <p:nvPr/>
        </p:nvPicPr>
        <p:blipFill>
          <a:blip r:embed="rId10"/>
          <a:stretch>
            <a:fillRect/>
          </a:stretch>
        </p:blipFill>
        <p:spPr>
          <a:xfrm>
            <a:off x="6096000" y="4522542"/>
            <a:ext cx="2926956" cy="1877563"/>
          </a:xfrm>
          <a:prstGeom prst="rect">
            <a:avLst/>
          </a:prstGeom>
        </p:spPr>
      </p:pic>
      <p:pic>
        <p:nvPicPr>
          <p:cNvPr id="16" name="Picture 15">
            <a:extLst>
              <a:ext uri="{FF2B5EF4-FFF2-40B4-BE49-F238E27FC236}">
                <a16:creationId xmlns:a16="http://schemas.microsoft.com/office/drawing/2014/main" id="{2616B438-ECC5-5048-9C8F-DDD094199E0D}"/>
              </a:ext>
            </a:extLst>
          </p:cNvPr>
          <p:cNvPicPr>
            <a:picLocks noChangeAspect="1"/>
          </p:cNvPicPr>
          <p:nvPr/>
        </p:nvPicPr>
        <p:blipFill>
          <a:blip r:embed="rId11"/>
          <a:stretch>
            <a:fillRect/>
          </a:stretch>
        </p:blipFill>
        <p:spPr>
          <a:xfrm>
            <a:off x="7826157" y="1278610"/>
            <a:ext cx="1196799" cy="1109176"/>
          </a:xfrm>
          <a:prstGeom prst="rect">
            <a:avLst/>
          </a:prstGeom>
          <a:ln>
            <a:solidFill>
              <a:schemeClr val="accent1"/>
            </a:solidFill>
          </a:ln>
        </p:spPr>
      </p:pic>
      <p:pic>
        <p:nvPicPr>
          <p:cNvPr id="17" name="Picture 16">
            <a:extLst>
              <a:ext uri="{FF2B5EF4-FFF2-40B4-BE49-F238E27FC236}">
                <a16:creationId xmlns:a16="http://schemas.microsoft.com/office/drawing/2014/main" id="{1CE3BF45-857E-FE47-9A95-239CA5043EBA}"/>
              </a:ext>
            </a:extLst>
          </p:cNvPr>
          <p:cNvPicPr>
            <a:picLocks noChangeAspect="1"/>
          </p:cNvPicPr>
          <p:nvPr/>
        </p:nvPicPr>
        <p:blipFill>
          <a:blip r:embed="rId12"/>
          <a:stretch>
            <a:fillRect/>
          </a:stretch>
        </p:blipFill>
        <p:spPr>
          <a:xfrm>
            <a:off x="2601025" y="883475"/>
            <a:ext cx="4134291" cy="2377322"/>
          </a:xfrm>
          <a:prstGeom prst="rect">
            <a:avLst/>
          </a:prstGeom>
        </p:spPr>
      </p:pic>
      <p:cxnSp>
        <p:nvCxnSpPr>
          <p:cNvPr id="19" name="Straight Arrow Connector 18">
            <a:extLst>
              <a:ext uri="{FF2B5EF4-FFF2-40B4-BE49-F238E27FC236}">
                <a16:creationId xmlns:a16="http://schemas.microsoft.com/office/drawing/2014/main" id="{A903A5CE-B770-0B45-9A98-34690646DFCA}"/>
              </a:ext>
            </a:extLst>
          </p:cNvPr>
          <p:cNvCxnSpPr>
            <a:cxnSpLocks/>
          </p:cNvCxnSpPr>
          <p:nvPr/>
        </p:nvCxnSpPr>
        <p:spPr>
          <a:xfrm flipV="1">
            <a:off x="2371241" y="2322249"/>
            <a:ext cx="1611823" cy="10643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64FD17B-5E41-5947-8DE4-249A44903A78}"/>
              </a:ext>
            </a:extLst>
          </p:cNvPr>
          <p:cNvCxnSpPr>
            <a:cxnSpLocks/>
            <a:stCxn id="6" idx="0"/>
          </p:cNvCxnSpPr>
          <p:nvPr/>
        </p:nvCxnSpPr>
        <p:spPr>
          <a:xfrm flipH="1" flipV="1">
            <a:off x="4277532" y="2530176"/>
            <a:ext cx="108314" cy="8431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6357911-46FF-1C47-9775-6F9A48593C72}"/>
              </a:ext>
            </a:extLst>
          </p:cNvPr>
          <p:cNvCxnSpPr>
            <a:cxnSpLocks/>
          </p:cNvCxnSpPr>
          <p:nvPr/>
        </p:nvCxnSpPr>
        <p:spPr>
          <a:xfrm flipH="1" flipV="1">
            <a:off x="6145993" y="2767920"/>
            <a:ext cx="883791" cy="6186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8C0FCE4-CAB3-544C-8273-547F424754AE}"/>
              </a:ext>
            </a:extLst>
          </p:cNvPr>
          <p:cNvCxnSpPr>
            <a:cxnSpLocks/>
          </p:cNvCxnSpPr>
          <p:nvPr/>
        </p:nvCxnSpPr>
        <p:spPr>
          <a:xfrm flipH="1" flipV="1">
            <a:off x="6133691" y="2012922"/>
            <a:ext cx="3851852" cy="13578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6126F3F-DE55-D149-8540-8869D3643FD2}"/>
              </a:ext>
            </a:extLst>
          </p:cNvPr>
          <p:cNvCxnSpPr>
            <a:cxnSpLocks/>
            <a:stCxn id="16" idx="1"/>
          </p:cNvCxnSpPr>
          <p:nvPr/>
        </p:nvCxnSpPr>
        <p:spPr>
          <a:xfrm flipH="1" flipV="1">
            <a:off x="5603903" y="1412668"/>
            <a:ext cx="2222254" cy="4205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7">
            <a:extLst>
              <a:ext uri="{FF2B5EF4-FFF2-40B4-BE49-F238E27FC236}">
                <a16:creationId xmlns:a16="http://schemas.microsoft.com/office/drawing/2014/main" id="{C7E67C2D-C624-4E32-82E8-18CF7D5C6605}"/>
              </a:ext>
            </a:extLst>
          </p:cNvPr>
          <p:cNvSpPr>
            <a:spLocks noGrp="1"/>
          </p:cNvSpPr>
          <p:nvPr>
            <p:ph type="title"/>
          </p:nvPr>
        </p:nvSpPr>
        <p:spPr>
          <a:xfrm>
            <a:off x="514291" y="44551"/>
            <a:ext cx="10804760" cy="753033"/>
          </a:xfrm>
        </p:spPr>
        <p:txBody>
          <a:bodyPr/>
          <a:lstStyle/>
          <a:p>
            <a:r>
              <a:rPr lang="en-US" dirty="0"/>
              <a:t>Waveguide Distribution system</a:t>
            </a:r>
          </a:p>
        </p:txBody>
      </p:sp>
    </p:spTree>
    <p:extLst>
      <p:ext uri="{BB962C8B-B14F-4D97-AF65-F5344CB8AC3E}">
        <p14:creationId xmlns:p14="http://schemas.microsoft.com/office/powerpoint/2010/main" val="883109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4400" dirty="0"/>
              <a:t>R&amp;D for Warm/Cold Future Colliders Linacs and RF systems </a:t>
            </a:r>
          </a:p>
        </p:txBody>
      </p:sp>
      <p:sp>
        <p:nvSpPr>
          <p:cNvPr id="6" name="Subtitle 5"/>
          <p:cNvSpPr>
            <a:spLocks noGrp="1"/>
          </p:cNvSpPr>
          <p:nvPr>
            <p:ph type="subTitle" idx="1"/>
          </p:nvPr>
        </p:nvSpPr>
        <p:spPr/>
        <p:txBody>
          <a:bodyPr/>
          <a:lstStyle/>
          <a:p>
            <a:r>
              <a:rPr lang="en-CA" dirty="0"/>
              <a:t>Sami Tantawi</a:t>
            </a:r>
          </a:p>
          <a:p>
            <a:r>
              <a:rPr lang="en-CA" dirty="0"/>
              <a:t>June 17, 2021</a:t>
            </a:r>
          </a:p>
        </p:txBody>
      </p:sp>
      <p:sp>
        <p:nvSpPr>
          <p:cNvPr id="3" name="TextBox 2"/>
          <p:cNvSpPr txBox="1"/>
          <p:nvPr/>
        </p:nvSpPr>
        <p:spPr>
          <a:xfrm>
            <a:off x="5248102" y="6658502"/>
            <a:ext cx="184666" cy="369332"/>
          </a:xfrm>
          <a:prstGeom prst="rect">
            <a:avLst/>
          </a:prstGeom>
          <a:noFill/>
        </p:spPr>
        <p:txBody>
          <a:bodyPr wrap="none" rtlCol="0">
            <a:spAutoFit/>
          </a:bodyPr>
          <a:lstStyle/>
          <a:p>
            <a:endParaRPr lang="en-US" dirty="0">
              <a:solidFill>
                <a:srgbClr val="000000"/>
              </a:solidFill>
              <a:latin typeface="Arial"/>
            </a:endParaRPr>
          </a:p>
        </p:txBody>
      </p:sp>
    </p:spTree>
    <p:extLst>
      <p:ext uri="{BB962C8B-B14F-4D97-AF65-F5344CB8AC3E}">
        <p14:creationId xmlns:p14="http://schemas.microsoft.com/office/powerpoint/2010/main" val="1803776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8C5AA3-F1A7-F54A-BA9E-A42696411723}"/>
              </a:ext>
            </a:extLst>
          </p:cNvPr>
          <p:cNvSpPr txBox="1">
            <a:spLocks/>
          </p:cNvSpPr>
          <p:nvPr/>
        </p:nvSpPr>
        <p:spPr>
          <a:xfrm>
            <a:off x="359229" y="136526"/>
            <a:ext cx="7004097" cy="8431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rPr>
              <a:t>5-feed Distribution Network</a:t>
            </a:r>
          </a:p>
        </p:txBody>
      </p:sp>
      <p:pic>
        <p:nvPicPr>
          <p:cNvPr id="17" name="Picture 16">
            <a:extLst>
              <a:ext uri="{FF2B5EF4-FFF2-40B4-BE49-F238E27FC236}">
                <a16:creationId xmlns:a16="http://schemas.microsoft.com/office/drawing/2014/main" id="{1CE3BF45-857E-FE47-9A95-239CA5043EBA}"/>
              </a:ext>
            </a:extLst>
          </p:cNvPr>
          <p:cNvPicPr>
            <a:picLocks noChangeAspect="1"/>
          </p:cNvPicPr>
          <p:nvPr/>
        </p:nvPicPr>
        <p:blipFill>
          <a:blip r:embed="rId2"/>
          <a:stretch>
            <a:fillRect/>
          </a:stretch>
        </p:blipFill>
        <p:spPr>
          <a:xfrm>
            <a:off x="2928284" y="838140"/>
            <a:ext cx="4650007" cy="2673872"/>
          </a:xfrm>
          <a:prstGeom prst="rect">
            <a:avLst/>
          </a:prstGeom>
        </p:spPr>
      </p:pic>
      <p:cxnSp>
        <p:nvCxnSpPr>
          <p:cNvPr id="22" name="Straight Arrow Connector 21">
            <a:extLst>
              <a:ext uri="{FF2B5EF4-FFF2-40B4-BE49-F238E27FC236}">
                <a16:creationId xmlns:a16="http://schemas.microsoft.com/office/drawing/2014/main" id="{F64FD17B-5E41-5947-8DE4-249A44903A78}"/>
              </a:ext>
            </a:extLst>
          </p:cNvPr>
          <p:cNvCxnSpPr>
            <a:cxnSpLocks/>
          </p:cNvCxnSpPr>
          <p:nvPr/>
        </p:nvCxnSpPr>
        <p:spPr>
          <a:xfrm flipV="1">
            <a:off x="4018427" y="3353958"/>
            <a:ext cx="1115414" cy="13912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6CB2720-425A-F446-8020-DF8A75B10DD2}"/>
              </a:ext>
            </a:extLst>
          </p:cNvPr>
          <p:cNvSpPr/>
          <p:nvPr/>
        </p:nvSpPr>
        <p:spPr>
          <a:xfrm rot="21185698">
            <a:off x="4726004" y="2964083"/>
            <a:ext cx="1241659" cy="318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1DC6ECD-47E3-1D4B-A11E-55C96566B586}"/>
              </a:ext>
            </a:extLst>
          </p:cNvPr>
          <p:cNvPicPr>
            <a:picLocks noChangeAspect="1"/>
          </p:cNvPicPr>
          <p:nvPr/>
        </p:nvPicPr>
        <p:blipFill>
          <a:blip r:embed="rId3"/>
          <a:stretch>
            <a:fillRect/>
          </a:stretch>
        </p:blipFill>
        <p:spPr>
          <a:xfrm>
            <a:off x="7363326" y="3884654"/>
            <a:ext cx="4030913" cy="2042570"/>
          </a:xfrm>
          <a:prstGeom prst="rect">
            <a:avLst/>
          </a:prstGeom>
        </p:spPr>
      </p:pic>
      <p:grpSp>
        <p:nvGrpSpPr>
          <p:cNvPr id="26" name="Group 25">
            <a:extLst>
              <a:ext uri="{FF2B5EF4-FFF2-40B4-BE49-F238E27FC236}">
                <a16:creationId xmlns:a16="http://schemas.microsoft.com/office/drawing/2014/main" id="{6AA16AC2-E11B-494A-A539-023AB5D577CA}"/>
              </a:ext>
            </a:extLst>
          </p:cNvPr>
          <p:cNvGrpSpPr/>
          <p:nvPr/>
        </p:nvGrpSpPr>
        <p:grpSpPr>
          <a:xfrm>
            <a:off x="495642" y="4670249"/>
            <a:ext cx="6037697" cy="1594843"/>
            <a:chOff x="495642" y="4670249"/>
            <a:chExt cx="6037697" cy="1594843"/>
          </a:xfrm>
        </p:grpSpPr>
        <p:pic>
          <p:nvPicPr>
            <p:cNvPr id="20" name="Picture 19">
              <a:extLst>
                <a:ext uri="{FF2B5EF4-FFF2-40B4-BE49-F238E27FC236}">
                  <a16:creationId xmlns:a16="http://schemas.microsoft.com/office/drawing/2014/main" id="{277FD2A3-7B97-3E4B-B981-9FFC47F707D7}"/>
                </a:ext>
              </a:extLst>
            </p:cNvPr>
            <p:cNvPicPr>
              <a:picLocks noChangeAspect="1"/>
            </p:cNvPicPr>
            <p:nvPr/>
          </p:nvPicPr>
          <p:blipFill>
            <a:blip r:embed="rId4"/>
            <a:stretch>
              <a:fillRect/>
            </a:stretch>
          </p:blipFill>
          <p:spPr>
            <a:xfrm>
              <a:off x="888698" y="4670249"/>
              <a:ext cx="5547968" cy="1145157"/>
            </a:xfrm>
            <a:prstGeom prst="rect">
              <a:avLst/>
            </a:prstGeom>
          </p:spPr>
        </p:pic>
        <p:sp>
          <p:nvSpPr>
            <p:cNvPr id="24" name="TextBox 23">
              <a:extLst>
                <a:ext uri="{FF2B5EF4-FFF2-40B4-BE49-F238E27FC236}">
                  <a16:creationId xmlns:a16="http://schemas.microsoft.com/office/drawing/2014/main" id="{97181ED1-0C8E-7F48-B65F-DF285B873A6B}"/>
                </a:ext>
              </a:extLst>
            </p:cNvPr>
            <p:cNvSpPr txBox="1"/>
            <p:nvPr/>
          </p:nvSpPr>
          <p:spPr>
            <a:xfrm>
              <a:off x="495642" y="4745256"/>
              <a:ext cx="393056" cy="584775"/>
            </a:xfrm>
            <a:prstGeom prst="rect">
              <a:avLst/>
            </a:prstGeom>
            <a:noFill/>
          </p:spPr>
          <p:txBody>
            <a:bodyPr wrap="none" rtlCol="0">
              <a:spAutoFit/>
            </a:bodyPr>
            <a:lstStyle/>
            <a:p>
              <a:r>
                <a:rPr lang="en-US" sz="3200" dirty="0"/>
                <a:t>0</a:t>
              </a:r>
            </a:p>
          </p:txBody>
        </p:sp>
        <p:sp>
          <p:nvSpPr>
            <p:cNvPr id="28" name="TextBox 27">
              <a:extLst>
                <a:ext uri="{FF2B5EF4-FFF2-40B4-BE49-F238E27FC236}">
                  <a16:creationId xmlns:a16="http://schemas.microsoft.com/office/drawing/2014/main" id="{A5C6451B-D83C-2244-BC1A-641F275C3294}"/>
                </a:ext>
              </a:extLst>
            </p:cNvPr>
            <p:cNvSpPr txBox="1"/>
            <p:nvPr/>
          </p:nvSpPr>
          <p:spPr>
            <a:xfrm>
              <a:off x="1312185" y="5680317"/>
              <a:ext cx="393056" cy="584775"/>
            </a:xfrm>
            <a:prstGeom prst="rect">
              <a:avLst/>
            </a:prstGeom>
            <a:noFill/>
          </p:spPr>
          <p:txBody>
            <a:bodyPr wrap="none" rtlCol="0">
              <a:spAutoFit/>
            </a:bodyPr>
            <a:lstStyle/>
            <a:p>
              <a:r>
                <a:rPr lang="en-US" sz="3200" dirty="0"/>
                <a:t>1</a:t>
              </a:r>
            </a:p>
          </p:txBody>
        </p:sp>
        <p:sp>
          <p:nvSpPr>
            <p:cNvPr id="30" name="TextBox 29">
              <a:extLst>
                <a:ext uri="{FF2B5EF4-FFF2-40B4-BE49-F238E27FC236}">
                  <a16:creationId xmlns:a16="http://schemas.microsoft.com/office/drawing/2014/main" id="{AFC9C3BF-89ED-AD49-9DE5-AB36BA071A32}"/>
                </a:ext>
              </a:extLst>
            </p:cNvPr>
            <p:cNvSpPr txBox="1"/>
            <p:nvPr/>
          </p:nvSpPr>
          <p:spPr>
            <a:xfrm>
              <a:off x="2535228" y="5680317"/>
              <a:ext cx="393056" cy="584775"/>
            </a:xfrm>
            <a:prstGeom prst="rect">
              <a:avLst/>
            </a:prstGeom>
            <a:noFill/>
          </p:spPr>
          <p:txBody>
            <a:bodyPr wrap="none" rtlCol="0">
              <a:spAutoFit/>
            </a:bodyPr>
            <a:lstStyle/>
            <a:p>
              <a:r>
                <a:rPr lang="en-US" sz="3200" dirty="0"/>
                <a:t>2</a:t>
              </a:r>
            </a:p>
          </p:txBody>
        </p:sp>
        <p:sp>
          <p:nvSpPr>
            <p:cNvPr id="31" name="TextBox 30">
              <a:extLst>
                <a:ext uri="{FF2B5EF4-FFF2-40B4-BE49-F238E27FC236}">
                  <a16:creationId xmlns:a16="http://schemas.microsoft.com/office/drawing/2014/main" id="{269DC92A-7788-EA4B-8C33-8FC09640CD6C}"/>
                </a:ext>
              </a:extLst>
            </p:cNvPr>
            <p:cNvSpPr txBox="1"/>
            <p:nvPr/>
          </p:nvSpPr>
          <p:spPr>
            <a:xfrm>
              <a:off x="6140283" y="5680317"/>
              <a:ext cx="393056" cy="584775"/>
            </a:xfrm>
            <a:prstGeom prst="rect">
              <a:avLst/>
            </a:prstGeom>
            <a:noFill/>
          </p:spPr>
          <p:txBody>
            <a:bodyPr wrap="none" rtlCol="0">
              <a:spAutoFit/>
            </a:bodyPr>
            <a:lstStyle/>
            <a:p>
              <a:r>
                <a:rPr lang="en-US" sz="3200" dirty="0"/>
                <a:t>5</a:t>
              </a:r>
            </a:p>
          </p:txBody>
        </p:sp>
        <p:sp>
          <p:nvSpPr>
            <p:cNvPr id="32" name="TextBox 31">
              <a:extLst>
                <a:ext uri="{FF2B5EF4-FFF2-40B4-BE49-F238E27FC236}">
                  <a16:creationId xmlns:a16="http://schemas.microsoft.com/office/drawing/2014/main" id="{AE67AA9D-3B6D-0445-A554-133E07FAA55C}"/>
                </a:ext>
              </a:extLst>
            </p:cNvPr>
            <p:cNvSpPr txBox="1"/>
            <p:nvPr/>
          </p:nvSpPr>
          <p:spPr>
            <a:xfrm>
              <a:off x="4937313" y="5680317"/>
              <a:ext cx="393056" cy="584775"/>
            </a:xfrm>
            <a:prstGeom prst="rect">
              <a:avLst/>
            </a:prstGeom>
            <a:noFill/>
          </p:spPr>
          <p:txBody>
            <a:bodyPr wrap="none" rtlCol="0">
              <a:spAutoFit/>
            </a:bodyPr>
            <a:lstStyle/>
            <a:p>
              <a:r>
                <a:rPr lang="en-US" sz="3200" dirty="0"/>
                <a:t>4</a:t>
              </a:r>
            </a:p>
          </p:txBody>
        </p:sp>
        <p:sp>
          <p:nvSpPr>
            <p:cNvPr id="33" name="TextBox 32">
              <a:extLst>
                <a:ext uri="{FF2B5EF4-FFF2-40B4-BE49-F238E27FC236}">
                  <a16:creationId xmlns:a16="http://schemas.microsoft.com/office/drawing/2014/main" id="{A25EFC24-2FB0-064C-955F-B73B8E7D5123}"/>
                </a:ext>
              </a:extLst>
            </p:cNvPr>
            <p:cNvSpPr txBox="1"/>
            <p:nvPr/>
          </p:nvSpPr>
          <p:spPr>
            <a:xfrm>
              <a:off x="3735589" y="5680317"/>
              <a:ext cx="393056" cy="584775"/>
            </a:xfrm>
            <a:prstGeom prst="rect">
              <a:avLst/>
            </a:prstGeom>
            <a:noFill/>
          </p:spPr>
          <p:txBody>
            <a:bodyPr wrap="none" rtlCol="0">
              <a:spAutoFit/>
            </a:bodyPr>
            <a:lstStyle/>
            <a:p>
              <a:r>
                <a:rPr lang="en-US" sz="3200" dirty="0"/>
                <a:t>3</a:t>
              </a:r>
            </a:p>
          </p:txBody>
        </p:sp>
      </p:grpSp>
    </p:spTree>
    <p:extLst>
      <p:ext uri="{BB962C8B-B14F-4D97-AF65-F5344CB8AC3E}">
        <p14:creationId xmlns:p14="http://schemas.microsoft.com/office/powerpoint/2010/main" val="477438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34CD-7127-D943-BCF9-518E4EF71B2C}"/>
              </a:ext>
            </a:extLst>
          </p:cNvPr>
          <p:cNvSpPr>
            <a:spLocks noGrp="1"/>
          </p:cNvSpPr>
          <p:nvPr>
            <p:ph type="title"/>
          </p:nvPr>
        </p:nvSpPr>
        <p:spPr/>
        <p:txBody>
          <a:bodyPr/>
          <a:lstStyle/>
          <a:p>
            <a:r>
              <a:rPr lang="en-US" dirty="0">
                <a:solidFill>
                  <a:srgbClr val="C00000"/>
                </a:solidFill>
              </a:rPr>
              <a:t>Relative Position Optimized</a:t>
            </a:r>
          </a:p>
        </p:txBody>
      </p:sp>
      <p:sp>
        <p:nvSpPr>
          <p:cNvPr id="3" name="Content Placeholder 2">
            <a:extLst>
              <a:ext uri="{FF2B5EF4-FFF2-40B4-BE49-F238E27FC236}">
                <a16:creationId xmlns:a16="http://schemas.microsoft.com/office/drawing/2014/main" id="{BA2919AF-9167-5944-B9EE-9F095E281FF8}"/>
              </a:ext>
            </a:extLst>
          </p:cNvPr>
          <p:cNvSpPr>
            <a:spLocks noGrp="1"/>
          </p:cNvSpPr>
          <p:nvPr>
            <p:ph sz="quarter" idx="14"/>
          </p:nvPr>
        </p:nvSpPr>
        <p:spPr/>
        <p:txBody>
          <a:bodyPr>
            <a:normAutofit/>
          </a:bodyPr>
          <a:lstStyle/>
          <a:p>
            <a:r>
              <a:rPr lang="en-US" dirty="0"/>
              <a:t>To avoid coke mode in waveguide junctions</a:t>
            </a:r>
          </a:p>
          <a:p>
            <a:r>
              <a:rPr lang="en-US" dirty="0"/>
              <a:t>Maximize sensitivity for cavity tuning</a:t>
            </a:r>
          </a:p>
        </p:txBody>
      </p:sp>
      <p:grpSp>
        <p:nvGrpSpPr>
          <p:cNvPr id="22" name="Group 21">
            <a:extLst>
              <a:ext uri="{FF2B5EF4-FFF2-40B4-BE49-F238E27FC236}">
                <a16:creationId xmlns:a16="http://schemas.microsoft.com/office/drawing/2014/main" id="{53E19F09-8B75-C341-A408-8697F7E09F4B}"/>
              </a:ext>
            </a:extLst>
          </p:cNvPr>
          <p:cNvGrpSpPr>
            <a:grpSpLocks noChangeAspect="1"/>
          </p:cNvGrpSpPr>
          <p:nvPr/>
        </p:nvGrpSpPr>
        <p:grpSpPr>
          <a:xfrm>
            <a:off x="237756" y="2898604"/>
            <a:ext cx="1548889" cy="2390139"/>
            <a:chOff x="1131866" y="2640783"/>
            <a:chExt cx="2445416" cy="3773597"/>
          </a:xfrm>
        </p:grpSpPr>
        <p:pic>
          <p:nvPicPr>
            <p:cNvPr id="19" name="Picture 18">
              <a:extLst>
                <a:ext uri="{FF2B5EF4-FFF2-40B4-BE49-F238E27FC236}">
                  <a16:creationId xmlns:a16="http://schemas.microsoft.com/office/drawing/2014/main" id="{ACBC2871-A9EB-1247-B5EE-06D2C45568B6}"/>
                </a:ext>
              </a:extLst>
            </p:cNvPr>
            <p:cNvPicPr>
              <a:picLocks noChangeAspect="1"/>
            </p:cNvPicPr>
            <p:nvPr/>
          </p:nvPicPr>
          <p:blipFill>
            <a:blip r:embed="rId2"/>
            <a:stretch>
              <a:fillRect/>
            </a:stretch>
          </p:blipFill>
          <p:spPr>
            <a:xfrm>
              <a:off x="1131866" y="2640783"/>
              <a:ext cx="2445416" cy="3773597"/>
            </a:xfrm>
            <a:prstGeom prst="rect">
              <a:avLst/>
            </a:prstGeom>
            <a:ln>
              <a:solidFill>
                <a:schemeClr val="accent1"/>
              </a:solidFill>
            </a:ln>
          </p:spPr>
        </p:pic>
        <p:cxnSp>
          <p:nvCxnSpPr>
            <p:cNvPr id="20" name="Straight Arrow Connector 19">
              <a:extLst>
                <a:ext uri="{FF2B5EF4-FFF2-40B4-BE49-F238E27FC236}">
                  <a16:creationId xmlns:a16="http://schemas.microsoft.com/office/drawing/2014/main" id="{E0407D14-1513-4847-BD68-244EB79E7659}"/>
                </a:ext>
              </a:extLst>
            </p:cNvPr>
            <p:cNvCxnSpPr>
              <a:cxnSpLocks/>
            </p:cNvCxnSpPr>
            <p:nvPr/>
          </p:nvCxnSpPr>
          <p:spPr>
            <a:xfrm>
              <a:off x="2034022" y="3812958"/>
              <a:ext cx="0" cy="111233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7D47B79-55AA-BB44-854D-56F56FABDBE6}"/>
              </a:ext>
            </a:extLst>
          </p:cNvPr>
          <p:cNvGrpSpPr/>
          <p:nvPr/>
        </p:nvGrpSpPr>
        <p:grpSpPr>
          <a:xfrm>
            <a:off x="5716089" y="2336016"/>
            <a:ext cx="3283131" cy="2740686"/>
            <a:chOff x="3785276" y="2482746"/>
            <a:chExt cx="3283131" cy="2740686"/>
          </a:xfrm>
        </p:grpSpPr>
        <p:grpSp>
          <p:nvGrpSpPr>
            <p:cNvPr id="24" name="Group 23">
              <a:extLst>
                <a:ext uri="{FF2B5EF4-FFF2-40B4-BE49-F238E27FC236}">
                  <a16:creationId xmlns:a16="http://schemas.microsoft.com/office/drawing/2014/main" id="{CAB09219-C918-FD4B-A689-6E313957308A}"/>
                </a:ext>
              </a:extLst>
            </p:cNvPr>
            <p:cNvGrpSpPr/>
            <p:nvPr/>
          </p:nvGrpSpPr>
          <p:grpSpPr>
            <a:xfrm>
              <a:off x="3785276" y="2482746"/>
              <a:ext cx="3283131" cy="2740686"/>
              <a:chOff x="695460" y="2434896"/>
              <a:chExt cx="3283131" cy="2740686"/>
            </a:xfrm>
          </p:grpSpPr>
          <p:pic>
            <p:nvPicPr>
              <p:cNvPr id="25" name="Picture 24">
                <a:extLst>
                  <a:ext uri="{FF2B5EF4-FFF2-40B4-BE49-F238E27FC236}">
                    <a16:creationId xmlns:a16="http://schemas.microsoft.com/office/drawing/2014/main" id="{A35DA9B4-BD35-3845-9CB1-D21946E80BE1}"/>
                  </a:ext>
                </a:extLst>
              </p:cNvPr>
              <p:cNvPicPr>
                <a:picLocks noChangeAspect="1"/>
              </p:cNvPicPr>
              <p:nvPr/>
            </p:nvPicPr>
            <p:blipFill>
              <a:blip r:embed="rId3"/>
              <a:stretch>
                <a:fillRect/>
              </a:stretch>
            </p:blipFill>
            <p:spPr>
              <a:xfrm>
                <a:off x="1478007" y="3351596"/>
                <a:ext cx="2079902" cy="1823986"/>
              </a:xfrm>
              <a:prstGeom prst="rect">
                <a:avLst/>
              </a:prstGeom>
            </p:spPr>
          </p:pic>
          <p:sp>
            <p:nvSpPr>
              <p:cNvPr id="26" name="TextBox 25">
                <a:extLst>
                  <a:ext uri="{FF2B5EF4-FFF2-40B4-BE49-F238E27FC236}">
                    <a16:creationId xmlns:a16="http://schemas.microsoft.com/office/drawing/2014/main" id="{9131E05F-A0F9-834B-A722-27AFAA8DFE16}"/>
                  </a:ext>
                </a:extLst>
              </p:cNvPr>
              <p:cNvSpPr txBox="1"/>
              <p:nvPr/>
            </p:nvSpPr>
            <p:spPr>
              <a:xfrm>
                <a:off x="695460" y="4130121"/>
                <a:ext cx="747512" cy="369332"/>
              </a:xfrm>
              <a:prstGeom prst="rect">
                <a:avLst/>
              </a:prstGeom>
              <a:noFill/>
            </p:spPr>
            <p:txBody>
              <a:bodyPr wrap="none" rtlCol="0">
                <a:spAutoFit/>
              </a:bodyPr>
              <a:lstStyle/>
              <a:p>
                <a:r>
                  <a:rPr lang="en-US" dirty="0"/>
                  <a:t>Port 1</a:t>
                </a:r>
              </a:p>
            </p:txBody>
          </p:sp>
          <p:sp>
            <p:nvSpPr>
              <p:cNvPr id="27" name="TextBox 26">
                <a:extLst>
                  <a:ext uri="{FF2B5EF4-FFF2-40B4-BE49-F238E27FC236}">
                    <a16:creationId xmlns:a16="http://schemas.microsoft.com/office/drawing/2014/main" id="{1D52C4DB-85FE-5342-A757-43CFD968405D}"/>
                  </a:ext>
                </a:extLst>
              </p:cNvPr>
              <p:cNvSpPr txBox="1"/>
              <p:nvPr/>
            </p:nvSpPr>
            <p:spPr>
              <a:xfrm>
                <a:off x="2835956" y="4806250"/>
                <a:ext cx="747512" cy="369332"/>
              </a:xfrm>
              <a:prstGeom prst="rect">
                <a:avLst/>
              </a:prstGeom>
              <a:noFill/>
            </p:spPr>
            <p:txBody>
              <a:bodyPr wrap="none" rtlCol="0">
                <a:spAutoFit/>
              </a:bodyPr>
              <a:lstStyle/>
              <a:p>
                <a:r>
                  <a:rPr lang="en-US" dirty="0"/>
                  <a:t>Port 2</a:t>
                </a:r>
              </a:p>
            </p:txBody>
          </p:sp>
          <p:sp>
            <p:nvSpPr>
              <p:cNvPr id="28" name="TextBox 27">
                <a:extLst>
                  <a:ext uri="{FF2B5EF4-FFF2-40B4-BE49-F238E27FC236}">
                    <a16:creationId xmlns:a16="http://schemas.microsoft.com/office/drawing/2014/main" id="{278ACB01-A1EF-D44B-A87A-1CBB19A7DE5E}"/>
                  </a:ext>
                </a:extLst>
              </p:cNvPr>
              <p:cNvSpPr txBox="1"/>
              <p:nvPr/>
            </p:nvSpPr>
            <p:spPr>
              <a:xfrm>
                <a:off x="2668854" y="2434896"/>
                <a:ext cx="1309737" cy="738664"/>
              </a:xfrm>
              <a:prstGeom prst="rect">
                <a:avLst/>
              </a:prstGeom>
              <a:noFill/>
            </p:spPr>
            <p:txBody>
              <a:bodyPr wrap="square" rtlCol="0">
                <a:spAutoFit/>
              </a:bodyPr>
              <a:lstStyle/>
              <a:p>
                <a:r>
                  <a:rPr lang="en-US" sz="1400" dirty="0"/>
                  <a:t>E-short when </a:t>
                </a:r>
              </a:p>
              <a:p>
                <a:r>
                  <a:rPr lang="en-US" sz="1400" dirty="0"/>
                  <a:t>all cells on this arm detuned</a:t>
                </a:r>
              </a:p>
            </p:txBody>
          </p:sp>
        </p:grpSp>
        <p:cxnSp>
          <p:nvCxnSpPr>
            <p:cNvPr id="29" name="Straight Arrow Connector 28">
              <a:extLst>
                <a:ext uri="{FF2B5EF4-FFF2-40B4-BE49-F238E27FC236}">
                  <a16:creationId xmlns:a16="http://schemas.microsoft.com/office/drawing/2014/main" id="{AE49580C-031E-964E-9D08-ACFB432DBD18}"/>
                </a:ext>
              </a:extLst>
            </p:cNvPr>
            <p:cNvCxnSpPr>
              <a:cxnSpLocks/>
            </p:cNvCxnSpPr>
            <p:nvPr/>
          </p:nvCxnSpPr>
          <p:spPr>
            <a:xfrm>
              <a:off x="5345889" y="3927267"/>
              <a:ext cx="628008"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226378B1-32EE-5E46-8FFD-78B3E520AE05}"/>
              </a:ext>
            </a:extLst>
          </p:cNvPr>
          <p:cNvPicPr>
            <a:picLocks noChangeAspect="1"/>
          </p:cNvPicPr>
          <p:nvPr/>
        </p:nvPicPr>
        <p:blipFill>
          <a:blip r:embed="rId4"/>
          <a:stretch>
            <a:fillRect/>
          </a:stretch>
        </p:blipFill>
        <p:spPr>
          <a:xfrm>
            <a:off x="8843245" y="3035250"/>
            <a:ext cx="3272555" cy="2256382"/>
          </a:xfrm>
          <a:prstGeom prst="rect">
            <a:avLst/>
          </a:prstGeom>
        </p:spPr>
      </p:pic>
      <p:pic>
        <p:nvPicPr>
          <p:cNvPr id="4" name="Picture 3">
            <a:extLst>
              <a:ext uri="{FF2B5EF4-FFF2-40B4-BE49-F238E27FC236}">
                <a16:creationId xmlns:a16="http://schemas.microsoft.com/office/drawing/2014/main" id="{4D48F9C6-2DD7-7F49-A107-582D1AB0705F}"/>
              </a:ext>
            </a:extLst>
          </p:cNvPr>
          <p:cNvPicPr>
            <a:picLocks noChangeAspect="1"/>
          </p:cNvPicPr>
          <p:nvPr/>
        </p:nvPicPr>
        <p:blipFill>
          <a:blip r:embed="rId5"/>
          <a:stretch>
            <a:fillRect/>
          </a:stretch>
        </p:blipFill>
        <p:spPr>
          <a:xfrm>
            <a:off x="1907779" y="3035250"/>
            <a:ext cx="3110800" cy="2253493"/>
          </a:xfrm>
          <a:prstGeom prst="rect">
            <a:avLst/>
          </a:prstGeom>
        </p:spPr>
      </p:pic>
      <p:cxnSp>
        <p:nvCxnSpPr>
          <p:cNvPr id="6" name="Straight Arrow Connector 5">
            <a:extLst>
              <a:ext uri="{FF2B5EF4-FFF2-40B4-BE49-F238E27FC236}">
                <a16:creationId xmlns:a16="http://schemas.microsoft.com/office/drawing/2014/main" id="{23C1AA80-B1B9-6645-9D92-66FE5DC8CAA7}"/>
              </a:ext>
            </a:extLst>
          </p:cNvPr>
          <p:cNvCxnSpPr>
            <a:cxnSpLocks/>
          </p:cNvCxnSpPr>
          <p:nvPr/>
        </p:nvCxnSpPr>
        <p:spPr>
          <a:xfrm>
            <a:off x="8251319" y="3035250"/>
            <a:ext cx="69721" cy="2870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892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C0F92-E7A7-754A-B135-7C6649733424}"/>
              </a:ext>
            </a:extLst>
          </p:cNvPr>
          <p:cNvSpPr>
            <a:spLocks noGrp="1"/>
          </p:cNvSpPr>
          <p:nvPr>
            <p:ph type="title"/>
          </p:nvPr>
        </p:nvSpPr>
        <p:spPr/>
        <p:txBody>
          <a:bodyPr/>
          <a:lstStyle/>
          <a:p>
            <a:r>
              <a:rPr lang="en-US" dirty="0">
                <a:solidFill>
                  <a:srgbClr val="C00000"/>
                </a:solidFill>
              </a:rPr>
              <a:t>40cell 2-structure (top 20cell)</a:t>
            </a:r>
          </a:p>
        </p:txBody>
      </p:sp>
      <p:sp>
        <p:nvSpPr>
          <p:cNvPr id="6" name="Content Placeholder 5">
            <a:extLst>
              <a:ext uri="{FF2B5EF4-FFF2-40B4-BE49-F238E27FC236}">
                <a16:creationId xmlns:a16="http://schemas.microsoft.com/office/drawing/2014/main" id="{5B14C651-468F-452B-8EAE-516D0EF2701C}"/>
              </a:ext>
            </a:extLst>
          </p:cNvPr>
          <p:cNvSpPr>
            <a:spLocks noGrp="1"/>
          </p:cNvSpPr>
          <p:nvPr>
            <p:ph sz="quarter" idx="14"/>
          </p:nvPr>
        </p:nvSpPr>
        <p:spPr/>
        <p:txBody>
          <a:bodyPr/>
          <a:lstStyle/>
          <a:p>
            <a:endParaRPr lang="en-US"/>
          </a:p>
        </p:txBody>
      </p:sp>
      <p:pic>
        <p:nvPicPr>
          <p:cNvPr id="3" name="20cell-2struct-bb-on-res-5.71192" descr="20cell-2struct-bb-on-res-5.71192">
            <a:hlinkClick r:id="" action="ppaction://media"/>
            <a:extLst>
              <a:ext uri="{FF2B5EF4-FFF2-40B4-BE49-F238E27FC236}">
                <a16:creationId xmlns:a16="http://schemas.microsoft.com/office/drawing/2014/main" id="{E5533B0C-5189-2848-A80E-220B49BDFF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1315" y="1272572"/>
            <a:ext cx="10969370" cy="3849278"/>
          </a:xfrm>
          <a:prstGeom prst="rect">
            <a:avLst/>
          </a:prstGeom>
        </p:spPr>
      </p:pic>
      <p:sp>
        <p:nvSpPr>
          <p:cNvPr id="4" name="TextBox 3">
            <a:extLst>
              <a:ext uri="{FF2B5EF4-FFF2-40B4-BE49-F238E27FC236}">
                <a16:creationId xmlns:a16="http://schemas.microsoft.com/office/drawing/2014/main" id="{DCA38F2F-8938-914B-9EE7-B414C8EAD7CD}"/>
              </a:ext>
            </a:extLst>
          </p:cNvPr>
          <p:cNvSpPr txBox="1"/>
          <p:nvPr/>
        </p:nvSpPr>
        <p:spPr>
          <a:xfrm>
            <a:off x="510575" y="5585428"/>
            <a:ext cx="6438366" cy="923330"/>
          </a:xfrm>
          <a:prstGeom prst="rect">
            <a:avLst/>
          </a:prstGeom>
          <a:noFill/>
        </p:spPr>
        <p:txBody>
          <a:bodyPr wrap="none" rtlCol="0">
            <a:spAutoFit/>
          </a:bodyPr>
          <a:lstStyle/>
          <a:p>
            <a:pPr marL="285750" indent="-285750">
              <a:buFont typeface="Arial" panose="020B0604020202020204" pitchFamily="34" charset="0"/>
              <a:buChar char="•"/>
            </a:pPr>
            <a:r>
              <a:rPr lang="en-US" dirty="0"/>
              <a:t>Half of 40-cell structure fed from one side of parallel waveguide</a:t>
            </a:r>
          </a:p>
          <a:p>
            <a:pPr marL="285750" indent="-285750">
              <a:buFont typeface="Arial" panose="020B0604020202020204" pitchFamily="34" charset="0"/>
              <a:buChar char="•"/>
            </a:pPr>
            <a:r>
              <a:rPr lang="en-US" dirty="0"/>
              <a:t>Showing the </a:t>
            </a:r>
            <a:r>
              <a:rPr lang="en-US" dirty="0" err="1"/>
              <a:t>Ey</a:t>
            </a:r>
            <a:r>
              <a:rPr lang="en-US" dirty="0"/>
              <a:t> field component</a:t>
            </a:r>
          </a:p>
          <a:p>
            <a:r>
              <a:rPr lang="en-US" dirty="0"/>
              <a:t> </a:t>
            </a:r>
          </a:p>
        </p:txBody>
      </p:sp>
    </p:spTree>
    <p:extLst>
      <p:ext uri="{BB962C8B-B14F-4D97-AF65-F5344CB8AC3E}">
        <p14:creationId xmlns:p14="http://schemas.microsoft.com/office/powerpoint/2010/main" val="14626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2A45A-1982-D04E-9F1C-0DF90874FC1D}"/>
              </a:ext>
            </a:extLst>
          </p:cNvPr>
          <p:cNvSpPr>
            <a:spLocks noGrp="1"/>
          </p:cNvSpPr>
          <p:nvPr>
            <p:ph type="title"/>
          </p:nvPr>
        </p:nvSpPr>
        <p:spPr/>
        <p:txBody>
          <a:bodyPr/>
          <a:lstStyle/>
          <a:p>
            <a:r>
              <a:rPr lang="en-US" dirty="0">
                <a:solidFill>
                  <a:srgbClr val="C00000"/>
                </a:solidFill>
              </a:rPr>
              <a:t>Long-range Wakefield Analysis</a:t>
            </a:r>
          </a:p>
        </p:txBody>
      </p:sp>
      <p:sp>
        <p:nvSpPr>
          <p:cNvPr id="3" name="Content Placeholder 2">
            <a:extLst>
              <a:ext uri="{FF2B5EF4-FFF2-40B4-BE49-F238E27FC236}">
                <a16:creationId xmlns:a16="http://schemas.microsoft.com/office/drawing/2014/main" id="{0D883618-0332-AA48-BE92-8118EFAAEFF6}"/>
              </a:ext>
            </a:extLst>
          </p:cNvPr>
          <p:cNvSpPr>
            <a:spLocks noGrp="1"/>
          </p:cNvSpPr>
          <p:nvPr>
            <p:ph sz="quarter" idx="14"/>
          </p:nvPr>
        </p:nvSpPr>
        <p:spPr/>
        <p:txBody>
          <a:bodyPr>
            <a:normAutofit/>
          </a:bodyPr>
          <a:lstStyle/>
          <a:p>
            <a:pPr>
              <a:lnSpc>
                <a:spcPct val="120000"/>
              </a:lnSpc>
              <a:spcBef>
                <a:spcPts val="0"/>
              </a:spcBef>
            </a:pPr>
            <a:r>
              <a:rPr lang="en-US" dirty="0" err="1"/>
              <a:t>Linac</a:t>
            </a:r>
            <a:r>
              <a:rPr lang="en-US" dirty="0"/>
              <a:t> will run at low bunch charge: 35 </a:t>
            </a:r>
            <a:r>
              <a:rPr lang="en-US" dirty="0" err="1"/>
              <a:t>pC</a:t>
            </a:r>
            <a:endParaRPr lang="en-US" dirty="0"/>
          </a:p>
          <a:p>
            <a:pPr>
              <a:lnSpc>
                <a:spcPct val="120000"/>
              </a:lnSpc>
              <a:spcBef>
                <a:spcPts val="0"/>
              </a:spcBef>
            </a:pPr>
            <a:r>
              <a:rPr lang="en-US" dirty="0"/>
              <a:t>Beam dynamics analysis being conducted to determine if detuning and damping would be needed</a:t>
            </a:r>
          </a:p>
        </p:txBody>
      </p:sp>
      <p:pic>
        <p:nvPicPr>
          <p:cNvPr id="4" name="Picture 3">
            <a:extLst>
              <a:ext uri="{FF2B5EF4-FFF2-40B4-BE49-F238E27FC236}">
                <a16:creationId xmlns:a16="http://schemas.microsoft.com/office/drawing/2014/main" id="{E105EF94-ED89-6042-892E-56F5EA4C4F96}"/>
              </a:ext>
            </a:extLst>
          </p:cNvPr>
          <p:cNvPicPr>
            <a:picLocks noChangeAspect="1"/>
          </p:cNvPicPr>
          <p:nvPr/>
        </p:nvPicPr>
        <p:blipFill>
          <a:blip r:embed="rId2"/>
          <a:stretch>
            <a:fillRect/>
          </a:stretch>
        </p:blipFill>
        <p:spPr>
          <a:xfrm>
            <a:off x="1062431" y="2872223"/>
            <a:ext cx="4265444" cy="2927918"/>
          </a:xfrm>
          <a:prstGeom prst="rect">
            <a:avLst/>
          </a:prstGeom>
        </p:spPr>
      </p:pic>
      <p:pic>
        <p:nvPicPr>
          <p:cNvPr id="6" name="Picture 5">
            <a:extLst>
              <a:ext uri="{FF2B5EF4-FFF2-40B4-BE49-F238E27FC236}">
                <a16:creationId xmlns:a16="http://schemas.microsoft.com/office/drawing/2014/main" id="{A1EC4B63-F4DF-4741-B93D-1BE2F2387AA5}"/>
              </a:ext>
            </a:extLst>
          </p:cNvPr>
          <p:cNvPicPr>
            <a:picLocks noChangeAspect="1"/>
          </p:cNvPicPr>
          <p:nvPr/>
        </p:nvPicPr>
        <p:blipFill>
          <a:blip r:embed="rId3"/>
          <a:stretch>
            <a:fillRect/>
          </a:stretch>
        </p:blipFill>
        <p:spPr>
          <a:xfrm>
            <a:off x="6165589" y="2872223"/>
            <a:ext cx="4850730" cy="2927918"/>
          </a:xfrm>
          <a:prstGeom prst="rect">
            <a:avLst/>
          </a:prstGeom>
        </p:spPr>
      </p:pic>
      <p:sp>
        <p:nvSpPr>
          <p:cNvPr id="7" name="Rectangle 6">
            <a:extLst>
              <a:ext uri="{FF2B5EF4-FFF2-40B4-BE49-F238E27FC236}">
                <a16:creationId xmlns:a16="http://schemas.microsoft.com/office/drawing/2014/main" id="{8E4CF727-CDE2-8747-9D57-BCD6B67CBB91}"/>
              </a:ext>
            </a:extLst>
          </p:cNvPr>
          <p:cNvSpPr/>
          <p:nvPr/>
        </p:nvSpPr>
        <p:spPr>
          <a:xfrm>
            <a:off x="6274632" y="5949272"/>
            <a:ext cx="4540154" cy="402546"/>
          </a:xfrm>
          <a:prstGeom prst="rect">
            <a:avLst/>
          </a:prstGeom>
        </p:spPr>
        <p:txBody>
          <a:bodyPr wrap="none">
            <a:spAutoFit/>
          </a:bodyPr>
          <a:lstStyle/>
          <a:p>
            <a:pPr>
              <a:lnSpc>
                <a:spcPct val="120000"/>
              </a:lnSpc>
              <a:spcBef>
                <a:spcPts val="0"/>
              </a:spcBef>
            </a:pPr>
            <a:r>
              <a:rPr lang="en-US" dirty="0"/>
              <a:t>Wakefield of 1-m structure of 40 identical cells</a:t>
            </a:r>
          </a:p>
        </p:txBody>
      </p:sp>
      <p:sp>
        <p:nvSpPr>
          <p:cNvPr id="8" name="Rectangle 7">
            <a:extLst>
              <a:ext uri="{FF2B5EF4-FFF2-40B4-BE49-F238E27FC236}">
                <a16:creationId xmlns:a16="http://schemas.microsoft.com/office/drawing/2014/main" id="{CB95CDCA-A31B-EB48-AC3E-6707FAC7B1D2}"/>
              </a:ext>
            </a:extLst>
          </p:cNvPr>
          <p:cNvSpPr/>
          <p:nvPr/>
        </p:nvSpPr>
        <p:spPr>
          <a:xfrm>
            <a:off x="1300461" y="5949272"/>
            <a:ext cx="3395160" cy="402546"/>
          </a:xfrm>
          <a:prstGeom prst="rect">
            <a:avLst/>
          </a:prstGeom>
        </p:spPr>
        <p:txBody>
          <a:bodyPr wrap="none">
            <a:spAutoFit/>
          </a:bodyPr>
          <a:lstStyle/>
          <a:p>
            <a:pPr>
              <a:lnSpc>
                <a:spcPct val="120000"/>
              </a:lnSpc>
              <a:spcBef>
                <a:spcPts val="0"/>
              </a:spcBef>
            </a:pPr>
            <a:r>
              <a:rPr lang="en-US" dirty="0"/>
              <a:t>Dipole </a:t>
            </a:r>
            <a:r>
              <a:rPr lang="en-US" dirty="0" err="1"/>
              <a:t>kickfactor</a:t>
            </a:r>
            <a:r>
              <a:rPr lang="en-US" dirty="0"/>
              <a:t> of the </a:t>
            </a:r>
            <a:r>
              <a:rPr lang="en-US" dirty="0" err="1"/>
              <a:t>CBand</a:t>
            </a:r>
            <a:r>
              <a:rPr lang="en-US" dirty="0"/>
              <a:t> cell</a:t>
            </a:r>
          </a:p>
        </p:txBody>
      </p:sp>
    </p:spTree>
    <p:extLst>
      <p:ext uri="{BB962C8B-B14F-4D97-AF65-F5344CB8AC3E}">
        <p14:creationId xmlns:p14="http://schemas.microsoft.com/office/powerpoint/2010/main" val="1059802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2A45A-1982-D04E-9F1C-0DF90874FC1D}"/>
              </a:ext>
            </a:extLst>
          </p:cNvPr>
          <p:cNvSpPr>
            <a:spLocks noGrp="1"/>
          </p:cNvSpPr>
          <p:nvPr>
            <p:ph type="title"/>
          </p:nvPr>
        </p:nvSpPr>
        <p:spPr/>
        <p:txBody>
          <a:bodyPr/>
          <a:lstStyle/>
          <a:p>
            <a:r>
              <a:rPr lang="en-US" dirty="0">
                <a:solidFill>
                  <a:srgbClr val="C00000"/>
                </a:solidFill>
              </a:rPr>
              <a:t>Preliminary IMPACT Beam Simulation</a:t>
            </a:r>
          </a:p>
        </p:txBody>
      </p:sp>
      <p:sp>
        <p:nvSpPr>
          <p:cNvPr id="3" name="Content Placeholder 2">
            <a:extLst>
              <a:ext uri="{FF2B5EF4-FFF2-40B4-BE49-F238E27FC236}">
                <a16:creationId xmlns:a16="http://schemas.microsoft.com/office/drawing/2014/main" id="{0D883618-0332-AA48-BE92-8118EFAAEFF6}"/>
              </a:ext>
            </a:extLst>
          </p:cNvPr>
          <p:cNvSpPr>
            <a:spLocks noGrp="1"/>
          </p:cNvSpPr>
          <p:nvPr>
            <p:ph sz="quarter" idx="14"/>
          </p:nvPr>
        </p:nvSpPr>
        <p:spPr/>
        <p:txBody>
          <a:bodyPr>
            <a:normAutofit lnSpcReduction="10000"/>
          </a:bodyPr>
          <a:lstStyle/>
          <a:p>
            <a:pPr>
              <a:lnSpc>
                <a:spcPct val="120000"/>
              </a:lnSpc>
              <a:spcBef>
                <a:spcPts val="0"/>
              </a:spcBef>
            </a:pPr>
            <a:r>
              <a:rPr lang="en-US" dirty="0" err="1"/>
              <a:t>Linac</a:t>
            </a:r>
            <a:r>
              <a:rPr lang="en-US" dirty="0"/>
              <a:t>:          8 x</a:t>
            </a:r>
          </a:p>
          <a:p>
            <a:pPr>
              <a:lnSpc>
                <a:spcPct val="120000"/>
              </a:lnSpc>
              <a:spcBef>
                <a:spcPts val="0"/>
              </a:spcBef>
            </a:pPr>
            <a:endParaRPr lang="en-US" dirty="0"/>
          </a:p>
          <a:p>
            <a:pPr>
              <a:lnSpc>
                <a:spcPct val="120000"/>
              </a:lnSpc>
              <a:spcBef>
                <a:spcPts val="0"/>
              </a:spcBef>
            </a:pPr>
            <a:r>
              <a:rPr lang="en-US" dirty="0"/>
              <a:t>Initial beam - exit of gun </a:t>
            </a:r>
          </a:p>
          <a:p>
            <a:pPr marL="457200" lvl="1" indent="0">
              <a:lnSpc>
                <a:spcPct val="120000"/>
              </a:lnSpc>
              <a:spcBef>
                <a:spcPts val="0"/>
              </a:spcBef>
              <a:buNone/>
            </a:pPr>
            <a:r>
              <a:rPr lang="en-US" dirty="0"/>
              <a:t>– </a:t>
            </a:r>
            <a:r>
              <a:rPr lang="en-US" dirty="0" err="1"/>
              <a:t>RadiaBeam</a:t>
            </a:r>
            <a:endParaRPr lang="en-US" dirty="0"/>
          </a:p>
          <a:p>
            <a:pPr>
              <a:lnSpc>
                <a:spcPct val="120000"/>
              </a:lnSpc>
              <a:spcBef>
                <a:spcPts val="0"/>
              </a:spcBef>
            </a:pPr>
            <a:endParaRPr lang="en-US" dirty="0"/>
          </a:p>
          <a:p>
            <a:pPr>
              <a:lnSpc>
                <a:spcPct val="120000"/>
              </a:lnSpc>
              <a:spcBef>
                <a:spcPts val="0"/>
              </a:spcBef>
            </a:pPr>
            <a:r>
              <a:rPr lang="en-US" dirty="0"/>
              <a:t>Detailed studies in progress</a:t>
            </a:r>
          </a:p>
          <a:p>
            <a:pPr lvl="1">
              <a:lnSpc>
                <a:spcPct val="120000"/>
              </a:lnSpc>
              <a:spcBef>
                <a:spcPts val="0"/>
              </a:spcBef>
            </a:pPr>
            <a:r>
              <a:rPr lang="en-US" dirty="0"/>
              <a:t>more realistic </a:t>
            </a:r>
            <a:r>
              <a:rPr lang="en-US" dirty="0" err="1"/>
              <a:t>linac</a:t>
            </a:r>
            <a:r>
              <a:rPr lang="en-US" dirty="0"/>
              <a:t> </a:t>
            </a:r>
            <a:r>
              <a:rPr lang="en-US" dirty="0" err="1"/>
              <a:t>paramerters</a:t>
            </a:r>
            <a:endParaRPr lang="en-US" dirty="0"/>
          </a:p>
          <a:p>
            <a:pPr lvl="1">
              <a:lnSpc>
                <a:spcPct val="120000"/>
              </a:lnSpc>
              <a:spcBef>
                <a:spcPts val="0"/>
              </a:spcBef>
            </a:pPr>
            <a:r>
              <a:rPr lang="en-US" dirty="0"/>
              <a:t>3D FIELD MAPS</a:t>
            </a:r>
          </a:p>
          <a:p>
            <a:pPr lvl="1">
              <a:lnSpc>
                <a:spcPct val="120000"/>
              </a:lnSpc>
              <a:spcBef>
                <a:spcPts val="0"/>
              </a:spcBef>
            </a:pPr>
            <a:r>
              <a:rPr lang="en-US" dirty="0"/>
              <a:t>Long-range </a:t>
            </a:r>
            <a:r>
              <a:rPr lang="en-US" dirty="0" err="1"/>
              <a:t>wakefield</a:t>
            </a:r>
            <a:r>
              <a:rPr lang="en-US" dirty="0"/>
              <a:t> effect </a:t>
            </a:r>
          </a:p>
          <a:p>
            <a:pPr>
              <a:lnSpc>
                <a:spcPct val="120000"/>
              </a:lnSpc>
              <a:spcBef>
                <a:spcPts val="0"/>
              </a:spcBef>
              <a:buFont typeface="Wingdings" pitchFamily="2" charset="2"/>
              <a:buChar char="Ø"/>
            </a:pPr>
            <a:endParaRPr lang="en-US" dirty="0"/>
          </a:p>
          <a:p>
            <a:pPr>
              <a:lnSpc>
                <a:spcPct val="120000"/>
              </a:lnSpc>
              <a:spcBef>
                <a:spcPts val="0"/>
              </a:spcBef>
              <a:buFont typeface="Wingdings" pitchFamily="2" charset="2"/>
              <a:buChar char="Ø"/>
            </a:pPr>
            <a:r>
              <a:rPr lang="en-US" dirty="0"/>
              <a:t>Determine </a:t>
            </a:r>
            <a:r>
              <a:rPr lang="en-US" dirty="0" err="1"/>
              <a:t>linac</a:t>
            </a:r>
            <a:r>
              <a:rPr lang="en-US" dirty="0"/>
              <a:t> and final focusing alignment requirements</a:t>
            </a:r>
          </a:p>
        </p:txBody>
      </p:sp>
      <p:pic>
        <p:nvPicPr>
          <p:cNvPr id="9" name="Picture 8">
            <a:extLst>
              <a:ext uri="{FF2B5EF4-FFF2-40B4-BE49-F238E27FC236}">
                <a16:creationId xmlns:a16="http://schemas.microsoft.com/office/drawing/2014/main" id="{D9A3CFF3-8034-3E4E-B829-B56645F8A309}"/>
              </a:ext>
            </a:extLst>
          </p:cNvPr>
          <p:cNvPicPr>
            <a:picLocks noChangeAspect="1"/>
          </p:cNvPicPr>
          <p:nvPr/>
        </p:nvPicPr>
        <p:blipFill>
          <a:blip r:embed="rId2"/>
          <a:stretch>
            <a:fillRect/>
          </a:stretch>
        </p:blipFill>
        <p:spPr>
          <a:xfrm>
            <a:off x="1967341" y="1116803"/>
            <a:ext cx="2128509" cy="834111"/>
          </a:xfrm>
          <a:prstGeom prst="rect">
            <a:avLst/>
          </a:prstGeom>
        </p:spPr>
      </p:pic>
      <p:pic>
        <p:nvPicPr>
          <p:cNvPr id="10" name="Picture 9">
            <a:extLst>
              <a:ext uri="{FF2B5EF4-FFF2-40B4-BE49-F238E27FC236}">
                <a16:creationId xmlns:a16="http://schemas.microsoft.com/office/drawing/2014/main" id="{18C03829-3A3B-8A44-B03A-B4C5B437D05A}"/>
              </a:ext>
            </a:extLst>
          </p:cNvPr>
          <p:cNvPicPr>
            <a:picLocks noChangeAspect="1"/>
          </p:cNvPicPr>
          <p:nvPr/>
        </p:nvPicPr>
        <p:blipFill>
          <a:blip r:embed="rId3"/>
          <a:stretch>
            <a:fillRect/>
          </a:stretch>
        </p:blipFill>
        <p:spPr>
          <a:xfrm>
            <a:off x="6096000" y="1292995"/>
            <a:ext cx="2869768" cy="2150815"/>
          </a:xfrm>
          <a:prstGeom prst="rect">
            <a:avLst/>
          </a:prstGeom>
        </p:spPr>
      </p:pic>
      <p:pic>
        <p:nvPicPr>
          <p:cNvPr id="12" name="Picture 11">
            <a:extLst>
              <a:ext uri="{FF2B5EF4-FFF2-40B4-BE49-F238E27FC236}">
                <a16:creationId xmlns:a16="http://schemas.microsoft.com/office/drawing/2014/main" id="{8493957B-E405-444A-890B-972B51C6346B}"/>
              </a:ext>
            </a:extLst>
          </p:cNvPr>
          <p:cNvPicPr>
            <a:picLocks noChangeAspect="1"/>
          </p:cNvPicPr>
          <p:nvPr/>
        </p:nvPicPr>
        <p:blipFill>
          <a:blip r:embed="rId4"/>
          <a:stretch>
            <a:fillRect/>
          </a:stretch>
        </p:blipFill>
        <p:spPr>
          <a:xfrm>
            <a:off x="8965768" y="1242677"/>
            <a:ext cx="3158620" cy="2367303"/>
          </a:xfrm>
          <a:prstGeom prst="rect">
            <a:avLst/>
          </a:prstGeom>
        </p:spPr>
      </p:pic>
      <p:pic>
        <p:nvPicPr>
          <p:cNvPr id="13" name="Picture 12">
            <a:extLst>
              <a:ext uri="{FF2B5EF4-FFF2-40B4-BE49-F238E27FC236}">
                <a16:creationId xmlns:a16="http://schemas.microsoft.com/office/drawing/2014/main" id="{DE9B4C87-D6E4-4A4F-A7D2-1EE44939972B}"/>
              </a:ext>
            </a:extLst>
          </p:cNvPr>
          <p:cNvPicPr>
            <a:picLocks noChangeAspect="1"/>
          </p:cNvPicPr>
          <p:nvPr/>
        </p:nvPicPr>
        <p:blipFill>
          <a:blip r:embed="rId5"/>
          <a:stretch>
            <a:fillRect/>
          </a:stretch>
        </p:blipFill>
        <p:spPr>
          <a:xfrm>
            <a:off x="5754218" y="3429000"/>
            <a:ext cx="3265796" cy="2447628"/>
          </a:xfrm>
          <a:prstGeom prst="rect">
            <a:avLst/>
          </a:prstGeom>
        </p:spPr>
      </p:pic>
      <p:sp>
        <p:nvSpPr>
          <p:cNvPr id="14" name="TextBox 13">
            <a:extLst>
              <a:ext uri="{FF2B5EF4-FFF2-40B4-BE49-F238E27FC236}">
                <a16:creationId xmlns:a16="http://schemas.microsoft.com/office/drawing/2014/main" id="{EBF0F121-C166-FF40-BA73-0693DFE03B88}"/>
              </a:ext>
            </a:extLst>
          </p:cNvPr>
          <p:cNvSpPr txBox="1"/>
          <p:nvPr/>
        </p:nvSpPr>
        <p:spPr>
          <a:xfrm>
            <a:off x="7387116" y="3962896"/>
            <a:ext cx="1408172" cy="276999"/>
          </a:xfrm>
          <a:prstGeom prst="rect">
            <a:avLst/>
          </a:prstGeom>
          <a:noFill/>
        </p:spPr>
        <p:txBody>
          <a:bodyPr wrap="square" rtlCol="0">
            <a:spAutoFit/>
          </a:bodyPr>
          <a:lstStyle/>
          <a:p>
            <a:r>
              <a:rPr lang="en-US" sz="1200" dirty="0"/>
              <a:t>Beam profile</a:t>
            </a:r>
          </a:p>
        </p:txBody>
      </p:sp>
      <p:sp>
        <p:nvSpPr>
          <p:cNvPr id="17" name="TextBox 16">
            <a:extLst>
              <a:ext uri="{FF2B5EF4-FFF2-40B4-BE49-F238E27FC236}">
                <a16:creationId xmlns:a16="http://schemas.microsoft.com/office/drawing/2014/main" id="{AA2DA001-D98D-5E41-9557-BB354279E0C8}"/>
              </a:ext>
            </a:extLst>
          </p:cNvPr>
          <p:cNvSpPr txBox="1"/>
          <p:nvPr/>
        </p:nvSpPr>
        <p:spPr>
          <a:xfrm>
            <a:off x="6914417" y="1116803"/>
            <a:ext cx="1408172" cy="276999"/>
          </a:xfrm>
          <a:prstGeom prst="rect">
            <a:avLst/>
          </a:prstGeom>
          <a:noFill/>
        </p:spPr>
        <p:txBody>
          <a:bodyPr wrap="square" rtlCol="0">
            <a:spAutoFit/>
          </a:bodyPr>
          <a:lstStyle/>
          <a:p>
            <a:r>
              <a:rPr lang="en-US" sz="1200" dirty="0"/>
              <a:t>Initial phase space</a:t>
            </a:r>
          </a:p>
        </p:txBody>
      </p:sp>
      <p:sp>
        <p:nvSpPr>
          <p:cNvPr id="18" name="TextBox 17">
            <a:extLst>
              <a:ext uri="{FF2B5EF4-FFF2-40B4-BE49-F238E27FC236}">
                <a16:creationId xmlns:a16="http://schemas.microsoft.com/office/drawing/2014/main" id="{49F83D53-6554-B044-8E31-173857CB4A19}"/>
              </a:ext>
            </a:extLst>
          </p:cNvPr>
          <p:cNvSpPr txBox="1"/>
          <p:nvPr/>
        </p:nvSpPr>
        <p:spPr>
          <a:xfrm>
            <a:off x="9515519" y="1144768"/>
            <a:ext cx="2239946" cy="276999"/>
          </a:xfrm>
          <a:prstGeom prst="rect">
            <a:avLst/>
          </a:prstGeom>
          <a:noFill/>
        </p:spPr>
        <p:txBody>
          <a:bodyPr wrap="square" rtlCol="0">
            <a:spAutoFit/>
          </a:bodyPr>
          <a:lstStyle/>
          <a:p>
            <a:pPr algn="r"/>
            <a:r>
              <a:rPr lang="en-US" sz="1200" dirty="0"/>
              <a:t>phase space at end of </a:t>
            </a:r>
            <a:r>
              <a:rPr lang="en-US" sz="1200" dirty="0" err="1"/>
              <a:t>linac</a:t>
            </a:r>
            <a:endParaRPr lang="en-US" sz="1200" dirty="0"/>
          </a:p>
        </p:txBody>
      </p:sp>
    </p:spTree>
    <p:extLst>
      <p:ext uri="{BB962C8B-B14F-4D97-AF65-F5344CB8AC3E}">
        <p14:creationId xmlns:p14="http://schemas.microsoft.com/office/powerpoint/2010/main" val="558955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07B6DD-7694-4C87-B024-DFB84A9E28D5}"/>
              </a:ext>
            </a:extLst>
          </p:cNvPr>
          <p:cNvSpPr>
            <a:spLocks noGrp="1"/>
          </p:cNvSpPr>
          <p:nvPr>
            <p:ph type="sldNum" sz="quarter" idx="11"/>
          </p:nvPr>
        </p:nvSpPr>
        <p:spPr/>
        <p:txBody>
          <a:bodyPr/>
          <a:lstStyle/>
          <a:p>
            <a:fld id="{5BD36294-2849-48A8-8531-5354CF3095D2}" type="slidenum">
              <a:rPr lang="en-US">
                <a:solidFill>
                  <a:srgbClr val="000000"/>
                </a:solidFill>
              </a:rPr>
              <a:pPr/>
              <a:t>25</a:t>
            </a:fld>
            <a:endParaRPr lang="en-US" dirty="0">
              <a:solidFill>
                <a:srgbClr val="000000"/>
              </a:solidFill>
            </a:endParaRPr>
          </a:p>
        </p:txBody>
      </p:sp>
      <p:sp>
        <p:nvSpPr>
          <p:cNvPr id="6" name="Title 5">
            <a:extLst>
              <a:ext uri="{FF2B5EF4-FFF2-40B4-BE49-F238E27FC236}">
                <a16:creationId xmlns:a16="http://schemas.microsoft.com/office/drawing/2014/main" id="{205C6323-A584-4B29-834F-F3ACF00A6A92}"/>
              </a:ext>
            </a:extLst>
          </p:cNvPr>
          <p:cNvSpPr>
            <a:spLocks noGrp="1"/>
          </p:cNvSpPr>
          <p:nvPr>
            <p:ph type="title"/>
          </p:nvPr>
        </p:nvSpPr>
        <p:spPr/>
        <p:txBody>
          <a:bodyPr/>
          <a:lstStyle/>
          <a:p>
            <a:r>
              <a:rPr lang="en-US" dirty="0"/>
              <a:t>LINAC Assembly Mechanical Structure</a:t>
            </a:r>
          </a:p>
        </p:txBody>
      </p:sp>
      <p:pic>
        <p:nvPicPr>
          <p:cNvPr id="8" name="Picture 7">
            <a:extLst>
              <a:ext uri="{FF2B5EF4-FFF2-40B4-BE49-F238E27FC236}">
                <a16:creationId xmlns:a16="http://schemas.microsoft.com/office/drawing/2014/main" id="{863FC493-FCDB-4A68-B811-7F5EC773887F}"/>
              </a:ext>
            </a:extLst>
          </p:cNvPr>
          <p:cNvPicPr>
            <a:picLocks noChangeAspect="1"/>
          </p:cNvPicPr>
          <p:nvPr/>
        </p:nvPicPr>
        <p:blipFill rotWithShape="1">
          <a:blip r:embed="rId3"/>
          <a:srcRect r="4436"/>
          <a:stretch/>
        </p:blipFill>
        <p:spPr>
          <a:xfrm>
            <a:off x="2360126" y="1636611"/>
            <a:ext cx="6988722" cy="3689498"/>
          </a:xfrm>
          <a:prstGeom prst="rect">
            <a:avLst/>
          </a:prstGeom>
        </p:spPr>
      </p:pic>
      <p:cxnSp>
        <p:nvCxnSpPr>
          <p:cNvPr id="11" name="Straight Arrow Connector 10">
            <a:extLst>
              <a:ext uri="{FF2B5EF4-FFF2-40B4-BE49-F238E27FC236}">
                <a16:creationId xmlns:a16="http://schemas.microsoft.com/office/drawing/2014/main" id="{25EAB40F-5508-40DB-ABCC-B6337A0ED34F}"/>
              </a:ext>
            </a:extLst>
          </p:cNvPr>
          <p:cNvCxnSpPr>
            <a:cxnSpLocks/>
          </p:cNvCxnSpPr>
          <p:nvPr/>
        </p:nvCxnSpPr>
        <p:spPr>
          <a:xfrm>
            <a:off x="4219354" y="1419106"/>
            <a:ext cx="1635135" cy="1483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675CA5-C156-485D-9827-692F0421036A}"/>
              </a:ext>
            </a:extLst>
          </p:cNvPr>
          <p:cNvCxnSpPr>
            <a:cxnSpLocks/>
          </p:cNvCxnSpPr>
          <p:nvPr/>
        </p:nvCxnSpPr>
        <p:spPr>
          <a:xfrm flipH="1">
            <a:off x="7713715" y="3726714"/>
            <a:ext cx="1790226" cy="318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371B07-82F3-48F9-9D97-DF9E576E2EBA}"/>
              </a:ext>
            </a:extLst>
          </p:cNvPr>
          <p:cNvSpPr txBox="1"/>
          <p:nvPr/>
        </p:nvSpPr>
        <p:spPr>
          <a:xfrm>
            <a:off x="9392621" y="3500263"/>
            <a:ext cx="1780953" cy="369332"/>
          </a:xfrm>
          <a:prstGeom prst="rect">
            <a:avLst/>
          </a:prstGeom>
          <a:noFill/>
        </p:spPr>
        <p:txBody>
          <a:bodyPr wrap="square" rtlCol="0">
            <a:spAutoFit/>
          </a:bodyPr>
          <a:lstStyle/>
          <a:p>
            <a:r>
              <a:rPr lang="en-US" dirty="0">
                <a:solidFill>
                  <a:srgbClr val="000000"/>
                </a:solidFill>
                <a:latin typeface="Arial"/>
              </a:rPr>
              <a:t>Tee Splitter</a:t>
            </a:r>
          </a:p>
        </p:txBody>
      </p:sp>
      <p:sp>
        <p:nvSpPr>
          <p:cNvPr id="20" name="TextBox 19">
            <a:extLst>
              <a:ext uri="{FF2B5EF4-FFF2-40B4-BE49-F238E27FC236}">
                <a16:creationId xmlns:a16="http://schemas.microsoft.com/office/drawing/2014/main" id="{46574F6B-2874-4FC7-BDD3-F0CFD4711811}"/>
              </a:ext>
            </a:extLst>
          </p:cNvPr>
          <p:cNvSpPr txBox="1"/>
          <p:nvPr/>
        </p:nvSpPr>
        <p:spPr>
          <a:xfrm>
            <a:off x="2564547" y="1234439"/>
            <a:ext cx="1780953" cy="369332"/>
          </a:xfrm>
          <a:prstGeom prst="rect">
            <a:avLst/>
          </a:prstGeom>
          <a:noFill/>
        </p:spPr>
        <p:txBody>
          <a:bodyPr wrap="square" rtlCol="0">
            <a:spAutoFit/>
          </a:bodyPr>
          <a:lstStyle/>
          <a:p>
            <a:r>
              <a:rPr lang="en-US" dirty="0">
                <a:solidFill>
                  <a:srgbClr val="000000"/>
                </a:solidFill>
                <a:latin typeface="Arial"/>
              </a:rPr>
              <a:t>Hybrid Splitter</a:t>
            </a:r>
          </a:p>
        </p:txBody>
      </p:sp>
      <p:cxnSp>
        <p:nvCxnSpPr>
          <p:cNvPr id="21" name="Straight Arrow Connector 20">
            <a:extLst>
              <a:ext uri="{FF2B5EF4-FFF2-40B4-BE49-F238E27FC236}">
                <a16:creationId xmlns:a16="http://schemas.microsoft.com/office/drawing/2014/main" id="{223816DC-5E00-4B5A-87FA-1204B7AB2BB0}"/>
              </a:ext>
            </a:extLst>
          </p:cNvPr>
          <p:cNvCxnSpPr>
            <a:cxnSpLocks/>
          </p:cNvCxnSpPr>
          <p:nvPr/>
        </p:nvCxnSpPr>
        <p:spPr>
          <a:xfrm flipH="1">
            <a:off x="6473456" y="1482857"/>
            <a:ext cx="1302488" cy="563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7210BDC-A245-4935-ACD9-5026322AACFA}"/>
              </a:ext>
            </a:extLst>
          </p:cNvPr>
          <p:cNvSpPr txBox="1"/>
          <p:nvPr/>
        </p:nvSpPr>
        <p:spPr>
          <a:xfrm>
            <a:off x="7722989" y="1304022"/>
            <a:ext cx="1780953" cy="369332"/>
          </a:xfrm>
          <a:prstGeom prst="rect">
            <a:avLst/>
          </a:prstGeom>
          <a:noFill/>
        </p:spPr>
        <p:txBody>
          <a:bodyPr wrap="square" rtlCol="0">
            <a:spAutoFit/>
          </a:bodyPr>
          <a:lstStyle/>
          <a:p>
            <a:r>
              <a:rPr lang="en-US" dirty="0">
                <a:solidFill>
                  <a:srgbClr val="000000"/>
                </a:solidFill>
                <a:latin typeface="Arial"/>
              </a:rPr>
              <a:t>RF Input</a:t>
            </a:r>
          </a:p>
        </p:txBody>
      </p:sp>
      <p:cxnSp>
        <p:nvCxnSpPr>
          <p:cNvPr id="26" name="Straight Arrow Connector 25">
            <a:extLst>
              <a:ext uri="{FF2B5EF4-FFF2-40B4-BE49-F238E27FC236}">
                <a16:creationId xmlns:a16="http://schemas.microsoft.com/office/drawing/2014/main" id="{F75D51E9-FE29-4CBF-835A-988186AEDA4E}"/>
              </a:ext>
            </a:extLst>
          </p:cNvPr>
          <p:cNvCxnSpPr>
            <a:cxnSpLocks/>
          </p:cNvCxnSpPr>
          <p:nvPr/>
        </p:nvCxnSpPr>
        <p:spPr>
          <a:xfrm flipH="1" flipV="1">
            <a:off x="2688267" y="5098313"/>
            <a:ext cx="614301" cy="538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04BD3FD-1101-4953-BB08-966C160BA7E5}"/>
              </a:ext>
            </a:extLst>
          </p:cNvPr>
          <p:cNvSpPr txBox="1"/>
          <p:nvPr/>
        </p:nvSpPr>
        <p:spPr>
          <a:xfrm>
            <a:off x="2688267" y="5637036"/>
            <a:ext cx="1780953" cy="369332"/>
          </a:xfrm>
          <a:prstGeom prst="rect">
            <a:avLst/>
          </a:prstGeom>
          <a:noFill/>
        </p:spPr>
        <p:txBody>
          <a:bodyPr wrap="square" rtlCol="0">
            <a:spAutoFit/>
          </a:bodyPr>
          <a:lstStyle/>
          <a:p>
            <a:r>
              <a:rPr lang="en-US" dirty="0">
                <a:solidFill>
                  <a:srgbClr val="000000"/>
                </a:solidFill>
                <a:latin typeface="Arial"/>
              </a:rPr>
              <a:t>Beam Pipe</a:t>
            </a:r>
          </a:p>
        </p:txBody>
      </p:sp>
      <p:cxnSp>
        <p:nvCxnSpPr>
          <p:cNvPr id="41" name="Straight Arrow Connector 40">
            <a:extLst>
              <a:ext uri="{FF2B5EF4-FFF2-40B4-BE49-F238E27FC236}">
                <a16:creationId xmlns:a16="http://schemas.microsoft.com/office/drawing/2014/main" id="{184826CA-FCE3-4D9D-A76E-6B6192D29C63}"/>
              </a:ext>
            </a:extLst>
          </p:cNvPr>
          <p:cNvCxnSpPr>
            <a:cxnSpLocks/>
          </p:cNvCxnSpPr>
          <p:nvPr/>
        </p:nvCxnSpPr>
        <p:spPr>
          <a:xfrm flipH="1" flipV="1">
            <a:off x="7061793" y="4229989"/>
            <a:ext cx="661194" cy="1407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D9C24DB-C849-4447-9BC3-C001B0E7560B}"/>
              </a:ext>
            </a:extLst>
          </p:cNvPr>
          <p:cNvCxnSpPr>
            <a:cxnSpLocks/>
          </p:cNvCxnSpPr>
          <p:nvPr/>
        </p:nvCxnSpPr>
        <p:spPr>
          <a:xfrm flipH="1" flipV="1">
            <a:off x="5036922" y="4900172"/>
            <a:ext cx="304167" cy="969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C0C60C0-311A-45DD-ACDB-C1ABD1718FFE}"/>
              </a:ext>
            </a:extLst>
          </p:cNvPr>
          <p:cNvSpPr txBox="1"/>
          <p:nvPr/>
        </p:nvSpPr>
        <p:spPr>
          <a:xfrm>
            <a:off x="7312183" y="5596987"/>
            <a:ext cx="1780953" cy="923330"/>
          </a:xfrm>
          <a:prstGeom prst="rect">
            <a:avLst/>
          </a:prstGeom>
          <a:noFill/>
        </p:spPr>
        <p:txBody>
          <a:bodyPr wrap="square" rtlCol="0">
            <a:spAutoFit/>
          </a:bodyPr>
          <a:lstStyle/>
          <a:p>
            <a:r>
              <a:rPr lang="en-US" dirty="0">
                <a:solidFill>
                  <a:srgbClr val="000000"/>
                </a:solidFill>
                <a:latin typeface="Arial"/>
              </a:rPr>
              <a:t>Coolant Channels (prospective)</a:t>
            </a:r>
          </a:p>
        </p:txBody>
      </p:sp>
      <p:sp>
        <p:nvSpPr>
          <p:cNvPr id="48" name="TextBox 47">
            <a:extLst>
              <a:ext uri="{FF2B5EF4-FFF2-40B4-BE49-F238E27FC236}">
                <a16:creationId xmlns:a16="http://schemas.microsoft.com/office/drawing/2014/main" id="{8DC6FC68-A437-490B-8A51-56AAE1428E8D}"/>
              </a:ext>
            </a:extLst>
          </p:cNvPr>
          <p:cNvSpPr txBox="1"/>
          <p:nvPr/>
        </p:nvSpPr>
        <p:spPr>
          <a:xfrm>
            <a:off x="4659360" y="5821703"/>
            <a:ext cx="2154338" cy="646331"/>
          </a:xfrm>
          <a:prstGeom prst="rect">
            <a:avLst/>
          </a:prstGeom>
          <a:noFill/>
        </p:spPr>
        <p:txBody>
          <a:bodyPr wrap="square" rtlCol="0">
            <a:spAutoFit/>
          </a:bodyPr>
          <a:lstStyle/>
          <a:p>
            <a:r>
              <a:rPr lang="en-US" dirty="0">
                <a:solidFill>
                  <a:srgbClr val="000000"/>
                </a:solidFill>
                <a:latin typeface="Arial"/>
              </a:rPr>
              <a:t>Distributed Coupling Structure</a:t>
            </a:r>
          </a:p>
        </p:txBody>
      </p:sp>
    </p:spTree>
    <p:extLst>
      <p:ext uri="{BB962C8B-B14F-4D97-AF65-F5344CB8AC3E}">
        <p14:creationId xmlns:p14="http://schemas.microsoft.com/office/powerpoint/2010/main" val="1946575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644264-3F85-4DB5-B045-A0F44FEAC60C}"/>
              </a:ext>
            </a:extLst>
          </p:cNvPr>
          <p:cNvSpPr>
            <a:spLocks noGrp="1"/>
          </p:cNvSpPr>
          <p:nvPr>
            <p:ph type="sldNum" sz="quarter" idx="11"/>
          </p:nvPr>
        </p:nvSpPr>
        <p:spPr/>
        <p:txBody>
          <a:bodyPr/>
          <a:lstStyle/>
          <a:p>
            <a:fld id="{5BD36294-2849-48A8-8531-5354CF3095D2}" type="slidenum">
              <a:rPr lang="en-US">
                <a:solidFill>
                  <a:srgbClr val="000000"/>
                </a:solidFill>
              </a:rPr>
              <a:pPr/>
              <a:t>26</a:t>
            </a:fld>
            <a:endParaRPr lang="en-US" dirty="0">
              <a:solidFill>
                <a:srgbClr val="000000"/>
              </a:solidFill>
            </a:endParaRPr>
          </a:p>
        </p:txBody>
      </p:sp>
      <p:sp>
        <p:nvSpPr>
          <p:cNvPr id="3" name="Title 2">
            <a:extLst>
              <a:ext uri="{FF2B5EF4-FFF2-40B4-BE49-F238E27FC236}">
                <a16:creationId xmlns:a16="http://schemas.microsoft.com/office/drawing/2014/main" id="{BA0A415A-ED2C-48B5-B42F-D693B072E24C}"/>
              </a:ext>
            </a:extLst>
          </p:cNvPr>
          <p:cNvSpPr>
            <a:spLocks noGrp="1"/>
          </p:cNvSpPr>
          <p:nvPr>
            <p:ph type="title"/>
          </p:nvPr>
        </p:nvSpPr>
        <p:spPr/>
        <p:txBody>
          <a:bodyPr/>
          <a:lstStyle/>
          <a:p>
            <a:r>
              <a:rPr lang="en-US" dirty="0"/>
              <a:t>Distributed Coupling Manifold and Cells</a:t>
            </a:r>
          </a:p>
        </p:txBody>
      </p:sp>
      <p:pic>
        <p:nvPicPr>
          <p:cNvPr id="6" name="Content Placeholder 5">
            <a:extLst>
              <a:ext uri="{FF2B5EF4-FFF2-40B4-BE49-F238E27FC236}">
                <a16:creationId xmlns:a16="http://schemas.microsoft.com/office/drawing/2014/main" id="{3DB6F535-FE8C-4FEC-814D-776D1B05A603}"/>
              </a:ext>
            </a:extLst>
          </p:cNvPr>
          <p:cNvPicPr>
            <a:picLocks noGrp="1" noChangeAspect="1"/>
          </p:cNvPicPr>
          <p:nvPr>
            <p:ph sz="quarter" idx="14"/>
          </p:nvPr>
        </p:nvPicPr>
        <p:blipFill rotWithShape="1">
          <a:blip r:embed="rId3"/>
          <a:srcRect t="22306" r="8772"/>
          <a:stretch/>
        </p:blipFill>
        <p:spPr>
          <a:xfrm>
            <a:off x="1755025" y="1390953"/>
            <a:ext cx="4856655" cy="2200989"/>
          </a:xfrm>
          <a:prstGeom prst="rect">
            <a:avLst/>
          </a:prstGeom>
        </p:spPr>
      </p:pic>
      <p:sp>
        <p:nvSpPr>
          <p:cNvPr id="5" name="Content Placeholder 4">
            <a:extLst>
              <a:ext uri="{FF2B5EF4-FFF2-40B4-BE49-F238E27FC236}">
                <a16:creationId xmlns:a16="http://schemas.microsoft.com/office/drawing/2014/main" id="{E385C331-0DC4-41C6-91B2-C5C6BCCBF0B4}"/>
              </a:ext>
            </a:extLst>
          </p:cNvPr>
          <p:cNvSpPr>
            <a:spLocks noGrp="1"/>
          </p:cNvSpPr>
          <p:nvPr>
            <p:ph sz="quarter" idx="15"/>
          </p:nvPr>
        </p:nvSpPr>
        <p:spPr>
          <a:xfrm>
            <a:off x="6893444" y="1706528"/>
            <a:ext cx="3446721" cy="4632989"/>
          </a:xfrm>
        </p:spPr>
        <p:txBody>
          <a:bodyPr/>
          <a:lstStyle/>
          <a:p>
            <a:pPr marL="342900" indent="-342900">
              <a:buFont typeface="Arial" panose="020B0604020202020204" pitchFamily="34" charset="0"/>
              <a:buChar char="•"/>
            </a:pPr>
            <a:r>
              <a:rPr lang="en-US" dirty="0"/>
              <a:t>40 Cell structure</a:t>
            </a:r>
          </a:p>
          <a:p>
            <a:pPr marL="342900" indent="-342900">
              <a:buFont typeface="Arial" panose="020B0604020202020204" pitchFamily="34" charset="0"/>
              <a:buChar char="•"/>
            </a:pPr>
            <a:r>
              <a:rPr lang="en-US" dirty="0"/>
              <a:t>4mm diameter beam pipe</a:t>
            </a:r>
          </a:p>
          <a:p>
            <a:pPr marL="342900" indent="-342900">
              <a:buFont typeface="Arial" panose="020B0604020202020204" pitchFamily="34" charset="0"/>
              <a:buChar char="•"/>
            </a:pPr>
            <a:r>
              <a:rPr lang="en-US" dirty="0"/>
              <a:t>Split-plate construction</a:t>
            </a:r>
          </a:p>
          <a:p>
            <a:pPr marL="342900" indent="-342900">
              <a:buFont typeface="Arial" panose="020B0604020202020204" pitchFamily="34" charset="0"/>
              <a:buChar char="•"/>
            </a:pPr>
            <a:r>
              <a:rPr lang="en-US" dirty="0"/>
              <a:t>High power distributed coupling manifold</a:t>
            </a:r>
          </a:p>
        </p:txBody>
      </p:sp>
      <p:pic>
        <p:nvPicPr>
          <p:cNvPr id="7" name="Picture 6">
            <a:extLst>
              <a:ext uri="{FF2B5EF4-FFF2-40B4-BE49-F238E27FC236}">
                <a16:creationId xmlns:a16="http://schemas.microsoft.com/office/drawing/2014/main" id="{C8FB3765-3D7A-483A-A2B2-558D196A0CFE}"/>
              </a:ext>
            </a:extLst>
          </p:cNvPr>
          <p:cNvPicPr>
            <a:picLocks noChangeAspect="1"/>
          </p:cNvPicPr>
          <p:nvPr/>
        </p:nvPicPr>
        <p:blipFill>
          <a:blip r:embed="rId4"/>
          <a:stretch>
            <a:fillRect/>
          </a:stretch>
        </p:blipFill>
        <p:spPr>
          <a:xfrm>
            <a:off x="1755025" y="4172573"/>
            <a:ext cx="5000195" cy="1929256"/>
          </a:xfrm>
          <a:prstGeom prst="rect">
            <a:avLst/>
          </a:prstGeom>
        </p:spPr>
      </p:pic>
    </p:spTree>
    <p:extLst>
      <p:ext uri="{BB962C8B-B14F-4D97-AF65-F5344CB8AC3E}">
        <p14:creationId xmlns:p14="http://schemas.microsoft.com/office/powerpoint/2010/main" val="1761597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6F6E4E-9018-4916-8F1D-BA6782AB1392}"/>
              </a:ext>
            </a:extLst>
          </p:cNvPr>
          <p:cNvSpPr>
            <a:spLocks noGrp="1"/>
          </p:cNvSpPr>
          <p:nvPr>
            <p:ph type="sldNum" sz="quarter" idx="11"/>
          </p:nvPr>
        </p:nvSpPr>
        <p:spPr/>
        <p:txBody>
          <a:bodyPr/>
          <a:lstStyle/>
          <a:p>
            <a:fld id="{5BD36294-2849-48A8-8531-5354CF3095D2}" type="slidenum">
              <a:rPr lang="en-US">
                <a:solidFill>
                  <a:srgbClr val="000000"/>
                </a:solidFill>
              </a:rPr>
              <a:pPr/>
              <a:t>27</a:t>
            </a:fld>
            <a:endParaRPr lang="en-US" dirty="0">
              <a:solidFill>
                <a:srgbClr val="000000"/>
              </a:solidFill>
            </a:endParaRPr>
          </a:p>
        </p:txBody>
      </p:sp>
      <p:sp>
        <p:nvSpPr>
          <p:cNvPr id="5" name="Title 4">
            <a:extLst>
              <a:ext uri="{FF2B5EF4-FFF2-40B4-BE49-F238E27FC236}">
                <a16:creationId xmlns:a16="http://schemas.microsoft.com/office/drawing/2014/main" id="{38A7DE81-754A-47B6-B2B6-52862F944064}"/>
              </a:ext>
            </a:extLst>
          </p:cNvPr>
          <p:cNvSpPr>
            <a:spLocks noGrp="1"/>
          </p:cNvSpPr>
          <p:nvPr>
            <p:ph type="title"/>
          </p:nvPr>
        </p:nvSpPr>
        <p:spPr/>
        <p:txBody>
          <a:bodyPr/>
          <a:lstStyle/>
          <a:p>
            <a:r>
              <a:rPr lang="en-US" dirty="0"/>
              <a:t>Initial LINAC Thermal Simulations</a:t>
            </a:r>
          </a:p>
        </p:txBody>
      </p:sp>
      <p:sp>
        <p:nvSpPr>
          <p:cNvPr id="7" name="Content Placeholder 6">
            <a:extLst>
              <a:ext uri="{FF2B5EF4-FFF2-40B4-BE49-F238E27FC236}">
                <a16:creationId xmlns:a16="http://schemas.microsoft.com/office/drawing/2014/main" id="{D920A82C-A925-4D4D-B6F4-24149024F6C6}"/>
              </a:ext>
            </a:extLst>
          </p:cNvPr>
          <p:cNvSpPr>
            <a:spLocks noGrp="1"/>
          </p:cNvSpPr>
          <p:nvPr>
            <p:ph sz="quarter" idx="15"/>
          </p:nvPr>
        </p:nvSpPr>
        <p:spPr/>
        <p:txBody>
          <a:bodyPr>
            <a:normAutofit/>
          </a:bodyPr>
          <a:lstStyle/>
          <a:p>
            <a:r>
              <a:rPr lang="en-US" dirty="0"/>
              <a:t>Operating Parameters:</a:t>
            </a:r>
          </a:p>
          <a:p>
            <a:pPr marL="800100" lvl="1" indent="-342900"/>
            <a:r>
              <a:rPr lang="en-US" dirty="0"/>
              <a:t>125W/Cell, 5kW / LINAC section</a:t>
            </a:r>
          </a:p>
          <a:p>
            <a:pPr marL="800100" lvl="1" indent="-342900"/>
            <a:r>
              <a:rPr lang="en-US" dirty="0"/>
              <a:t>~7L/min flowrate</a:t>
            </a:r>
          </a:p>
          <a:p>
            <a:pPr marL="342900" indent="-342900"/>
            <a:r>
              <a:rPr lang="en-US" dirty="0"/>
              <a:t>Results:</a:t>
            </a:r>
          </a:p>
          <a:p>
            <a:pPr marL="800100" lvl="1" indent="-342900"/>
            <a:r>
              <a:rPr lang="en-US" dirty="0"/>
              <a:t>18.6C Maximum rise</a:t>
            </a:r>
          </a:p>
          <a:p>
            <a:pPr marL="800100" lvl="1" indent="-342900"/>
            <a:r>
              <a:rPr lang="en-US" dirty="0"/>
              <a:t>10C coolant temperature increase</a:t>
            </a:r>
          </a:p>
          <a:p>
            <a:pPr marL="342900" indent="-342900">
              <a:buFont typeface="Arial" panose="020B0604020202020204" pitchFamily="34" charset="0"/>
              <a:buChar char="•"/>
            </a:pPr>
            <a:endParaRPr lang="en-US" dirty="0"/>
          </a:p>
          <a:p>
            <a:pPr marL="800100" lvl="1" indent="-342900"/>
            <a:r>
              <a:rPr lang="en-US" dirty="0"/>
              <a:t>2 Counter Flowing coolant channels to cancel thermal gradients, creating a  thermal ‘quadrupole’</a:t>
            </a:r>
          </a:p>
          <a:p>
            <a:pPr marL="342900" indent="-342900">
              <a:buFont typeface="Arial" panose="020B0604020202020204" pitchFamily="34" charset="0"/>
              <a:buChar char="•"/>
            </a:pPr>
            <a:endParaRPr lang="en-US" dirty="0"/>
          </a:p>
        </p:txBody>
      </p:sp>
      <p:pic>
        <p:nvPicPr>
          <p:cNvPr id="1026" name="Picture 2">
            <a:extLst>
              <a:ext uri="{FF2B5EF4-FFF2-40B4-BE49-F238E27FC236}">
                <a16:creationId xmlns:a16="http://schemas.microsoft.com/office/drawing/2014/main" id="{65AAFEED-3FC8-4916-ACAE-EEB03B1AC502}"/>
              </a:ext>
            </a:extLst>
          </p:cNvPr>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t="15512"/>
          <a:stretch/>
        </p:blipFill>
        <p:spPr bwMode="auto">
          <a:xfrm>
            <a:off x="1878260" y="1312740"/>
            <a:ext cx="3886200" cy="21530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2C499AC-9212-48C7-860A-2776BC6EA6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3680"/>
          <a:stretch/>
        </p:blipFill>
        <p:spPr bwMode="auto">
          <a:xfrm>
            <a:off x="1878260" y="3439288"/>
            <a:ext cx="3886200" cy="17095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946AB5B-C0D3-4C75-9DD7-16916433E4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05" t="10247" b="31536"/>
          <a:stretch/>
        </p:blipFill>
        <p:spPr bwMode="auto">
          <a:xfrm>
            <a:off x="1878260" y="5215271"/>
            <a:ext cx="3949462" cy="1589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134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3</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297872" y="-182129"/>
            <a:ext cx="11229109" cy="1325563"/>
          </a:xfrm>
        </p:spPr>
        <p:txBody>
          <a:bodyPr>
            <a:normAutofit/>
          </a:bodyPr>
          <a:lstStyle/>
          <a:p>
            <a:r>
              <a:rPr lang="en-US" sz="3600" dirty="0"/>
              <a:t>Historical progression and design philosophy for the linac</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B3A66291-C2B9-4B20-A9F7-2E82E5A7D5CE}"/>
                  </a:ext>
                </a:extLst>
              </p:cNvPr>
              <p:cNvSpPr>
                <a:spLocks noGrp="1"/>
              </p:cNvSpPr>
              <p:nvPr>
                <p:ph sz="quarter" idx="14"/>
              </p:nvPr>
            </p:nvSpPr>
            <p:spPr>
              <a:xfrm>
                <a:off x="609600" y="1243584"/>
                <a:ext cx="7820891" cy="5065522"/>
              </a:xfrm>
            </p:spPr>
            <p:txBody>
              <a:bodyPr>
                <a:normAutofit lnSpcReduction="10000"/>
              </a:bodyPr>
              <a:lstStyle/>
              <a:p>
                <a:r>
                  <a:rPr lang="en-US" sz="2800" dirty="0">
                    <a:solidFill>
                      <a:schemeClr val="bg1">
                        <a:lumMod val="50000"/>
                      </a:schemeClr>
                    </a:solidFill>
                  </a:rPr>
                  <a:t>Basic assumption for the linac: </a:t>
                </a:r>
              </a:p>
              <a:p>
                <a:pPr lvl="1"/>
                <a:r>
                  <a:rPr lang="en-US" dirty="0">
                    <a:solidFill>
                      <a:schemeClr val="bg1">
                        <a:lumMod val="50000"/>
                      </a:schemeClr>
                    </a:solidFill>
                  </a:rPr>
                  <a:t>we understand every thing about high gradient operation</a:t>
                </a:r>
              </a:p>
              <a:p>
                <a:pPr lvl="1"/>
                <a:r>
                  <a:rPr lang="en-US" dirty="0">
                    <a:solidFill>
                      <a:schemeClr val="bg1">
                        <a:lumMod val="50000"/>
                      </a:schemeClr>
                    </a:solidFill>
                  </a:rPr>
                  <a:t>simply working at high frequency will result in a great increase in gradient after all the gradient is ~</a:t>
                </a:r>
                <a14:m>
                  <m:oMath xmlns:m="http://schemas.openxmlformats.org/officeDocument/2006/math">
                    <m:rad>
                      <m:radPr>
                        <m:degHide m:val="on"/>
                        <m:ctrlPr>
                          <a:rPr lang="en-US" b="0" i="1" smtClean="0">
                            <a:solidFill>
                              <a:schemeClr val="bg1">
                                <a:lumMod val="50000"/>
                              </a:schemeClr>
                            </a:solidFill>
                            <a:latin typeface="Cambria Math" panose="02040503050406030204" pitchFamily="18" charset="0"/>
                          </a:rPr>
                        </m:ctrlPr>
                      </m:radPr>
                      <m:deg/>
                      <m:e>
                        <m:r>
                          <a:rPr lang="en-US" b="0" i="1" smtClean="0">
                            <a:solidFill>
                              <a:schemeClr val="bg1">
                                <a:lumMod val="50000"/>
                              </a:schemeClr>
                            </a:solidFill>
                            <a:latin typeface="Cambria Math" panose="02040503050406030204" pitchFamily="18" charset="0"/>
                          </a:rPr>
                          <m:t>𝑓</m:t>
                        </m:r>
                      </m:e>
                    </m:rad>
                    <m:r>
                      <a:rPr lang="en-US" b="0" i="1" smtClean="0">
                        <a:solidFill>
                          <a:schemeClr val="bg1">
                            <a:lumMod val="50000"/>
                          </a:schemeClr>
                        </a:solidFill>
                        <a:latin typeface="Cambria Math" panose="02040503050406030204" pitchFamily="18" charset="0"/>
                      </a:rPr>
                      <m:t>.</m:t>
                    </m:r>
                  </m:oMath>
                </a14:m>
                <a:r>
                  <a:rPr lang="en-US" dirty="0">
                    <a:solidFill>
                      <a:schemeClr val="bg1">
                        <a:lumMod val="50000"/>
                      </a:schemeClr>
                    </a:solidFill>
                  </a:rPr>
                  <a:t> </a:t>
                </a:r>
              </a:p>
              <a:p>
                <a:pPr lvl="1"/>
                <a:r>
                  <a:rPr lang="en-US" dirty="0">
                    <a:solidFill>
                      <a:schemeClr val="bg1">
                        <a:lumMod val="50000"/>
                      </a:schemeClr>
                    </a:solidFill>
                  </a:rPr>
                  <a:t>We just need to work on the beam dynamics, </a:t>
                </a:r>
              </a:p>
              <a:p>
                <a:pPr lvl="2"/>
                <a:r>
                  <a:rPr lang="en-US" dirty="0">
                    <a:solidFill>
                      <a:schemeClr val="bg1">
                        <a:lumMod val="50000"/>
                      </a:schemeClr>
                    </a:solidFill>
                  </a:rPr>
                  <a:t>SLAC/KEK operated at 11.424 GHz, multi bunch with moderate damping and detuning</a:t>
                </a:r>
              </a:p>
              <a:p>
                <a:pPr lvl="2"/>
                <a:r>
                  <a:rPr lang="en-US" dirty="0">
                    <a:solidFill>
                      <a:schemeClr val="bg1">
                        <a:lumMod val="50000"/>
                      </a:schemeClr>
                    </a:solidFill>
                  </a:rPr>
                  <a:t>Russian labs went to 14 GHz, with a single bunch</a:t>
                </a:r>
              </a:p>
              <a:p>
                <a:pPr lvl="2"/>
                <a:r>
                  <a:rPr lang="en-US" dirty="0">
                    <a:solidFill>
                      <a:schemeClr val="bg1">
                        <a:lumMod val="50000"/>
                      </a:schemeClr>
                    </a:solidFill>
                  </a:rPr>
                  <a:t> CERN went to 30 GHz, and later 12 GHz.</a:t>
                </a:r>
              </a:p>
              <a:p>
                <a:r>
                  <a:rPr lang="en-US" dirty="0">
                    <a:solidFill>
                      <a:schemeClr val="bg1">
                        <a:lumMod val="50000"/>
                      </a:schemeClr>
                    </a:solidFill>
                  </a:rPr>
                  <a:t>Hauge amount of effort s was spent on detuning and damping </a:t>
                </a:r>
              </a:p>
              <a:p>
                <a:r>
                  <a:rPr lang="en-US" dirty="0">
                    <a:solidFill>
                      <a:schemeClr val="bg1">
                        <a:lumMod val="50000"/>
                      </a:schemeClr>
                    </a:solidFill>
                  </a:rPr>
                  <a:t>Great efforts were spent on manufacturing techniques.   </a:t>
                </a:r>
              </a:p>
              <a:p>
                <a:endParaRPr lang="en-US" dirty="0"/>
              </a:p>
              <a:p>
                <a:pPr marL="342900" indent="-342900">
                  <a:buFont typeface="Arial" panose="020B0604020202020204" pitchFamily="34" charset="0"/>
                  <a:buChar char="•"/>
                </a:pPr>
                <a:endParaRPr lang="en-US" dirty="0"/>
              </a:p>
              <a:p>
                <a:pPr lvl="1" indent="0">
                  <a:buNone/>
                </a:pPr>
                <a:endParaRPr lang="en-US" dirty="0"/>
              </a:p>
              <a:p>
                <a:pPr marL="342900" indent="-342900">
                  <a:buFont typeface="Arial" panose="020B0604020202020204" pitchFamily="34" charset="0"/>
                  <a:buChar char="•"/>
                </a:pPr>
                <a:endParaRPr lang="en-US" dirty="0"/>
              </a:p>
            </p:txBody>
          </p:sp>
        </mc:Choice>
        <mc:Fallback>
          <p:sp>
            <p:nvSpPr>
              <p:cNvPr id="4" name="Content Placeholder 3">
                <a:extLst>
                  <a:ext uri="{FF2B5EF4-FFF2-40B4-BE49-F238E27FC236}">
                    <a16:creationId xmlns:a16="http://schemas.microsoft.com/office/drawing/2014/main" id="{B3A66291-C2B9-4B20-A9F7-2E82E5A7D5CE}"/>
                  </a:ext>
                </a:extLst>
              </p:cNvPr>
              <p:cNvSpPr>
                <a:spLocks noGrp="1" noRot="1" noChangeAspect="1" noMove="1" noResize="1" noEditPoints="1" noAdjustHandles="1" noChangeArrowheads="1" noChangeShapeType="1" noTextEdit="1"/>
              </p:cNvSpPr>
              <p:nvPr>
                <p:ph sz="quarter" idx="14"/>
              </p:nvPr>
            </p:nvSpPr>
            <p:spPr>
              <a:xfrm>
                <a:off x="609600" y="1243584"/>
                <a:ext cx="7820891" cy="5065522"/>
              </a:xfrm>
              <a:blipFill>
                <a:blip r:embed="rId2"/>
                <a:stretch>
                  <a:fillRect l="-1403" t="-2647" r="-779" b="-96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EF02D79-5E8A-4D5A-9354-DBF92A5D2AA7}"/>
              </a:ext>
            </a:extLst>
          </p:cNvPr>
          <p:cNvPicPr>
            <a:picLocks noChangeAspect="1"/>
          </p:cNvPicPr>
          <p:nvPr/>
        </p:nvPicPr>
        <p:blipFill>
          <a:blip r:embed="rId3"/>
          <a:stretch>
            <a:fillRect/>
          </a:stretch>
        </p:blipFill>
        <p:spPr>
          <a:xfrm>
            <a:off x="8852409" y="1616489"/>
            <a:ext cx="2583333" cy="1035956"/>
          </a:xfrm>
          <a:prstGeom prst="rect">
            <a:avLst/>
          </a:prstGeom>
        </p:spPr>
      </p:pic>
      <p:pic>
        <p:nvPicPr>
          <p:cNvPr id="6" name="Picture 5">
            <a:extLst>
              <a:ext uri="{FF2B5EF4-FFF2-40B4-BE49-F238E27FC236}">
                <a16:creationId xmlns:a16="http://schemas.microsoft.com/office/drawing/2014/main" id="{2042CEBE-9FBE-4328-BC25-3CBBCAD8D37A}"/>
              </a:ext>
            </a:extLst>
          </p:cNvPr>
          <p:cNvPicPr>
            <a:picLocks noChangeAspect="1"/>
          </p:cNvPicPr>
          <p:nvPr/>
        </p:nvPicPr>
        <p:blipFill>
          <a:blip r:embed="rId4"/>
          <a:stretch>
            <a:fillRect/>
          </a:stretch>
        </p:blipFill>
        <p:spPr>
          <a:xfrm>
            <a:off x="8776442" y="2666789"/>
            <a:ext cx="2343154" cy="853797"/>
          </a:xfrm>
          <a:prstGeom prst="rect">
            <a:avLst/>
          </a:prstGeom>
        </p:spPr>
      </p:pic>
    </p:spTree>
    <p:extLst>
      <p:ext uri="{BB962C8B-B14F-4D97-AF65-F5344CB8AC3E}">
        <p14:creationId xmlns:p14="http://schemas.microsoft.com/office/powerpoint/2010/main" val="3190243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4</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297872" y="-182129"/>
            <a:ext cx="11229109" cy="1325563"/>
          </a:xfrm>
        </p:spPr>
        <p:txBody>
          <a:bodyPr>
            <a:normAutofit/>
          </a:bodyPr>
          <a:lstStyle/>
          <a:p>
            <a:r>
              <a:rPr lang="en-US" sz="3600" dirty="0"/>
              <a:t>Historical progression and design philosophy for the RF system</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B3A66291-C2B9-4B20-A9F7-2E82E5A7D5CE}"/>
                  </a:ext>
                </a:extLst>
              </p:cNvPr>
              <p:cNvSpPr>
                <a:spLocks noGrp="1"/>
              </p:cNvSpPr>
              <p:nvPr>
                <p:ph sz="quarter" idx="14"/>
              </p:nvPr>
            </p:nvSpPr>
            <p:spPr>
              <a:xfrm>
                <a:off x="0" y="1250512"/>
                <a:ext cx="10917381" cy="5233416"/>
              </a:xfrm>
            </p:spPr>
            <p:txBody>
              <a:bodyPr>
                <a:normAutofit fontScale="92500" lnSpcReduction="20000"/>
              </a:bodyPr>
              <a:lstStyle/>
              <a:p>
                <a:pPr marL="0" indent="0">
                  <a:buNone/>
                </a:pPr>
                <a:r>
                  <a:rPr lang="en-US" dirty="0">
                    <a:solidFill>
                      <a:schemeClr val="bg1">
                        <a:lumMod val="50000"/>
                      </a:schemeClr>
                    </a:solidFill>
                  </a:rPr>
                  <a:t>Consequences of high frequency operation:</a:t>
                </a:r>
              </a:p>
              <a:p>
                <a:pPr lvl="1"/>
                <a:r>
                  <a:rPr lang="en-US" dirty="0">
                    <a:solidFill>
                      <a:schemeClr val="bg1">
                        <a:lumMod val="50000"/>
                      </a:schemeClr>
                    </a:solidFill>
                  </a:rPr>
                  <a:t>Small filling time and pulse length</a:t>
                </a:r>
              </a:p>
              <a:p>
                <a:pPr lvl="1"/>
                <a:r>
                  <a:rPr lang="en-US" dirty="0">
                    <a:solidFill>
                      <a:schemeClr val="bg1">
                        <a:lumMod val="50000"/>
                      </a:schemeClr>
                    </a:solidFill>
                  </a:rPr>
                  <a:t>For sources output power ~</a:t>
                </a:r>
                <a14:m>
                  <m:oMath xmlns:m="http://schemas.openxmlformats.org/officeDocument/2006/math">
                    <m:sSup>
                      <m:sSupPr>
                        <m:ctrlPr>
                          <a:rPr lang="en-US" b="0" i="1" smtClean="0">
                            <a:solidFill>
                              <a:schemeClr val="bg1">
                                <a:lumMod val="50000"/>
                              </a:schemeClr>
                            </a:solidFill>
                            <a:latin typeface="Cambria Math" panose="02040503050406030204" pitchFamily="18" charset="0"/>
                          </a:rPr>
                        </m:ctrlPr>
                      </m:sSupPr>
                      <m:e>
                        <m:r>
                          <a:rPr lang="en-US" b="0" i="1" smtClean="0">
                            <a:solidFill>
                              <a:schemeClr val="bg1">
                                <a:lumMod val="50000"/>
                              </a:schemeClr>
                            </a:solidFill>
                            <a:latin typeface="Cambria Math" panose="02040503050406030204" pitchFamily="18" charset="0"/>
                          </a:rPr>
                          <m:t>1/</m:t>
                        </m:r>
                        <m:r>
                          <a:rPr lang="en-US" b="0" i="1" smtClean="0">
                            <a:solidFill>
                              <a:schemeClr val="bg1">
                                <a:lumMod val="50000"/>
                              </a:schemeClr>
                            </a:solidFill>
                            <a:latin typeface="Cambria Math" panose="02040503050406030204" pitchFamily="18" charset="0"/>
                          </a:rPr>
                          <m:t>𝑓</m:t>
                        </m:r>
                      </m:e>
                      <m:sup>
                        <m:r>
                          <a:rPr lang="en-US" b="0" i="1" smtClean="0">
                            <a:solidFill>
                              <a:schemeClr val="bg1">
                                <a:lumMod val="50000"/>
                              </a:schemeClr>
                            </a:solidFill>
                            <a:latin typeface="Cambria Math" panose="02040503050406030204" pitchFamily="18" charset="0"/>
                          </a:rPr>
                          <m:t>2</m:t>
                        </m:r>
                      </m:sup>
                    </m:sSup>
                  </m:oMath>
                </a14:m>
                <a:r>
                  <a:rPr lang="en-US" dirty="0">
                    <a:solidFill>
                      <a:schemeClr val="bg1">
                        <a:lumMod val="50000"/>
                      </a:schemeClr>
                    </a:solidFill>
                  </a:rPr>
                  <a:t> for a given voltage</a:t>
                </a:r>
              </a:p>
              <a:p>
                <a:pPr lvl="1"/>
                <a:r>
                  <a:rPr lang="en-US" dirty="0">
                    <a:solidFill>
                      <a:schemeClr val="bg1">
                        <a:lumMod val="50000"/>
                      </a:schemeClr>
                    </a:solidFill>
                  </a:rPr>
                  <a:t>High power require very </a:t>
                </a:r>
                <a:r>
                  <a:rPr lang="en-US" dirty="0">
                    <a:solidFill>
                      <a:srgbClr val="FF0000"/>
                    </a:solidFill>
                  </a:rPr>
                  <a:t>high voltage operation</a:t>
                </a:r>
              </a:p>
              <a:p>
                <a:pPr lvl="2"/>
                <a:r>
                  <a:rPr lang="en-US" dirty="0">
                    <a:solidFill>
                      <a:schemeClr val="bg1">
                        <a:lumMod val="50000"/>
                      </a:schemeClr>
                    </a:solidFill>
                  </a:rPr>
                  <a:t>High voltage operations required longer tube</a:t>
                </a:r>
              </a:p>
              <a:p>
                <a:pPr lvl="2"/>
                <a:r>
                  <a:rPr lang="en-US" dirty="0">
                    <a:solidFill>
                      <a:schemeClr val="bg1">
                        <a:lumMod val="50000"/>
                      </a:schemeClr>
                    </a:solidFill>
                  </a:rPr>
                  <a:t>Beam focusing demanded long, expensive magnets that consumes even more power</a:t>
                </a:r>
              </a:p>
              <a:p>
                <a:pPr lvl="2"/>
                <a:r>
                  <a:rPr lang="en-US" dirty="0">
                    <a:solidFill>
                      <a:schemeClr val="bg1">
                        <a:lumMod val="50000"/>
                      </a:schemeClr>
                    </a:solidFill>
                  </a:rPr>
                  <a:t>High voltage necessitated expensive electronics</a:t>
                </a:r>
              </a:p>
              <a:p>
                <a:pPr lvl="2"/>
                <a:r>
                  <a:rPr lang="en-US" dirty="0">
                    <a:solidFill>
                      <a:schemeClr val="bg1">
                        <a:lumMod val="50000"/>
                      </a:schemeClr>
                    </a:solidFill>
                  </a:rPr>
                  <a:t>High voltage required </a:t>
                </a:r>
                <a:r>
                  <a:rPr lang="en-US" dirty="0">
                    <a:solidFill>
                      <a:srgbClr val="FF0000"/>
                    </a:solidFill>
                  </a:rPr>
                  <a:t>slow rise and fall times</a:t>
                </a:r>
              </a:p>
              <a:p>
                <a:pPr lvl="3"/>
                <a:r>
                  <a:rPr lang="en-US" dirty="0">
                    <a:solidFill>
                      <a:schemeClr val="bg1">
                        <a:lumMod val="50000"/>
                      </a:schemeClr>
                    </a:solidFill>
                  </a:rPr>
                  <a:t>High rise and fall times required long pulse duration o be efficient</a:t>
                </a:r>
              </a:p>
              <a:p>
                <a:pPr lvl="3"/>
                <a:r>
                  <a:rPr lang="en-US" dirty="0">
                    <a:solidFill>
                      <a:schemeClr val="bg1">
                        <a:lumMod val="50000"/>
                      </a:schemeClr>
                    </a:solidFill>
                  </a:rPr>
                  <a:t>Long pulse duration is not compatible with high frequency linacs hence pulse compression is required; </a:t>
                </a:r>
                <a:r>
                  <a:rPr lang="en-US" dirty="0">
                    <a:solidFill>
                      <a:srgbClr val="FF0000"/>
                    </a:solidFill>
                  </a:rPr>
                  <a:t>again reduction in efficiency</a:t>
                </a:r>
              </a:p>
              <a:p>
                <a:pPr lvl="1"/>
                <a:r>
                  <a:rPr lang="en-US" dirty="0">
                    <a:solidFill>
                      <a:schemeClr val="bg1">
                        <a:lumMod val="50000"/>
                      </a:schemeClr>
                    </a:solidFill>
                  </a:rPr>
                  <a:t>With an expensive high voltage modulator, expensive inefficient tubes, and expensive pulse compressors:</a:t>
                </a:r>
              </a:p>
              <a:p>
                <a:pPr lvl="2"/>
                <a:r>
                  <a:rPr lang="en-US" dirty="0">
                    <a:solidFill>
                      <a:schemeClr val="bg1">
                        <a:lumMod val="50000"/>
                      </a:schemeClr>
                    </a:solidFill>
                  </a:rPr>
                  <a:t>we went to even more integration, one system was required to feed 8 30-50 cm long set of accelerator </a:t>
                </a:r>
              </a:p>
              <a:p>
                <a:pPr lvl="2"/>
                <a:r>
                  <a:rPr lang="en-US" dirty="0">
                    <a:solidFill>
                      <a:schemeClr val="bg1">
                        <a:lumMod val="50000"/>
                      </a:schemeClr>
                    </a:solidFill>
                  </a:rPr>
                  <a:t>This demanded an </a:t>
                </a:r>
                <a:r>
                  <a:rPr lang="en-US" dirty="0">
                    <a:solidFill>
                      <a:srgbClr val="FF0000"/>
                    </a:solidFill>
                  </a:rPr>
                  <a:t>even more expensive, and less efficient, and </a:t>
                </a:r>
                <a:r>
                  <a:rPr lang="en-US" dirty="0">
                    <a:solidFill>
                      <a:schemeClr val="bg1">
                        <a:lumMod val="50000"/>
                      </a:schemeClr>
                    </a:solidFill>
                  </a:rPr>
                  <a:t>complicated distribution system.</a:t>
                </a:r>
              </a:p>
              <a:p>
                <a:pPr lvl="1"/>
                <a:r>
                  <a:rPr lang="en-US" dirty="0">
                    <a:solidFill>
                      <a:srgbClr val="FF0000"/>
                    </a:solidFill>
                  </a:rPr>
                  <a:t>CERN  went even further in this direction </a:t>
                </a:r>
                <a:r>
                  <a:rPr lang="en-US" dirty="0">
                    <a:solidFill>
                      <a:schemeClr val="bg1">
                        <a:lumMod val="50000"/>
                      </a:schemeClr>
                    </a:solidFill>
                  </a:rPr>
                  <a:t>they integrated all the RF complex into one single location and distributed electron beams instead of RF, in essence postulated a 10 Km long klystron; the two beam system, they called it!</a:t>
                </a:r>
              </a:p>
              <a:p>
                <a:pPr lvl="1"/>
                <a:endParaRPr lang="en-US" dirty="0">
                  <a:solidFill>
                    <a:schemeClr val="bg1">
                      <a:lumMod val="50000"/>
                    </a:schemeClr>
                  </a:solidFill>
                </a:endParaRPr>
              </a:p>
              <a:p>
                <a:endParaRPr lang="en-US" dirty="0">
                  <a:solidFill>
                    <a:schemeClr val="bg1">
                      <a:lumMod val="50000"/>
                    </a:schemeClr>
                  </a:solidFill>
                </a:endParaRPr>
              </a:p>
              <a:p>
                <a:endParaRPr lang="en-US" dirty="0"/>
              </a:p>
              <a:p>
                <a:pPr marL="342900" indent="-342900">
                  <a:buFont typeface="Arial" panose="020B0604020202020204" pitchFamily="34" charset="0"/>
                  <a:buChar char="•"/>
                </a:pPr>
                <a:endParaRPr lang="en-US" dirty="0"/>
              </a:p>
              <a:p>
                <a:pPr lvl="1" indent="0">
                  <a:buNone/>
                </a:pPr>
                <a:endParaRPr lang="en-US" dirty="0"/>
              </a:p>
              <a:p>
                <a:pPr marL="342900" indent="-342900">
                  <a:buFont typeface="Arial" panose="020B0604020202020204" pitchFamily="34" charset="0"/>
                  <a:buChar char="•"/>
                </a:pPr>
                <a:endParaRPr lang="en-US" dirty="0"/>
              </a:p>
            </p:txBody>
          </p:sp>
        </mc:Choice>
        <mc:Fallback>
          <p:sp>
            <p:nvSpPr>
              <p:cNvPr id="4" name="Content Placeholder 3">
                <a:extLst>
                  <a:ext uri="{FF2B5EF4-FFF2-40B4-BE49-F238E27FC236}">
                    <a16:creationId xmlns:a16="http://schemas.microsoft.com/office/drawing/2014/main" id="{B3A66291-C2B9-4B20-A9F7-2E82E5A7D5CE}"/>
                  </a:ext>
                </a:extLst>
              </p:cNvPr>
              <p:cNvSpPr>
                <a:spLocks noGrp="1" noRot="1" noChangeAspect="1" noMove="1" noResize="1" noEditPoints="1" noAdjustHandles="1" noChangeArrowheads="1" noChangeShapeType="1" noTextEdit="1"/>
              </p:cNvSpPr>
              <p:nvPr>
                <p:ph sz="quarter" idx="14"/>
              </p:nvPr>
            </p:nvSpPr>
            <p:spPr>
              <a:xfrm>
                <a:off x="0" y="1250512"/>
                <a:ext cx="10917381" cy="5233416"/>
              </a:xfrm>
              <a:blipFill>
                <a:blip r:embed="rId2"/>
                <a:stretch>
                  <a:fillRect l="-1005" t="-2910"/>
                </a:stretch>
              </a:blipFill>
            </p:spPr>
            <p:txBody>
              <a:bodyPr/>
              <a:lstStyle/>
              <a:p>
                <a:r>
                  <a:rPr lang="en-US">
                    <a:noFill/>
                  </a:rPr>
                  <a:t> </a:t>
                </a:r>
              </a:p>
            </p:txBody>
          </p:sp>
        </mc:Fallback>
      </mc:AlternateContent>
    </p:spTree>
    <p:extLst>
      <p:ext uri="{BB962C8B-B14F-4D97-AF65-F5344CB8AC3E}">
        <p14:creationId xmlns:p14="http://schemas.microsoft.com/office/powerpoint/2010/main" val="251805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194355" y="-354348"/>
            <a:ext cx="11229109" cy="1325563"/>
          </a:xfrm>
        </p:spPr>
        <p:txBody>
          <a:bodyPr>
            <a:normAutofit/>
          </a:bodyPr>
          <a:lstStyle/>
          <a:p>
            <a:r>
              <a:rPr lang="en-US" sz="3600" dirty="0"/>
              <a:t>Old Vision</a:t>
            </a:r>
          </a:p>
        </p:txBody>
      </p:sp>
      <p:sp>
        <p:nvSpPr>
          <p:cNvPr id="7" name="Isosceles Triangle 6">
            <a:extLst>
              <a:ext uri="{FF2B5EF4-FFF2-40B4-BE49-F238E27FC236}">
                <a16:creationId xmlns:a16="http://schemas.microsoft.com/office/drawing/2014/main" id="{23E8B7BA-C0C6-4DA7-9E7C-1461D1780303}"/>
              </a:ext>
            </a:extLst>
          </p:cNvPr>
          <p:cNvSpPr>
            <a:spLocks noChangeAspect="1"/>
          </p:cNvSpPr>
          <p:nvPr/>
        </p:nvSpPr>
        <p:spPr>
          <a:xfrm rot="5400000">
            <a:off x="1270363" y="1585060"/>
            <a:ext cx="439386" cy="3657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3B178DC6-C578-480B-923E-B558340BD50D}"/>
              </a:ext>
            </a:extLst>
          </p:cNvPr>
          <p:cNvSpPr>
            <a:spLocks noChangeAspect="1"/>
          </p:cNvSpPr>
          <p:nvPr/>
        </p:nvSpPr>
        <p:spPr>
          <a:xfrm rot="5400000">
            <a:off x="1257913" y="2157750"/>
            <a:ext cx="439386" cy="3657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2FD3F5C-32A8-4531-9F88-EA9096A35D9B}"/>
              </a:ext>
            </a:extLst>
          </p:cNvPr>
          <p:cNvSpPr>
            <a:spLocks noChangeAspect="1"/>
          </p:cNvSpPr>
          <p:nvPr/>
        </p:nvSpPr>
        <p:spPr>
          <a:xfrm rot="5400000">
            <a:off x="1243333" y="2774373"/>
            <a:ext cx="439386" cy="3657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4D037793-4B99-4013-B99D-0F5A02A80298}"/>
              </a:ext>
            </a:extLst>
          </p:cNvPr>
          <p:cNvSpPr>
            <a:spLocks noChangeAspect="1"/>
          </p:cNvSpPr>
          <p:nvPr/>
        </p:nvSpPr>
        <p:spPr>
          <a:xfrm rot="5400000">
            <a:off x="1270363" y="3347062"/>
            <a:ext cx="439386" cy="3657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0C81A863-FBA0-40BE-AF79-20E6D7A10A2E}"/>
              </a:ext>
            </a:extLst>
          </p:cNvPr>
          <p:cNvSpPr>
            <a:spLocks noChangeAspect="1"/>
          </p:cNvSpPr>
          <p:nvPr/>
        </p:nvSpPr>
        <p:spPr>
          <a:xfrm rot="5400000">
            <a:off x="1270363" y="3934396"/>
            <a:ext cx="439386" cy="3657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98536533-4CD4-41FB-BC3E-3D2B33685DF4}"/>
              </a:ext>
            </a:extLst>
          </p:cNvPr>
          <p:cNvSpPr>
            <a:spLocks noChangeAspect="1"/>
          </p:cNvSpPr>
          <p:nvPr/>
        </p:nvSpPr>
        <p:spPr>
          <a:xfrm rot="5400000">
            <a:off x="1270363" y="4521730"/>
            <a:ext cx="439386" cy="3657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32443AFA-D5D4-4E39-B32B-BF73D430D3F2}"/>
              </a:ext>
            </a:extLst>
          </p:cNvPr>
          <p:cNvSpPr>
            <a:spLocks noChangeAspect="1"/>
          </p:cNvSpPr>
          <p:nvPr/>
        </p:nvSpPr>
        <p:spPr>
          <a:xfrm rot="5400000">
            <a:off x="1270363" y="5109064"/>
            <a:ext cx="439386" cy="3657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201458A9-5DE7-457D-9146-39C5050CBC71}"/>
              </a:ext>
            </a:extLst>
          </p:cNvPr>
          <p:cNvSpPr>
            <a:spLocks noChangeAspect="1"/>
          </p:cNvSpPr>
          <p:nvPr/>
        </p:nvSpPr>
        <p:spPr>
          <a:xfrm rot="5400000">
            <a:off x="1270362" y="5696398"/>
            <a:ext cx="439386" cy="3657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1BAA1DA-766C-4C6A-A478-7E4C09E33ED9}"/>
              </a:ext>
            </a:extLst>
          </p:cNvPr>
          <p:cNvSpPr/>
          <p:nvPr/>
        </p:nvSpPr>
        <p:spPr>
          <a:xfrm rot="5400000">
            <a:off x="-2199167" y="3464152"/>
            <a:ext cx="5551386" cy="636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Modulator</a:t>
            </a:r>
          </a:p>
          <a:p>
            <a:pPr algn="ctr"/>
            <a:r>
              <a:rPr lang="en-US" dirty="0">
                <a:ln w="0"/>
                <a:solidFill>
                  <a:srgbClr val="FF0000"/>
                </a:solidFill>
                <a:effectLst>
                  <a:outerShdw blurRad="38100" dist="19050" dir="2700000" algn="tl" rotWithShape="0">
                    <a:schemeClr val="dk1">
                      <a:alpha val="40000"/>
                    </a:schemeClr>
                  </a:outerShdw>
                </a:effectLst>
              </a:rPr>
              <a:t>450 kV</a:t>
            </a:r>
          </a:p>
        </p:txBody>
      </p:sp>
      <p:cxnSp>
        <p:nvCxnSpPr>
          <p:cNvPr id="19" name="Straight Connector 18">
            <a:extLst>
              <a:ext uri="{FF2B5EF4-FFF2-40B4-BE49-F238E27FC236}">
                <a16:creationId xmlns:a16="http://schemas.microsoft.com/office/drawing/2014/main" id="{118992F9-7577-4322-AFD7-F39571E55050}"/>
              </a:ext>
            </a:extLst>
          </p:cNvPr>
          <p:cNvCxnSpPr>
            <a:endCxn id="7" idx="3"/>
          </p:cNvCxnSpPr>
          <p:nvPr/>
        </p:nvCxnSpPr>
        <p:spPr>
          <a:xfrm>
            <a:off x="870117" y="1767940"/>
            <a:ext cx="43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098A8B9-894B-42C9-9477-F94FD8730BD1}"/>
              </a:ext>
            </a:extLst>
          </p:cNvPr>
          <p:cNvCxnSpPr/>
          <p:nvPr/>
        </p:nvCxnSpPr>
        <p:spPr>
          <a:xfrm>
            <a:off x="879301" y="2354799"/>
            <a:ext cx="43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D616B75-35C8-41B3-B712-5A7C81DA3639}"/>
              </a:ext>
            </a:extLst>
          </p:cNvPr>
          <p:cNvCxnSpPr/>
          <p:nvPr/>
        </p:nvCxnSpPr>
        <p:spPr>
          <a:xfrm>
            <a:off x="860338" y="2965137"/>
            <a:ext cx="43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D1C6F6-971C-48A7-B897-2DE47E84AC79}"/>
              </a:ext>
            </a:extLst>
          </p:cNvPr>
          <p:cNvCxnSpPr/>
          <p:nvPr/>
        </p:nvCxnSpPr>
        <p:spPr>
          <a:xfrm>
            <a:off x="890256" y="3529942"/>
            <a:ext cx="43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5062EC-663B-4828-910A-F2695CFBBB23}"/>
              </a:ext>
            </a:extLst>
          </p:cNvPr>
          <p:cNvCxnSpPr/>
          <p:nvPr/>
        </p:nvCxnSpPr>
        <p:spPr>
          <a:xfrm>
            <a:off x="890257" y="4117276"/>
            <a:ext cx="43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7CF907-A02F-4321-8848-4501A40CD7F3}"/>
              </a:ext>
            </a:extLst>
          </p:cNvPr>
          <p:cNvCxnSpPr/>
          <p:nvPr/>
        </p:nvCxnSpPr>
        <p:spPr>
          <a:xfrm>
            <a:off x="843087" y="4684007"/>
            <a:ext cx="43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21A1301-7C12-4127-87B8-E34C728480EF}"/>
              </a:ext>
            </a:extLst>
          </p:cNvPr>
          <p:cNvCxnSpPr/>
          <p:nvPr/>
        </p:nvCxnSpPr>
        <p:spPr>
          <a:xfrm>
            <a:off x="890258" y="5291944"/>
            <a:ext cx="43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AE00BD-25D9-4F28-A87E-7FE199DD2858}"/>
              </a:ext>
            </a:extLst>
          </p:cNvPr>
          <p:cNvCxnSpPr/>
          <p:nvPr/>
        </p:nvCxnSpPr>
        <p:spPr>
          <a:xfrm>
            <a:off x="870117" y="5887429"/>
            <a:ext cx="437059"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D3E1B775-61A2-422F-8940-FBD161E92BF3}"/>
              </a:ext>
            </a:extLst>
          </p:cNvPr>
          <p:cNvSpPr/>
          <p:nvPr/>
        </p:nvSpPr>
        <p:spPr>
          <a:xfrm rot="5400000">
            <a:off x="-124754" y="3646240"/>
            <a:ext cx="4550727" cy="502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RF Combining Network</a:t>
            </a:r>
          </a:p>
        </p:txBody>
      </p:sp>
      <p:cxnSp>
        <p:nvCxnSpPr>
          <p:cNvPr id="31" name="Straight Connector 30">
            <a:extLst>
              <a:ext uri="{FF2B5EF4-FFF2-40B4-BE49-F238E27FC236}">
                <a16:creationId xmlns:a16="http://schemas.microsoft.com/office/drawing/2014/main" id="{47120D19-1D6D-4F12-A96B-980A53B71092}"/>
              </a:ext>
            </a:extLst>
          </p:cNvPr>
          <p:cNvCxnSpPr>
            <a:cxnSpLocks/>
          </p:cNvCxnSpPr>
          <p:nvPr/>
        </p:nvCxnSpPr>
        <p:spPr>
          <a:xfrm>
            <a:off x="1613695" y="1767940"/>
            <a:ext cx="2852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96AF33-54AB-4276-A72B-599EB6AAF9F1}"/>
              </a:ext>
            </a:extLst>
          </p:cNvPr>
          <p:cNvCxnSpPr>
            <a:cxnSpLocks/>
          </p:cNvCxnSpPr>
          <p:nvPr/>
        </p:nvCxnSpPr>
        <p:spPr>
          <a:xfrm>
            <a:off x="1613695" y="5287725"/>
            <a:ext cx="2852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385F296-401B-4CB9-AF05-894CE3A43DBD}"/>
              </a:ext>
            </a:extLst>
          </p:cNvPr>
          <p:cNvCxnSpPr>
            <a:cxnSpLocks/>
          </p:cNvCxnSpPr>
          <p:nvPr/>
        </p:nvCxnSpPr>
        <p:spPr>
          <a:xfrm>
            <a:off x="1613695" y="2333613"/>
            <a:ext cx="2852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E3CDDE-A5D4-4290-91EE-3800D6CBB8CA}"/>
              </a:ext>
            </a:extLst>
          </p:cNvPr>
          <p:cNvCxnSpPr>
            <a:cxnSpLocks/>
          </p:cNvCxnSpPr>
          <p:nvPr/>
        </p:nvCxnSpPr>
        <p:spPr>
          <a:xfrm>
            <a:off x="1613695" y="2959668"/>
            <a:ext cx="2852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9EA83D8-AEEB-44EA-8F80-891388D4F724}"/>
              </a:ext>
            </a:extLst>
          </p:cNvPr>
          <p:cNvCxnSpPr>
            <a:cxnSpLocks/>
          </p:cNvCxnSpPr>
          <p:nvPr/>
        </p:nvCxnSpPr>
        <p:spPr>
          <a:xfrm>
            <a:off x="1613695" y="3525341"/>
            <a:ext cx="2852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54E3248-41AF-4BF9-B107-EAD8B29DC772}"/>
              </a:ext>
            </a:extLst>
          </p:cNvPr>
          <p:cNvCxnSpPr>
            <a:cxnSpLocks/>
          </p:cNvCxnSpPr>
          <p:nvPr/>
        </p:nvCxnSpPr>
        <p:spPr>
          <a:xfrm>
            <a:off x="1613695" y="4116902"/>
            <a:ext cx="2852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76B5B42-F255-427D-932E-F8BDE1E045C9}"/>
              </a:ext>
            </a:extLst>
          </p:cNvPr>
          <p:cNvCxnSpPr>
            <a:cxnSpLocks/>
          </p:cNvCxnSpPr>
          <p:nvPr/>
        </p:nvCxnSpPr>
        <p:spPr>
          <a:xfrm>
            <a:off x="1613695" y="4704800"/>
            <a:ext cx="2852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9D800C-D6BC-4FD6-86E3-A2D2065123F4}"/>
              </a:ext>
            </a:extLst>
          </p:cNvPr>
          <p:cNvCxnSpPr>
            <a:cxnSpLocks/>
          </p:cNvCxnSpPr>
          <p:nvPr/>
        </p:nvCxnSpPr>
        <p:spPr>
          <a:xfrm>
            <a:off x="1613695" y="5879278"/>
            <a:ext cx="285260"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03D09D18-AFD9-4C67-9D54-611331776366}"/>
              </a:ext>
            </a:extLst>
          </p:cNvPr>
          <p:cNvSpPr/>
          <p:nvPr/>
        </p:nvSpPr>
        <p:spPr>
          <a:xfrm rot="5400000">
            <a:off x="1294746" y="3610886"/>
            <a:ext cx="4088920" cy="5736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Pulse Compressor</a:t>
            </a:r>
          </a:p>
        </p:txBody>
      </p:sp>
      <p:sp>
        <p:nvSpPr>
          <p:cNvPr id="43" name="Arrow: Right 42">
            <a:extLst>
              <a:ext uri="{FF2B5EF4-FFF2-40B4-BE49-F238E27FC236}">
                <a16:creationId xmlns:a16="http://schemas.microsoft.com/office/drawing/2014/main" id="{1C587941-1034-4898-8872-3C37A91807D3}"/>
              </a:ext>
            </a:extLst>
          </p:cNvPr>
          <p:cNvSpPr/>
          <p:nvPr/>
        </p:nvSpPr>
        <p:spPr>
          <a:xfrm>
            <a:off x="2394700" y="3529942"/>
            <a:ext cx="643173" cy="439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D0204574-5126-43C9-B145-2EE0B49FB2D5}"/>
              </a:ext>
            </a:extLst>
          </p:cNvPr>
          <p:cNvSpPr/>
          <p:nvPr/>
        </p:nvSpPr>
        <p:spPr>
          <a:xfrm>
            <a:off x="4298216" y="3483588"/>
            <a:ext cx="7373324" cy="365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RF Distribution Network</a:t>
            </a:r>
          </a:p>
        </p:txBody>
      </p:sp>
      <p:sp>
        <p:nvSpPr>
          <p:cNvPr id="45" name="Arrow: Right 44">
            <a:extLst>
              <a:ext uri="{FF2B5EF4-FFF2-40B4-BE49-F238E27FC236}">
                <a16:creationId xmlns:a16="http://schemas.microsoft.com/office/drawing/2014/main" id="{C87909E2-94D8-48C2-BF5A-29D0F0E5ED8B}"/>
              </a:ext>
            </a:extLst>
          </p:cNvPr>
          <p:cNvSpPr/>
          <p:nvPr/>
        </p:nvSpPr>
        <p:spPr>
          <a:xfrm>
            <a:off x="3640539" y="3510761"/>
            <a:ext cx="643173" cy="439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llout: Down Arrow 45">
            <a:extLst>
              <a:ext uri="{FF2B5EF4-FFF2-40B4-BE49-F238E27FC236}">
                <a16:creationId xmlns:a16="http://schemas.microsoft.com/office/drawing/2014/main" id="{6A41011F-0C32-4CF9-922E-3D4FA3ADA791}"/>
              </a:ext>
            </a:extLst>
          </p:cNvPr>
          <p:cNvSpPr/>
          <p:nvPr/>
        </p:nvSpPr>
        <p:spPr>
          <a:xfrm>
            <a:off x="4337434" y="3799056"/>
            <a:ext cx="914400" cy="37726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llout: Down Arrow 46">
            <a:extLst>
              <a:ext uri="{FF2B5EF4-FFF2-40B4-BE49-F238E27FC236}">
                <a16:creationId xmlns:a16="http://schemas.microsoft.com/office/drawing/2014/main" id="{CCB804F5-3E7C-4B14-84D7-08D99AA0C855}"/>
              </a:ext>
            </a:extLst>
          </p:cNvPr>
          <p:cNvSpPr/>
          <p:nvPr/>
        </p:nvSpPr>
        <p:spPr>
          <a:xfrm>
            <a:off x="5247141" y="3799056"/>
            <a:ext cx="914400" cy="37726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llout: Down Arrow 47">
            <a:extLst>
              <a:ext uri="{FF2B5EF4-FFF2-40B4-BE49-F238E27FC236}">
                <a16:creationId xmlns:a16="http://schemas.microsoft.com/office/drawing/2014/main" id="{874604F4-2514-4521-B338-23A5ABF6F72B}"/>
              </a:ext>
            </a:extLst>
          </p:cNvPr>
          <p:cNvSpPr/>
          <p:nvPr/>
        </p:nvSpPr>
        <p:spPr>
          <a:xfrm>
            <a:off x="6156848" y="3799056"/>
            <a:ext cx="914400" cy="37726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allout: Down Arrow 48">
            <a:extLst>
              <a:ext uri="{FF2B5EF4-FFF2-40B4-BE49-F238E27FC236}">
                <a16:creationId xmlns:a16="http://schemas.microsoft.com/office/drawing/2014/main" id="{261C2365-EA69-4FBF-9891-FB613EB03E87}"/>
              </a:ext>
            </a:extLst>
          </p:cNvPr>
          <p:cNvSpPr/>
          <p:nvPr/>
        </p:nvSpPr>
        <p:spPr>
          <a:xfrm>
            <a:off x="7066555" y="3799056"/>
            <a:ext cx="914400" cy="37726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llout: Down Arrow 49">
            <a:extLst>
              <a:ext uri="{FF2B5EF4-FFF2-40B4-BE49-F238E27FC236}">
                <a16:creationId xmlns:a16="http://schemas.microsoft.com/office/drawing/2014/main" id="{F80D2CCA-CF05-4E8B-9B09-70E8A26A865E}"/>
              </a:ext>
            </a:extLst>
          </p:cNvPr>
          <p:cNvSpPr/>
          <p:nvPr/>
        </p:nvSpPr>
        <p:spPr>
          <a:xfrm>
            <a:off x="7976262" y="3799056"/>
            <a:ext cx="914400" cy="37726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allout: Down Arrow 50">
            <a:extLst>
              <a:ext uri="{FF2B5EF4-FFF2-40B4-BE49-F238E27FC236}">
                <a16:creationId xmlns:a16="http://schemas.microsoft.com/office/drawing/2014/main" id="{69057F58-53FF-4FDA-B0C5-919655B80911}"/>
              </a:ext>
            </a:extLst>
          </p:cNvPr>
          <p:cNvSpPr/>
          <p:nvPr/>
        </p:nvSpPr>
        <p:spPr>
          <a:xfrm>
            <a:off x="8885969" y="3799056"/>
            <a:ext cx="914400" cy="37726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allout: Down Arrow 51">
            <a:extLst>
              <a:ext uri="{FF2B5EF4-FFF2-40B4-BE49-F238E27FC236}">
                <a16:creationId xmlns:a16="http://schemas.microsoft.com/office/drawing/2014/main" id="{3DFC5BE5-6186-428A-AAD4-86654A670AAF}"/>
              </a:ext>
            </a:extLst>
          </p:cNvPr>
          <p:cNvSpPr/>
          <p:nvPr/>
        </p:nvSpPr>
        <p:spPr>
          <a:xfrm>
            <a:off x="9795676" y="3799056"/>
            <a:ext cx="914400" cy="37726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llout: Down Arrow 52">
            <a:extLst>
              <a:ext uri="{FF2B5EF4-FFF2-40B4-BE49-F238E27FC236}">
                <a16:creationId xmlns:a16="http://schemas.microsoft.com/office/drawing/2014/main" id="{3A4363A7-5B36-4D56-8183-E400612C5D61}"/>
              </a:ext>
            </a:extLst>
          </p:cNvPr>
          <p:cNvSpPr/>
          <p:nvPr/>
        </p:nvSpPr>
        <p:spPr>
          <a:xfrm>
            <a:off x="10705384" y="3799056"/>
            <a:ext cx="914400" cy="37726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C3ABB625-6402-4DDE-BB26-8F44C554F9A3}"/>
              </a:ext>
            </a:extLst>
          </p:cNvPr>
          <p:cNvSpPr txBox="1"/>
          <p:nvPr/>
        </p:nvSpPr>
        <p:spPr>
          <a:xfrm>
            <a:off x="6692982" y="4082438"/>
            <a:ext cx="2028324" cy="369332"/>
          </a:xfrm>
          <a:prstGeom prst="rect">
            <a:avLst/>
          </a:prstGeom>
          <a:noFill/>
        </p:spPr>
        <p:txBody>
          <a:bodyPr wrap="square" rtlCol="0">
            <a:spAutoFit/>
          </a:bodyPr>
          <a:lstStyle/>
          <a:p>
            <a:r>
              <a:rPr lang="en-US" dirty="0"/>
              <a:t>To TW accelerators</a:t>
            </a:r>
          </a:p>
        </p:txBody>
      </p:sp>
      <p:sp>
        <p:nvSpPr>
          <p:cNvPr id="56" name="TextBox 55">
            <a:extLst>
              <a:ext uri="{FF2B5EF4-FFF2-40B4-BE49-F238E27FC236}">
                <a16:creationId xmlns:a16="http://schemas.microsoft.com/office/drawing/2014/main" id="{E50B7775-7494-46B1-A2E8-BEAA1D8BE0F6}"/>
              </a:ext>
            </a:extLst>
          </p:cNvPr>
          <p:cNvSpPr txBox="1"/>
          <p:nvPr/>
        </p:nvSpPr>
        <p:spPr>
          <a:xfrm>
            <a:off x="3339206" y="4538069"/>
            <a:ext cx="8172726" cy="2308324"/>
          </a:xfrm>
          <a:prstGeom prst="rect">
            <a:avLst/>
          </a:prstGeom>
          <a:noFill/>
        </p:spPr>
        <p:txBody>
          <a:bodyPr wrap="square">
            <a:spAutoFit/>
          </a:bodyPr>
          <a:lstStyle/>
          <a:p>
            <a:pPr marL="742950" lvl="1" indent="-285750">
              <a:buFont typeface="Arial" panose="020B0604020202020204" pitchFamily="34" charset="0"/>
              <a:buChar char="•"/>
            </a:pPr>
            <a:r>
              <a:rPr lang="en-US" dirty="0">
                <a:solidFill>
                  <a:srgbClr val="FF0000"/>
                </a:solidFill>
              </a:rPr>
              <a:t>expensive high voltage modulator</a:t>
            </a:r>
            <a:r>
              <a:rPr lang="en-US" dirty="0">
                <a:solidFill>
                  <a:schemeClr val="bg1">
                    <a:lumMod val="50000"/>
                  </a:schemeClr>
                </a:solidFill>
              </a:rPr>
              <a:t>, </a:t>
            </a:r>
          </a:p>
          <a:p>
            <a:pPr marL="742950" lvl="1" indent="-285750">
              <a:buFont typeface="Arial" panose="020B0604020202020204" pitchFamily="34" charset="0"/>
              <a:buChar char="•"/>
            </a:pPr>
            <a:r>
              <a:rPr lang="en-US" dirty="0">
                <a:solidFill>
                  <a:srgbClr val="FF0000"/>
                </a:solidFill>
              </a:rPr>
              <a:t>expensive inefficient tubes</a:t>
            </a:r>
            <a:r>
              <a:rPr lang="en-US" dirty="0">
                <a:solidFill>
                  <a:schemeClr val="bg1">
                    <a:lumMod val="50000"/>
                  </a:schemeClr>
                </a:solidFill>
              </a:rPr>
              <a:t>, </a:t>
            </a:r>
          </a:p>
          <a:p>
            <a:pPr marL="742950" lvl="1" indent="-285750">
              <a:buFont typeface="Arial" panose="020B0604020202020204" pitchFamily="34" charset="0"/>
              <a:buChar char="•"/>
            </a:pPr>
            <a:r>
              <a:rPr lang="en-US" dirty="0">
                <a:solidFill>
                  <a:srgbClr val="FF0000"/>
                </a:solidFill>
              </a:rPr>
              <a:t>expensive pulse compressors</a:t>
            </a:r>
            <a:endParaRPr lang="en-US" dirty="0">
              <a:solidFill>
                <a:schemeClr val="bg1">
                  <a:lumMod val="50000"/>
                </a:schemeClr>
              </a:solidFill>
            </a:endParaRPr>
          </a:p>
          <a:p>
            <a:pPr marL="1200150" lvl="2" indent="-285750">
              <a:buFont typeface="Arial" panose="020B0604020202020204" pitchFamily="34" charset="0"/>
              <a:buChar char="•"/>
            </a:pPr>
            <a:r>
              <a:rPr lang="en-US" dirty="0">
                <a:solidFill>
                  <a:schemeClr val="bg1">
                    <a:lumMod val="50000"/>
                  </a:schemeClr>
                </a:solidFill>
              </a:rPr>
              <a:t>To Reduce the cost more integration with high risk bottle neck very complicated RF combining and distribution system, one system was required to feed 8 30-50 cm long set of accelerator.</a:t>
            </a:r>
          </a:p>
          <a:p>
            <a:pPr marL="1200150" lvl="2" indent="-285750">
              <a:buFont typeface="Arial" panose="020B0604020202020204" pitchFamily="34" charset="0"/>
              <a:buChar char="•"/>
            </a:pPr>
            <a:r>
              <a:rPr lang="en-US" dirty="0">
                <a:solidFill>
                  <a:schemeClr val="bg1">
                    <a:lumMod val="50000"/>
                  </a:schemeClr>
                </a:solidFill>
              </a:rPr>
              <a:t>This demanded an </a:t>
            </a:r>
            <a:r>
              <a:rPr lang="en-US" dirty="0">
                <a:solidFill>
                  <a:srgbClr val="FF0000"/>
                </a:solidFill>
              </a:rPr>
              <a:t>even more expensive, less efficient, and complicated distribution system.</a:t>
            </a:r>
          </a:p>
        </p:txBody>
      </p:sp>
    </p:spTree>
    <p:extLst>
      <p:ext uri="{BB962C8B-B14F-4D97-AF65-F5344CB8AC3E}">
        <p14:creationId xmlns:p14="http://schemas.microsoft.com/office/powerpoint/2010/main" val="497995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194355" y="-170622"/>
            <a:ext cx="11229109" cy="1325563"/>
          </a:xfrm>
        </p:spPr>
        <p:txBody>
          <a:bodyPr>
            <a:normAutofit/>
          </a:bodyPr>
          <a:lstStyle/>
          <a:p>
            <a:r>
              <a:rPr lang="en-US" sz="3600" dirty="0"/>
              <a:t>My Vision: A very </a:t>
            </a:r>
            <a:r>
              <a:rPr lang="en-US" sz="3600" dirty="0">
                <a:solidFill>
                  <a:srgbClr val="FF0000"/>
                </a:solidFill>
              </a:rPr>
              <a:t>simple</a:t>
            </a:r>
            <a:r>
              <a:rPr lang="en-US" sz="3600" dirty="0"/>
              <a:t>, </a:t>
            </a:r>
            <a:r>
              <a:rPr lang="en-US" sz="3600" dirty="0">
                <a:solidFill>
                  <a:srgbClr val="FF0000"/>
                </a:solidFill>
              </a:rPr>
              <a:t>modular</a:t>
            </a:r>
            <a:r>
              <a:rPr lang="en-US" sz="3600" dirty="0"/>
              <a:t> system with an </a:t>
            </a:r>
            <a:r>
              <a:rPr lang="en-US" sz="3600" dirty="0">
                <a:solidFill>
                  <a:srgbClr val="FF0000"/>
                </a:solidFill>
              </a:rPr>
              <a:t>order of magnitude cost reduction</a:t>
            </a:r>
            <a:r>
              <a:rPr lang="en-US" sz="3600" dirty="0"/>
              <a:t> for the accelerator complex.</a:t>
            </a:r>
          </a:p>
        </p:txBody>
      </p:sp>
      <p:sp>
        <p:nvSpPr>
          <p:cNvPr id="7" name="Isosceles Triangle 6">
            <a:extLst>
              <a:ext uri="{FF2B5EF4-FFF2-40B4-BE49-F238E27FC236}">
                <a16:creationId xmlns:a16="http://schemas.microsoft.com/office/drawing/2014/main" id="{23E8B7BA-C0C6-4DA7-9E7C-1461D1780303}"/>
              </a:ext>
            </a:extLst>
          </p:cNvPr>
          <p:cNvSpPr>
            <a:spLocks noChangeAspect="1"/>
          </p:cNvSpPr>
          <p:nvPr/>
        </p:nvSpPr>
        <p:spPr>
          <a:xfrm rot="5400000">
            <a:off x="3047401" y="1585060"/>
            <a:ext cx="439386" cy="3657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18992F9-7577-4322-AFD7-F39571E55050}"/>
              </a:ext>
            </a:extLst>
          </p:cNvPr>
          <p:cNvCxnSpPr>
            <a:endCxn id="7" idx="3"/>
          </p:cNvCxnSpPr>
          <p:nvPr/>
        </p:nvCxnSpPr>
        <p:spPr>
          <a:xfrm>
            <a:off x="2647155" y="1767940"/>
            <a:ext cx="43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120D19-1D6D-4F12-A96B-980A53B71092}"/>
              </a:ext>
            </a:extLst>
          </p:cNvPr>
          <p:cNvCxnSpPr>
            <a:cxnSpLocks/>
          </p:cNvCxnSpPr>
          <p:nvPr/>
        </p:nvCxnSpPr>
        <p:spPr>
          <a:xfrm>
            <a:off x="3390733" y="1767940"/>
            <a:ext cx="285260"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50B7775-7494-46B1-A2E8-BEAA1D8BE0F6}"/>
              </a:ext>
            </a:extLst>
          </p:cNvPr>
          <p:cNvSpPr txBox="1"/>
          <p:nvPr/>
        </p:nvSpPr>
        <p:spPr>
          <a:xfrm>
            <a:off x="0" y="2324503"/>
            <a:ext cx="11938958" cy="3477875"/>
          </a:xfrm>
          <a:prstGeom prst="rect">
            <a:avLst/>
          </a:prstGeom>
          <a:noFill/>
        </p:spPr>
        <p:txBody>
          <a:bodyPr wrap="square">
            <a:spAutoFit/>
          </a:bodyPr>
          <a:lstStyle/>
          <a:p>
            <a:pPr marL="742950" lvl="1" indent="-285750">
              <a:buFont typeface="Arial" panose="020B0604020202020204" pitchFamily="34" charset="0"/>
              <a:buChar char="•"/>
            </a:pPr>
            <a:r>
              <a:rPr lang="en-US" sz="2000" dirty="0"/>
              <a:t>Inexpensive relatively low voltage modulator</a:t>
            </a:r>
          </a:p>
          <a:p>
            <a:pPr marL="1200150" lvl="2" indent="-285750">
              <a:buFont typeface="Arial" panose="020B0604020202020204" pitchFamily="34" charset="0"/>
              <a:buChar char="•"/>
            </a:pPr>
            <a:r>
              <a:rPr lang="en-US" sz="2000" dirty="0">
                <a:solidFill>
                  <a:srgbClr val="FF0000"/>
                </a:solidFill>
              </a:rPr>
              <a:t>Fast rise and fall times, hence no need for pulse compression</a:t>
            </a:r>
          </a:p>
          <a:p>
            <a:pPr marL="1200150" lvl="2" indent="-285750">
              <a:buFont typeface="Arial" panose="020B0604020202020204" pitchFamily="34" charset="0"/>
              <a:buChar char="•"/>
            </a:pPr>
            <a:r>
              <a:rPr lang="en-US" sz="2000" dirty="0">
                <a:solidFill>
                  <a:srgbClr val="FF0000"/>
                </a:solidFill>
              </a:rPr>
              <a:t>Made of mass produced components</a:t>
            </a:r>
          </a:p>
          <a:p>
            <a:pPr marL="742950" lvl="1" indent="-285750">
              <a:buFont typeface="Arial" panose="020B0604020202020204" pitchFamily="34" charset="0"/>
              <a:buChar char="•"/>
            </a:pPr>
            <a:r>
              <a:rPr lang="en-US" sz="2000" dirty="0"/>
              <a:t>Inexpensive and efficient  RF source that works at extremely high perveance:</a:t>
            </a:r>
          </a:p>
          <a:p>
            <a:pPr marL="1200150" lvl="2" indent="-285750">
              <a:buFont typeface="Arial" panose="020B0604020202020204" pitchFamily="34" charset="0"/>
              <a:buChar char="•"/>
            </a:pPr>
            <a:r>
              <a:rPr lang="en-US" sz="2000" dirty="0">
                <a:solidFill>
                  <a:srgbClr val="FF0000"/>
                </a:solidFill>
              </a:rPr>
              <a:t>Does not exist, Requires serious R&amp;D </a:t>
            </a:r>
          </a:p>
          <a:p>
            <a:pPr marL="1200150" lvl="2" indent="-285750">
              <a:buFont typeface="Arial" panose="020B0604020202020204" pitchFamily="34" charset="0"/>
              <a:buChar char="•"/>
            </a:pPr>
            <a:r>
              <a:rPr lang="en-US" sz="2000" dirty="0">
                <a:solidFill>
                  <a:srgbClr val="FF0000"/>
                </a:solidFill>
              </a:rPr>
              <a:t>We have many ideas on how to implement this using sophisticated combining network</a:t>
            </a:r>
          </a:p>
          <a:p>
            <a:pPr marL="742950" lvl="1" indent="-285750">
              <a:buFont typeface="Arial" panose="020B0604020202020204" pitchFamily="34" charset="0"/>
              <a:buChar char="•"/>
            </a:pPr>
            <a:r>
              <a:rPr lang="en-US" sz="2000" dirty="0"/>
              <a:t>Novel standing wave accelerator structures </a:t>
            </a:r>
          </a:p>
          <a:p>
            <a:pPr marL="1200150" lvl="2" indent="-285750">
              <a:buFont typeface="Arial" panose="020B0604020202020204" pitchFamily="34" charset="0"/>
              <a:buChar char="•"/>
            </a:pPr>
            <a:r>
              <a:rPr lang="en-US" sz="2000" dirty="0">
                <a:solidFill>
                  <a:srgbClr val="FF0000"/>
                </a:solidFill>
              </a:rPr>
              <a:t>Reliable high gradient operation</a:t>
            </a:r>
          </a:p>
          <a:p>
            <a:pPr marL="1200150" lvl="2" indent="-285750">
              <a:buFont typeface="Arial" panose="020B0604020202020204" pitchFamily="34" charset="0"/>
              <a:buChar char="•"/>
            </a:pPr>
            <a:r>
              <a:rPr lang="en-US" sz="2000" dirty="0">
                <a:solidFill>
                  <a:srgbClr val="FF0000"/>
                </a:solidFill>
              </a:rPr>
              <a:t>High RF to beam efficiency that can compete even with superconducting accelerators</a:t>
            </a:r>
          </a:p>
          <a:p>
            <a:pPr marL="1200150" lvl="2" indent="-285750">
              <a:buFont typeface="Arial" panose="020B0604020202020204" pitchFamily="34" charset="0"/>
              <a:buChar char="•"/>
            </a:pPr>
            <a:r>
              <a:rPr lang="en-US" sz="2000" dirty="0">
                <a:solidFill>
                  <a:srgbClr val="FF0000"/>
                </a:solidFill>
              </a:rPr>
              <a:t>My dream: a super conducting accelerator that has the same properties of anormal conducting one with much reduced thermal load.</a:t>
            </a:r>
          </a:p>
        </p:txBody>
      </p:sp>
      <p:sp>
        <p:nvSpPr>
          <p:cNvPr id="4" name="Rectangle 3">
            <a:extLst>
              <a:ext uri="{FF2B5EF4-FFF2-40B4-BE49-F238E27FC236}">
                <a16:creationId xmlns:a16="http://schemas.microsoft.com/office/drawing/2014/main" id="{58DB492A-8F60-4CFA-B494-91034810A2F0}"/>
              </a:ext>
            </a:extLst>
          </p:cNvPr>
          <p:cNvSpPr/>
          <p:nvPr/>
        </p:nvSpPr>
        <p:spPr>
          <a:xfrm>
            <a:off x="690113" y="1548247"/>
            <a:ext cx="1957042" cy="439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60 kV Modulator</a:t>
            </a:r>
          </a:p>
        </p:txBody>
      </p:sp>
      <p:sp>
        <p:nvSpPr>
          <p:cNvPr id="6" name="Rectangle 5">
            <a:extLst>
              <a:ext uri="{FF2B5EF4-FFF2-40B4-BE49-F238E27FC236}">
                <a16:creationId xmlns:a16="http://schemas.microsoft.com/office/drawing/2014/main" id="{7F673279-46CF-4FEA-8462-F6C5468AB693}"/>
              </a:ext>
            </a:extLst>
          </p:cNvPr>
          <p:cNvSpPr/>
          <p:nvPr/>
        </p:nvSpPr>
        <p:spPr>
          <a:xfrm>
            <a:off x="3645241" y="1510063"/>
            <a:ext cx="4901518" cy="594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1-m long Standing wave structure</a:t>
            </a:r>
          </a:p>
        </p:txBody>
      </p:sp>
    </p:spTree>
    <p:extLst>
      <p:ext uri="{BB962C8B-B14F-4D97-AF65-F5344CB8AC3E}">
        <p14:creationId xmlns:p14="http://schemas.microsoft.com/office/powerpoint/2010/main" val="377979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7</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194355" y="-170622"/>
            <a:ext cx="11229109" cy="1325563"/>
          </a:xfrm>
        </p:spPr>
        <p:txBody>
          <a:bodyPr>
            <a:normAutofit/>
          </a:bodyPr>
          <a:lstStyle/>
          <a:p>
            <a:r>
              <a:rPr lang="en-US" sz="3600" dirty="0"/>
              <a:t>Linacs: Basic developments</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79EB5EC-1EAF-4945-AD7D-BB558D5AEE08}"/>
                  </a:ext>
                </a:extLst>
              </p:cNvPr>
              <p:cNvSpPr txBox="1"/>
              <p:nvPr/>
            </p:nvSpPr>
            <p:spPr>
              <a:xfrm>
                <a:off x="194355" y="1509622"/>
                <a:ext cx="11848120" cy="5909310"/>
              </a:xfrm>
              <a:prstGeom prst="rect">
                <a:avLst/>
              </a:prstGeom>
              <a:noFill/>
            </p:spPr>
            <p:txBody>
              <a:bodyPr wrap="square" rtlCol="0">
                <a:spAutoFit/>
              </a:bodyPr>
              <a:lstStyle/>
              <a:p>
                <a:r>
                  <a:rPr lang="en-US" dirty="0"/>
                  <a:t>We have invented a new Linac topology, the </a:t>
                </a:r>
                <a:r>
                  <a:rPr lang="en-US" b="1" i="1" dirty="0"/>
                  <a:t>distributed coupling accelerator structure:</a:t>
                </a:r>
              </a:p>
              <a:p>
                <a:pPr marL="285750" indent="-285750">
                  <a:buFont typeface="Arial" panose="020B0604020202020204" pitchFamily="34" charset="0"/>
                  <a:buChar char="•"/>
                </a:pPr>
                <a:r>
                  <a:rPr lang="en-US" dirty="0"/>
                  <a:t>The first version is a </a:t>
                </a:r>
                <a14:m>
                  <m:oMath xmlns:m="http://schemas.openxmlformats.org/officeDocument/2006/math">
                    <m:r>
                      <m:rPr>
                        <m:sty m:val="p"/>
                      </m:rPr>
                      <a:rPr lang="en-US" b="0" i="0" smtClean="0">
                        <a:latin typeface="Cambria Math" panose="02040503050406030204" pitchFamily="18" charset="0"/>
                      </a:rPr>
                      <m:t>π</m:t>
                    </m:r>
                    <m:r>
                      <a:rPr lang="en-US" b="0" i="0" smtClean="0">
                        <a:latin typeface="Cambria Math" panose="02040503050406030204" pitchFamily="18" charset="0"/>
                      </a:rPr>
                      <m:t>−</m:t>
                    </m:r>
                    <m:r>
                      <m:rPr>
                        <m:sty m:val="p"/>
                      </m:rPr>
                      <a:rPr lang="en-US" b="0" i="0" smtClean="0">
                        <a:latin typeface="Cambria Math" panose="02040503050406030204" pitchFamily="18" charset="0"/>
                      </a:rPr>
                      <m:t>mode</m:t>
                    </m:r>
                    <m:r>
                      <a:rPr lang="en-US" b="0" i="0" smtClean="0">
                        <a:latin typeface="Cambria Math" panose="02040503050406030204" pitchFamily="18" charset="0"/>
                      </a:rPr>
                      <m:t> </m:t>
                    </m:r>
                    <m:r>
                      <m:rPr>
                        <m:sty m:val="p"/>
                      </m:rPr>
                      <a:rPr lang="en-US" b="0" i="0" smtClean="0">
                        <a:latin typeface="Cambria Math" panose="02040503050406030204" pitchFamily="18" charset="0"/>
                      </a:rPr>
                      <m:t>linac</m:t>
                    </m:r>
                    <m:r>
                      <a:rPr lang="en-US" b="0" i="0" smtClean="0">
                        <a:latin typeface="Cambria Math" panose="02040503050406030204" pitchFamily="18" charset="0"/>
                      </a:rPr>
                      <m:t> </m:t>
                    </m:r>
                    <m:r>
                      <m:rPr>
                        <m:sty m:val="p"/>
                      </m:rPr>
                      <a:rPr lang="en-US" b="0" i="0" smtClean="0">
                        <a:latin typeface="Cambria Math" panose="02040503050406030204" pitchFamily="18" charset="0"/>
                      </a:rPr>
                      <m:t>with</m:t>
                    </m:r>
                    <m:r>
                      <a:rPr lang="en-US" b="0" i="0" smtClean="0">
                        <a:latin typeface="Cambria Math" panose="02040503050406030204" pitchFamily="18" charset="0"/>
                      </a:rPr>
                      <m:t> </m:t>
                    </m:r>
                    <m:r>
                      <m:rPr>
                        <m:sty m:val="p"/>
                      </m:rPr>
                      <a:rPr lang="en-US" b="0" i="0" smtClean="0">
                        <a:latin typeface="Cambria Math" panose="02040503050406030204" pitchFamily="18" charset="0"/>
                      </a:rPr>
                      <m:t>Shun</m:t>
                    </m:r>
                    <m:r>
                      <a:rPr lang="en-US" b="0" i="0" smtClean="0">
                        <a:latin typeface="Cambria Math" panose="02040503050406030204" pitchFamily="18" charset="0"/>
                      </a:rPr>
                      <m:t> </m:t>
                    </m:r>
                    <m:r>
                      <m:rPr>
                        <m:sty m:val="p"/>
                      </m:rPr>
                      <a:rPr lang="en-US" b="0" i="0" smtClean="0">
                        <a:latin typeface="Cambria Math" panose="02040503050406030204" pitchFamily="18" charset="0"/>
                      </a:rPr>
                      <m:t>impedance</m:t>
                    </m:r>
                    <m:r>
                      <a:rPr lang="en-US" b="0" i="0" smtClean="0">
                        <a:latin typeface="Cambria Math" panose="02040503050406030204" pitchFamily="18" charset="0"/>
                      </a:rPr>
                      <m:t> </m:t>
                    </m:r>
                    <m:r>
                      <m:rPr>
                        <m:sty m:val="p"/>
                      </m:rPr>
                      <a:rPr lang="en-US" b="0" i="0" smtClean="0">
                        <a:latin typeface="Cambria Math" panose="02040503050406030204" pitchFamily="18" charset="0"/>
                      </a:rPr>
                      <m:t>almost</m:t>
                    </m:r>
                    <m:r>
                      <a:rPr lang="en-US" b="0" i="0" smtClean="0">
                        <a:latin typeface="Cambria Math" panose="02040503050406030204" pitchFamily="18" charset="0"/>
                      </a:rPr>
                      <m:t>&gt;1.8 </m:t>
                    </m:r>
                    <m:r>
                      <m:rPr>
                        <m:sty m:val="p"/>
                      </m:rPr>
                      <a:rPr lang="en-US" b="0" i="0" smtClean="0">
                        <a:latin typeface="Cambria Math" panose="02040503050406030204" pitchFamily="18" charset="0"/>
                      </a:rPr>
                      <m:t>times</m:t>
                    </m:r>
                    <m:r>
                      <a:rPr lang="en-US" b="0" i="0" smtClean="0">
                        <a:latin typeface="Cambria Math" panose="02040503050406030204" pitchFamily="18" charset="0"/>
                      </a:rPr>
                      <m:t> </m:t>
                    </m:r>
                    <m:r>
                      <m:rPr>
                        <m:sty m:val="p"/>
                      </m:rPr>
                      <a:rPr lang="en-US" b="0" i="0" smtClean="0">
                        <a:latin typeface="Cambria Math" panose="02040503050406030204" pitchFamily="18" charset="0"/>
                      </a:rPr>
                      <m:t>that</m:t>
                    </m:r>
                    <m:r>
                      <a:rPr lang="en-US" b="0" i="0" smtClean="0">
                        <a:latin typeface="Cambria Math" panose="02040503050406030204" pitchFamily="18" charset="0"/>
                      </a:rPr>
                      <m:t> </m:t>
                    </m:r>
                    <m:r>
                      <m:rPr>
                        <m:sty m:val="p"/>
                      </m:rPr>
                      <a:rPr lang="en-US" b="0" i="0" smtClean="0">
                        <a:latin typeface="Cambria Math" panose="02040503050406030204" pitchFamily="18" charset="0"/>
                      </a:rPr>
                      <m:t>f</m:t>
                    </m:r>
                    <m:r>
                      <a:rPr lang="en-US" b="0" i="0" smtClean="0">
                        <a:latin typeface="Cambria Math" panose="02040503050406030204" pitchFamily="18" charset="0"/>
                      </a:rPr>
                      <m:t> </m:t>
                    </m:r>
                    <m:r>
                      <m:rPr>
                        <m:sty m:val="p"/>
                      </m:rPr>
                      <a:rPr lang="en-US" b="0" i="0" smtClean="0">
                        <a:latin typeface="Cambria Math" panose="02040503050406030204" pitchFamily="18" charset="0"/>
                      </a:rPr>
                      <m:t>conventional</m:t>
                    </m:r>
                    <m:r>
                      <a:rPr lang="en-US" b="0" i="0" smtClean="0">
                        <a:latin typeface="Cambria Math" panose="02040503050406030204" pitchFamily="18" charset="0"/>
                      </a:rPr>
                      <m:t> </m:t>
                    </m:r>
                    <m:r>
                      <m:rPr>
                        <m:sty m:val="p"/>
                      </m:rPr>
                      <a:rPr lang="en-US" b="0" i="0" smtClean="0">
                        <a:latin typeface="Cambria Math" panose="02040503050406030204" pitchFamily="18" charset="0"/>
                      </a:rPr>
                      <m:t>structures</m:t>
                    </m:r>
                  </m:oMath>
                </a14:m>
                <a:endParaRPr lang="en-US" b="0" dirty="0"/>
              </a:p>
              <a:p>
                <a:pPr marL="285750" indent="-285750">
                  <a:buFont typeface="Arial" panose="020B0604020202020204" pitchFamily="34" charset="0"/>
                  <a:buChar char="•"/>
                </a:pPr>
                <a:r>
                  <a:rPr lang="en-US" dirty="0"/>
                  <a:t>New manufacturing techniques have reduced the number of parts dramatically and the cost of the linac is small in comparison to the rest of the RF system and infrastructure</a:t>
                </a:r>
              </a:p>
              <a:p>
                <a:pPr marL="285750" indent="-285750">
                  <a:buFont typeface="Arial" panose="020B0604020202020204" pitchFamily="34" charset="0"/>
                  <a:buChar char="•"/>
                </a:pPr>
                <a:r>
                  <a:rPr lang="en-US" dirty="0"/>
                  <a:t>Operation at 80k, further improved the shunt impedance to be &gt; 5 times that of the conventional linacs.</a:t>
                </a:r>
              </a:p>
              <a:p>
                <a:pPr marL="285750" indent="-285750">
                  <a:buFont typeface="Arial" panose="020B0604020202020204" pitchFamily="34" charset="0"/>
                  <a:buChar char="•"/>
                </a:pPr>
                <a:r>
                  <a:rPr lang="en-US" dirty="0"/>
                  <a:t>The efficiency of the linac has been verified experimentally at room temperature and at 80K</a:t>
                </a:r>
              </a:p>
              <a:p>
                <a:pPr marL="285750" indent="-285750">
                  <a:buFont typeface="Arial" panose="020B0604020202020204" pitchFamily="34" charset="0"/>
                  <a:buChar char="•"/>
                </a:pPr>
                <a:r>
                  <a:rPr lang="en-US" dirty="0"/>
                  <a:t>The high gradient linac operation has been verified at room temperature and at 80K: at 11.4 GHz gradients exceeding 150 MV/m is quite possible. </a:t>
                </a:r>
              </a:p>
              <a:p>
                <a:pPr marL="285750" indent="-285750">
                  <a:buFont typeface="Arial" panose="020B0604020202020204" pitchFamily="34" charset="0"/>
                  <a:buChar char="•"/>
                </a:pPr>
                <a:endParaRPr lang="en-US" dirty="0"/>
              </a:p>
              <a:p>
                <a:r>
                  <a:rPr lang="en-US" dirty="0"/>
                  <a:t>Next Steps:</a:t>
                </a:r>
              </a:p>
              <a:p>
                <a:pPr marL="285750" indent="-285750">
                  <a:buFont typeface="Arial" panose="020B0604020202020204" pitchFamily="34" charset="0"/>
                  <a:buChar char="•"/>
                </a:pPr>
                <a:r>
                  <a:rPr lang="en-US" dirty="0">
                    <a:solidFill>
                      <a:srgbClr val="FF0000"/>
                    </a:solidFill>
                  </a:rPr>
                  <a:t>The most efficient incarnation of the distributed coupling structure is a system with 135 degree phase advance.</a:t>
                </a:r>
              </a:p>
              <a:p>
                <a:pPr marL="742950" lvl="1" indent="-285750">
                  <a:buFont typeface="Arial" panose="020B0604020202020204" pitchFamily="34" charset="0"/>
                  <a:buChar char="•"/>
                </a:pPr>
                <a:r>
                  <a:rPr lang="en-US" dirty="0"/>
                  <a:t>Getting the correct topology for this was a puzzle that took some time to solve; Initial design at X-band have just been realized </a:t>
                </a:r>
              </a:p>
              <a:p>
                <a:pPr marL="742950" lvl="1" indent="-285750">
                  <a:buFont typeface="Arial" panose="020B0604020202020204" pitchFamily="34" charset="0"/>
                  <a:buChar char="•"/>
                </a:pPr>
                <a:r>
                  <a:rPr lang="en-US" dirty="0"/>
                  <a:t>Mechanical design have just begun</a:t>
                </a:r>
              </a:p>
              <a:p>
                <a:pPr marL="285750" indent="-285750">
                  <a:buFont typeface="Arial" panose="020B0604020202020204" pitchFamily="34" charset="0"/>
                  <a:buChar char="•"/>
                </a:pPr>
                <a:r>
                  <a:rPr lang="en-US" dirty="0">
                    <a:solidFill>
                      <a:srgbClr val="FF0000"/>
                    </a:solidFill>
                  </a:rPr>
                  <a:t>Working on the collider design while knowing what we know now about these new structure topologies and high gradient operation led us to work at C-band</a:t>
                </a:r>
              </a:p>
              <a:p>
                <a:pPr marL="742950" lvl="1" indent="-285750">
                  <a:buFont typeface="Arial" panose="020B0604020202020204" pitchFamily="34" charset="0"/>
                  <a:buChar char="•"/>
                </a:pPr>
                <a:r>
                  <a:rPr lang="en-US" dirty="0"/>
                  <a:t>We can predict the high gradient performance of the structure at C-band, but this need to be verified experimentally</a:t>
                </a:r>
              </a:p>
              <a:p>
                <a:pPr marL="742950" lvl="1" indent="-285750">
                  <a:buFont typeface="Arial" panose="020B0604020202020204" pitchFamily="34" charset="0"/>
                  <a:buChar char="•"/>
                </a:pPr>
                <a:r>
                  <a:rPr lang="en-US" dirty="0"/>
                  <a:t>We need to design the structure with detuning and damping </a:t>
                </a:r>
              </a:p>
              <a:p>
                <a:pPr marL="742950" lvl="1"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mc:Choice>
        <mc:Fallback>
          <p:sp>
            <p:nvSpPr>
              <p:cNvPr id="5" name="TextBox 4">
                <a:extLst>
                  <a:ext uri="{FF2B5EF4-FFF2-40B4-BE49-F238E27FC236}">
                    <a16:creationId xmlns:a16="http://schemas.microsoft.com/office/drawing/2014/main" id="{E79EB5EC-1EAF-4945-AD7D-BB558D5AEE08}"/>
                  </a:ext>
                </a:extLst>
              </p:cNvPr>
              <p:cNvSpPr txBox="1">
                <a:spLocks noRot="1" noChangeAspect="1" noMove="1" noResize="1" noEditPoints="1" noAdjustHandles="1" noChangeArrowheads="1" noChangeShapeType="1" noTextEdit="1"/>
              </p:cNvSpPr>
              <p:nvPr/>
            </p:nvSpPr>
            <p:spPr>
              <a:xfrm>
                <a:off x="194355" y="1509622"/>
                <a:ext cx="11848120" cy="5909310"/>
              </a:xfrm>
              <a:prstGeom prst="rect">
                <a:avLst/>
              </a:prstGeom>
              <a:blipFill>
                <a:blip r:embed="rId2"/>
                <a:stretch>
                  <a:fillRect l="-463" t="-619" r="-823"/>
                </a:stretch>
              </a:blipFill>
            </p:spPr>
            <p:txBody>
              <a:bodyPr/>
              <a:lstStyle/>
              <a:p>
                <a:r>
                  <a:rPr lang="en-US">
                    <a:noFill/>
                  </a:rPr>
                  <a:t> </a:t>
                </a:r>
              </a:p>
            </p:txBody>
          </p:sp>
        </mc:Fallback>
      </mc:AlternateContent>
    </p:spTree>
    <p:extLst>
      <p:ext uri="{BB962C8B-B14F-4D97-AF65-F5344CB8AC3E}">
        <p14:creationId xmlns:p14="http://schemas.microsoft.com/office/powerpoint/2010/main" val="295825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194355" y="-170622"/>
            <a:ext cx="11229109" cy="1325563"/>
          </a:xfrm>
        </p:spPr>
        <p:txBody>
          <a:bodyPr>
            <a:normAutofit/>
          </a:bodyPr>
          <a:lstStyle/>
          <a:p>
            <a:r>
              <a:rPr lang="en-US" sz="3600" dirty="0"/>
              <a:t>Linacs: Initial R&amp;D goals, what do we need to demonstrate</a:t>
            </a:r>
          </a:p>
        </p:txBody>
      </p:sp>
      <p:sp>
        <p:nvSpPr>
          <p:cNvPr id="5" name="TextBox 4">
            <a:extLst>
              <a:ext uri="{FF2B5EF4-FFF2-40B4-BE49-F238E27FC236}">
                <a16:creationId xmlns:a16="http://schemas.microsoft.com/office/drawing/2014/main" id="{E79EB5EC-1EAF-4945-AD7D-BB558D5AEE08}"/>
              </a:ext>
            </a:extLst>
          </p:cNvPr>
          <p:cNvSpPr txBox="1"/>
          <p:nvPr/>
        </p:nvSpPr>
        <p:spPr>
          <a:xfrm>
            <a:off x="194355" y="1285335"/>
            <a:ext cx="11848120" cy="6124754"/>
          </a:xfrm>
          <a:prstGeom prst="rect">
            <a:avLst/>
          </a:prstGeom>
          <a:noFill/>
        </p:spPr>
        <p:txBody>
          <a:bodyPr wrap="square" rtlCol="0">
            <a:spAutoFit/>
          </a:bodyPr>
          <a:lstStyle/>
          <a:p>
            <a:pPr lvl="1"/>
            <a:r>
              <a:rPr lang="en-US" sz="2800" dirty="0"/>
              <a:t>We need to design and build a collider ready linac with </a:t>
            </a:r>
            <a:r>
              <a:rPr lang="en-US" sz="2800" dirty="0">
                <a:solidFill>
                  <a:srgbClr val="FF0000"/>
                </a:solidFill>
              </a:rPr>
              <a:t>experimental varication of its operation</a:t>
            </a:r>
          </a:p>
          <a:p>
            <a:pPr marL="1200150" lvl="2" indent="-285750">
              <a:buFont typeface="Arial" panose="020B0604020202020204" pitchFamily="34" charset="0"/>
              <a:buChar char="•"/>
            </a:pPr>
            <a:r>
              <a:rPr lang="en-US" sz="2800" dirty="0">
                <a:solidFill>
                  <a:schemeClr val="accent1"/>
                </a:solidFill>
              </a:rPr>
              <a:t>135 degree phase advance</a:t>
            </a:r>
          </a:p>
          <a:p>
            <a:pPr marL="1200150" lvl="2" indent="-285750">
              <a:buFont typeface="Arial" panose="020B0604020202020204" pitchFamily="34" charset="0"/>
              <a:buChar char="•"/>
            </a:pPr>
            <a:r>
              <a:rPr lang="en-US" sz="2800" dirty="0">
                <a:solidFill>
                  <a:schemeClr val="accent1"/>
                </a:solidFill>
              </a:rPr>
              <a:t>Operational at C-band</a:t>
            </a:r>
          </a:p>
          <a:p>
            <a:pPr marL="1200150" lvl="2" indent="-285750">
              <a:buFont typeface="Arial" panose="020B0604020202020204" pitchFamily="34" charset="0"/>
              <a:buChar char="•"/>
            </a:pPr>
            <a:r>
              <a:rPr lang="en-US" sz="2800" dirty="0">
                <a:solidFill>
                  <a:schemeClr val="accent1"/>
                </a:solidFill>
              </a:rPr>
              <a:t>Detuned ( every single cavity is different in terms of the dipole resonance frequency)</a:t>
            </a:r>
          </a:p>
          <a:p>
            <a:pPr marL="1200150" lvl="2" indent="-285750">
              <a:buFont typeface="Arial" panose="020B0604020202020204" pitchFamily="34" charset="0"/>
              <a:buChar char="•"/>
            </a:pPr>
            <a:r>
              <a:rPr lang="en-US" sz="2800" dirty="0">
                <a:solidFill>
                  <a:schemeClr val="accent1"/>
                </a:solidFill>
              </a:rPr>
              <a:t>Damped with a material that retains it damping properties t a77K</a:t>
            </a:r>
          </a:p>
          <a:p>
            <a:pPr marL="1200150" lvl="2" indent="-285750">
              <a:buFont typeface="Arial" panose="020B0604020202020204" pitchFamily="34" charset="0"/>
              <a:buChar char="•"/>
            </a:pPr>
            <a:r>
              <a:rPr lang="en-US" sz="2800" dirty="0">
                <a:solidFill>
                  <a:schemeClr val="accent1"/>
                </a:solidFill>
              </a:rPr>
              <a:t>A geometry for the damping slots that does not deteriorate the fundamental operation efficiency by much while damping dipole modes up to 40 GHz.</a:t>
            </a:r>
          </a:p>
          <a:p>
            <a:pPr lvl="2"/>
            <a:endParaRPr lang="en-US" sz="2800" dirty="0"/>
          </a:p>
          <a:p>
            <a:pPr marL="1200150" lvl="2" indent="-285750">
              <a:buFont typeface="Arial" panose="020B0604020202020204" pitchFamily="34" charset="0"/>
              <a:buChar char="•"/>
            </a:pPr>
            <a:endParaRPr lang="en-US" sz="2800" dirty="0"/>
          </a:p>
          <a:p>
            <a:endParaRPr lang="en-US" sz="2800" dirty="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743153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F8ABF-94EE-4F48-8978-8E60613C5C3A}"/>
              </a:ext>
            </a:extLst>
          </p:cNvPr>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a:extLst>
              <a:ext uri="{FF2B5EF4-FFF2-40B4-BE49-F238E27FC236}">
                <a16:creationId xmlns:a16="http://schemas.microsoft.com/office/drawing/2014/main" id="{CE85C646-8A32-4AF9-984C-45691E2D9714}"/>
              </a:ext>
            </a:extLst>
          </p:cNvPr>
          <p:cNvSpPr>
            <a:spLocks noGrp="1"/>
          </p:cNvSpPr>
          <p:nvPr>
            <p:ph type="title"/>
          </p:nvPr>
        </p:nvSpPr>
        <p:spPr>
          <a:xfrm>
            <a:off x="194355" y="-170622"/>
            <a:ext cx="11229109" cy="1325563"/>
          </a:xfrm>
        </p:spPr>
        <p:txBody>
          <a:bodyPr>
            <a:normAutofit/>
          </a:bodyPr>
          <a:lstStyle/>
          <a:p>
            <a:r>
              <a:rPr lang="en-US" sz="3600" dirty="0"/>
              <a:t>RF sources: Basic developments</a:t>
            </a:r>
          </a:p>
        </p:txBody>
      </p:sp>
      <p:sp>
        <p:nvSpPr>
          <p:cNvPr id="5" name="TextBox 4">
            <a:extLst>
              <a:ext uri="{FF2B5EF4-FFF2-40B4-BE49-F238E27FC236}">
                <a16:creationId xmlns:a16="http://schemas.microsoft.com/office/drawing/2014/main" id="{E79EB5EC-1EAF-4945-AD7D-BB558D5AEE08}"/>
              </a:ext>
            </a:extLst>
          </p:cNvPr>
          <p:cNvSpPr txBox="1"/>
          <p:nvPr/>
        </p:nvSpPr>
        <p:spPr>
          <a:xfrm>
            <a:off x="194355" y="1242204"/>
            <a:ext cx="11848120" cy="6555641"/>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We have invented a new RF source topology, the </a:t>
            </a:r>
            <a:r>
              <a:rPr lang="en-US" sz="2000" b="1" i="1" dirty="0"/>
              <a:t>modular multi-beam klystrons:</a:t>
            </a:r>
          </a:p>
          <a:p>
            <a:pPr marL="285750" indent="-285750">
              <a:buFont typeface="Arial" panose="020B0604020202020204" pitchFamily="34" charset="0"/>
              <a:buChar char="•"/>
            </a:pPr>
            <a:r>
              <a:rPr lang="en-US" sz="2000" dirty="0"/>
              <a:t>Goals</a:t>
            </a:r>
          </a:p>
          <a:p>
            <a:pPr marL="742950" lvl="1" indent="-285750">
              <a:buFont typeface="Arial" panose="020B0604020202020204" pitchFamily="34" charset="0"/>
              <a:buChar char="•"/>
            </a:pPr>
            <a:r>
              <a:rPr lang="en-US" sz="2000" dirty="0">
                <a:solidFill>
                  <a:srgbClr val="FF0000"/>
                </a:solidFill>
              </a:rPr>
              <a:t>No electro magnets </a:t>
            </a:r>
          </a:p>
          <a:p>
            <a:pPr marL="742950" lvl="1" indent="-285750">
              <a:buFont typeface="Arial" panose="020B0604020202020204" pitchFamily="34" charset="0"/>
              <a:buChar char="•"/>
            </a:pPr>
            <a:r>
              <a:rPr lang="en-US" sz="2000" dirty="0">
                <a:solidFill>
                  <a:srgbClr val="FF0000"/>
                </a:solidFill>
              </a:rPr>
              <a:t>efficiency &gt; 65%</a:t>
            </a:r>
          </a:p>
          <a:p>
            <a:pPr marL="742950" lvl="1" indent="-285750">
              <a:buFont typeface="Arial" panose="020B0604020202020204" pitchFamily="34" charset="0"/>
              <a:buChar char="•"/>
            </a:pPr>
            <a:r>
              <a:rPr lang="en-US" sz="2000" dirty="0">
                <a:solidFill>
                  <a:srgbClr val="FF0000"/>
                </a:solidFill>
              </a:rPr>
              <a:t>Low cost</a:t>
            </a:r>
          </a:p>
          <a:p>
            <a:pPr marL="742950" lvl="1" indent="-285750">
              <a:buFont typeface="Arial" panose="020B0604020202020204" pitchFamily="34" charset="0"/>
              <a:buChar char="•"/>
            </a:pPr>
            <a:r>
              <a:rPr lang="en-US" sz="2000" dirty="0">
                <a:solidFill>
                  <a:srgbClr val="FF0000"/>
                </a:solidFill>
              </a:rPr>
              <a:t>Operating voltage ~ 60 kV</a:t>
            </a:r>
          </a:p>
          <a:p>
            <a:pPr marL="285750" indent="-285750">
              <a:buFont typeface="Arial" panose="020B0604020202020204" pitchFamily="34" charset="0"/>
              <a:buChar char="•"/>
            </a:pPr>
            <a:r>
              <a:rPr lang="en-US" sz="2000" dirty="0"/>
              <a:t>Developments to date:</a:t>
            </a:r>
          </a:p>
          <a:p>
            <a:pPr marL="742950" lvl="1" indent="-285750">
              <a:buFont typeface="Arial" panose="020B0604020202020204" pitchFamily="34" charset="0"/>
              <a:buChar char="•"/>
            </a:pPr>
            <a:r>
              <a:rPr lang="en-US" sz="2000" dirty="0">
                <a:solidFill>
                  <a:srgbClr val="FF0000"/>
                </a:solidFill>
              </a:rPr>
              <a:t>so far was purely experimental</a:t>
            </a:r>
          </a:p>
          <a:p>
            <a:pPr marL="742950" lvl="1" indent="-285750">
              <a:buFont typeface="Arial" panose="020B0604020202020204" pitchFamily="34" charset="0"/>
              <a:buChar char="•"/>
            </a:pPr>
            <a:r>
              <a:rPr lang="en-US" sz="2000" dirty="0">
                <a:solidFill>
                  <a:srgbClr val="FF0000"/>
                </a:solidFill>
              </a:rPr>
              <a:t>the first version suffered from many manufacturing problems</a:t>
            </a:r>
          </a:p>
          <a:p>
            <a:pPr marL="742950" lvl="1" indent="-285750">
              <a:buFont typeface="Arial" panose="020B0604020202020204" pitchFamily="34" charset="0"/>
              <a:buChar char="•"/>
            </a:pPr>
            <a:r>
              <a:rPr lang="en-US" sz="2000" dirty="0">
                <a:solidFill>
                  <a:srgbClr val="FF0000"/>
                </a:solidFill>
              </a:rPr>
              <a:t>3 more versions are in the pipe line, </a:t>
            </a:r>
            <a:r>
              <a:rPr lang="en-US" sz="2000" dirty="0" err="1">
                <a:solidFill>
                  <a:srgbClr val="FF0000"/>
                </a:solidFill>
              </a:rPr>
              <a:t>delyed</a:t>
            </a:r>
            <a:r>
              <a:rPr lang="en-US" sz="2000" dirty="0">
                <a:solidFill>
                  <a:srgbClr val="FF0000"/>
                </a:solidFill>
              </a:rPr>
              <a:t> mainly because of supply issues elated to cathodes ( Covid related)</a:t>
            </a:r>
          </a:p>
          <a:p>
            <a:pPr marL="342900" indent="-342900">
              <a:buFont typeface="Wingdings" panose="05000000000000000000" pitchFamily="2" charset="2"/>
              <a:buChar char="Ø"/>
            </a:pPr>
            <a:r>
              <a:rPr lang="en-US" sz="2000" dirty="0">
                <a:solidFill>
                  <a:srgbClr val="FF0000"/>
                </a:solidFill>
              </a:rPr>
              <a:t>We have other concepts in the pipe line:</a:t>
            </a:r>
          </a:p>
          <a:p>
            <a:pPr marL="800100" lvl="1" indent="-342900">
              <a:buFont typeface="Arial" panose="020B0604020202020204" pitchFamily="34" charset="0"/>
              <a:buChar char="•"/>
            </a:pPr>
            <a:r>
              <a:rPr lang="en-US" sz="2000" dirty="0">
                <a:solidFill>
                  <a:srgbClr val="FF0000"/>
                </a:solidFill>
              </a:rPr>
              <a:t>Distributed beam amplifier</a:t>
            </a:r>
          </a:p>
          <a:p>
            <a:pPr marL="1257300" lvl="2" indent="-342900">
              <a:buFont typeface="Arial" panose="020B0604020202020204" pitchFamily="34" charset="0"/>
              <a:buChar char="•"/>
            </a:pPr>
            <a:r>
              <a:rPr lang="en-US" sz="2000" dirty="0">
                <a:solidFill>
                  <a:srgbClr val="FF0000"/>
                </a:solidFill>
              </a:rPr>
              <a:t>Limited by available simulation codes</a:t>
            </a:r>
          </a:p>
          <a:p>
            <a:pPr marL="1257300" lvl="2" indent="-342900">
              <a:buFont typeface="Arial" panose="020B0604020202020204" pitchFamily="34" charset="0"/>
              <a:buChar char="•"/>
            </a:pPr>
            <a:r>
              <a:rPr lang="en-US" sz="2000" dirty="0">
                <a:solidFill>
                  <a:srgbClr val="FF0000"/>
                </a:solidFill>
              </a:rPr>
              <a:t>Limited by budgets</a:t>
            </a:r>
          </a:p>
          <a:p>
            <a:pPr marL="800100" lvl="1" indent="-342900">
              <a:buFont typeface="Arial" panose="020B0604020202020204" pitchFamily="34" charset="0"/>
              <a:buChar char="•"/>
            </a:pPr>
            <a:r>
              <a:rPr lang="en-US" sz="2000" dirty="0">
                <a:solidFill>
                  <a:srgbClr val="FF0000"/>
                </a:solidFill>
              </a:rPr>
              <a:t>Planer circular klystron</a:t>
            </a:r>
          </a:p>
          <a:p>
            <a:pPr marL="1257300" lvl="2" indent="-342900">
              <a:buFont typeface="Arial" panose="020B0604020202020204" pitchFamily="34" charset="0"/>
              <a:buChar char="•"/>
            </a:pPr>
            <a:r>
              <a:rPr lang="en-US" sz="2000" dirty="0">
                <a:solidFill>
                  <a:srgbClr val="FF0000"/>
                </a:solidFill>
              </a:rPr>
              <a:t>Limited by budget</a:t>
            </a:r>
          </a:p>
          <a:p>
            <a:pPr marL="1257300" lvl="2" indent="-342900">
              <a:buFont typeface="Arial" panose="020B0604020202020204" pitchFamily="34" charset="0"/>
              <a:buChar char="•"/>
            </a:pPr>
            <a:endParaRPr lang="en-US" sz="2000" dirty="0">
              <a:solidFill>
                <a:srgbClr val="FF0000"/>
              </a:solidFill>
            </a:endParaRPr>
          </a:p>
          <a:p>
            <a:pPr lvl="1"/>
            <a:endParaRPr lang="en-US" sz="2000" dirty="0"/>
          </a:p>
          <a:p>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097984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1204</TotalTime>
  <Words>1955</Words>
  <Application>Microsoft Office PowerPoint</Application>
  <PresentationFormat>Widescreen</PresentationFormat>
  <Paragraphs>277</Paragraphs>
  <Slides>27</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Cambria Math</vt:lpstr>
      <vt:lpstr>CMSS10</vt:lpstr>
      <vt:lpstr>Wingdings</vt:lpstr>
      <vt:lpstr>Office Theme</vt:lpstr>
      <vt:lpstr>PowerPoint Presentation</vt:lpstr>
      <vt:lpstr>R&amp;D for Warm/Cold Future Colliders Linacs and RF systems </vt:lpstr>
      <vt:lpstr>Historical progression and design philosophy for the linac</vt:lpstr>
      <vt:lpstr>Historical progression and design philosophy for the RF system</vt:lpstr>
      <vt:lpstr>Old Vision</vt:lpstr>
      <vt:lpstr>My Vision: A very simple, modular system with an order of magnitude cost reduction for the accelerator complex.</vt:lpstr>
      <vt:lpstr>Linacs: Basic developments</vt:lpstr>
      <vt:lpstr>Linacs: Initial R&amp;D goals, what do we need to demonstrate</vt:lpstr>
      <vt:lpstr>RF sources: Basic developments</vt:lpstr>
      <vt:lpstr>RF sources: Basic developments, Next Steps</vt:lpstr>
      <vt:lpstr>RF sources: Initial R&amp;D Goals; what do we need to demonstrate</vt:lpstr>
      <vt:lpstr>Modulator: Basic developments, Initial R&amp;D Goals; what do we need to demonstrate</vt:lpstr>
      <vt:lpstr>System demonstration </vt:lpstr>
      <vt:lpstr>Resources</vt:lpstr>
      <vt:lpstr>Short range wake field analysis dictates beam aperture size </vt:lpstr>
      <vt:lpstr>C-Band Cell Optimization</vt:lpstr>
      <vt:lpstr>Coupling Iris Optimization</vt:lpstr>
      <vt:lpstr>3D Field Symmetrization</vt:lpstr>
      <vt:lpstr>Waveguide Distribution system</vt:lpstr>
      <vt:lpstr>PowerPoint Presentation</vt:lpstr>
      <vt:lpstr>Relative Position Optimized</vt:lpstr>
      <vt:lpstr>40cell 2-structure (top 20cell)</vt:lpstr>
      <vt:lpstr>Long-range Wakefield Analysis</vt:lpstr>
      <vt:lpstr>Preliminary IMPACT Beam Simulation</vt:lpstr>
      <vt:lpstr>LINAC Assembly Mechanical Structure</vt:lpstr>
      <vt:lpstr>Distributed Coupling Manifold and Cells</vt:lpstr>
      <vt:lpstr>Initial LINAC Thermal Simulations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Tantawi, Sami</dc:creator>
  <cp:lastModifiedBy>Tantawi, Sami</cp:lastModifiedBy>
  <cp:revision>25</cp:revision>
  <dcterms:created xsi:type="dcterms:W3CDTF">2021-06-16T22:02:26Z</dcterms:created>
  <dcterms:modified xsi:type="dcterms:W3CDTF">2021-06-17T18:06:53Z</dcterms:modified>
</cp:coreProperties>
</file>