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76" r:id="rId2"/>
    <p:sldId id="408" r:id="rId3"/>
    <p:sldId id="407" r:id="rId4"/>
    <p:sldId id="409" r:id="rId5"/>
    <p:sldId id="389" r:id="rId6"/>
    <p:sldId id="398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2278C0BB-9E67-3248-935F-BDE3CA2DACB5}">
          <p14:sldIdLst>
            <p14:sldId id="276"/>
            <p14:sldId id="408"/>
            <p14:sldId id="407"/>
            <p14:sldId id="409"/>
          </p14:sldIdLst>
        </p14:section>
        <p14:section name="Untitled Section" id="{A29B2946-E32F-7346-AE24-73C7483AF6D5}">
          <p14:sldIdLst>
            <p14:sldId id="389"/>
            <p14:sldId id="39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70000"/>
    <a:srgbClr val="0037A6"/>
    <a:srgbClr val="009B46"/>
    <a:srgbClr val="A00000"/>
    <a:srgbClr val="2399FF"/>
    <a:srgbClr val="CF3C6E"/>
    <a:srgbClr val="CC37B8"/>
    <a:srgbClr val="174C14"/>
    <a:srgbClr val="59005A"/>
    <a:srgbClr val="8B56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226" autoAdjust="0"/>
    <p:restoredTop sz="94803" autoAdjust="0"/>
  </p:normalViewPr>
  <p:slideViewPr>
    <p:cSldViewPr>
      <p:cViewPr varScale="1">
        <p:scale>
          <a:sx n="120" d="100"/>
          <a:sy n="120" d="100"/>
        </p:scale>
        <p:origin x="184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436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E1BC32-F9D0-A248-8EE7-EFA9A040001F}" type="datetimeFigureOut">
              <a:rPr lang="en-US" smtClean="0"/>
              <a:t>6/4/21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115191-D53D-6B4F-9636-1712C567B1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61459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E2ED83-C845-4948-9A11-203AA7073661}" type="datetimeFigureOut">
              <a:rPr lang="en-US" smtClean="0"/>
              <a:pPr/>
              <a:t>6/4/21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27BEFA-C5C1-4EA2-8DB8-E36976AA98A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42690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1094"/>
            <a:ext cx="2133600" cy="400050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</a:lstStyle>
          <a:p>
            <a:r>
              <a:rPr lang="en-US"/>
              <a:t>Jun/4/2021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SLAC future collider forum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0A88E2-E05A-4BDB-B7B9-698677DA331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00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Jun/4/2021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SLAC future collider forum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309CAA-77AB-4A07-8A64-2E9AA95F04D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00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Jun/4/2021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SLAC future collider forum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2E5E76-2B9D-4460-AFA5-91A2E691F4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00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Jun/4/2021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SLAC future collider forum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45592D37-B4B1-4604-A63E-3ACFF200FE3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3400" y="6400800"/>
            <a:ext cx="2133600" cy="400050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</a:lstStyle>
          <a:p>
            <a:r>
              <a:rPr lang="en-US"/>
              <a:t>Jun/4/2021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62200" y="6400800"/>
            <a:ext cx="3962400" cy="304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SLAC future collider forum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81800" y="6400800"/>
            <a:ext cx="1143000" cy="304800"/>
          </a:xfrm>
        </p:spPr>
        <p:txBody>
          <a:bodyPr/>
          <a:lstStyle>
            <a:lvl1pPr>
              <a:defRPr/>
            </a:lvl1pPr>
          </a:lstStyle>
          <a:p>
            <a:fld id="{64B8C6D3-68A8-4C46-9758-9FEAB9ED21E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00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Jun/4/2021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SLAC future collider forum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54AEFD-8A3E-4446-9C81-E457D42481B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9787"/>
            <a:ext cx="1600200" cy="304800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</a:lstStyle>
          <a:p>
            <a:r>
              <a:rPr lang="en-US"/>
              <a:t>Jun/4/2021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SLAC future collider forum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CCA779-1BE9-4F00-A1C0-40A01036550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00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Jun/4/2021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SLAC future collider forum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44C2EE-95D8-4892-80D3-AB4A4535154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00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Jun/4/2021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SLAC future collider forum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E3BD5F-4D9D-415B-8D7D-ECC68E0E497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00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Jun/4/2021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SLAC future collider forum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FFE296-E943-4A54-BE78-541066B0821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00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Jun/4/2021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SLAC future collider forum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1FB286-3A00-46E1-A05C-A743A9F734D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00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Jun/4/2021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SLAC future collider forum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DD9E8F-0599-42F4-A8D6-47E6310B270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152400"/>
            <a:ext cx="7010400" cy="1096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title 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71600"/>
            <a:ext cx="8229600" cy="4754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62200" y="6373757"/>
            <a:ext cx="3429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r>
              <a:rPr lang="en-US"/>
              <a:t>SLAC future collider forum</a:t>
            </a: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791200" y="6370144"/>
            <a:ext cx="2133600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CBFE5077-84BE-4BBA-9E89-7B15AEA605E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/>
  <p:txStyles>
    <p:titleStyle>
      <a:lvl1pPr algn="ctr" rtl="0" fontAlgn="base">
        <a:spcBef>
          <a:spcPct val="0"/>
        </a:spcBef>
        <a:spcAft>
          <a:spcPct val="0"/>
        </a:spcAft>
        <a:defRPr sz="4400" b="1" baseline="0">
          <a:solidFill>
            <a:srgbClr val="000090"/>
          </a:solidFill>
          <a:latin typeface="Comic Sans MS"/>
          <a:ea typeface="+mj-ea"/>
          <a:cs typeface="Comic Sans M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b="1">
          <a:solidFill>
            <a:srgbClr val="000090"/>
          </a:solidFill>
          <a:latin typeface="Comic Sans MS"/>
          <a:ea typeface="+mn-ea"/>
          <a:cs typeface="Comic Sans M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b="1">
          <a:solidFill>
            <a:srgbClr val="000090"/>
          </a:solidFill>
          <a:latin typeface="Comic Sans MS"/>
          <a:cs typeface="Comic Sans M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b="1">
          <a:solidFill>
            <a:srgbClr val="000090"/>
          </a:solidFill>
          <a:latin typeface="Comic Sans MS"/>
          <a:cs typeface="Comic Sans M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b="1">
          <a:solidFill>
            <a:srgbClr val="000090"/>
          </a:solidFill>
          <a:latin typeface="Comic Sans MS"/>
          <a:cs typeface="Comic Sans M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rgbClr val="000090"/>
          </a:solidFill>
          <a:latin typeface="Comic Sans MS"/>
          <a:cs typeface="Comic Sans M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>
          <a:xfrm>
            <a:off x="914400" y="1524000"/>
            <a:ext cx="7391400" cy="1828800"/>
          </a:xfrm>
        </p:spPr>
        <p:txBody>
          <a:bodyPr/>
          <a:lstStyle/>
          <a:p>
            <a:r>
              <a:rPr lang="en-US" sz="4000" b="1" dirty="0">
                <a:solidFill>
                  <a:srgbClr val="002060"/>
                </a:solidFill>
                <a:latin typeface="Comic Sans MS" pitchFamily="66" charset="0"/>
              </a:rPr>
              <a:t>Remarks on </a:t>
            </a:r>
            <a:br>
              <a:rPr lang="en-US" sz="4000" b="1" dirty="0">
                <a:solidFill>
                  <a:srgbClr val="002060"/>
                </a:solidFill>
                <a:latin typeface="Comic Sans MS" pitchFamily="66" charset="0"/>
              </a:rPr>
            </a:br>
            <a:r>
              <a:rPr lang="en-US" sz="4000" b="1" dirty="0">
                <a:solidFill>
                  <a:srgbClr val="002060"/>
                </a:solidFill>
                <a:latin typeface="Comic Sans MS" pitchFamily="66" charset="0"/>
              </a:rPr>
              <a:t>Higgs Factory Prospects</a:t>
            </a:r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>
          <a:xfrm>
            <a:off x="2257301" y="4442062"/>
            <a:ext cx="4038600" cy="542240"/>
          </a:xfrm>
        </p:spPr>
        <p:txBody>
          <a:bodyPr/>
          <a:lstStyle/>
          <a:p>
            <a:r>
              <a:rPr lang="en-US" sz="2800" b="1" dirty="0">
                <a:solidFill>
                  <a:srgbClr val="002060"/>
                </a:solidFill>
                <a:latin typeface="Comic Sans MS" pitchFamily="66" charset="0"/>
              </a:rPr>
              <a:t>Su Dong</a:t>
            </a:r>
          </a:p>
          <a:p>
            <a:endParaRPr lang="en-US" sz="2400" b="1" dirty="0">
              <a:solidFill>
                <a:srgbClr val="800000"/>
              </a:solidFill>
              <a:latin typeface="Comic Sans MS" pitchFamily="66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362200" y="6373757"/>
            <a:ext cx="3962400" cy="304800"/>
          </a:xfrm>
        </p:spPr>
        <p:txBody>
          <a:bodyPr/>
          <a:lstStyle/>
          <a:p>
            <a:r>
              <a:rPr lang="en-US"/>
              <a:t>SLAC future collider forum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A88E2-E05A-4BDB-B7B9-698677DA331A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BFC9F88-9C62-9D4B-8993-A80E7C878E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Jun/4/2021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DA0903-49CD-DF4B-8EFB-FBDF7387C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209550"/>
            <a:ext cx="7010400" cy="685800"/>
          </a:xfrm>
        </p:spPr>
        <p:txBody>
          <a:bodyPr/>
          <a:lstStyle/>
          <a:p>
            <a:r>
              <a:rPr lang="en-US" sz="3600" dirty="0"/>
              <a:t>Known Projects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B404E4-62E7-E54C-BF6C-FC11A177E8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Jun/4/2021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2A740E-DC9C-2B42-A8AB-815E4A33D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SLAC future collider forum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0A8F44-57B7-014A-8D24-6EA0EE29BD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8C6D3-68A8-4C46-9758-9FEAB9ED21E7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1025" name="Picture 1" descr="page4image4192584768">
            <a:extLst>
              <a:ext uri="{FF2B5EF4-FFF2-40B4-BE49-F238E27FC236}">
                <a16:creationId xmlns:a16="http://schemas.microsoft.com/office/drawing/2014/main" id="{F8D9FD4A-4419-F04A-A71B-F9EF73344555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637" y="1047750"/>
            <a:ext cx="8640726" cy="525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1E85179-27C5-A24B-8EB2-5613B18DBACA}"/>
              </a:ext>
            </a:extLst>
          </p:cNvPr>
          <p:cNvSpPr txBox="1"/>
          <p:nvPr/>
        </p:nvSpPr>
        <p:spPr>
          <a:xfrm>
            <a:off x="7127145" y="1981200"/>
            <a:ext cx="1595309" cy="646331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From Tor’s</a:t>
            </a:r>
          </a:p>
          <a:p>
            <a:r>
              <a:rPr lang="en-US" dirty="0">
                <a:solidFill>
                  <a:srgbClr val="FF0000"/>
                </a:solidFill>
              </a:rPr>
              <a:t>Retreat slides</a:t>
            </a:r>
          </a:p>
        </p:txBody>
      </p:sp>
    </p:spTree>
    <p:extLst>
      <p:ext uri="{BB962C8B-B14F-4D97-AF65-F5344CB8AC3E}">
        <p14:creationId xmlns:p14="http://schemas.microsoft.com/office/powerpoint/2010/main" val="24850480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DE9E0FD0-7717-5348-BD8F-F4C8B2C7BA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Difficulties with “Known” Projects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5297FF8A-3EC5-B44C-B5A2-7082B48D6F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62550"/>
          </a:xfrm>
        </p:spPr>
        <p:txBody>
          <a:bodyPr/>
          <a:lstStyle/>
          <a:p>
            <a:r>
              <a:rPr lang="en-US" sz="2000" dirty="0"/>
              <a:t>ILC:  </a:t>
            </a:r>
          </a:p>
          <a:p>
            <a:pPr lvl="1"/>
            <a:r>
              <a:rPr lang="en-US" sz="1800" dirty="0"/>
              <a:t>Hosting attempt round 3, since 2004. Fell twice on cost.</a:t>
            </a:r>
          </a:p>
          <a:p>
            <a:pPr lvl="1"/>
            <a:r>
              <a:rPr lang="en-US" sz="1800" dirty="0"/>
              <a:t>Can “hosting” model with international partners contributing $1B level offshore cost each ever work ? </a:t>
            </a:r>
          </a:p>
          <a:p>
            <a:pPr lvl="1"/>
            <a:r>
              <a:rPr lang="en-US" sz="1800" dirty="0"/>
              <a:t>Costly green field site =&gt; more demand for extendable energy upgrade, but is 45-80 MeV/m 20+ year from now a justifiable upgrade ? Only additional 10-20km or replacing existing 20km ?  </a:t>
            </a:r>
          </a:p>
          <a:p>
            <a:r>
              <a:rPr lang="en-US" sz="2000" dirty="0"/>
              <a:t>FCC-</a:t>
            </a:r>
            <a:r>
              <a:rPr lang="en-US" sz="2000" dirty="0" err="1"/>
              <a:t>ee</a:t>
            </a:r>
            <a:endParaRPr lang="en-US" sz="2000" dirty="0"/>
          </a:p>
          <a:p>
            <a:pPr lvl="1"/>
            <a:r>
              <a:rPr lang="en-US" sz="1800" dirty="0"/>
              <a:t>6B$ 100km tunnel starting 2029, while HL-LHC still going ? Cost defense is mainly from reuse for FCC-</a:t>
            </a:r>
            <a:r>
              <a:rPr lang="en-US" sz="1800" dirty="0" err="1"/>
              <a:t>hh</a:t>
            </a:r>
            <a:r>
              <a:rPr lang="en-US" sz="1800" dirty="0"/>
              <a:t> later. </a:t>
            </a:r>
          </a:p>
          <a:p>
            <a:pPr lvl="1"/>
            <a:r>
              <a:rPr lang="en-US" sz="1800" dirty="0"/>
              <a:t>2039 Higgs factory physics starts is no longer a medium term future ? and HEP has a serial mono-rail EF future with CERN. </a:t>
            </a:r>
          </a:p>
          <a:p>
            <a:r>
              <a:rPr lang="en-US" sz="2000" dirty="0"/>
              <a:t>CEPC:</a:t>
            </a:r>
          </a:p>
          <a:p>
            <a:pPr lvl="1"/>
            <a:r>
              <a:rPr lang="en-US" sz="1800" dirty="0"/>
              <a:t>More likely to overcome finance hurdle and might start early ?</a:t>
            </a:r>
          </a:p>
          <a:p>
            <a:pPr marL="0" indent="0">
              <a:buNone/>
            </a:pPr>
            <a:r>
              <a:rPr lang="en-US" sz="2000" i="1" dirty="0">
                <a:solidFill>
                  <a:srgbClr val="FF0000"/>
                </a:solidFill>
              </a:rPr>
              <a:t>The cost hurdle is daunting in all cases. At (or &gt;) limit of site size. Future colliders need to be on different trajectory for scalability.  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1EF722-3BD5-8D4E-94B1-FDDEF229EF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Jun/4/2021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0A6C0C-5E8C-4643-B0C5-4575C6DD93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SLAC future collider forum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B379B5-EC64-5344-8F61-39A1B4A180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CA779-1BE9-4F00-A1C0-40A01036550F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00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473361-B9E6-2C48-AEBC-55B99B5999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600" y="152401"/>
            <a:ext cx="6477000" cy="762000"/>
          </a:xfrm>
        </p:spPr>
        <p:txBody>
          <a:bodyPr/>
          <a:lstStyle/>
          <a:p>
            <a:r>
              <a:rPr lang="en-US" sz="3200" dirty="0"/>
              <a:t>Time Scale and Energy Upgrade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6BF4D1-27CC-364D-96ED-5F276FB8E8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238750"/>
          </a:xfrm>
        </p:spPr>
        <p:txBody>
          <a:bodyPr/>
          <a:lstStyle/>
          <a:p>
            <a:r>
              <a:rPr lang="en-US" sz="2000" dirty="0"/>
              <a:t>Higgs Factory should be in &lt; ~15 year future to serve the medium time frame physics program – goal aligned in all regional future strategies.  </a:t>
            </a:r>
          </a:p>
          <a:p>
            <a:r>
              <a:rPr lang="en-US" sz="2000" dirty="0"/>
              <a:t>Muon collider/ multi-</a:t>
            </a:r>
            <a:r>
              <a:rPr lang="en-US" sz="2000" dirty="0" err="1"/>
              <a:t>TeV</a:t>
            </a:r>
            <a:r>
              <a:rPr lang="en-US" sz="2000" dirty="0"/>
              <a:t> </a:t>
            </a:r>
            <a:r>
              <a:rPr lang="en-US" sz="2000" dirty="0" err="1"/>
              <a:t>e+e</a:t>
            </a:r>
            <a:r>
              <a:rPr lang="en-US" sz="2000" dirty="0"/>
              <a:t>- / 100TeV </a:t>
            </a:r>
            <a:r>
              <a:rPr lang="en-US" sz="2000" dirty="0" err="1"/>
              <a:t>hh</a:t>
            </a:r>
            <a:r>
              <a:rPr lang="en-US" sz="2000" dirty="0"/>
              <a:t> are for very different far future times scales so that we should avoid unrealistic bundling with Higgs factory. FCC-</a:t>
            </a:r>
            <a:r>
              <a:rPr lang="en-US" sz="2000" dirty="0" err="1"/>
              <a:t>ee</a:t>
            </a:r>
            <a:r>
              <a:rPr lang="en-US" sz="2000"/>
              <a:t> also too late ?</a:t>
            </a:r>
            <a:endParaRPr lang="en-US" sz="2000" dirty="0"/>
          </a:p>
          <a:p>
            <a:r>
              <a:rPr lang="en-US" sz="2000" dirty="0"/>
              <a:t>C3/XCC advantages:</a:t>
            </a:r>
          </a:p>
          <a:p>
            <a:pPr lvl="1"/>
            <a:r>
              <a:rPr lang="en-US" sz="1800" dirty="0"/>
              <a:t>Could be at more affordable range to change funding psychology completely. Lower political hurdle compared to ”known” projects.</a:t>
            </a:r>
          </a:p>
          <a:p>
            <a:pPr lvl="1"/>
            <a:r>
              <a:rPr lang="en-US" sz="1800" dirty="0"/>
              <a:t>Domestic program funding ceiling not as stringent as off-shore.</a:t>
            </a:r>
          </a:p>
          <a:p>
            <a:pPr lvl="1"/>
            <a:r>
              <a:rPr lang="en-US" sz="1800" dirty="0"/>
              <a:t>Reuse existing infrastructure or moderate new civil engineering should not carry the same baggage for “</a:t>
            </a:r>
            <a:r>
              <a:rPr lang="en-US" sz="1800" dirty="0" err="1"/>
              <a:t>extendability</a:t>
            </a:r>
            <a:r>
              <a:rPr lang="en-US" sz="1800" dirty="0"/>
              <a:t>” as ILC. </a:t>
            </a:r>
          </a:p>
          <a:p>
            <a:pPr lvl="1"/>
            <a:r>
              <a:rPr lang="en-US" sz="1800" dirty="0"/>
              <a:t>Once physics program going, buys time for higher gradient technology with e.g. PWAC. Upgrade more viable than new machine ?</a:t>
            </a:r>
          </a:p>
          <a:p>
            <a:pPr lvl="1"/>
            <a:r>
              <a:rPr lang="en-US" sz="1800" dirty="0"/>
              <a:t>Can still make sense in parallel to FCC-</a:t>
            </a:r>
            <a:r>
              <a:rPr lang="en-US" sz="1800" dirty="0" err="1"/>
              <a:t>ee</a:t>
            </a:r>
            <a:r>
              <a:rPr lang="en-US" sz="1800" dirty="0"/>
              <a:t>/CEPC ? </a:t>
            </a:r>
          </a:p>
          <a:p>
            <a:pPr lvl="1"/>
            <a:r>
              <a:rPr lang="en-US" sz="1800" dirty="0"/>
              <a:t>Put </a:t>
            </a:r>
            <a:r>
              <a:rPr lang="en-US" sz="1800" dirty="0" err="1"/>
              <a:t>e+e</a:t>
            </a:r>
            <a:r>
              <a:rPr lang="en-US" sz="1800" dirty="0"/>
              <a:t>- collider on a new technology trajectory. 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E422F8-5649-6842-8003-6842E9E013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Jun/4/2021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5B9C6C-1FD6-4347-BAFE-FFE62D7FE6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SLAC future collider forum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E0C2D8-AFA3-A04E-80C9-026E4737B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8C6D3-68A8-4C46-9758-9FEAB9ED21E7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6963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2FD31BCF-3A11-444F-9842-C10341F2A7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921" y="3276600"/>
            <a:ext cx="7772400" cy="1362075"/>
          </a:xfrm>
        </p:spPr>
        <p:txBody>
          <a:bodyPr/>
          <a:lstStyle/>
          <a:p>
            <a:pPr algn="ctr"/>
            <a:r>
              <a:rPr lang="en-US" dirty="0"/>
              <a:t>Back up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9DB2C5-B734-2F4C-A332-3813C1CFAF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Jun/4/2021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655ACB-AEB5-7541-99D7-8BB6CFA4E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SLAC future collider forum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EDA749-7716-CF4D-BC99-E5EEBD5E8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8C6D3-68A8-4C46-9758-9FEAB9ED21E7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7151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3ECA61F0-2D0B-D042-891B-4AE0C7D7B2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Accelerator Parameters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AA025F-F3C4-EF4A-90DB-A9A5E0D8FA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Jun/4/2021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A88A0E-05A2-F442-B4F5-0734B3414F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SLAC future collider forum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850E4E-AD63-DF4D-86E5-4E86337D53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4AEFD-8A3E-4446-9C81-E457D42481B6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10" name="Picture 9" descr="Table&#10;&#10;Description automatically generated">
            <a:extLst>
              <a:ext uri="{FF2B5EF4-FFF2-40B4-BE49-F238E27FC236}">
                <a16:creationId xmlns:a16="http://schemas.microsoft.com/office/drawing/2014/main" id="{8FF4AC15-57A4-E249-B820-A4225386EC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325" y="3833859"/>
            <a:ext cx="8675350" cy="2327533"/>
          </a:xfrm>
          <a:prstGeom prst="rect">
            <a:avLst/>
          </a:prstGeom>
        </p:spPr>
      </p:pic>
      <p:pic>
        <p:nvPicPr>
          <p:cNvPr id="12" name="Picture 11" descr="Table&#10;&#10;Description automatically generated">
            <a:extLst>
              <a:ext uri="{FF2B5EF4-FFF2-40B4-BE49-F238E27FC236}">
                <a16:creationId xmlns:a16="http://schemas.microsoft.com/office/drawing/2014/main" id="{A6CB9012-71DD-2A4F-B4FF-721452992FD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473" y="1269721"/>
            <a:ext cx="8863055" cy="2377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5854584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46884</TotalTime>
  <Words>400</Words>
  <Application>Microsoft Macintosh PowerPoint</Application>
  <PresentationFormat>On-screen Show (4:3)</PresentationFormat>
  <Paragraphs>46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Comic Sans MS</vt:lpstr>
      <vt:lpstr>Default Design</vt:lpstr>
      <vt:lpstr>Remarks on  Higgs Factory Prospects</vt:lpstr>
      <vt:lpstr>Known Projects</vt:lpstr>
      <vt:lpstr>Difficulties with “Known” Projects</vt:lpstr>
      <vt:lpstr>Time Scale and Energy Upgrade </vt:lpstr>
      <vt:lpstr>Back up</vt:lpstr>
      <vt:lpstr>Accelerator Parameters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Su, Dong</dc:creator>
  <cp:lastModifiedBy>Su, Dong</cp:lastModifiedBy>
  <cp:revision>747</cp:revision>
  <cp:lastPrinted>2019-05-19T13:40:10Z</cp:lastPrinted>
  <dcterms:created xsi:type="dcterms:W3CDTF">1601-01-01T00:00:00Z</dcterms:created>
  <dcterms:modified xsi:type="dcterms:W3CDTF">2021-06-04T20:43:13Z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