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5" r:id="rId1"/>
  </p:sldMasterIdLst>
  <p:notesMasterIdLst>
    <p:notesMasterId r:id="rId21"/>
  </p:notesMasterIdLst>
  <p:handoutMasterIdLst>
    <p:handoutMasterId r:id="rId22"/>
  </p:handoutMasterIdLst>
  <p:sldIdLst>
    <p:sldId id="265" r:id="rId2"/>
    <p:sldId id="2321" r:id="rId3"/>
    <p:sldId id="2334" r:id="rId4"/>
    <p:sldId id="1832" r:id="rId5"/>
    <p:sldId id="2336" r:id="rId6"/>
    <p:sldId id="1833" r:id="rId7"/>
    <p:sldId id="1836" r:id="rId8"/>
    <p:sldId id="2339" r:id="rId9"/>
    <p:sldId id="2338" r:id="rId10"/>
    <p:sldId id="2337" r:id="rId11"/>
    <p:sldId id="1841" r:id="rId12"/>
    <p:sldId id="1842" r:id="rId13"/>
    <p:sldId id="2340" r:id="rId14"/>
    <p:sldId id="1837" r:id="rId15"/>
    <p:sldId id="1834" r:id="rId16"/>
    <p:sldId id="2328" r:id="rId17"/>
    <p:sldId id="2329" r:id="rId18"/>
    <p:sldId id="1839" r:id="rId19"/>
    <p:sldId id="1840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BF1"/>
    <a:srgbClr val="000000"/>
    <a:srgbClr val="003087"/>
    <a:srgbClr val="004C97"/>
    <a:srgbClr val="0F2D62"/>
    <a:srgbClr val="404040"/>
    <a:srgbClr val="505050"/>
    <a:srgbClr val="63666A"/>
    <a:srgbClr val="A7A8A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5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5/22/2021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5/22/2021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5604-FDA7-4C00-8C29-FE14AB67EE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5828146"/>
            <a:ext cx="12192000" cy="102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" y="-4795"/>
            <a:ext cx="12190993" cy="6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4" y="536579"/>
            <a:ext cx="10678583" cy="1968897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10" y="3640443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742954" y="2636790"/>
            <a:ext cx="10678583" cy="7541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440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08" y="6089142"/>
            <a:ext cx="2946400" cy="43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BD8C3-061E-3540-B0B5-3CC493A8FA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779" y="5959457"/>
            <a:ext cx="1887757" cy="7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8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5828146"/>
            <a:ext cx="12192000" cy="102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" y="-4795"/>
            <a:ext cx="12190993" cy="6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4" y="536579"/>
            <a:ext cx="10678583" cy="1968897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10" y="3640443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742954" y="2636790"/>
            <a:ext cx="10678583" cy="7541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440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08" y="6089142"/>
            <a:ext cx="2946400" cy="43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BD8C3-061E-3540-B0B5-3CC493A8FA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779" y="5959457"/>
            <a:ext cx="1887757" cy="7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5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2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7"/>
            <a:ext cx="10811933" cy="4914135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1" name="Picture 2" descr="cid:image001.jpg@01D48177.0314E7A0">
            <a:extLst>
              <a:ext uri="{FF2B5EF4-FFF2-40B4-BE49-F238E27FC236}">
                <a16:creationId xmlns:a16="http://schemas.microsoft.com/office/drawing/2014/main" id="{40363932-3AF0-6B4A-BBDD-E18B54DB1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5" y="6312374"/>
            <a:ext cx="1388527" cy="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2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0" name="Picture 2" descr="cid:image001.jpg@01D48177.0314E7A0">
            <a:extLst>
              <a:ext uri="{FF2B5EF4-FFF2-40B4-BE49-F238E27FC236}">
                <a16:creationId xmlns:a16="http://schemas.microsoft.com/office/drawing/2014/main" id="{27C6D226-32F2-B948-9433-809069EC6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5" y="6312374"/>
            <a:ext cx="1388527" cy="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2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7"/>
            <a:ext cx="5181600" cy="4919471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31"/>
            <a:ext cx="5181600" cy="4919471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0" name="Picture 2" descr="cid:image001.jpg@01D48177.0314E7A0">
            <a:extLst>
              <a:ext uri="{FF2B5EF4-FFF2-40B4-BE49-F238E27FC236}">
                <a16:creationId xmlns:a16="http://schemas.microsoft.com/office/drawing/2014/main" id="{449B2978-AB7B-7048-A82B-163DA550B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5" y="6312374"/>
            <a:ext cx="1388527" cy="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2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47260" y="3841751"/>
            <a:ext cx="3256453" cy="24320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30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4" y="1243584"/>
            <a:ext cx="4017433" cy="5030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5" name="Picture 2" descr="cid:image001.jpg@01D48177.0314E7A0">
            <a:extLst>
              <a:ext uri="{FF2B5EF4-FFF2-40B4-BE49-F238E27FC236}">
                <a16:creationId xmlns:a16="http://schemas.microsoft.com/office/drawing/2014/main" id="{4F6879D9-7604-2A4A-A0B7-A527F3C6F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5" y="6312374"/>
            <a:ext cx="1388527" cy="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1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2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30216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1" y="1243584"/>
            <a:ext cx="7313083" cy="5030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Picture 2" descr="cid:image001.jpg@01D48177.0314E7A0">
            <a:extLst>
              <a:ext uri="{FF2B5EF4-FFF2-40B4-BE49-F238E27FC236}">
                <a16:creationId xmlns:a16="http://schemas.microsoft.com/office/drawing/2014/main" id="{7FCD3347-07B9-DC48-9564-E0A25225B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5" y="6312374"/>
            <a:ext cx="1388527" cy="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1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4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3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189" indent="-223832" algn="l" defTabSz="914378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46" indent="-233357" algn="l" defTabSz="914378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378" indent="-223832" algn="l" defTabSz="914378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1972" indent="-179996" algn="l" defTabSz="914378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274867" y="1141110"/>
            <a:ext cx="10678583" cy="1968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  <a:ea typeface="Geneva" pitchFamily="121" charset="-128"/>
              </a:rPr>
              <a:t>Possible SLAC Contributions</a:t>
            </a:r>
            <a:br>
              <a:rPr lang="en-US" altLang="en-US" i="1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i="1" dirty="0">
                <a:latin typeface="Helvetica" panose="020B0604020202020204" pitchFamily="34" charset="0"/>
                <a:ea typeface="Geneva" pitchFamily="121" charset="-128"/>
              </a:rPr>
              <a:t>to the next Lepton Collider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742954" y="2715730"/>
            <a:ext cx="10678583" cy="10036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 hangingPunct="1"/>
            <a:r>
              <a:rPr lang="en-US" altLang="en-US" sz="8000" i="1" dirty="0">
                <a:latin typeface="Helvetica" panose="020B0604020202020204" pitchFamily="34" charset="0"/>
                <a:ea typeface="Geneva" pitchFamily="121" charset="-128"/>
              </a:rPr>
              <a:t>Tor Raubenheimer, SLAC</a:t>
            </a:r>
          </a:p>
          <a:p>
            <a:pPr eaLnBrk="1" hangingPunct="1"/>
            <a:endParaRPr lang="en-US" altLang="en-US" sz="8000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8000" dirty="0">
                <a:latin typeface="Helvetica" panose="020B0604020202020204" pitchFamily="34" charset="0"/>
                <a:ea typeface="Geneva" pitchFamily="121" charset="-128"/>
              </a:rPr>
              <a:t>SLAC HEP Retreat</a:t>
            </a:r>
          </a:p>
          <a:p>
            <a:pPr eaLnBrk="1" hangingPunct="1"/>
            <a:r>
              <a:rPr lang="en-US" altLang="en-US" sz="8000" dirty="0">
                <a:latin typeface="Helvetica" panose="020B0604020202020204" pitchFamily="34" charset="0"/>
                <a:ea typeface="Geneva" pitchFamily="121" charset="-128"/>
              </a:rPr>
              <a:t>May 25, 2021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E2B7B-7F47-4C5E-8045-94C4FD38F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63851-3122-44A2-A25D-B7789307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Copper Collider (C^3) Concept (C^4)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BAAB48-5C2C-4073-8265-1F8983F13EA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57726" y="1638300"/>
            <a:ext cx="7477125" cy="4124325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EA05C2-EF5C-448C-8792-A216D77612A1}"/>
              </a:ext>
            </a:extLst>
          </p:cNvPr>
          <p:cNvCxnSpPr>
            <a:cxnSpLocks/>
          </p:cNvCxnSpPr>
          <p:nvPr/>
        </p:nvCxnSpPr>
        <p:spPr>
          <a:xfrm>
            <a:off x="3784713" y="1638299"/>
            <a:ext cx="7324725" cy="16002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C77D3-9A55-4B31-92BA-980008C146AA}"/>
              </a:ext>
            </a:extLst>
          </p:cNvPr>
          <p:cNvCxnSpPr>
            <a:cxnSpLocks/>
          </p:cNvCxnSpPr>
          <p:nvPr/>
        </p:nvCxnSpPr>
        <p:spPr>
          <a:xfrm flipV="1">
            <a:off x="3909332" y="1638300"/>
            <a:ext cx="7048500" cy="1600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23A4F1-3F12-4D1A-B6E6-02423B213F3C}"/>
              </a:ext>
            </a:extLst>
          </p:cNvPr>
          <p:cNvCxnSpPr>
            <a:cxnSpLocks/>
          </p:cNvCxnSpPr>
          <p:nvPr/>
        </p:nvCxnSpPr>
        <p:spPr>
          <a:xfrm>
            <a:off x="3918063" y="3238500"/>
            <a:ext cx="71913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41B10C-B8FE-4804-B680-F954BD7D9D63}"/>
              </a:ext>
            </a:extLst>
          </p:cNvPr>
          <p:cNvCxnSpPr>
            <a:cxnSpLocks/>
          </p:cNvCxnSpPr>
          <p:nvPr/>
        </p:nvCxnSpPr>
        <p:spPr>
          <a:xfrm>
            <a:off x="3784713" y="1638300"/>
            <a:ext cx="71913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66552B7-8EC8-4E82-A5F3-2EAE9FC10CB8}"/>
              </a:ext>
            </a:extLst>
          </p:cNvPr>
          <p:cNvSpPr txBox="1"/>
          <p:nvPr/>
        </p:nvSpPr>
        <p:spPr>
          <a:xfrm>
            <a:off x="238124" y="1847850"/>
            <a:ext cx="7191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new RF system</a:t>
            </a:r>
          </a:p>
          <a:p>
            <a:endParaRPr lang="en-US" dirty="0"/>
          </a:p>
          <a:p>
            <a:r>
              <a:rPr lang="en-US" dirty="0"/>
              <a:t>Reuse CLIC or NLC concepts </a:t>
            </a:r>
            <a:br>
              <a:rPr lang="en-US" dirty="0"/>
            </a:br>
            <a:r>
              <a:rPr lang="en-US" dirty="0"/>
              <a:t>for Sources, Damping Rings,</a:t>
            </a:r>
            <a:br>
              <a:rPr lang="en-US" dirty="0"/>
            </a:br>
            <a:r>
              <a:rPr lang="en-US" dirty="0"/>
              <a:t>Bunch Compressor, and FFS</a:t>
            </a:r>
          </a:p>
          <a:p>
            <a:endParaRPr lang="en-US" dirty="0"/>
          </a:p>
          <a:p>
            <a:r>
              <a:rPr lang="en-US" dirty="0"/>
              <a:t>Eliminates the Drive Beam </a:t>
            </a:r>
            <a:br>
              <a:rPr lang="en-US" dirty="0"/>
            </a:br>
            <a:r>
              <a:rPr lang="en-US" dirty="0"/>
              <a:t>Complex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The “RF Unit” decreases from 1 km to 1 meter so easy </a:t>
            </a:r>
            <a:br>
              <a:rPr lang="en-US" dirty="0"/>
            </a:br>
            <a:r>
              <a:rPr lang="en-US" dirty="0"/>
              <a:t>to demonstrate and optimize for large scale production </a:t>
            </a:r>
          </a:p>
        </p:txBody>
      </p:sp>
    </p:spTree>
    <p:extLst>
      <p:ext uri="{BB962C8B-B14F-4D97-AF65-F5344CB8AC3E}">
        <p14:creationId xmlns:p14="http://schemas.microsoft.com/office/powerpoint/2010/main" val="116494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of Cold Copper Collider (C^3)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C^3 is a ‘conventional’ linear collider that can utilize much of what we have learned in developing NLC and ILC.  The difference is the RF unit which needs clear demonstration.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C^3 has the potential to reduce the ILC cost by ~50% (TBC) due to lower acceleration costs AND lower injector, damping ring, and bunch compressor costs.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Demonstration of a C^3 RF system could be done as part of an expanded Beam dynamics/RF/Plasma test facility at SLAC that might be funded partly as a test facility and partly as technology development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few GeV linac.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SLAC has lost many of the accelerator systems people that would be needed to develop C^3, FCC, and MC.  It is also hard to engage project managers and engineers due to a plethora of projects.  Perhaps this is an opportunity to engage additional people.</a:t>
            </a:r>
          </a:p>
        </p:txBody>
      </p:sp>
    </p:spTree>
    <p:extLst>
      <p:ext uri="{BB962C8B-B14F-4D97-AF65-F5344CB8AC3E}">
        <p14:creationId xmlns:p14="http://schemas.microsoft.com/office/powerpoint/2010/main" val="168953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C294D-7BFE-42BA-9CA2-96AA1919A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07276-DBD2-4AC1-8189-DD1CF539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a Muon Collider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3841D-FA8B-4589-8B36-86A61C38E64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1C641A3E-D6C1-4B21-B762-C3A8B470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99" y="1360034"/>
            <a:ext cx="5745801" cy="44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F8519B-554E-4C9F-80B7-83078D821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27F68-CD93-4A5A-8603-B0F936B8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Muon Collider Design Effort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859CB-196C-466A-AB2D-9D31AE9D27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42937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SLAC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Develop CDR and RF test facility for C^3</a:t>
            </a:r>
          </a:p>
          <a:p>
            <a:pPr marL="800089" lvl="1" indent="-342900"/>
            <a:r>
              <a:rPr lang="en-US" dirty="0"/>
              <a:t>See comments on previous page</a:t>
            </a:r>
          </a:p>
          <a:p>
            <a:pPr marL="914389" lvl="1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Get involved in </a:t>
            </a:r>
            <a:r>
              <a:rPr lang="en-US" dirty="0" err="1"/>
              <a:t>FCCee</a:t>
            </a:r>
            <a:endParaRPr lang="en-US" dirty="0"/>
          </a:p>
          <a:p>
            <a:pPr marL="800089" lvl="1" indent="-342900"/>
            <a:r>
              <a:rPr lang="en-US" dirty="0"/>
              <a:t>There are a number of technical and coordination roles that we can fill including optics development, injector development, collimation, beam control, diagnostics, …</a:t>
            </a:r>
          </a:p>
          <a:p>
            <a:pPr marL="800089" lvl="1" indent="-342900"/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Get involved in the MC</a:t>
            </a:r>
          </a:p>
          <a:p>
            <a:pPr marL="800089" lvl="1" indent="-342900"/>
            <a:r>
              <a:rPr lang="en-US" dirty="0"/>
              <a:t>Right now there is the perception that the MC provides a cost-effective path to the </a:t>
            </a:r>
            <a:r>
              <a:rPr lang="en-US" dirty="0" err="1"/>
              <a:t>TeV</a:t>
            </a:r>
            <a:r>
              <a:rPr lang="en-US" dirty="0"/>
              <a:t>-scale.  The US MAP program did not find any showstoppers for a 1.5 </a:t>
            </a:r>
            <a:r>
              <a:rPr lang="en-US" dirty="0" err="1"/>
              <a:t>TeV</a:t>
            </a:r>
            <a:r>
              <a:rPr lang="en-US" dirty="0"/>
              <a:t> collider and suggested options to enable a 10 </a:t>
            </a:r>
            <a:r>
              <a:rPr lang="en-US" dirty="0" err="1"/>
              <a:t>TeV</a:t>
            </a:r>
            <a:r>
              <a:rPr lang="en-US" dirty="0"/>
              <a:t> MC.  The European effort is taking this further with significant engagement from HEP laboratories in Europe and the US</a:t>
            </a:r>
          </a:p>
          <a:p>
            <a:pPr marL="800089" lvl="1" indent="-342900"/>
            <a:r>
              <a:rPr lang="en-US" dirty="0"/>
              <a:t>SLAC could contribute to many fundamental beam physics issues, many RF challenges, and many systems level issues</a:t>
            </a:r>
          </a:p>
        </p:txBody>
      </p:sp>
    </p:spTree>
    <p:extLst>
      <p:ext uri="{BB962C8B-B14F-4D97-AF65-F5344CB8AC3E}">
        <p14:creationId xmlns:p14="http://schemas.microsoft.com/office/powerpoint/2010/main" val="163680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E8CFE-3B7E-4500-AF04-C2CBF340C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E4792-8734-42C6-B4FA-CA40C1B8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towards a Higgs Factory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48518-F7A7-46E4-9524-4E399D80C9F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E343A40-D07E-43CA-8323-27ADBB6468FB}"/>
              </a:ext>
            </a:extLst>
          </p:cNvPr>
          <p:cNvSpPr/>
          <p:nvPr/>
        </p:nvSpPr>
        <p:spPr>
          <a:xfrm>
            <a:off x="609600" y="1610591"/>
            <a:ext cx="1838325" cy="7481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ILC Funding</a:t>
            </a:r>
            <a:br>
              <a:rPr lang="en-US" sz="1600" dirty="0"/>
            </a:br>
            <a:r>
              <a:rPr lang="en-US" sz="1600" dirty="0"/>
              <a:t>2021-2023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6AD56025-490F-4EA7-8E52-B841ECFDB7DA}"/>
              </a:ext>
            </a:extLst>
          </p:cNvPr>
          <p:cNvSpPr/>
          <p:nvPr/>
        </p:nvSpPr>
        <p:spPr>
          <a:xfrm>
            <a:off x="3602178" y="1610591"/>
            <a:ext cx="2036618" cy="7481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FCC Tunnel</a:t>
            </a:r>
            <a:br>
              <a:rPr lang="en-US" sz="1600" dirty="0"/>
            </a:br>
            <a:r>
              <a:rPr lang="en-US" sz="1600" dirty="0"/>
              <a:t>possible</a:t>
            </a:r>
            <a:br>
              <a:rPr lang="en-US" sz="1600" dirty="0"/>
            </a:br>
            <a:r>
              <a:rPr lang="en-US" sz="1600" dirty="0"/>
              <a:t>2026-2028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58B9845-34CF-4DB8-8487-B6E5E96E06BA}"/>
              </a:ext>
            </a:extLst>
          </p:cNvPr>
          <p:cNvSpPr/>
          <p:nvPr/>
        </p:nvSpPr>
        <p:spPr>
          <a:xfrm>
            <a:off x="1545771" y="3136013"/>
            <a:ext cx="2399310" cy="100055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Build ILC; Good for 500 GeV. Decide about </a:t>
            </a:r>
            <a:r>
              <a:rPr lang="en-US" sz="1600" dirty="0" err="1"/>
              <a:t>TeV</a:t>
            </a:r>
            <a:r>
              <a:rPr lang="en-US" sz="1600" dirty="0"/>
              <a:t>-scale: LC, MC, or </a:t>
            </a:r>
            <a:r>
              <a:rPr lang="en-US" sz="1600" dirty="0" err="1"/>
              <a:t>FCChh</a:t>
            </a:r>
            <a:r>
              <a:rPr lang="en-US" sz="1600" dirty="0"/>
              <a:t> later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916BB80-9719-4430-90DE-C2141E3E7D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57506" y="2438246"/>
            <a:ext cx="777276" cy="576695"/>
          </a:xfrm>
          <a:prstGeom prst="bentConnector3">
            <a:avLst>
              <a:gd name="adj1" fmla="val 45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B2BC02-B3F7-4572-BDCB-40FF7D82A385}"/>
              </a:ext>
            </a:extLst>
          </p:cNvPr>
          <p:cNvCxnSpPr/>
          <p:nvPr/>
        </p:nvCxnSpPr>
        <p:spPr>
          <a:xfrm>
            <a:off x="2448786" y="1984663"/>
            <a:ext cx="1153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F20B89F-9D4A-465E-BE27-F0FFB6E1C532}"/>
              </a:ext>
            </a:extLst>
          </p:cNvPr>
          <p:cNvSpPr/>
          <p:nvPr/>
        </p:nvSpPr>
        <p:spPr>
          <a:xfrm>
            <a:off x="4740233" y="3136014"/>
            <a:ext cx="2296390" cy="748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Build </a:t>
            </a:r>
            <a:r>
              <a:rPr lang="en-US" sz="1600" dirty="0" err="1"/>
              <a:t>FCCee</a:t>
            </a:r>
            <a:r>
              <a:rPr lang="en-US" sz="1600" dirty="0"/>
              <a:t>; decide about </a:t>
            </a:r>
            <a:r>
              <a:rPr lang="en-US" sz="1600" dirty="0" err="1"/>
              <a:t>TeV</a:t>
            </a:r>
            <a:r>
              <a:rPr lang="en-US" sz="1600" dirty="0"/>
              <a:t>-scale later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2625125-8E24-487B-AE32-27EC441383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23491" y="2431852"/>
            <a:ext cx="777276" cy="576695"/>
          </a:xfrm>
          <a:prstGeom prst="bentConnector3">
            <a:avLst>
              <a:gd name="adj1" fmla="val 45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471A968-6D06-4A7A-A304-6C3BAEE6320C}"/>
              </a:ext>
            </a:extLst>
          </p:cNvPr>
          <p:cNvSpPr/>
          <p:nvPr/>
        </p:nvSpPr>
        <p:spPr>
          <a:xfrm>
            <a:off x="6788729" y="1607126"/>
            <a:ext cx="2036618" cy="7481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Consider C3/CLIC/MC</a:t>
            </a:r>
            <a:br>
              <a:rPr lang="en-US" sz="1600" dirty="0"/>
            </a:br>
            <a:r>
              <a:rPr lang="en-US" sz="1600" dirty="0"/>
              <a:t>2028 - 2030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ABB282-84D0-4D8E-B74B-7B1CCC53B20A}"/>
              </a:ext>
            </a:extLst>
          </p:cNvPr>
          <p:cNvCxnSpPr/>
          <p:nvPr/>
        </p:nvCxnSpPr>
        <p:spPr>
          <a:xfrm>
            <a:off x="5635337" y="1981198"/>
            <a:ext cx="1153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EF20B89F-9D4A-465E-BE27-F0FFB6E1C532}"/>
              </a:ext>
            </a:extLst>
          </p:cNvPr>
          <p:cNvSpPr/>
          <p:nvPr/>
        </p:nvSpPr>
        <p:spPr>
          <a:xfrm>
            <a:off x="7701149" y="3136010"/>
            <a:ext cx="3086593" cy="18823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 technology based on R&amp;D status and costed design studies.  Presumably, low-cost ILC, C^3, CLIC, MC along with </a:t>
            </a:r>
            <a:r>
              <a:rPr lang="en-US" sz="1600" dirty="0">
                <a:latin typeface="Symbol" panose="05050102010706020507" pitchFamily="18" charset="2"/>
              </a:rPr>
              <a:t>gg</a:t>
            </a:r>
            <a:r>
              <a:rPr lang="en-US" sz="1600" dirty="0"/>
              <a:t> options.  Ideally, want technology to cover Higgs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err="1">
                <a:sym typeface="Wingdings" panose="05000000000000000000" pitchFamily="2" charset="2"/>
              </a:rPr>
              <a:t>Tev</a:t>
            </a:r>
            <a:r>
              <a:rPr lang="en-US" sz="1600" dirty="0">
                <a:sym typeface="Wingdings" panose="05000000000000000000" pitchFamily="2" charset="2"/>
              </a:rPr>
              <a:t>-scale. </a:t>
            </a:r>
            <a:endParaRPr lang="en-US" sz="1600" dirty="0"/>
          </a:p>
        </p:txBody>
      </p:sp>
      <p:cxnSp>
        <p:nvCxnSpPr>
          <p:cNvPr id="20" name="Connector: Elbow 16">
            <a:extLst>
              <a:ext uri="{FF2B5EF4-FFF2-40B4-BE49-F238E27FC236}">
                <a16:creationId xmlns:a16="http://schemas.microsoft.com/office/drawing/2014/main" id="{22625125-8E24-487B-AE32-27EC441383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84408" y="2431849"/>
            <a:ext cx="777276" cy="576695"/>
          </a:xfrm>
          <a:prstGeom prst="bentConnector3">
            <a:avLst>
              <a:gd name="adj1" fmla="val 45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" y="5018314"/>
            <a:ext cx="1197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want C^3 to be a consideration, we need to develop a CDR and an RF test facility on the</a:t>
            </a:r>
            <a:br>
              <a:rPr lang="en-US" dirty="0"/>
            </a:br>
            <a:r>
              <a:rPr lang="en-US" dirty="0"/>
              <a:t>2028 timescale.  In many ways, C^3 much is further along than MC as there is 100’s M$ in test </a:t>
            </a:r>
            <a:br>
              <a:rPr lang="en-US" dirty="0"/>
            </a:br>
            <a:r>
              <a:rPr lang="en-US" dirty="0"/>
              <a:t>facilities that have demonstrated many essential sub-systems however RF unit needs demo</a:t>
            </a:r>
            <a:br>
              <a:rPr lang="en-US" dirty="0"/>
            </a:br>
            <a:r>
              <a:rPr lang="en-US" dirty="0"/>
              <a:t>		however we also need to illustrate access to </a:t>
            </a:r>
            <a:r>
              <a:rPr lang="en-US" dirty="0" err="1"/>
              <a:t>TeV</a:t>
            </a:r>
            <a:r>
              <a:rPr lang="en-US" dirty="0"/>
              <a:t>-scale and impact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19636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DA3FAB-12D7-432D-80B4-97338035E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1F966-47CA-4230-8BA0-B000A818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Collider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62E7F-B70D-4EF1-B772-238F50E2FC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Plasma offers high gradient acceleration but requires very severe tolerances and probably cannot accelerate positrons</a:t>
            </a:r>
          </a:p>
          <a:p>
            <a:endParaRPr lang="en-US" dirty="0"/>
          </a:p>
          <a:p>
            <a:r>
              <a:rPr lang="en-US" dirty="0"/>
              <a:t>2010 PWLC Cost study found linac subsystem was 30% of ILC dominated by drive beam transport system assuming 0$ for plasma accelerators and drive beam dumps.  At best, a factor of 2 lower than ILC costs but scales like CLIC.</a:t>
            </a:r>
          </a:p>
          <a:p>
            <a:endParaRPr lang="en-US" dirty="0"/>
          </a:p>
          <a:p>
            <a:r>
              <a:rPr lang="en-US" dirty="0"/>
              <a:t>Plasma could offer path to multi-</a:t>
            </a:r>
            <a:r>
              <a:rPr lang="en-US" dirty="0" err="1"/>
              <a:t>TeV</a:t>
            </a:r>
            <a:r>
              <a:rPr lang="en-US" dirty="0"/>
              <a:t> collisions via very short bunch lengths however short bunch lengths do not benefit Higgs Factory.</a:t>
            </a:r>
          </a:p>
        </p:txBody>
      </p:sp>
    </p:spTree>
    <p:extLst>
      <p:ext uri="{BB962C8B-B14F-4D97-AF65-F5344CB8AC3E}">
        <p14:creationId xmlns:p14="http://schemas.microsoft.com/office/powerpoint/2010/main" val="8131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DA3FAB-12D7-432D-80B4-97338035E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1F966-47CA-4230-8BA0-B000A818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 Opportunities on Plasma Collider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62E7F-B70D-4EF1-B772-238F50E2FC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1379200" cy="5065523"/>
          </a:xfrm>
        </p:spPr>
        <p:txBody>
          <a:bodyPr>
            <a:normAutofit/>
          </a:bodyPr>
          <a:lstStyle/>
          <a:p>
            <a:r>
              <a:rPr lang="en-US" dirty="0"/>
              <a:t>Europe LDG is driving a study of PWLC – real focus on applicability to HEP</a:t>
            </a:r>
            <a:br>
              <a:rPr lang="en-US" dirty="0"/>
            </a:br>
            <a:endParaRPr lang="en-US" dirty="0"/>
          </a:p>
          <a:p>
            <a:r>
              <a:rPr lang="en-US" dirty="0"/>
              <a:t>SLAC will do critical demonstrations as part of FACET-II to hopefully understand: 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dirty="0"/>
              <a:t>energy transfer efficiency, 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dirty="0"/>
              <a:t>generation of beams with small energy spreads, 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dirty="0"/>
              <a:t>emittance preservation.  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dirty="0"/>
              <a:t>Maybe positrons but </a:t>
            </a:r>
            <a:r>
              <a:rPr lang="en-US" dirty="0">
                <a:latin typeface="Symbol" panose="05050102010706020507" pitchFamily="18" charset="2"/>
              </a:rPr>
              <a:t>g-g</a:t>
            </a:r>
            <a:r>
              <a:rPr lang="en-US" dirty="0"/>
              <a:t> option avoids that</a:t>
            </a:r>
          </a:p>
          <a:p>
            <a:pPr marL="1219170" lvl="1" indent="-609585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Many of these topics could also be studied much less expensively in 3D simulation.  Additional studies are needed for “engineering” issues such as tolerances, plasma stability/heating, beam dumps, …  Some of these are showstoppers.</a:t>
            </a:r>
          </a:p>
        </p:txBody>
      </p:sp>
    </p:spTree>
    <p:extLst>
      <p:ext uri="{BB962C8B-B14F-4D97-AF65-F5344CB8AC3E}">
        <p14:creationId xmlns:p14="http://schemas.microsoft.com/office/powerpoint/2010/main" val="300929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Plasma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243587"/>
            <a:ext cx="11125200" cy="49141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this point, I do not see PWFA/LWFA impacting the path toward a Higgs factory.  Many fundamental (potential showstoppers) remain:</a:t>
            </a:r>
          </a:p>
          <a:p>
            <a:pPr marL="800089" lvl="1" indent="-342900"/>
            <a:r>
              <a:rPr lang="en-US" dirty="0"/>
              <a:t>Plasma efficiency – how much energy can be extracted</a:t>
            </a:r>
          </a:p>
          <a:p>
            <a:pPr marL="800089" lvl="1" indent="-342900"/>
            <a:r>
              <a:rPr lang="en-US" dirty="0"/>
              <a:t>Emittance preservation</a:t>
            </a:r>
          </a:p>
          <a:p>
            <a:pPr marL="800089" lvl="1" indent="-342900"/>
            <a:r>
              <a:rPr lang="en-US" dirty="0"/>
              <a:t>Positrons</a:t>
            </a:r>
          </a:p>
          <a:p>
            <a:pPr marL="800089" lvl="1" indent="-342900"/>
            <a:r>
              <a:rPr lang="en-US" dirty="0"/>
              <a:t>Polarized sources or matching of external sources</a:t>
            </a:r>
          </a:p>
          <a:p>
            <a:pPr marL="800089" lvl="1" indent="-342900"/>
            <a:r>
              <a:rPr lang="en-US" dirty="0"/>
              <a:t>Plasma heating</a:t>
            </a:r>
          </a:p>
          <a:p>
            <a:pPr lvl="1" indent="0">
              <a:buNone/>
            </a:pPr>
            <a:endParaRPr lang="en-US" dirty="0"/>
          </a:p>
          <a:p>
            <a:pPr marL="342900" indent="-342900"/>
            <a:r>
              <a:rPr lang="en-US" dirty="0"/>
              <a:t>All of these are listed in the 2009 FACET proposal but remain outstanding. </a:t>
            </a:r>
          </a:p>
          <a:p>
            <a:pPr marL="342900" indent="-342900"/>
            <a:r>
              <a:rPr lang="en-US" dirty="0"/>
              <a:t>Most could be addressed with a dedicated simulation effort for a fraction of what has been invested in the US experimental program but then will require demonstration of the challenges.</a:t>
            </a:r>
          </a:p>
          <a:p>
            <a:pPr marL="342900" indent="-342900"/>
            <a:r>
              <a:rPr lang="en-US" dirty="0"/>
              <a:t>Cannot see how this any impact on 2030 timescale except, perhaps, as an upgrade path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What can SLAC do to engage in the next </a:t>
            </a:r>
            <a:r>
              <a:rPr lang="en-US"/>
              <a:t>Lepton Collider?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Get involved in </a:t>
            </a:r>
            <a:r>
              <a:rPr lang="en-US" dirty="0" err="1"/>
              <a:t>FCCee</a:t>
            </a:r>
            <a:endParaRPr lang="en-US" dirty="0"/>
          </a:p>
          <a:p>
            <a:pPr marL="800089" lvl="1" indent="-342900"/>
            <a:r>
              <a:rPr lang="en-US" dirty="0"/>
              <a:t>There are a number of technical and coordination roles that we can fill including optics development, injector development, collimation, beam control, diagnostics, …</a:t>
            </a:r>
          </a:p>
          <a:p>
            <a:pPr marL="800089" lvl="1" indent="-342900"/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Develop CDR and RF test facility for C^3</a:t>
            </a:r>
          </a:p>
          <a:p>
            <a:pPr marL="800089" lvl="1" indent="-342900"/>
            <a:r>
              <a:rPr lang="en-US" dirty="0"/>
              <a:t>Well matched to SLAC expertise and will augment program.  Test facility is 100M$ scale.</a:t>
            </a:r>
          </a:p>
          <a:p>
            <a:pPr marL="914389" lvl="1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Get involved in the MC</a:t>
            </a:r>
          </a:p>
          <a:p>
            <a:pPr marL="800089" lvl="1" indent="-342900"/>
            <a:r>
              <a:rPr lang="en-US" dirty="0"/>
              <a:t>Right now there is the perception that the MC provides a cost-effective path to the </a:t>
            </a:r>
            <a:r>
              <a:rPr lang="en-US" dirty="0" err="1"/>
              <a:t>TeV</a:t>
            </a:r>
            <a:r>
              <a:rPr lang="en-US" dirty="0"/>
              <a:t>-scale.  The US MAP program did not find any showstoppers for a 1.5 </a:t>
            </a:r>
            <a:r>
              <a:rPr lang="en-US" dirty="0" err="1"/>
              <a:t>TeV</a:t>
            </a:r>
            <a:r>
              <a:rPr lang="en-US" dirty="0"/>
              <a:t> collider and suggested options to enable a 10 </a:t>
            </a:r>
            <a:r>
              <a:rPr lang="en-US" dirty="0" err="1"/>
              <a:t>TeV</a:t>
            </a:r>
            <a:r>
              <a:rPr lang="en-US" dirty="0"/>
              <a:t> MC.  The European effort is taking this further with significant engagement from HEP laboratories in Europe and the US</a:t>
            </a:r>
          </a:p>
          <a:p>
            <a:pPr marL="800089" lvl="1" indent="-342900"/>
            <a:r>
              <a:rPr lang="en-US" dirty="0"/>
              <a:t>SLAC could contribute to many fundamental beam physics issues, many RF challenges, and many systems level issues </a:t>
            </a:r>
          </a:p>
        </p:txBody>
      </p:sp>
    </p:spTree>
    <p:extLst>
      <p:ext uri="{BB962C8B-B14F-4D97-AF65-F5344CB8AC3E}">
        <p14:creationId xmlns:p14="http://schemas.microsoft.com/office/powerpoint/2010/main" val="80942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15B03-0BB9-47F8-8351-B80EB3D25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F3B574-9193-4AE6-908E-09F79812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for a Lepton collider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543B0-3543-42C8-B89B-6A80640084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5382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Conventional Linear Collider (SRF or NCRF)</a:t>
            </a:r>
          </a:p>
          <a:p>
            <a:pPr marL="1066773" lvl="1" indent="-457189"/>
            <a:r>
              <a:rPr lang="en-US" dirty="0"/>
              <a:t>ILC is the example; 2035 time-early for physics; CLIC or C3 is a few years latter.</a:t>
            </a:r>
          </a:p>
          <a:p>
            <a:pPr marL="1066773" lvl="1" indent="-457189"/>
            <a:r>
              <a:rPr lang="en-US" dirty="0"/>
              <a:t>Technology is probably limited to 1 or possibly a few </a:t>
            </a:r>
            <a:r>
              <a:rPr lang="en-US" dirty="0" err="1"/>
              <a:t>TeV</a:t>
            </a:r>
            <a:endParaRPr lang="en-US" dirty="0"/>
          </a:p>
          <a:p>
            <a:pPr marL="457189" indent="-457189"/>
            <a:r>
              <a:rPr lang="en-US" dirty="0"/>
              <a:t>Storage Ring (</a:t>
            </a:r>
            <a:r>
              <a:rPr lang="en-US" dirty="0" err="1"/>
              <a:t>FCCee</a:t>
            </a:r>
            <a:r>
              <a:rPr lang="en-US" dirty="0"/>
              <a:t> or SPPS)</a:t>
            </a:r>
          </a:p>
          <a:p>
            <a:pPr marL="1066773" lvl="1" indent="-457189"/>
            <a:r>
              <a:rPr lang="en-US" dirty="0"/>
              <a:t>Conventional technology and likely to work but expensive</a:t>
            </a:r>
          </a:p>
          <a:p>
            <a:pPr marL="1066773" lvl="1" indent="-457189"/>
            <a:r>
              <a:rPr lang="en-US" dirty="0"/>
              <a:t>Provides infrastructure for higher energy hadron collider</a:t>
            </a:r>
          </a:p>
          <a:p>
            <a:pPr marL="457189" indent="-457189"/>
            <a:r>
              <a:rPr lang="en-US" dirty="0">
                <a:latin typeface="Symbol" panose="05050102010706020507" pitchFamily="18" charset="2"/>
              </a:rPr>
              <a:t>g-g</a:t>
            </a:r>
            <a:r>
              <a:rPr lang="en-US" dirty="0"/>
              <a:t> Linear Collider</a:t>
            </a:r>
          </a:p>
          <a:p>
            <a:pPr marL="1066773" lvl="1" indent="-457189"/>
            <a:r>
              <a:rPr lang="en-US" dirty="0"/>
              <a:t>Potential to extend LC to high energy avoiding </a:t>
            </a:r>
            <a:r>
              <a:rPr lang="en-US" dirty="0" err="1"/>
              <a:t>beamstrahlung</a:t>
            </a:r>
            <a:r>
              <a:rPr lang="en-US" dirty="0"/>
              <a:t>;</a:t>
            </a:r>
          </a:p>
          <a:p>
            <a:pPr marL="1066773" lvl="1" indent="-457189"/>
            <a:r>
              <a:rPr lang="en-US" dirty="0"/>
              <a:t>Also potential for low energy Higgs factory; </a:t>
            </a:r>
          </a:p>
          <a:p>
            <a:pPr marL="1066773" lvl="1" indent="-457189"/>
            <a:r>
              <a:rPr lang="en-US" dirty="0"/>
              <a:t>Significant R&amp;D on lasers, IP, MDI</a:t>
            </a:r>
          </a:p>
          <a:p>
            <a:pPr marL="457189" indent="-457189"/>
            <a:r>
              <a:rPr lang="en-US" dirty="0"/>
              <a:t>Muon collider</a:t>
            </a:r>
          </a:p>
          <a:p>
            <a:pPr marL="1066773" lvl="1" indent="-457189"/>
            <a:r>
              <a:rPr lang="en-US" dirty="0"/>
              <a:t>Requires extensive R&amp;D; neutrino radiation is a significant concern</a:t>
            </a:r>
          </a:p>
          <a:p>
            <a:pPr marL="1066773" lvl="1" indent="-457189"/>
            <a:r>
              <a:rPr lang="en-US" dirty="0"/>
              <a:t>Potential multi-</a:t>
            </a:r>
            <a:r>
              <a:rPr lang="en-US" dirty="0" err="1"/>
              <a:t>TeV</a:t>
            </a:r>
            <a:r>
              <a:rPr lang="en-US" dirty="0"/>
              <a:t> energy reach due to lack of </a:t>
            </a:r>
            <a:r>
              <a:rPr lang="en-US" dirty="0" err="1"/>
              <a:t>beamstrahlung</a:t>
            </a:r>
            <a:r>
              <a:rPr lang="en-US" dirty="0"/>
              <a:t> and compact size</a:t>
            </a:r>
          </a:p>
          <a:p>
            <a:pPr marL="1066773" lvl="1" indent="-457189"/>
            <a:r>
              <a:rPr lang="en-US" dirty="0"/>
              <a:t>Potential for lower costs although benefit unclear</a:t>
            </a:r>
          </a:p>
          <a:p>
            <a:pPr marL="457189" indent="-457189"/>
            <a:r>
              <a:rPr lang="en-US" dirty="0"/>
              <a:t>Plasma Linear Collider</a:t>
            </a:r>
          </a:p>
          <a:p>
            <a:pPr marL="1066773" lvl="1" indent="-457189"/>
            <a:r>
              <a:rPr lang="en-US" dirty="0"/>
              <a:t>Unlikely to make sense for Higgs factory; short bunches may allow for multi-</a:t>
            </a:r>
            <a:r>
              <a:rPr lang="en-US" dirty="0" err="1"/>
              <a:t>TeV</a:t>
            </a:r>
            <a:r>
              <a:rPr lang="en-US" dirty="0"/>
              <a:t> collisions</a:t>
            </a:r>
          </a:p>
          <a:p>
            <a:pPr marL="1066773" lvl="1" indent="-457189"/>
            <a:r>
              <a:rPr lang="en-US" dirty="0"/>
              <a:t>Requires extensive R&amp;D; positrons are a limitation.</a:t>
            </a:r>
          </a:p>
          <a:p>
            <a:pPr marL="1066773" lvl="1" indent="-457189"/>
            <a:r>
              <a:rPr lang="en-US" dirty="0"/>
              <a:t>Cost benefit unclear as it requires most LC subsystems and massive laser/e- drive beam</a:t>
            </a:r>
          </a:p>
          <a:p>
            <a:pPr marL="457189" indent="-457189"/>
            <a:endParaRPr lang="en-US" dirty="0"/>
          </a:p>
          <a:p>
            <a:pPr marL="1066773" lvl="1" indent="-45718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0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Technical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dirty="0"/>
              <a:t>ILC is the obvious path although access to energies above 500 GeV are not clear</a:t>
            </a:r>
          </a:p>
          <a:p>
            <a:pPr marL="1066773" lvl="1" indent="-457189"/>
            <a:r>
              <a:rPr lang="en-US" dirty="0"/>
              <a:t>Develop upgrade routes to intermediate energies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 err="1"/>
              <a:t>FCCee</a:t>
            </a:r>
            <a:r>
              <a:rPr lang="en-US" dirty="0"/>
              <a:t> provides a powerful Z- and Higgs factory but barely makes it to t-</a:t>
            </a:r>
            <a:r>
              <a:rPr lang="en-US" dirty="0" err="1"/>
              <a:t>tbar</a:t>
            </a:r>
            <a:r>
              <a:rPr lang="en-US" dirty="0"/>
              <a:t>.  Of course, the tunnel can be reused for 60-100 </a:t>
            </a:r>
            <a:r>
              <a:rPr lang="en-US" dirty="0" err="1"/>
              <a:t>TeV</a:t>
            </a:r>
            <a:r>
              <a:rPr lang="en-US" dirty="0"/>
              <a:t> p-p collider</a:t>
            </a:r>
          </a:p>
          <a:p>
            <a:pPr marL="1066773" lvl="1" indent="-457189"/>
            <a:r>
              <a:rPr lang="en-US" dirty="0"/>
              <a:t>How important is the 500 GeV – few </a:t>
            </a:r>
            <a:r>
              <a:rPr lang="en-US" dirty="0" err="1"/>
              <a:t>TeV</a:t>
            </a:r>
            <a:r>
              <a:rPr lang="en-US" dirty="0"/>
              <a:t> range?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C</a:t>
            </a:r>
            <a:r>
              <a:rPr lang="en-US" baseline="30000" dirty="0"/>
              <a:t>3</a:t>
            </a:r>
            <a:r>
              <a:rPr lang="en-US" dirty="0"/>
              <a:t> / CLIC provides a cost competitive approach to an LC that probably scales more naturally to 1 </a:t>
            </a:r>
            <a:r>
              <a:rPr lang="en-US" dirty="0" err="1"/>
              <a:t>TeV</a:t>
            </a:r>
            <a:r>
              <a:rPr lang="en-US" dirty="0"/>
              <a:t>; both probably require additional “RF Unit” demonstration</a:t>
            </a:r>
          </a:p>
          <a:p>
            <a:pPr marL="1066773" lvl="1" indent="-457189"/>
            <a:r>
              <a:rPr lang="en-US" dirty="0"/>
              <a:t>Likely need other technology to go beyond 1 or 2 </a:t>
            </a:r>
            <a:r>
              <a:rPr lang="en-US" dirty="0" err="1"/>
              <a:t>TeV</a:t>
            </a: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g/g</a:t>
            </a:r>
            <a:r>
              <a:rPr lang="en-US" dirty="0"/>
              <a:t> might provide low-cost path to Higgs but </a:t>
            </a:r>
            <a:r>
              <a:rPr lang="en-US" b="1" dirty="0"/>
              <a:t>significant</a:t>
            </a:r>
            <a:r>
              <a:rPr lang="en-US" dirty="0"/>
              <a:t> technical issues remain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Muons may provide path to Higgs but more naturally suited to </a:t>
            </a:r>
            <a:r>
              <a:rPr lang="en-US" dirty="0" err="1"/>
              <a:t>TeV</a:t>
            </a:r>
            <a:r>
              <a:rPr lang="en-US" dirty="0"/>
              <a:t>-scale and perhaps multi-</a:t>
            </a:r>
            <a:r>
              <a:rPr lang="en-US" dirty="0" err="1"/>
              <a:t>TeV</a:t>
            </a:r>
            <a:r>
              <a:rPr lang="en-US" dirty="0"/>
              <a:t> facilities; </a:t>
            </a:r>
            <a:r>
              <a:rPr lang="en-US" b="1" dirty="0"/>
              <a:t>many significant</a:t>
            </a:r>
            <a:r>
              <a:rPr lang="en-US" dirty="0"/>
              <a:t> technical issues remain with early stage subsystem designs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Plasma may provide upgrade path for ‘conventional’ LC or perhaps green field LC but potential </a:t>
            </a:r>
            <a:r>
              <a:rPr lang="en-US" b="1" dirty="0"/>
              <a:t>showstopper</a:t>
            </a:r>
            <a:r>
              <a:rPr lang="en-US" dirty="0"/>
              <a:t> technical challenges remain and no design concept exists</a:t>
            </a:r>
          </a:p>
          <a:p>
            <a:pPr marL="609585" indent="-609585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8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A6F43-9F55-48BA-A3FA-351CB8855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EF140-2DA6-4700-897C-4D51C0FD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from European Strategy for Particle Physics (ESPP)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EB0C91-9774-4820-AAD3-F20B533D39E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973848" y="1243013"/>
            <a:ext cx="8083966" cy="4914900"/>
          </a:xfrm>
        </p:spPr>
      </p:pic>
    </p:spTree>
    <p:extLst>
      <p:ext uri="{BB962C8B-B14F-4D97-AF65-F5344CB8AC3E}">
        <p14:creationId xmlns:p14="http://schemas.microsoft.com/office/powerpoint/2010/main" val="420884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4C01D-A59E-E141-AA5F-17EE9A5D0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A5AB0B-6DF5-9A4D-8879-BEE5A138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61B76-3371-DD4A-B758-C02B535AD9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189" indent="-457189"/>
            <a:r>
              <a:rPr lang="en-US" dirty="0"/>
              <a:t>Immediate outcome of ESPP </a:t>
            </a:r>
            <a:r>
              <a:rPr lang="en-US" dirty="0">
                <a:sym typeface="Wingdings" panose="05000000000000000000" pitchFamily="2" charset="2"/>
              </a:rPr>
              <a:t> Accelerator R&amp;D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Task Forces reporting to Lab Directors Group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(LDG) and CERN Council</a:t>
            </a:r>
          </a:p>
          <a:p>
            <a:pPr marL="457189" indent="-457189"/>
            <a:r>
              <a:rPr lang="en-US" dirty="0">
                <a:sym typeface="Wingdings" panose="05000000000000000000" pitchFamily="2" charset="2"/>
              </a:rPr>
              <a:t>Address the question of what are the most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promising Accelerator R&amp;D activities for HEP</a:t>
            </a:r>
          </a:p>
          <a:p>
            <a:pPr marL="457189" indent="-457189"/>
            <a:r>
              <a:rPr lang="en-US" dirty="0">
                <a:sym typeface="Wingdings" panose="05000000000000000000" pitchFamily="2" charset="2"/>
              </a:rPr>
              <a:t>In parallel, CERN is developing </a:t>
            </a:r>
            <a:r>
              <a:rPr lang="en-US" dirty="0" err="1">
                <a:sym typeface="Wingdings" panose="05000000000000000000" pitchFamily="2" charset="2"/>
              </a:rPr>
              <a:t>FCCee</a:t>
            </a:r>
            <a:r>
              <a:rPr lang="en-US" dirty="0">
                <a:sym typeface="Wingdings" panose="05000000000000000000" pitchFamily="2" charset="2"/>
              </a:rPr>
              <a:t> with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detailed feasibility study for &gt;100 </a:t>
            </a:r>
            <a:r>
              <a:rPr lang="en-US" dirty="0" err="1">
                <a:sym typeface="Wingdings" panose="05000000000000000000" pitchFamily="2" charset="2"/>
              </a:rPr>
              <a:t>Meuros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7539F-5280-45EE-A312-E7D4048A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49" y="0"/>
            <a:ext cx="465925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A1BB8-9F57-4AE2-B3B8-B2BAE0E32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06448"/>
            <a:ext cx="8172451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EFBBD-64D7-4BB0-8E53-065A1F7CF127}"/>
              </a:ext>
            </a:extLst>
          </p:cNvPr>
          <p:cNvSpPr txBox="1"/>
          <p:nvPr/>
        </p:nvSpPr>
        <p:spPr>
          <a:xfrm>
            <a:off x="2949611" y="6027009"/>
            <a:ext cx="3038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Snowmass AF participants are </a:t>
            </a:r>
            <a:br>
              <a:rPr lang="en-US" sz="1800" dirty="0"/>
            </a:br>
            <a:r>
              <a:rPr lang="en-US" sz="1800" dirty="0"/>
              <a:t>active on all the LDG panels</a:t>
            </a:r>
          </a:p>
        </p:txBody>
      </p:sp>
    </p:spTree>
    <p:extLst>
      <p:ext uri="{BB962C8B-B14F-4D97-AF65-F5344CB8AC3E}">
        <p14:creationId xmlns:p14="http://schemas.microsoft.com/office/powerpoint/2010/main" val="4675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6C421-8DF7-436B-B80F-A20979A19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49082-0F81-45CF-874B-8C2CF06C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Timescales for a Higgs Factory and Assumptions (1/2)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F5E50E-2AE1-492B-B555-DEE4498B84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Ignored China as do not know how to evaluate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HL-LHC will operate through 2040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ILC decision must happen ‘soon’ (before ESPPU in 2026, probably well before).  If Japan makes a commitment to the pre-lab, they have made a commitment to the collider and the rest of the world will support ILC in some manner.  Operation possible before 2040.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CERN will develop ‘feasibility’ study for </a:t>
            </a:r>
            <a:r>
              <a:rPr lang="en-US" dirty="0" err="1"/>
              <a:t>FCCee</a:t>
            </a:r>
            <a:r>
              <a:rPr lang="en-US" dirty="0"/>
              <a:t> for next ESPP (2026).  </a:t>
            </a:r>
          </a:p>
          <a:p>
            <a:pPr marL="914389" lvl="1" indent="-457200">
              <a:buFont typeface="+mj-lt"/>
              <a:buAutoNum type="alphaLcParenR"/>
            </a:pPr>
            <a:r>
              <a:rPr lang="en-US" dirty="0"/>
              <a:t>Planning to invest &gt;100M$ to develop design</a:t>
            </a:r>
          </a:p>
          <a:p>
            <a:pPr marL="914389" lvl="1" indent="-457200">
              <a:buFont typeface="+mj-lt"/>
              <a:buAutoNum type="alphaLcParenR"/>
            </a:pPr>
            <a:r>
              <a:rPr lang="en-US" dirty="0"/>
              <a:t>Broad support amongst European Lab Directors Group (LDG)</a:t>
            </a:r>
          </a:p>
          <a:p>
            <a:pPr marL="914389" lvl="1" indent="-457200">
              <a:buFont typeface="+mj-lt"/>
              <a:buAutoNum type="alphaLcParenR"/>
            </a:pPr>
            <a:r>
              <a:rPr lang="en-US" dirty="0"/>
              <a:t>Have MOU with DOE HEP to collaborate on tunnel</a:t>
            </a:r>
          </a:p>
        </p:txBody>
      </p:sp>
    </p:spTree>
    <p:extLst>
      <p:ext uri="{BB962C8B-B14F-4D97-AF65-F5344CB8AC3E}">
        <p14:creationId xmlns:p14="http://schemas.microsoft.com/office/powerpoint/2010/main" val="280054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6C421-8DF7-436B-B80F-A20979A19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49082-0F81-45CF-874B-8C2CF06C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Timescales for a Higgs Factory and Assumptions (2/2)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F5E50E-2AE1-492B-B555-DEE4498B84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43587"/>
            <a:ext cx="11114314" cy="491413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If ILC is not funded, CERN will try to push </a:t>
            </a:r>
            <a:r>
              <a:rPr lang="en-US" dirty="0" err="1"/>
              <a:t>FCCee</a:t>
            </a:r>
            <a:r>
              <a:rPr lang="en-US" dirty="0"/>
              <a:t> as this solidifies their future.  </a:t>
            </a:r>
            <a:r>
              <a:rPr lang="en-US" dirty="0" err="1"/>
              <a:t>FCCee</a:t>
            </a:r>
            <a:r>
              <a:rPr lang="en-US" dirty="0"/>
              <a:t> will proceed if support ($ and politics) for the 100 km tunnel can be found.</a:t>
            </a:r>
          </a:p>
          <a:p>
            <a:pPr marL="914389" lvl="1" indent="-457200">
              <a:buFont typeface="+mj-lt"/>
              <a:buAutoNum type="alphaLcParenR"/>
            </a:pPr>
            <a:r>
              <a:rPr lang="en-US" dirty="0"/>
              <a:t>Decision and funding probably takes two years after EPPS recommendation, e.g. 2028. Operation is possible on 2040 timescale.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US HEP is committed through ~2029 with LBNF/DUNE and will not get ahead of CERN.  US will support </a:t>
            </a:r>
            <a:r>
              <a:rPr lang="en-US" dirty="0" err="1"/>
              <a:t>FCCee</a:t>
            </a:r>
            <a:r>
              <a:rPr lang="en-US" dirty="0"/>
              <a:t> if that is chosen.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Muon Collider design has ~2M$ CERN funding plus EU $ to develop CDR for ESPP </a:t>
            </a:r>
          </a:p>
          <a:p>
            <a:pPr marL="914389" lvl="1" indent="-457200">
              <a:buFont typeface="+mj-lt"/>
              <a:buAutoNum type="alphaLcParenR"/>
            </a:pPr>
            <a:r>
              <a:rPr lang="en-US" dirty="0"/>
              <a:t>Will develop CDR concept along with TDR for demonstration facility</a:t>
            </a:r>
          </a:p>
          <a:p>
            <a:pPr marL="914389" lvl="1" indent="-457200">
              <a:buFont typeface="+mj-lt"/>
              <a:buAutoNum type="alphaLcParenR"/>
            </a:pPr>
            <a:r>
              <a:rPr lang="en-US" dirty="0"/>
              <a:t>Fabiola has asked for cost estimate of 10 </a:t>
            </a:r>
            <a:r>
              <a:rPr lang="en-US" dirty="0" err="1"/>
              <a:t>TeV</a:t>
            </a:r>
            <a:r>
              <a:rPr lang="en-US" dirty="0"/>
              <a:t> collider presumably to compare with </a:t>
            </a:r>
            <a:r>
              <a:rPr lang="en-US" dirty="0" err="1"/>
              <a:t>FCChh</a:t>
            </a: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If </a:t>
            </a:r>
            <a:r>
              <a:rPr lang="en-US" dirty="0" err="1"/>
              <a:t>FCCee</a:t>
            </a:r>
            <a:r>
              <a:rPr lang="en-US" dirty="0"/>
              <a:t> fails, CLIC and C3 could be next however there would also be an evaluation of a Muon Collider which </a:t>
            </a:r>
            <a:r>
              <a:rPr lang="en-US" b="1" i="1" dirty="0"/>
              <a:t>is perceived</a:t>
            </a:r>
            <a:r>
              <a:rPr lang="en-US" dirty="0"/>
              <a:t> to have </a:t>
            </a:r>
            <a:r>
              <a:rPr lang="en-US" b="1" i="1" dirty="0"/>
              <a:t>potential</a:t>
            </a:r>
            <a:r>
              <a:rPr lang="en-US" dirty="0"/>
              <a:t> for greater physics reach and lower costs.  Timescale to decide between C3/CLIC and MC is 2030.</a:t>
            </a:r>
          </a:p>
          <a:p>
            <a:pPr marL="914389" lvl="1" indent="-4572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3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Warm/Cold Comparison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03571" y="1243587"/>
            <a:ext cx="5279572" cy="491413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Estimated 25% cost difference due to</a:t>
            </a:r>
            <a:br>
              <a:rPr lang="en-US" dirty="0"/>
            </a:br>
            <a:r>
              <a:rPr lang="en-US" dirty="0"/>
              <a:t>linac length and damping rings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333011"/>
            <a:ext cx="5610225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86" y="2915098"/>
            <a:ext cx="5246914" cy="39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Copper Collider (C^3) RF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Add slide</a:t>
            </a:r>
          </a:p>
        </p:txBody>
      </p:sp>
    </p:spTree>
    <p:extLst>
      <p:ext uri="{BB962C8B-B14F-4D97-AF65-F5344CB8AC3E}">
        <p14:creationId xmlns:p14="http://schemas.microsoft.com/office/powerpoint/2010/main" val="6583972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DDO_Template_widescreen" id="{C3B6C7DA-D73E-1F4B-A768-F2CF823C5386}" vid="{FC748259-BB9A-3B49-836B-7817A0309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18623</TotalTime>
  <Words>1819</Words>
  <Application>Microsoft Office PowerPoint</Application>
  <PresentationFormat>Widescreen</PresentationFormat>
  <Paragraphs>150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Symbol</vt:lpstr>
      <vt:lpstr>1_Blank</vt:lpstr>
      <vt:lpstr>Possible SLAC Contributions to the next Lepton Collider </vt:lpstr>
      <vt:lpstr>Technologies for a Lepton collider</vt:lpstr>
      <vt:lpstr>Thoughts on Technical Status</vt:lpstr>
      <vt:lpstr>Project schedule from European Strategy for Particle Physics (ESPP)</vt:lpstr>
      <vt:lpstr>European Planning</vt:lpstr>
      <vt:lpstr>Timescales for a Higgs Factory and Assumptions (1/2)</vt:lpstr>
      <vt:lpstr>Timescales for a Higgs Factory and Assumptions (2/2)</vt:lpstr>
      <vt:lpstr>US Warm/Cold Comparison Study</vt:lpstr>
      <vt:lpstr>Cold Copper Collider (C^3) RF Development</vt:lpstr>
      <vt:lpstr>Cold Copper Collider (C^3) Concept (C^4)</vt:lpstr>
      <vt:lpstr>Potential of Cold Copper Collider (C^3) Technology</vt:lpstr>
      <vt:lpstr>Potential for a Muon Collider</vt:lpstr>
      <vt:lpstr>International Muon Collider Design Effort</vt:lpstr>
      <vt:lpstr>What can SLAC do?</vt:lpstr>
      <vt:lpstr>Decision Tree towards a Higgs Factory</vt:lpstr>
      <vt:lpstr>Plasma Collider</vt:lpstr>
      <vt:lpstr>SLAC Opportunities on Plasma Collider</vt:lpstr>
      <vt:lpstr>Comments on Plasma</vt:lpstr>
      <vt:lpstr>Summary: What can SLAC do to engage in the next Lepton Collider?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LHC: Machine and Accelerator Physics</dc:title>
  <dc:creator>Vladimir Shiltsev x5241 11340N</dc:creator>
  <cp:lastModifiedBy>Raubenheimer, Tor O.</cp:lastModifiedBy>
  <cp:revision>257</cp:revision>
  <cp:lastPrinted>2017-01-06T20:13:15Z</cp:lastPrinted>
  <dcterms:created xsi:type="dcterms:W3CDTF">2016-01-07T23:34:30Z</dcterms:created>
  <dcterms:modified xsi:type="dcterms:W3CDTF">2021-05-22T16:45:15Z</dcterms:modified>
</cp:coreProperties>
</file>