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66" r:id="rId2"/>
    <p:sldId id="567" r:id="rId3"/>
    <p:sldId id="569" r:id="rId4"/>
    <p:sldId id="570" r:id="rId5"/>
    <p:sldId id="568" r:id="rId6"/>
    <p:sldId id="571" r:id="rId7"/>
    <p:sldId id="572" r:id="rId8"/>
  </p:sldIdLst>
  <p:sldSz cx="9144000" cy="5143500" type="screen16x9"/>
  <p:notesSz cx="6950075" cy="9236075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06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9C295"/>
    <a:srgbClr val="D2C295"/>
    <a:srgbClr val="A4001D"/>
    <a:srgbClr val="F8F8F8"/>
    <a:srgbClr val="FF9999"/>
    <a:srgbClr val="E17000"/>
    <a:srgbClr val="FFFF00"/>
    <a:srgbClr val="C75B12"/>
    <a:srgbClr val="DB5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1717C8-B6DE-4D05-B2C6-E13241DC2830}" v="175" dt="2021-05-24T15:16:15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34" autoAdjust="0"/>
  </p:normalViewPr>
  <p:slideViewPr>
    <p:cSldViewPr snapToGrid="0">
      <p:cViewPr varScale="1">
        <p:scale>
          <a:sx n="104" d="100"/>
          <a:sy n="104" d="100"/>
        </p:scale>
        <p:origin x="850" y="58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06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6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range background"/>
          <p:cNvSpPr/>
          <p:nvPr userDrawn="1"/>
        </p:nvSpPr>
        <p:spPr>
          <a:xfrm>
            <a:off x="0" y="0"/>
            <a:ext cx="9144000" cy="43754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gradient shape 2"/>
          <p:cNvSpPr/>
          <p:nvPr userDrawn="1"/>
        </p:nvSpPr>
        <p:spPr>
          <a:xfrm flipH="1">
            <a:off x="3422534" y="-5210"/>
            <a:ext cx="5784112" cy="4391247"/>
          </a:xfrm>
          <a:custGeom>
            <a:avLst/>
            <a:gdLst>
              <a:gd name="connsiteX0" fmla="*/ 0 w 6039293"/>
              <a:gd name="connsiteY0" fmla="*/ 0 h 4380614"/>
              <a:gd name="connsiteX1" fmla="*/ 6039293 w 6039293"/>
              <a:gd name="connsiteY1" fmla="*/ 0 h 4380614"/>
              <a:gd name="connsiteX2" fmla="*/ 3423684 w 6039293"/>
              <a:gd name="connsiteY2" fmla="*/ 4380614 h 4380614"/>
              <a:gd name="connsiteX3" fmla="*/ 21265 w 6039293"/>
              <a:gd name="connsiteY3" fmla="*/ 4380614 h 4380614"/>
              <a:gd name="connsiteX4" fmla="*/ 0 w 6039293"/>
              <a:gd name="connsiteY4" fmla="*/ 0 h 4380614"/>
              <a:gd name="connsiteX0" fmla="*/ 0 w 6039293"/>
              <a:gd name="connsiteY0" fmla="*/ 0 h 4391247"/>
              <a:gd name="connsiteX1" fmla="*/ 6039293 w 6039293"/>
              <a:gd name="connsiteY1" fmla="*/ 0 h 4391247"/>
              <a:gd name="connsiteX2" fmla="*/ 1307805 w 6039293"/>
              <a:gd name="connsiteY2" fmla="*/ 4391247 h 4391247"/>
              <a:gd name="connsiteX3" fmla="*/ 21265 w 6039293"/>
              <a:gd name="connsiteY3" fmla="*/ 4380614 h 4391247"/>
              <a:gd name="connsiteX4" fmla="*/ 0 w 6039293"/>
              <a:gd name="connsiteY4" fmla="*/ 0 h 4391247"/>
              <a:gd name="connsiteX0" fmla="*/ 0 w 5784112"/>
              <a:gd name="connsiteY0" fmla="*/ 0 h 4391247"/>
              <a:gd name="connsiteX1" fmla="*/ 5784112 w 5784112"/>
              <a:gd name="connsiteY1" fmla="*/ 0 h 4391247"/>
              <a:gd name="connsiteX2" fmla="*/ 1307805 w 5784112"/>
              <a:gd name="connsiteY2" fmla="*/ 4391247 h 4391247"/>
              <a:gd name="connsiteX3" fmla="*/ 21265 w 5784112"/>
              <a:gd name="connsiteY3" fmla="*/ 4380614 h 4391247"/>
              <a:gd name="connsiteX4" fmla="*/ 0 w 5784112"/>
              <a:gd name="connsiteY4" fmla="*/ 0 h 439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4112" h="4391247">
                <a:moveTo>
                  <a:pt x="0" y="0"/>
                </a:moveTo>
                <a:lnTo>
                  <a:pt x="5784112" y="0"/>
                </a:lnTo>
                <a:lnTo>
                  <a:pt x="1307805" y="4391247"/>
                </a:lnTo>
                <a:lnTo>
                  <a:pt x="21265" y="43806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63000">
                <a:schemeClr val="accent1">
                  <a:tint val="23500"/>
                  <a:satMod val="16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dient shape 1"/>
          <p:cNvSpPr/>
          <p:nvPr userDrawn="1"/>
        </p:nvSpPr>
        <p:spPr>
          <a:xfrm>
            <a:off x="38100" y="10740"/>
            <a:ext cx="6039293" cy="4380614"/>
          </a:xfrm>
          <a:custGeom>
            <a:avLst/>
            <a:gdLst>
              <a:gd name="connsiteX0" fmla="*/ 0 w 6039293"/>
              <a:gd name="connsiteY0" fmla="*/ 0 h 4380614"/>
              <a:gd name="connsiteX1" fmla="*/ 6039293 w 6039293"/>
              <a:gd name="connsiteY1" fmla="*/ 0 h 4380614"/>
              <a:gd name="connsiteX2" fmla="*/ 3423684 w 6039293"/>
              <a:gd name="connsiteY2" fmla="*/ 4380614 h 4380614"/>
              <a:gd name="connsiteX3" fmla="*/ 21265 w 6039293"/>
              <a:gd name="connsiteY3" fmla="*/ 4380614 h 4380614"/>
              <a:gd name="connsiteX4" fmla="*/ 0 w 6039293"/>
              <a:gd name="connsiteY4" fmla="*/ 0 h 43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9293" h="4380614">
                <a:moveTo>
                  <a:pt x="0" y="0"/>
                </a:moveTo>
                <a:lnTo>
                  <a:pt x="6039293" y="0"/>
                </a:lnTo>
                <a:lnTo>
                  <a:pt x="3423684" y="4380614"/>
                </a:lnTo>
                <a:lnTo>
                  <a:pt x="21265" y="43806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63000">
                <a:schemeClr val="accent1">
                  <a:tint val="23500"/>
                  <a:satMod val="16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5150695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4629150"/>
            <a:ext cx="2302769" cy="669037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2950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2734627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TextBox 1"/>
          <p:cNvSpPr txBox="1"/>
          <p:nvPr userDrawn="1"/>
        </p:nvSpPr>
        <p:spPr>
          <a:xfrm>
            <a:off x="7467600" y="542967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chemeClr val="bg2"/>
                </a:solidFill>
              </a:rPr>
              <a:t>TID-AIR</a:t>
            </a: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r>
              <a:rPr lang="en-CA"/>
              <a:t>***INSTRUCTIONS ON HOW TO APPLY IMAGE MASKING TO SLIDE LAYOUT***</a:t>
            </a:r>
            <a:br>
              <a:rPr lang="en-CA"/>
            </a:br>
            <a:r>
              <a:rPr lang="en-CA"/>
              <a:t>STEP 1: Click icon to insert image</a:t>
            </a:r>
            <a:br>
              <a:rPr lang="en-CA"/>
            </a:br>
            <a:r>
              <a:rPr lang="en-CA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7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96B99-B808-4E3E-9A9F-37BA4B48E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05199"/>
            <a:ext cx="4636079" cy="109357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EF174F-52BB-46F8-8379-5D675702C5C7}"/>
              </a:ext>
            </a:extLst>
          </p:cNvPr>
          <p:cNvCxnSpPr>
            <a:cxnSpLocks/>
          </p:cNvCxnSpPr>
          <p:nvPr/>
        </p:nvCxnSpPr>
        <p:spPr>
          <a:xfrm>
            <a:off x="641887" y="1828720"/>
            <a:ext cx="0" cy="9401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DF9143C-693C-4355-BF79-B72B20766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8853"/>
            <a:ext cx="2621756" cy="23746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7800E8-7183-4B59-B40A-2F88D7372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948" y="928319"/>
            <a:ext cx="970637" cy="2115079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39DF32-ABED-42B7-A3BA-5A88AA419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859" y="928319"/>
            <a:ext cx="970637" cy="2115771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9F4BF4-AE5C-4914-A7B3-69EE1A2DB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7767" y="928319"/>
            <a:ext cx="978292" cy="2115079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7951005-F1F6-46AF-8D9D-AE77E3569F17}"/>
              </a:ext>
            </a:extLst>
          </p:cNvPr>
          <p:cNvSpPr txBox="1"/>
          <p:nvPr/>
        </p:nvSpPr>
        <p:spPr>
          <a:xfrm>
            <a:off x="8477" y="885337"/>
            <a:ext cx="2292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Delay Line Test Structure: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0A5A6B-ED35-447F-A05D-5BF767944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9330" y="928319"/>
            <a:ext cx="1076374" cy="212269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6EA0C4A-BF4D-42BB-B73D-75C9E89EC8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7117" y="2303950"/>
            <a:ext cx="1099646" cy="212269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1D0D4D8-0CC6-43B7-A133-EB076E6C5F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2669" y="2662376"/>
            <a:ext cx="1509960" cy="212269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5D1A078-3000-4AFC-8165-8B2A00EC38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6426" y="3020568"/>
            <a:ext cx="2292639" cy="2122932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BC270220-1E76-41E4-ACB3-B931ADBDBF73}"/>
              </a:ext>
            </a:extLst>
          </p:cNvPr>
          <p:cNvSpPr/>
          <p:nvPr/>
        </p:nvSpPr>
        <p:spPr>
          <a:xfrm rot="20253480">
            <a:off x="2805860" y="3361033"/>
            <a:ext cx="1685638" cy="3097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8BD06081-DF26-4F5A-8644-F9B673DAF587}"/>
              </a:ext>
            </a:extLst>
          </p:cNvPr>
          <p:cNvSpPr/>
          <p:nvPr/>
        </p:nvSpPr>
        <p:spPr>
          <a:xfrm rot="2014937">
            <a:off x="5275704" y="2765456"/>
            <a:ext cx="3101443" cy="30971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2A547DA0-A0B3-4000-A8EE-2401F4F79390}"/>
              </a:ext>
            </a:extLst>
          </p:cNvPr>
          <p:cNvSpPr/>
          <p:nvPr/>
        </p:nvSpPr>
        <p:spPr>
          <a:xfrm>
            <a:off x="5459211" y="998718"/>
            <a:ext cx="2734430" cy="30971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1EDE9E-F7A2-48A6-AC10-EE1971ECCF3B}"/>
              </a:ext>
            </a:extLst>
          </p:cNvPr>
          <p:cNvSpPr txBox="1"/>
          <p:nvPr/>
        </p:nvSpPr>
        <p:spPr>
          <a:xfrm>
            <a:off x="4947117" y="135848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L=30n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475F51-A00A-49D2-9421-EB99ECB1A66F}"/>
              </a:ext>
            </a:extLst>
          </p:cNvPr>
          <p:cNvSpPr txBox="1"/>
          <p:nvPr/>
        </p:nvSpPr>
        <p:spPr>
          <a:xfrm>
            <a:off x="5917754" y="1358489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L=35n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C6AC74-FB05-435A-8EB9-54D124EA6FE6}"/>
              </a:ext>
            </a:extLst>
          </p:cNvPr>
          <p:cNvSpPr txBox="1"/>
          <p:nvPr/>
        </p:nvSpPr>
        <p:spPr>
          <a:xfrm>
            <a:off x="6888391" y="1358489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L=40n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F4585C-27D5-4C06-A990-A6D0F051B30E}"/>
              </a:ext>
            </a:extLst>
          </p:cNvPr>
          <p:cNvSpPr txBox="1"/>
          <p:nvPr/>
        </p:nvSpPr>
        <p:spPr>
          <a:xfrm>
            <a:off x="7872476" y="1358489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L=50n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8D6EE2-3B38-4B06-9FBC-172E9FE16E14}"/>
              </a:ext>
            </a:extLst>
          </p:cNvPr>
          <p:cNvSpPr txBox="1"/>
          <p:nvPr/>
        </p:nvSpPr>
        <p:spPr>
          <a:xfrm>
            <a:off x="4812383" y="193612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4A26DB-A190-4C0F-BA71-0347CEF8E52B}"/>
              </a:ext>
            </a:extLst>
          </p:cNvPr>
          <p:cNvSpPr txBox="1"/>
          <p:nvPr/>
        </p:nvSpPr>
        <p:spPr>
          <a:xfrm>
            <a:off x="5218756" y="2326516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1F575F-494A-4FBD-BA80-31E535DA43A7}"/>
              </a:ext>
            </a:extLst>
          </p:cNvPr>
          <p:cNvSpPr txBox="1"/>
          <p:nvPr/>
        </p:nvSpPr>
        <p:spPr>
          <a:xfrm>
            <a:off x="5996524" y="2853971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AB3ABCF-6574-4849-8008-ADC92658F72C}"/>
              </a:ext>
            </a:extLst>
          </p:cNvPr>
          <p:cNvSpPr txBox="1"/>
          <p:nvPr/>
        </p:nvSpPr>
        <p:spPr>
          <a:xfrm>
            <a:off x="6890367" y="344610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3C37B1-C165-4D82-9ED4-11CF4DA7EEA2}"/>
              </a:ext>
            </a:extLst>
          </p:cNvPr>
          <p:cNvSpPr txBox="1"/>
          <p:nvPr/>
        </p:nvSpPr>
        <p:spPr>
          <a:xfrm>
            <a:off x="1563288" y="3046480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W=135n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83437B-50B7-4CCB-A6C5-FAFB7BF50D36}"/>
              </a:ext>
            </a:extLst>
          </p:cNvPr>
          <p:cNvSpPr txBox="1"/>
          <p:nvPr/>
        </p:nvSpPr>
        <p:spPr>
          <a:xfrm>
            <a:off x="1571336" y="4577854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W=100n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625D7A07-E755-4B68-8D5D-2B1838206D96}"/>
              </a:ext>
            </a:extLst>
          </p:cNvPr>
          <p:cNvSpPr/>
          <p:nvPr/>
        </p:nvSpPr>
        <p:spPr>
          <a:xfrm rot="5400000">
            <a:off x="2229871" y="1716966"/>
            <a:ext cx="319325" cy="1077220"/>
          </a:xfrm>
          <a:prstGeom prst="rightBrace">
            <a:avLst>
              <a:gd name="adj1" fmla="val 8333"/>
              <a:gd name="adj2" fmla="val 4923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77688B3-E9BE-4B4D-8FD7-3AAFE8625D15}"/>
                  </a:ext>
                </a:extLst>
              </p:cNvPr>
              <p:cNvSpPr txBox="1"/>
              <p:nvPr/>
            </p:nvSpPr>
            <p:spPr>
              <a:xfrm>
                <a:off x="2197404" y="2384803"/>
                <a:ext cx="1884811" cy="293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Cell Propagation Delay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77688B3-E9BE-4B4D-8FD7-3AAFE8625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404" y="2384803"/>
                <a:ext cx="1884811" cy="293607"/>
              </a:xfrm>
              <a:prstGeom prst="rect">
                <a:avLst/>
              </a:prstGeom>
              <a:blipFill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93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Delay: HL / LH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3959861-BCB5-4355-8E30-91DF71C96269}"/>
              </a:ext>
            </a:extLst>
          </p:cNvPr>
          <p:cNvGrpSpPr/>
          <p:nvPr/>
        </p:nvGrpSpPr>
        <p:grpSpPr>
          <a:xfrm>
            <a:off x="7898101" y="1002895"/>
            <a:ext cx="1188589" cy="1281407"/>
            <a:chOff x="7898101" y="1378974"/>
            <a:chExt cx="1188589" cy="128140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F09E21B-6BBC-4F6E-AFD8-6227651A8E33}"/>
                </a:ext>
              </a:extLst>
            </p:cNvPr>
            <p:cNvGrpSpPr/>
            <p:nvPr/>
          </p:nvGrpSpPr>
          <p:grpSpPr>
            <a:xfrm flipV="1">
              <a:off x="7928283" y="1444696"/>
              <a:ext cx="1124563" cy="272845"/>
              <a:chOff x="7928283" y="1179225"/>
              <a:chExt cx="1124563" cy="272845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2E80B5A-F1CF-49D6-8258-13F59D71D205}"/>
                  </a:ext>
                </a:extLst>
              </p:cNvPr>
              <p:cNvCxnSpPr/>
              <p:nvPr/>
            </p:nvCxnSpPr>
            <p:spPr>
              <a:xfrm>
                <a:off x="7928283" y="1179225"/>
                <a:ext cx="36133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1380FFA-959D-47A2-876E-272BCCAD56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9618" y="1179225"/>
                <a:ext cx="147484" cy="27284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ED1182A-BA51-4719-935E-CE8B981138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7102" y="1452070"/>
                <a:ext cx="61574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CF99F3F-F2BB-4DFE-805A-09E35A00B843}"/>
                </a:ext>
              </a:extLst>
            </p:cNvPr>
            <p:cNvGrpSpPr/>
            <p:nvPr/>
          </p:nvGrpSpPr>
          <p:grpSpPr>
            <a:xfrm flipV="1">
              <a:off x="7928283" y="1885855"/>
              <a:ext cx="1124563" cy="272845"/>
              <a:chOff x="7928283" y="1620384"/>
              <a:chExt cx="1124563" cy="272845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1270F07-93B3-43A1-9888-3FBC22B269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8283" y="1893229"/>
                <a:ext cx="61574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3A432DE-8F94-4936-B1BF-791F118553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44027" y="1620384"/>
                <a:ext cx="147484" cy="27284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B0B3488-4DD7-4361-9CDE-E1F35310F822}"/>
                  </a:ext>
                </a:extLst>
              </p:cNvPr>
              <p:cNvCxnSpPr/>
              <p:nvPr/>
            </p:nvCxnSpPr>
            <p:spPr>
              <a:xfrm flipV="1">
                <a:off x="8691511" y="1620384"/>
                <a:ext cx="36133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8F65A87-B666-4AB8-B6AA-A45563679DCA}"/>
                </a:ext>
              </a:extLst>
            </p:cNvPr>
            <p:cNvCxnSpPr>
              <a:cxnSpLocks/>
            </p:cNvCxnSpPr>
            <p:nvPr/>
          </p:nvCxnSpPr>
          <p:spPr>
            <a:xfrm>
              <a:off x="8354961" y="1378974"/>
              <a:ext cx="0" cy="102501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ADE104-BA23-4782-9397-77F48035E86F}"/>
                </a:ext>
              </a:extLst>
            </p:cNvPr>
            <p:cNvCxnSpPr>
              <a:cxnSpLocks/>
            </p:cNvCxnSpPr>
            <p:nvPr/>
          </p:nvCxnSpPr>
          <p:spPr>
            <a:xfrm>
              <a:off x="8617768" y="1378974"/>
              <a:ext cx="0" cy="102501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7D1406-64D3-4E07-8523-EBA4C115A5E7}"/>
                </a:ext>
              </a:extLst>
            </p:cNvPr>
            <p:cNvCxnSpPr/>
            <p:nvPr/>
          </p:nvCxnSpPr>
          <p:spPr>
            <a:xfrm>
              <a:off x="8354961" y="2330245"/>
              <a:ext cx="26280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A2FD789-2BAD-48D6-8E1C-41A76EA974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981" y="1590368"/>
              <a:ext cx="176981" cy="0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DECF25-EBED-4B2D-82CE-9DDC42319E6C}"/>
                </a:ext>
              </a:extLst>
            </p:cNvPr>
            <p:cNvSpPr txBox="1"/>
            <p:nvPr/>
          </p:nvSpPr>
          <p:spPr>
            <a:xfrm>
              <a:off x="7898101" y="1494723"/>
              <a:ext cx="3609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50%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CE785F-87B6-40F7-BA1A-D13F5606EA91}"/>
                </a:ext>
              </a:extLst>
            </p:cNvPr>
            <p:cNvSpPr txBox="1"/>
            <p:nvPr/>
          </p:nvSpPr>
          <p:spPr>
            <a:xfrm>
              <a:off x="8725694" y="1907440"/>
              <a:ext cx="3609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50%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38E54A-C183-4ED2-B250-242FC1C3E6D0}"/>
                </a:ext>
              </a:extLst>
            </p:cNvPr>
            <p:cNvCxnSpPr>
              <a:cxnSpLocks/>
            </p:cNvCxnSpPr>
            <p:nvPr/>
          </p:nvCxnSpPr>
          <p:spPr>
            <a:xfrm>
              <a:off x="8617768" y="2022277"/>
              <a:ext cx="176981" cy="0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4416C33-9E5D-4139-8286-C9EAC85E27D7}"/>
                    </a:ext>
                  </a:extLst>
                </p:cNvPr>
                <p:cNvSpPr txBox="1"/>
                <p:nvPr/>
              </p:nvSpPr>
              <p:spPr>
                <a:xfrm>
                  <a:off x="8230524" y="2366774"/>
                  <a:ext cx="511679" cy="293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𝒑𝑯𝑳</m:t>
                            </m:r>
                          </m:sub>
                        </m:sSub>
                      </m:oMath>
                    </m:oMathPara>
                  </a14:m>
                  <a:endParaRPr lang="en-US" sz="12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4416C33-9E5D-4139-8286-C9EAC85E27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0524" y="2366774"/>
                  <a:ext cx="511679" cy="293607"/>
                </a:xfrm>
                <a:prstGeom prst="rect">
                  <a:avLst/>
                </a:prstGeom>
                <a:blipFill>
                  <a:blip r:embed="rId3"/>
                  <a:stretch>
                    <a:fillRect b="-2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E9648ED-D415-4A7B-B3BF-5FFE728A8F10}"/>
              </a:ext>
            </a:extLst>
          </p:cNvPr>
          <p:cNvGrpSpPr/>
          <p:nvPr/>
        </p:nvGrpSpPr>
        <p:grpSpPr>
          <a:xfrm>
            <a:off x="7903019" y="2357290"/>
            <a:ext cx="1188589" cy="1281407"/>
            <a:chOff x="7898101" y="1113503"/>
            <a:chExt cx="1188589" cy="128140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44F9B4B-6FA8-4DD2-BD33-C9DFA60E7D05}"/>
                </a:ext>
              </a:extLst>
            </p:cNvPr>
            <p:cNvGrpSpPr/>
            <p:nvPr/>
          </p:nvGrpSpPr>
          <p:grpSpPr>
            <a:xfrm>
              <a:off x="7928283" y="1179225"/>
              <a:ext cx="1124563" cy="272845"/>
              <a:chOff x="7928283" y="1179225"/>
              <a:chExt cx="1124563" cy="272845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044145A-8AC0-418C-B93D-1DB574368AF2}"/>
                  </a:ext>
                </a:extLst>
              </p:cNvPr>
              <p:cNvCxnSpPr/>
              <p:nvPr/>
            </p:nvCxnSpPr>
            <p:spPr>
              <a:xfrm>
                <a:off x="7928283" y="1179225"/>
                <a:ext cx="36133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8C1CCAE-2184-497C-B3B1-F3AC1E9BB8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9618" y="1179225"/>
                <a:ext cx="147484" cy="27284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D9F1143-3EF2-4087-A052-0F8EFF0787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7102" y="1452070"/>
                <a:ext cx="61574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D571817-58E5-4948-A426-5C261A1C707D}"/>
                </a:ext>
              </a:extLst>
            </p:cNvPr>
            <p:cNvGrpSpPr/>
            <p:nvPr/>
          </p:nvGrpSpPr>
          <p:grpSpPr>
            <a:xfrm>
              <a:off x="7928283" y="1620384"/>
              <a:ext cx="1124563" cy="272845"/>
              <a:chOff x="7928283" y="1620384"/>
              <a:chExt cx="1124563" cy="272845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C198621-EACF-435A-A0BC-2FDA4068FD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8283" y="1893229"/>
                <a:ext cx="61574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493ADF9-2FBF-4CF0-B897-830AC72ED8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44027" y="1620384"/>
                <a:ext cx="147484" cy="27284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C29F8C2-2037-41EE-8044-6FAB25232237}"/>
                  </a:ext>
                </a:extLst>
              </p:cNvPr>
              <p:cNvCxnSpPr/>
              <p:nvPr/>
            </p:nvCxnSpPr>
            <p:spPr>
              <a:xfrm flipV="1">
                <a:off x="8691511" y="1620384"/>
                <a:ext cx="36133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0F5A015-2A0D-4708-A69E-3A2EB463B188}"/>
                </a:ext>
              </a:extLst>
            </p:cNvPr>
            <p:cNvCxnSpPr>
              <a:cxnSpLocks/>
            </p:cNvCxnSpPr>
            <p:nvPr/>
          </p:nvCxnSpPr>
          <p:spPr>
            <a:xfrm>
              <a:off x="8354961" y="1113503"/>
              <a:ext cx="0" cy="102501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B14270A-A746-45E8-AA84-5381402D2A1C}"/>
                </a:ext>
              </a:extLst>
            </p:cNvPr>
            <p:cNvCxnSpPr>
              <a:cxnSpLocks/>
            </p:cNvCxnSpPr>
            <p:nvPr/>
          </p:nvCxnSpPr>
          <p:spPr>
            <a:xfrm>
              <a:off x="8617768" y="1113503"/>
              <a:ext cx="0" cy="102501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65B3F16-A05D-4B78-8F9C-C721D34687EF}"/>
                </a:ext>
              </a:extLst>
            </p:cNvPr>
            <p:cNvCxnSpPr/>
            <p:nvPr/>
          </p:nvCxnSpPr>
          <p:spPr>
            <a:xfrm>
              <a:off x="8354961" y="2064774"/>
              <a:ext cx="26280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5CB77DA-7B21-45D8-87F8-225BE3C234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981" y="1324897"/>
              <a:ext cx="176981" cy="0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49BA61E-8A4B-4254-9341-00389BA5EF8E}"/>
                </a:ext>
              </a:extLst>
            </p:cNvPr>
            <p:cNvSpPr txBox="1"/>
            <p:nvPr/>
          </p:nvSpPr>
          <p:spPr>
            <a:xfrm>
              <a:off x="7898101" y="1229252"/>
              <a:ext cx="3609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50%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159C682-DC7E-4326-A06A-81A0DA376472}"/>
                </a:ext>
              </a:extLst>
            </p:cNvPr>
            <p:cNvSpPr txBox="1"/>
            <p:nvPr/>
          </p:nvSpPr>
          <p:spPr>
            <a:xfrm>
              <a:off x="8725694" y="1641969"/>
              <a:ext cx="3609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50%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A86F8FD-E826-4974-9873-7D21425B0DF1}"/>
                </a:ext>
              </a:extLst>
            </p:cNvPr>
            <p:cNvCxnSpPr>
              <a:cxnSpLocks/>
            </p:cNvCxnSpPr>
            <p:nvPr/>
          </p:nvCxnSpPr>
          <p:spPr>
            <a:xfrm>
              <a:off x="8617768" y="1756806"/>
              <a:ext cx="176981" cy="0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72A93E9-8C42-4C16-9C32-10A5D793AA25}"/>
                    </a:ext>
                  </a:extLst>
                </p:cNvPr>
                <p:cNvSpPr txBox="1"/>
                <p:nvPr/>
              </p:nvSpPr>
              <p:spPr>
                <a:xfrm>
                  <a:off x="8230524" y="2101303"/>
                  <a:ext cx="511679" cy="293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𝒑𝑳𝑯</m:t>
                            </m:r>
                          </m:sub>
                        </m:sSub>
                      </m:oMath>
                    </m:oMathPara>
                  </a14:m>
                  <a:endParaRPr lang="en-US" sz="12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72A93E9-8C42-4C16-9C32-10A5D793AA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0524" y="2101303"/>
                  <a:ext cx="511679" cy="293607"/>
                </a:xfrm>
                <a:prstGeom prst="rect">
                  <a:avLst/>
                </a:prstGeom>
                <a:blipFill>
                  <a:blip r:embed="rId4"/>
                  <a:stretch>
                    <a:fillRect b="-2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B367EF43-C1DB-4A79-B17D-451DF75B9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" y="744091"/>
            <a:ext cx="3936974" cy="219456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3882230-F13A-4902-A3E0-292942FFE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903" y="738947"/>
            <a:ext cx="3900830" cy="219456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708ED2F-40C0-447E-8786-0B7BFAA01F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" y="2948940"/>
            <a:ext cx="3935836" cy="219456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255A053-60C7-498D-A612-A5D743AE7D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2865" y="2938651"/>
            <a:ext cx="3908196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Delay – Monte Carlo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14F3B8-C3CA-45E1-89EA-92ED5E637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1103"/>
            <a:ext cx="9144000" cy="3841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4B87CE-75D5-48A5-8AB9-028A2301E522}"/>
              </a:ext>
            </a:extLst>
          </p:cNvPr>
          <p:cNvSpPr txBox="1"/>
          <p:nvPr/>
        </p:nvSpPr>
        <p:spPr>
          <a:xfrm>
            <a:off x="0" y="887801"/>
            <a:ext cx="6116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VT =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SVT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 =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30nm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VDD =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0.9V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temp =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Edge =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View =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Schematic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5AB940-CA49-4380-B753-408427D9C9A1}"/>
                  </a:ext>
                </a:extLst>
              </p:cNvPr>
              <p:cNvSpPr txBox="1"/>
              <p:nvPr/>
            </p:nvSpPr>
            <p:spPr>
              <a:xfrm>
                <a:off x="6811296" y="1398074"/>
                <a:ext cx="14310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𝑻𝑻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𝟐𝟑𝟔</m:t>
                      </m:r>
                      <m:r>
                        <a:rPr lang="en-US" sz="1400" b="1" i="1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𝟔</m:t>
                      </m:r>
                      <m:r>
                        <a:rPr lang="en-US" sz="1400" b="1" i="1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𝒇𝒔</m:t>
                      </m:r>
                    </m:oMath>
                  </m:oMathPara>
                </a14:m>
                <a:endParaRPr lang="en-US" sz="14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5AB940-CA49-4380-B753-408427D9C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296" y="1398074"/>
                <a:ext cx="1431097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FA3C03-3A79-4301-B129-4F7A045DB03E}"/>
                  </a:ext>
                </a:extLst>
              </p:cNvPr>
              <p:cNvSpPr txBox="1"/>
              <p:nvPr/>
            </p:nvSpPr>
            <p:spPr>
              <a:xfrm>
                <a:off x="6811296" y="1705851"/>
                <a:ext cx="14150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𝑺𝑺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𝟐𝟖𝟎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𝟑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𝒇𝒔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FA3C03-3A79-4301-B129-4F7A045DB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296" y="1705851"/>
                <a:ext cx="1415067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E3F0D3-DDB9-4E45-AE10-48E83C6BAADA}"/>
                  </a:ext>
                </a:extLst>
              </p:cNvPr>
              <p:cNvSpPr txBox="1"/>
              <p:nvPr/>
            </p:nvSpPr>
            <p:spPr>
              <a:xfrm>
                <a:off x="6811296" y="2013628"/>
                <a:ext cx="14343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𝑭𝑭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𝟐𝟎𝟏</m:t>
                      </m:r>
                      <m:r>
                        <a:rPr lang="en-US" sz="1400" b="1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𝟔</m:t>
                      </m:r>
                      <m:r>
                        <a:rPr lang="en-US" sz="1400" b="1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𝒇𝒔</m:t>
                      </m:r>
                    </m:oMath>
                  </m:oMathPara>
                </a14:m>
                <a:endParaRPr lang="en-US" sz="1400" b="1" dirty="0">
                  <a:solidFill>
                    <a:srgbClr val="00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E3F0D3-DDB9-4E45-AE10-48E83C6BA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296" y="2013628"/>
                <a:ext cx="1434303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5501BA-A111-4203-ADA3-287EFD6E0200}"/>
                  </a:ext>
                </a:extLst>
              </p:cNvPr>
              <p:cNvSpPr txBox="1"/>
              <p:nvPr/>
            </p:nvSpPr>
            <p:spPr>
              <a:xfrm>
                <a:off x="6811296" y="2321405"/>
                <a:ext cx="14246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𝑭𝑺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𝟐𝟐𝟕</m:t>
                      </m:r>
                      <m:r>
                        <a:rPr lang="en-US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𝟗</m:t>
                      </m:r>
                      <m:r>
                        <a:rPr lang="en-US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𝒇𝒔</m:t>
                      </m:r>
                    </m:oMath>
                  </m:oMathPara>
                </a14:m>
                <a:endParaRPr lang="en-US" sz="14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5501BA-A111-4203-ADA3-287EFD6E0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296" y="2321405"/>
                <a:ext cx="1424684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311872-24C7-4A92-938E-24DBEEC788F6}"/>
                  </a:ext>
                </a:extLst>
              </p:cNvPr>
              <p:cNvSpPr txBox="1"/>
              <p:nvPr/>
            </p:nvSpPr>
            <p:spPr>
              <a:xfrm>
                <a:off x="6811296" y="2629182"/>
                <a:ext cx="1424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𝑺𝑭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𝟐𝟒𝟔</m:t>
                      </m:r>
                      <m:r>
                        <a:rPr lang="en-US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𝟗</m:t>
                      </m:r>
                      <m:r>
                        <a:rPr lang="en-US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𝒇𝒔</m:t>
                      </m:r>
                    </m:oMath>
                  </m:oMathPara>
                </a14:m>
                <a:endParaRPr lang="en-US" sz="1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311872-24C7-4A92-938E-24DBEEC78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296" y="2629182"/>
                <a:ext cx="1424685" cy="307777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86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Delay – Monte Carlo: HL / LH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C90DE7-FA78-463F-ADF4-AB0C33ACC264}"/>
              </a:ext>
            </a:extLst>
          </p:cNvPr>
          <p:cNvGrpSpPr/>
          <p:nvPr/>
        </p:nvGrpSpPr>
        <p:grpSpPr>
          <a:xfrm>
            <a:off x="7898101" y="1769812"/>
            <a:ext cx="1188589" cy="1281407"/>
            <a:chOff x="7898101" y="1378974"/>
            <a:chExt cx="1188589" cy="12814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F80A7A-F4CB-472E-84A3-FC53054D0CCA}"/>
                </a:ext>
              </a:extLst>
            </p:cNvPr>
            <p:cNvGrpSpPr/>
            <p:nvPr/>
          </p:nvGrpSpPr>
          <p:grpSpPr>
            <a:xfrm flipV="1">
              <a:off x="7928283" y="1444696"/>
              <a:ext cx="1124563" cy="272845"/>
              <a:chOff x="7928283" y="1179225"/>
              <a:chExt cx="1124563" cy="272845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2C68F0D-6386-4529-90BD-D62CE9615A9A}"/>
                  </a:ext>
                </a:extLst>
              </p:cNvPr>
              <p:cNvCxnSpPr/>
              <p:nvPr/>
            </p:nvCxnSpPr>
            <p:spPr>
              <a:xfrm>
                <a:off x="7928283" y="1179225"/>
                <a:ext cx="36133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1B69FBE-DC7C-43FE-9167-5B4211BE1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9618" y="1179225"/>
                <a:ext cx="147484" cy="27284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0CB8242-0F0B-429E-869F-8744E2C188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7102" y="1452070"/>
                <a:ext cx="61574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6FCC770-F243-463B-A253-6A8034D364AB}"/>
                </a:ext>
              </a:extLst>
            </p:cNvPr>
            <p:cNvGrpSpPr/>
            <p:nvPr/>
          </p:nvGrpSpPr>
          <p:grpSpPr>
            <a:xfrm flipV="1">
              <a:off x="7928283" y="1885855"/>
              <a:ext cx="1124563" cy="272845"/>
              <a:chOff x="7928283" y="1620384"/>
              <a:chExt cx="1124563" cy="272845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F13A5F9-FEA7-4599-993A-53D6E62AF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8283" y="1893229"/>
                <a:ext cx="61574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34EB4F5-0559-4AC7-90AA-C79214CBDA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44027" y="1620384"/>
                <a:ext cx="147484" cy="27284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BF6A559-27ED-4FE3-9412-3951709545CF}"/>
                  </a:ext>
                </a:extLst>
              </p:cNvPr>
              <p:cNvCxnSpPr/>
              <p:nvPr/>
            </p:nvCxnSpPr>
            <p:spPr>
              <a:xfrm flipV="1">
                <a:off x="8691511" y="1620384"/>
                <a:ext cx="36133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8623DD1-257A-4A64-90D8-DE65BEEEC31B}"/>
                </a:ext>
              </a:extLst>
            </p:cNvPr>
            <p:cNvCxnSpPr>
              <a:cxnSpLocks/>
            </p:cNvCxnSpPr>
            <p:nvPr/>
          </p:nvCxnSpPr>
          <p:spPr>
            <a:xfrm>
              <a:off x="8354961" y="1378974"/>
              <a:ext cx="0" cy="102501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5D446B-56AB-4AEC-8D32-2EE75B728042}"/>
                </a:ext>
              </a:extLst>
            </p:cNvPr>
            <p:cNvCxnSpPr>
              <a:cxnSpLocks/>
            </p:cNvCxnSpPr>
            <p:nvPr/>
          </p:nvCxnSpPr>
          <p:spPr>
            <a:xfrm>
              <a:off x="8617768" y="1378974"/>
              <a:ext cx="0" cy="102501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ADA4BE-C546-4A9B-974D-C7E9AC11F789}"/>
                </a:ext>
              </a:extLst>
            </p:cNvPr>
            <p:cNvCxnSpPr/>
            <p:nvPr/>
          </p:nvCxnSpPr>
          <p:spPr>
            <a:xfrm>
              <a:off x="8354961" y="2330245"/>
              <a:ext cx="26280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1572F0C-CDE5-44AD-AF24-8F6B4DBD65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981" y="1590368"/>
              <a:ext cx="176981" cy="0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8FA726-A10F-47CA-B08C-D861A74A6770}"/>
                </a:ext>
              </a:extLst>
            </p:cNvPr>
            <p:cNvSpPr txBox="1"/>
            <p:nvPr/>
          </p:nvSpPr>
          <p:spPr>
            <a:xfrm>
              <a:off x="7898101" y="1494723"/>
              <a:ext cx="3609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50%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8917CA-C5DD-43A6-A975-1931EF68CE4C}"/>
                </a:ext>
              </a:extLst>
            </p:cNvPr>
            <p:cNvSpPr txBox="1"/>
            <p:nvPr/>
          </p:nvSpPr>
          <p:spPr>
            <a:xfrm>
              <a:off x="8725694" y="1907440"/>
              <a:ext cx="3609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50%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2C7EEA3-5992-4AA2-9B50-8E8F0091BE61}"/>
                </a:ext>
              </a:extLst>
            </p:cNvPr>
            <p:cNvCxnSpPr>
              <a:cxnSpLocks/>
            </p:cNvCxnSpPr>
            <p:nvPr/>
          </p:nvCxnSpPr>
          <p:spPr>
            <a:xfrm>
              <a:off x="8617768" y="2022277"/>
              <a:ext cx="176981" cy="0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2A90D61-A7EE-42B4-BED4-15C9C87D15FA}"/>
                    </a:ext>
                  </a:extLst>
                </p:cNvPr>
                <p:cNvSpPr txBox="1"/>
                <p:nvPr/>
              </p:nvSpPr>
              <p:spPr>
                <a:xfrm>
                  <a:off x="8230524" y="2366774"/>
                  <a:ext cx="511679" cy="293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𝒑𝑯𝑳</m:t>
                            </m:r>
                          </m:sub>
                        </m:sSub>
                      </m:oMath>
                    </m:oMathPara>
                  </a14:m>
                  <a:endParaRPr lang="en-US" sz="12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2A90D61-A7EE-42B4-BED4-15C9C87D15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0524" y="2366774"/>
                  <a:ext cx="511679" cy="29360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30A25A-7411-42CF-AA25-D7956495069C}"/>
              </a:ext>
            </a:extLst>
          </p:cNvPr>
          <p:cNvGrpSpPr/>
          <p:nvPr/>
        </p:nvGrpSpPr>
        <p:grpSpPr>
          <a:xfrm>
            <a:off x="7903019" y="3124207"/>
            <a:ext cx="1188589" cy="1281407"/>
            <a:chOff x="7898101" y="1113503"/>
            <a:chExt cx="1188589" cy="128140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64C809A-69AA-47F4-B71D-FD0BCC2644EA}"/>
                </a:ext>
              </a:extLst>
            </p:cNvPr>
            <p:cNvGrpSpPr/>
            <p:nvPr/>
          </p:nvGrpSpPr>
          <p:grpSpPr>
            <a:xfrm>
              <a:off x="7928283" y="1179225"/>
              <a:ext cx="1124563" cy="272845"/>
              <a:chOff x="7928283" y="1179225"/>
              <a:chExt cx="1124563" cy="272845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8467F84-FE2C-4DEA-BF77-F62DB7CE14B1}"/>
                  </a:ext>
                </a:extLst>
              </p:cNvPr>
              <p:cNvCxnSpPr/>
              <p:nvPr/>
            </p:nvCxnSpPr>
            <p:spPr>
              <a:xfrm>
                <a:off x="7928283" y="1179225"/>
                <a:ext cx="36133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C59FF97-5C17-437D-A2F6-49E8C47811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9618" y="1179225"/>
                <a:ext cx="147484" cy="27284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2FB619F-1621-4150-8626-4614073736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7102" y="1452070"/>
                <a:ext cx="61574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1F46D44-9C23-4CE0-8EB1-987CD8953C61}"/>
                </a:ext>
              </a:extLst>
            </p:cNvPr>
            <p:cNvGrpSpPr/>
            <p:nvPr/>
          </p:nvGrpSpPr>
          <p:grpSpPr>
            <a:xfrm>
              <a:off x="7928283" y="1620384"/>
              <a:ext cx="1124563" cy="272845"/>
              <a:chOff x="7928283" y="1620384"/>
              <a:chExt cx="1124563" cy="272845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5A08CCA-B166-4AB1-9080-3C422F614E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8283" y="1893229"/>
                <a:ext cx="61574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F729477-80EC-416A-A846-EA83439779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44027" y="1620384"/>
                <a:ext cx="147484" cy="27284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B1BD13F-D267-4F66-ABAB-5FC02660EE8C}"/>
                  </a:ext>
                </a:extLst>
              </p:cNvPr>
              <p:cNvCxnSpPr/>
              <p:nvPr/>
            </p:nvCxnSpPr>
            <p:spPr>
              <a:xfrm flipV="1">
                <a:off x="8691511" y="1620384"/>
                <a:ext cx="36133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E36942E-137F-4B73-B642-EFB02BF253B1}"/>
                </a:ext>
              </a:extLst>
            </p:cNvPr>
            <p:cNvCxnSpPr>
              <a:cxnSpLocks/>
            </p:cNvCxnSpPr>
            <p:nvPr/>
          </p:nvCxnSpPr>
          <p:spPr>
            <a:xfrm>
              <a:off x="8354961" y="1113503"/>
              <a:ext cx="0" cy="102501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EC16DD4-FCFD-4EF4-AF66-B2B362547A97}"/>
                </a:ext>
              </a:extLst>
            </p:cNvPr>
            <p:cNvCxnSpPr>
              <a:cxnSpLocks/>
            </p:cNvCxnSpPr>
            <p:nvPr/>
          </p:nvCxnSpPr>
          <p:spPr>
            <a:xfrm>
              <a:off x="8617768" y="1113503"/>
              <a:ext cx="0" cy="102501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D391C8D-8692-4753-B3EC-21B5E1713165}"/>
                </a:ext>
              </a:extLst>
            </p:cNvPr>
            <p:cNvCxnSpPr/>
            <p:nvPr/>
          </p:nvCxnSpPr>
          <p:spPr>
            <a:xfrm>
              <a:off x="8354961" y="2064774"/>
              <a:ext cx="26280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B0F6308-61BD-4DC0-B3D4-183AB4F496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7981" y="1324897"/>
              <a:ext cx="176981" cy="0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1C1AF61-3A97-4C03-9C10-91DD0F5FEE35}"/>
                </a:ext>
              </a:extLst>
            </p:cNvPr>
            <p:cNvSpPr txBox="1"/>
            <p:nvPr/>
          </p:nvSpPr>
          <p:spPr>
            <a:xfrm>
              <a:off x="7898101" y="1229252"/>
              <a:ext cx="3609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50%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2B31BE-4126-47D1-A64A-DCF3A83ED1C9}"/>
                </a:ext>
              </a:extLst>
            </p:cNvPr>
            <p:cNvSpPr txBox="1"/>
            <p:nvPr/>
          </p:nvSpPr>
          <p:spPr>
            <a:xfrm>
              <a:off x="8725694" y="1641969"/>
              <a:ext cx="3609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50%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66E2B57-7FFF-4C43-9FAC-59FD4F980741}"/>
                </a:ext>
              </a:extLst>
            </p:cNvPr>
            <p:cNvCxnSpPr>
              <a:cxnSpLocks/>
            </p:cNvCxnSpPr>
            <p:nvPr/>
          </p:nvCxnSpPr>
          <p:spPr>
            <a:xfrm>
              <a:off x="8617768" y="1756806"/>
              <a:ext cx="176981" cy="0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798249A-B614-4155-AD7B-A938C9BFEE45}"/>
                    </a:ext>
                  </a:extLst>
                </p:cNvPr>
                <p:cNvSpPr txBox="1"/>
                <p:nvPr/>
              </p:nvSpPr>
              <p:spPr>
                <a:xfrm>
                  <a:off x="8230524" y="2101303"/>
                  <a:ext cx="511679" cy="293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𝒑𝑳𝑯</m:t>
                            </m:r>
                          </m:sub>
                        </m:sSub>
                      </m:oMath>
                    </m:oMathPara>
                  </a14:m>
                  <a:endParaRPr lang="en-US" sz="12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798249A-B614-4155-AD7B-A938C9BFE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0524" y="2101303"/>
                  <a:ext cx="511679" cy="293607"/>
                </a:xfrm>
                <a:prstGeom prst="rect">
                  <a:avLst/>
                </a:prstGeom>
                <a:blipFill>
                  <a:blip r:embed="rId3"/>
                  <a:stretch>
                    <a:fillRect b="-2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5644D97F-BCD3-4D8F-97C4-302E7AE3C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98" y="737335"/>
            <a:ext cx="3899607" cy="219456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0055961-63AE-4619-8223-D66B37ABC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475" y="737335"/>
            <a:ext cx="3909405" cy="2194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704C7F-DA32-4F79-ACB0-BC4E1A96E1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654" y="0"/>
            <a:ext cx="1939348" cy="158545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6C1ABC0-1B0C-4D64-93AF-51C0E3A7A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8" y="2931895"/>
            <a:ext cx="3884371" cy="219456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5CCCB4C-8B9C-4988-BB44-ED28578C61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5290" y="2948940"/>
            <a:ext cx="3880157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Consumption: Leakage / Dynamic@1MHz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A08DEE-BAF1-4BF8-91F2-F0CFC748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52971"/>
            <a:ext cx="3920433" cy="21945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0C4D75-6F11-4C8D-BC8A-46C7F421A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757" y="2959299"/>
            <a:ext cx="3923607" cy="21945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0BA637-E4C3-4772-9B6E-2FFF69B02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4" y="738254"/>
            <a:ext cx="3909405" cy="21945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ECEBAD-D8AA-4FC5-ADFB-201542236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505" y="745169"/>
            <a:ext cx="3907521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SVT VS corners, VDD, temp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B9288D-71F5-4852-ACE6-AE939EC22DBD}"/>
                  </a:ext>
                </a:extLst>
              </p:cNvPr>
              <p:cNvSpPr txBox="1"/>
              <p:nvPr/>
            </p:nvSpPr>
            <p:spPr>
              <a:xfrm>
                <a:off x="7186748" y="1213949"/>
                <a:ext cx="1361270" cy="434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𝒑</m:t>
                          </m:r>
                        </m:sub>
                      </m:sSub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200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𝒑𝑯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𝑳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200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𝒑𝑳𝑯</m:t>
                              </m:r>
                            </m:sub>
                          </m:sSub>
                        </m:num>
                        <m:den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B9288D-71F5-4852-ACE6-AE939EC22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748" y="1213949"/>
                <a:ext cx="1361270" cy="434671"/>
              </a:xfrm>
              <a:prstGeom prst="rect">
                <a:avLst/>
              </a:prstGeom>
              <a:blipFill>
                <a:blip r:embed="rId2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4FE8493-404D-4141-8A71-09678C972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60" y="950155"/>
            <a:ext cx="6607277" cy="41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1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SVT VS corners, VDD, temp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39B481F-9224-4E20-B5E5-7FED227799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36468-A5B5-43A4-9512-11FA3C958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380"/>
            <a:ext cx="3442941" cy="2194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0039C0-B874-4768-90DE-DAAB721FA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941" y="754380"/>
            <a:ext cx="3449111" cy="2194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0FE0B6-DC37-4E5E-A442-07E0BB8D8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71" y="2948940"/>
            <a:ext cx="3466612" cy="21945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1DBC2D-2A3B-4E6E-B326-E6E094FC84C7}"/>
              </a:ext>
            </a:extLst>
          </p:cNvPr>
          <p:cNvSpPr txBox="1"/>
          <p:nvPr/>
        </p:nvSpPr>
        <p:spPr>
          <a:xfrm>
            <a:off x="1825230" y="996453"/>
            <a:ext cx="1550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VDD = 0.8V, TT, SS, 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2CEC07-4D58-42B6-8D1C-865DFE7A9D09}"/>
              </a:ext>
            </a:extLst>
          </p:cNvPr>
          <p:cNvSpPr txBox="1"/>
          <p:nvPr/>
        </p:nvSpPr>
        <p:spPr>
          <a:xfrm>
            <a:off x="5260797" y="996453"/>
            <a:ext cx="1550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VDD = 0.9V, TT, SS, 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F8FACD-E42D-4ECE-BD5C-82B229515270}"/>
              </a:ext>
            </a:extLst>
          </p:cNvPr>
          <p:cNvSpPr txBox="1"/>
          <p:nvPr/>
        </p:nvSpPr>
        <p:spPr>
          <a:xfrm>
            <a:off x="3562271" y="3191505"/>
            <a:ext cx="1429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VDD = 1V, TT, SS, FF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7F7E51-A673-4E0D-AA92-20DF9387C414}"/>
              </a:ext>
            </a:extLst>
          </p:cNvPr>
          <p:cNvSpPr txBox="1"/>
          <p:nvPr/>
        </p:nvSpPr>
        <p:spPr>
          <a:xfrm>
            <a:off x="7039966" y="1024539"/>
            <a:ext cx="1999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FS and SF are nearly identical to 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Very small delay variation with temperature (especially at VDD=0.9V)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At VDD = 0.8V, the delay is higher for lower temperatures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(?)</a:t>
            </a:r>
          </a:p>
        </p:txBody>
      </p:sp>
    </p:spTree>
    <p:extLst>
      <p:ext uri="{BB962C8B-B14F-4D97-AF65-F5344CB8AC3E}">
        <p14:creationId xmlns:p14="http://schemas.microsoft.com/office/powerpoint/2010/main" val="8805228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230</Words>
  <Application>Microsoft Office PowerPoint</Application>
  <PresentationFormat>On-screen Show (16:9)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Blank</vt:lpstr>
      <vt:lpstr>Test Structures</vt:lpstr>
      <vt:lpstr>Propagation Delay: HL / LH</vt:lpstr>
      <vt:lpstr>Propagation Delay – Monte Carlo</vt:lpstr>
      <vt:lpstr>Propagation Delay – Monte Carlo: HL / LH</vt:lpstr>
      <vt:lpstr>Current Consumption: Leakage / Dynamic@1MHz</vt:lpstr>
      <vt:lpstr>SVT VS corners, VDD, temp</vt:lpstr>
      <vt:lpstr>SVT VS corners, VDD, temp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SparkPix-ED</dc:title>
  <dc:creator/>
  <cp:revision>1</cp:revision>
  <dcterms:created xsi:type="dcterms:W3CDTF">2012-06-11T23:48:53Z</dcterms:created>
  <dcterms:modified xsi:type="dcterms:W3CDTF">2021-05-24T15:48:13Z</dcterms:modified>
</cp:coreProperties>
</file>