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83" r:id="rId1"/>
  </p:sldMasterIdLst>
  <p:notesMasterIdLst>
    <p:notesMasterId r:id="rId8"/>
  </p:notesMasterIdLst>
  <p:handoutMasterIdLst>
    <p:handoutMasterId r:id="rId9"/>
  </p:handoutMasterIdLst>
  <p:sldIdLst>
    <p:sldId id="291" r:id="rId2"/>
    <p:sldId id="309" r:id="rId3"/>
    <p:sldId id="647" r:id="rId4"/>
    <p:sldId id="547" r:id="rId5"/>
    <p:sldId id="552" r:id="rId6"/>
    <p:sldId id="550" r:id="rId7"/>
  </p:sldIdLst>
  <p:sldSz cx="9144000" cy="5143500" type="screen16x9"/>
  <p:notesSz cx="7102475" cy="9388475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">
          <p15:clr>
            <a:srgbClr val="A4A3A4"/>
          </p15:clr>
        </p15:guide>
        <p15:guide id="2" orient="horz" pos="971">
          <p15:clr>
            <a:srgbClr val="A4A3A4"/>
          </p15:clr>
        </p15:guide>
        <p15:guide id="3" orient="horz" pos="2809">
          <p15:clr>
            <a:srgbClr val="A4A3A4"/>
          </p15:clr>
        </p15:guide>
        <p15:guide id="4" orient="horz" pos="2985">
          <p15:clr>
            <a:srgbClr val="A4A3A4"/>
          </p15:clr>
        </p15:guide>
        <p15:guide id="5" orient="horz" pos="789">
          <p15:clr>
            <a:srgbClr val="A4A3A4"/>
          </p15:clr>
        </p15:guide>
        <p15:guide id="6" orient="horz" pos="1332" userDrawn="1">
          <p15:clr>
            <a:srgbClr val="A4A3A4"/>
          </p15:clr>
        </p15:guide>
        <p15:guide id="7" orient="horz" pos="3137">
          <p15:clr>
            <a:srgbClr val="A4A3A4"/>
          </p15:clr>
        </p15:guide>
        <p15:guide id="8" orient="horz" pos="425">
          <p15:clr>
            <a:srgbClr val="A4A3A4"/>
          </p15:clr>
        </p15:guide>
        <p15:guide id="9" orient="horz" pos="2106">
          <p15:clr>
            <a:srgbClr val="A4A3A4"/>
          </p15:clr>
        </p15:guide>
        <p15:guide id="10" pos="2880">
          <p15:clr>
            <a:srgbClr val="A4A3A4"/>
          </p15:clr>
        </p15:guide>
        <p15:guide id="11" pos="363">
          <p15:clr>
            <a:srgbClr val="A4A3A4"/>
          </p15:clr>
        </p15:guide>
        <p15:guide id="12" pos="5396">
          <p15:clr>
            <a:srgbClr val="A4A3A4"/>
          </p15:clr>
        </p15:guide>
        <p15:guide id="13" pos="282">
          <p15:clr>
            <a:srgbClr val="A4A3A4"/>
          </p15:clr>
        </p15:guide>
        <p15:guide id="14" pos="3784">
          <p15:clr>
            <a:srgbClr val="A4A3A4"/>
          </p15:clr>
        </p15:guide>
        <p15:guide id="15" pos="3736">
          <p15:clr>
            <a:srgbClr val="A4A3A4"/>
          </p15:clr>
        </p15:guide>
        <p15:guide id="16" pos="2179">
          <p15:clr>
            <a:srgbClr val="A4A3A4"/>
          </p15:clr>
        </p15:guide>
        <p15:guide id="17" pos="5464">
          <p15:clr>
            <a:srgbClr val="A4A3A4"/>
          </p15:clr>
        </p15:guide>
        <p15:guide id="18" pos="38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6308"/>
    <a:srgbClr val="FF00FF"/>
    <a:srgbClr val="3CC61C"/>
    <a:srgbClr val="FF0000"/>
    <a:srgbClr val="548235"/>
    <a:srgbClr val="7F6000"/>
    <a:srgbClr val="9900CC"/>
    <a:srgbClr val="70AD47"/>
    <a:srgbClr val="4472C4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B184C3-B18E-4445-8854-7E8D213B1336}" v="17" dt="2021-03-23T21:51:20.2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95" autoAdjust="0"/>
    <p:restoredTop sz="90149" autoAdjust="0"/>
  </p:normalViewPr>
  <p:slideViewPr>
    <p:cSldViewPr snapToGrid="0" snapToObjects="1" showGuides="1">
      <p:cViewPr varScale="1">
        <p:scale>
          <a:sx n="102" d="100"/>
          <a:sy n="102" d="100"/>
        </p:scale>
        <p:origin x="754" y="58"/>
      </p:cViewPr>
      <p:guideLst>
        <p:guide orient="horz" pos="245"/>
        <p:guide orient="horz" pos="971"/>
        <p:guide orient="horz" pos="2809"/>
        <p:guide orient="horz" pos="2985"/>
        <p:guide orient="horz" pos="789"/>
        <p:guide orient="horz" pos="1332"/>
        <p:guide orient="horz" pos="3137"/>
        <p:guide orient="horz" pos="425"/>
        <p:guide orient="horz" pos="2106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992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699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425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586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066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EBBD4D-A077-694F-949C-816E31DDFCB4}"/>
              </a:ext>
            </a:extLst>
          </p:cNvPr>
          <p:cNvSpPr/>
          <p:nvPr userDrawn="1"/>
        </p:nvSpPr>
        <p:spPr>
          <a:xfrm>
            <a:off x="0" y="4371107"/>
            <a:ext cx="9144000" cy="772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line dot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" y="-3597"/>
            <a:ext cx="9143245" cy="5150695"/>
          </a:xfrm>
          <a:prstGeom prst="rect">
            <a:avLst/>
          </a:prstGeom>
        </p:spPr>
      </p:pic>
      <p:pic>
        <p:nvPicPr>
          <p:cNvPr id="16" name="logo SLAC">
            <a:extLst>
              <a:ext uri="{FF2B5EF4-FFF2-40B4-BE49-F238E27FC236}">
                <a16:creationId xmlns:a16="http://schemas.microsoft.com/office/drawing/2014/main" id="{9B359C41-4F1D-C34A-A6F5-56B5093A7B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223" y="4566855"/>
            <a:ext cx="2302769" cy="6690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4" y="402432"/>
            <a:ext cx="8008937" cy="1684735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056" y="2730330"/>
            <a:ext cx="7989887" cy="1640777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4" y="2066259"/>
            <a:ext cx="8008937" cy="47691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12191F-B767-D04B-9D40-AFF96A3B3B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056" y="4566854"/>
            <a:ext cx="2209800" cy="32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 hasCustomPrompt="1"/>
          </p:nvPr>
        </p:nvSpPr>
        <p:spPr>
          <a:xfrm>
            <a:off x="457200" y="932688"/>
            <a:ext cx="810895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200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1800"/>
            </a:lvl4pPr>
            <a:lvl5pPr>
              <a:buClr>
                <a:srgbClr val="981E32"/>
              </a:buClr>
              <a:defRPr sz="1600"/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 hasCustomPrompt="1"/>
          </p:nvPr>
        </p:nvSpPr>
        <p:spPr>
          <a:xfrm>
            <a:off x="457200" y="932688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 hasCustomPrompt="1"/>
          </p:nvPr>
        </p:nvSpPr>
        <p:spPr>
          <a:xfrm>
            <a:off x="4648200" y="939547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939546"/>
            <a:ext cx="2442340" cy="1860804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2914650"/>
            <a:ext cx="2442340" cy="182403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932688"/>
            <a:ext cx="2442340" cy="379914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457201" y="932688"/>
            <a:ext cx="3013075" cy="3799142"/>
          </a:xfrm>
        </p:spPr>
        <p:txBody>
          <a:bodyPr/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932688"/>
            <a:ext cx="2667000" cy="379914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 hasCustomPrompt="1"/>
          </p:nvPr>
        </p:nvSpPr>
        <p:spPr>
          <a:xfrm>
            <a:off x="457200" y="932688"/>
            <a:ext cx="5484812" cy="3799142"/>
          </a:xfrm>
        </p:spPr>
        <p:txBody>
          <a:bodyPr/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r>
              <a:rPr lang="en-CA" dirty="0"/>
              <a:t>***INSTRUCTIONS ON HOW TO APPLY IMAGE MASKING TO SLIDE LAYOUT***</a:t>
            </a:r>
            <a:br>
              <a:rPr lang="en-CA" dirty="0"/>
            </a:br>
            <a:r>
              <a:rPr lang="en-CA" dirty="0"/>
              <a:t>STEP 1: Click icon to insert image</a:t>
            </a:r>
            <a:br>
              <a:rPr lang="en-CA" dirty="0"/>
            </a:br>
            <a:r>
              <a:rPr lang="en-CA" dirty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939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2702"/>
            <a:ext cx="8555400" cy="1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1822" y="96818"/>
            <a:ext cx="8103570" cy="56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932688"/>
            <a:ext cx="8108950" cy="379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4330" algn="l" rtl="0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>
                <a:srgbClr val="981E32"/>
              </a:buClr>
              <a:buSzPts val="1980"/>
              <a:buFont typeface="Arial"/>
              <a:buChar char="•"/>
              <a:defRPr sz="16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18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1469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162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0039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144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696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96818"/>
            <a:ext cx="8103570" cy="564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1" y="932688"/>
            <a:ext cx="8109919" cy="3771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C0B550-10CC-4779-B66A-EBE6DEE17F99}"/>
              </a:ext>
            </a:extLst>
          </p:cNvPr>
          <p:cNvSpPr txBox="1"/>
          <p:nvPr userDrawn="1"/>
        </p:nvSpPr>
        <p:spPr>
          <a:xfrm>
            <a:off x="8568498" y="485617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8724042-D403-42BF-A73F-5FBF00348230}" type="slidenum">
              <a:rPr lang="en-US" sz="1200" b="1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5" r:id="rId3"/>
    <p:sldLayoutId id="2147483674" r:id="rId4"/>
    <p:sldLayoutId id="2147483671" r:id="rId5"/>
    <p:sldLayoutId id="2147483672" r:id="rId6"/>
    <p:sldLayoutId id="2147483673" r:id="rId7"/>
    <p:sldLayoutId id="2147483684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28650" y="2885511"/>
            <a:ext cx="7989887" cy="164077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Bojan Markovic, Angelo </a:t>
            </a:r>
            <a:r>
              <a:rPr lang="en-US" dirty="0" err="1">
                <a:solidFill>
                  <a:schemeClr val="tx1"/>
                </a:solidFill>
              </a:rPr>
              <a:t>Dragone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04/14/2021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1" y="1553228"/>
            <a:ext cx="5334000" cy="982831"/>
          </a:xfrm>
        </p:spPr>
        <p:txBody>
          <a:bodyPr/>
          <a:lstStyle/>
          <a:p>
            <a:r>
              <a:rPr lang="en-US" sz="3600" dirty="0"/>
              <a:t>4D Detectors</a:t>
            </a:r>
            <a:endParaRPr lang="en-CA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724102" y="49938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732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021C3D-AD9E-814B-AC08-B1018D949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KA25 - Timeline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B4669C-9044-45D2-BD47-A693ACE8ED7A}"/>
              </a:ext>
            </a:extLst>
          </p:cNvPr>
          <p:cNvSpPr txBox="1"/>
          <p:nvPr/>
        </p:nvSpPr>
        <p:spPr>
          <a:xfrm>
            <a:off x="89065" y="3695206"/>
            <a:ext cx="89658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981E32"/>
              </a:buClr>
              <a:buFont typeface="Wingdings" panose="05000000000000000000" pitchFamily="2" charset="2"/>
              <a:buChar char="§"/>
            </a:pPr>
            <a:r>
              <a:rPr lang="en-US" sz="1200" b="1" dirty="0">
                <a:latin typeface="+mj-lt"/>
                <a:cs typeface="Calibri" panose="020F0502020204030204" pitchFamily="34" charset="0"/>
              </a:rPr>
              <a:t>FY21 Target Dates:</a:t>
            </a:r>
          </a:p>
          <a:p>
            <a:pPr marL="800100" lvl="1" indent="-342900">
              <a:buClr>
                <a:srgbClr val="981E32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latin typeface="+mj-lt"/>
                <a:cs typeface="Calibri" panose="020F0502020204030204" pitchFamily="34" charset="0"/>
              </a:rPr>
              <a:t>Start of April: </a:t>
            </a:r>
            <a:r>
              <a:rPr lang="en-US" sz="120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rPr>
              <a:t>Project Started</a:t>
            </a:r>
          </a:p>
          <a:p>
            <a:pPr marL="800100" lvl="1" indent="-342900">
              <a:buClr>
                <a:srgbClr val="981E32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latin typeface="+mj-lt"/>
                <a:cs typeface="Calibri" panose="020F0502020204030204" pitchFamily="34" charset="0"/>
              </a:rPr>
              <a:t>Second half of April: </a:t>
            </a:r>
            <a:r>
              <a:rPr lang="en-US" sz="120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rPr>
              <a:t>28nm design flow established</a:t>
            </a:r>
          </a:p>
          <a:p>
            <a:pPr marL="800100" lvl="1" indent="-342900">
              <a:buClr>
                <a:srgbClr val="981E32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latin typeface="+mj-lt"/>
                <a:cs typeface="Calibri" panose="020F0502020204030204" pitchFamily="34" charset="0"/>
              </a:rPr>
              <a:t>June: </a:t>
            </a:r>
            <a:r>
              <a:rPr lang="en-US" sz="1200" dirty="0">
                <a:latin typeface="+mj-lt"/>
                <a:cs typeface="Calibri" panose="020F0502020204030204" pitchFamily="34" charset="0"/>
              </a:rPr>
              <a:t>Preliminary study and evaluation of technology timing properties </a:t>
            </a:r>
          </a:p>
          <a:p>
            <a:pPr marL="800100" lvl="1" indent="-342900">
              <a:buClr>
                <a:srgbClr val="981E32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latin typeface="+mj-lt"/>
                <a:cs typeface="Calibri" panose="020F0502020204030204" pitchFamily="34" charset="0"/>
              </a:rPr>
              <a:t>End of May / June: </a:t>
            </a:r>
            <a:r>
              <a:rPr lang="en-US" sz="1200" dirty="0">
                <a:latin typeface="+mj-lt"/>
                <a:cs typeface="Calibri" panose="020F0502020204030204" pitchFamily="34" charset="0"/>
              </a:rPr>
              <a:t>Start of design of prototype pixel timing blocks</a:t>
            </a:r>
            <a:endParaRPr lang="en-US" sz="1200" dirty="0">
              <a:solidFill>
                <a:schemeClr val="tx1"/>
              </a:solidFill>
              <a:latin typeface="+mj-lt"/>
              <a:ea typeface="+mn-ea"/>
              <a:cs typeface="Calibri" panose="020F0502020204030204" pitchFamily="34" charset="0"/>
            </a:endParaRPr>
          </a:p>
          <a:p>
            <a:pPr marL="800100" lvl="1" indent="-342900">
              <a:buClr>
                <a:srgbClr val="981E32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latin typeface="+mj-lt"/>
                <a:cs typeface="Calibri" panose="020F0502020204030204" pitchFamily="34" charset="0"/>
              </a:rPr>
              <a:t>September: </a:t>
            </a:r>
            <a:r>
              <a:rPr lang="en-US" sz="1200" dirty="0">
                <a:latin typeface="+mj-lt"/>
                <a:cs typeface="Calibri" panose="020F0502020204030204" pitchFamily="34" charset="0"/>
              </a:rPr>
              <a:t>Pixel timing block preliminary design ready</a:t>
            </a:r>
          </a:p>
          <a:p>
            <a:pPr marL="800100" lvl="1" indent="-342900">
              <a:buClr>
                <a:srgbClr val="981E3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rPr>
              <a:t>LGAD sensor prototype fabrication completed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7D5AA6-B5E8-458A-A34C-D6BDDE347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22" y="851630"/>
            <a:ext cx="8692178" cy="291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01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4654-6EE1-4579-AF71-C9179ED10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28nm CMOS - Technology Options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71F472-F6CB-445C-9CE8-EBBAF52A9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0" y="1018393"/>
            <a:ext cx="4553241" cy="33767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0E7D0A-929E-4B76-836A-4C31178FB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040" y="999186"/>
            <a:ext cx="4553241" cy="33620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52D315-817E-42E4-8099-672FCE380257}"/>
              </a:ext>
            </a:extLst>
          </p:cNvPr>
          <p:cNvSpPr/>
          <p:nvPr/>
        </p:nvSpPr>
        <p:spPr>
          <a:xfrm>
            <a:off x="3609629" y="4546026"/>
            <a:ext cx="19891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u="sng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Kostas </a:t>
            </a:r>
            <a:r>
              <a:rPr lang="en-US" sz="1400" u="sng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Kloukinas</a:t>
            </a:r>
            <a:r>
              <a:rPr lang="en-US" sz="1400" u="sng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u="sng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CERN</a:t>
            </a:r>
            <a:endParaRPr lang="en-US" sz="1400" u="sng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534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BFC5CF-0950-40E0-BC46-99244E9F3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556" y="953366"/>
            <a:ext cx="5696699" cy="41901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TSMC 28nm HPC+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566150" y="6318250"/>
            <a:ext cx="319088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1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639B481F-9224-4E20-B5E5-7FED227799F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993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TSMC 28nm HPC+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566150" y="6318250"/>
            <a:ext cx="319088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1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639B481F-9224-4E20-B5E5-7FED227799F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D5C2CE-0663-47A8-8C29-72C48C698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319" y="945111"/>
            <a:ext cx="5678956" cy="419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71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TSMC 28nm HPC+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566150" y="6318250"/>
            <a:ext cx="319088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1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639B481F-9224-4E20-B5E5-7FED227799F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A4C3FD-2825-4C12-B7D2-2F9216479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326" y="958263"/>
            <a:ext cx="7469348" cy="408841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966BD98-518C-4FD9-8D02-B59DBB574222}"/>
              </a:ext>
            </a:extLst>
          </p:cNvPr>
          <p:cNvSpPr/>
          <p:nvPr/>
        </p:nvSpPr>
        <p:spPr>
          <a:xfrm>
            <a:off x="2567980" y="3386231"/>
            <a:ext cx="278606" cy="2643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6217124-B5EB-4118-A438-00AEECF83BCB}"/>
              </a:ext>
            </a:extLst>
          </p:cNvPr>
          <p:cNvSpPr/>
          <p:nvPr/>
        </p:nvSpPr>
        <p:spPr>
          <a:xfrm>
            <a:off x="3299024" y="2560618"/>
            <a:ext cx="278606" cy="2643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7974C01-BAB3-49B6-B2DA-591260B3026A}"/>
              </a:ext>
            </a:extLst>
          </p:cNvPr>
          <p:cNvSpPr/>
          <p:nvPr/>
        </p:nvSpPr>
        <p:spPr>
          <a:xfrm>
            <a:off x="2567980" y="3646979"/>
            <a:ext cx="278606" cy="2643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BE2D590-1ADC-43A8-A87D-55617DA6B123}"/>
              </a:ext>
            </a:extLst>
          </p:cNvPr>
          <p:cNvSpPr/>
          <p:nvPr/>
        </p:nvSpPr>
        <p:spPr>
          <a:xfrm>
            <a:off x="2567980" y="3125281"/>
            <a:ext cx="278606" cy="2643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D74ACE6-A409-4E58-882C-D8492E98D77A}"/>
              </a:ext>
            </a:extLst>
          </p:cNvPr>
          <p:cNvSpPr/>
          <p:nvPr/>
        </p:nvSpPr>
        <p:spPr>
          <a:xfrm>
            <a:off x="3291880" y="3382862"/>
            <a:ext cx="278606" cy="2643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CE5D70D-639C-402A-A709-9DC89876919A}"/>
              </a:ext>
            </a:extLst>
          </p:cNvPr>
          <p:cNvSpPr/>
          <p:nvPr/>
        </p:nvSpPr>
        <p:spPr>
          <a:xfrm>
            <a:off x="3291880" y="3643610"/>
            <a:ext cx="278606" cy="2643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F36FD4A-319F-4570-84B9-2E276FF80DA3}"/>
              </a:ext>
            </a:extLst>
          </p:cNvPr>
          <p:cNvSpPr/>
          <p:nvPr/>
        </p:nvSpPr>
        <p:spPr>
          <a:xfrm>
            <a:off x="3291880" y="3121912"/>
            <a:ext cx="278606" cy="2643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2956971-7F94-44F7-8648-9681EB3A4E3A}"/>
              </a:ext>
            </a:extLst>
          </p:cNvPr>
          <p:cNvSpPr/>
          <p:nvPr/>
        </p:nvSpPr>
        <p:spPr>
          <a:xfrm>
            <a:off x="4050506" y="3379493"/>
            <a:ext cx="278606" cy="2643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2BF1A74-9B24-4C22-A506-F7898B656125}"/>
              </a:ext>
            </a:extLst>
          </p:cNvPr>
          <p:cNvSpPr/>
          <p:nvPr/>
        </p:nvSpPr>
        <p:spPr>
          <a:xfrm>
            <a:off x="4050506" y="3640241"/>
            <a:ext cx="278606" cy="2643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F2B0C69-9A16-45B9-AB2A-A05A4144F43B}"/>
              </a:ext>
            </a:extLst>
          </p:cNvPr>
          <p:cNvSpPr/>
          <p:nvPr/>
        </p:nvSpPr>
        <p:spPr>
          <a:xfrm>
            <a:off x="4050506" y="3118543"/>
            <a:ext cx="278606" cy="2643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DF53E86-EA32-4388-9C49-20A935FD92BA}"/>
              </a:ext>
            </a:extLst>
          </p:cNvPr>
          <p:cNvSpPr/>
          <p:nvPr/>
        </p:nvSpPr>
        <p:spPr>
          <a:xfrm>
            <a:off x="3299024" y="2287115"/>
            <a:ext cx="278606" cy="2643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0C4E6FD-C4B7-4EDA-9E2C-4258FC3E637E}"/>
              </a:ext>
            </a:extLst>
          </p:cNvPr>
          <p:cNvSpPr/>
          <p:nvPr/>
        </p:nvSpPr>
        <p:spPr>
          <a:xfrm>
            <a:off x="3291880" y="2032443"/>
            <a:ext cx="278606" cy="2643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BDFA1F2-29F9-4F86-B344-93A13491FAA0}"/>
              </a:ext>
            </a:extLst>
          </p:cNvPr>
          <p:cNvSpPr/>
          <p:nvPr/>
        </p:nvSpPr>
        <p:spPr>
          <a:xfrm>
            <a:off x="3299024" y="4472331"/>
            <a:ext cx="278606" cy="2643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5680FAD-CFF1-44DD-9A29-0923C663EB1F}"/>
              </a:ext>
            </a:extLst>
          </p:cNvPr>
          <p:cNvSpPr/>
          <p:nvPr/>
        </p:nvSpPr>
        <p:spPr>
          <a:xfrm>
            <a:off x="3299024" y="4733079"/>
            <a:ext cx="278606" cy="2643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1699C57-5DCA-43CE-BA90-01982F429D7D}"/>
              </a:ext>
            </a:extLst>
          </p:cNvPr>
          <p:cNvSpPr/>
          <p:nvPr/>
        </p:nvSpPr>
        <p:spPr>
          <a:xfrm>
            <a:off x="3299024" y="4211381"/>
            <a:ext cx="278606" cy="2643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308808A-2724-4109-85B4-99FF20EB3DA1}"/>
              </a:ext>
            </a:extLst>
          </p:cNvPr>
          <p:cNvCxnSpPr>
            <a:cxnSpLocks/>
          </p:cNvCxnSpPr>
          <p:nvPr/>
        </p:nvCxnSpPr>
        <p:spPr>
          <a:xfrm flipV="1">
            <a:off x="3577630" y="1315449"/>
            <a:ext cx="2073662" cy="3806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11E0E10-7EF0-4069-AE78-9FA537B75CA7}"/>
              </a:ext>
            </a:extLst>
          </p:cNvPr>
          <p:cNvSpPr txBox="1"/>
          <p:nvPr/>
        </p:nvSpPr>
        <p:spPr>
          <a:xfrm>
            <a:off x="5651292" y="1091788"/>
            <a:ext cx="2211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15 libraries chosen 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(220GB packed; 786GB on disk)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7083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hd_2019" id="{B7992EC4-9F20-449C-B056-2DBF01C21CC4}" vid="{DD0F5D4D-759F-4E20-AEE9-D4E95DBBFE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105</Words>
  <Application>Microsoft Office PowerPoint</Application>
  <PresentationFormat>On-screen Show (16:9)</PresentationFormat>
  <Paragraphs>24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Blank</vt:lpstr>
      <vt:lpstr>PowerPoint Presentation</vt:lpstr>
      <vt:lpstr>KA25 - Timeline</vt:lpstr>
      <vt:lpstr>28nm CMOS - Technology Options</vt:lpstr>
      <vt:lpstr>TSMC 28nm HPC+ </vt:lpstr>
      <vt:lpstr>TSMC 28nm HPC+ </vt:lpstr>
      <vt:lpstr>TSMC 28nm HPC+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2018-12-07T23:44:51Z</cp:lastPrinted>
  <dcterms:created xsi:type="dcterms:W3CDTF">2012-06-11T23:48:53Z</dcterms:created>
  <dcterms:modified xsi:type="dcterms:W3CDTF">2021-04-14T02:41:55Z</dcterms:modified>
</cp:coreProperties>
</file>