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320" r:id="rId5"/>
    <p:sldId id="2327" r:id="rId6"/>
    <p:sldId id="2321" r:id="rId7"/>
    <p:sldId id="2323" r:id="rId8"/>
    <p:sldId id="2324" r:id="rId9"/>
    <p:sldId id="2325" r:id="rId10"/>
    <p:sldId id="2326" r:id="rId11"/>
    <p:sldId id="2330" r:id="rId12"/>
    <p:sldId id="2328" r:id="rId13"/>
    <p:sldId id="2329" r:id="rId14"/>
    <p:sldId id="2331" r:id="rId15"/>
    <p:sldId id="2332" r:id="rId16"/>
  </p:sldIdLst>
  <p:sldSz cx="9144000" cy="5143500" type="screen16x9"/>
  <p:notesSz cx="7077075" cy="9363075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0B670B26-4516-9544-B133-CFC026463A1A}">
          <p14:sldIdLst>
            <p14:sldId id="2320"/>
            <p14:sldId id="2327"/>
            <p14:sldId id="2321"/>
            <p14:sldId id="2323"/>
            <p14:sldId id="2324"/>
            <p14:sldId id="2325"/>
            <p14:sldId id="2326"/>
            <p14:sldId id="2330"/>
            <p14:sldId id="2328"/>
            <p14:sldId id="2329"/>
            <p14:sldId id="2331"/>
            <p14:sldId id="2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5">
          <p15:clr>
            <a:srgbClr val="A4A3A4"/>
          </p15:clr>
        </p15:guide>
        <p15:guide id="2" orient="horz" pos="971">
          <p15:clr>
            <a:srgbClr val="A4A3A4"/>
          </p15:clr>
        </p15:guide>
        <p15:guide id="3" orient="horz" pos="2809">
          <p15:clr>
            <a:srgbClr val="A4A3A4"/>
          </p15:clr>
        </p15:guide>
        <p15:guide id="4" orient="horz" pos="2985">
          <p15:clr>
            <a:srgbClr val="A4A3A4"/>
          </p15:clr>
        </p15:guide>
        <p15:guide id="5" orient="horz" pos="789">
          <p15:clr>
            <a:srgbClr val="A4A3A4"/>
          </p15:clr>
        </p15:guide>
        <p15:guide id="6" orient="horz" pos="1332" userDrawn="1">
          <p15:clr>
            <a:srgbClr val="A4A3A4"/>
          </p15:clr>
        </p15:guide>
        <p15:guide id="7" orient="horz" pos="3137">
          <p15:clr>
            <a:srgbClr val="A4A3A4"/>
          </p15:clr>
        </p15:guide>
        <p15:guide id="8" orient="horz" pos="4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pos="2880">
          <p15:clr>
            <a:srgbClr val="A4A3A4"/>
          </p15:clr>
        </p15:guide>
        <p15:guide id="11" pos="363">
          <p15:clr>
            <a:srgbClr val="A4A3A4"/>
          </p15:clr>
        </p15:guide>
        <p15:guide id="12" pos="5396">
          <p15:clr>
            <a:srgbClr val="A4A3A4"/>
          </p15:clr>
        </p15:guide>
        <p15:guide id="13" pos="282">
          <p15:clr>
            <a:srgbClr val="A4A3A4"/>
          </p15:clr>
        </p15:guide>
        <p15:guide id="14" pos="3784">
          <p15:clr>
            <a:srgbClr val="A4A3A4"/>
          </p15:clr>
        </p15:guide>
        <p15:guide id="15" pos="3736">
          <p15:clr>
            <a:srgbClr val="A4A3A4"/>
          </p15:clr>
        </p15:guide>
        <p15:guide id="16" pos="2179">
          <p15:clr>
            <a:srgbClr val="A4A3A4"/>
          </p15:clr>
        </p15:guide>
        <p15:guide id="17" pos="5464">
          <p15:clr>
            <a:srgbClr val="A4A3A4"/>
          </p15:clr>
        </p15:guide>
        <p15:guide id="18" pos="38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66308"/>
    <a:srgbClr val="F3EF03"/>
    <a:srgbClr val="B7BB06"/>
    <a:srgbClr val="8F8F04"/>
    <a:srgbClr val="53D9BD"/>
    <a:srgbClr val="D2C295"/>
    <a:srgbClr val="A79E70"/>
    <a:srgbClr val="DB5807"/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 autoAdjust="0"/>
    <p:restoredTop sz="96240" autoAdjust="0"/>
  </p:normalViewPr>
  <p:slideViewPr>
    <p:cSldViewPr snapToObjects="1" showGuides="1">
      <p:cViewPr varScale="1">
        <p:scale>
          <a:sx n="87" d="100"/>
          <a:sy n="87" d="100"/>
        </p:scale>
        <p:origin x="614" y="62"/>
      </p:cViewPr>
      <p:guideLst>
        <p:guide orient="horz" pos="245"/>
        <p:guide orient="horz" pos="971"/>
        <p:guide orient="horz" pos="2809"/>
        <p:guide orient="horz" pos="2985"/>
        <p:guide orient="horz" pos="789"/>
        <p:guide orient="horz" pos="1332"/>
        <p:guide orient="horz" pos="3137"/>
        <p:guide orient="horz" pos="425"/>
        <p:guide orient="horz" pos="2106"/>
        <p:guide pos="2880"/>
        <p:guide pos="363"/>
        <p:guide pos="5396"/>
        <p:guide pos="282"/>
        <p:guide pos="3784"/>
        <p:guide pos="3736"/>
        <p:guide pos="2179"/>
        <p:guide pos="5464"/>
        <p:guide pos="38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 showGuides="1">
      <p:cViewPr varScale="1">
        <p:scale>
          <a:sx n="97" d="100"/>
          <a:sy n="97" d="100"/>
        </p:scale>
        <p:origin x="4328" y="20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FEBF33E-D9A7-42CC-B598-9AD8356CBB5A}" type="datetimeFigureOut">
              <a:rPr lang="en-US" smtClean="0"/>
              <a:pPr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CEAAB5D-0CC4-45A8-B4B6-0B8B738A4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9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C3B58700-9FA2-48CE-AC88-D71D45EB490A}" type="datetimeFigureOut">
              <a:rPr lang="en-US" smtClean="0"/>
              <a:pPr/>
              <a:t>3/10/2021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701675"/>
            <a:ext cx="6242050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E9BC4E5-2BC1-4F43-85DD-A1B8F74CB7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4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FEBBD4D-A077-694F-949C-816E31DDFCB4}"/>
              </a:ext>
            </a:extLst>
          </p:cNvPr>
          <p:cNvSpPr/>
          <p:nvPr userDrawn="1"/>
        </p:nvSpPr>
        <p:spPr>
          <a:xfrm>
            <a:off x="0" y="4371107"/>
            <a:ext cx="9144000" cy="772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line dot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" y="-3597"/>
            <a:ext cx="9143245" cy="51506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4" y="402432"/>
            <a:ext cx="8008937" cy="1684735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056" y="2730330"/>
            <a:ext cx="7989887" cy="1640777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57214" y="2066259"/>
            <a:ext cx="8008937" cy="47691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12191F-B767-D04B-9D40-AFF96A3B3B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056" y="4566854"/>
            <a:ext cx="2209800" cy="3241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3B68C14-936F-9446-830F-77512F6E363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3016222"/>
            <a:ext cx="2133599" cy="19776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D64A0B-C010-5F4C-9755-EBE3A6FA62A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0274" y="3598470"/>
            <a:ext cx="2131523" cy="6661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D9D6CE4-E442-A24D-B011-56BB3B5B647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8362" y="4346396"/>
            <a:ext cx="2138946" cy="457200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FE0BF53A-6EA3-A74F-8D4D-79061C4E0CE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18028" y="4059995"/>
            <a:ext cx="1634223" cy="89663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CFA497-904E-AB4E-BA7B-6371FE7E91B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2251" y="3104380"/>
            <a:ext cx="221225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5187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F389F0-8E96-014C-BB8A-6B652A55FC2D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AEA475-1ED8-9645-B4EF-0988CABBA932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F189C63A-90F4-3045-8292-BBBB2617E6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4648200" y="939547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1D21D4-D160-3D44-A842-E3C1D06D8DD2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1">
            <a:extLst>
              <a:ext uri="{FF2B5EF4-FFF2-40B4-BE49-F238E27FC236}">
                <a16:creationId xmlns:a16="http://schemas.microsoft.com/office/drawing/2014/main" id="{95CD6FD3-B30D-FC4E-A7DE-D136F7E2643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646488" y="939546"/>
            <a:ext cx="2442340" cy="1860804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646488" y="2914650"/>
            <a:ext cx="2442340" cy="1824038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242954" y="932688"/>
            <a:ext cx="2442340" cy="3799142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457201" y="932688"/>
            <a:ext cx="3013075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72708D5-8B4B-0D43-BC48-4E38959BC794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1">
            <a:extLst>
              <a:ext uri="{FF2B5EF4-FFF2-40B4-BE49-F238E27FC236}">
                <a16:creationId xmlns:a16="http://schemas.microsoft.com/office/drawing/2014/main" id="{74E06D19-7B4F-8B4A-A6A6-D86C64A0DF3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46172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6007100" y="932688"/>
            <a:ext cx="2667000" cy="379914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457200" y="932688"/>
            <a:ext cx="5484812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CA4485-1AFB-BE41-B00F-539571BEAD78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11">
            <a:extLst>
              <a:ext uri="{FF2B5EF4-FFF2-40B4-BE49-F238E27FC236}">
                <a16:creationId xmlns:a16="http://schemas.microsoft.com/office/drawing/2014/main" id="{319C8527-1888-5545-B5A0-F134D7B27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7248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***INSTRUCTIONS ON HOW TO APPLY IMAGE MASKING TO SLIDE LAYOUT***</a:t>
            </a:r>
            <a:br>
              <a:rPr lang="en-CA" dirty="0"/>
            </a:br>
            <a:r>
              <a:rPr lang="en-CA" dirty="0"/>
              <a:t>STEP 1: Click icon to insert image</a:t>
            </a:r>
            <a:br>
              <a:rPr lang="en-CA" dirty="0"/>
            </a:br>
            <a:r>
              <a:rPr lang="en-CA" dirty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2C2F2158-EFF4-7143-91B7-3A59CB3847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66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822" y="96818"/>
            <a:ext cx="8103570" cy="5647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932688"/>
            <a:ext cx="8109919" cy="37719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6150" y="4738688"/>
            <a:ext cx="318932" cy="404813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1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3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75" r:id="rId3"/>
    <p:sldLayoutId id="2147483674" r:id="rId4"/>
    <p:sldLayoutId id="2147483671" r:id="rId5"/>
    <p:sldLayoutId id="2147483672" r:id="rId6"/>
    <p:sldLayoutId id="2147483673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300"/>
        </a:spcAft>
        <a:buClr>
          <a:schemeClr val="tx1"/>
        </a:buClr>
        <a:buFont typeface="Arial" pitchFamily="34" charset="0"/>
        <a:buNone/>
        <a:defRPr sz="2400" b="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223838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bg2"/>
        </a:buClr>
        <a:buSzPct val="120000"/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90563" indent="-233363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3838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52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15169-F5FF-465C-BE1D-E607E8C84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395739"/>
            <a:ext cx="8008937" cy="1684735"/>
          </a:xfrm>
        </p:spPr>
        <p:txBody>
          <a:bodyPr/>
          <a:lstStyle/>
          <a:p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Roadmap for SLAC participation in a </a:t>
            </a:r>
            <a:br>
              <a:rPr lang="en-US" b="1" i="0" dirty="0">
                <a:solidFill>
                  <a:srgbClr val="1A63A0"/>
                </a:solidFill>
                <a:effectLst/>
                <a:latin typeface="Roboto"/>
              </a:rPr>
            </a:br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global </a:t>
            </a:r>
            <a:r>
              <a:rPr lang="en-US" b="1" i="0" dirty="0" err="1">
                <a:solidFill>
                  <a:srgbClr val="1A63A0"/>
                </a:solidFill>
                <a:effectLst/>
                <a:latin typeface="Roboto"/>
              </a:rPr>
              <a:t>e+e</a:t>
            </a:r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- collider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3DCF3-EBE0-4BAB-9693-E0192A04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056" y="2419350"/>
            <a:ext cx="7989887" cy="164077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Tor Raubenheimer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35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DA3FAB-12D7-432D-80B4-97338035E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11F966-47CA-4230-8BA0-B000A818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 Opportunities on Plasma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62E7F-B70D-4EF1-B772-238F50E2FC8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Europe LDG is driving a study of PWLC</a:t>
            </a:r>
          </a:p>
          <a:p>
            <a:endParaRPr lang="en-US" dirty="0"/>
          </a:p>
          <a:p>
            <a:r>
              <a:rPr lang="en-US" dirty="0"/>
              <a:t>SLAC will do critical demonstrations as part of FACET-II to hopefully understand: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energy transfer efficiency,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generation of beams with small energy spreads,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emittance preservation.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Maybe positrons but </a:t>
            </a:r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option avoids that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Many of these topics could also be studied much less expensively in 3D simulation.  Additional studies are needed for “engineering” issues such as tolerances, plasma stability/heating, beam dumps, …</a:t>
            </a:r>
          </a:p>
        </p:txBody>
      </p:sp>
    </p:spTree>
    <p:extLst>
      <p:ext uri="{BB962C8B-B14F-4D97-AF65-F5344CB8AC3E}">
        <p14:creationId xmlns:p14="http://schemas.microsoft.com/office/powerpoint/2010/main" val="3009297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Can contribute to development but no leading </a:t>
            </a:r>
            <a:r>
              <a:rPr lang="en-US" dirty="0" smtClean="0"/>
              <a:t>role in main ring</a:t>
            </a:r>
          </a:p>
          <a:p>
            <a:pPr marL="1033463" lvl="2" indent="-342900"/>
            <a:r>
              <a:rPr lang="en-US" dirty="0" smtClean="0"/>
              <a:t>Contribute to ring design with optics, IR, collective effects</a:t>
            </a:r>
          </a:p>
          <a:p>
            <a:pPr marL="1033463" lvl="2" indent="-342900"/>
            <a:r>
              <a:rPr lang="en-US" dirty="0" smtClean="0"/>
              <a:t>Maybe role in diagnostics and controls</a:t>
            </a:r>
            <a:endParaRPr lang="en-US" dirty="0" smtClean="0"/>
          </a:p>
          <a:p>
            <a:pPr marL="1033463" lvl="2" indent="-342900"/>
            <a:r>
              <a:rPr lang="en-US" dirty="0" smtClean="0"/>
              <a:t>Potentially big role in detectors</a:t>
            </a:r>
          </a:p>
          <a:p>
            <a:pPr marL="1033463" lvl="2" indent="-342900"/>
            <a:r>
              <a:rPr lang="en-US" dirty="0" smtClean="0"/>
              <a:t>Potentially big role in e+/e- injector chain (X-band linac)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timescale </a:t>
            </a:r>
            <a:r>
              <a:rPr lang="en-US" dirty="0" smtClean="0"/>
              <a:t>is thought similar to ILC </a:t>
            </a:r>
            <a:r>
              <a:rPr lang="en-US" dirty="0" smtClean="0"/>
              <a:t>with similar cost</a:t>
            </a:r>
          </a:p>
          <a:p>
            <a:r>
              <a:rPr lang="en-US" dirty="0" smtClean="0"/>
              <a:t>CERN is committed </a:t>
            </a:r>
            <a:r>
              <a:rPr lang="en-US" dirty="0" smtClean="0">
                <a:sym typeface="Wingdings" panose="05000000000000000000" pitchFamily="2" charset="2"/>
              </a:rPr>
              <a:t> significant effort to develop TDR for next European strategy study and is trying to engage the US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614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Muon Collider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Has potential to scale to high energy with low $/GeV although likely a high initial cost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Europe LDG is driving a study of </a:t>
            </a:r>
            <a:r>
              <a:rPr lang="en-US" dirty="0" smtClean="0"/>
              <a:t>Muon Collider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Lots of NCRF systems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SLAC expertise</a:t>
            </a:r>
          </a:p>
          <a:p>
            <a:r>
              <a:rPr lang="en-US" dirty="0" smtClean="0"/>
              <a:t>Challenging MDI </a:t>
            </a:r>
            <a:r>
              <a:rPr lang="en-US" dirty="0" smtClean="0">
                <a:sym typeface="Wingdings" panose="05000000000000000000" pitchFamily="2" charset="2"/>
              </a:rPr>
              <a:t> Opportunities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Hardened detector  maybe not.</a:t>
            </a:r>
            <a:endParaRPr lang="en-US" dirty="0"/>
          </a:p>
        </p:txBody>
      </p:sp>
      <p:pic>
        <p:nvPicPr>
          <p:cNvPr id="5" name="Picture 4" descr="File:M10 Tank Destroyer at Tanks Park, Armor School 20130302.jp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726575"/>
            <a:ext cx="170180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8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D2A2D9-AC46-4B3C-9BA9-58C5094E9F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CC84EC-0392-4940-8326-A094E919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6CFBA-0FED-453D-B00A-6FCABC82F42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ILC and other conventional LC approaches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 smtClean="0">
                <a:latin typeface="Symbol" panose="05050102010706020507" pitchFamily="18" charset="2"/>
              </a:rPr>
              <a:t>-g</a:t>
            </a:r>
            <a:r>
              <a:rPr lang="en-US" dirty="0" smtClean="0"/>
              <a:t> options: XCC or Sapphire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Plasma collider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FCCee</a:t>
            </a:r>
            <a:r>
              <a:rPr lang="en-US" dirty="0" smtClean="0"/>
              <a:t> or SPPS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Muon collider</a:t>
            </a:r>
          </a:p>
          <a:p>
            <a:endParaRPr lang="en-US" dirty="0"/>
          </a:p>
          <a:p>
            <a:r>
              <a:rPr lang="en-US" dirty="0" smtClean="0"/>
              <a:t>Assume </a:t>
            </a:r>
            <a:r>
              <a:rPr lang="en-US" dirty="0"/>
              <a:t>the next collider will be a Higgs Factory</a:t>
            </a:r>
          </a:p>
        </p:txBody>
      </p:sp>
    </p:spTree>
    <p:extLst>
      <p:ext uri="{BB962C8B-B14F-4D97-AF65-F5344CB8AC3E}">
        <p14:creationId xmlns:p14="http://schemas.microsoft.com/office/powerpoint/2010/main" val="293507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715B03-0BB9-47F8-8351-B80EB3D25F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F3B574-9193-4AE6-908E-09F79812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Technologies for a e+/e-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543B0-3543-42C8-B89B-6A80640084D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415366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Conventional Linear Collider (SRF or NCRF)</a:t>
            </a:r>
          </a:p>
          <a:p>
            <a:pPr marL="800100" lvl="1" indent="-342900"/>
            <a:r>
              <a:rPr lang="en-US" dirty="0"/>
              <a:t>ILC is the </a:t>
            </a:r>
            <a:r>
              <a:rPr lang="en-US" dirty="0" smtClean="0"/>
              <a:t>example; 2035 time-early for physics; CLIC or C3 is a few years latter.</a:t>
            </a:r>
          </a:p>
          <a:p>
            <a:pPr marL="800100" lvl="1" indent="-342900"/>
            <a:r>
              <a:rPr lang="en-US" dirty="0"/>
              <a:t>T</a:t>
            </a:r>
            <a:r>
              <a:rPr lang="en-US" dirty="0" smtClean="0"/>
              <a:t>echnology is probably limited </a:t>
            </a:r>
            <a:r>
              <a:rPr lang="en-US" dirty="0"/>
              <a:t>to </a:t>
            </a:r>
            <a:r>
              <a:rPr lang="en-US" dirty="0" smtClean="0"/>
              <a:t>1 or possibly a few </a:t>
            </a:r>
            <a:r>
              <a:rPr lang="en-US" dirty="0" err="1" smtClean="0"/>
              <a:t>TeV</a:t>
            </a:r>
            <a:endParaRPr lang="en-US" dirty="0" smtClean="0"/>
          </a:p>
          <a:p>
            <a:pPr marL="342900" indent="-342900"/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Linear Collider</a:t>
            </a:r>
          </a:p>
          <a:p>
            <a:pPr marL="800100" lvl="1" indent="-342900"/>
            <a:r>
              <a:rPr lang="en-US" dirty="0"/>
              <a:t>Potential to extend LC to high </a:t>
            </a:r>
            <a:r>
              <a:rPr lang="en-US" dirty="0" smtClean="0"/>
              <a:t>energy avoiding </a:t>
            </a:r>
            <a:r>
              <a:rPr lang="en-US" dirty="0" err="1" smtClean="0"/>
              <a:t>beamstrahlung</a:t>
            </a:r>
            <a:r>
              <a:rPr lang="en-US" dirty="0" smtClean="0"/>
              <a:t>;</a:t>
            </a:r>
          </a:p>
          <a:p>
            <a:pPr marL="800100" lvl="1" indent="-342900"/>
            <a:r>
              <a:rPr lang="en-US" dirty="0" smtClean="0"/>
              <a:t>Also </a:t>
            </a:r>
            <a:r>
              <a:rPr lang="en-US" dirty="0"/>
              <a:t>potential for low energy Higgs factory; </a:t>
            </a:r>
            <a:endParaRPr lang="en-US" dirty="0" smtClean="0"/>
          </a:p>
          <a:p>
            <a:pPr marL="800100" lvl="1" indent="-342900"/>
            <a:r>
              <a:rPr lang="en-US" dirty="0" smtClean="0"/>
              <a:t>Significant </a:t>
            </a:r>
            <a:r>
              <a:rPr lang="en-US" dirty="0"/>
              <a:t>R&amp;D on lasers, IP, MDI</a:t>
            </a:r>
          </a:p>
          <a:p>
            <a:pPr marL="342900" indent="-342900"/>
            <a:r>
              <a:rPr lang="en-US" dirty="0" smtClean="0"/>
              <a:t>Plasma </a:t>
            </a:r>
            <a:r>
              <a:rPr lang="en-US" dirty="0"/>
              <a:t>Linear Collider</a:t>
            </a:r>
          </a:p>
          <a:p>
            <a:pPr marL="800100" lvl="1" indent="-342900"/>
            <a:r>
              <a:rPr lang="en-US" dirty="0" smtClean="0"/>
              <a:t>Unlikely to make sense for Higgs factory; short bunches may allow for multi-</a:t>
            </a:r>
            <a:r>
              <a:rPr lang="en-US" dirty="0" err="1" smtClean="0"/>
              <a:t>TeV</a:t>
            </a:r>
            <a:r>
              <a:rPr lang="en-US" dirty="0" smtClean="0"/>
              <a:t> collisions</a:t>
            </a:r>
          </a:p>
          <a:p>
            <a:pPr marL="800100" lvl="1" indent="-342900"/>
            <a:r>
              <a:rPr lang="en-US" dirty="0" smtClean="0"/>
              <a:t>Requires </a:t>
            </a:r>
            <a:r>
              <a:rPr lang="en-US" dirty="0"/>
              <a:t>extensive R&amp;D; positrons are </a:t>
            </a:r>
            <a:r>
              <a:rPr lang="en-US" dirty="0" smtClean="0"/>
              <a:t>a limitation.</a:t>
            </a:r>
          </a:p>
          <a:p>
            <a:pPr marL="800100" lvl="1" indent="-342900"/>
            <a:r>
              <a:rPr lang="en-US" dirty="0" smtClean="0"/>
              <a:t>Cost </a:t>
            </a:r>
            <a:r>
              <a:rPr lang="en-US" dirty="0"/>
              <a:t>benefit unclear as it requires most LC subsystems and massive laser/e- drive beam</a:t>
            </a:r>
          </a:p>
          <a:p>
            <a:pPr marL="342900" indent="-342900"/>
            <a:r>
              <a:rPr lang="en-US" dirty="0" smtClean="0"/>
              <a:t>Storage Ring (</a:t>
            </a:r>
            <a:r>
              <a:rPr lang="en-US" dirty="0" err="1" smtClean="0"/>
              <a:t>FCCee</a:t>
            </a:r>
            <a:r>
              <a:rPr lang="en-US" dirty="0" smtClean="0"/>
              <a:t> or SPPS)</a:t>
            </a:r>
            <a:endParaRPr lang="en-US" dirty="0"/>
          </a:p>
          <a:p>
            <a:pPr marL="800100" lvl="1" indent="-342900"/>
            <a:r>
              <a:rPr lang="en-US" dirty="0"/>
              <a:t>Conventional technology and likely to work but </a:t>
            </a:r>
            <a:r>
              <a:rPr lang="en-US" dirty="0" smtClean="0"/>
              <a:t>expensive</a:t>
            </a:r>
          </a:p>
          <a:p>
            <a:pPr marL="800100" lvl="1" indent="-342900"/>
            <a:r>
              <a:rPr lang="en-US" dirty="0" smtClean="0"/>
              <a:t>Provides infrastructure for higher energy hadron collider</a:t>
            </a:r>
            <a:endParaRPr lang="en-US" dirty="0"/>
          </a:p>
          <a:p>
            <a:pPr marL="342900" indent="-342900"/>
            <a:r>
              <a:rPr lang="en-US" dirty="0"/>
              <a:t>Muon collider</a:t>
            </a:r>
          </a:p>
          <a:p>
            <a:pPr marL="800100" lvl="1" indent="-342900"/>
            <a:r>
              <a:rPr lang="en-US" dirty="0"/>
              <a:t>Requires extensive </a:t>
            </a:r>
            <a:r>
              <a:rPr lang="en-US" dirty="0" smtClean="0"/>
              <a:t>R&amp;D </a:t>
            </a:r>
          </a:p>
          <a:p>
            <a:pPr marL="800100" lvl="1" indent="-342900"/>
            <a:r>
              <a:rPr lang="en-US" dirty="0" smtClean="0"/>
              <a:t>Potential </a:t>
            </a:r>
            <a:r>
              <a:rPr lang="en-US" dirty="0"/>
              <a:t>multi-</a:t>
            </a:r>
            <a:r>
              <a:rPr lang="en-US" dirty="0" err="1"/>
              <a:t>TeV</a:t>
            </a:r>
            <a:r>
              <a:rPr lang="en-US" dirty="0"/>
              <a:t> energy </a:t>
            </a:r>
            <a:r>
              <a:rPr lang="en-US" dirty="0" smtClean="0"/>
              <a:t>reach due to lack of </a:t>
            </a:r>
            <a:r>
              <a:rPr lang="en-US" dirty="0" err="1" smtClean="0"/>
              <a:t>beamstrahlung</a:t>
            </a:r>
            <a:r>
              <a:rPr lang="en-US" dirty="0" smtClean="0"/>
              <a:t> </a:t>
            </a:r>
          </a:p>
          <a:p>
            <a:pPr marL="800100" lvl="1" indent="-342900"/>
            <a:r>
              <a:rPr lang="en-US" dirty="0" smtClean="0"/>
              <a:t>Potential </a:t>
            </a:r>
            <a:r>
              <a:rPr lang="en-US" dirty="0"/>
              <a:t>for lower costs</a:t>
            </a:r>
          </a:p>
          <a:p>
            <a:pPr marL="342900" indent="-342900"/>
            <a:endParaRPr lang="en-US" dirty="0"/>
          </a:p>
          <a:p>
            <a:pPr marL="80010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0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62A0EE-85E2-40CA-BDBE-87A510F57F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8270ED-30B6-48B0-9EFE-F951BB3CF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ILC Schedule – collisions 2035 time early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5E76719-D963-4133-B494-9C5A451F4378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304800" y="819150"/>
            <a:ext cx="8108950" cy="322506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B99FE1-A9D6-42E6-9AE2-16AC5FEA2623}"/>
              </a:ext>
            </a:extLst>
          </p:cNvPr>
          <p:cNvSpPr txBox="1"/>
          <p:nvPr/>
        </p:nvSpPr>
        <p:spPr>
          <a:xfrm>
            <a:off x="451822" y="4400550"/>
            <a:ext cx="8148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Need Japanese approval to engage global community.  ILC Pre-Lab is aimed</a:t>
            </a:r>
            <a:br>
              <a:rPr lang="en-US" dirty="0"/>
            </a:br>
            <a:r>
              <a:rPr lang="en-US" dirty="0"/>
              <a:t>at addressing concerns from Japanese government.  Cost is a limitation but …</a:t>
            </a:r>
          </a:p>
        </p:txBody>
      </p:sp>
    </p:spTree>
    <p:extLst>
      <p:ext uri="{BB962C8B-B14F-4D97-AF65-F5344CB8AC3E}">
        <p14:creationId xmlns:p14="http://schemas.microsoft.com/office/powerpoint/2010/main" val="202293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CF7EC7-5CD1-42B9-B2E7-FBB6A49B1B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7A5E70-F07B-4CC1-B3B0-A6D9CF3B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 Opportunities on ILC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0836D-3F90-4FC1-A2A7-E3AE035F939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To be filled out!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can we contribute to ILC: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RF – no engineering but is there a role that we would like?  CMRF.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MDI – effort needed – will have role in planning phase and can decide from then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BDS – crab cavity maybe; would need magnet people.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DR/BC – design for lower emittance, shorter bunches in DR?  Kicker.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S-2-E simulation coordination, deck management, new tools, ML/AI operations tuning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Jlab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/BNL maybe SRF gun tech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flat beam transformer?  CMRF.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e+ -- in need of serious work; conventional; undulator; rf undulator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there tests that are needed?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E+ source target, capture, undulator (rf), crab cavity, DR kicker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construction beyond R&amp;D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about other LC options?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THz?  C^3?  What about multi-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TeV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 Oide?  Luminosity?  Muons?  Yunhai 14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TeV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051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A0F9C4-3CDA-46E8-A427-8D40B3373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2BB95C-3F8D-43A0-A85C-0FE585FF5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Copper Collider (C^3)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8AE9E-A89A-4A33-BC5B-FB94F884AE1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Concept that could reduce ILC cost by replacing RF system and taking advantage of pulse structure for less costly subsystems </a:t>
            </a:r>
            <a:r>
              <a:rPr lang="en-US" dirty="0">
                <a:sym typeface="Wingdings" panose="05000000000000000000" pitchFamily="2" charset="2"/>
              </a:rPr>
              <a:t> 30 to 50% cost savings could be possible</a:t>
            </a:r>
          </a:p>
          <a:p>
            <a:r>
              <a:rPr lang="en-US" dirty="0">
                <a:sym typeface="Wingdings" panose="05000000000000000000" pitchFamily="2" charset="2"/>
              </a:rPr>
              <a:t>(see Warm/Cold comparison study 2002/2003)</a:t>
            </a:r>
          </a:p>
          <a:p>
            <a:r>
              <a:rPr lang="en-US" dirty="0">
                <a:sym typeface="Wingdings" panose="05000000000000000000" pitchFamily="2" charset="2"/>
              </a:rPr>
              <a:t>		Add pictures</a:t>
            </a:r>
          </a:p>
        </p:txBody>
      </p:sp>
    </p:spTree>
    <p:extLst>
      <p:ext uri="{BB962C8B-B14F-4D97-AF65-F5344CB8AC3E}">
        <p14:creationId xmlns:p14="http://schemas.microsoft.com/office/powerpoint/2010/main" val="1177741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A0F9C4-3CDA-46E8-A427-8D40B3373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2BB95C-3F8D-43A0-A85C-0FE585FF5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 Opportunities on C^3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8AE9E-A89A-4A33-BC5B-FB94F884AE1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SLAC would need to build string test (few GeV) at ~200M$ and develop design concept to engage broader community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Can take advantage of some CLIC development/community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If C^3 is to go forward, SLAC probably must take leadership role and work toward a CLIC/C^3 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7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XCC or Sapphire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XCC is a </a:t>
            </a:r>
            <a:r>
              <a:rPr lang="en-US" dirty="0" smtClean="0">
                <a:latin typeface="Symbol" panose="05050102010706020507" pitchFamily="18" charset="2"/>
              </a:rPr>
              <a:t>g-g</a:t>
            </a:r>
            <a:r>
              <a:rPr lang="en-US" dirty="0" smtClean="0"/>
              <a:t> version of C^3.  Roughly ½ </a:t>
            </a:r>
            <a:r>
              <a:rPr lang="en-US" dirty="0" err="1" smtClean="0"/>
              <a:t>cms</a:t>
            </a:r>
            <a:r>
              <a:rPr lang="en-US" dirty="0" smtClean="0"/>
              <a:t> energy for further cost reduction.  Might fit on SLAC site.  Requires R&amp;D for high power FEL, IP, and MDI.</a:t>
            </a:r>
          </a:p>
          <a:p>
            <a:endParaRPr lang="en-US" dirty="0"/>
          </a:p>
          <a:p>
            <a:r>
              <a:rPr lang="en-US" dirty="0" smtClean="0"/>
              <a:t>Like C^3 SLAC would need to take a leading role in the linac technology and the FEL.</a:t>
            </a:r>
          </a:p>
          <a:p>
            <a:endParaRPr lang="en-US" dirty="0"/>
          </a:p>
          <a:p>
            <a:r>
              <a:rPr lang="en-US" dirty="0" smtClean="0"/>
              <a:t>Sapphire is a g-g collider based on recirculating linac.  Many of the same challenges plus high current SRF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4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DA3FAB-12D7-432D-80B4-97338035E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11F966-47CA-4230-8BA0-B000A818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Plasma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62E7F-B70D-4EF1-B772-238F50E2FC8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Plasma offers high gradient acceleration but requires very severe tolerances and probably cannot accelerate positrons</a:t>
            </a:r>
          </a:p>
          <a:p>
            <a:endParaRPr lang="en-US" dirty="0"/>
          </a:p>
          <a:p>
            <a:r>
              <a:rPr lang="en-US" dirty="0"/>
              <a:t>2010 PWLC Cost study found linac subsystem was 30% of ILC dominated by drive beam transport system – assumed 0$ for plasma accelerators and drive beam dumps</a:t>
            </a:r>
          </a:p>
          <a:p>
            <a:endParaRPr lang="en-US" dirty="0"/>
          </a:p>
          <a:p>
            <a:r>
              <a:rPr lang="en-US" dirty="0"/>
              <a:t>Plasma could offer path to multi-</a:t>
            </a:r>
            <a:r>
              <a:rPr lang="en-US" dirty="0" err="1"/>
              <a:t>TeV</a:t>
            </a:r>
            <a:r>
              <a:rPr lang="en-US" dirty="0"/>
              <a:t> collisions via very short bunch lengths.  Short bunch lengths do not benefit Higgs Factory.</a:t>
            </a:r>
          </a:p>
        </p:txBody>
      </p:sp>
    </p:spTree>
    <p:extLst>
      <p:ext uri="{BB962C8B-B14F-4D97-AF65-F5344CB8AC3E}">
        <p14:creationId xmlns:p14="http://schemas.microsoft.com/office/powerpoint/2010/main" val="81312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Blank">
  <a:themeElements>
    <a:clrScheme name="SLAC_RevisedPalette_2012">
      <a:dk1>
        <a:srgbClr val="000000"/>
      </a:dk1>
      <a:lt1>
        <a:sysClr val="window" lastClr="FFFFFF"/>
      </a:lt1>
      <a:dk2>
        <a:srgbClr val="E17000"/>
      </a:dk2>
      <a:lt2>
        <a:srgbClr val="A4001D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eakout_x0020_Session xmlns="634941ef-5b2f-4ab3-8c03-629ec0c3d099">SC 01/02 Accelerator &amp; FEL Physics &amp; Injector</Breakout_x0020_Sess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270116E3CC8449BC4B75B5FD16752" ma:contentTypeVersion="9" ma:contentTypeDescription="Create a new document." ma:contentTypeScope="" ma:versionID="c52251842cc6d450a6b6bbc4345768ae">
  <xsd:schema xmlns:xsd="http://www.w3.org/2001/XMLSchema" xmlns:xs="http://www.w3.org/2001/XMLSchema" xmlns:p="http://schemas.microsoft.com/office/2006/metadata/properties" xmlns:ns2="634941ef-5b2f-4ab3-8c03-629ec0c3d099" targetNamespace="http://schemas.microsoft.com/office/2006/metadata/properties" ma:root="true" ma:fieldsID="9fc0176d4c5b59bbd26cb5127807dc9b" ns2:_="">
    <xsd:import namespace="634941ef-5b2f-4ab3-8c03-629ec0c3d099"/>
    <xsd:element name="properties">
      <xsd:complexType>
        <xsd:sequence>
          <xsd:element name="documentManagement">
            <xsd:complexType>
              <xsd:all>
                <xsd:element ref="ns2:Breakout_x0020_Session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941ef-5b2f-4ab3-8c03-629ec0c3d099" elementFormDefault="qualified">
    <xsd:import namespace="http://schemas.microsoft.com/office/2006/documentManagement/types"/>
    <xsd:import namespace="http://schemas.microsoft.com/office/infopath/2007/PartnerControls"/>
    <xsd:element name="Breakout_x0020_Session" ma:index="8" nillable="true" ma:displayName="Breakout Session" ma:format="Dropdown" ma:internalName="Breakout_x0020_Session" ma:readOnly="false">
      <xsd:simpleType>
        <xsd:restriction base="dms:Choice">
          <xsd:enumeration value="Plenary"/>
          <xsd:enumeration value="SC 01/02 Accelerator &amp; FEL Physics &amp; Injector"/>
          <xsd:enumeration value="SC 03 Cryomodules"/>
          <xsd:enumeration value="SC 04/06 Linac &amp; RF Power Systems &amp; Undulators"/>
          <xsd:enumeration value="SC 05 Cryogenics"/>
          <xsd:enumeration value="SC 07 X-ray Endstations"/>
          <xsd:enumeration value="SC 08 Controls &amp; Safety Systems"/>
          <xsd:enumeration value="SC 09 Conventional Facilities"/>
          <xsd:enumeration value="SC 10 ESH&amp;Q"/>
          <xsd:enumeration value="SC 11/12 Cost &amp; Schedule &amp; Project Management"/>
          <xsd:enumeration value="Closeout"/>
          <xsd:enumeration value="Template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F0D510-AC54-489D-AD3D-EEF1CF0ED5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75E376-0D9B-431C-906B-F65C663034E9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34941ef-5b2f-4ab3-8c03-629ec0c3d09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19F86F-8C51-41E6-8B4C-2D2F55E4A6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941ef-5b2f-4ab3-8c03-629ec0c3d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861</Words>
  <Application>Microsoft Office PowerPoint</Application>
  <PresentationFormat>On-screen Show (16:9)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Roboto</vt:lpstr>
      <vt:lpstr>Symbol</vt:lpstr>
      <vt:lpstr>Times New Roman</vt:lpstr>
      <vt:lpstr>Wingdings</vt:lpstr>
      <vt:lpstr>Blank</vt:lpstr>
      <vt:lpstr>Roadmap for SLAC participation in a  global e+e- collider</vt:lpstr>
      <vt:lpstr>Outline</vt:lpstr>
      <vt:lpstr>Technologies for a e+/e- collider</vt:lpstr>
      <vt:lpstr>ILC Schedule – collisions 2035 time early</vt:lpstr>
      <vt:lpstr>SLAC Opportunities on ILC</vt:lpstr>
      <vt:lpstr>Cold Copper Collider (C^3)</vt:lpstr>
      <vt:lpstr>SLAC Opportunities on C^3</vt:lpstr>
      <vt:lpstr>XCC or Sapphire</vt:lpstr>
      <vt:lpstr>Plasma Collider</vt:lpstr>
      <vt:lpstr>SLAC Opportunities on Plasma Collider</vt:lpstr>
      <vt:lpstr>Storage Ring</vt:lpstr>
      <vt:lpstr>Muon Collider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Raubenheimer_HE_DOE_Dec2020</dc:title>
  <dc:creator/>
  <cp:lastModifiedBy/>
  <cp:revision>417</cp:revision>
  <cp:lastPrinted>2019-10-24T05:29:06Z</cp:lastPrinted>
  <dcterms:created xsi:type="dcterms:W3CDTF">2019-04-23T01:07:29Z</dcterms:created>
  <dcterms:modified xsi:type="dcterms:W3CDTF">2021-03-11T03:57:25Z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0x010100438270116E3CC8449BC4B75B5FD16752</vt:lpwstr>
  </property>
</Properties>
</file>