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  <p:sldMasterId id="2147483948" r:id="rId2"/>
  </p:sldMasterIdLst>
  <p:notesMasterIdLst>
    <p:notesMasterId r:id="rId50"/>
  </p:notesMasterIdLst>
  <p:sldIdLst>
    <p:sldId id="528" r:id="rId3"/>
    <p:sldId id="540" r:id="rId4"/>
    <p:sldId id="531" r:id="rId5"/>
    <p:sldId id="538" r:id="rId6"/>
    <p:sldId id="539" r:id="rId7"/>
    <p:sldId id="519" r:id="rId8"/>
    <p:sldId id="520" r:id="rId9"/>
    <p:sldId id="521" r:id="rId10"/>
    <p:sldId id="522" r:id="rId11"/>
    <p:sldId id="523" r:id="rId12"/>
    <p:sldId id="524" r:id="rId13"/>
    <p:sldId id="525" r:id="rId14"/>
    <p:sldId id="526" r:id="rId15"/>
    <p:sldId id="541" r:id="rId16"/>
    <p:sldId id="529" r:id="rId17"/>
    <p:sldId id="530" r:id="rId18"/>
    <p:sldId id="532" r:id="rId19"/>
    <p:sldId id="543" r:id="rId20"/>
    <p:sldId id="533" r:id="rId21"/>
    <p:sldId id="534" r:id="rId22"/>
    <p:sldId id="542" r:id="rId23"/>
    <p:sldId id="544" r:id="rId24"/>
    <p:sldId id="469" r:id="rId25"/>
    <p:sldId id="489" r:id="rId26"/>
    <p:sldId id="474" r:id="rId27"/>
    <p:sldId id="495" r:id="rId28"/>
    <p:sldId id="545" r:id="rId29"/>
    <p:sldId id="546" r:id="rId30"/>
    <p:sldId id="547" r:id="rId31"/>
    <p:sldId id="548" r:id="rId32"/>
    <p:sldId id="497" r:id="rId33"/>
    <p:sldId id="498" r:id="rId34"/>
    <p:sldId id="500" r:id="rId35"/>
    <p:sldId id="268" r:id="rId36"/>
    <p:sldId id="417" r:id="rId37"/>
    <p:sldId id="416" r:id="rId38"/>
    <p:sldId id="419" r:id="rId39"/>
    <p:sldId id="509" r:id="rId40"/>
    <p:sldId id="551" r:id="rId41"/>
    <p:sldId id="553" r:id="rId42"/>
    <p:sldId id="552" r:id="rId43"/>
    <p:sldId id="472" r:id="rId44"/>
    <p:sldId id="473" r:id="rId45"/>
    <p:sldId id="549" r:id="rId46"/>
    <p:sldId id="475" r:id="rId47"/>
    <p:sldId id="476" r:id="rId48"/>
    <p:sldId id="550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53"/>
    <p:restoredTop sz="95701"/>
  </p:normalViewPr>
  <p:slideViewPr>
    <p:cSldViewPr snapToGrid="0" snapToObjects="1">
      <p:cViewPr varScale="1">
        <p:scale>
          <a:sx n="103" d="100"/>
          <a:sy n="103" d="100"/>
        </p:scale>
        <p:origin x="1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27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6D161-2313-3241-B784-40831D2D564F}" type="datetimeFigureOut">
              <a:rPr lang="en-US" smtClean="0"/>
              <a:t>8/18/21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59F55-EE00-204D-AF3D-FF0B64FFE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37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159F55-EE00-204D-AF3D-FF0B64FFEF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77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C640F-7FEC-4556-ACF6-062C18A2E8EF}" type="slidenum">
              <a:rPr lang="sv-SE" smtClean="0">
                <a:solidFill>
                  <a:prstClr val="black"/>
                </a:solidFill>
              </a:rPr>
              <a:pPr/>
              <a:t>6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91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C640F-7FEC-4556-ACF6-062C18A2E8EF}" type="slidenum">
              <a:rPr lang="sv-SE" smtClean="0">
                <a:solidFill>
                  <a:prstClr val="black"/>
                </a:solidFill>
              </a:rPr>
              <a:pPr/>
              <a:t>9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769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C640F-7FEC-4556-ACF6-062C18A2E8EF}" type="slidenum">
              <a:rPr lang="sv-SE" smtClean="0">
                <a:solidFill>
                  <a:prstClr val="black"/>
                </a:solidFill>
              </a:rPr>
              <a:pPr/>
              <a:t>14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05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C640F-7FEC-4556-ACF6-062C18A2E8EF}" type="slidenum">
              <a:rPr lang="sv-SE" smtClean="0">
                <a:solidFill>
                  <a:prstClr val="black"/>
                </a:solidFill>
              </a:rPr>
              <a:pPr/>
              <a:t>22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85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C640F-7FEC-4556-ACF6-062C18A2E8EF}" type="slidenum">
              <a:rPr lang="sv-SE" smtClean="0">
                <a:solidFill>
                  <a:prstClr val="black"/>
                </a:solidFill>
              </a:rPr>
              <a:pPr/>
              <a:t>27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54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91A2701-F364-3E4E-8721-DED6BE346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20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0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2021-08-18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94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2021-08-18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01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2021-08-18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563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2021-08-18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899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2021-08-18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662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2021-08-18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57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2021-08-18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659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2021-08-18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00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3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2021-08-18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475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2021-08-18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669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4633-28C2-4E72-8ACE-944F315291B5}" type="datetimeFigureOut">
              <a:rPr lang="sv-SE" smtClean="0"/>
              <a:t>2021-08-18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33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63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46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6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7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5091A-0867-4EAD-876B-4784FDAE0CC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2021-08-18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D710-CF14-4B18-874A-CA114D2A02BC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1" y="6554381"/>
            <a:ext cx="5599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1" dirty="0">
                <a:latin typeface="+mj-lt"/>
                <a:cs typeface="Arial" panose="020B0604020202020204" pitchFamily="34" charset="0"/>
              </a:rPr>
              <a:t>NAUSHEEN R. SHAH </a:t>
            </a:r>
            <a:r>
              <a:rPr lang="sv-SE" sz="1200" dirty="0">
                <a:latin typeface="+mj-lt"/>
                <a:cs typeface="Arial" panose="020B0604020202020204" pitchFamily="34" charset="0"/>
              </a:rPr>
              <a:t>// SSI 2021 – BSM: </a:t>
            </a:r>
            <a:r>
              <a:rPr lang="sv-SE" sz="1200" dirty="0" err="1">
                <a:latin typeface="+mj-lt"/>
                <a:cs typeface="Arial" panose="020B0604020202020204" pitchFamily="34" charset="0"/>
              </a:rPr>
              <a:t>Higgs</a:t>
            </a:r>
            <a:r>
              <a:rPr lang="sv-SE" sz="1200" dirty="0">
                <a:latin typeface="+mj-lt"/>
                <a:cs typeface="Arial" panose="020B0604020202020204" pitchFamily="34" charset="0"/>
              </a:rPr>
              <a:t> II</a:t>
            </a:r>
            <a:endParaRPr lang="en-US" sz="1800" b="0" i="0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954435" y="6554381"/>
            <a:ext cx="2365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b="0" baseline="0" dirty="0">
                <a:latin typeface="+mj-lt"/>
                <a:cs typeface="Arial" panose="020B0604020202020204" pitchFamily="34" charset="0"/>
              </a:rPr>
              <a:t>Aug 18, 2021 </a:t>
            </a:r>
            <a:r>
              <a:rPr lang="sv-SE" sz="1200" dirty="0">
                <a:latin typeface="+mj-lt"/>
                <a:cs typeface="Arial" panose="020B0604020202020204" pitchFamily="34" charset="0"/>
              </a:rPr>
              <a:t>// </a:t>
            </a:r>
            <a:r>
              <a:rPr lang="sv-SE" sz="1200" b="1" dirty="0" err="1">
                <a:solidFill>
                  <a:srgbClr val="262626"/>
                </a:solidFill>
                <a:latin typeface="+mj-lt"/>
                <a:cs typeface="Arial" panose="020B0604020202020204" pitchFamily="34" charset="0"/>
              </a:rPr>
              <a:t>Slide</a:t>
            </a:r>
            <a:r>
              <a:rPr lang="sv-SE" sz="1200" b="1" baseline="0" dirty="0">
                <a:solidFill>
                  <a:srgbClr val="262626"/>
                </a:solidFill>
                <a:latin typeface="+mj-lt"/>
                <a:cs typeface="Arial" panose="020B0604020202020204" pitchFamily="34" charset="0"/>
              </a:rPr>
              <a:t> </a:t>
            </a:r>
            <a:fld id="{4F6A4F58-21A5-0C40-A3D6-6BC2B9D6ABC8}" type="slidenum">
              <a:rPr lang="sv-SE" sz="1200" b="1" baseline="0" smtClean="0">
                <a:solidFill>
                  <a:srgbClr val="262626"/>
                </a:solidFill>
                <a:latin typeface="+mj-lt"/>
                <a:cs typeface="Arial" panose="020B0604020202020204" pitchFamily="34" charset="0"/>
              </a:rPr>
              <a:pPr algn="r"/>
              <a:t>‹#›</a:t>
            </a:fld>
            <a:endParaRPr lang="sv-SE" sz="1200" b="1" dirty="0">
              <a:solidFill>
                <a:srgbClr val="262626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36000"/>
            <a:ext cx="9144000" cy="0"/>
          </a:xfrm>
          <a:prstGeom prst="line">
            <a:avLst/>
          </a:prstGeom>
          <a:ln w="857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5628" y="6351746"/>
            <a:ext cx="809350" cy="49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9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defTabSz="914400" rtl="0" eaLnBrk="1" latinLnBrk="0" hangingPunct="1">
        <a:spcBef>
          <a:spcPct val="0"/>
        </a:spcBef>
        <a:buNone/>
        <a:defRPr lang="en-US" sz="4400" b="1" kern="1200" spc="-300" dirty="0" smtClean="0">
          <a:solidFill>
            <a:srgbClr val="CCC7A8"/>
          </a:solidFill>
          <a:latin typeface="+mj-lt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D4633-28C2-4E72-8ACE-944F315291B5}" type="datetimeFigureOut">
              <a:rPr lang="sv-SE" smtClean="0"/>
              <a:t>2021-08-18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EB5FF-C76E-4CB5-83D8-6F5646C2F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533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png"/><Relationship Id="rId7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microsoft.com/office/2007/relationships/hdphoto" Target="../media/hdphoto12.wdp"/><Relationship Id="rId4" Type="http://schemas.openxmlformats.org/officeDocument/2006/relationships/image" Target="../media/image94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jpeg"/><Relationship Id="rId5" Type="http://schemas.microsoft.com/office/2007/relationships/hdphoto" Target="../media/hdphoto15.wdp"/><Relationship Id="rId4" Type="http://schemas.openxmlformats.org/officeDocument/2006/relationships/image" Target="../media/image97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5" Type="http://schemas.microsoft.com/office/2007/relationships/hdphoto" Target="../media/hdphoto18.wdp"/><Relationship Id="rId4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22.wdp"/><Relationship Id="rId4" Type="http://schemas.openxmlformats.org/officeDocument/2006/relationships/image" Target="../media/image10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20.png"/><Relationship Id="rId7" Type="http://schemas.openxmlformats.org/officeDocument/2006/relationships/image" Target="../media/image17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8389-1CDB-A640-9010-4C28753C69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497" y="938411"/>
            <a:ext cx="8824510" cy="1470025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5400" dirty="0">
                <a:solidFill>
                  <a:schemeClr val="bg2">
                    <a:lumMod val="10000"/>
                  </a:schemeClr>
                </a:solidFill>
              </a:rPr>
              <a:t>Beyond the </a:t>
            </a:r>
            <a:br>
              <a:rPr lang="en-US" sz="5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		</a:t>
            </a:r>
            <a:r>
              <a:rPr lang="en-US" sz="5400" i="1" dirty="0"/>
              <a:t>Standard Model (BSM):</a:t>
            </a:r>
            <a:r>
              <a:rPr lang="en-US" sz="5400" dirty="0"/>
              <a:t> </a:t>
            </a:r>
            <a:br>
              <a:rPr lang="en-US" sz="5400" dirty="0"/>
            </a:br>
            <a:r>
              <a:rPr lang="en-US" sz="5400" dirty="0"/>
              <a:t>						</a:t>
            </a:r>
            <a:r>
              <a:rPr lang="en-US" sz="5400" dirty="0">
                <a:solidFill>
                  <a:schemeClr val="bg2">
                    <a:lumMod val="50000"/>
                  </a:schemeClr>
                </a:solidFill>
              </a:rPr>
              <a:t>Higgs</a:t>
            </a:r>
            <a:r>
              <a:rPr lang="en-US" sz="5400" dirty="0"/>
              <a:t>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2DE0AC-2E99-544C-9273-EBB37A378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366" y="5092393"/>
            <a:ext cx="6400800" cy="17526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49</a:t>
            </a:r>
            <a:r>
              <a:rPr lang="en-US" b="1" baseline="30000" dirty="0">
                <a:solidFill>
                  <a:schemeClr val="tx2">
                    <a:lumMod val="75000"/>
                  </a:schemeClr>
                </a:solidFill>
              </a:rPr>
              <a:t>th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SLAC Summer Institute 2021</a:t>
            </a:r>
          </a:p>
          <a:p>
            <a:pPr algn="l"/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Wednesday Aug 18, 2021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E2BF91-D689-D74B-B920-7AB329EA1B4A}"/>
              </a:ext>
            </a:extLst>
          </p:cNvPr>
          <p:cNvSpPr/>
          <p:nvPr/>
        </p:nvSpPr>
        <p:spPr>
          <a:xfrm>
            <a:off x="5246144" y="3067084"/>
            <a:ext cx="305122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pc="-100" dirty="0" err="1">
                <a:solidFill>
                  <a:srgbClr val="093B68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Nausheen</a:t>
            </a:r>
            <a:r>
              <a:rPr lang="en-US" sz="3200" b="1" spc="-100" dirty="0">
                <a:solidFill>
                  <a:srgbClr val="093B68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R. Shah</a:t>
            </a:r>
          </a:p>
          <a:p>
            <a:r>
              <a:rPr lang="en-US" sz="2000" b="1" spc="-100" dirty="0" err="1">
                <a:solidFill>
                  <a:srgbClr val="093B68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nausheen.shah@wayne.edu</a:t>
            </a:r>
            <a:r>
              <a:rPr lang="en-US" sz="3200" b="1" spc="-100" dirty="0">
                <a:solidFill>
                  <a:srgbClr val="093B68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sv-SE" sz="2800" spc="-100" dirty="0">
              <a:solidFill>
                <a:schemeClr val="bg2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6480BC-85CA-EB4A-9B31-BEF3217810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700" r="1662"/>
          <a:stretch/>
        </p:blipFill>
        <p:spPr>
          <a:xfrm>
            <a:off x="5367901" y="4050728"/>
            <a:ext cx="2807706" cy="832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6DFA02-AB57-F64B-8904-5C734B0EE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66" y="3228165"/>
            <a:ext cx="4349262" cy="164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8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5D3D9-13F4-6A44-A31B-9CF472498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SM Higgs +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Complex Singlet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636A3F-3843-1044-AA43-88D859039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85" y="1157654"/>
            <a:ext cx="7137400" cy="2362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1186EEA-2679-834C-B483-98A3018BAB2F}"/>
              </a:ext>
            </a:extLst>
          </p:cNvPr>
          <p:cNvGrpSpPr/>
          <p:nvPr/>
        </p:nvGrpSpPr>
        <p:grpSpPr>
          <a:xfrm>
            <a:off x="478752" y="357499"/>
            <a:ext cx="2944386" cy="1447855"/>
            <a:chOff x="478752" y="357499"/>
            <a:chExt cx="2944386" cy="144785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8DF9358-3A63-8D47-BBC3-D58CE2AFF3C7}"/>
                </a:ext>
              </a:extLst>
            </p:cNvPr>
            <p:cNvSpPr/>
            <p:nvPr/>
          </p:nvSpPr>
          <p:spPr>
            <a:xfrm>
              <a:off x="1383323" y="1157654"/>
              <a:ext cx="2039815" cy="6477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EB16968-BF67-B849-A4AF-259EE42DF93A}"/>
                </a:ext>
              </a:extLst>
            </p:cNvPr>
            <p:cNvCxnSpPr/>
            <p:nvPr/>
          </p:nvCxnSpPr>
          <p:spPr>
            <a:xfrm>
              <a:off x="1172308" y="674077"/>
              <a:ext cx="762000" cy="4835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B72973-0C35-EF42-B95F-DD4C77ABE194}"/>
                </a:ext>
              </a:extLst>
            </p:cNvPr>
            <p:cNvSpPr txBox="1"/>
            <p:nvPr/>
          </p:nvSpPr>
          <p:spPr>
            <a:xfrm>
              <a:off x="478752" y="357499"/>
              <a:ext cx="13871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SM potential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4FFCA0-E241-CE41-A4E9-5956FF91679E}"/>
              </a:ext>
            </a:extLst>
          </p:cNvPr>
          <p:cNvGrpSpPr/>
          <p:nvPr/>
        </p:nvGrpSpPr>
        <p:grpSpPr>
          <a:xfrm>
            <a:off x="844062" y="1635245"/>
            <a:ext cx="7749236" cy="3306059"/>
            <a:chOff x="844062" y="1635245"/>
            <a:chExt cx="7749236" cy="330605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DA9C4BA-F6E6-A44D-B278-8094B072F136}"/>
                </a:ext>
              </a:extLst>
            </p:cNvPr>
            <p:cNvSpPr/>
            <p:nvPr/>
          </p:nvSpPr>
          <p:spPr>
            <a:xfrm>
              <a:off x="844062" y="1635245"/>
              <a:ext cx="6747320" cy="2257554"/>
            </a:xfrm>
            <a:custGeom>
              <a:avLst/>
              <a:gdLst>
                <a:gd name="connsiteX0" fmla="*/ 661000 w 6986290"/>
                <a:gd name="connsiteY0" fmla="*/ 744539 h 2257554"/>
                <a:gd name="connsiteX1" fmla="*/ 3146293 w 6986290"/>
                <a:gd name="connsiteY1" fmla="*/ 767985 h 2257554"/>
                <a:gd name="connsiteX2" fmla="*/ 3298693 w 6986290"/>
                <a:gd name="connsiteY2" fmla="*/ 123216 h 2257554"/>
                <a:gd name="connsiteX3" fmla="*/ 6839062 w 6986290"/>
                <a:gd name="connsiteY3" fmla="*/ 193555 h 2257554"/>
                <a:gd name="connsiteX4" fmla="*/ 5725370 w 6986290"/>
                <a:gd name="connsiteY4" fmla="*/ 2057524 h 2257554"/>
                <a:gd name="connsiteX5" fmla="*/ 414816 w 6986290"/>
                <a:gd name="connsiteY5" fmla="*/ 2057524 h 2257554"/>
                <a:gd name="connsiteX6" fmla="*/ 661000 w 6986290"/>
                <a:gd name="connsiteY6" fmla="*/ 744539 h 2257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86290" h="2257554">
                  <a:moveTo>
                    <a:pt x="661000" y="744539"/>
                  </a:moveTo>
                  <a:cubicBezTo>
                    <a:pt x="1116246" y="529616"/>
                    <a:pt x="2706678" y="871539"/>
                    <a:pt x="3146293" y="767985"/>
                  </a:cubicBezTo>
                  <a:cubicBezTo>
                    <a:pt x="3585908" y="664431"/>
                    <a:pt x="2683231" y="218954"/>
                    <a:pt x="3298693" y="123216"/>
                  </a:cubicBezTo>
                  <a:cubicBezTo>
                    <a:pt x="3914155" y="27478"/>
                    <a:pt x="6434616" y="-128830"/>
                    <a:pt x="6839062" y="193555"/>
                  </a:cubicBezTo>
                  <a:cubicBezTo>
                    <a:pt x="7243508" y="515940"/>
                    <a:pt x="6796078" y="1746863"/>
                    <a:pt x="5725370" y="2057524"/>
                  </a:cubicBezTo>
                  <a:cubicBezTo>
                    <a:pt x="4654662" y="2368185"/>
                    <a:pt x="1260832" y="2276355"/>
                    <a:pt x="414816" y="2057524"/>
                  </a:cubicBezTo>
                  <a:cubicBezTo>
                    <a:pt x="-431200" y="1838693"/>
                    <a:pt x="205754" y="959462"/>
                    <a:pt x="661000" y="744539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D502239-15EE-2F40-87E8-EE32CFCA75AC}"/>
                </a:ext>
              </a:extLst>
            </p:cNvPr>
            <p:cNvCxnSpPr/>
            <p:nvPr/>
          </p:nvCxnSpPr>
          <p:spPr>
            <a:xfrm flipH="1" flipV="1">
              <a:off x="6529754" y="3634154"/>
              <a:ext cx="691661" cy="10081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B66881-8B86-FA4B-82B6-C0767232268F}"/>
                </a:ext>
              </a:extLst>
            </p:cNvPr>
            <p:cNvSpPr txBox="1"/>
            <p:nvPr/>
          </p:nvSpPr>
          <p:spPr>
            <a:xfrm>
              <a:off x="6875584" y="4571972"/>
              <a:ext cx="17177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Singlet potential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536A41-E597-BE4E-BC61-7219AE64B8EE}"/>
              </a:ext>
            </a:extLst>
          </p:cNvPr>
          <p:cNvGrpSpPr/>
          <p:nvPr/>
        </p:nvGrpSpPr>
        <p:grpSpPr>
          <a:xfrm>
            <a:off x="6657386" y="810987"/>
            <a:ext cx="2603213" cy="547877"/>
            <a:chOff x="6318738" y="741661"/>
            <a:chExt cx="2603213" cy="54787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AB6296-6488-AD42-8457-5918D847B545}"/>
                </a:ext>
              </a:extLst>
            </p:cNvPr>
            <p:cNvSpPr txBox="1"/>
            <p:nvPr/>
          </p:nvSpPr>
          <p:spPr>
            <a:xfrm>
              <a:off x="7159035" y="741661"/>
              <a:ext cx="1762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H-S mixed terms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954139B-3159-464B-9FAE-5206F5AE084B}"/>
                </a:ext>
              </a:extLst>
            </p:cNvPr>
            <p:cNvCxnSpPr/>
            <p:nvPr/>
          </p:nvCxnSpPr>
          <p:spPr>
            <a:xfrm flipH="1">
              <a:off x="6318738" y="1110993"/>
              <a:ext cx="1019908" cy="1785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7EA0DD8-1086-1C47-8E9C-CBC3FD554D9D}"/>
              </a:ext>
            </a:extLst>
          </p:cNvPr>
          <p:cNvSpPr/>
          <p:nvPr/>
        </p:nvSpPr>
        <p:spPr>
          <a:xfrm>
            <a:off x="3729833" y="118955"/>
            <a:ext cx="53926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V. Barger, P. </a:t>
            </a:r>
            <a:r>
              <a:rPr lang="en-US" sz="1200" dirty="0" err="1"/>
              <a:t>Langacker</a:t>
            </a:r>
            <a:r>
              <a:rPr lang="en-US" sz="1200" dirty="0"/>
              <a:t>, M. McCaskey, M. Ramsey-</a:t>
            </a:r>
            <a:r>
              <a:rPr lang="en-US" sz="1200" dirty="0" err="1"/>
              <a:t>Musolf</a:t>
            </a:r>
            <a:r>
              <a:rPr lang="en-US" sz="1200" dirty="0"/>
              <a:t>, and G. Shaughnessy, 08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62C5F6-E60F-1343-9E58-D8F221E48C85}"/>
              </a:ext>
            </a:extLst>
          </p:cNvPr>
          <p:cNvSpPr txBox="1"/>
          <p:nvPr/>
        </p:nvSpPr>
        <p:spPr>
          <a:xfrm>
            <a:off x="335085" y="3997445"/>
            <a:ext cx="5955641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Equivalent to 2 real fields</a:t>
            </a:r>
          </a:p>
          <a:p>
            <a:r>
              <a:rPr lang="en-US" dirty="0"/>
              <a:t>Simplify: </a:t>
            </a:r>
          </a:p>
          <a:p>
            <a:pPr algn="r"/>
            <a:r>
              <a:rPr lang="en-US" dirty="0"/>
              <a:t>Z</a:t>
            </a:r>
            <a:r>
              <a:rPr lang="en-US" baseline="-25000" dirty="0"/>
              <a:t>2</a:t>
            </a:r>
            <a:r>
              <a:rPr lang="en-US" dirty="0"/>
              <a:t> symmetry for S </a:t>
            </a:r>
            <a:r>
              <a:rPr lang="en-US" dirty="0">
                <a:sym typeface="Wingdings" pitchFamily="2" charset="2"/>
              </a:rPr>
              <a:t> no odd powers</a:t>
            </a:r>
          </a:p>
          <a:p>
            <a:pPr algn="r"/>
            <a:r>
              <a:rPr lang="en-US" dirty="0"/>
              <a:t>U(1) symmetry eliminates complex coefficients.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E47646-5D26-9E40-8870-F1E3706B8F3E}"/>
              </a:ext>
            </a:extLst>
          </p:cNvPr>
          <p:cNvSpPr txBox="1"/>
          <p:nvPr/>
        </p:nvSpPr>
        <p:spPr>
          <a:xfrm>
            <a:off x="3739365" y="5289931"/>
            <a:ext cx="3852017" cy="120032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Break U(1) and Z</a:t>
            </a:r>
            <a:r>
              <a:rPr lang="en-US" baseline="-25000" dirty="0"/>
              <a:t>2</a:t>
            </a:r>
            <a:r>
              <a:rPr lang="en-US" dirty="0"/>
              <a:t> softly: </a:t>
            </a:r>
          </a:p>
          <a:p>
            <a:r>
              <a:rPr lang="en-US" dirty="0"/>
              <a:t>Mass for A, cold Dark Matter candidate</a:t>
            </a:r>
          </a:p>
          <a:p>
            <a:r>
              <a:rPr lang="en-US" dirty="0"/>
              <a:t>No domain walls</a:t>
            </a:r>
          </a:p>
          <a:p>
            <a:r>
              <a:rPr lang="en-US" dirty="0"/>
              <a:t>Electroweak phase transition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B16CA7-678C-A44A-B450-72329FAFEE6A}"/>
              </a:ext>
            </a:extLst>
          </p:cNvPr>
          <p:cNvSpPr txBox="1"/>
          <p:nvPr/>
        </p:nvSpPr>
        <p:spPr>
          <a:xfrm>
            <a:off x="7712244" y="2764022"/>
            <a:ext cx="1186543" cy="58477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i="1" dirty="0"/>
              <a:t>S + </a:t>
            </a:r>
            <a:r>
              <a:rPr lang="en-US" sz="3200" i="1" dirty="0" err="1"/>
              <a:t>i</a:t>
            </a:r>
            <a:r>
              <a:rPr lang="en-US" sz="3200" i="1" dirty="0"/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346767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03891C-A1AF-FC4C-B1BC-897667B7B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58" y="560265"/>
            <a:ext cx="5651500" cy="128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559E99-DAFF-0C4D-B05A-788E382E5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515" y="2125785"/>
            <a:ext cx="5613400" cy="187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DE1A11-D4C9-144F-A64A-2BC7027332A7}"/>
              </a:ext>
            </a:extLst>
          </p:cNvPr>
          <p:cNvSpPr txBox="1"/>
          <p:nvPr/>
        </p:nvSpPr>
        <p:spPr>
          <a:xfrm>
            <a:off x="480158" y="4501662"/>
            <a:ext cx="6458884" cy="1477328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Global Minima</a:t>
            </a:r>
          </a:p>
          <a:p>
            <a:endParaRPr lang="en-US" dirty="0"/>
          </a:p>
          <a:p>
            <a:r>
              <a:rPr lang="en-US" dirty="0"/>
              <a:t>Minimize potential</a:t>
            </a:r>
          </a:p>
          <a:p>
            <a:endParaRPr lang="en-US" dirty="0"/>
          </a:p>
          <a:p>
            <a:r>
              <a:rPr lang="en-US" dirty="0"/>
              <a:t>Diagonalize Mass matrix: Physical masses and couplings (mixings).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D6EDBF-F1BC-FF46-A907-CC0FD0F3A0D3}"/>
              </a:ext>
            </a:extLst>
          </p:cNvPr>
          <p:cNvSpPr/>
          <p:nvPr/>
        </p:nvSpPr>
        <p:spPr>
          <a:xfrm>
            <a:off x="3729833" y="118955"/>
            <a:ext cx="53926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V. Barger, P. </a:t>
            </a:r>
            <a:r>
              <a:rPr lang="en-US" sz="1200" dirty="0" err="1"/>
              <a:t>Langacker</a:t>
            </a:r>
            <a:r>
              <a:rPr lang="en-US" sz="1200" dirty="0"/>
              <a:t>, M. McCaskey, M. Ramsey-</a:t>
            </a:r>
            <a:r>
              <a:rPr lang="en-US" sz="1200" dirty="0" err="1"/>
              <a:t>Musolf</a:t>
            </a:r>
            <a:r>
              <a:rPr lang="en-US" sz="1200" dirty="0"/>
              <a:t>, and G. Shaughnessy, 08</a:t>
            </a:r>
          </a:p>
        </p:txBody>
      </p:sp>
    </p:spTree>
    <p:extLst>
      <p:ext uri="{BB962C8B-B14F-4D97-AF65-F5344CB8AC3E}">
        <p14:creationId xmlns:p14="http://schemas.microsoft.com/office/powerpoint/2010/main" val="30751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746606-CCAC-764F-9050-ADBBD9F40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73" y="163390"/>
            <a:ext cx="7694735" cy="25649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08D760-7152-F44D-B654-4B6F4EF2B85F}"/>
              </a:ext>
            </a:extLst>
          </p:cNvPr>
          <p:cNvSpPr txBox="1"/>
          <p:nvPr/>
        </p:nvSpPr>
        <p:spPr>
          <a:xfrm>
            <a:off x="2329754" y="2916248"/>
            <a:ext cx="3401572" cy="1200329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Choose CP conservation: </a:t>
            </a:r>
          </a:p>
          <a:p>
            <a:r>
              <a:rPr lang="en-US" dirty="0"/>
              <a:t>&lt;y&gt; = 0, &lt;x&gt; = v</a:t>
            </a:r>
            <a:r>
              <a:rPr lang="en-US" baseline="-25000" dirty="0"/>
              <a:t>s</a:t>
            </a:r>
            <a:r>
              <a:rPr lang="en-US" dirty="0"/>
              <a:t>, &lt;h&gt; = v</a:t>
            </a:r>
          </a:p>
          <a:p>
            <a:endParaRPr lang="en-US" dirty="0"/>
          </a:p>
          <a:p>
            <a:r>
              <a:rPr lang="en-US" dirty="0"/>
              <a:t>Trade m</a:t>
            </a:r>
            <a:r>
              <a:rPr lang="en-US" baseline="30000" dirty="0"/>
              <a:t>2</a:t>
            </a:r>
            <a:r>
              <a:rPr lang="en-US" dirty="0"/>
              <a:t> and b</a:t>
            </a:r>
            <a:r>
              <a:rPr lang="en-US" baseline="-25000" dirty="0"/>
              <a:t>2</a:t>
            </a:r>
            <a:r>
              <a:rPr lang="en-US" dirty="0"/>
              <a:t> in terms of </a:t>
            </a:r>
            <a:r>
              <a:rPr lang="en-US" dirty="0" err="1"/>
              <a:t>vevs</a:t>
            </a:r>
            <a:r>
              <a:rPr lang="en-US" dirty="0"/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EBEC3-4FE9-F74E-A82C-CB7591192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73" y="4330767"/>
            <a:ext cx="7939308" cy="17417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4A6749-180C-894B-BCF6-E0D3FC697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327" y="374406"/>
            <a:ext cx="2095500" cy="431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46F434-028C-884D-9CEB-021138E45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5727" y="1751134"/>
            <a:ext cx="1435100" cy="393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4BA9C6-BDED-8A44-B34D-7AC8BFE5643D}"/>
              </a:ext>
            </a:extLst>
          </p:cNvPr>
          <p:cNvSpPr txBox="1"/>
          <p:nvPr/>
        </p:nvSpPr>
        <p:spPr>
          <a:xfrm>
            <a:off x="2033038" y="6029235"/>
            <a:ext cx="4921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/>
              <a:t>h</a:t>
            </a:r>
            <a:r>
              <a:rPr lang="en-US" sz="2000" b="1" i="1" baseline="-25000" dirty="0" err="1"/>
              <a:t>SM</a:t>
            </a:r>
            <a:r>
              <a:rPr lang="en-US" sz="2000" b="1" dirty="0"/>
              <a:t>          	    </a:t>
            </a:r>
            <a:r>
              <a:rPr lang="en-US" sz="2000" b="1" i="1" dirty="0"/>
              <a:t>x</a:t>
            </a:r>
            <a:r>
              <a:rPr lang="en-US" sz="2000" b="1" dirty="0"/>
              <a:t> 			</a:t>
            </a:r>
            <a:r>
              <a:rPr lang="en-US" sz="2000" b="1" i="1" dirty="0"/>
              <a:t>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201BEF-E9F9-C649-A335-722BC9AAC103}"/>
              </a:ext>
            </a:extLst>
          </p:cNvPr>
          <p:cNvGrpSpPr/>
          <p:nvPr/>
        </p:nvGrpSpPr>
        <p:grpSpPr>
          <a:xfrm>
            <a:off x="3681046" y="3130797"/>
            <a:ext cx="5272860" cy="1828065"/>
            <a:chOff x="3681046" y="3130797"/>
            <a:chExt cx="5272860" cy="182806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D9E7588-F927-B546-96C4-A5EE76DCD5C4}"/>
                </a:ext>
              </a:extLst>
            </p:cNvPr>
            <p:cNvSpPr/>
            <p:nvPr/>
          </p:nvSpPr>
          <p:spPr>
            <a:xfrm>
              <a:off x="3681046" y="4443046"/>
              <a:ext cx="1219200" cy="51581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6819725-027E-F94F-8BCD-CF3BA7957E98}"/>
                </a:ext>
              </a:extLst>
            </p:cNvPr>
            <p:cNvCxnSpPr>
              <a:endCxn id="8" idx="7"/>
            </p:cNvCxnSpPr>
            <p:nvPr/>
          </p:nvCxnSpPr>
          <p:spPr>
            <a:xfrm flipH="1">
              <a:off x="4721698" y="4032738"/>
              <a:ext cx="2019071" cy="4858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98A249-A3A3-3C4B-9AA4-ABD817845676}"/>
                </a:ext>
              </a:extLst>
            </p:cNvPr>
            <p:cNvSpPr txBox="1"/>
            <p:nvPr/>
          </p:nvSpPr>
          <p:spPr>
            <a:xfrm>
              <a:off x="6097547" y="3130797"/>
              <a:ext cx="28563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Alignment: Should be small. </a:t>
              </a:r>
            </a:p>
            <a:p>
              <a:r>
                <a:rPr lang="en-US" dirty="0"/>
                <a:t>But, less constrained than </a:t>
              </a:r>
            </a:p>
            <a:p>
              <a:r>
                <a:rPr lang="en-US" dirty="0"/>
                <a:t>Doublet mixing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51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FC246-8EDD-2E4F-89CF-4F35F76D0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56572"/>
            <a:ext cx="7924800" cy="32866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B4DFB2-1BE7-9948-8D1C-E36171834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380" y="2655765"/>
            <a:ext cx="1155700" cy="4445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54E14C-6073-834D-AB6F-5AE3B5ABD7D1}"/>
              </a:ext>
            </a:extLst>
          </p:cNvPr>
          <p:cNvSpPr txBox="1"/>
          <p:nvPr/>
        </p:nvSpPr>
        <p:spPr>
          <a:xfrm>
            <a:off x="1476731" y="3667192"/>
            <a:ext cx="61905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Universal reduction of h</a:t>
            </a:r>
            <a:r>
              <a:rPr lang="en-US" baseline="-25000" dirty="0"/>
              <a:t>125</a:t>
            </a:r>
            <a:r>
              <a:rPr lang="en-US" dirty="0"/>
              <a:t> couplings to all SM particles: </a:t>
            </a:r>
            <a:r>
              <a:rPr lang="en-US" b="1" dirty="0" err="1"/>
              <a:t>ɸ</a:t>
            </a:r>
            <a:r>
              <a:rPr lang="en-US" b="1" dirty="0"/>
              <a:t> ∝ 𝜹</a:t>
            </a:r>
            <a:r>
              <a:rPr lang="en-US" b="1" baseline="-25000" dirty="0"/>
              <a:t>2</a:t>
            </a:r>
            <a:r>
              <a:rPr lang="en-US" dirty="0"/>
              <a:t>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Possible decays into </a:t>
            </a:r>
            <a:r>
              <a:rPr lang="en-US" i="1" dirty="0"/>
              <a:t>S S</a:t>
            </a:r>
            <a:r>
              <a:rPr lang="en-US" dirty="0"/>
              <a:t> and </a:t>
            </a:r>
            <a:r>
              <a:rPr lang="en-US" i="1" dirty="0"/>
              <a:t>A A</a:t>
            </a:r>
            <a:r>
              <a:rPr lang="en-US" dirty="0"/>
              <a:t> if kinematically accessible</a:t>
            </a:r>
          </a:p>
          <a:p>
            <a:pPr algn="ctr"/>
            <a:r>
              <a:rPr lang="en-US" dirty="0"/>
              <a:t>May be invisible if </a:t>
            </a:r>
            <a:r>
              <a:rPr lang="en-US" i="1" dirty="0"/>
              <a:t>A</a:t>
            </a:r>
            <a:r>
              <a:rPr lang="en-US" dirty="0"/>
              <a:t> stable DM.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1CA9B3-1123-F54B-85C3-0EA965A39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991458"/>
            <a:ext cx="7924800" cy="10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8543A4-802D-BC45-8E65-A86DB452B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848" y="6096226"/>
            <a:ext cx="2294304" cy="6955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6110F6-3775-F142-ADCD-F47CEFAD94CE}"/>
              </a:ext>
            </a:extLst>
          </p:cNvPr>
          <p:cNvSpPr/>
          <p:nvPr/>
        </p:nvSpPr>
        <p:spPr>
          <a:xfrm>
            <a:off x="3729833" y="13448"/>
            <a:ext cx="53926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V. Barger, P. </a:t>
            </a:r>
            <a:r>
              <a:rPr lang="en-US" sz="1200" dirty="0" err="1"/>
              <a:t>Langacker</a:t>
            </a:r>
            <a:r>
              <a:rPr lang="en-US" sz="1200" dirty="0"/>
              <a:t>, M. McCaskey, M. Ramsey-</a:t>
            </a:r>
            <a:r>
              <a:rPr lang="en-US" sz="1200" dirty="0" err="1"/>
              <a:t>Musolf</a:t>
            </a:r>
            <a:r>
              <a:rPr lang="en-US" sz="1200" dirty="0"/>
              <a:t>, and G. Shaughnessy, 08</a:t>
            </a:r>
          </a:p>
        </p:txBody>
      </p:sp>
    </p:spTree>
    <p:extLst>
      <p:ext uri="{BB962C8B-B14F-4D97-AF65-F5344CB8AC3E}">
        <p14:creationId xmlns:p14="http://schemas.microsoft.com/office/powerpoint/2010/main" val="222507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34462" y="2511678"/>
            <a:ext cx="8804030" cy="256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Not</a:t>
            </a:r>
            <a:r>
              <a:rPr lang="en-US" sz="7200" b="1" spc="-32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so simple Story</a:t>
            </a:r>
            <a:endParaRPr lang="en-US" sz="7200" b="1" spc="-320" dirty="0">
              <a:solidFill>
                <a:srgbClr val="948A54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rgbClr val="948A5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		</a:t>
            </a:r>
            <a:endParaRPr lang="en-US" sz="7200" b="1" spc="-32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			</a:t>
            </a:r>
            <a:r>
              <a:rPr lang="en-US" sz="7200" b="1" spc="-32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</a:t>
            </a:r>
            <a:br>
              <a:rPr lang="en-US" sz="7200" b="1" spc="-320" dirty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7200" b="1" spc="-320" dirty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				</a:t>
            </a:r>
            <a:r>
              <a:rPr lang="en-US" sz="7200" b="1" spc="-32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Doublet.</a:t>
            </a:r>
            <a:endParaRPr lang="en-US" sz="7200" b="1" spc="-32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6000"/>
            <a:ext cx="9144000" cy="0"/>
          </a:xfrm>
          <a:prstGeom prst="line">
            <a:avLst/>
          </a:prstGeom>
          <a:ln w="857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21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8A1D6-150D-7E4F-AD31-ED6DFC95E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2HDM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68F65-FEC3-914A-9D66-9839B574E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838200"/>
            <a:ext cx="8864600" cy="195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BA0FE0-1C34-E749-8D7D-FAE5715D85E4}"/>
              </a:ext>
            </a:extLst>
          </p:cNvPr>
          <p:cNvSpPr txBox="1"/>
          <p:nvPr/>
        </p:nvSpPr>
        <p:spPr>
          <a:xfrm>
            <a:off x="6948416" y="854295"/>
            <a:ext cx="2055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Haber and </a:t>
            </a:r>
            <a:r>
              <a:rPr lang="en-US" sz="1400" dirty="0" err="1"/>
              <a:t>Hempfling</a:t>
            </a:r>
            <a:r>
              <a:rPr lang="en-US" sz="1400" dirty="0"/>
              <a:t>, ‘97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0F5A24-B5BC-2842-963E-76DB9C945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3004526"/>
            <a:ext cx="2814516" cy="1008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65A3E9-9C73-054E-A9F8-DED39CD96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" y="4223237"/>
            <a:ext cx="5422900" cy="1206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E9A96-A776-EF4B-99BC-846A76505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" y="5640263"/>
            <a:ext cx="5232400" cy="5969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065856A-5222-E448-BABE-51F61880AD79}"/>
              </a:ext>
            </a:extLst>
          </p:cNvPr>
          <p:cNvGrpSpPr/>
          <p:nvPr/>
        </p:nvGrpSpPr>
        <p:grpSpPr>
          <a:xfrm>
            <a:off x="5741740" y="3889321"/>
            <a:ext cx="3402260" cy="2331986"/>
            <a:chOff x="5741740" y="3372703"/>
            <a:chExt cx="3402260" cy="23319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7C793E-676A-2A47-9460-4A220F780038}"/>
                </a:ext>
              </a:extLst>
            </p:cNvPr>
            <p:cNvSpPr txBox="1"/>
            <p:nvPr/>
          </p:nvSpPr>
          <p:spPr>
            <a:xfrm>
              <a:off x="5741740" y="3372703"/>
              <a:ext cx="3402260" cy="1569660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CPV?</a:t>
              </a:r>
              <a:endParaRPr lang="en-US" sz="2400" dirty="0">
                <a:sym typeface="Wingdings" pitchFamily="2" charset="2"/>
              </a:endParaRPr>
            </a:p>
            <a:p>
              <a:endParaRPr lang="en-US" sz="2400" dirty="0">
                <a:sym typeface="Wingdings" pitchFamily="2" charset="2"/>
              </a:endParaRPr>
            </a:p>
            <a:p>
              <a:r>
                <a:rPr lang="en-US" sz="2400" dirty="0">
                  <a:sym typeface="Wingdings" pitchFamily="2" charset="2"/>
                </a:rPr>
                <a:t>Potentially Complex </a:t>
              </a:r>
            </a:p>
            <a:p>
              <a:pPr algn="r"/>
              <a:r>
                <a:rPr lang="en-US" sz="2400" dirty="0">
                  <a:sym typeface="Wingdings" pitchFamily="2" charset="2"/>
                </a:rPr>
                <a:t>𝜆</a:t>
              </a:r>
              <a:r>
                <a:rPr lang="en-US" sz="2400" baseline="-25000" dirty="0">
                  <a:sym typeface="Wingdings" pitchFamily="2" charset="2"/>
                </a:rPr>
                <a:t>5 </a:t>
              </a:r>
              <a:r>
                <a:rPr lang="en-US" sz="2400" dirty="0">
                  <a:sym typeface="Wingdings" pitchFamily="2" charset="2"/>
                </a:rPr>
                <a:t>, 𝜆</a:t>
              </a:r>
              <a:r>
                <a:rPr lang="en-US" sz="2400" baseline="-25000" dirty="0">
                  <a:sym typeface="Wingdings" pitchFamily="2" charset="2"/>
                </a:rPr>
                <a:t>6 </a:t>
              </a:r>
              <a:r>
                <a:rPr lang="en-US" sz="2400" dirty="0">
                  <a:sym typeface="Wingdings" pitchFamily="2" charset="2"/>
                </a:rPr>
                <a:t>, 𝜆</a:t>
              </a:r>
              <a:r>
                <a:rPr lang="en-US" sz="2400" baseline="-25000" dirty="0">
                  <a:sym typeface="Wingdings" pitchFamily="2" charset="2"/>
                </a:rPr>
                <a:t>7 </a:t>
              </a:r>
              <a:r>
                <a:rPr lang="en-US" sz="2400" dirty="0">
                  <a:sym typeface="Wingdings" pitchFamily="2" charset="2"/>
                </a:rPr>
                <a:t>, m</a:t>
              </a:r>
              <a:r>
                <a:rPr lang="en-US" sz="2400" baseline="-25000" dirty="0">
                  <a:sym typeface="Wingdings" pitchFamily="2" charset="2"/>
                </a:rPr>
                <a:t>12</a:t>
              </a:r>
              <a:r>
                <a:rPr lang="en-US" sz="2400" baseline="30000" dirty="0">
                  <a:sym typeface="Wingdings" pitchFamily="2" charset="2"/>
                </a:rPr>
                <a:t>2</a:t>
              </a:r>
              <a:endParaRPr lang="en-US" sz="2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BF61C5-B0F9-EF4D-AD91-21D4A94D2898}"/>
                </a:ext>
              </a:extLst>
            </p:cNvPr>
            <p:cNvSpPr txBox="1"/>
            <p:nvPr/>
          </p:nvSpPr>
          <p:spPr>
            <a:xfrm>
              <a:off x="5741740" y="5243024"/>
              <a:ext cx="3402260" cy="461665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Assume real for now: CPC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495C8C-003D-1A4B-A328-9FF645BC130C}"/>
              </a:ext>
            </a:extLst>
          </p:cNvPr>
          <p:cNvGrpSpPr/>
          <p:nvPr/>
        </p:nvGrpSpPr>
        <p:grpSpPr>
          <a:xfrm>
            <a:off x="581579" y="240241"/>
            <a:ext cx="3275313" cy="2027196"/>
            <a:chOff x="581579" y="240241"/>
            <a:chExt cx="3275313" cy="202719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3FE50E-63BA-C749-87B1-93655FA0D0AC}"/>
                </a:ext>
              </a:extLst>
            </p:cNvPr>
            <p:cNvSpPr/>
            <p:nvPr/>
          </p:nvSpPr>
          <p:spPr>
            <a:xfrm>
              <a:off x="820615" y="750277"/>
              <a:ext cx="1465385" cy="151716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271B9A2-439A-204A-87CD-77FC3BD88773}"/>
                </a:ext>
              </a:extLst>
            </p:cNvPr>
            <p:cNvSpPr/>
            <p:nvPr/>
          </p:nvSpPr>
          <p:spPr>
            <a:xfrm rot="19821663">
              <a:off x="2391507" y="593483"/>
              <a:ext cx="1465385" cy="166956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06ED0E-DFEB-6E4A-8F00-6978CD22D650}"/>
                </a:ext>
              </a:extLst>
            </p:cNvPr>
            <p:cNvSpPr txBox="1"/>
            <p:nvPr/>
          </p:nvSpPr>
          <p:spPr>
            <a:xfrm>
              <a:off x="581579" y="240241"/>
              <a:ext cx="2372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SM-potential like terms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6D6321-8CB8-C447-94FE-1E6AD85DC886}"/>
              </a:ext>
            </a:extLst>
          </p:cNvPr>
          <p:cNvGrpSpPr/>
          <p:nvPr/>
        </p:nvGrpSpPr>
        <p:grpSpPr>
          <a:xfrm>
            <a:off x="333775" y="329664"/>
            <a:ext cx="8699224" cy="2639016"/>
            <a:chOff x="333775" y="329664"/>
            <a:chExt cx="8699224" cy="2639016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B261985-1D2F-9D49-87FA-510009F07A1E}"/>
                </a:ext>
              </a:extLst>
            </p:cNvPr>
            <p:cNvSpPr/>
            <p:nvPr/>
          </p:nvSpPr>
          <p:spPr>
            <a:xfrm>
              <a:off x="333775" y="955386"/>
              <a:ext cx="8699224" cy="2013294"/>
            </a:xfrm>
            <a:custGeom>
              <a:avLst/>
              <a:gdLst>
                <a:gd name="connsiteX0" fmla="*/ 3534840 w 8699224"/>
                <a:gd name="connsiteY0" fmla="*/ 60160 h 2013294"/>
                <a:gd name="connsiteX1" fmla="*/ 5492594 w 8699224"/>
                <a:gd name="connsiteY1" fmla="*/ 60160 h 2013294"/>
                <a:gd name="connsiteX2" fmla="*/ 5609825 w 8699224"/>
                <a:gd name="connsiteY2" fmla="*/ 575975 h 2013294"/>
                <a:gd name="connsiteX3" fmla="*/ 8552317 w 8699224"/>
                <a:gd name="connsiteY3" fmla="*/ 599422 h 2013294"/>
                <a:gd name="connsiteX4" fmla="*/ 8142010 w 8699224"/>
                <a:gd name="connsiteY4" fmla="*/ 1232468 h 2013294"/>
                <a:gd name="connsiteX5" fmla="*/ 7145548 w 8699224"/>
                <a:gd name="connsiteY5" fmla="*/ 1244191 h 2013294"/>
                <a:gd name="connsiteX6" fmla="*/ 7133825 w 8699224"/>
                <a:gd name="connsiteY6" fmla="*/ 1959299 h 2013294"/>
                <a:gd name="connsiteX7" fmla="*/ 557179 w 8699224"/>
                <a:gd name="connsiteY7" fmla="*/ 1888960 h 2013294"/>
                <a:gd name="connsiteX8" fmla="*/ 756471 w 8699224"/>
                <a:gd name="connsiteY8" fmla="*/ 1302806 h 2013294"/>
                <a:gd name="connsiteX9" fmla="*/ 4038933 w 8699224"/>
                <a:gd name="connsiteY9" fmla="*/ 1279360 h 2013294"/>
                <a:gd name="connsiteX10" fmla="*/ 3769302 w 8699224"/>
                <a:gd name="connsiteY10" fmla="*/ 634591 h 2013294"/>
                <a:gd name="connsiteX11" fmla="*/ 3323825 w 8699224"/>
                <a:gd name="connsiteY11" fmla="*/ 505637 h 2013294"/>
                <a:gd name="connsiteX12" fmla="*/ 3534840 w 8699224"/>
                <a:gd name="connsiteY12" fmla="*/ 60160 h 201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99224" h="2013294">
                  <a:moveTo>
                    <a:pt x="3534840" y="60160"/>
                  </a:moveTo>
                  <a:cubicBezTo>
                    <a:pt x="3896301" y="-14086"/>
                    <a:pt x="5146763" y="-25809"/>
                    <a:pt x="5492594" y="60160"/>
                  </a:cubicBezTo>
                  <a:cubicBezTo>
                    <a:pt x="5838425" y="146129"/>
                    <a:pt x="5099871" y="486098"/>
                    <a:pt x="5609825" y="575975"/>
                  </a:cubicBezTo>
                  <a:cubicBezTo>
                    <a:pt x="6119779" y="665852"/>
                    <a:pt x="8130286" y="490007"/>
                    <a:pt x="8552317" y="599422"/>
                  </a:cubicBezTo>
                  <a:cubicBezTo>
                    <a:pt x="8974348" y="708837"/>
                    <a:pt x="8376471" y="1125007"/>
                    <a:pt x="8142010" y="1232468"/>
                  </a:cubicBezTo>
                  <a:cubicBezTo>
                    <a:pt x="7907549" y="1339929"/>
                    <a:pt x="7313579" y="1123053"/>
                    <a:pt x="7145548" y="1244191"/>
                  </a:cubicBezTo>
                  <a:cubicBezTo>
                    <a:pt x="6977517" y="1365330"/>
                    <a:pt x="8231886" y="1851838"/>
                    <a:pt x="7133825" y="1959299"/>
                  </a:cubicBezTo>
                  <a:cubicBezTo>
                    <a:pt x="6035764" y="2066760"/>
                    <a:pt x="1620071" y="1998376"/>
                    <a:pt x="557179" y="1888960"/>
                  </a:cubicBezTo>
                  <a:cubicBezTo>
                    <a:pt x="-505713" y="1779545"/>
                    <a:pt x="176179" y="1404406"/>
                    <a:pt x="756471" y="1302806"/>
                  </a:cubicBezTo>
                  <a:cubicBezTo>
                    <a:pt x="1336763" y="1201206"/>
                    <a:pt x="3536794" y="1390729"/>
                    <a:pt x="4038933" y="1279360"/>
                  </a:cubicBezTo>
                  <a:cubicBezTo>
                    <a:pt x="4541072" y="1167991"/>
                    <a:pt x="3888487" y="763545"/>
                    <a:pt x="3769302" y="634591"/>
                  </a:cubicBezTo>
                  <a:cubicBezTo>
                    <a:pt x="3650117" y="505637"/>
                    <a:pt x="3364856" y="597468"/>
                    <a:pt x="3323825" y="505637"/>
                  </a:cubicBezTo>
                  <a:cubicBezTo>
                    <a:pt x="3282794" y="413806"/>
                    <a:pt x="3173379" y="134406"/>
                    <a:pt x="3534840" y="60160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AC8896-9E81-3F43-80DF-0FEFA58A4F32}"/>
                </a:ext>
              </a:extLst>
            </p:cNvPr>
            <p:cNvSpPr txBox="1"/>
            <p:nvPr/>
          </p:nvSpPr>
          <p:spPr>
            <a:xfrm>
              <a:off x="4800600" y="329664"/>
              <a:ext cx="1414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Mixing terms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A1B825D-AF21-264B-822C-62E7AFFC3579}"/>
              </a:ext>
            </a:extLst>
          </p:cNvPr>
          <p:cNvSpPr txBox="1"/>
          <p:nvPr/>
        </p:nvSpPr>
        <p:spPr>
          <a:xfrm>
            <a:off x="3133356" y="3112297"/>
            <a:ext cx="3102581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Fermion coupling basis</a:t>
            </a:r>
          </a:p>
        </p:txBody>
      </p:sp>
    </p:spTree>
    <p:extLst>
      <p:ext uri="{BB962C8B-B14F-4D97-AF65-F5344CB8AC3E}">
        <p14:creationId xmlns:p14="http://schemas.microsoft.com/office/powerpoint/2010/main" val="19102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8A1D6-150D-7E4F-AD31-ED6DFC95E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2HDM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68F65-FEC3-914A-9D66-9839B574E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838200"/>
            <a:ext cx="8864600" cy="195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BA0FE0-1C34-E749-8D7D-FAE5715D85E4}"/>
              </a:ext>
            </a:extLst>
          </p:cNvPr>
          <p:cNvSpPr txBox="1"/>
          <p:nvPr/>
        </p:nvSpPr>
        <p:spPr>
          <a:xfrm>
            <a:off x="6935716" y="838200"/>
            <a:ext cx="2055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Haber and </a:t>
            </a:r>
            <a:r>
              <a:rPr lang="en-US" sz="1400" dirty="0" err="1"/>
              <a:t>Hempfling</a:t>
            </a:r>
            <a:r>
              <a:rPr lang="en-US" sz="1400" dirty="0"/>
              <a:t>, ‘97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0F5A24-B5BC-2842-963E-76DB9C945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3004526"/>
            <a:ext cx="2814516" cy="10081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D82247C-8291-9142-9AA5-77A4F3931C3E}"/>
              </a:ext>
            </a:extLst>
          </p:cNvPr>
          <p:cNvGrpSpPr/>
          <p:nvPr/>
        </p:nvGrpSpPr>
        <p:grpSpPr>
          <a:xfrm>
            <a:off x="5884005" y="3004526"/>
            <a:ext cx="3259995" cy="3226142"/>
            <a:chOff x="5884005" y="3305419"/>
            <a:chExt cx="3259995" cy="32261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263170-7154-844B-B179-154EB7DAC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51541" y="3305419"/>
              <a:ext cx="1409700" cy="406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7C793E-676A-2A47-9460-4A220F780038}"/>
                </a:ext>
              </a:extLst>
            </p:cNvPr>
            <p:cNvSpPr txBox="1"/>
            <p:nvPr/>
          </p:nvSpPr>
          <p:spPr>
            <a:xfrm>
              <a:off x="5884005" y="4223237"/>
              <a:ext cx="3259995" cy="2308324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FCNC </a:t>
              </a:r>
              <a:r>
                <a:rPr lang="en-US" sz="2400" dirty="0">
                  <a:sym typeface="Wingdings" pitchFamily="2" charset="2"/>
                </a:rPr>
                <a:t> 0</a:t>
              </a:r>
            </a:p>
            <a:p>
              <a:endParaRPr lang="en-US" sz="2400" dirty="0">
                <a:sym typeface="Wingdings" pitchFamily="2" charset="2"/>
              </a:endParaRPr>
            </a:p>
            <a:p>
              <a:pPr marL="285750" indent="-285750">
                <a:buFont typeface="Symbol" pitchFamily="2" charset="2"/>
                <a:buChar char="Þ"/>
              </a:pPr>
              <a:r>
                <a:rPr lang="en-US" sz="2400" dirty="0">
                  <a:sym typeface="Wingdings" pitchFamily="2" charset="2"/>
                </a:rPr>
                <a:t> 𝜆</a:t>
              </a:r>
              <a:r>
                <a:rPr lang="en-US" sz="2400" baseline="-25000" dirty="0">
                  <a:sym typeface="Wingdings" pitchFamily="2" charset="2"/>
                </a:rPr>
                <a:t>6 </a:t>
              </a:r>
              <a:r>
                <a:rPr lang="en-US" sz="2400" dirty="0">
                  <a:sym typeface="Wingdings" pitchFamily="2" charset="2"/>
                </a:rPr>
                <a:t>= 𝜆</a:t>
              </a:r>
              <a:r>
                <a:rPr lang="en-US" sz="2400" baseline="-25000" dirty="0">
                  <a:sym typeface="Wingdings" pitchFamily="2" charset="2"/>
                </a:rPr>
                <a:t>7 </a:t>
              </a:r>
              <a:r>
                <a:rPr lang="en-US" sz="2400" dirty="0">
                  <a:sym typeface="Wingdings" pitchFamily="2" charset="2"/>
                </a:rPr>
                <a:t>= m</a:t>
              </a:r>
              <a:r>
                <a:rPr lang="en-US" sz="2400" baseline="-25000" dirty="0">
                  <a:sym typeface="Wingdings" pitchFamily="2" charset="2"/>
                </a:rPr>
                <a:t>12</a:t>
              </a:r>
              <a:r>
                <a:rPr lang="en-US" sz="2400" baseline="30000" dirty="0">
                  <a:sym typeface="Wingdings" pitchFamily="2" charset="2"/>
                </a:rPr>
                <a:t>2 </a:t>
              </a:r>
              <a:r>
                <a:rPr lang="en-US" sz="2400" dirty="0">
                  <a:sym typeface="Wingdings" pitchFamily="2" charset="2"/>
                </a:rPr>
                <a:t>= 0</a:t>
              </a:r>
            </a:p>
            <a:p>
              <a:pPr marL="285750" indent="-285750">
                <a:buFont typeface="Symbol" pitchFamily="2" charset="2"/>
                <a:buChar char="Þ"/>
              </a:pPr>
              <a:r>
                <a:rPr lang="en-US" sz="2400" dirty="0">
                  <a:sym typeface="Wingdings" pitchFamily="2" charset="2"/>
                </a:rPr>
                <a:t> Soft breaking m</a:t>
              </a:r>
              <a:r>
                <a:rPr lang="en-US" sz="2400" baseline="-25000" dirty="0">
                  <a:sym typeface="Wingdings" pitchFamily="2" charset="2"/>
                </a:rPr>
                <a:t>12</a:t>
              </a:r>
              <a:r>
                <a:rPr lang="en-US" sz="2400" baseline="30000" dirty="0">
                  <a:sym typeface="Wingdings" pitchFamily="2" charset="2"/>
                </a:rPr>
                <a:t>2 </a:t>
              </a:r>
              <a:r>
                <a:rPr lang="en-US" sz="2400" dirty="0">
                  <a:sym typeface="Wingdings" pitchFamily="2" charset="2"/>
                </a:rPr>
                <a:t>≠ 0</a:t>
              </a:r>
            </a:p>
            <a:p>
              <a:pPr marL="285750" indent="-285750">
                <a:buFont typeface="Symbol" pitchFamily="2" charset="2"/>
                <a:buChar char="Þ"/>
              </a:pPr>
              <a:endParaRPr lang="en-US" sz="2400" dirty="0">
                <a:sym typeface="Wingdings" pitchFamily="2" charset="2"/>
              </a:endParaRPr>
            </a:p>
            <a:p>
              <a:r>
                <a:rPr lang="en-US" sz="2400" dirty="0">
                  <a:sym typeface="Wingdings" pitchFamily="2" charset="2"/>
                </a:rPr>
                <a:t>Define mixing: 𝛂</a:t>
              </a:r>
              <a:endParaRPr lang="en-US" sz="2400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465A3E9-9C73-054E-A9F8-DED39CD96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" y="4223237"/>
            <a:ext cx="5422900" cy="1206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E9A96-A776-EF4B-99BC-846A76505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00" y="5640263"/>
            <a:ext cx="52324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4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3A152-2929-954A-8F46-045184EEC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Higgs</a:t>
            </a:r>
            <a:r>
              <a:rPr lang="en-US" dirty="0"/>
              <a:t> Basis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D52A01-3A2D-BF48-9D50-09206AB08BFF}"/>
              </a:ext>
            </a:extLst>
          </p:cNvPr>
          <p:cNvGrpSpPr/>
          <p:nvPr/>
        </p:nvGrpSpPr>
        <p:grpSpPr>
          <a:xfrm>
            <a:off x="1629508" y="314854"/>
            <a:ext cx="3774830" cy="1046692"/>
            <a:chOff x="1466945" y="783360"/>
            <a:chExt cx="5908431" cy="16295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7BCCE73-B377-3F42-A03C-4B7B5FBC2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52507" y="974510"/>
              <a:ext cx="4528323" cy="62360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F5F640-7727-1E40-891A-95DCCC417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98263" y="1679458"/>
              <a:ext cx="5036810" cy="66169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C2244B9-3B78-254D-B2A3-A474D6C51EA0}"/>
                </a:ext>
              </a:extLst>
            </p:cNvPr>
            <p:cNvSpPr/>
            <p:nvPr/>
          </p:nvSpPr>
          <p:spPr>
            <a:xfrm>
              <a:off x="1466945" y="783360"/>
              <a:ext cx="5908431" cy="1629508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9CE3069-DBF7-7D4E-BF55-70F6E4608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19" y="1667119"/>
            <a:ext cx="6591300" cy="546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5AF17E-267D-6648-B331-ABF1B14268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119" y="2518792"/>
            <a:ext cx="5918200" cy="128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730674-8312-404B-A4AC-5BD318A375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1139" y="4107065"/>
            <a:ext cx="4944261" cy="18180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D7D020-DEDA-5D40-9AA9-842D137E2BDD}"/>
              </a:ext>
            </a:extLst>
          </p:cNvPr>
          <p:cNvSpPr txBox="1"/>
          <p:nvPr/>
        </p:nvSpPr>
        <p:spPr>
          <a:xfrm>
            <a:off x="397119" y="4169713"/>
            <a:ext cx="3348545" cy="1692771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2400" i="1" dirty="0"/>
              <a:t>Z</a:t>
            </a:r>
            <a:r>
              <a:rPr lang="en-US" sz="2400" i="1" baseline="-25000" dirty="0"/>
              <a:t>1</a:t>
            </a:r>
            <a:r>
              <a:rPr lang="en-US" sz="2400" i="1" dirty="0"/>
              <a:t>v</a:t>
            </a:r>
            <a:r>
              <a:rPr lang="en-US" sz="2400" i="1" baseline="30000" dirty="0"/>
              <a:t>2</a:t>
            </a:r>
            <a:r>
              <a:rPr lang="en-US" sz="2400" dirty="0"/>
              <a:t> ~ (125 GeV)</a:t>
            </a:r>
            <a:r>
              <a:rPr lang="en-US" sz="2400" baseline="30000" dirty="0"/>
              <a:t>2</a:t>
            </a:r>
          </a:p>
          <a:p>
            <a:endParaRPr lang="en-US" sz="2400" baseline="30000" dirty="0"/>
          </a:p>
          <a:p>
            <a:r>
              <a:rPr lang="en-US" sz="2400" i="1" dirty="0"/>
              <a:t>Z</a:t>
            </a:r>
            <a:r>
              <a:rPr lang="en-US" sz="2400" i="1" baseline="-25000" dirty="0"/>
              <a:t>6</a:t>
            </a:r>
            <a:r>
              <a:rPr lang="en-US" sz="2400" i="1" dirty="0"/>
              <a:t>v</a:t>
            </a:r>
            <a:r>
              <a:rPr lang="en-US" sz="2400" i="1" baseline="30000" dirty="0"/>
              <a:t>2</a:t>
            </a:r>
            <a:r>
              <a:rPr lang="en-US" sz="2400" dirty="0"/>
              <a:t> controls mixing</a:t>
            </a:r>
          </a:p>
          <a:p>
            <a:endParaRPr lang="en-US" sz="2400" baseline="30000" dirty="0"/>
          </a:p>
          <a:p>
            <a:r>
              <a:rPr lang="en-US" sz="2400" i="1" dirty="0"/>
              <a:t>m</a:t>
            </a:r>
            <a:r>
              <a:rPr lang="en-US" sz="2400" i="1" baseline="-25000" dirty="0"/>
              <a:t>A</a:t>
            </a:r>
            <a:r>
              <a:rPr lang="en-US" sz="2400" dirty="0"/>
              <a:t> ~ mass of heavy Higgs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D392E9-2E63-644E-8726-2B4AE6C954EB}"/>
              </a:ext>
            </a:extLst>
          </p:cNvPr>
          <p:cNvSpPr txBox="1"/>
          <p:nvPr/>
        </p:nvSpPr>
        <p:spPr>
          <a:xfrm>
            <a:off x="7162997" y="1389627"/>
            <a:ext cx="1752403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𝛃-𝛂</a:t>
            </a:r>
            <a:r>
              <a:rPr lang="en-US" dirty="0"/>
              <a:t> &lt;&lt; 1, s</a:t>
            </a:r>
            <a:r>
              <a:rPr lang="en-US" baseline="-25000" dirty="0"/>
              <a:t>𝛃-𝛂</a:t>
            </a:r>
            <a:r>
              <a:rPr lang="en-US" dirty="0"/>
              <a:t> ≈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C8A542-349B-9C47-98BC-31F25FFCEAC0}"/>
              </a:ext>
            </a:extLst>
          </p:cNvPr>
          <p:cNvSpPr txBox="1"/>
          <p:nvPr/>
        </p:nvSpPr>
        <p:spPr>
          <a:xfrm>
            <a:off x="6908632" y="899388"/>
            <a:ext cx="2006768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SM-Like Higgs: h</a:t>
            </a:r>
            <a:r>
              <a:rPr lang="en-US" baseline="-25000" dirty="0"/>
              <a:t>125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652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0EAA-82DD-4741-9907-F35A7D600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Physical</a:t>
            </a:r>
            <a:r>
              <a:rPr lang="en-US" dirty="0"/>
              <a:t> Parameterization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2C7575-AB9A-8B4E-A3DD-D2E637087AAC}"/>
              </a:ext>
            </a:extLst>
          </p:cNvPr>
          <p:cNvSpPr txBox="1"/>
          <p:nvPr/>
        </p:nvSpPr>
        <p:spPr>
          <a:xfrm>
            <a:off x="351692" y="1055077"/>
            <a:ext cx="5238806" cy="175432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Quartics </a:t>
            </a:r>
            <a:r>
              <a:rPr lang="en-US" b="1" dirty="0"/>
              <a:t>COMPLETELY ARBITRARY</a:t>
            </a:r>
            <a:r>
              <a:rPr lang="en-US" dirty="0"/>
              <a:t>: </a:t>
            </a:r>
          </a:p>
          <a:p>
            <a:r>
              <a:rPr lang="en-US" dirty="0"/>
              <a:t>	Parameters of our ignorance. </a:t>
            </a:r>
          </a:p>
          <a:p>
            <a:endParaRPr lang="en-US" dirty="0"/>
          </a:p>
          <a:p>
            <a:r>
              <a:rPr lang="en-US" dirty="0"/>
              <a:t>Recast in terms of physical masses and mixing angles: </a:t>
            </a:r>
          </a:p>
          <a:p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{</a:t>
            </a:r>
            <a:r>
              <a:rPr lang="en-US" b="1" dirty="0">
                <a:highlight>
                  <a:srgbClr val="FFFF00"/>
                </a:highlight>
              </a:rPr>
              <a:t>m</a:t>
            </a:r>
            <a:r>
              <a:rPr lang="en-US" b="1" baseline="-25000" dirty="0">
                <a:highlight>
                  <a:srgbClr val="FFFF00"/>
                </a:highlight>
              </a:rPr>
              <a:t>h125</a:t>
            </a:r>
            <a:r>
              <a:rPr lang="en-US" b="1" dirty="0">
                <a:highlight>
                  <a:srgbClr val="FFFF00"/>
                </a:highlight>
              </a:rPr>
              <a:t>, c</a:t>
            </a:r>
            <a:r>
              <a:rPr lang="en-US" b="1" baseline="-25000" dirty="0">
                <a:highlight>
                  <a:srgbClr val="FFFF00"/>
                </a:highlight>
              </a:rPr>
              <a:t>𝛃-𝛂</a:t>
            </a:r>
            <a:r>
              <a:rPr lang="en-US" baseline="-25000" dirty="0">
                <a:highlight>
                  <a:srgbClr val="FFFF00"/>
                </a:highlight>
              </a:rPr>
              <a:t> </a:t>
            </a:r>
            <a:r>
              <a:rPr lang="en-US" dirty="0">
                <a:highlight>
                  <a:srgbClr val="FFFF00"/>
                </a:highlight>
              </a:rPr>
              <a:t>, tan 𝛃, </a:t>
            </a:r>
            <a:r>
              <a:rPr lang="en-US" dirty="0" err="1">
                <a:highlight>
                  <a:srgbClr val="FFFF00"/>
                </a:highlight>
              </a:rPr>
              <a:t>m</a:t>
            </a:r>
            <a:r>
              <a:rPr lang="en-US" baseline="-25000" dirty="0" err="1">
                <a:highlight>
                  <a:srgbClr val="FFFF00"/>
                </a:highlight>
              </a:rPr>
              <a:t>H</a:t>
            </a:r>
            <a:r>
              <a:rPr lang="en-US" dirty="0">
                <a:highlight>
                  <a:srgbClr val="FFFF00"/>
                </a:highlight>
              </a:rPr>
              <a:t>, m</a:t>
            </a:r>
            <a:r>
              <a:rPr lang="en-US" baseline="-25000" dirty="0">
                <a:highlight>
                  <a:srgbClr val="FFFF00"/>
                </a:highlight>
              </a:rPr>
              <a:t>A</a:t>
            </a:r>
            <a:r>
              <a:rPr lang="en-US" dirty="0">
                <a:highlight>
                  <a:srgbClr val="FFFF00"/>
                </a:highlight>
              </a:rPr>
              <a:t>, </a:t>
            </a:r>
            <a:r>
              <a:rPr lang="en-US" dirty="0" err="1">
                <a:highlight>
                  <a:srgbClr val="FFFF00"/>
                </a:highlight>
              </a:rPr>
              <a:t>m</a:t>
            </a:r>
            <a:r>
              <a:rPr lang="en-US" baseline="-25000" dirty="0" err="1">
                <a:highlight>
                  <a:srgbClr val="FFFF00"/>
                </a:highlight>
              </a:rPr>
              <a:t>H</a:t>
            </a:r>
            <a:r>
              <a:rPr lang="en-US" baseline="-25000" dirty="0">
                <a:highlight>
                  <a:srgbClr val="FFFF00"/>
                </a:highlight>
              </a:rPr>
              <a:t>+</a:t>
            </a:r>
            <a:r>
              <a:rPr lang="en-US" dirty="0">
                <a:highlight>
                  <a:srgbClr val="FFFF00"/>
                </a:highlight>
              </a:rPr>
              <a:t>, m</a:t>
            </a:r>
            <a:r>
              <a:rPr lang="en-US" baseline="-25000" dirty="0">
                <a:highlight>
                  <a:srgbClr val="FFFF00"/>
                </a:highlight>
              </a:rPr>
              <a:t>12</a:t>
            </a:r>
            <a:r>
              <a:rPr lang="en-US" baseline="30000" dirty="0">
                <a:highlight>
                  <a:srgbClr val="FFFF00"/>
                </a:highlight>
              </a:rPr>
              <a:t>2</a:t>
            </a:r>
            <a:r>
              <a:rPr lang="en-US" dirty="0">
                <a:highlight>
                  <a:srgbClr val="FFFF00"/>
                </a:highlight>
              </a:rPr>
              <a:t>}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1EEC71-0431-FB48-9695-7C25E0D10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108" y="1055077"/>
            <a:ext cx="2997200" cy="110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C0AD47-A5B8-5C40-ADEC-102A9B10E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708" y="3111532"/>
            <a:ext cx="4292600" cy="419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5692FB-BD28-544A-8727-25AB75BE1FBE}"/>
              </a:ext>
            </a:extLst>
          </p:cNvPr>
          <p:cNvSpPr txBox="1"/>
          <p:nvPr/>
        </p:nvSpPr>
        <p:spPr>
          <a:xfrm>
            <a:off x="351692" y="3805864"/>
            <a:ext cx="6415602" cy="1477328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May inadvertently violate unitarity and perturbativity for quartics. </a:t>
            </a:r>
          </a:p>
          <a:p>
            <a:endParaRPr lang="en-US" dirty="0"/>
          </a:p>
          <a:p>
            <a:r>
              <a:rPr lang="en-US" dirty="0"/>
              <a:t>Better: “Hybrid” parameterization</a:t>
            </a:r>
          </a:p>
          <a:p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{</a:t>
            </a:r>
            <a:r>
              <a:rPr lang="en-US" b="1" dirty="0">
                <a:highlight>
                  <a:srgbClr val="FFFF00"/>
                </a:highlight>
              </a:rPr>
              <a:t>m</a:t>
            </a:r>
            <a:r>
              <a:rPr lang="en-US" b="1" baseline="-25000" dirty="0">
                <a:highlight>
                  <a:srgbClr val="FFFF00"/>
                </a:highlight>
              </a:rPr>
              <a:t>h125</a:t>
            </a:r>
            <a:r>
              <a:rPr lang="en-US" b="1" dirty="0">
                <a:highlight>
                  <a:srgbClr val="FFFF00"/>
                </a:highlight>
              </a:rPr>
              <a:t>, c</a:t>
            </a:r>
            <a:r>
              <a:rPr lang="en-US" b="1" baseline="-25000" dirty="0">
                <a:highlight>
                  <a:srgbClr val="FFFF00"/>
                </a:highlight>
              </a:rPr>
              <a:t>𝛃-𝛂</a:t>
            </a:r>
            <a:r>
              <a:rPr lang="en-US" baseline="-25000" dirty="0">
                <a:highlight>
                  <a:srgbClr val="FFFF00"/>
                </a:highlight>
              </a:rPr>
              <a:t> </a:t>
            </a:r>
            <a:r>
              <a:rPr lang="en-US" dirty="0">
                <a:highlight>
                  <a:srgbClr val="FFFF00"/>
                </a:highlight>
              </a:rPr>
              <a:t>, tan 𝛃, </a:t>
            </a:r>
            <a:r>
              <a:rPr lang="en-US" dirty="0" err="1">
                <a:highlight>
                  <a:srgbClr val="FFFF00"/>
                </a:highlight>
              </a:rPr>
              <a:t>m</a:t>
            </a:r>
            <a:r>
              <a:rPr lang="en-US" baseline="-25000" dirty="0" err="1">
                <a:highlight>
                  <a:srgbClr val="FFFF00"/>
                </a:highlight>
              </a:rPr>
              <a:t>H</a:t>
            </a:r>
            <a:r>
              <a:rPr lang="en-US" dirty="0">
                <a:highlight>
                  <a:srgbClr val="FFFF00"/>
                </a:highlight>
              </a:rPr>
              <a:t>, Z</a:t>
            </a:r>
            <a:r>
              <a:rPr lang="en-US" baseline="-25000" dirty="0">
                <a:highlight>
                  <a:srgbClr val="FFFF00"/>
                </a:highlight>
              </a:rPr>
              <a:t>4</a:t>
            </a:r>
            <a:r>
              <a:rPr lang="en-US" dirty="0">
                <a:highlight>
                  <a:srgbClr val="FFFF00"/>
                </a:highlight>
              </a:rPr>
              <a:t>, Z</a:t>
            </a:r>
            <a:r>
              <a:rPr lang="en-US" baseline="-25000" dirty="0">
                <a:highlight>
                  <a:srgbClr val="FFFF00"/>
                </a:highlight>
              </a:rPr>
              <a:t>5</a:t>
            </a:r>
            <a:r>
              <a:rPr lang="en-US" dirty="0">
                <a:highlight>
                  <a:srgbClr val="FFFF00"/>
                </a:highlight>
              </a:rPr>
              <a:t>, Z</a:t>
            </a:r>
            <a:r>
              <a:rPr lang="en-US" baseline="-25000" dirty="0">
                <a:highlight>
                  <a:srgbClr val="FFFF00"/>
                </a:highlight>
              </a:rPr>
              <a:t>7</a:t>
            </a:r>
            <a:r>
              <a:rPr lang="en-US" dirty="0">
                <a:highlight>
                  <a:srgbClr val="FFFF00"/>
                </a:highlight>
              </a:rPr>
              <a:t>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676C0-D29B-0247-9DD3-D5D2DAEF0CF6}"/>
              </a:ext>
            </a:extLst>
          </p:cNvPr>
          <p:cNvSpPr txBox="1"/>
          <p:nvPr/>
        </p:nvSpPr>
        <p:spPr>
          <a:xfrm>
            <a:off x="7171682" y="781158"/>
            <a:ext cx="1679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H. Haber, O. </a:t>
            </a:r>
            <a:r>
              <a:rPr lang="en-US" sz="1400" dirty="0" err="1"/>
              <a:t>Stal</a:t>
            </a:r>
            <a:r>
              <a:rPr lang="en-US" sz="1400" dirty="0"/>
              <a:t>, ‘15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5ED02-987C-4D48-9D5C-51334307FECB}"/>
              </a:ext>
            </a:extLst>
          </p:cNvPr>
          <p:cNvSpPr txBox="1"/>
          <p:nvPr/>
        </p:nvSpPr>
        <p:spPr>
          <a:xfrm>
            <a:off x="2367088" y="5695918"/>
            <a:ext cx="6425220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From EW precision + flavor </a:t>
            </a:r>
            <a:r>
              <a:rPr lang="en-US" dirty="0">
                <a:sym typeface="Wingdings" pitchFamily="2" charset="2"/>
              </a:rPr>
              <a:t> either A or H ~ degenerate with H</a:t>
            </a:r>
            <a:r>
              <a:rPr lang="en-US" baseline="30000" dirty="0">
                <a:sym typeface="Wingdings" pitchFamily="2" charset="2"/>
              </a:rPr>
              <a:t>+-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84195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D4A88-4534-714B-9AEF-108FF1C1C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Alignment</a:t>
            </a:r>
            <a:r>
              <a:rPr lang="en-US" dirty="0"/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331070-B4B4-D54D-BFB5-AB49E3308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19" y="274638"/>
            <a:ext cx="4944261" cy="1818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178C72-24DB-4F46-83E9-65AE2C7DDE06}"/>
              </a:ext>
            </a:extLst>
          </p:cNvPr>
          <p:cNvSpPr txBox="1"/>
          <p:nvPr/>
        </p:nvSpPr>
        <p:spPr>
          <a:xfrm>
            <a:off x="5566855" y="1046010"/>
            <a:ext cx="3348545" cy="1692771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2400" i="1" dirty="0"/>
              <a:t>Z</a:t>
            </a:r>
            <a:r>
              <a:rPr lang="en-US" sz="2400" i="1" baseline="-25000" dirty="0"/>
              <a:t>1</a:t>
            </a:r>
            <a:r>
              <a:rPr lang="en-US" sz="2400" i="1" dirty="0"/>
              <a:t>v</a:t>
            </a:r>
            <a:r>
              <a:rPr lang="en-US" sz="2400" i="1" baseline="30000" dirty="0"/>
              <a:t>2</a:t>
            </a:r>
            <a:r>
              <a:rPr lang="en-US" sz="2400" dirty="0"/>
              <a:t> ~ (125 GeV)</a:t>
            </a:r>
            <a:r>
              <a:rPr lang="en-US" sz="2400" baseline="30000" dirty="0"/>
              <a:t>2</a:t>
            </a:r>
          </a:p>
          <a:p>
            <a:endParaRPr lang="en-US" sz="2400" baseline="30000" dirty="0"/>
          </a:p>
          <a:p>
            <a:r>
              <a:rPr lang="en-US" sz="2400" i="1" dirty="0"/>
              <a:t>Z</a:t>
            </a:r>
            <a:r>
              <a:rPr lang="en-US" sz="2400" i="1" baseline="-25000" dirty="0"/>
              <a:t>6</a:t>
            </a:r>
            <a:r>
              <a:rPr lang="en-US" sz="2400" i="1" dirty="0"/>
              <a:t>v</a:t>
            </a:r>
            <a:r>
              <a:rPr lang="en-US" sz="2400" i="1" baseline="30000" dirty="0"/>
              <a:t>2</a:t>
            </a:r>
            <a:r>
              <a:rPr lang="en-US" sz="2400" dirty="0"/>
              <a:t> controls mixing</a:t>
            </a:r>
          </a:p>
          <a:p>
            <a:endParaRPr lang="en-US" sz="2400" baseline="30000" dirty="0"/>
          </a:p>
          <a:p>
            <a:r>
              <a:rPr lang="en-US" sz="2400" i="1" dirty="0"/>
              <a:t>m</a:t>
            </a:r>
            <a:r>
              <a:rPr lang="en-US" sz="2400" i="1" baseline="-25000" dirty="0"/>
              <a:t>A</a:t>
            </a:r>
            <a:r>
              <a:rPr lang="en-US" sz="2400" dirty="0"/>
              <a:t> ~ mass of heavy Higgs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F4FFC2-5840-1945-98CF-5970FA0647B7}"/>
              </a:ext>
            </a:extLst>
          </p:cNvPr>
          <p:cNvGrpSpPr/>
          <p:nvPr/>
        </p:nvGrpSpPr>
        <p:grpSpPr>
          <a:xfrm>
            <a:off x="397119" y="2203938"/>
            <a:ext cx="5023843" cy="1312985"/>
            <a:chOff x="397119" y="2203938"/>
            <a:chExt cx="5023843" cy="13129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C33C0B-883B-004F-8E92-DC31D4FDF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19" y="2203938"/>
              <a:ext cx="1403963" cy="53484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58EB901-883A-8840-8803-EF8C7F1DB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119" y="2953361"/>
              <a:ext cx="3548353" cy="5635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454ABF-2AC6-6449-997B-3158722E9E41}"/>
                </a:ext>
              </a:extLst>
            </p:cNvPr>
            <p:cNvSpPr txBox="1"/>
            <p:nvPr/>
          </p:nvSpPr>
          <p:spPr>
            <a:xfrm>
              <a:off x="4180238" y="3050476"/>
              <a:ext cx="1240724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Decoupling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2313DB-022E-454D-B3EC-D9B8DB3F7402}"/>
                </a:ext>
              </a:extLst>
            </p:cNvPr>
            <p:cNvSpPr txBox="1"/>
            <p:nvPr/>
          </p:nvSpPr>
          <p:spPr>
            <a:xfrm>
              <a:off x="2056521" y="2290802"/>
              <a:ext cx="2664512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Alignment w/o decoupling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1F41893-7990-334A-801E-87A86CA1430A}"/>
              </a:ext>
            </a:extLst>
          </p:cNvPr>
          <p:cNvSpPr txBox="1"/>
          <p:nvPr/>
        </p:nvSpPr>
        <p:spPr>
          <a:xfrm>
            <a:off x="920243" y="5467589"/>
            <a:ext cx="7760714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</a:rPr>
              <a:t>Governed by EMPIRICAL observation of </a:t>
            </a:r>
            <a:r>
              <a:rPr lang="en-US" sz="2800" b="1" dirty="0">
                <a:solidFill>
                  <a:schemeClr val="bg2"/>
                </a:solidFill>
              </a:rPr>
              <a:t>SM-like h</a:t>
            </a:r>
            <a:r>
              <a:rPr lang="en-US" sz="2800" b="1" baseline="-25000" dirty="0">
                <a:solidFill>
                  <a:schemeClr val="bg2"/>
                </a:solidFill>
              </a:rPr>
              <a:t>125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3ABC7E-4C60-BC4C-B0FB-D3C05100D570}"/>
              </a:ext>
            </a:extLst>
          </p:cNvPr>
          <p:cNvGrpSpPr/>
          <p:nvPr/>
        </p:nvGrpSpPr>
        <p:grpSpPr>
          <a:xfrm>
            <a:off x="1531867" y="3740790"/>
            <a:ext cx="7383533" cy="1316877"/>
            <a:chOff x="1531867" y="3740790"/>
            <a:chExt cx="7383533" cy="13168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970B85-CB05-424E-9844-AA5C2D494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31867" y="3740790"/>
              <a:ext cx="5880537" cy="131687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823D90-DC73-494A-BDC5-54ED9016B4E8}"/>
                </a:ext>
              </a:extLst>
            </p:cNvPr>
            <p:cNvSpPr txBox="1"/>
            <p:nvPr/>
          </p:nvSpPr>
          <p:spPr>
            <a:xfrm>
              <a:off x="7518864" y="3922174"/>
              <a:ext cx="1396536" cy="954107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MUST </a:t>
              </a:r>
            </a:p>
            <a:p>
              <a:pPr algn="ctr"/>
              <a:r>
                <a:rPr lang="en-US" sz="2800" dirty="0"/>
                <a:t>be small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392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9318-E184-ED4F-B98E-4B1FCDEE1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Reminder: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2HDM</a:t>
            </a:r>
            <a:r>
              <a:rPr lang="en-US" dirty="0"/>
              <a:t> Types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EE15DB-FD80-F54F-BF7B-362E2EFB82E7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1133073"/>
            <a:ext cx="5842940" cy="2086342"/>
            <a:chOff x="862934" y="2756074"/>
            <a:chExt cx="7418131" cy="26487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A38291F-7620-F340-AED7-C246649E2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2934" y="3263015"/>
              <a:ext cx="7418131" cy="214185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89BD72-567E-F942-8D01-6D66D3335E31}"/>
                </a:ext>
              </a:extLst>
            </p:cNvPr>
            <p:cNvSpPr txBox="1"/>
            <p:nvPr/>
          </p:nvSpPr>
          <p:spPr>
            <a:xfrm>
              <a:off x="1161433" y="2756074"/>
              <a:ext cx="52284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G. C. Branco, P. M. Ferreira, L. </a:t>
              </a:r>
              <a:r>
                <a:rPr lang="en-US" sz="1200" dirty="0" err="1"/>
                <a:t>Lavoura</a:t>
              </a:r>
              <a:r>
                <a:rPr lang="en-US" sz="1200" dirty="0"/>
                <a:t>, M. N. </a:t>
              </a:r>
              <a:r>
                <a:rPr lang="en-US" sz="1200" dirty="0" err="1"/>
                <a:t>Rebelo</a:t>
              </a:r>
              <a:r>
                <a:rPr lang="en-US" sz="1200" dirty="0"/>
                <a:t>, M. Sher, and J. P. Silva, ‘11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F99C6D8-4865-D14A-B3CB-A7AAF55F8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15" y="3219415"/>
            <a:ext cx="7247824" cy="3226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592C7F-785F-D548-8B3D-2CD825160AED}"/>
              </a:ext>
            </a:extLst>
          </p:cNvPr>
          <p:cNvSpPr txBox="1"/>
          <p:nvPr/>
        </p:nvSpPr>
        <p:spPr>
          <a:xfrm>
            <a:off x="2485490" y="425727"/>
            <a:ext cx="1752403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𝛃-𝛂</a:t>
            </a:r>
            <a:r>
              <a:rPr lang="en-US" dirty="0"/>
              <a:t> &lt;&lt; 1, s</a:t>
            </a:r>
            <a:r>
              <a:rPr lang="en-US" baseline="-25000" dirty="0"/>
              <a:t>𝛃-𝛂</a:t>
            </a:r>
            <a:r>
              <a:rPr lang="en-US" dirty="0"/>
              <a:t> ≈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3A8CF6-F47D-5A42-8179-0360BCF916B0}"/>
              </a:ext>
            </a:extLst>
          </p:cNvPr>
          <p:cNvSpPr txBox="1"/>
          <p:nvPr/>
        </p:nvSpPr>
        <p:spPr>
          <a:xfrm>
            <a:off x="228600" y="416657"/>
            <a:ext cx="2006768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SM-Like Higgs: h</a:t>
            </a:r>
            <a:r>
              <a:rPr lang="en-US" baseline="-25000" dirty="0"/>
              <a:t>125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F115F-F0F8-1846-AF96-50893F3FAAD1}"/>
              </a:ext>
            </a:extLst>
          </p:cNvPr>
          <p:cNvSpPr txBox="1"/>
          <p:nvPr/>
        </p:nvSpPr>
        <p:spPr>
          <a:xfrm>
            <a:off x="6107721" y="1016251"/>
            <a:ext cx="2801163" cy="92333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Fermion couplings: </a:t>
            </a:r>
          </a:p>
          <a:p>
            <a:pPr algn="r"/>
            <a:r>
              <a:rPr lang="en-US" dirty="0"/>
              <a:t>- Misalignment</a:t>
            </a:r>
          </a:p>
          <a:p>
            <a:pPr algn="r"/>
            <a:r>
              <a:rPr lang="en-US" dirty="0"/>
              <a:t>- tan 𝛃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34C329-521C-8043-A0AB-5B98B59B6A6B}"/>
              </a:ext>
            </a:extLst>
          </p:cNvPr>
          <p:cNvSpPr txBox="1"/>
          <p:nvPr/>
        </p:nvSpPr>
        <p:spPr>
          <a:xfrm>
            <a:off x="6107723" y="2256332"/>
            <a:ext cx="2801162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2"/>
                </a:solidFill>
              </a:rPr>
              <a:t>Differences at large tan 𝛃,  </a:t>
            </a:r>
          </a:p>
          <a:p>
            <a:pPr algn="r"/>
            <a:r>
              <a:rPr lang="en-US" dirty="0">
                <a:solidFill>
                  <a:schemeClr val="bg2"/>
                </a:solidFill>
              </a:rPr>
              <a:t>Similar at tan 𝛃 ~ 1</a:t>
            </a:r>
          </a:p>
        </p:txBody>
      </p:sp>
    </p:spTree>
    <p:extLst>
      <p:ext uri="{BB962C8B-B14F-4D97-AF65-F5344CB8AC3E}">
        <p14:creationId xmlns:p14="http://schemas.microsoft.com/office/powerpoint/2010/main" val="373979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44CE9-2A9F-B44C-902A-84FE36AD7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Alignment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BD095-3BC6-E747-B2B5-29C84A3214D0}"/>
              </a:ext>
            </a:extLst>
          </p:cNvPr>
          <p:cNvSpPr txBox="1"/>
          <p:nvPr/>
        </p:nvSpPr>
        <p:spPr>
          <a:xfrm>
            <a:off x="685799" y="310123"/>
            <a:ext cx="5332998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4 possibilities for EXACT alignment </a:t>
            </a:r>
            <a:r>
              <a:rPr lang="en-US" sz="2400" i="1" dirty="0"/>
              <a:t>Z</a:t>
            </a:r>
            <a:r>
              <a:rPr lang="en-US" sz="2400" i="1" baseline="-25000" dirty="0"/>
              <a:t>6</a:t>
            </a:r>
            <a:r>
              <a:rPr lang="en-US" sz="2400" dirty="0"/>
              <a:t> = 0: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629A5D-92BD-F047-A335-FDE028CA83B9}"/>
              </a:ext>
            </a:extLst>
          </p:cNvPr>
          <p:cNvSpPr txBox="1"/>
          <p:nvPr/>
        </p:nvSpPr>
        <p:spPr>
          <a:xfrm>
            <a:off x="609601" y="93785"/>
            <a:ext cx="2573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Carena</a:t>
            </a:r>
            <a:r>
              <a:rPr lang="en-US" sz="1200" dirty="0"/>
              <a:t>, Haber, Low, Shah, Wagner, ‘14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6C91F0-5F09-F14E-A281-50D19D9C8BBA}"/>
              </a:ext>
            </a:extLst>
          </p:cNvPr>
          <p:cNvGrpSpPr/>
          <p:nvPr/>
        </p:nvGrpSpPr>
        <p:grpSpPr>
          <a:xfrm>
            <a:off x="180296" y="1044025"/>
            <a:ext cx="9240607" cy="882632"/>
            <a:chOff x="180296" y="1044025"/>
            <a:chExt cx="9240607" cy="8826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ACA1D7-EE04-CB4F-AC42-918F24A6BE04}"/>
                </a:ext>
              </a:extLst>
            </p:cNvPr>
            <p:cNvSpPr txBox="1"/>
            <p:nvPr/>
          </p:nvSpPr>
          <p:spPr>
            <a:xfrm>
              <a:off x="685800" y="1044025"/>
              <a:ext cx="8458200" cy="646331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Exact symmetry of theory:</a:t>
              </a:r>
            </a:p>
            <a:p>
              <a:pPr algn="r"/>
              <a:r>
                <a:rPr lang="en-US" dirty="0" err="1"/>
                <a:t>Eg.</a:t>
              </a:r>
              <a:r>
                <a:rPr lang="en-US" dirty="0"/>
                <a:t> Exact </a:t>
              </a:r>
              <a:r>
                <a:rPr lang="en-US" i="1" dirty="0"/>
                <a:t>Z</a:t>
              </a:r>
              <a:r>
                <a:rPr lang="en-US" i="1" baseline="-25000" dirty="0"/>
                <a:t>2 </a:t>
              </a:r>
              <a:r>
                <a:rPr lang="en-US" dirty="0"/>
                <a:t>symmetry -- Inert Higgs Doublet Model: </a:t>
              </a:r>
              <a:r>
                <a:rPr lang="en-US" i="1" dirty="0"/>
                <a:t>Z</a:t>
              </a:r>
              <a:r>
                <a:rPr lang="en-US" i="1" baseline="-25000" dirty="0"/>
                <a:t>6</a:t>
              </a:r>
              <a:r>
                <a:rPr lang="en-US" dirty="0"/>
                <a:t> = 0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B02E61-3D36-9246-A92B-F768E384D24E}"/>
                </a:ext>
              </a:extLst>
            </p:cNvPr>
            <p:cNvSpPr txBox="1"/>
            <p:nvPr/>
          </p:nvSpPr>
          <p:spPr>
            <a:xfrm>
              <a:off x="180296" y="1649658"/>
              <a:ext cx="92406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See Chapter 1.3 of D. M. Asner, T. </a:t>
              </a:r>
              <a:r>
                <a:rPr lang="en-US" sz="1200" dirty="0" err="1"/>
                <a:t>Barklow</a:t>
              </a:r>
              <a:r>
                <a:rPr lang="en-US" sz="1200" dirty="0"/>
                <a:t>, C. </a:t>
              </a:r>
              <a:r>
                <a:rPr lang="en-US" sz="1200" dirty="0" err="1"/>
                <a:t>Calancha</a:t>
              </a:r>
              <a:r>
                <a:rPr lang="en-US" sz="1200" dirty="0"/>
                <a:t>, K. </a:t>
              </a:r>
              <a:r>
                <a:rPr lang="en-US" sz="1200" dirty="0" err="1"/>
                <a:t>Fujii</a:t>
              </a:r>
              <a:r>
                <a:rPr lang="en-US" sz="1200" dirty="0"/>
                <a:t>, N. Graf, H. E. Haber, A. Ishikawa and S. </a:t>
              </a:r>
              <a:r>
                <a:rPr lang="en-US" sz="1200" dirty="0" err="1"/>
                <a:t>Kanemura</a:t>
              </a:r>
              <a:r>
                <a:rPr lang="en-US" sz="1200" dirty="0"/>
                <a:t> et al., arXiv:1310.0763 [hep-</a:t>
              </a:r>
              <a:r>
                <a:rPr lang="en-US" sz="1200" dirty="0" err="1"/>
                <a:t>ph</a:t>
              </a:r>
              <a:r>
                <a:rPr lang="en-US" sz="1200" dirty="0"/>
                <a:t>].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43EBE13-C8DA-B744-9468-E45D0CBC3EBD}"/>
              </a:ext>
            </a:extLst>
          </p:cNvPr>
          <p:cNvGrpSpPr/>
          <p:nvPr/>
        </p:nvGrpSpPr>
        <p:grpSpPr>
          <a:xfrm>
            <a:off x="685799" y="2050164"/>
            <a:ext cx="8458201" cy="1601066"/>
            <a:chOff x="685799" y="2050164"/>
            <a:chExt cx="8458201" cy="160106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049EAF-D4CC-F04E-9CD9-29F0344E96CD}"/>
                </a:ext>
              </a:extLst>
            </p:cNvPr>
            <p:cNvSpPr txBox="1"/>
            <p:nvPr/>
          </p:nvSpPr>
          <p:spPr>
            <a:xfrm>
              <a:off x="685799" y="2050164"/>
              <a:ext cx="8458201" cy="1200329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Symmetry of scalar potential, broken by Higgs-Yukawa interactions:</a:t>
              </a:r>
            </a:p>
            <a:p>
              <a:pPr algn="r"/>
              <a:r>
                <a:rPr lang="en-US" dirty="0" err="1"/>
                <a:t>Eg.</a:t>
              </a:r>
              <a:r>
                <a:rPr lang="en-US" dirty="0"/>
                <a:t> CP3 or SO(3) Higgs Flavor symmetry</a:t>
              </a:r>
            </a:p>
            <a:p>
              <a:pPr algn="r"/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m</a:t>
              </a:r>
              <a:r>
                <a:rPr lang="en-US" baseline="-25000" dirty="0">
                  <a:solidFill>
                    <a:schemeClr val="bg2">
                      <a:lumMod val="10000"/>
                    </a:schemeClr>
                  </a:solidFill>
                </a:rPr>
                <a:t>11</a:t>
              </a:r>
              <a:r>
                <a:rPr lang="en-US" baseline="30000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 = m</a:t>
              </a:r>
              <a:r>
                <a:rPr lang="en-US" baseline="-25000" dirty="0">
                  <a:solidFill>
                    <a:schemeClr val="bg2">
                      <a:lumMod val="10000"/>
                    </a:schemeClr>
                  </a:solidFill>
                </a:rPr>
                <a:t>22</a:t>
              </a:r>
              <a:r>
                <a:rPr lang="en-US" baseline="30000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, 	𝛌</a:t>
              </a:r>
              <a:r>
                <a:rPr lang="en-US" baseline="-25000" dirty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 = 𝛌</a:t>
              </a:r>
              <a:r>
                <a:rPr lang="en-US" baseline="-25000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 = 𝛌</a:t>
              </a:r>
              <a:r>
                <a:rPr lang="en-US" baseline="-25000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 +𝛌</a:t>
              </a:r>
              <a:r>
                <a:rPr lang="en-US" baseline="-25000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 +𝛌</a:t>
              </a:r>
              <a:r>
                <a:rPr lang="en-US" baseline="-25000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 	m</a:t>
              </a:r>
              <a:r>
                <a:rPr lang="en-US" baseline="-25000" dirty="0">
                  <a:solidFill>
                    <a:schemeClr val="bg2">
                      <a:lumMod val="10000"/>
                    </a:schemeClr>
                  </a:solidFill>
                </a:rPr>
                <a:t>12</a:t>
              </a:r>
              <a:r>
                <a:rPr lang="en-US" baseline="30000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 = 𝛌</a:t>
              </a:r>
              <a:r>
                <a:rPr lang="en-US" baseline="-25000" dirty="0">
                  <a:solidFill>
                    <a:schemeClr val="bg2">
                      <a:lumMod val="10000"/>
                    </a:schemeClr>
                  </a:solidFill>
                </a:rPr>
                <a:t>6</a:t>
              </a: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 = 𝛌</a:t>
              </a:r>
              <a:r>
                <a:rPr lang="en-US" baseline="-25000" dirty="0">
                  <a:solidFill>
                    <a:schemeClr val="bg2">
                      <a:lumMod val="10000"/>
                    </a:schemeClr>
                  </a:solidFill>
                </a:rPr>
                <a:t>7</a:t>
              </a: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 = 0		</a:t>
              </a:r>
              <a:endParaRPr lang="en-US" dirty="0"/>
            </a:p>
            <a:p>
              <a:pPr algn="r"/>
              <a:r>
                <a:rPr lang="en-US" dirty="0"/>
                <a:t>Generally not respected by Yukawa interactions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23DC76-2291-9F4F-B0D8-3F164F77AD1F}"/>
                </a:ext>
              </a:extLst>
            </p:cNvPr>
            <p:cNvSpPr txBox="1"/>
            <p:nvPr/>
          </p:nvSpPr>
          <p:spPr>
            <a:xfrm>
              <a:off x="685799" y="3189565"/>
              <a:ext cx="28931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P. M. Ferreira, H. E. Haber and J. P. Silva, ‘09</a:t>
              </a:r>
            </a:p>
            <a:p>
              <a:r>
                <a:rPr lang="en-US" sz="1200" dirty="0"/>
                <a:t>P. M. Ferreira and J. P. Silva, ‘10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4DE191-A3C4-F542-80CB-864BF2D5A503}"/>
              </a:ext>
            </a:extLst>
          </p:cNvPr>
          <p:cNvGrpSpPr/>
          <p:nvPr/>
        </p:nvGrpSpPr>
        <p:grpSpPr>
          <a:xfrm>
            <a:off x="685799" y="3607508"/>
            <a:ext cx="8458201" cy="1888065"/>
            <a:chOff x="685799" y="3607508"/>
            <a:chExt cx="8458201" cy="18880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BDF0C1-45C5-4244-8026-5CDF047B5C7D}"/>
                </a:ext>
              </a:extLst>
            </p:cNvPr>
            <p:cNvSpPr txBox="1"/>
            <p:nvPr/>
          </p:nvSpPr>
          <p:spPr>
            <a:xfrm>
              <a:off x="685799" y="3607508"/>
              <a:ext cx="8458201" cy="1477328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Accidental global symmetry of scalar potential, broken by gauge and Higgs-fermion interactions.</a:t>
              </a:r>
            </a:p>
            <a:p>
              <a:pPr algn="r"/>
              <a:r>
                <a:rPr lang="en-US" dirty="0" err="1">
                  <a:solidFill>
                    <a:schemeClr val="bg2"/>
                  </a:solidFill>
                </a:rPr>
                <a:t>Eg.</a:t>
              </a:r>
              <a:r>
                <a:rPr lang="en-US" dirty="0">
                  <a:solidFill>
                    <a:schemeClr val="bg2"/>
                  </a:solidFill>
                </a:rPr>
                <a:t> Custodial symmetries: SO(5) global symmetries</a:t>
              </a:r>
            </a:p>
            <a:p>
              <a:pPr algn="r"/>
              <a:r>
                <a:rPr lang="en-US" dirty="0">
                  <a:solidFill>
                    <a:schemeClr val="bg2"/>
                  </a:solidFill>
                </a:rPr>
                <a:t>m</a:t>
              </a:r>
              <a:r>
                <a:rPr lang="en-US" baseline="-25000" dirty="0">
                  <a:solidFill>
                    <a:schemeClr val="bg2"/>
                  </a:solidFill>
                </a:rPr>
                <a:t>11</a:t>
              </a:r>
              <a:r>
                <a:rPr lang="en-US" baseline="30000" dirty="0">
                  <a:solidFill>
                    <a:schemeClr val="bg2"/>
                  </a:solidFill>
                </a:rPr>
                <a:t>2</a:t>
              </a:r>
              <a:r>
                <a:rPr lang="en-US" dirty="0">
                  <a:solidFill>
                    <a:schemeClr val="bg2"/>
                  </a:solidFill>
                </a:rPr>
                <a:t> = m</a:t>
              </a:r>
              <a:r>
                <a:rPr lang="en-US" baseline="-25000" dirty="0">
                  <a:solidFill>
                    <a:schemeClr val="bg2"/>
                  </a:solidFill>
                </a:rPr>
                <a:t>22</a:t>
              </a:r>
              <a:r>
                <a:rPr lang="en-US" baseline="30000" dirty="0">
                  <a:solidFill>
                    <a:schemeClr val="bg2"/>
                  </a:solidFill>
                </a:rPr>
                <a:t>2</a:t>
              </a:r>
              <a:r>
                <a:rPr lang="en-US" dirty="0">
                  <a:solidFill>
                    <a:schemeClr val="bg2"/>
                  </a:solidFill>
                </a:rPr>
                <a:t>, 	𝛌</a:t>
              </a:r>
              <a:r>
                <a:rPr lang="en-US" baseline="-25000" dirty="0">
                  <a:solidFill>
                    <a:schemeClr val="bg2"/>
                  </a:solidFill>
                </a:rPr>
                <a:t>1</a:t>
              </a:r>
              <a:r>
                <a:rPr lang="en-US" dirty="0">
                  <a:solidFill>
                    <a:schemeClr val="bg2"/>
                  </a:solidFill>
                </a:rPr>
                <a:t> = 𝛌</a:t>
              </a:r>
              <a:r>
                <a:rPr lang="en-US" baseline="-25000" dirty="0">
                  <a:solidFill>
                    <a:schemeClr val="bg2"/>
                  </a:solidFill>
                </a:rPr>
                <a:t>2</a:t>
              </a:r>
              <a:r>
                <a:rPr lang="en-US" dirty="0">
                  <a:solidFill>
                    <a:schemeClr val="bg2"/>
                  </a:solidFill>
                </a:rPr>
                <a:t> = 𝛌</a:t>
              </a:r>
              <a:r>
                <a:rPr lang="en-US" baseline="-25000" dirty="0">
                  <a:solidFill>
                    <a:schemeClr val="bg2"/>
                  </a:solidFill>
                </a:rPr>
                <a:t>3</a:t>
              </a:r>
              <a:r>
                <a:rPr lang="en-US" dirty="0">
                  <a:solidFill>
                    <a:schemeClr val="bg2"/>
                  </a:solidFill>
                </a:rPr>
                <a:t>, 	m</a:t>
              </a:r>
              <a:r>
                <a:rPr lang="en-US" baseline="-25000" dirty="0">
                  <a:solidFill>
                    <a:schemeClr val="bg2"/>
                  </a:solidFill>
                </a:rPr>
                <a:t>12</a:t>
              </a:r>
              <a:r>
                <a:rPr lang="en-US" baseline="30000" dirty="0">
                  <a:solidFill>
                    <a:schemeClr val="bg2"/>
                  </a:solidFill>
                </a:rPr>
                <a:t>2</a:t>
              </a:r>
              <a:r>
                <a:rPr lang="en-US" dirty="0">
                  <a:solidFill>
                    <a:schemeClr val="bg2"/>
                  </a:solidFill>
                </a:rPr>
                <a:t> = 𝛌</a:t>
              </a:r>
              <a:r>
                <a:rPr lang="en-US" baseline="-25000" dirty="0">
                  <a:solidFill>
                    <a:schemeClr val="bg2"/>
                  </a:solidFill>
                </a:rPr>
                <a:t>4</a:t>
              </a:r>
              <a:r>
                <a:rPr lang="en-US" dirty="0">
                  <a:solidFill>
                    <a:schemeClr val="bg2"/>
                  </a:solidFill>
                </a:rPr>
                <a:t> = 𝛌</a:t>
              </a:r>
              <a:r>
                <a:rPr lang="en-US" baseline="-25000" dirty="0">
                  <a:solidFill>
                    <a:schemeClr val="bg2"/>
                  </a:solidFill>
                </a:rPr>
                <a:t>5</a:t>
              </a:r>
              <a:r>
                <a:rPr lang="en-US" dirty="0">
                  <a:solidFill>
                    <a:schemeClr val="bg2"/>
                  </a:solidFill>
                </a:rPr>
                <a:t> = 𝛌</a:t>
              </a:r>
              <a:r>
                <a:rPr lang="en-US" baseline="-25000" dirty="0">
                  <a:solidFill>
                    <a:schemeClr val="bg2"/>
                  </a:solidFill>
                </a:rPr>
                <a:t>6</a:t>
              </a:r>
              <a:r>
                <a:rPr lang="en-US" dirty="0">
                  <a:solidFill>
                    <a:schemeClr val="bg2"/>
                  </a:solidFill>
                </a:rPr>
                <a:t> = 𝛌</a:t>
              </a:r>
              <a:r>
                <a:rPr lang="en-US" baseline="-25000" dirty="0">
                  <a:solidFill>
                    <a:schemeClr val="bg2"/>
                  </a:solidFill>
                </a:rPr>
                <a:t>7</a:t>
              </a:r>
              <a:r>
                <a:rPr lang="en-US" dirty="0">
                  <a:solidFill>
                    <a:schemeClr val="bg2"/>
                  </a:solidFill>
                </a:rPr>
                <a:t> = 0		</a:t>
              </a:r>
            </a:p>
            <a:p>
              <a:pPr algn="r"/>
              <a:r>
                <a:rPr lang="en-US" dirty="0">
                  <a:solidFill>
                    <a:schemeClr val="bg2"/>
                  </a:solidFill>
                </a:rPr>
                <a:t>Deviations via loop effects.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DD4302-465C-5746-A6CD-02E81E96839E}"/>
                </a:ext>
              </a:extLst>
            </p:cNvPr>
            <p:cNvSpPr txBox="1"/>
            <p:nvPr/>
          </p:nvSpPr>
          <p:spPr>
            <a:xfrm>
              <a:off x="685799" y="5033908"/>
              <a:ext cx="38222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P. S. </a:t>
              </a:r>
              <a:r>
                <a:rPr lang="en-US" sz="1200" dirty="0" err="1"/>
                <a:t>Bhupal</a:t>
              </a:r>
              <a:r>
                <a:rPr lang="en-US" sz="1200" dirty="0"/>
                <a:t> Dev and A. </a:t>
              </a:r>
              <a:r>
                <a:rPr lang="en-US" sz="1200" dirty="0" err="1"/>
                <a:t>Pilaftsis</a:t>
              </a:r>
              <a:r>
                <a:rPr lang="en-US" sz="1200" dirty="0"/>
                <a:t>, ’14</a:t>
              </a:r>
            </a:p>
            <a:p>
              <a:r>
                <a:rPr lang="en-US" sz="1200" dirty="0"/>
                <a:t>P. </a:t>
              </a:r>
              <a:r>
                <a:rPr lang="en-US" sz="1200" dirty="0" err="1"/>
                <a:t>Sikivie</a:t>
              </a:r>
              <a:r>
                <a:rPr lang="en-US" sz="1200" dirty="0"/>
                <a:t>, L. Susskind, M. B. Voloshin and V. I. </a:t>
              </a:r>
              <a:r>
                <a:rPr lang="en-US" sz="1200" dirty="0" err="1"/>
                <a:t>Zakharov</a:t>
              </a:r>
              <a:r>
                <a:rPr lang="en-US" sz="1200" dirty="0"/>
                <a:t>, ‘80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000A74-9BB7-704F-8CD5-F65E18E22850}"/>
              </a:ext>
            </a:extLst>
          </p:cNvPr>
          <p:cNvGrpSpPr/>
          <p:nvPr/>
        </p:nvGrpSpPr>
        <p:grpSpPr>
          <a:xfrm>
            <a:off x="568731" y="5444644"/>
            <a:ext cx="8575269" cy="2364332"/>
            <a:chOff x="568731" y="5444644"/>
            <a:chExt cx="8575269" cy="23643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617216-3786-0749-9BB6-35ECF994DA47}"/>
                </a:ext>
              </a:extLst>
            </p:cNvPr>
            <p:cNvSpPr txBox="1"/>
            <p:nvPr/>
          </p:nvSpPr>
          <p:spPr>
            <a:xfrm>
              <a:off x="685799" y="5444644"/>
              <a:ext cx="8458201" cy="646331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Accidental choice of scalar potential parameters, not governed by symmetry.</a:t>
              </a:r>
            </a:p>
            <a:p>
              <a:pPr algn="r"/>
              <a:r>
                <a:rPr lang="en-US" dirty="0">
                  <a:solidFill>
                    <a:schemeClr val="bg2"/>
                  </a:solidFill>
                </a:rPr>
                <a:t>Generic 2HDM, MSSM, NMSSM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298E34-AD0C-AE41-B355-B866C14DDF3A}"/>
                </a:ext>
              </a:extLst>
            </p:cNvPr>
            <p:cNvSpPr txBox="1"/>
            <p:nvPr/>
          </p:nvSpPr>
          <p:spPr>
            <a:xfrm>
              <a:off x="568731" y="6054650"/>
              <a:ext cx="580175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Haber and </a:t>
              </a:r>
              <a:r>
                <a:rPr lang="en-US" sz="1200" b="1" spc="-11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Gunion</a:t>
              </a:r>
              <a:r>
                <a:rPr lang="en-US" sz="1200" b="1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, ‘03, </a:t>
              </a:r>
              <a:r>
                <a:rPr lang="en-US" sz="12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M. </a:t>
              </a:r>
              <a:r>
                <a:rPr lang="en-US" sz="1200" spc="-11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Carena</a:t>
              </a:r>
              <a:r>
                <a:rPr lang="en-US" sz="12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, I. Low, N.R.S. &amp; C. Wagner, ‘13, A. Delgado, G. </a:t>
              </a:r>
              <a:r>
                <a:rPr lang="en-US" sz="1200" spc="-11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Nardini</a:t>
              </a:r>
              <a:r>
                <a:rPr lang="en-US" sz="12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 &amp; M. </a:t>
              </a:r>
              <a:r>
                <a:rPr lang="en-US" sz="1200" spc="-11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Quiros</a:t>
              </a:r>
              <a:r>
                <a:rPr lang="en-US" sz="12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, ‘13, N. Craig, J. Galloway &amp; S. Thomas,‘13, </a:t>
              </a:r>
              <a:r>
                <a:rPr lang="de-DE" sz="12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P. </a:t>
              </a:r>
              <a:r>
                <a:rPr lang="de-DE" sz="1200" spc="-11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Dev</a:t>
              </a:r>
              <a:r>
                <a:rPr lang="de-DE" sz="12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, A. </a:t>
              </a:r>
              <a:r>
                <a:rPr lang="de-DE" sz="1200" spc="-11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Pilaftsis</a:t>
              </a:r>
              <a:r>
                <a:rPr lang="de-DE" sz="12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 ‘14, M. </a:t>
              </a:r>
              <a:r>
                <a:rPr lang="de-DE" sz="1200" spc="-11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Carena</a:t>
              </a:r>
              <a:r>
                <a:rPr lang="de-DE" sz="12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, H. Haber, I. Low, N.R.S. &amp; C. Wagner  ‘14 &amp;  </a:t>
              </a:r>
              <a:r>
                <a:rPr lang="fr-FR" sz="12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’</a:t>
              </a:r>
              <a:r>
                <a:rPr lang="de-DE" sz="12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15</a:t>
              </a:r>
            </a:p>
            <a:p>
              <a:pPr algn="r"/>
              <a:r>
                <a:rPr lang="de-DE" sz="1200" spc="-11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etc</a:t>
              </a:r>
              <a:r>
                <a:rPr lang="de-DE" sz="1200" spc="-11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 ....</a:t>
              </a:r>
            </a:p>
            <a:p>
              <a:endParaRPr lang="de-DE" sz="1200" spc="-11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endParaRPr lang="en-US" sz="1200" spc="-11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endParaRPr lang="en-US" sz="1200" spc="-11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endParaRPr lang="en-US" sz="1200" spc="-11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endParaRPr lang="en-US" sz="1200" spc="-11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192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588B7-8B70-9B44-BF40-23D72344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Insights</a:t>
            </a:r>
            <a:r>
              <a:rPr lang="en-US" dirty="0"/>
              <a:t> from Alignment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906290-52E0-AF4E-A6DB-B51D6D145EA0}"/>
              </a:ext>
            </a:extLst>
          </p:cNvPr>
          <p:cNvSpPr txBox="1"/>
          <p:nvPr/>
        </p:nvSpPr>
        <p:spPr>
          <a:xfrm>
            <a:off x="423202" y="879792"/>
            <a:ext cx="2087431" cy="2308324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chemeClr val="bg2"/>
                </a:solidFill>
              </a:rPr>
              <a:t>H h</a:t>
            </a:r>
            <a:r>
              <a:rPr lang="en-US" sz="3600" i="1" baseline="-25000" dirty="0">
                <a:solidFill>
                  <a:schemeClr val="bg2"/>
                </a:solidFill>
              </a:rPr>
              <a:t>125</a:t>
            </a:r>
            <a:r>
              <a:rPr lang="en-US" sz="3600" i="1" dirty="0">
                <a:solidFill>
                  <a:schemeClr val="bg2"/>
                </a:solidFill>
              </a:rPr>
              <a:t> h</a:t>
            </a:r>
            <a:r>
              <a:rPr lang="en-US" sz="3600" i="1" baseline="-25000" dirty="0">
                <a:solidFill>
                  <a:schemeClr val="bg2"/>
                </a:solidFill>
              </a:rPr>
              <a:t>125</a:t>
            </a:r>
          </a:p>
          <a:p>
            <a:r>
              <a:rPr lang="en-US" sz="3600" i="1" dirty="0">
                <a:solidFill>
                  <a:schemeClr val="bg2"/>
                </a:solidFill>
              </a:rPr>
              <a:t>H Z Z</a:t>
            </a:r>
          </a:p>
          <a:p>
            <a:r>
              <a:rPr lang="en-US" sz="3600" i="1" dirty="0">
                <a:solidFill>
                  <a:schemeClr val="bg2"/>
                </a:solidFill>
              </a:rPr>
              <a:t>H W</a:t>
            </a:r>
            <a:r>
              <a:rPr lang="en-US" sz="3600" i="1" baseline="30000" dirty="0">
                <a:solidFill>
                  <a:schemeClr val="bg2"/>
                </a:solidFill>
              </a:rPr>
              <a:t>+</a:t>
            </a:r>
            <a:r>
              <a:rPr lang="en-US" sz="3600" i="1" dirty="0">
                <a:solidFill>
                  <a:schemeClr val="bg2"/>
                </a:solidFill>
              </a:rPr>
              <a:t> W</a:t>
            </a:r>
            <a:r>
              <a:rPr lang="en-US" sz="3600" i="1" baseline="30000" dirty="0">
                <a:solidFill>
                  <a:schemeClr val="bg2"/>
                </a:solidFill>
              </a:rPr>
              <a:t>-</a:t>
            </a:r>
          </a:p>
          <a:p>
            <a:r>
              <a:rPr lang="en-US" sz="3600" i="1" dirty="0">
                <a:solidFill>
                  <a:schemeClr val="bg2"/>
                </a:solidFill>
              </a:rPr>
              <a:t>A Z h</a:t>
            </a:r>
            <a:r>
              <a:rPr lang="en-US" sz="3600" i="1" baseline="-25000" dirty="0">
                <a:solidFill>
                  <a:schemeClr val="bg2"/>
                </a:solidFill>
              </a:rPr>
              <a:t>125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0B1C7445-EA35-AB4F-BA71-E4AB35E77D79}"/>
              </a:ext>
            </a:extLst>
          </p:cNvPr>
          <p:cNvSpPr/>
          <p:nvPr/>
        </p:nvSpPr>
        <p:spPr>
          <a:xfrm>
            <a:off x="2696308" y="1195754"/>
            <a:ext cx="949569" cy="16764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8A423-F4AA-DA47-9EF1-E44C2817A2AF}"/>
              </a:ext>
            </a:extLst>
          </p:cNvPr>
          <p:cNvSpPr txBox="1"/>
          <p:nvPr/>
        </p:nvSpPr>
        <p:spPr>
          <a:xfrm>
            <a:off x="4017227" y="1869831"/>
            <a:ext cx="4413196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Couplings (Decays!) suppressed by alignment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E57DED-1416-214E-A08D-56F720024560}"/>
              </a:ext>
            </a:extLst>
          </p:cNvPr>
          <p:cNvSpPr txBox="1"/>
          <p:nvPr/>
        </p:nvSpPr>
        <p:spPr>
          <a:xfrm>
            <a:off x="867508" y="3563815"/>
            <a:ext cx="7562915" cy="138499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Direct searches at LHC in these channels: </a:t>
            </a:r>
          </a:p>
          <a:p>
            <a:endParaRPr lang="en-US" sz="2800" dirty="0"/>
          </a:p>
          <a:p>
            <a:pPr algn="r"/>
            <a:r>
              <a:rPr lang="en-US" sz="2800" b="1" dirty="0"/>
              <a:t>Complimentary probe of h</a:t>
            </a:r>
            <a:r>
              <a:rPr lang="en-US" sz="2800" b="1" baseline="-25000" dirty="0"/>
              <a:t>125</a:t>
            </a:r>
            <a:r>
              <a:rPr lang="en-US" sz="2800" b="1" dirty="0"/>
              <a:t> ~ SM-like nature!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8147CC-0B13-2841-9557-F11568AD563E}"/>
              </a:ext>
            </a:extLst>
          </p:cNvPr>
          <p:cNvGrpSpPr/>
          <p:nvPr/>
        </p:nvGrpSpPr>
        <p:grpSpPr>
          <a:xfrm>
            <a:off x="4842472" y="700427"/>
            <a:ext cx="2574785" cy="1014100"/>
            <a:chOff x="4842472" y="700427"/>
            <a:chExt cx="2574785" cy="10141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F9F16BD-47A0-E64B-A57D-FC11D30E0FF6}"/>
                </a:ext>
              </a:extLst>
            </p:cNvPr>
            <p:cNvCxnSpPr>
              <a:cxnSpLocks/>
            </p:cNvCxnSpPr>
            <p:nvPr/>
          </p:nvCxnSpPr>
          <p:spPr>
            <a:xfrm>
              <a:off x="5171409" y="1629508"/>
              <a:ext cx="1052416" cy="0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ECAA8A8-E940-FE4D-86D7-AC6F361D6C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3825" y="1090245"/>
              <a:ext cx="0" cy="527541"/>
            </a:xfrm>
            <a:prstGeom prst="line">
              <a:avLst/>
            </a:prstGeom>
            <a:ln w="381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35279C5-6A76-B544-A211-E10DF1D4308E}"/>
                </a:ext>
              </a:extLst>
            </p:cNvPr>
            <p:cNvCxnSpPr>
              <a:cxnSpLocks/>
            </p:cNvCxnSpPr>
            <p:nvPr/>
          </p:nvCxnSpPr>
          <p:spPr>
            <a:xfrm>
              <a:off x="6223825" y="1617785"/>
              <a:ext cx="1052416" cy="0"/>
            </a:xfrm>
            <a:prstGeom prst="line">
              <a:avLst/>
            </a:prstGeom>
            <a:ln w="381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A6C01B-392D-FC46-8A8F-9CF215CC0109}"/>
                </a:ext>
              </a:extLst>
            </p:cNvPr>
            <p:cNvSpPr txBox="1"/>
            <p:nvPr/>
          </p:nvSpPr>
          <p:spPr>
            <a:xfrm>
              <a:off x="4842472" y="1345195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2BBB99-BE4B-6E4C-AF6E-19674641B661}"/>
                </a:ext>
              </a:extLst>
            </p:cNvPr>
            <p:cNvSpPr txBox="1"/>
            <p:nvPr/>
          </p:nvSpPr>
          <p:spPr>
            <a:xfrm>
              <a:off x="7110763" y="130709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058E8C-B101-D146-9E21-46CCF9FC0CE1}"/>
                </a:ext>
              </a:extLst>
            </p:cNvPr>
            <p:cNvSpPr txBox="1"/>
            <p:nvPr/>
          </p:nvSpPr>
          <p:spPr>
            <a:xfrm>
              <a:off x="6082302" y="700427"/>
              <a:ext cx="5023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v, h</a:t>
              </a:r>
            </a:p>
            <a:p>
              <a:r>
                <a:rPr lang="en-US" dirty="0">
                  <a:solidFill>
                    <a:schemeClr val="accent2"/>
                  </a:solidFill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572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34462" y="2511678"/>
            <a:ext cx="8804030" cy="256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COMPLICATED</a:t>
            </a:r>
            <a:r>
              <a:rPr lang="en-US" sz="7200" b="1" spc="-32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Story</a:t>
            </a:r>
            <a:endParaRPr lang="en-US" sz="7200" b="1" spc="-320" dirty="0">
              <a:solidFill>
                <a:srgbClr val="948A54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rgbClr val="948A5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		</a:t>
            </a:r>
            <a:endParaRPr lang="en-US" sz="7200" b="1" spc="-32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			</a:t>
            </a:r>
            <a:r>
              <a:rPr lang="en-US" sz="7200" b="1" spc="-32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</a:t>
            </a:r>
            <a:br>
              <a:rPr lang="en-US" sz="7200" b="1" spc="-320" dirty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7200" b="1" spc="-320" dirty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				</a:t>
            </a:r>
            <a:r>
              <a:rPr lang="en-US" sz="7200" b="1" spc="-32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2HDM+S.</a:t>
            </a:r>
            <a:endParaRPr lang="en-US" sz="7200" b="1" spc="-32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6000"/>
            <a:ext cx="9144000" cy="0"/>
          </a:xfrm>
          <a:prstGeom prst="line">
            <a:avLst/>
          </a:prstGeom>
          <a:ln w="857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36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Higgs </a:t>
            </a:r>
            <a:r>
              <a:rPr lang="en-US" dirty="0">
                <a:solidFill>
                  <a:schemeClr val="tx1"/>
                </a:solidFill>
              </a:rPr>
              <a:t>Potential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45347"/>
            <a:ext cx="4818185" cy="563563"/>
          </a:xfrm>
          <a:solidFill>
            <a:schemeClr val="accent6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Arbitrary: 27 parameters!!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10453"/>
            <a:ext cx="9144000" cy="27837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6989" y="979621"/>
            <a:ext cx="3328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cs typeface="Abadi MT Condensed Light"/>
              </a:rPr>
              <a:t>M. </a:t>
            </a:r>
            <a:r>
              <a:rPr lang="en-US" sz="1200" dirty="0" err="1">
                <a:cs typeface="Abadi MT Condensed Light"/>
              </a:rPr>
              <a:t>Carena</a:t>
            </a:r>
            <a:r>
              <a:rPr lang="en-US" sz="1200" dirty="0">
                <a:cs typeface="Abadi MT Condensed Light"/>
              </a:rPr>
              <a:t>, H. Haber, I. Low, N.R.S., C. Wagner, </a:t>
            </a:r>
            <a:r>
              <a:rPr lang="fr-FR" sz="1200" dirty="0">
                <a:cs typeface="Abadi MT Condensed Light"/>
              </a:rPr>
              <a:t>’</a:t>
            </a:r>
            <a:r>
              <a:rPr lang="en-US" sz="1200" dirty="0">
                <a:cs typeface="Abadi MT Condensed Light"/>
              </a:rPr>
              <a:t>15 </a:t>
            </a:r>
          </a:p>
          <a:p>
            <a:pPr algn="r"/>
            <a:r>
              <a:rPr lang="en-US" sz="1200" dirty="0">
                <a:cs typeface="Abadi MT Condensed Light"/>
              </a:rPr>
              <a:t>S. Baum &amp; N.R.S., ‘18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737A8F-CA2B-194C-9250-85C85C812B3A}"/>
              </a:ext>
            </a:extLst>
          </p:cNvPr>
          <p:cNvSpPr txBox="1"/>
          <p:nvPr/>
        </p:nvSpPr>
        <p:spPr>
          <a:xfrm>
            <a:off x="685800" y="4040377"/>
            <a:ext cx="3743654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Minimize + Diagonalize Mass matrices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C586D-A3E2-724C-BA01-7942303ABC7B}"/>
              </a:ext>
            </a:extLst>
          </p:cNvPr>
          <p:cNvSpPr txBox="1"/>
          <p:nvPr/>
        </p:nvSpPr>
        <p:spPr>
          <a:xfrm>
            <a:off x="5420980" y="4643463"/>
            <a:ext cx="3037220" cy="15696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9600" dirty="0"/>
              <a:t>🥺…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EB3809-A0A7-B142-B2AE-F183C8B82174}"/>
              </a:ext>
            </a:extLst>
          </p:cNvPr>
          <p:cNvSpPr txBox="1"/>
          <p:nvPr/>
        </p:nvSpPr>
        <p:spPr>
          <a:xfrm>
            <a:off x="685800" y="4643463"/>
            <a:ext cx="3743654" cy="181588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    h</a:t>
            </a:r>
            <a:r>
              <a:rPr lang="en-US" sz="2800" baseline="-25000" dirty="0"/>
              <a:t>125     </a:t>
            </a:r>
            <a:r>
              <a:rPr lang="en-US" sz="2800" dirty="0"/>
              <a:t>h</a:t>
            </a:r>
          </a:p>
          <a:p>
            <a:pPr algn="ctr"/>
            <a:r>
              <a:rPr lang="en-US" sz="2800" dirty="0"/>
              <a:t>A     a</a:t>
            </a:r>
            <a:endParaRPr lang="en-US" sz="2800" baseline="-25000" dirty="0"/>
          </a:p>
          <a:p>
            <a:pPr algn="ctr"/>
            <a:r>
              <a:rPr lang="en-US" sz="2800" dirty="0"/>
              <a:t>H</a:t>
            </a:r>
            <a:r>
              <a:rPr lang="en-US" sz="2800" baseline="30000" dirty="0"/>
              <a:t>+-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Singlets couple to DM?</a:t>
            </a:r>
          </a:p>
        </p:txBody>
      </p:sp>
    </p:spTree>
    <p:extLst>
      <p:ext uri="{BB962C8B-B14F-4D97-AF65-F5344CB8AC3E}">
        <p14:creationId xmlns:p14="http://schemas.microsoft.com/office/powerpoint/2010/main" val="106141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Physical</a:t>
            </a:r>
            <a:r>
              <a:rPr lang="en-US" dirty="0"/>
              <a:t> Higgs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967" y="838200"/>
            <a:ext cx="8743433" cy="5287963"/>
          </a:xfrm>
        </p:spPr>
        <p:txBody>
          <a:bodyPr/>
          <a:lstStyle/>
          <a:p>
            <a:r>
              <a:rPr lang="en-US" dirty="0"/>
              <a:t>Re-parameterize 27 parameters of Higgs potential: more physically meaningful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915332" y="1960127"/>
            <a:ext cx="5205071" cy="2458329"/>
            <a:chOff x="1346200" y="2959100"/>
            <a:chExt cx="6451600" cy="30448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</a:blip>
            <a:stretch>
              <a:fillRect/>
            </a:stretch>
          </p:blipFill>
          <p:spPr>
            <a:xfrm>
              <a:off x="1346200" y="2959100"/>
              <a:ext cx="6451600" cy="9271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</a:blip>
            <a:stretch>
              <a:fillRect/>
            </a:stretch>
          </p:blipFill>
          <p:spPr>
            <a:xfrm>
              <a:off x="2019300" y="3703617"/>
              <a:ext cx="5092700" cy="10287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</a:blip>
            <a:stretch>
              <a:fillRect/>
            </a:stretch>
          </p:blipFill>
          <p:spPr>
            <a:xfrm>
              <a:off x="2856079" y="4574878"/>
              <a:ext cx="3136900" cy="838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</a:blip>
            <a:stretch>
              <a:fillRect/>
            </a:stretch>
          </p:blipFill>
          <p:spPr>
            <a:xfrm>
              <a:off x="3732379" y="5318117"/>
              <a:ext cx="1384300" cy="6858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373" t="6729" r="1270" b="595"/>
          <a:stretch/>
        </p:blipFill>
        <p:spPr>
          <a:xfrm>
            <a:off x="457200" y="4286457"/>
            <a:ext cx="7910469" cy="13898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012" t="12318" r="1019" b="11584"/>
          <a:stretch/>
        </p:blipFill>
        <p:spPr>
          <a:xfrm>
            <a:off x="402336" y="5676345"/>
            <a:ext cx="8741664" cy="576072"/>
          </a:xfrm>
          <a:prstGeom prst="rect">
            <a:avLst/>
          </a:prstGeom>
        </p:spPr>
      </p:pic>
      <p:sp>
        <p:nvSpPr>
          <p:cNvPr id="12" name="Rectangular Callout 11"/>
          <p:cNvSpPr/>
          <p:nvPr/>
        </p:nvSpPr>
        <p:spPr>
          <a:xfrm>
            <a:off x="7120403" y="4105161"/>
            <a:ext cx="1157532" cy="396908"/>
          </a:xfrm>
          <a:prstGeom prst="wedgeRectCallout">
            <a:avLst>
              <a:gd name="adj1" fmla="val -189348"/>
              <a:gd name="adj2" fmla="val 1253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~O(</a:t>
            </a:r>
            <a:r>
              <a:rPr lang="en-US" dirty="0" err="1"/>
              <a:t>vevs</a:t>
            </a:r>
            <a:r>
              <a:rPr lang="en-US" dirty="0"/>
              <a:t>)</a:t>
            </a:r>
          </a:p>
        </p:txBody>
      </p:sp>
      <p:sp>
        <p:nvSpPr>
          <p:cNvPr id="13" name="Oval 12"/>
          <p:cNvSpPr/>
          <p:nvPr/>
        </p:nvSpPr>
        <p:spPr>
          <a:xfrm>
            <a:off x="1915332" y="2063921"/>
            <a:ext cx="1339144" cy="497315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390341" y="2685970"/>
            <a:ext cx="2304267" cy="683139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Callout 25"/>
          <p:cNvSpPr/>
          <p:nvPr/>
        </p:nvSpPr>
        <p:spPr>
          <a:xfrm>
            <a:off x="171967" y="1927838"/>
            <a:ext cx="1358884" cy="362887"/>
          </a:xfrm>
          <a:prstGeom prst="wedgeEllipseCallout">
            <a:avLst>
              <a:gd name="adj1" fmla="val 81743"/>
              <a:gd name="adj2" fmla="val 312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known!</a:t>
            </a:r>
          </a:p>
        </p:txBody>
      </p:sp>
      <p:sp>
        <p:nvSpPr>
          <p:cNvPr id="27" name="Oval Callout 26"/>
          <p:cNvSpPr/>
          <p:nvPr/>
        </p:nvSpPr>
        <p:spPr>
          <a:xfrm>
            <a:off x="6184818" y="3391789"/>
            <a:ext cx="1512996" cy="316464"/>
          </a:xfrm>
          <a:prstGeom prst="wedgeEllipseCallout">
            <a:avLst>
              <a:gd name="adj1" fmla="val -160986"/>
              <a:gd name="adj2" fmla="val -98753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Small!</a:t>
            </a:r>
          </a:p>
        </p:txBody>
      </p:sp>
      <p:sp>
        <p:nvSpPr>
          <p:cNvPr id="28" name="Oval 27"/>
          <p:cNvSpPr/>
          <p:nvPr/>
        </p:nvSpPr>
        <p:spPr>
          <a:xfrm>
            <a:off x="3299836" y="2063921"/>
            <a:ext cx="827793" cy="497315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153181" y="2042067"/>
            <a:ext cx="827793" cy="497315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815122" y="2590709"/>
            <a:ext cx="2245248" cy="534053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 Degenerate!</a:t>
            </a:r>
          </a:p>
        </p:txBody>
      </p:sp>
      <p:cxnSp>
        <p:nvCxnSpPr>
          <p:cNvPr id="33" name="Straight Arrow Connector 32"/>
          <p:cNvCxnSpPr>
            <a:stCxn id="28" idx="5"/>
            <a:endCxn id="31" idx="2"/>
          </p:cNvCxnSpPr>
          <p:nvPr/>
        </p:nvCxnSpPr>
        <p:spPr>
          <a:xfrm>
            <a:off x="4006402" y="2488406"/>
            <a:ext cx="2808720" cy="36933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9" idx="5"/>
            <a:endCxn id="31" idx="2"/>
          </p:cNvCxnSpPr>
          <p:nvPr/>
        </p:nvCxnSpPr>
        <p:spPr>
          <a:xfrm>
            <a:off x="5859747" y="2466552"/>
            <a:ext cx="955375" cy="391184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6" idx="1"/>
          </p:cNvCxnSpPr>
          <p:nvPr/>
        </p:nvCxnSpPr>
        <p:spPr>
          <a:xfrm flipH="1" flipV="1">
            <a:off x="685800" y="2290725"/>
            <a:ext cx="2447684" cy="1312325"/>
          </a:xfrm>
          <a:prstGeom prst="straightConnector1">
            <a:avLst/>
          </a:prstGeom>
          <a:ln>
            <a:solidFill>
              <a:srgbClr val="9BBB5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3133484" y="3470110"/>
            <a:ext cx="325105" cy="249484"/>
          </a:xfrm>
          <a:prstGeom prst="ellipse">
            <a:avLst/>
          </a:prstGeom>
          <a:noFill/>
          <a:ln>
            <a:solidFill>
              <a:srgbClr val="9BBB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5153181" y="5182481"/>
            <a:ext cx="29659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086493" y="5676345"/>
            <a:ext cx="13494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1F23FA5-8E95-A44E-9770-18FA0D746F5A}"/>
              </a:ext>
            </a:extLst>
          </p:cNvPr>
          <p:cNvSpPr txBox="1"/>
          <p:nvPr/>
        </p:nvSpPr>
        <p:spPr>
          <a:xfrm>
            <a:off x="7367628" y="805822"/>
            <a:ext cx="1503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cs typeface="Abadi MT Condensed Light"/>
              </a:rPr>
              <a:t>S. Baum &amp; N.R.S., ‘18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745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4163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New</a:t>
            </a:r>
            <a:r>
              <a:rPr lang="en-US" dirty="0"/>
              <a:t> </a:t>
            </a:r>
            <a:r>
              <a:rPr lang="en-US" dirty="0" err="1"/>
              <a:t>Pheno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10" y="621750"/>
            <a:ext cx="8945980" cy="40980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Cascade decays due to presence of extra states:</a:t>
            </a:r>
          </a:p>
          <a:p>
            <a:pPr lvl="1"/>
            <a:r>
              <a:rPr lang="en-US" dirty="0" err="1"/>
              <a:t>Eg</a:t>
            </a:r>
            <a:r>
              <a:rPr lang="en-US" dirty="0"/>
              <a:t>: H</a:t>
            </a:r>
            <a:r>
              <a:rPr lang="en-US" baseline="-25000" dirty="0"/>
              <a:t>NSM</a:t>
            </a:r>
            <a:r>
              <a:rPr lang="en-US" sz="1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ea typeface="Wingdings"/>
                <a:cs typeface="Wingdings"/>
                <a:sym typeface="Wingdings"/>
              </a:rPr>
              <a:t> h H</a:t>
            </a:r>
            <a:r>
              <a:rPr lang="en-US" baseline="-25000" dirty="0">
                <a:ea typeface="Wingdings"/>
                <a:cs typeface="Wingdings"/>
                <a:sym typeface="Wingdings"/>
              </a:rPr>
              <a:t>SM </a:t>
            </a:r>
            <a:r>
              <a:rPr lang="en-US" dirty="0">
                <a:ea typeface="Wingdings"/>
                <a:cs typeface="Wingdings"/>
                <a:sym typeface="Wingdings"/>
              </a:rPr>
              <a:t>or </a:t>
            </a:r>
            <a:r>
              <a:rPr lang="en-US" dirty="0"/>
              <a:t>H</a:t>
            </a:r>
            <a:r>
              <a:rPr lang="en-US" baseline="-25000" dirty="0"/>
              <a:t>NSM</a:t>
            </a:r>
            <a:r>
              <a:rPr lang="en-US" dirty="0"/>
              <a:t> </a:t>
            </a:r>
            <a:r>
              <a:rPr lang="en-US" sz="1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ea typeface="Wingdings"/>
                <a:cs typeface="Wingdings"/>
                <a:sym typeface="Wingdings"/>
              </a:rPr>
              <a:t> a </a:t>
            </a:r>
            <a:r>
              <a:rPr lang="en-US" i="1" dirty="0">
                <a:ea typeface="Wingdings"/>
                <a:cs typeface="Wingdings"/>
                <a:sym typeface="Wingdings"/>
              </a:rPr>
              <a:t>Z</a:t>
            </a:r>
            <a:r>
              <a:rPr lang="en-US" baseline="-25000" dirty="0">
                <a:ea typeface="Wingdings"/>
                <a:cs typeface="Wingdings"/>
                <a:sym typeface="Wingdings"/>
              </a:rPr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 </a:t>
            </a:r>
            <a:endParaRPr lang="en-US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4958863" y="1858580"/>
            <a:ext cx="4086128" cy="842267"/>
          </a:xfrm>
          <a:prstGeom prst="wedgeRoundRectCallout">
            <a:avLst>
              <a:gd name="adj1" fmla="val -46261"/>
              <a:gd name="adj2" fmla="val -93223"/>
              <a:gd name="adj3" fmla="val 16667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  <a:r>
              <a:rPr lang="en-US" baseline="-25000" dirty="0"/>
              <a:t>NSM</a:t>
            </a:r>
            <a:r>
              <a:rPr lang="en-US" dirty="0"/>
              <a:t> </a:t>
            </a:r>
            <a:r>
              <a:rPr lang="en-US" sz="1200" dirty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dirty="0">
                <a:ea typeface="Wingdings"/>
                <a:cs typeface="Wingdings"/>
                <a:sym typeface="Wingdings"/>
              </a:rPr>
              <a:t>WW/ZZ/H</a:t>
            </a:r>
            <a:r>
              <a:rPr lang="en-US" baseline="-25000" dirty="0">
                <a:ea typeface="Wingdings"/>
                <a:cs typeface="Wingdings"/>
                <a:sym typeface="Wingdings"/>
              </a:rPr>
              <a:t>SM</a:t>
            </a:r>
            <a:r>
              <a:rPr lang="en-US" dirty="0">
                <a:ea typeface="Wingdings"/>
                <a:cs typeface="Wingdings"/>
                <a:sym typeface="Wingdings"/>
              </a:rPr>
              <a:t> H</a:t>
            </a:r>
            <a:r>
              <a:rPr lang="en-US" baseline="-25000" dirty="0">
                <a:ea typeface="Wingdings"/>
                <a:cs typeface="Wingdings"/>
                <a:sym typeface="Wingdings"/>
              </a:rPr>
              <a:t>SM</a:t>
            </a:r>
            <a:r>
              <a:rPr lang="en-US" dirty="0">
                <a:ea typeface="Wingdings"/>
                <a:cs typeface="Wingdings"/>
                <a:sym typeface="Wingdings"/>
              </a:rPr>
              <a:t> or A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ea typeface="Wingdings"/>
                <a:cs typeface="Wingdings"/>
                <a:sym typeface="Wingdings"/>
              </a:rPr>
              <a:t>  Z H</a:t>
            </a:r>
            <a:r>
              <a:rPr lang="en-US" baseline="-25000" dirty="0">
                <a:ea typeface="Wingdings"/>
                <a:cs typeface="Wingdings"/>
                <a:sym typeface="Wingdings"/>
              </a:rPr>
              <a:t>SM</a:t>
            </a:r>
            <a:r>
              <a:rPr lang="en-US" dirty="0">
                <a:ea typeface="Wingdings"/>
                <a:cs typeface="Wingdings"/>
                <a:sym typeface="Wingdings"/>
              </a:rPr>
              <a:t> suppressed due to alignment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340" y="2359302"/>
            <a:ext cx="6921500" cy="284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65499" y="4791594"/>
            <a:ext cx="1334026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 Di-Higgs:</a:t>
            </a:r>
          </a:p>
          <a:p>
            <a:r>
              <a:rPr lang="en-US" sz="2000" dirty="0"/>
              <a:t>g</a:t>
            </a:r>
            <a:r>
              <a:rPr lang="el-GR" sz="2000" baseline="-25000" dirty="0"/>
              <a:t>Φ</a:t>
            </a:r>
            <a:r>
              <a:rPr lang="en-US" sz="2000" baseline="-25000" dirty="0" err="1"/>
              <a:t>i</a:t>
            </a:r>
            <a:r>
              <a:rPr lang="en-US" sz="2000" baseline="-25000" dirty="0"/>
              <a:t> </a:t>
            </a:r>
            <a:r>
              <a:rPr lang="el-GR" sz="2000" baseline="-25000" dirty="0"/>
              <a:t>Φ</a:t>
            </a:r>
            <a:r>
              <a:rPr lang="en-US" sz="2000" baseline="-25000" dirty="0"/>
              <a:t>j </a:t>
            </a:r>
            <a:r>
              <a:rPr lang="el-GR" sz="2000" baseline="-25000" dirty="0"/>
              <a:t>Φ</a:t>
            </a:r>
            <a:r>
              <a:rPr lang="en-US" sz="2000" baseline="-25000" dirty="0"/>
              <a:t>k</a:t>
            </a:r>
            <a:endParaRPr lang="en-US" sz="2000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4801911" y="5145537"/>
            <a:ext cx="2186164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 g</a:t>
            </a:r>
            <a:r>
              <a:rPr lang="el-GR" sz="2000" baseline="-25000" dirty="0"/>
              <a:t>Φ</a:t>
            </a:r>
            <a:r>
              <a:rPr lang="en-US" sz="2000" baseline="-25000" dirty="0" err="1"/>
              <a:t>i</a:t>
            </a:r>
            <a:r>
              <a:rPr lang="en-US" sz="2000" baseline="-25000" dirty="0"/>
              <a:t> </a:t>
            </a:r>
            <a:r>
              <a:rPr lang="el-GR" sz="2000" baseline="-25000" dirty="0"/>
              <a:t>Φ</a:t>
            </a:r>
            <a:r>
              <a:rPr lang="en-US" sz="2000" baseline="-25000" dirty="0"/>
              <a:t>j Z</a:t>
            </a:r>
            <a:r>
              <a:rPr lang="en-US" sz="2000" dirty="0"/>
              <a:t> ~ </a:t>
            </a:r>
            <a:r>
              <a:rPr lang="en-US" sz="2000" dirty="0" err="1"/>
              <a:t>C</a:t>
            </a:r>
            <a:r>
              <a:rPr lang="en-US" sz="2000" baseline="-25000" dirty="0" err="1"/>
              <a:t>NSM</a:t>
            </a:r>
            <a:r>
              <a:rPr lang="en-US" sz="2000" baseline="30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C</a:t>
            </a:r>
            <a:r>
              <a:rPr lang="en-US" sz="2000" baseline="-25000" dirty="0" err="1"/>
              <a:t>NSM</a:t>
            </a:r>
            <a:r>
              <a:rPr lang="en-US" sz="2000" baseline="30000" dirty="0" err="1"/>
              <a:t>j</a:t>
            </a:r>
            <a:endParaRPr lang="en-US" sz="2000" baseline="30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631558-2BCD-6343-8E92-0081218FB21B}"/>
              </a:ext>
            </a:extLst>
          </p:cNvPr>
          <p:cNvSpPr txBox="1"/>
          <p:nvPr/>
        </p:nvSpPr>
        <p:spPr>
          <a:xfrm>
            <a:off x="1181853" y="5801904"/>
            <a:ext cx="743947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{h, a} can decay visibly (depending on mixing with doublets) or invisibly (DM).</a:t>
            </a:r>
          </a:p>
        </p:txBody>
      </p:sp>
    </p:spTree>
    <p:extLst>
      <p:ext uri="{BB962C8B-B14F-4D97-AF65-F5344CB8AC3E}">
        <p14:creationId xmlns:p14="http://schemas.microsoft.com/office/powerpoint/2010/main" val="304115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4BD97"/>
                </a:solidFill>
              </a:rPr>
              <a:t>See the</a:t>
            </a:r>
            <a:r>
              <a:rPr lang="en-US" dirty="0"/>
              <a:t> Cascades</a:t>
            </a:r>
            <a:r>
              <a:rPr lang="en-US" dirty="0">
                <a:solidFill>
                  <a:schemeClr val="tx1"/>
                </a:solidFill>
              </a:rPr>
              <a:t>!!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3199" y="1003300"/>
            <a:ext cx="9534199" cy="46547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600" y="5599366"/>
            <a:ext cx="881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If either m</a:t>
            </a:r>
            <a:r>
              <a:rPr lang="en-US" sz="2000" baseline="-25000" dirty="0"/>
              <a:t>a</a:t>
            </a:r>
            <a:r>
              <a:rPr lang="en-US" sz="2000" dirty="0"/>
              <a:t> or </a:t>
            </a:r>
            <a:r>
              <a:rPr lang="en-US" sz="2000" dirty="0" err="1"/>
              <a:t>m</a:t>
            </a:r>
            <a:r>
              <a:rPr lang="en-US" sz="2000" baseline="-25000" dirty="0" err="1"/>
              <a:t>h</a:t>
            </a:r>
            <a:r>
              <a:rPr lang="en-US" sz="2000" dirty="0"/>
              <a:t> &gt; 350 </a:t>
            </a:r>
            <a:r>
              <a:rPr lang="en-US" sz="2000" dirty="0" err="1"/>
              <a:t>GeV</a:t>
            </a:r>
            <a:r>
              <a:rPr lang="en-US" sz="2000" dirty="0"/>
              <a:t>, can decay predominantly to </a:t>
            </a:r>
            <a:r>
              <a:rPr lang="en-US" sz="2000" dirty="0" err="1"/>
              <a:t>tt</a:t>
            </a:r>
            <a:r>
              <a:rPr lang="en-US" sz="2000" dirty="0"/>
              <a:t>. </a:t>
            </a:r>
          </a:p>
          <a:p>
            <a:pPr algn="ctr"/>
            <a:r>
              <a:rPr lang="en-US" sz="2000" b="1" dirty="0">
                <a:solidFill>
                  <a:srgbClr val="C0504D"/>
                </a:solidFill>
              </a:rPr>
              <a:t>Could be hidden in h</a:t>
            </a:r>
            <a:r>
              <a:rPr lang="en-US" sz="2000" b="1" baseline="-25000" dirty="0">
                <a:solidFill>
                  <a:srgbClr val="C0504D"/>
                </a:solidFill>
              </a:rPr>
              <a:t>125</a:t>
            </a:r>
            <a:r>
              <a:rPr lang="en-US" sz="2000" b="1" dirty="0">
                <a:solidFill>
                  <a:srgbClr val="C0504D"/>
                </a:solidFill>
              </a:rPr>
              <a:t> </a:t>
            </a:r>
            <a:r>
              <a:rPr lang="en-US" sz="2000" b="1" dirty="0" err="1">
                <a:solidFill>
                  <a:srgbClr val="C0504D"/>
                </a:solidFill>
              </a:rPr>
              <a:t>tt</a:t>
            </a:r>
            <a:r>
              <a:rPr lang="en-US" sz="2000" b="1" dirty="0">
                <a:solidFill>
                  <a:srgbClr val="C0504D"/>
                </a:solidFill>
              </a:rPr>
              <a:t>? </a:t>
            </a:r>
            <a:endParaRPr lang="en-US" sz="1600" b="1" dirty="0">
              <a:solidFill>
                <a:srgbClr val="C0504D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12296" y="818634"/>
            <a:ext cx="15031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cs typeface="Abadi MT Condensed Light"/>
              </a:rPr>
              <a:t>S. Baum &amp; N.R.S., ‘18</a:t>
            </a:r>
          </a:p>
        </p:txBody>
      </p:sp>
    </p:spTree>
    <p:extLst>
      <p:ext uri="{BB962C8B-B14F-4D97-AF65-F5344CB8AC3E}">
        <p14:creationId xmlns:p14="http://schemas.microsoft.com/office/powerpoint/2010/main" val="96664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57201" y="2488232"/>
            <a:ext cx="8804030" cy="256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en-US" sz="7200" b="1" spc="-32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</a:t>
            </a:r>
            <a:endParaRPr lang="en-US" sz="7200" b="1" spc="-320" dirty="0">
              <a:solidFill>
                <a:srgbClr val="948A54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rgbClr val="948A5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</a:t>
            </a:r>
            <a:r>
              <a:rPr lang="en-US" sz="7200" b="1" spc="-32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TWIST:</a:t>
            </a:r>
            <a:br>
              <a:rPr lang="en-US" sz="7200" b="1" spc="-320" dirty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7200" b="1" spc="-320" dirty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		</a:t>
            </a:r>
          </a:p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		</a:t>
            </a:r>
            <a:r>
              <a:rPr lang="en-US" sz="7200" b="1" spc="-32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 Violation.</a:t>
            </a:r>
            <a:endParaRPr lang="en-US" sz="7200" b="1" spc="-32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6000"/>
            <a:ext cx="9144000" cy="0"/>
          </a:xfrm>
          <a:prstGeom prst="line">
            <a:avLst/>
          </a:prstGeom>
          <a:ln w="857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44657-EEAE-2D47-A182-617321592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Violation</a:t>
            </a:r>
            <a:r>
              <a:rPr lang="en-US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F83ABB-5E66-A546-BAE4-8E713A300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83559"/>
            <a:ext cx="3473451" cy="654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64D499-BD9D-AB4C-A477-507AF7090036}"/>
              </a:ext>
            </a:extLst>
          </p:cNvPr>
          <p:cNvSpPr txBox="1"/>
          <p:nvPr/>
        </p:nvSpPr>
        <p:spPr>
          <a:xfrm>
            <a:off x="4277860" y="183559"/>
            <a:ext cx="1045479" cy="92333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       v </a:t>
            </a:r>
            <a:r>
              <a:rPr lang="en-US" i="1" dirty="0" err="1"/>
              <a:t>e</a:t>
            </a:r>
            <a:r>
              <a:rPr lang="en-US" i="1" baseline="30000" dirty="0" err="1"/>
              <a:t>i</a:t>
            </a:r>
            <a:r>
              <a:rPr lang="en-US" i="1" baseline="30000" dirty="0"/>
              <a:t>𝜃</a:t>
            </a:r>
            <a:endParaRPr lang="en-US" i="1" dirty="0"/>
          </a:p>
          <a:p>
            <a:endParaRPr lang="en-US" i="1" dirty="0"/>
          </a:p>
          <a:p>
            <a:r>
              <a:rPr lang="en-US" i="1" dirty="0">
                <a:sym typeface="Wingdings" pitchFamily="2" charset="2"/>
              </a:rPr>
              <a:t> </a:t>
            </a:r>
            <a:r>
              <a:rPr lang="en-US" i="1" dirty="0"/>
              <a:t> H e</a:t>
            </a:r>
            <a:r>
              <a:rPr lang="en-US" i="1" baseline="30000" dirty="0"/>
              <a:t>-</a:t>
            </a:r>
            <a:r>
              <a:rPr lang="en-US" i="1" baseline="30000" dirty="0" err="1"/>
              <a:t>i</a:t>
            </a:r>
            <a:r>
              <a:rPr lang="en-US" i="1" baseline="30000" dirty="0"/>
              <a:t>𝜃</a:t>
            </a:r>
            <a:r>
              <a:rPr lang="en-US" i="1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A3BA3E-D894-AE45-BC7A-AF929ADDE40E}"/>
              </a:ext>
            </a:extLst>
          </p:cNvPr>
          <p:cNvSpPr txBox="1"/>
          <p:nvPr/>
        </p:nvSpPr>
        <p:spPr>
          <a:xfrm>
            <a:off x="1266092" y="929279"/>
            <a:ext cx="956159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 CPV!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FE1A1C-E0B0-4146-886F-981A7CB2B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3534263"/>
            <a:ext cx="1295888" cy="899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4C808B-C816-AB4F-979A-424AC617DEAD}"/>
              </a:ext>
            </a:extLst>
          </p:cNvPr>
          <p:cNvSpPr txBox="1"/>
          <p:nvPr/>
        </p:nvSpPr>
        <p:spPr>
          <a:xfrm>
            <a:off x="2965341" y="3569127"/>
            <a:ext cx="3956532" cy="923330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Start with REAL potential</a:t>
            </a:r>
          </a:p>
          <a:p>
            <a:r>
              <a:rPr lang="en-US" i="1" dirty="0"/>
              <a:t>Y</a:t>
            </a:r>
            <a:r>
              <a:rPr lang="en-US" i="1" baseline="-25000" dirty="0"/>
              <a:t>3</a:t>
            </a:r>
            <a:r>
              <a:rPr lang="en-US" i="1" dirty="0"/>
              <a:t>, Z</a:t>
            </a:r>
            <a:r>
              <a:rPr lang="en-US" i="1" baseline="-25000" dirty="0"/>
              <a:t>5</a:t>
            </a:r>
            <a:r>
              <a:rPr lang="en-US" i="1" dirty="0"/>
              <a:t>, Z</a:t>
            </a:r>
            <a:r>
              <a:rPr lang="en-US" i="1" baseline="-25000" dirty="0"/>
              <a:t>6</a:t>
            </a:r>
            <a:r>
              <a:rPr lang="en-US" i="1" dirty="0"/>
              <a:t>, Z</a:t>
            </a:r>
            <a:r>
              <a:rPr lang="en-US" i="1" baseline="-25000" dirty="0"/>
              <a:t>7</a:t>
            </a:r>
            <a:r>
              <a:rPr lang="en-US" i="1" dirty="0"/>
              <a:t> </a:t>
            </a:r>
            <a:r>
              <a:rPr lang="en-US" dirty="0">
                <a:sym typeface="Wingdings" pitchFamily="2" charset="2"/>
              </a:rPr>
              <a:t> Complex after rephasing!</a:t>
            </a:r>
          </a:p>
          <a:p>
            <a:r>
              <a:rPr lang="en-US" dirty="0">
                <a:sym typeface="Wingdings" pitchFamily="2" charset="2"/>
              </a:rPr>
              <a:t>	     Family of Higgs bases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978426-6111-5C40-BEE7-8A13DA2C052B}"/>
              </a:ext>
            </a:extLst>
          </p:cNvPr>
          <p:cNvSpPr txBox="1"/>
          <p:nvPr/>
        </p:nvSpPr>
        <p:spPr>
          <a:xfrm>
            <a:off x="1422302" y="4663031"/>
            <a:ext cx="6756593" cy="52322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Physics CANNOT depend on choice of basis!!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3A4ED37-6360-7B40-831B-5091010AEA5E}"/>
              </a:ext>
            </a:extLst>
          </p:cNvPr>
          <p:cNvGrpSpPr/>
          <p:nvPr/>
        </p:nvGrpSpPr>
        <p:grpSpPr>
          <a:xfrm>
            <a:off x="546100" y="1040423"/>
            <a:ext cx="8199571" cy="2583860"/>
            <a:chOff x="546100" y="1040423"/>
            <a:chExt cx="8199571" cy="258386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8F7B5AB-E407-AA4F-8F77-D9427063147E}"/>
                </a:ext>
              </a:extLst>
            </p:cNvPr>
            <p:cNvGrpSpPr/>
            <p:nvPr/>
          </p:nvGrpSpPr>
          <p:grpSpPr>
            <a:xfrm>
              <a:off x="546100" y="1040423"/>
              <a:ext cx="8069384" cy="2324100"/>
              <a:chOff x="546100" y="1040423"/>
              <a:chExt cx="8069384" cy="23241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1BE3483-D9F2-7542-99FC-3350CD19E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6100" y="1726223"/>
                <a:ext cx="8051800" cy="163830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06D3ABE-F752-8D4D-AEFB-3C9CD1BA13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64284" y="1040423"/>
                <a:ext cx="3251200" cy="685800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C3781B-D30C-D246-AF4B-619A47CFCED4}"/>
                </a:ext>
              </a:extLst>
            </p:cNvPr>
            <p:cNvSpPr txBox="1"/>
            <p:nvPr/>
          </p:nvSpPr>
          <p:spPr>
            <a:xfrm>
              <a:off x="4667310" y="3362673"/>
              <a:ext cx="40783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R. Boto, T. V. Fernandes, H. E. Haber,  J. C. Roma ̃o, and J. P. Silva, ‘20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027A22-3187-1849-A2DB-D349A97A1BDA}"/>
              </a:ext>
            </a:extLst>
          </p:cNvPr>
          <p:cNvGrpSpPr/>
          <p:nvPr/>
        </p:nvGrpSpPr>
        <p:grpSpPr>
          <a:xfrm>
            <a:off x="2222251" y="5365776"/>
            <a:ext cx="5230891" cy="1217586"/>
            <a:chOff x="2222251" y="5365776"/>
            <a:chExt cx="5230891" cy="121758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C05557A-9F08-2E4C-9778-0B250F4A3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22251" y="5888996"/>
              <a:ext cx="5230891" cy="69436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4735A7-92D1-3B47-8D09-AF9BECC09270}"/>
                </a:ext>
              </a:extLst>
            </p:cNvPr>
            <p:cNvSpPr txBox="1"/>
            <p:nvPr/>
          </p:nvSpPr>
          <p:spPr>
            <a:xfrm>
              <a:off x="2731303" y="5365776"/>
              <a:ext cx="4424609" cy="523220"/>
            </a:xfrm>
            <a:prstGeom prst="rect">
              <a:avLst/>
            </a:prstGeom>
            <a:solidFill>
              <a:schemeClr val="accent4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2"/>
                  </a:solidFill>
                </a:rPr>
                <a:t>CP is conserved if and only if: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37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58C18-5790-2A47-B5A3-006CB2DBF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is WHAT: H</a:t>
            </a:r>
            <a:r>
              <a:rPr lang="en-US" baseline="-25000" dirty="0"/>
              <a:t>3</a:t>
            </a:r>
            <a:r>
              <a:rPr lang="en-US" dirty="0"/>
              <a:t>, H</a:t>
            </a:r>
            <a:r>
              <a:rPr lang="en-US" baseline="-25000" dirty="0"/>
              <a:t>2</a:t>
            </a:r>
            <a:r>
              <a:rPr lang="en-US" dirty="0"/>
              <a:t>, H</a:t>
            </a:r>
            <a:r>
              <a:rPr lang="en-US" baseline="-25000" dirty="0"/>
              <a:t>1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FAC7F-BBE0-4049-A838-468A0FF03642}"/>
              </a:ext>
            </a:extLst>
          </p:cNvPr>
          <p:cNvSpPr txBox="1"/>
          <p:nvPr/>
        </p:nvSpPr>
        <p:spPr>
          <a:xfrm>
            <a:off x="299667" y="951880"/>
            <a:ext cx="5158785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Define CP properties of a state via fermion couplings: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E85DE4-2EFC-324E-B2A8-3B164937554A}"/>
                  </a:ext>
                </a:extLst>
              </p:cNvPr>
              <p:cNvSpPr txBox="1"/>
              <p:nvPr/>
            </p:nvSpPr>
            <p:spPr>
              <a:xfrm>
                <a:off x="1317261" y="1532122"/>
                <a:ext cx="1184235" cy="5046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baseline="-2500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3200" i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E85DE4-2EFC-324E-B2A8-3B1649375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261" y="1532122"/>
                <a:ext cx="1184235" cy="504625"/>
              </a:xfrm>
              <a:prstGeom prst="rect">
                <a:avLst/>
              </a:prstGeom>
              <a:blipFill>
                <a:blip r:embed="rId2"/>
                <a:stretch>
                  <a:fillRect l="-10638" t="-2439" r="-6383" b="-31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76750B-5D73-A941-8888-3446127F08BA}"/>
                  </a:ext>
                </a:extLst>
              </p:cNvPr>
              <p:cNvSpPr txBox="1"/>
              <p:nvPr/>
            </p:nvSpPr>
            <p:spPr>
              <a:xfrm>
                <a:off x="3459868" y="1532122"/>
                <a:ext cx="1506438" cy="5046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32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76750B-5D73-A941-8888-3446127F0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868" y="1532122"/>
                <a:ext cx="1506438" cy="504625"/>
              </a:xfrm>
              <a:prstGeom prst="rect">
                <a:avLst/>
              </a:prstGeom>
              <a:blipFill>
                <a:blip r:embed="rId3"/>
                <a:stretch>
                  <a:fillRect l="-9167" t="-2439" r="-5000" b="-31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802C7CA-64E0-1E43-ACD5-75356ED7BF11}"/>
              </a:ext>
            </a:extLst>
          </p:cNvPr>
          <p:cNvSpPr txBox="1"/>
          <p:nvPr/>
        </p:nvSpPr>
        <p:spPr>
          <a:xfrm>
            <a:off x="2359884" y="2247657"/>
            <a:ext cx="6808274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Mass eigenstate mixed state </a:t>
            </a:r>
            <a:r>
              <a:rPr lang="en-US" dirty="0">
                <a:sym typeface="Wingdings" pitchFamily="2" charset="2"/>
              </a:rPr>
              <a:t> angular distribution of decay products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C38982-B472-7440-A0A4-4DC300FE8113}"/>
              </a:ext>
            </a:extLst>
          </p:cNvPr>
          <p:cNvGrpSpPr/>
          <p:nvPr/>
        </p:nvGrpSpPr>
        <p:grpSpPr>
          <a:xfrm>
            <a:off x="299666" y="3369573"/>
            <a:ext cx="8868625" cy="1780571"/>
            <a:chOff x="299666" y="3369573"/>
            <a:chExt cx="8868625" cy="178057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9E67C5-05E2-7A4B-911A-5564F649A0EC}"/>
                </a:ext>
              </a:extLst>
            </p:cNvPr>
            <p:cNvSpPr txBox="1"/>
            <p:nvPr/>
          </p:nvSpPr>
          <p:spPr>
            <a:xfrm>
              <a:off x="299666" y="3369573"/>
              <a:ext cx="5158785" cy="369332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CP Violating DECAYS from CPV in the Higgs potential: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DB60A40-D393-6B4A-9001-C9EAFCB359C7}"/>
                </a:ext>
              </a:extLst>
            </p:cNvPr>
            <p:cNvSpPr txBox="1"/>
            <p:nvPr/>
          </p:nvSpPr>
          <p:spPr>
            <a:xfrm>
              <a:off x="2359885" y="3949815"/>
              <a:ext cx="6808406" cy="1200329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				Need non-zero </a:t>
              </a:r>
              <a:r>
                <a:rPr lang="en-US" b="1" dirty="0"/>
                <a:t>misalignment</a:t>
              </a:r>
            </a:p>
            <a:p>
              <a:pPr algn="r"/>
              <a:endParaRPr lang="en-US" dirty="0"/>
            </a:p>
            <a:p>
              <a:pPr algn="r"/>
              <a:r>
                <a:rPr lang="en-US" dirty="0"/>
                <a:t>Compare decays, for </a:t>
              </a:r>
              <a:r>
                <a:rPr lang="en-US" dirty="0" err="1"/>
                <a:t>eg</a:t>
              </a:r>
              <a:r>
                <a:rPr lang="en-US" dirty="0"/>
                <a:t>: H</a:t>
              </a:r>
              <a:r>
                <a:rPr lang="en-US" baseline="-25000" dirty="0"/>
                <a:t>3</a:t>
              </a:r>
              <a:r>
                <a:rPr lang="en-US" dirty="0"/>
                <a:t> -&gt; Z H</a:t>
              </a:r>
              <a:r>
                <a:rPr lang="en-US" baseline="-25000" dirty="0"/>
                <a:t>2</a:t>
              </a:r>
              <a:r>
                <a:rPr lang="en-US" dirty="0"/>
                <a:t>/H</a:t>
              </a:r>
              <a:r>
                <a:rPr lang="en-US" baseline="-25000" dirty="0"/>
                <a:t>1</a:t>
              </a:r>
              <a:r>
                <a:rPr lang="en-US" dirty="0"/>
                <a:t>, H</a:t>
              </a:r>
              <a:r>
                <a:rPr lang="en-US" baseline="-25000" dirty="0"/>
                <a:t>2</a:t>
              </a:r>
              <a:r>
                <a:rPr lang="en-US" dirty="0"/>
                <a:t> H</a:t>
              </a:r>
              <a:r>
                <a:rPr lang="en-US" baseline="-25000" dirty="0"/>
                <a:t>2</a:t>
              </a:r>
              <a:r>
                <a:rPr lang="en-US" dirty="0"/>
                <a:t>/H</a:t>
              </a:r>
              <a:r>
                <a:rPr lang="en-US" baseline="-25000" dirty="0"/>
                <a:t>1</a:t>
              </a:r>
              <a:r>
                <a:rPr lang="en-US" dirty="0"/>
                <a:t> H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</a:p>
            <a:p>
              <a:pPr algn="r"/>
              <a:r>
                <a:rPr lang="en-US" dirty="0"/>
                <a:t>Single CPV decay: </a:t>
              </a:r>
              <a:r>
                <a:rPr lang="en-US" b="1" dirty="0"/>
                <a:t>H</a:t>
              </a:r>
              <a:r>
                <a:rPr lang="en-US" b="1" baseline="-25000" dirty="0"/>
                <a:t>3</a:t>
              </a:r>
              <a:r>
                <a:rPr lang="en-US" b="1" dirty="0"/>
                <a:t> -&gt; H</a:t>
              </a:r>
              <a:r>
                <a:rPr lang="en-US" b="1" baseline="-25000" dirty="0"/>
                <a:t>2</a:t>
              </a:r>
              <a:r>
                <a:rPr lang="en-US" b="1" dirty="0"/>
                <a:t> H</a:t>
              </a:r>
              <a:r>
                <a:rPr lang="en-US" b="1" baseline="-25000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020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D7436-7C3D-9F4D-9FED-D0BA4648C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Flavor Observables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3A1CCD-2DE9-8F4C-9D61-5DEAB2E02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57" y="551995"/>
            <a:ext cx="1244111" cy="514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04F29A-B4DF-B043-A5B3-736E62B44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58" y="1190747"/>
            <a:ext cx="1816100" cy="482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C95F29-B7DF-4848-BAF6-3240BE05AF05}"/>
              </a:ext>
            </a:extLst>
          </p:cNvPr>
          <p:cNvSpPr txBox="1"/>
          <p:nvPr/>
        </p:nvSpPr>
        <p:spPr>
          <a:xfrm>
            <a:off x="3217948" y="1131086"/>
            <a:ext cx="5239127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Sensitive to </a:t>
            </a:r>
            <a:r>
              <a:rPr lang="en-US" sz="2400" b="1" dirty="0"/>
              <a:t>Charged Higgs </a:t>
            </a:r>
            <a:r>
              <a:rPr lang="en-US" sz="2400" dirty="0"/>
              <a:t>contributions</a:t>
            </a: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621EEB-6F4F-1645-943F-F03479259DE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8642" y="1793400"/>
            <a:ext cx="3632200" cy="2235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A7CF6F-2666-2847-B248-9AC174A1B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456" y="1797294"/>
            <a:ext cx="5500985" cy="679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0AC5F0-9C29-F547-9AB7-05B2EECACB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8642" y="3776233"/>
            <a:ext cx="3632200" cy="21097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5E629B-99FB-C749-8BCA-E14FF1E603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456" y="2601138"/>
            <a:ext cx="3785380" cy="679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B42B65-3690-2846-9725-C0C62B634A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607" y="3436285"/>
            <a:ext cx="5495834" cy="6798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240057-0556-7041-B90B-A3F80A1E1F87}"/>
              </a:ext>
            </a:extLst>
          </p:cNvPr>
          <p:cNvSpPr txBox="1"/>
          <p:nvPr/>
        </p:nvSpPr>
        <p:spPr>
          <a:xfrm>
            <a:off x="436195" y="90330"/>
            <a:ext cx="1108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</a:t>
            </a:r>
            <a:r>
              <a:rPr lang="en-US" sz="2400" dirty="0" err="1"/>
              <a:t>eg</a:t>
            </a:r>
            <a:r>
              <a:rPr lang="en-US" sz="2400" dirty="0"/>
              <a:t>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ADC606-A010-B047-BB5A-E0320788892F}"/>
              </a:ext>
            </a:extLst>
          </p:cNvPr>
          <p:cNvSpPr txBox="1"/>
          <p:nvPr/>
        </p:nvSpPr>
        <p:spPr>
          <a:xfrm>
            <a:off x="467456" y="4742909"/>
            <a:ext cx="5187254" cy="46166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Stringent constraints in </a:t>
            </a:r>
            <a:r>
              <a:rPr lang="en-US" sz="2400" dirty="0" err="1"/>
              <a:t>m</a:t>
            </a:r>
            <a:r>
              <a:rPr lang="en-US" sz="2400" baseline="-25000" dirty="0" err="1"/>
              <a:t>H</a:t>
            </a:r>
            <a:r>
              <a:rPr lang="en-US" sz="2400" baseline="30000" dirty="0"/>
              <a:t>±</a:t>
            </a:r>
            <a:r>
              <a:rPr lang="en-US" sz="2400" dirty="0"/>
              <a:t>, tan 𝛃 plane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BE5B7B-E4FF-C445-8EDF-67BFB9FD7C88}"/>
              </a:ext>
            </a:extLst>
          </p:cNvPr>
          <p:cNvSpPr txBox="1"/>
          <p:nvPr/>
        </p:nvSpPr>
        <p:spPr>
          <a:xfrm>
            <a:off x="467456" y="5826767"/>
            <a:ext cx="7698711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Caveat: Additional non-Higgs sector particle content could cancel contributions. </a:t>
            </a:r>
          </a:p>
        </p:txBody>
      </p:sp>
    </p:spTree>
    <p:extLst>
      <p:ext uri="{BB962C8B-B14F-4D97-AF65-F5344CB8AC3E}">
        <p14:creationId xmlns:p14="http://schemas.microsoft.com/office/powerpoint/2010/main" val="245557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C4B1A-B8F5-F14E-806A-C30A63C9C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Electron EDMs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1F2403-D920-7E4F-8E24-DCB5D2202D3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274638"/>
            <a:ext cx="4742104" cy="124936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F9BC66F-B67F-5A44-ABA9-18082E44EE1B}"/>
              </a:ext>
            </a:extLst>
          </p:cNvPr>
          <p:cNvGrpSpPr>
            <a:grpSpLocks noChangeAspect="1"/>
          </p:cNvGrpSpPr>
          <p:nvPr/>
        </p:nvGrpSpPr>
        <p:grpSpPr>
          <a:xfrm>
            <a:off x="-166251" y="2193780"/>
            <a:ext cx="6056416" cy="4469979"/>
            <a:chOff x="4682393" y="2851639"/>
            <a:chExt cx="4233007" cy="3124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D6EBC67-0F11-6C4F-BB66-348FA7CB2D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2276"/>
            <a:stretch/>
          </p:blipFill>
          <p:spPr>
            <a:xfrm>
              <a:off x="4682393" y="2851639"/>
              <a:ext cx="4045971" cy="31242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17CCE4-5B3F-AB47-9B2C-5E0DB827F15F}"/>
                </a:ext>
              </a:extLst>
            </p:cNvPr>
            <p:cNvSpPr txBox="1"/>
            <p:nvPr/>
          </p:nvSpPr>
          <p:spPr>
            <a:xfrm>
              <a:off x="7060405" y="5698840"/>
              <a:ext cx="18549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I. Low, NRS, X.-P. Wang, ‘20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4EB6AA-36AA-5543-9BBC-8E7D73E5CA9E}"/>
              </a:ext>
            </a:extLst>
          </p:cNvPr>
          <p:cNvGrpSpPr/>
          <p:nvPr/>
        </p:nvGrpSpPr>
        <p:grpSpPr>
          <a:xfrm>
            <a:off x="841339" y="1595250"/>
            <a:ext cx="4403719" cy="576005"/>
            <a:chOff x="4513874" y="2052746"/>
            <a:chExt cx="4403719" cy="5760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ED0FB65-E947-D241-9F8B-213D169E0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3874" y="2270370"/>
              <a:ext cx="4308719" cy="3583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4B85E1-8FA0-CA4F-A41A-381286BAE632}"/>
                </a:ext>
              </a:extLst>
            </p:cNvPr>
            <p:cNvSpPr txBox="1"/>
            <p:nvPr/>
          </p:nvSpPr>
          <p:spPr>
            <a:xfrm>
              <a:off x="7210972" y="2052746"/>
              <a:ext cx="17066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ACME Collaboration, ‘18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6A1A4F1-D99C-914C-AE3E-DF8265B29F1E}"/>
              </a:ext>
            </a:extLst>
          </p:cNvPr>
          <p:cNvSpPr txBox="1"/>
          <p:nvPr/>
        </p:nvSpPr>
        <p:spPr>
          <a:xfrm>
            <a:off x="5295306" y="903275"/>
            <a:ext cx="3620094" cy="92333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2"/>
                </a:solidFill>
              </a:rPr>
              <a:t>Apart from CPC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pPr algn="r"/>
            <a:r>
              <a:rPr lang="en-US" dirty="0">
                <a:solidFill>
                  <a:schemeClr val="bg2"/>
                </a:solidFill>
              </a:rPr>
              <a:t>Cancellations between contributions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9B0DAE-1E62-374A-8709-51858A8DEFA6}"/>
              </a:ext>
            </a:extLst>
          </p:cNvPr>
          <p:cNvSpPr txBox="1"/>
          <p:nvPr/>
        </p:nvSpPr>
        <p:spPr>
          <a:xfrm>
            <a:off x="6353298" y="3429000"/>
            <a:ext cx="2388283" cy="1477328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Possibly ~3 x 10</a:t>
            </a:r>
            <a:r>
              <a:rPr lang="en-US" baseline="30000" dirty="0"/>
              <a:t>4 </a:t>
            </a:r>
            <a:r>
              <a:rPr lang="en-US" dirty="0"/>
              <a:t>events</a:t>
            </a:r>
          </a:p>
          <a:p>
            <a:endParaRPr lang="en-US" dirty="0"/>
          </a:p>
          <a:p>
            <a:r>
              <a:rPr lang="en-US" dirty="0"/>
              <a:t>H</a:t>
            </a:r>
            <a:r>
              <a:rPr lang="en-US" baseline="-25000" dirty="0"/>
              <a:t>3</a:t>
            </a:r>
            <a:r>
              <a:rPr lang="en-US" dirty="0"/>
              <a:t> -&gt; H</a:t>
            </a:r>
            <a:r>
              <a:rPr lang="en-US" baseline="-25000" dirty="0"/>
              <a:t>2</a:t>
            </a:r>
            <a:r>
              <a:rPr lang="en-US" dirty="0"/>
              <a:t> h</a:t>
            </a:r>
            <a:r>
              <a:rPr lang="en-US" baseline="-25000" dirty="0"/>
              <a:t>125</a:t>
            </a:r>
            <a:r>
              <a:rPr lang="en-US" dirty="0"/>
              <a:t> -&gt; 3 h</a:t>
            </a:r>
            <a:r>
              <a:rPr lang="en-US" baseline="-25000" dirty="0"/>
              <a:t>125</a:t>
            </a:r>
          </a:p>
          <a:p>
            <a:endParaRPr lang="en-US" dirty="0"/>
          </a:p>
          <a:p>
            <a:r>
              <a:rPr lang="en-US" dirty="0"/>
              <a:t>With 3000 fb</a:t>
            </a:r>
            <a:r>
              <a:rPr lang="en-US" baseline="30000" dirty="0"/>
              <a:t>-1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2EFE65-DB59-394A-931D-9507DA98DF3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7329" y="458924"/>
            <a:ext cx="2133600" cy="5969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B3F09-5060-7B4B-84F4-675CB1B80884}"/>
              </a:ext>
            </a:extLst>
          </p:cNvPr>
          <p:cNvSpPr txBox="1"/>
          <p:nvPr/>
        </p:nvSpPr>
        <p:spPr>
          <a:xfrm>
            <a:off x="1896512" y="1412023"/>
            <a:ext cx="15552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(Also gauge boson loop)</a:t>
            </a:r>
          </a:p>
        </p:txBody>
      </p:sp>
    </p:spTree>
    <p:extLst>
      <p:ext uri="{BB962C8B-B14F-4D97-AF65-F5344CB8AC3E}">
        <p14:creationId xmlns:p14="http://schemas.microsoft.com/office/powerpoint/2010/main" val="290113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34A24D-225C-7D43-8FAE-AEE421CA12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125139"/>
            <a:ext cx="9144000" cy="51158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0E56C6-9F4F-AB40-8149-F8619DC38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723" y="5240945"/>
            <a:ext cx="7772400" cy="1362075"/>
          </a:xfrm>
        </p:spPr>
        <p:txBody>
          <a:bodyPr/>
          <a:lstStyle/>
          <a:p>
            <a:r>
              <a:rPr lang="en-US" dirty="0"/>
              <a:t>A   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Plethora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		of  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Higgs</a:t>
            </a:r>
          </a:p>
        </p:txBody>
      </p:sp>
    </p:spTree>
    <p:extLst>
      <p:ext uri="{BB962C8B-B14F-4D97-AF65-F5344CB8AC3E}">
        <p14:creationId xmlns:p14="http://schemas.microsoft.com/office/powerpoint/2010/main" val="256871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4478B-8EA1-BE45-9765-FC92305A4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Private Higgs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867980-C9E5-8549-B6D1-1416E08BBC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2388" y="357370"/>
            <a:ext cx="2314534" cy="16179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4F6EC5-4EEF-9445-882C-B1422CE9DC4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738332"/>
            <a:ext cx="3080084" cy="8361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7ACEAE-5732-0748-B9ED-5D93C01C2813}"/>
              </a:ext>
            </a:extLst>
          </p:cNvPr>
          <p:cNvSpPr txBox="1"/>
          <p:nvPr/>
        </p:nvSpPr>
        <p:spPr>
          <a:xfrm>
            <a:off x="7412054" y="791036"/>
            <a:ext cx="1479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R. Porto &amp; A. Zee ‘07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7C44ED-EECE-FA43-B8D1-74EB6B29FAB3}"/>
              </a:ext>
            </a:extLst>
          </p:cNvPr>
          <p:cNvSpPr txBox="1"/>
          <p:nvPr/>
        </p:nvSpPr>
        <p:spPr>
          <a:xfrm>
            <a:off x="5450760" y="1044330"/>
            <a:ext cx="3700500" cy="64633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 private Higgs for every SM fermion!</a:t>
            </a:r>
          </a:p>
          <a:p>
            <a:r>
              <a:rPr lang="en-US" dirty="0"/>
              <a:t>	        Plus additional singlets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5261DF-D9A4-5B48-AB86-6FCF4DFE6AC9}"/>
              </a:ext>
            </a:extLst>
          </p:cNvPr>
          <p:cNvSpPr txBox="1"/>
          <p:nvPr/>
        </p:nvSpPr>
        <p:spPr>
          <a:xfrm>
            <a:off x="4295274" y="1791420"/>
            <a:ext cx="4860757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“Scalar” see-saw mechanism:</a:t>
            </a:r>
          </a:p>
          <a:p>
            <a:r>
              <a:rPr lang="en-US" dirty="0">
                <a:solidFill>
                  <a:schemeClr val="bg2"/>
                </a:solidFill>
              </a:rPr>
              <a:t>		Hierarchy </a:t>
            </a:r>
            <a:r>
              <a:rPr lang="en-US" dirty="0" err="1">
                <a:solidFill>
                  <a:schemeClr val="bg2"/>
                </a:solidFill>
              </a:rPr>
              <a:t>y</a:t>
            </a:r>
            <a:r>
              <a:rPr lang="en-US" baseline="-25000" dirty="0" err="1">
                <a:solidFill>
                  <a:schemeClr val="bg2"/>
                </a:solidFill>
              </a:rPr>
              <a:t>q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v</a:t>
            </a:r>
            <a:r>
              <a:rPr lang="en-US" baseline="-25000" dirty="0" err="1">
                <a:solidFill>
                  <a:schemeClr val="bg2"/>
                </a:solidFill>
              </a:rPr>
              <a:t>q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~ v</a:t>
            </a:r>
            <a:r>
              <a:rPr lang="en-US" baseline="-25000" dirty="0">
                <a:solidFill>
                  <a:schemeClr val="bg2"/>
                </a:solidFill>
                <a:sym typeface="Wingdings" pitchFamily="2" charset="2"/>
              </a:rPr>
              <a:t>SM</a:t>
            </a:r>
            <a:r>
              <a:rPr lang="en-US" baseline="30000" dirty="0">
                <a:solidFill>
                  <a:schemeClr val="bg2"/>
                </a:solidFill>
                <a:sym typeface="Wingdings" pitchFamily="2" charset="2"/>
              </a:rPr>
              <a:t>3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/M</a:t>
            </a:r>
            <a:r>
              <a:rPr lang="en-US" baseline="-25000" dirty="0">
                <a:solidFill>
                  <a:schemeClr val="bg2"/>
                </a:solidFill>
                <a:sym typeface="Wingdings" pitchFamily="2" charset="2"/>
              </a:rPr>
              <a:t>Hq</a:t>
            </a:r>
            <a:r>
              <a:rPr lang="en-US" baseline="30000" dirty="0">
                <a:solidFill>
                  <a:schemeClr val="bg2"/>
                </a:solidFill>
                <a:sym typeface="Wingdings" pitchFamily="2" charset="2"/>
              </a:rPr>
              <a:t>2</a:t>
            </a:r>
          </a:p>
          <a:p>
            <a:r>
              <a:rPr lang="en-US" baseline="30000" dirty="0">
                <a:solidFill>
                  <a:schemeClr val="bg2"/>
                </a:solidFill>
                <a:sym typeface="Wingdings" pitchFamily="2" charset="2"/>
              </a:rPr>
              <a:t>		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h</a:t>
            </a:r>
            <a:r>
              <a:rPr lang="en-US" baseline="-25000" dirty="0">
                <a:solidFill>
                  <a:schemeClr val="bg2"/>
                </a:solidFill>
                <a:sym typeface="Wingdings" pitchFamily="2" charset="2"/>
              </a:rPr>
              <a:t>125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 = </a:t>
            </a:r>
            <a:r>
              <a:rPr lang="en-US" dirty="0" err="1">
                <a:solidFill>
                  <a:schemeClr val="bg2"/>
                </a:solidFill>
                <a:sym typeface="Wingdings" pitchFamily="2" charset="2"/>
              </a:rPr>
              <a:t>H</a:t>
            </a:r>
            <a:r>
              <a:rPr lang="en-US" baseline="-25000" dirty="0" err="1">
                <a:solidFill>
                  <a:schemeClr val="bg2"/>
                </a:solidFill>
                <a:sym typeface="Wingdings" pitchFamily="2" charset="2"/>
              </a:rPr>
              <a:t>t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, </a:t>
            </a:r>
            <a:r>
              <a:rPr lang="en-US" dirty="0" err="1">
                <a:solidFill>
                  <a:schemeClr val="bg2"/>
                </a:solidFill>
                <a:sym typeface="Wingdings" pitchFamily="2" charset="2"/>
              </a:rPr>
              <a:t>v</a:t>
            </a:r>
            <a:r>
              <a:rPr lang="en-US" baseline="-25000" dirty="0" err="1">
                <a:solidFill>
                  <a:schemeClr val="bg2"/>
                </a:solidFill>
                <a:sym typeface="Wingdings" pitchFamily="2" charset="2"/>
              </a:rPr>
              <a:t>SM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 = </a:t>
            </a:r>
            <a:r>
              <a:rPr lang="en-US" dirty="0" err="1">
                <a:solidFill>
                  <a:schemeClr val="bg2"/>
                </a:solidFill>
                <a:sym typeface="Wingdings" pitchFamily="2" charset="2"/>
              </a:rPr>
              <a:t>v</a:t>
            </a:r>
            <a:r>
              <a:rPr lang="en-US" baseline="-25000" dirty="0" err="1">
                <a:solidFill>
                  <a:schemeClr val="bg2"/>
                </a:solidFill>
                <a:sym typeface="Wingdings" pitchFamily="2" charset="2"/>
              </a:rPr>
              <a:t>t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 </a:t>
            </a:r>
            <a:endParaRPr lang="en-US" baseline="30000" dirty="0">
              <a:solidFill>
                <a:schemeClr val="bg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D98D5C-E90A-2F49-9A8F-FEC3C8A195BF}"/>
              </a:ext>
            </a:extLst>
          </p:cNvPr>
          <p:cNvSpPr txBox="1"/>
          <p:nvPr/>
        </p:nvSpPr>
        <p:spPr>
          <a:xfrm>
            <a:off x="1491916" y="3120752"/>
            <a:ext cx="7664115" cy="92333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Assume symmetry structure.</a:t>
            </a:r>
          </a:p>
          <a:p>
            <a:r>
              <a:rPr lang="en-US" dirty="0"/>
              <a:t>Additional singlet scalars and fermions </a:t>
            </a:r>
          </a:p>
          <a:p>
            <a:r>
              <a:rPr lang="en-US" dirty="0"/>
              <a:t>    --&gt; Generate pattern of </a:t>
            </a:r>
            <a:r>
              <a:rPr lang="en-US" dirty="0" err="1"/>
              <a:t>vevs</a:t>
            </a:r>
            <a:r>
              <a:rPr lang="en-US" dirty="0"/>
              <a:t> (fermion masses) </a:t>
            </a:r>
            <a:r>
              <a:rPr lang="en-US" i="1" dirty="0"/>
              <a:t>and</a:t>
            </a:r>
            <a:r>
              <a:rPr lang="en-US" dirty="0"/>
              <a:t> fermion mixing.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248C09-3826-BB41-A0B4-BC035F4247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0000" y="3852249"/>
            <a:ext cx="3835400" cy="1003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C59827-2D3D-4345-A896-9F5C2880BE2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102" y="4210466"/>
            <a:ext cx="5219700" cy="2336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C63B82-22CC-964A-9451-43817C2AD081}"/>
              </a:ext>
            </a:extLst>
          </p:cNvPr>
          <p:cNvSpPr txBox="1"/>
          <p:nvPr/>
        </p:nvSpPr>
        <p:spPr>
          <a:xfrm>
            <a:off x="6022169" y="2903507"/>
            <a:ext cx="3307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Preliminary, </a:t>
            </a:r>
            <a:r>
              <a:rPr lang="en-US" sz="1200" dirty="0"/>
              <a:t>B. </a:t>
            </a:r>
            <a:r>
              <a:rPr lang="en-US" sz="1200" dirty="0" err="1"/>
              <a:t>Bhatacharya</a:t>
            </a:r>
            <a:r>
              <a:rPr lang="en-US" sz="1200" dirty="0"/>
              <a:t>, S. </a:t>
            </a:r>
            <a:r>
              <a:rPr lang="en-US" sz="1200" dirty="0" err="1"/>
              <a:t>Jayawardana</a:t>
            </a:r>
            <a:r>
              <a:rPr lang="en-US" sz="1200" dirty="0"/>
              <a:t>, NRS  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49060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4F540-53D3-ED4E-9815-4D4DDABCB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Quark Mixing in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PH: </a:t>
            </a:r>
            <a:r>
              <a:rPr lang="en-US" dirty="0"/>
              <a:t>CKM Matrix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A8B343-3F7D-A340-A985-A19E24E032EE}"/>
              </a:ext>
            </a:extLst>
          </p:cNvPr>
          <p:cNvSpPr txBox="1"/>
          <p:nvPr/>
        </p:nvSpPr>
        <p:spPr>
          <a:xfrm>
            <a:off x="0" y="274638"/>
            <a:ext cx="2329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V</a:t>
            </a:r>
            <a:r>
              <a:rPr lang="en-US" sz="3200" b="1" baseline="-25000" dirty="0"/>
              <a:t>CKM</a:t>
            </a:r>
            <a:r>
              <a:rPr lang="en-US" sz="3200" b="1" dirty="0"/>
              <a:t> = U</a:t>
            </a:r>
            <a:r>
              <a:rPr lang="en-US" sz="3200" b="1" baseline="-25000" dirty="0"/>
              <a:t>L</a:t>
            </a:r>
            <a:r>
              <a:rPr lang="en-US" sz="3200" b="1" baseline="30000" dirty="0"/>
              <a:t>†</a:t>
            </a:r>
            <a:r>
              <a:rPr lang="en-US" sz="3200" b="1" dirty="0"/>
              <a:t> D</a:t>
            </a:r>
            <a:r>
              <a:rPr lang="en-US" sz="3200" b="1" baseline="-25000" dirty="0"/>
              <a:t>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8C3E0DF-E3EC-C04A-A497-C43D37455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705" y="2894063"/>
            <a:ext cx="3693151" cy="123105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21B2034-9A67-894F-9EB2-3609CE244539}"/>
              </a:ext>
            </a:extLst>
          </p:cNvPr>
          <p:cNvSpPr txBox="1"/>
          <p:nvPr/>
        </p:nvSpPr>
        <p:spPr>
          <a:xfrm>
            <a:off x="3104963" y="2349497"/>
            <a:ext cx="3019224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Choosing U</a:t>
            </a:r>
            <a:r>
              <a:rPr lang="en-US" baseline="-25000" dirty="0"/>
              <a:t>L </a:t>
            </a:r>
            <a:r>
              <a:rPr lang="en-US" dirty="0"/>
              <a:t>= 1, can interpret: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542131-BAA7-D349-89D0-750F08FF942C}"/>
              </a:ext>
            </a:extLst>
          </p:cNvPr>
          <p:cNvSpPr txBox="1"/>
          <p:nvPr/>
        </p:nvSpPr>
        <p:spPr>
          <a:xfrm>
            <a:off x="1112784" y="1581927"/>
            <a:ext cx="691541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No way to extract U</a:t>
            </a:r>
            <a:r>
              <a:rPr lang="en-US" baseline="-25000" dirty="0">
                <a:solidFill>
                  <a:schemeClr val="bg2"/>
                </a:solidFill>
              </a:rPr>
              <a:t>L</a:t>
            </a:r>
            <a:r>
              <a:rPr lang="en-US" dirty="0">
                <a:solidFill>
                  <a:schemeClr val="bg2"/>
                </a:solidFill>
              </a:rPr>
              <a:t> and D</a:t>
            </a:r>
            <a:r>
              <a:rPr lang="en-US" baseline="-25000" dirty="0">
                <a:solidFill>
                  <a:schemeClr val="bg2"/>
                </a:solidFill>
              </a:rPr>
              <a:t>L</a:t>
            </a:r>
            <a:r>
              <a:rPr lang="en-US" dirty="0">
                <a:solidFill>
                  <a:schemeClr val="bg2"/>
                </a:solidFill>
              </a:rPr>
              <a:t> independently in SM.</a:t>
            </a:r>
          </a:p>
          <a:p>
            <a:r>
              <a:rPr lang="en-US" dirty="0">
                <a:solidFill>
                  <a:schemeClr val="bg2"/>
                </a:solidFill>
              </a:rPr>
              <a:t>Only information about product (V</a:t>
            </a:r>
            <a:r>
              <a:rPr lang="en-US" baseline="-25000" dirty="0">
                <a:solidFill>
                  <a:schemeClr val="bg2"/>
                </a:solidFill>
              </a:rPr>
              <a:t>CKM</a:t>
            </a:r>
            <a:r>
              <a:rPr lang="en-US" dirty="0">
                <a:solidFill>
                  <a:schemeClr val="bg2"/>
                </a:solidFill>
              </a:rPr>
              <a:t>) from flavor changing processes.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EEE3E6-C2E8-FA4B-B74D-EFEBFA3EC791}"/>
              </a:ext>
            </a:extLst>
          </p:cNvPr>
          <p:cNvSpPr txBox="1"/>
          <p:nvPr/>
        </p:nvSpPr>
        <p:spPr>
          <a:xfrm>
            <a:off x="1112784" y="935596"/>
            <a:ext cx="6918432" cy="646331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{U</a:t>
            </a:r>
            <a:r>
              <a:rPr lang="en-US" baseline="-25000" dirty="0"/>
              <a:t>L</a:t>
            </a:r>
            <a:r>
              <a:rPr lang="en-US" dirty="0"/>
              <a:t>, D</a:t>
            </a:r>
            <a:r>
              <a:rPr lang="en-US" baseline="-25000" dirty="0"/>
              <a:t>L</a:t>
            </a:r>
            <a:r>
              <a:rPr lang="en-US" dirty="0"/>
              <a:t>} define admixture of weak eigenstates in mass eigenstates: </a:t>
            </a:r>
          </a:p>
          <a:p>
            <a:r>
              <a:rPr lang="en-US" dirty="0"/>
              <a:t>				unknown 3x3 rotation matrices. </a:t>
            </a:r>
            <a:endParaRPr lang="en-US" baseline="-25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11D141-07CD-764B-BE6D-0E10063D2381}"/>
              </a:ext>
            </a:extLst>
          </p:cNvPr>
          <p:cNvGrpSpPr/>
          <p:nvPr/>
        </p:nvGrpSpPr>
        <p:grpSpPr>
          <a:xfrm>
            <a:off x="2935705" y="4251410"/>
            <a:ext cx="3868391" cy="2331952"/>
            <a:chOff x="2935705" y="4251410"/>
            <a:chExt cx="3868391" cy="233195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529B9BD-0AC7-D84B-A93A-01E0BAD9A7B4}"/>
                </a:ext>
              </a:extLst>
            </p:cNvPr>
            <p:cNvSpPr txBox="1"/>
            <p:nvPr/>
          </p:nvSpPr>
          <p:spPr>
            <a:xfrm>
              <a:off x="2935705" y="4251410"/>
              <a:ext cx="3693152" cy="1077218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IF</a:t>
              </a:r>
              <a:r>
                <a:rPr lang="en-US" sz="3200" dirty="0"/>
                <a:t> </a:t>
              </a:r>
              <a:r>
                <a:rPr lang="en-US" sz="3200" dirty="0" err="1"/>
                <a:t>v</a:t>
              </a:r>
              <a:r>
                <a:rPr lang="en-US" sz="3200" baseline="-25000" dirty="0" err="1"/>
                <a:t>q</a:t>
              </a:r>
              <a:r>
                <a:rPr lang="en-US" sz="3200" dirty="0"/>
                <a:t> = </a:t>
              </a:r>
              <a:r>
                <a:rPr lang="en-US" sz="3200" dirty="0" err="1"/>
                <a:t>m</a:t>
              </a:r>
              <a:r>
                <a:rPr lang="en-US" sz="3200" baseline="-25000" dirty="0" err="1"/>
                <a:t>q</a:t>
              </a:r>
              <a:endParaRPr lang="en-US" sz="3200" baseline="-25000" dirty="0"/>
            </a:p>
            <a:p>
              <a:pPr algn="ctr"/>
              <a:r>
                <a:rPr lang="en-US" sz="3200" dirty="0"/>
                <a:t>=&gt; {U</a:t>
              </a:r>
              <a:r>
                <a:rPr lang="en-US" sz="3200" baseline="-25000" dirty="0"/>
                <a:t>L</a:t>
              </a:r>
              <a:r>
                <a:rPr lang="en-US" sz="3200" dirty="0"/>
                <a:t>, D</a:t>
              </a:r>
              <a:r>
                <a:rPr lang="en-US" sz="3200" baseline="-25000" dirty="0"/>
                <a:t>L</a:t>
              </a:r>
              <a:r>
                <a:rPr lang="en-US" sz="3200" dirty="0"/>
                <a:t>} = </a:t>
              </a:r>
              <a:r>
                <a:rPr lang="en-US" sz="3200" dirty="0" err="1"/>
                <a:t>Y</a:t>
              </a:r>
              <a:r>
                <a:rPr lang="en-US" sz="3200" baseline="-25000" dirty="0" err="1"/>
                <a:t>eff</a:t>
              </a:r>
              <a:r>
                <a:rPr lang="en-US" sz="3200" baseline="-25000" dirty="0"/>
                <a:t> {</a:t>
              </a:r>
              <a:r>
                <a:rPr lang="en-US" sz="3200" baseline="-25000" dirty="0" err="1"/>
                <a:t>u,d</a:t>
              </a:r>
              <a:r>
                <a:rPr lang="en-US" sz="3200" baseline="-25000" dirty="0"/>
                <a:t>}</a:t>
              </a:r>
              <a:r>
                <a:rPr lang="en-US" sz="3200" baseline="30000" dirty="0"/>
                <a:t>PH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088B861-C888-984C-B668-81B06152C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5650" y="5503862"/>
              <a:ext cx="3009900" cy="10795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60DA37C-B395-7F43-BA22-E18B6E5ED469}"/>
                </a:ext>
              </a:extLst>
            </p:cNvPr>
            <p:cNvSpPr txBox="1"/>
            <p:nvPr/>
          </p:nvSpPr>
          <p:spPr>
            <a:xfrm>
              <a:off x="3496139" y="5276073"/>
              <a:ext cx="33079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Preliminary, </a:t>
              </a:r>
              <a:r>
                <a:rPr lang="en-US" sz="1200" dirty="0"/>
                <a:t>B. </a:t>
              </a:r>
              <a:r>
                <a:rPr lang="en-US" sz="1200" dirty="0" err="1"/>
                <a:t>Bhatacharya</a:t>
              </a:r>
              <a:r>
                <a:rPr lang="en-US" sz="1200" dirty="0"/>
                <a:t>, S. </a:t>
              </a:r>
              <a:r>
                <a:rPr lang="en-US" sz="1200" dirty="0" err="1"/>
                <a:t>Jayawardana</a:t>
              </a:r>
              <a:r>
                <a:rPr lang="en-US" sz="1200" dirty="0"/>
                <a:t>, NRS  </a:t>
              </a:r>
              <a:endParaRPr lang="en-US" sz="1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6675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1E997-5B9B-FB4F-9F8D-832B8783E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31343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bg2">
                    <a:lumMod val="75000"/>
                  </a:schemeClr>
                </a:solidFill>
              </a:rPr>
              <a:t>Notorious</a:t>
            </a:r>
            <a:r>
              <a:rPr lang="en-US" sz="6600" dirty="0">
                <a:solidFill>
                  <a:schemeClr val="bg2">
                    <a:lumMod val="25000"/>
                  </a:schemeClr>
                </a:solidFill>
              </a:rPr>
              <a:t> 				                 		Supersymmetry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43B43-EABC-2247-8B62-F6A4FC9F1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591317"/>
            <a:ext cx="5796643" cy="3209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94940D-C764-8C45-BDF0-028F6FD15C15}"/>
              </a:ext>
            </a:extLst>
          </p:cNvPr>
          <p:cNvSpPr txBox="1"/>
          <p:nvPr/>
        </p:nvSpPr>
        <p:spPr>
          <a:xfrm>
            <a:off x="6026768" y="221985"/>
            <a:ext cx="2855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“Particle Fever” – The movie</a:t>
            </a:r>
          </a:p>
        </p:txBody>
      </p:sp>
    </p:spTree>
    <p:extLst>
      <p:ext uri="{BB962C8B-B14F-4D97-AF65-F5344CB8AC3E}">
        <p14:creationId xmlns:p14="http://schemas.microsoft.com/office/powerpoint/2010/main" val="32550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600201"/>
            <a:ext cx="2986883" cy="19811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7800" y="3581400"/>
            <a:ext cx="4064702" cy="2895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003048"/>
            <a:ext cx="5029200" cy="731520"/>
          </a:xfrm>
          <a:prstGeom prst="rect">
            <a:avLst/>
          </a:prstGeom>
          <a:solidFill>
            <a:srgbClr val="DDD9C3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Explains hierarchy between the EW scale and the Planck/unification scales.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841248"/>
            <a:ext cx="5029200" cy="731520"/>
          </a:xfrm>
          <a:prstGeom prst="rect">
            <a:avLst/>
          </a:prstGeom>
          <a:solidFill>
            <a:srgbClr val="DDD9C3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Generates electroweak symmetry breaking (EWSB).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679448"/>
            <a:ext cx="5029200" cy="731520"/>
          </a:xfrm>
          <a:prstGeom prst="rect">
            <a:avLst/>
          </a:prstGeom>
          <a:solidFill>
            <a:srgbClr val="DDD9C3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Allows unification of electroweak and strong forces at energies ~10</a:t>
            </a:r>
            <a:r>
              <a:rPr lang="en-US" sz="2000" b="1" spc="-150" baseline="30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16</a:t>
            </a:r>
            <a:r>
              <a:rPr lang="en-US" sz="2000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15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GeV</a:t>
            </a:r>
            <a:r>
              <a:rPr lang="en-US" sz="2000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517648"/>
            <a:ext cx="5029200" cy="731520"/>
          </a:xfrm>
          <a:prstGeom prst="rect">
            <a:avLst/>
          </a:prstGeom>
          <a:solidFill>
            <a:srgbClr val="DDD9C3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Provides a good dark matter candidate: </a:t>
            </a:r>
            <a:br>
              <a:rPr lang="en-US" sz="2000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Lightest SUSY Particle (LSP)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92782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Supersymmetry</a:t>
            </a:r>
            <a:r>
              <a:rPr lang="en-US" dirty="0">
                <a:solidFill>
                  <a:srgbClr val="877F4F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7782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Minimal </a:t>
            </a:r>
            <a:r>
              <a:rPr lang="en-US" dirty="0" err="1"/>
              <a:t>Supersymmetric</a:t>
            </a:r>
            <a:r>
              <a:rPr lang="en-US" dirty="0"/>
              <a:t> SM (MSSM)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1593" r="884"/>
          <a:stretch/>
        </p:blipFill>
        <p:spPr>
          <a:xfrm>
            <a:off x="6324600" y="3756448"/>
            <a:ext cx="2497700" cy="24157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25880"/>
            <a:ext cx="5867400" cy="731520"/>
          </a:xfrm>
          <a:prstGeom prst="rect">
            <a:avLst/>
          </a:prstGeom>
          <a:solidFill>
            <a:srgbClr val="DDD9C3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 every fermion there is a boson of equal mass and couplings and visa versa.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" r="52466"/>
          <a:stretch/>
        </p:blipFill>
        <p:spPr>
          <a:xfrm>
            <a:off x="6339982" y="1318048"/>
            <a:ext cx="2497700" cy="24157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613660"/>
            <a:ext cx="5867400" cy="41148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5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 new couplings.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2129790"/>
            <a:ext cx="6248400" cy="411480"/>
            <a:chOff x="0" y="2331720"/>
            <a:chExt cx="6248400" cy="411480"/>
          </a:xfrm>
        </p:grpSpPr>
        <p:sp>
          <p:nvSpPr>
            <p:cNvPr id="7" name="TextBox 6"/>
            <p:cNvSpPr txBox="1"/>
            <p:nvPr/>
          </p:nvSpPr>
          <p:spPr>
            <a:xfrm>
              <a:off x="0" y="2331720"/>
              <a:ext cx="5867400" cy="41148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 anchorCtr="0">
              <a:no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2000" b="1" spc="-150" dirty="0">
                  <a:solidFill>
                    <a:srgbClr val="E2DFD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‘</a:t>
              </a:r>
              <a:r>
                <a:rPr lang="en-US" sz="2000" b="1" spc="-150" dirty="0" err="1">
                  <a:solidFill>
                    <a:srgbClr val="E2DFD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s’particles</a:t>
              </a:r>
              <a:r>
                <a:rPr lang="en-US" sz="2000" b="1" spc="-150" dirty="0">
                  <a:solidFill>
                    <a:srgbClr val="E2DFD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and ‘</a:t>
              </a:r>
              <a:r>
                <a:rPr lang="en-US" sz="2000" b="1" spc="-150" dirty="0" err="1">
                  <a:solidFill>
                    <a:srgbClr val="E2DFD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inos</a:t>
              </a:r>
              <a:endParaRPr lang="en-US" sz="2000" b="1" spc="-15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14315" t="14110" r="14724" b="14520"/>
            <a:stretch/>
          </p:blipFill>
          <p:spPr>
            <a:xfrm>
              <a:off x="5943600" y="2384182"/>
              <a:ext cx="304800" cy="306557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0" y="3097530"/>
            <a:ext cx="5867400" cy="4114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400" b="1" spc="-15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SUSY has to be broken.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486" y="3689849"/>
            <a:ext cx="28067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6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Type II 2HDM:</a:t>
            </a:r>
            <a:r>
              <a:rPr lang="en-US" dirty="0"/>
              <a:t>  Higgs Mass = 125 GeV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Content Placeholder 1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743" b="6610"/>
          <a:stretch/>
        </p:blipFill>
        <p:spPr>
          <a:xfrm>
            <a:off x="0" y="1371600"/>
            <a:ext cx="5562600" cy="727137"/>
          </a:xfrm>
        </p:spPr>
      </p:pic>
      <p:sp>
        <p:nvSpPr>
          <p:cNvPr id="5" name="TextBox 4"/>
          <p:cNvSpPr txBox="1"/>
          <p:nvPr/>
        </p:nvSpPr>
        <p:spPr>
          <a:xfrm>
            <a:off x="3581400" y="2057400"/>
            <a:ext cx="19164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/>
              <a:t>H. Haber and J. </a:t>
            </a:r>
            <a:r>
              <a:rPr lang="en-US" sz="1200" i="1" dirty="0" err="1"/>
              <a:t>Gunion</a:t>
            </a:r>
            <a:r>
              <a:rPr lang="en-US" sz="1200" i="1" dirty="0"/>
              <a:t>, ‘03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590800"/>
            <a:ext cx="5562600" cy="731520"/>
          </a:xfrm>
          <a:prstGeom prst="rect">
            <a:avLst/>
          </a:prstGeom>
          <a:solidFill>
            <a:srgbClr val="DDD9C3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Quartics</a:t>
            </a:r>
            <a:r>
              <a:rPr lang="en-US" sz="2000" b="1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without quantum corrections related only to SM couplings.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514958"/>
            <a:ext cx="5562600" cy="41148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0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Higgs mass bounded by </a:t>
            </a:r>
            <a:r>
              <a:rPr lang="en-US" sz="2000" b="1" i="1" spc="-100" dirty="0" err="1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</a:t>
            </a:r>
            <a:r>
              <a:rPr lang="en-US" sz="2000" b="1" i="1" spc="-100" baseline="-25000" dirty="0" err="1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</a:t>
            </a:r>
            <a:r>
              <a:rPr lang="en-US" sz="2000" b="1" spc="-10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at tree-level.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113213"/>
            <a:ext cx="9144000" cy="1013267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spc="-10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Need large radiative corrections.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0" y="4118126"/>
            <a:ext cx="9144002" cy="762000"/>
            <a:chOff x="0" y="5410200"/>
            <a:chExt cx="5562601" cy="762000"/>
          </a:xfrm>
        </p:grpSpPr>
        <p:sp>
          <p:nvSpPr>
            <p:cNvPr id="29" name="Rectangle 28"/>
            <p:cNvSpPr/>
            <p:nvPr/>
          </p:nvSpPr>
          <p:spPr>
            <a:xfrm>
              <a:off x="0" y="5410200"/>
              <a:ext cx="5562600" cy="76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" y="5410200"/>
              <a:ext cx="5562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/>
                <a:t>91     125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/>
            <a:srcRect l="31556" t="28691" r="29925" b="29726"/>
            <a:stretch/>
          </p:blipFill>
          <p:spPr>
            <a:xfrm>
              <a:off x="2586389" y="5592075"/>
              <a:ext cx="244993" cy="401037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705600" y="1791854"/>
            <a:ext cx="1676400" cy="1680865"/>
            <a:chOff x="8686800" y="1062335"/>
            <a:chExt cx="1676400" cy="1680865"/>
          </a:xfrm>
        </p:grpSpPr>
        <p:grpSp>
          <p:nvGrpSpPr>
            <p:cNvPr id="12" name="Group 11"/>
            <p:cNvGrpSpPr/>
            <p:nvPr/>
          </p:nvGrpSpPr>
          <p:grpSpPr>
            <a:xfrm>
              <a:off x="8686800" y="1524000"/>
              <a:ext cx="1676400" cy="1219200"/>
              <a:chOff x="8686800" y="1524000"/>
              <a:chExt cx="1676400" cy="1219200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8686800" y="1600200"/>
                <a:ext cx="838200" cy="533400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8686800" y="2133600"/>
                <a:ext cx="838200" cy="609600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9525000" y="1524000"/>
                <a:ext cx="838200" cy="609600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9525000" y="2133600"/>
                <a:ext cx="838200" cy="533400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9296400" y="1062335"/>
              <a:ext cx="4549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i="1" dirty="0"/>
                <a:t>λ</a:t>
              </a:r>
              <a:r>
                <a:rPr lang="en-US" sz="2400" b="1" i="1" baseline="-25000" dirty="0" err="1"/>
                <a:t>i</a:t>
              </a:r>
              <a:endParaRPr lang="en-US" sz="2400" b="1" i="1" baseline="-25000" dirty="0"/>
            </a:p>
          </p:txBody>
        </p:sp>
        <p:cxnSp>
          <p:nvCxnSpPr>
            <p:cNvPr id="14" name="Straight Arrow Connector 13"/>
            <p:cNvCxnSpPr>
              <a:stCxn id="13" idx="2"/>
            </p:cNvCxnSpPr>
            <p:nvPr/>
          </p:nvCxnSpPr>
          <p:spPr>
            <a:xfrm>
              <a:off x="9523878" y="1524000"/>
              <a:ext cx="1122" cy="45273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195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D13CE-8EBA-FD4D-8F56-FCF23BA73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486" y="274637"/>
            <a:ext cx="3910914" cy="88689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Fine Tuning:</a:t>
            </a:r>
            <a:br>
              <a:rPr lang="en-US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SUSY</a:t>
            </a:r>
            <a:r>
              <a:rPr lang="en-US" dirty="0"/>
              <a:t> Cancelations!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E2A9E-52D6-4442-803D-A5793A311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976" y="274638"/>
            <a:ext cx="2451100" cy="1257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AFDA24-27AD-2441-B47F-FD9E145768D0}"/>
              </a:ext>
            </a:extLst>
          </p:cNvPr>
          <p:cNvSpPr txBox="1"/>
          <p:nvPr/>
        </p:nvSpPr>
        <p:spPr>
          <a:xfrm>
            <a:off x="0" y="660257"/>
            <a:ext cx="2913673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Top quark contribution: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C1CEFB-5FF5-C148-BADD-0EF2076D5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46" y="1569340"/>
            <a:ext cx="7810500" cy="17653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4A4DB16-3AAC-5749-977D-BDAAFC8CB051}"/>
              </a:ext>
            </a:extLst>
          </p:cNvPr>
          <p:cNvGrpSpPr/>
          <p:nvPr/>
        </p:nvGrpSpPr>
        <p:grpSpPr>
          <a:xfrm>
            <a:off x="-1" y="3567235"/>
            <a:ext cx="8273074" cy="2425700"/>
            <a:chOff x="-1" y="3567235"/>
            <a:chExt cx="8273074" cy="24257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A354E3-030B-3546-AD73-AB612477A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573" y="4169162"/>
              <a:ext cx="2451100" cy="5969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9927F2-225D-AF4C-BAEE-549FB7D2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75673" y="3567235"/>
              <a:ext cx="4597400" cy="14224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428B92-5FD0-BB41-9862-44C245358F83}"/>
                </a:ext>
              </a:extLst>
            </p:cNvPr>
            <p:cNvSpPr txBox="1"/>
            <p:nvPr/>
          </p:nvSpPr>
          <p:spPr>
            <a:xfrm>
              <a:off x="-1" y="3567235"/>
              <a:ext cx="3675673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Complex scalar (STOP) contributions :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DCB808-9F54-154A-A9B6-E6456A656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2804" y="4989635"/>
              <a:ext cx="3035300" cy="10033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40E5502-CEED-B749-868D-2E7C9138ECD1}"/>
              </a:ext>
            </a:extLst>
          </p:cNvPr>
          <p:cNvSpPr txBox="1"/>
          <p:nvPr/>
        </p:nvSpPr>
        <p:spPr>
          <a:xfrm>
            <a:off x="3675673" y="5113525"/>
            <a:ext cx="5468327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Quadratic divergences CANCEL if EQUALITY of couplings. </a:t>
            </a:r>
          </a:p>
          <a:p>
            <a:pPr algn="ctr"/>
            <a:r>
              <a:rPr lang="en-US" sz="1600" dirty="0"/>
              <a:t>Residual (mass dependent) logarithmic contributions remain</a:t>
            </a:r>
          </a:p>
        </p:txBody>
      </p:sp>
    </p:spTree>
    <p:extLst>
      <p:ext uri="{BB962C8B-B14F-4D97-AF65-F5344CB8AC3E}">
        <p14:creationId xmlns:p14="http://schemas.microsoft.com/office/powerpoint/2010/main" val="233711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748DD-9692-E244-BB7C-00749494E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Stop + top </a:t>
            </a:r>
            <a:r>
              <a:rPr lang="en-US" dirty="0"/>
              <a:t> Quartic Contributions!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41646E-0963-5E45-A91E-0CE45855F8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0" y="320675"/>
            <a:ext cx="1568450" cy="1436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31850A-8B58-A540-98DB-E1E089BF40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50" y="2012052"/>
            <a:ext cx="1720850" cy="1462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799B12-6865-6E44-8941-D26F04DD87B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2400" y="1193642"/>
            <a:ext cx="2044700" cy="1636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CA1720-7CCF-C84C-889A-D4B5158B7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871419"/>
            <a:ext cx="7759700" cy="832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3EE9E9-4EC9-BE46-AC7A-324E9796B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912377"/>
            <a:ext cx="4573418" cy="832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12A96F-FFD8-8645-B564-84EDB8C2B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9218" y="2757981"/>
            <a:ext cx="3556000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5E8834-90A8-8B45-ABAF-6754A79BA5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8989" y="1338870"/>
            <a:ext cx="3856229" cy="8842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E049A9-4D17-4D48-A8A3-048E413825C0}"/>
              </a:ext>
            </a:extLst>
          </p:cNvPr>
          <p:cNvSpPr txBox="1"/>
          <p:nvPr/>
        </p:nvSpPr>
        <p:spPr>
          <a:xfrm>
            <a:off x="5558428" y="5864877"/>
            <a:ext cx="2887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Carena</a:t>
            </a:r>
            <a:r>
              <a:rPr lang="en-US" sz="1200" dirty="0"/>
              <a:t>, Espinosa, </a:t>
            </a:r>
            <a:r>
              <a:rPr lang="en-US" sz="1200" dirty="0" err="1"/>
              <a:t>Quiros</a:t>
            </a:r>
            <a:r>
              <a:rPr lang="en-US" sz="1200" dirty="0"/>
              <a:t>, </a:t>
            </a:r>
            <a:r>
              <a:rPr lang="en-US" sz="1200" dirty="0" err="1"/>
              <a:t>C.Wagner</a:t>
            </a:r>
            <a:r>
              <a:rPr lang="en-US" sz="1200" dirty="0"/>
              <a:t>, ’95,96 </a:t>
            </a:r>
          </a:p>
        </p:txBody>
      </p:sp>
    </p:spTree>
    <p:extLst>
      <p:ext uri="{BB962C8B-B14F-4D97-AF65-F5344CB8AC3E}">
        <p14:creationId xmlns:p14="http://schemas.microsoft.com/office/powerpoint/2010/main" val="391921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0126D-97C1-7F4B-B6A8-72081998E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Charged Higgs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0D626E-E150-CF40-8C68-B4D36AB88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36" y="1019908"/>
            <a:ext cx="7878327" cy="52485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D17C60-D777-234B-B6B0-39E55A3702B4}"/>
              </a:ext>
            </a:extLst>
          </p:cNvPr>
          <p:cNvSpPr txBox="1"/>
          <p:nvPr/>
        </p:nvSpPr>
        <p:spPr>
          <a:xfrm>
            <a:off x="6933909" y="936109"/>
            <a:ext cx="1215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GFitter</a:t>
            </a:r>
            <a:r>
              <a:rPr lang="en-US" dirty="0"/>
              <a:t>, ‘18</a:t>
            </a:r>
          </a:p>
        </p:txBody>
      </p:sp>
    </p:spTree>
    <p:extLst>
      <p:ext uri="{BB962C8B-B14F-4D97-AF65-F5344CB8AC3E}">
        <p14:creationId xmlns:p14="http://schemas.microsoft.com/office/powerpoint/2010/main" val="5866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47345-6B87-454C-A00D-000760AEA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Fine Tune or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Not</a:t>
            </a:r>
            <a:r>
              <a:rPr lang="en-US" dirty="0"/>
              <a:t>??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E8E21B-7E81-C046-B32C-FDBFB7970F59}"/>
              </a:ext>
            </a:extLst>
          </p:cNvPr>
          <p:cNvGrpSpPr/>
          <p:nvPr/>
        </p:nvGrpSpPr>
        <p:grpSpPr>
          <a:xfrm>
            <a:off x="2106564" y="1758950"/>
            <a:ext cx="5388071" cy="4330700"/>
            <a:chOff x="2114550" y="1720850"/>
            <a:chExt cx="5388071" cy="43307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7569E92-97F8-CF46-992D-D51DA18E0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4550" y="1720850"/>
              <a:ext cx="5372100" cy="43307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F6DF55-EFB8-294D-9BD7-1755F55314BC}"/>
                </a:ext>
              </a:extLst>
            </p:cNvPr>
            <p:cNvSpPr txBox="1"/>
            <p:nvPr/>
          </p:nvSpPr>
          <p:spPr>
            <a:xfrm>
              <a:off x="5956300" y="1720850"/>
              <a:ext cx="15463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G. Lee, C. Wagner, ‘15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2FD562B-1C8F-7D4B-A285-90FE24AE41E5}"/>
              </a:ext>
            </a:extLst>
          </p:cNvPr>
          <p:cNvSpPr txBox="1"/>
          <p:nvPr/>
        </p:nvSpPr>
        <p:spPr>
          <a:xfrm>
            <a:off x="508000" y="669170"/>
            <a:ext cx="235109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Stop masses ~ few </a:t>
            </a:r>
            <a:r>
              <a:rPr lang="en-US" dirty="0" err="1">
                <a:solidFill>
                  <a:schemeClr val="bg2"/>
                </a:solidFill>
              </a:rPr>
              <a:t>TeV</a:t>
            </a:r>
            <a:r>
              <a:rPr lang="en-US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8E5B50-F79A-EF49-AD29-A9A7C434E4A0}"/>
              </a:ext>
            </a:extLst>
          </p:cNvPr>
          <p:cNvSpPr txBox="1"/>
          <p:nvPr/>
        </p:nvSpPr>
        <p:spPr>
          <a:xfrm>
            <a:off x="508000" y="1248368"/>
            <a:ext cx="7193892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Lighter Stops demand large splitting between left- and right-handed stops. </a:t>
            </a:r>
          </a:p>
        </p:txBody>
      </p:sp>
    </p:spTree>
    <p:extLst>
      <p:ext uri="{BB962C8B-B14F-4D97-AF65-F5344CB8AC3E}">
        <p14:creationId xmlns:p14="http://schemas.microsoft.com/office/powerpoint/2010/main" val="155562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Higgs Mass = 125 </a:t>
            </a:r>
            <a:r>
              <a:rPr lang="en-US" dirty="0" err="1"/>
              <a:t>GeV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Content Placeholder 1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743" b="6610"/>
          <a:stretch/>
        </p:blipFill>
        <p:spPr>
          <a:xfrm>
            <a:off x="0" y="1371600"/>
            <a:ext cx="5562600" cy="727137"/>
          </a:xfrm>
        </p:spPr>
      </p:pic>
      <p:sp>
        <p:nvSpPr>
          <p:cNvPr id="5" name="TextBox 4"/>
          <p:cNvSpPr txBox="1"/>
          <p:nvPr/>
        </p:nvSpPr>
        <p:spPr>
          <a:xfrm>
            <a:off x="3581400" y="2057400"/>
            <a:ext cx="19164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/>
              <a:t>H. Haber and J. </a:t>
            </a:r>
            <a:r>
              <a:rPr lang="en-US" sz="1200" i="1" dirty="0" err="1"/>
              <a:t>Gunion</a:t>
            </a:r>
            <a:r>
              <a:rPr lang="en-US" sz="1200" i="1" dirty="0"/>
              <a:t>, ‘03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590800"/>
            <a:ext cx="5562600" cy="731520"/>
          </a:xfrm>
          <a:prstGeom prst="rect">
            <a:avLst/>
          </a:prstGeom>
          <a:solidFill>
            <a:srgbClr val="DDD9C3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Quartics</a:t>
            </a:r>
            <a:r>
              <a:rPr lang="en-US" sz="2000" b="1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without quantum corrections related only to SM couplings.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514958"/>
            <a:ext cx="5562600" cy="41148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noAutofit/>
          </a:bodyPr>
          <a:lstStyle/>
          <a:p>
            <a:pPr algn="r">
              <a:lnSpc>
                <a:spcPct val="85000"/>
              </a:lnSpc>
            </a:pPr>
            <a:r>
              <a:rPr lang="en-US" sz="2000" b="1" spc="-10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Higgs mass bounded by </a:t>
            </a:r>
            <a:r>
              <a:rPr lang="en-US" sz="2000" b="1" i="1" spc="-100" dirty="0" err="1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</a:t>
            </a:r>
            <a:r>
              <a:rPr lang="en-US" sz="2000" b="1" i="1" spc="-100" baseline="-25000" dirty="0" err="1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</a:t>
            </a:r>
            <a:r>
              <a:rPr lang="en-US" sz="2000" b="1" spc="-10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at tree-level.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113213"/>
            <a:ext cx="9144000" cy="1013267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spc="-10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Need large </a:t>
            </a:r>
            <a:r>
              <a:rPr lang="en-US" sz="2800" b="1" spc="-100" dirty="0" err="1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radiative</a:t>
            </a:r>
            <a:r>
              <a:rPr lang="en-US" sz="2800" b="1" spc="-100" dirty="0">
                <a:solidFill>
                  <a:srgbClr val="E2DFD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corrections.</a:t>
            </a:r>
          </a:p>
          <a:p>
            <a:pPr algn="ctr">
              <a:lnSpc>
                <a:spcPct val="85000"/>
              </a:lnSpc>
            </a:pPr>
            <a:r>
              <a:rPr lang="en-US" sz="3600" b="1" spc="-1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…Or something else?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0" y="4118126"/>
            <a:ext cx="9144002" cy="762000"/>
            <a:chOff x="0" y="5410200"/>
            <a:chExt cx="5562601" cy="762000"/>
          </a:xfrm>
        </p:grpSpPr>
        <p:sp>
          <p:nvSpPr>
            <p:cNvPr id="29" name="Rectangle 28"/>
            <p:cNvSpPr/>
            <p:nvPr/>
          </p:nvSpPr>
          <p:spPr>
            <a:xfrm>
              <a:off x="0" y="5410200"/>
              <a:ext cx="5562600" cy="76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" y="5410200"/>
              <a:ext cx="5562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/>
                <a:t>91     125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/>
            <a:srcRect l="31556" t="28691" r="29925" b="29726"/>
            <a:stretch/>
          </p:blipFill>
          <p:spPr>
            <a:xfrm>
              <a:off x="2586389" y="5592075"/>
              <a:ext cx="244993" cy="401037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705600" y="1791854"/>
            <a:ext cx="1676400" cy="1680865"/>
            <a:chOff x="8686800" y="1062335"/>
            <a:chExt cx="1676400" cy="1680865"/>
          </a:xfrm>
        </p:grpSpPr>
        <p:grpSp>
          <p:nvGrpSpPr>
            <p:cNvPr id="12" name="Group 11"/>
            <p:cNvGrpSpPr/>
            <p:nvPr/>
          </p:nvGrpSpPr>
          <p:grpSpPr>
            <a:xfrm>
              <a:off x="8686800" y="1524000"/>
              <a:ext cx="1676400" cy="1219200"/>
              <a:chOff x="8686800" y="1524000"/>
              <a:chExt cx="1676400" cy="1219200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8686800" y="1600200"/>
                <a:ext cx="838200" cy="533400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8686800" y="2133600"/>
                <a:ext cx="838200" cy="609600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9525000" y="1524000"/>
                <a:ext cx="838200" cy="609600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9525000" y="2133600"/>
                <a:ext cx="838200" cy="533400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9296400" y="1062335"/>
              <a:ext cx="4549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i="1" dirty="0"/>
                <a:t>λ</a:t>
              </a:r>
              <a:r>
                <a:rPr lang="en-US" sz="2400" b="1" i="1" baseline="-25000" dirty="0" err="1"/>
                <a:t>i</a:t>
              </a:r>
              <a:endParaRPr lang="en-US" sz="2400" b="1" i="1" baseline="-25000" dirty="0"/>
            </a:p>
          </p:txBody>
        </p:sp>
        <p:cxnSp>
          <p:nvCxnSpPr>
            <p:cNvPr id="14" name="Straight Arrow Connector 13"/>
            <p:cNvCxnSpPr>
              <a:stCxn id="13" idx="2"/>
            </p:cNvCxnSpPr>
            <p:nvPr/>
          </p:nvCxnSpPr>
          <p:spPr>
            <a:xfrm>
              <a:off x="9523878" y="1524000"/>
              <a:ext cx="1122" cy="45273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525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5873" y="1943269"/>
            <a:ext cx="5186755" cy="5148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58809"/>
            <a:ext cx="9122628" cy="903746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Something else:</a:t>
            </a:r>
            <a:r>
              <a:rPr lang="en-US" sz="4400" dirty="0">
                <a:solidFill>
                  <a:schemeClr val="tx1"/>
                </a:solidFill>
                <a:latin typeface="Arial"/>
                <a:cs typeface="Arial"/>
              </a:rPr>
              <a:t> NMSSM</a:t>
            </a:r>
            <a:r>
              <a:rPr lang="en-US" sz="4400" dirty="0">
                <a:latin typeface="Arial"/>
                <a:cs typeface="Arial"/>
              </a:rPr>
              <a:t> </a:t>
            </a:r>
            <a:r>
              <a:rPr lang="en-US" sz="440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Higgs Sector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952" y="1738045"/>
            <a:ext cx="8272906" cy="398011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Arial"/>
                <a:cs typeface="Arial"/>
              </a:rPr>
              <a:t>2 Doublets (H</a:t>
            </a:r>
            <a:r>
              <a:rPr lang="en-US" sz="2000" b="1" baseline="-25000" dirty="0">
                <a:latin typeface="Arial"/>
                <a:cs typeface="Arial"/>
              </a:rPr>
              <a:t>u</a:t>
            </a:r>
            <a:r>
              <a:rPr lang="en-US" sz="2000" b="1" dirty="0">
                <a:latin typeface="Arial"/>
                <a:cs typeface="Arial"/>
              </a:rPr>
              <a:t>, </a:t>
            </a:r>
            <a:r>
              <a:rPr lang="en-US" sz="2000" b="1" dirty="0" err="1">
                <a:latin typeface="Arial"/>
                <a:cs typeface="Arial"/>
              </a:rPr>
              <a:t>H</a:t>
            </a:r>
            <a:r>
              <a:rPr lang="en-US" sz="2000" b="1" baseline="-25000" dirty="0" err="1">
                <a:latin typeface="Arial"/>
                <a:cs typeface="Arial"/>
              </a:rPr>
              <a:t>d</a:t>
            </a:r>
            <a:r>
              <a:rPr lang="en-US" sz="2000" b="1" dirty="0">
                <a:latin typeface="Arial"/>
                <a:cs typeface="Arial"/>
              </a:rPr>
              <a:t>)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+ Singlet (S)</a:t>
            </a:r>
          </a:p>
          <a:p>
            <a:r>
              <a:rPr lang="en-US" sz="2000" dirty="0">
                <a:latin typeface="Arial"/>
                <a:cs typeface="Arial"/>
              </a:rPr>
              <a:t>Singlet couples only to Higgs Sector.</a:t>
            </a:r>
          </a:p>
          <a:p>
            <a:r>
              <a:rPr lang="en-US" sz="2000" dirty="0" err="1">
                <a:latin typeface="Arial"/>
                <a:cs typeface="Arial"/>
              </a:rPr>
              <a:t>vevs</a:t>
            </a:r>
            <a:r>
              <a:rPr lang="en-US" sz="2000" dirty="0">
                <a:latin typeface="Arial"/>
                <a:cs typeface="Arial"/>
              </a:rPr>
              <a:t>: (H</a:t>
            </a:r>
            <a:r>
              <a:rPr lang="en-US" sz="2000" baseline="-25000" dirty="0">
                <a:latin typeface="Arial"/>
                <a:cs typeface="Arial"/>
              </a:rPr>
              <a:t>u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err="1">
                <a:latin typeface="Arial"/>
                <a:cs typeface="Arial"/>
              </a:rPr>
              <a:t>H</a:t>
            </a:r>
            <a:r>
              <a:rPr lang="en-US" sz="2000" baseline="-25000" dirty="0" err="1">
                <a:latin typeface="Arial"/>
                <a:cs typeface="Arial"/>
              </a:rPr>
              <a:t>d</a:t>
            </a:r>
            <a:r>
              <a:rPr lang="en-US" sz="2000" baseline="-25000" dirty="0">
                <a:latin typeface="Arial"/>
                <a:cs typeface="Arial"/>
              </a:rPr>
              <a:t>,</a:t>
            </a:r>
            <a:r>
              <a:rPr lang="en-US" sz="2000" dirty="0">
                <a:latin typeface="Arial"/>
                <a:cs typeface="Arial"/>
              </a:rPr>
              <a:t>, S</a:t>
            </a:r>
            <a:r>
              <a:rPr lang="en-US" sz="2000" baseline="-2500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) =( v</a:t>
            </a:r>
            <a:r>
              <a:rPr lang="en-US" sz="2000" baseline="-25000" dirty="0">
                <a:latin typeface="Arial"/>
                <a:cs typeface="Arial"/>
              </a:rPr>
              <a:t>u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err="1">
                <a:latin typeface="Arial"/>
                <a:cs typeface="Arial"/>
              </a:rPr>
              <a:t>v</a:t>
            </a:r>
            <a:r>
              <a:rPr lang="en-US" sz="2000" baseline="-25000" dirty="0" err="1">
                <a:latin typeface="Arial"/>
                <a:cs typeface="Arial"/>
              </a:rPr>
              <a:t>d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err="1">
                <a:latin typeface="Arial"/>
                <a:cs typeface="Arial"/>
              </a:rPr>
              <a:t>v</a:t>
            </a:r>
            <a:r>
              <a:rPr lang="en-US" sz="2000" baseline="-25000" dirty="0" err="1">
                <a:latin typeface="Arial"/>
                <a:cs typeface="Arial"/>
              </a:rPr>
              <a:t>S</a:t>
            </a:r>
            <a:r>
              <a:rPr lang="en-US" sz="2000" dirty="0">
                <a:latin typeface="Arial"/>
                <a:cs typeface="Arial"/>
              </a:rPr>
              <a:t> =</a:t>
            </a:r>
            <a:r>
              <a:rPr lang="el-GR" sz="2000" dirty="0">
                <a:latin typeface="Arial"/>
                <a:cs typeface="Arial"/>
              </a:rPr>
              <a:t>μ</a:t>
            </a:r>
            <a:r>
              <a:rPr lang="en-US" sz="2000" dirty="0">
                <a:latin typeface="Arial"/>
                <a:cs typeface="Arial"/>
              </a:rPr>
              <a:t>/ </a:t>
            </a:r>
            <a:r>
              <a:rPr lang="el-GR" sz="2000" dirty="0">
                <a:latin typeface="Arial"/>
                <a:cs typeface="Arial"/>
              </a:rPr>
              <a:t>λ</a:t>
            </a:r>
            <a:r>
              <a:rPr lang="en-US" sz="2000" dirty="0">
                <a:latin typeface="Arial"/>
                <a:cs typeface="Arial"/>
              </a:rPr>
              <a:t>)</a:t>
            </a:r>
            <a:endParaRPr lang="en-US" sz="2000" baseline="-25000" dirty="0">
              <a:latin typeface="Arial"/>
              <a:cs typeface="Arial"/>
            </a:endParaRPr>
          </a:p>
          <a:p>
            <a:endParaRPr lang="el-GR" sz="2000" baseline="-25000" dirty="0">
              <a:latin typeface="Arial"/>
              <a:cs typeface="Arial"/>
            </a:endParaRPr>
          </a:p>
          <a:p>
            <a:r>
              <a:rPr lang="el-GR" sz="2000" b="1" dirty="0">
                <a:solidFill>
                  <a:srgbClr val="0000FF"/>
                </a:solidFill>
                <a:latin typeface="Arial"/>
                <a:cs typeface="Arial"/>
              </a:rPr>
              <a:t>3 </a:t>
            </a:r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CP-Even Higgs bosons: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Mixing between all three (H</a:t>
            </a:r>
            <a:r>
              <a:rPr lang="en-US" sz="2000" baseline="-25000" dirty="0">
                <a:latin typeface="Arial"/>
                <a:cs typeface="Arial"/>
              </a:rPr>
              <a:t>u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err="1">
                <a:latin typeface="Arial"/>
                <a:cs typeface="Arial"/>
              </a:rPr>
              <a:t>H</a:t>
            </a:r>
            <a:r>
              <a:rPr lang="en-US" sz="2000" baseline="-25000" dirty="0" err="1">
                <a:latin typeface="Arial"/>
                <a:cs typeface="Arial"/>
              </a:rPr>
              <a:t>d</a:t>
            </a:r>
            <a:r>
              <a:rPr lang="en-US" sz="2000" dirty="0">
                <a:latin typeface="Arial"/>
                <a:cs typeface="Arial"/>
              </a:rPr>
              <a:t> and S).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2 CP-Odd Higgs bosons: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Mixtures of “MSSM” m</a:t>
            </a:r>
            <a:r>
              <a:rPr lang="en-US" sz="2000" baseline="-250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and singlet.</a:t>
            </a:r>
          </a:p>
          <a:p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Charged Higgs bosons</a:t>
            </a:r>
          </a:p>
          <a:p>
            <a:pPr marL="0" indent="0">
              <a:buNone/>
            </a:pPr>
            <a:endParaRPr lang="en-US" sz="2000" dirty="0">
              <a:latin typeface="Arial"/>
              <a:cs typeface="Arial"/>
            </a:endParaRPr>
          </a:p>
          <a:p>
            <a:r>
              <a:rPr lang="en-US" sz="2000" b="1" dirty="0" err="1">
                <a:solidFill>
                  <a:srgbClr val="0000FF"/>
                </a:solidFill>
                <a:latin typeface="Arial"/>
                <a:cs typeface="Arial"/>
              </a:rPr>
              <a:t>Singlino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mass: 2 </a:t>
            </a:r>
            <a:r>
              <a:rPr lang="el-GR" sz="2000" dirty="0">
                <a:latin typeface="Arial"/>
                <a:cs typeface="Arial"/>
              </a:rPr>
              <a:t>κ μ/λ</a:t>
            </a:r>
            <a:r>
              <a:rPr lang="en-US" sz="2000" dirty="0">
                <a:latin typeface="Arial"/>
                <a:cs typeface="Arial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952" y="-42386"/>
            <a:ext cx="5443275" cy="148242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368319" y="1054399"/>
            <a:ext cx="4661063" cy="1742522"/>
            <a:chOff x="3975116" y="466344"/>
            <a:chExt cx="5111637" cy="19919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r="938"/>
            <a:stretch/>
          </p:blipFill>
          <p:spPr>
            <a:xfrm>
              <a:off x="3975116" y="466344"/>
              <a:ext cx="5097274" cy="101608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844490" y="1699676"/>
              <a:ext cx="807819" cy="527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AD0101"/>
                  </a:solidFill>
                  <a:latin typeface="Arial"/>
                  <a:cs typeface="Arial"/>
                </a:rPr>
                <a:t>m</a:t>
              </a:r>
              <a:r>
                <a:rPr lang="en-US" sz="2400" b="1" baseline="-25000" dirty="0">
                  <a:solidFill>
                    <a:srgbClr val="AD0101"/>
                  </a:solidFill>
                  <a:latin typeface="Arial"/>
                  <a:cs typeface="Arial"/>
                </a:rPr>
                <a:t>A</a:t>
              </a:r>
              <a:endParaRPr lang="en-US" b="1" baseline="-25000" dirty="0">
                <a:solidFill>
                  <a:srgbClr val="AD0101"/>
                </a:solidFill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77545" y="1930509"/>
              <a:ext cx="1309208" cy="527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AD0101"/>
                  </a:solidFill>
                  <a:latin typeface="Arial"/>
                  <a:cs typeface="Arial"/>
                </a:rPr>
                <a:t>m</a:t>
              </a:r>
              <a:r>
                <a:rPr lang="en-US" sz="2400" b="1" baseline="-25000" dirty="0">
                  <a:solidFill>
                    <a:srgbClr val="AD0101"/>
                  </a:solidFill>
                  <a:latin typeface="Arial"/>
                  <a:cs typeface="Arial"/>
                </a:rPr>
                <a:t>a</a:t>
              </a:r>
              <a:r>
                <a:rPr lang="en-US" sz="2400" b="1" dirty="0">
                  <a:solidFill>
                    <a:srgbClr val="AD0101"/>
                  </a:solidFill>
                  <a:latin typeface="Arial"/>
                  <a:cs typeface="Arial"/>
                </a:rPr>
                <a:t>/</a:t>
              </a:r>
              <a:r>
                <a:rPr lang="en-US" sz="2400" b="1" dirty="0" err="1">
                  <a:solidFill>
                    <a:srgbClr val="AD0101"/>
                  </a:solidFill>
                  <a:latin typeface="Arial"/>
                  <a:cs typeface="Arial"/>
                </a:rPr>
                <a:t>m</a:t>
              </a:r>
              <a:r>
                <a:rPr lang="en-US" sz="2400" b="1" baseline="-25000" dirty="0" err="1">
                  <a:solidFill>
                    <a:srgbClr val="AD0101"/>
                  </a:solidFill>
                  <a:latin typeface="Arial"/>
                  <a:cs typeface="Arial"/>
                </a:rPr>
                <a:t>hS</a:t>
              </a:r>
              <a:endParaRPr lang="en-US" sz="2400" b="1" baseline="-25000" dirty="0">
                <a:solidFill>
                  <a:srgbClr val="AD0101"/>
                </a:solidFill>
                <a:latin typeface="Arial"/>
                <a:cs typeface="Arial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6046693" y="1218970"/>
              <a:ext cx="28863" cy="62500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8479232" y="1218970"/>
              <a:ext cx="0" cy="87495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5815628" y="707451"/>
              <a:ext cx="403910" cy="540379"/>
            </a:xfrm>
            <a:prstGeom prst="ellipse">
              <a:avLst/>
            </a:prstGeom>
            <a:noFill/>
            <a:ln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8262846" y="693021"/>
              <a:ext cx="403910" cy="540379"/>
            </a:xfrm>
            <a:prstGeom prst="ellipse">
              <a:avLst/>
            </a:prstGeom>
            <a:noFill/>
            <a:ln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09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1145" y="5318553"/>
            <a:ext cx="7855951" cy="1600200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en-US" sz="4800" dirty="0">
                <a:latin typeface="Arial"/>
                <a:cs typeface="Arial"/>
              </a:rPr>
              <a:t>NMSSM:</a:t>
            </a:r>
            <a:br>
              <a:rPr lang="en-US" sz="48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4800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n-US" sz="4800" dirty="0">
                <a:solidFill>
                  <a:schemeClr val="tx1"/>
                </a:solidFill>
                <a:latin typeface="Arial"/>
                <a:cs typeface="Arial"/>
              </a:rPr>
              <a:t>125 </a:t>
            </a:r>
            <a:r>
              <a:rPr lang="en-US" sz="4800" dirty="0" err="1">
                <a:solidFill>
                  <a:schemeClr val="tx1"/>
                </a:solidFill>
                <a:latin typeface="Arial"/>
                <a:cs typeface="Arial"/>
              </a:rPr>
              <a:t>GeV</a:t>
            </a:r>
            <a:r>
              <a:rPr lang="en-US" sz="4800" dirty="0">
                <a:solidFill>
                  <a:schemeClr val="tx1"/>
                </a:solidFill>
                <a:latin typeface="Arial"/>
                <a:cs typeface="Arial"/>
              </a:rPr>
              <a:t> Higgs Naturally!</a:t>
            </a:r>
            <a:br>
              <a:rPr lang="en-US" sz="4800" dirty="0">
                <a:solidFill>
                  <a:schemeClr val="tx1"/>
                </a:solidFill>
                <a:latin typeface="Arial"/>
                <a:cs typeface="Arial"/>
              </a:rPr>
            </a:br>
            <a:endParaRPr lang="en-US" sz="4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418" r="-109"/>
          <a:stretch/>
        </p:blipFill>
        <p:spPr>
          <a:xfrm>
            <a:off x="184790" y="1096700"/>
            <a:ext cx="4253398" cy="4124880"/>
          </a:xfr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020685" y="2076456"/>
            <a:ext cx="3765048" cy="3588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rial"/>
                <a:cs typeface="Arial"/>
              </a:rPr>
              <a:t>Well Known</a:t>
            </a:r>
          </a:p>
          <a:p>
            <a:r>
              <a:rPr lang="en-US" sz="2400" dirty="0">
                <a:latin typeface="Arial"/>
                <a:cs typeface="Arial"/>
              </a:rPr>
              <a:t>125 </a:t>
            </a:r>
            <a:r>
              <a:rPr lang="en-US" sz="2400" dirty="0" err="1">
                <a:latin typeface="Arial"/>
                <a:cs typeface="Arial"/>
              </a:rPr>
              <a:t>GeV</a:t>
            </a:r>
            <a:r>
              <a:rPr lang="en-US" sz="2400" dirty="0">
                <a:latin typeface="Arial"/>
                <a:cs typeface="Arial"/>
              </a:rPr>
              <a:t> Higgs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Tree-level contribution to Higgs mass from </a:t>
            </a:r>
            <a:r>
              <a:rPr lang="el-GR" sz="2000" dirty="0">
                <a:latin typeface="Arial"/>
                <a:cs typeface="Arial"/>
              </a:rPr>
              <a:t>λ</a:t>
            </a:r>
            <a:r>
              <a:rPr lang="en-US" sz="2000" dirty="0">
                <a:latin typeface="Arial"/>
                <a:cs typeface="Arial"/>
              </a:rPr>
              <a:t>.</a:t>
            </a:r>
          </a:p>
          <a:p>
            <a:pPr lvl="1"/>
            <a:r>
              <a:rPr lang="el-GR" sz="2000" dirty="0">
                <a:latin typeface="Arial"/>
                <a:cs typeface="Arial"/>
              </a:rPr>
              <a:t>λ</a:t>
            </a:r>
            <a:r>
              <a:rPr lang="en-US" sz="2000" dirty="0">
                <a:latin typeface="Arial"/>
                <a:cs typeface="Arial"/>
              </a:rPr>
              <a:t> ~ 0.65-0.7 </a:t>
            </a:r>
          </a:p>
          <a:p>
            <a:r>
              <a:rPr lang="en-US" sz="2400" dirty="0">
                <a:latin typeface="Arial"/>
                <a:cs typeface="Arial"/>
              </a:rPr>
              <a:t>Low tan</a:t>
            </a:r>
            <a:r>
              <a:rPr lang="el-GR" sz="2400" dirty="0">
                <a:latin typeface="Arial"/>
                <a:cs typeface="Arial"/>
              </a:rPr>
              <a:t>β</a:t>
            </a: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Light Stops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8604" y="777650"/>
            <a:ext cx="4578282" cy="7590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9093" y="499157"/>
            <a:ext cx="37648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M. </a:t>
            </a:r>
            <a:r>
              <a:rPr lang="en-US" sz="1200" dirty="0" err="1">
                <a:latin typeface="Arial"/>
                <a:cs typeface="Arial"/>
              </a:rPr>
              <a:t>Carena</a:t>
            </a:r>
            <a:r>
              <a:rPr lang="en-US" sz="1200" dirty="0">
                <a:latin typeface="Arial"/>
                <a:cs typeface="Arial"/>
              </a:rPr>
              <a:t>, H. Haber, I. Low, N.R.S., C. Wagner, </a:t>
            </a:r>
            <a:r>
              <a:rPr lang="fr-FR" sz="1200" dirty="0">
                <a:latin typeface="Arial"/>
                <a:cs typeface="Arial"/>
              </a:rPr>
              <a:t>’</a:t>
            </a:r>
            <a:r>
              <a:rPr lang="en-US" sz="1200" dirty="0">
                <a:latin typeface="Arial"/>
                <a:cs typeface="Arial"/>
              </a:rPr>
              <a:t>15 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20685" y="368566"/>
            <a:ext cx="3836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Alignment (No-Mixing):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9186" r="31528" b="85372"/>
          <a:stretch/>
        </p:blipFill>
        <p:spPr>
          <a:xfrm>
            <a:off x="5333785" y="1423241"/>
            <a:ext cx="3008776" cy="68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4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06" y="5257800"/>
            <a:ext cx="6781800" cy="16002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SM-Like Higgs </a:t>
            </a:r>
            <a:r>
              <a:rPr lang="en-US" dirty="0">
                <a:latin typeface="Arial"/>
                <a:cs typeface="Arial"/>
              </a:rPr>
              <a:t>Naturally!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237" y="175496"/>
            <a:ext cx="4969961" cy="2412886"/>
          </a:xfrm>
        </p:spPr>
        <p:txBody>
          <a:bodyPr>
            <a:normAutofit/>
          </a:bodyPr>
          <a:lstStyle/>
          <a:p>
            <a:r>
              <a:rPr lang="en-US" sz="1800" dirty="0" err="1">
                <a:latin typeface="Arial"/>
                <a:cs typeface="Arial"/>
              </a:rPr>
              <a:t>Perturbative</a:t>
            </a:r>
            <a:r>
              <a:rPr lang="en-US" sz="1800" dirty="0">
                <a:latin typeface="Arial"/>
                <a:cs typeface="Arial"/>
              </a:rPr>
              <a:t> up to GUT scale.</a:t>
            </a:r>
          </a:p>
          <a:p>
            <a:pPr lvl="1"/>
            <a:r>
              <a:rPr lang="el-GR" sz="1600" b="1" dirty="0">
                <a:solidFill>
                  <a:srgbClr val="0000FF"/>
                </a:solidFill>
                <a:latin typeface="Arial"/>
                <a:cs typeface="Arial"/>
              </a:rPr>
              <a:t>λ</a:t>
            </a:r>
            <a:r>
              <a:rPr lang="en-US" sz="1600" b="1" baseline="-25000" dirty="0">
                <a:solidFill>
                  <a:srgbClr val="0000FF"/>
                </a:solidFill>
                <a:latin typeface="Arial"/>
                <a:cs typeface="Arial"/>
              </a:rPr>
              <a:t>max</a:t>
            </a:r>
            <a:r>
              <a:rPr lang="en-US" sz="1600" b="1" dirty="0">
                <a:solidFill>
                  <a:srgbClr val="0000FF"/>
                </a:solidFill>
                <a:latin typeface="Arial"/>
                <a:cs typeface="Arial"/>
              </a:rPr>
              <a:t> ~ 0.7,  </a:t>
            </a:r>
            <a:r>
              <a:rPr lang="el-GR" sz="1600" b="1" dirty="0">
                <a:solidFill>
                  <a:srgbClr val="0000FF"/>
                </a:solidFill>
                <a:latin typeface="Arial"/>
                <a:cs typeface="Arial"/>
              </a:rPr>
              <a:t>κ</a:t>
            </a:r>
            <a:r>
              <a:rPr lang="en-US" sz="1600" b="1" baseline="-25000" dirty="0">
                <a:solidFill>
                  <a:srgbClr val="0000FF"/>
                </a:solidFill>
                <a:latin typeface="Arial"/>
                <a:cs typeface="Arial"/>
              </a:rPr>
              <a:t>max</a:t>
            </a:r>
            <a:r>
              <a:rPr lang="el-GR" sz="1600" b="1" dirty="0">
                <a:solidFill>
                  <a:srgbClr val="0000FF"/>
                </a:solidFill>
                <a:latin typeface="Arial"/>
                <a:cs typeface="Arial"/>
              </a:rPr>
              <a:t> ~ λ/2</a:t>
            </a:r>
            <a:endParaRPr lang="en-US" sz="16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b="1" dirty="0">
                <a:latin typeface="Arial"/>
                <a:cs typeface="Arial"/>
              </a:rPr>
              <a:t>  Not so well known:</a:t>
            </a:r>
          </a:p>
          <a:p>
            <a:r>
              <a:rPr lang="en-US" sz="1800" dirty="0">
                <a:latin typeface="Arial"/>
                <a:cs typeface="Arial"/>
              </a:rPr>
              <a:t>Excellent Alignment (very little mixing)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087" t="3569" b="-1861"/>
          <a:stretch/>
        </p:blipFill>
        <p:spPr>
          <a:xfrm>
            <a:off x="5047764" y="180916"/>
            <a:ext cx="3951884" cy="4107347"/>
          </a:xfrm>
        </p:spPr>
      </p:pic>
      <p:sp>
        <p:nvSpPr>
          <p:cNvPr id="9" name="TextBox 8"/>
          <p:cNvSpPr txBox="1"/>
          <p:nvPr/>
        </p:nvSpPr>
        <p:spPr>
          <a:xfrm>
            <a:off x="5594683" y="2706675"/>
            <a:ext cx="32193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latin typeface="Arial"/>
                <a:cs typeface="Arial"/>
              </a:rPr>
              <a:t>M. </a:t>
            </a:r>
            <a:r>
              <a:rPr lang="en-US" sz="1200" i="1" dirty="0" err="1">
                <a:latin typeface="Arial"/>
                <a:cs typeface="Arial"/>
              </a:rPr>
              <a:t>Carena</a:t>
            </a:r>
            <a:r>
              <a:rPr lang="en-US" sz="1200" i="1" dirty="0">
                <a:latin typeface="Arial"/>
                <a:cs typeface="Arial"/>
              </a:rPr>
              <a:t>, I. Low, N.R.S, C. Wagner, ‘13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1646" y="2139691"/>
            <a:ext cx="2581710" cy="922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406" y="1825333"/>
            <a:ext cx="4010213" cy="39097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33814" y="1740628"/>
            <a:ext cx="3304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M. </a:t>
            </a:r>
            <a:r>
              <a:rPr lang="en-US" sz="1050" dirty="0" err="1">
                <a:latin typeface="Arial"/>
                <a:cs typeface="Arial"/>
              </a:rPr>
              <a:t>Carena</a:t>
            </a:r>
            <a:r>
              <a:rPr lang="en-US" sz="1050" dirty="0">
                <a:latin typeface="Arial"/>
                <a:cs typeface="Arial"/>
              </a:rPr>
              <a:t>, H. Haber, I. Low, N.R.S., C. Wagner, </a:t>
            </a:r>
            <a:r>
              <a:rPr lang="fr-FR" sz="1050" dirty="0">
                <a:latin typeface="Arial"/>
                <a:cs typeface="Arial"/>
              </a:rPr>
              <a:t>’</a:t>
            </a:r>
            <a:r>
              <a:rPr lang="en-US" sz="1050" dirty="0">
                <a:latin typeface="Arial"/>
                <a:cs typeface="Arial"/>
              </a:rPr>
              <a:t>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C92DDC-1E95-034F-A5A0-CDD0E043A9A8}"/>
              </a:ext>
            </a:extLst>
          </p:cNvPr>
          <p:cNvSpPr txBox="1"/>
          <p:nvPr/>
        </p:nvSpPr>
        <p:spPr>
          <a:xfrm>
            <a:off x="4957011" y="4535904"/>
            <a:ext cx="3857057" cy="72189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90000"/>
                  </a:schemeClr>
                </a:solidFill>
              </a:rPr>
              <a:t>Originate dynamically from Higgs</a:t>
            </a:r>
          </a:p>
          <a:p>
            <a:r>
              <a:rPr lang="en-US" sz="2000" b="1" dirty="0">
                <a:solidFill>
                  <a:schemeClr val="bg2">
                    <a:lumMod val="90000"/>
                  </a:schemeClr>
                </a:solidFill>
              </a:rPr>
              <a:t>compositeness at the GUT scale?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1C3157-EF7B-9541-9643-0B84960980B9}"/>
              </a:ext>
            </a:extLst>
          </p:cNvPr>
          <p:cNvSpPr txBox="1"/>
          <p:nvPr/>
        </p:nvSpPr>
        <p:spPr>
          <a:xfrm>
            <a:off x="7178279" y="5286849"/>
            <a:ext cx="1673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N. Coyle, C. Wagner, ‘19</a:t>
            </a:r>
          </a:p>
        </p:txBody>
      </p:sp>
    </p:spTree>
    <p:extLst>
      <p:ext uri="{BB962C8B-B14F-4D97-AF65-F5344CB8AC3E}">
        <p14:creationId xmlns:p14="http://schemas.microsoft.com/office/powerpoint/2010/main" val="262648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8651" y="5440967"/>
            <a:ext cx="6456855" cy="1092200"/>
          </a:xfrm>
        </p:spPr>
        <p:txBody>
          <a:bodyPr/>
          <a:lstStyle/>
          <a:p>
            <a:pPr algn="l"/>
            <a:r>
              <a:rPr lang="en-US" dirty="0">
                <a:latin typeface="Arial"/>
                <a:cs typeface="Arial"/>
              </a:rPr>
              <a:t>Singlet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Alignment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28564" y="4449014"/>
            <a:ext cx="391781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h</a:t>
            </a:r>
            <a:r>
              <a:rPr lang="en-US" sz="2400" b="1" baseline="-25000" dirty="0">
                <a:solidFill>
                  <a:srgbClr val="008000"/>
                </a:solidFill>
                <a:latin typeface="Arial"/>
                <a:cs typeface="Arial"/>
              </a:rPr>
              <a:t>125</a:t>
            </a:r>
            <a:r>
              <a:rPr lang="en-US" sz="2400" b="1" dirty="0">
                <a:solidFill>
                  <a:srgbClr val="008000"/>
                </a:solidFill>
                <a:latin typeface="Arial"/>
                <a:cs typeface="Arial"/>
              </a:rPr>
              <a:t> = H</a:t>
            </a:r>
            <a:r>
              <a:rPr lang="en-US" sz="2400" b="1" baseline="-25000" dirty="0">
                <a:solidFill>
                  <a:srgbClr val="008000"/>
                </a:solidFill>
                <a:latin typeface="Arial"/>
                <a:cs typeface="Arial"/>
              </a:rPr>
              <a:t>SM</a:t>
            </a:r>
            <a:endParaRPr lang="en-US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LIGHT SPECTRUM</a:t>
            </a:r>
          </a:p>
          <a:p>
            <a:pPr algn="ctr"/>
            <a:r>
              <a:rPr lang="en-US" sz="2400" dirty="0" err="1">
                <a:latin typeface="Arial"/>
                <a:cs typeface="Arial"/>
              </a:rPr>
              <a:t>Singlino</a:t>
            </a:r>
            <a:r>
              <a:rPr lang="en-US" sz="2400" dirty="0">
                <a:latin typeface="Arial"/>
                <a:cs typeface="Arial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2 </a:t>
            </a:r>
            <a:r>
              <a:rPr lang="el-GR" sz="2400" b="1" dirty="0">
                <a:solidFill>
                  <a:srgbClr val="0000FF"/>
                </a:solidFill>
                <a:latin typeface="Arial"/>
                <a:cs typeface="Arial"/>
              </a:rPr>
              <a:t>κ μ/λ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 ~ &lt; </a:t>
            </a:r>
            <a:r>
              <a:rPr lang="el-GR" sz="2400" b="1" dirty="0">
                <a:solidFill>
                  <a:srgbClr val="0000FF"/>
                </a:solidFill>
                <a:latin typeface="Arial"/>
                <a:cs typeface="Arial"/>
              </a:rPr>
              <a:t>μ</a:t>
            </a: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945" y="4498430"/>
            <a:ext cx="4290660" cy="810678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945" y="317882"/>
            <a:ext cx="4002530" cy="418674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54922" y="183131"/>
            <a:ext cx="4144084" cy="4376154"/>
            <a:chOff x="4654922" y="322541"/>
            <a:chExt cx="4144084" cy="43761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54922" y="322541"/>
              <a:ext cx="4144084" cy="437615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483753" y="1110783"/>
              <a:ext cx="25933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/>
                  <a:cs typeface="Arial"/>
                </a:rPr>
                <a:t>CP-even/odd singlet </a:t>
              </a:r>
            </a:p>
            <a:p>
              <a:r>
                <a:rPr lang="en-US" dirty="0">
                  <a:latin typeface="Arial"/>
                  <a:cs typeface="Arial"/>
                </a:rPr>
                <a:t>masses anti-correlated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05880" y="145508"/>
            <a:ext cx="3721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M. </a:t>
            </a:r>
            <a:r>
              <a:rPr lang="en-US" sz="1200" dirty="0" err="1">
                <a:latin typeface="Arial"/>
                <a:cs typeface="Arial"/>
              </a:rPr>
              <a:t>Carena</a:t>
            </a:r>
            <a:r>
              <a:rPr lang="en-US" sz="1200" dirty="0">
                <a:latin typeface="Arial"/>
                <a:cs typeface="Arial"/>
              </a:rPr>
              <a:t>, H. Haber, I. Low, N.R.S., C. Wagner, </a:t>
            </a:r>
            <a:r>
              <a:rPr lang="fr-FR" sz="1200" dirty="0">
                <a:latin typeface="Arial"/>
                <a:cs typeface="Arial"/>
              </a:rPr>
              <a:t>’</a:t>
            </a:r>
            <a:r>
              <a:rPr lang="en-US" sz="1200" dirty="0">
                <a:latin typeface="Arial"/>
                <a:cs typeface="Arial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0600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SM - like h</a:t>
            </a:r>
            <a:r>
              <a:rPr lang="en-US" baseline="-25000" dirty="0">
                <a:solidFill>
                  <a:schemeClr val="tx1"/>
                </a:solidFill>
                <a:latin typeface="Arial"/>
                <a:cs typeface="Arial"/>
              </a:rPr>
              <a:t>125</a:t>
            </a:r>
            <a:r>
              <a:rPr lang="en-US" dirty="0">
                <a:latin typeface="Arial"/>
                <a:cs typeface="Arial"/>
              </a:rPr>
              <a:t>: Mass </a:t>
            </a:r>
            <a:r>
              <a:rPr lang="en-US" dirty="0">
                <a:solidFill>
                  <a:srgbClr val="C4BD97"/>
                </a:solidFill>
                <a:latin typeface="Arial"/>
                <a:cs typeface="Arial"/>
              </a:rPr>
              <a:t>Correlations</a:t>
            </a:r>
            <a:r>
              <a:rPr lang="en-US" dirty="0">
                <a:solidFill>
                  <a:srgbClr val="4A452A"/>
                </a:solidFill>
                <a:latin typeface="Arial"/>
                <a:cs typeface="Arial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221" t="6386" r="2292" b="2339"/>
          <a:stretch/>
        </p:blipFill>
        <p:spPr>
          <a:xfrm>
            <a:off x="333559" y="838200"/>
            <a:ext cx="4233630" cy="4784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125" t="2758" r="3746" b="2570"/>
          <a:stretch/>
        </p:blipFill>
        <p:spPr>
          <a:xfrm>
            <a:off x="4567189" y="1244285"/>
            <a:ext cx="4066851" cy="43156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8861" y="5939218"/>
            <a:ext cx="4867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NMSSMTools</a:t>
            </a:r>
            <a:r>
              <a:rPr lang="en-US" dirty="0">
                <a:latin typeface="Arial"/>
                <a:cs typeface="Arial"/>
              </a:rPr>
              <a:t> scan with consistent </a:t>
            </a:r>
            <a:r>
              <a:rPr lang="en-US" i="1" dirty="0">
                <a:latin typeface="Arial"/>
                <a:cs typeface="Arial"/>
              </a:rPr>
              <a:t>h</a:t>
            </a:r>
            <a:r>
              <a:rPr lang="en-US" i="1" baseline="-25000" dirty="0">
                <a:latin typeface="Arial"/>
                <a:cs typeface="Arial"/>
              </a:rPr>
              <a:t>125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pheno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05493" y="936508"/>
            <a:ext cx="2315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S. Baum, N.R.S, K. </a:t>
            </a:r>
            <a:r>
              <a:rPr lang="en-US" sz="1200" dirty="0" err="1">
                <a:latin typeface="Arial"/>
                <a:cs typeface="Arial"/>
              </a:rPr>
              <a:t>Freese</a:t>
            </a:r>
            <a:r>
              <a:rPr lang="en-US" sz="1200" dirty="0">
                <a:latin typeface="Arial"/>
                <a:cs typeface="Arial"/>
              </a:rPr>
              <a:t>, ‘19</a:t>
            </a:r>
          </a:p>
        </p:txBody>
      </p:sp>
    </p:spTree>
    <p:extLst>
      <p:ext uri="{BB962C8B-B14F-4D97-AF65-F5344CB8AC3E}">
        <p14:creationId xmlns:p14="http://schemas.microsoft.com/office/powerpoint/2010/main" val="419034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485610C-4675-6F43-A6C5-CE653CA22702}"/>
              </a:ext>
            </a:extLst>
          </p:cNvPr>
          <p:cNvGrpSpPr/>
          <p:nvPr/>
        </p:nvGrpSpPr>
        <p:grpSpPr>
          <a:xfrm>
            <a:off x="76200" y="159353"/>
            <a:ext cx="5969000" cy="3206147"/>
            <a:chOff x="2675842" y="2830010"/>
            <a:chExt cx="6352410" cy="3429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9920FF7-58A7-D142-9D39-056F4EB34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5842" y="2830010"/>
              <a:ext cx="6223000" cy="3429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1692FD-BF5D-2240-AED1-42BAE162DD31}"/>
                </a:ext>
              </a:extLst>
            </p:cNvPr>
            <p:cNvSpPr txBox="1"/>
            <p:nvPr/>
          </p:nvSpPr>
          <p:spPr>
            <a:xfrm>
              <a:off x="4918940" y="6005094"/>
              <a:ext cx="410931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2"/>
                  </a:solidFill>
                </a:rPr>
                <a:t>https://</a:t>
              </a:r>
              <a:r>
                <a:rPr lang="en-US" sz="1050" dirty="0" err="1">
                  <a:solidFill>
                    <a:schemeClr val="bg2"/>
                  </a:solidFill>
                </a:rPr>
                <a:t>www.pinterest.com</a:t>
              </a:r>
              <a:r>
                <a:rPr lang="en-US" sz="1050" dirty="0">
                  <a:solidFill>
                    <a:schemeClr val="bg2"/>
                  </a:solidFill>
                </a:rPr>
                <a:t>/pin/334744184798019537/?d=</a:t>
              </a:r>
              <a:r>
                <a:rPr lang="en-US" sz="1050" dirty="0" err="1">
                  <a:solidFill>
                    <a:schemeClr val="bg2"/>
                  </a:solidFill>
                </a:rPr>
                <a:t>t&amp;mt</a:t>
              </a:r>
              <a:r>
                <a:rPr lang="en-US" sz="1050" dirty="0">
                  <a:solidFill>
                    <a:schemeClr val="bg2"/>
                  </a:solidFill>
                </a:rPr>
                <a:t>=login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1CF11D2-56BD-6F4E-A8A5-A04CB44076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13077"/>
          <a:stretch/>
        </p:blipFill>
        <p:spPr>
          <a:xfrm rot="21176113">
            <a:off x="3021154" y="3175000"/>
            <a:ext cx="5969000" cy="2870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8A8F09-EAED-EE46-AF8F-F422E79CE3A8}"/>
              </a:ext>
            </a:extLst>
          </p:cNvPr>
          <p:cNvSpPr txBox="1"/>
          <p:nvPr/>
        </p:nvSpPr>
        <p:spPr>
          <a:xfrm>
            <a:off x="6658660" y="938469"/>
            <a:ext cx="17768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5"/>
                </a:solidFill>
              </a:rPr>
              <a:t>FUN</a:t>
            </a:r>
            <a:r>
              <a:rPr lang="en-US" sz="4800" b="1" dirty="0"/>
              <a:t> </a:t>
            </a:r>
          </a:p>
          <a:p>
            <a:pPr algn="ctr"/>
            <a:r>
              <a:rPr lang="en-US" sz="4800" b="1" dirty="0">
                <a:solidFill>
                  <a:schemeClr val="accent2"/>
                </a:solidFill>
              </a:rPr>
              <a:t>TIMES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244279-A816-0B45-A0FF-C4BC4B5D1A06}"/>
              </a:ext>
            </a:extLst>
          </p:cNvPr>
          <p:cNvSpPr txBox="1"/>
          <p:nvPr/>
        </p:nvSpPr>
        <p:spPr>
          <a:xfrm>
            <a:off x="295057" y="4394655"/>
            <a:ext cx="27048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3"/>
                </a:solidFill>
              </a:rPr>
              <a:t>AHEAD</a:t>
            </a:r>
            <a:r>
              <a:rPr lang="en-US" sz="6000" b="1" dirty="0">
                <a:solidFill>
                  <a:schemeClr val="accent6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0850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A3080-5619-E44F-942D-322DACA4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3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All Together</a:t>
            </a:r>
            <a:r>
              <a:rPr lang="en-US" dirty="0"/>
              <a:t>: Charged Higgs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9E12C9-85AF-7C43-93B5-FF1D08074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73470"/>
            <a:ext cx="7399215" cy="49997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EEBB86-4C94-0344-BE33-63092741F084}"/>
              </a:ext>
            </a:extLst>
          </p:cNvPr>
          <p:cNvSpPr txBox="1"/>
          <p:nvPr/>
        </p:nvSpPr>
        <p:spPr>
          <a:xfrm>
            <a:off x="6869554" y="1146784"/>
            <a:ext cx="1215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GFitter</a:t>
            </a:r>
            <a:r>
              <a:rPr lang="en-US" dirty="0"/>
              <a:t>, ‘18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5AE17-F113-B44C-B2BE-CFE15F5E230D}"/>
              </a:ext>
            </a:extLst>
          </p:cNvPr>
          <p:cNvSpPr txBox="1"/>
          <p:nvPr/>
        </p:nvSpPr>
        <p:spPr>
          <a:xfrm>
            <a:off x="173893" y="238035"/>
            <a:ext cx="3880339" cy="120032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125</a:t>
            </a:r>
            <a:r>
              <a:rPr lang="en-US" dirty="0"/>
              <a:t> coupling strength measurements, Flavor observables, </a:t>
            </a:r>
          </a:p>
          <a:p>
            <a:r>
              <a:rPr lang="en-US" dirty="0"/>
              <a:t>Muon anomalous magnetic moment, EW precision data.</a:t>
            </a:r>
          </a:p>
        </p:txBody>
      </p:sp>
    </p:spTree>
    <p:extLst>
      <p:ext uri="{BB962C8B-B14F-4D97-AF65-F5344CB8AC3E}">
        <p14:creationId xmlns:p14="http://schemas.microsoft.com/office/powerpoint/2010/main" val="416036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34462" y="2511678"/>
            <a:ext cx="8804030" cy="196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…And what</a:t>
            </a:r>
            <a:endParaRPr lang="en-US" sz="7200" b="1" spc="-320" dirty="0">
              <a:solidFill>
                <a:srgbClr val="948A54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rgbClr val="948A5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		</a:t>
            </a:r>
            <a:r>
              <a:rPr lang="en-US" sz="7200" b="1" spc="-32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about</a:t>
            </a:r>
          </a:p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						</a:t>
            </a:r>
            <a:r>
              <a:rPr lang="en-US" sz="7200" b="1" spc="-32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</a:t>
            </a:r>
            <a:r>
              <a:rPr lang="en-US" sz="7200" b="1" spc="-32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6000"/>
            <a:ext cx="9144000" cy="0"/>
          </a:xfrm>
          <a:prstGeom prst="line">
            <a:avLst/>
          </a:prstGeom>
          <a:ln w="857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83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FF83E51-DD70-8B46-84B4-52385BD25FF9}"/>
                  </a:ext>
                </a:extLst>
              </p:cNvPr>
              <p:cNvSpPr txBox="1"/>
              <p:nvPr/>
            </p:nvSpPr>
            <p:spPr>
              <a:xfrm>
                <a:off x="3398153" y="257628"/>
                <a:ext cx="2347694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FF83E51-DD70-8B46-84B4-52385BD25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153" y="257628"/>
                <a:ext cx="2347694" cy="830997"/>
              </a:xfrm>
              <a:prstGeom prst="rect">
                <a:avLst/>
              </a:prstGeom>
              <a:blipFill>
                <a:blip r:embed="rId2"/>
                <a:stretch>
                  <a:fillRect l="-5914" t="-7576" r="-5914" b="-37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3046EA19-9DDD-B64A-B8DF-D716CEAC50F1}"/>
              </a:ext>
            </a:extLst>
          </p:cNvPr>
          <p:cNvGrpSpPr/>
          <p:nvPr/>
        </p:nvGrpSpPr>
        <p:grpSpPr>
          <a:xfrm>
            <a:off x="2872479" y="1379436"/>
            <a:ext cx="3399040" cy="369332"/>
            <a:chOff x="2526857" y="2025001"/>
            <a:chExt cx="3399040" cy="3693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16FC7C8-CC2C-9544-A3D0-412724D593AA}"/>
                </a:ext>
              </a:extLst>
            </p:cNvPr>
            <p:cNvSpPr txBox="1"/>
            <p:nvPr/>
          </p:nvSpPr>
          <p:spPr>
            <a:xfrm>
              <a:off x="2526857" y="2025001"/>
              <a:ext cx="1154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CP – even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328D17-699D-4347-8DEB-7EF6C003A5C7}"/>
                </a:ext>
              </a:extLst>
            </p:cNvPr>
            <p:cNvSpPr txBox="1"/>
            <p:nvPr/>
          </p:nvSpPr>
          <p:spPr>
            <a:xfrm>
              <a:off x="4859579" y="2025001"/>
              <a:ext cx="1066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CP – odd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918DD3-9258-B045-9DD1-0FD172E774C1}"/>
              </a:ext>
            </a:extLst>
          </p:cNvPr>
          <p:cNvGrpSpPr/>
          <p:nvPr/>
        </p:nvGrpSpPr>
        <p:grpSpPr>
          <a:xfrm>
            <a:off x="1547742" y="2727775"/>
            <a:ext cx="6048515" cy="1340762"/>
            <a:chOff x="1547742" y="3560108"/>
            <a:chExt cx="6048515" cy="134076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BC7BB9E-01F6-364B-9338-F811E93C8D89}"/>
                </a:ext>
              </a:extLst>
            </p:cNvPr>
            <p:cNvGrpSpPr/>
            <p:nvPr/>
          </p:nvGrpSpPr>
          <p:grpSpPr>
            <a:xfrm>
              <a:off x="2747476" y="3560108"/>
              <a:ext cx="3649045" cy="504625"/>
              <a:chOff x="2496912" y="2679799"/>
              <a:chExt cx="3649045" cy="50462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0D89ADBD-C821-E14D-97E5-10314670844D}"/>
                      </a:ext>
                    </a:extLst>
                  </p:cNvPr>
                  <p:cNvSpPr txBox="1"/>
                  <p:nvPr/>
                </p:nvSpPr>
                <p:spPr>
                  <a:xfrm>
                    <a:off x="2496912" y="2679799"/>
                    <a:ext cx="1184235" cy="50462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3200" b="0" i="1" baseline="-2500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lang="en-US" sz="3200" i="1" dirty="0"/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0D89ADBD-C821-E14D-97E5-10314670844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6912" y="2679799"/>
                    <a:ext cx="1184235" cy="50462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1702" t="-2439" r="-6383" b="-3170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E063510F-0D12-6941-9912-3BB447C4B7D8}"/>
                      </a:ext>
                    </a:extLst>
                  </p:cNvPr>
                  <p:cNvSpPr txBox="1"/>
                  <p:nvPr/>
                </p:nvSpPr>
                <p:spPr>
                  <a:xfrm>
                    <a:off x="4639519" y="2679799"/>
                    <a:ext cx="1506438" cy="50462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3200" b="0" i="1" baseline="-2500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E063510F-0D12-6941-9912-3BB447C4B7D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39519" y="2679799"/>
                    <a:ext cx="1506438" cy="50462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8333" t="-2439" r="-5833" b="-3170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AC35E2-24FA-414D-B6CB-658333104FB6}"/>
                </a:ext>
              </a:extLst>
            </p:cNvPr>
            <p:cNvSpPr txBox="1"/>
            <p:nvPr/>
          </p:nvSpPr>
          <p:spPr>
            <a:xfrm>
              <a:off x="1547742" y="4439205"/>
              <a:ext cx="6048515" cy="461665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CP properties defined by coupling to fermions.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3CC11EB-32C0-8743-8427-6BA1FC25E3AB}"/>
              </a:ext>
            </a:extLst>
          </p:cNvPr>
          <p:cNvSpPr txBox="1"/>
          <p:nvPr/>
        </p:nvSpPr>
        <p:spPr>
          <a:xfrm>
            <a:off x="1547742" y="1913633"/>
            <a:ext cx="6048515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Both in same doublet </a:t>
            </a:r>
            <a:r>
              <a:rPr lang="en-US" dirty="0">
                <a:sym typeface="Wingdings" pitchFamily="2" charset="2"/>
              </a:rPr>
              <a:t> 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If allowed phase rotation mixes them: </a:t>
            </a:r>
            <a:r>
              <a:rPr lang="en-US" b="1" dirty="0">
                <a:highlight>
                  <a:srgbClr val="00FF00"/>
                </a:highlight>
                <a:sym typeface="Wingdings" pitchFamily="2" charset="2"/>
              </a:rPr>
              <a:t>CPV (Baryogenesis?)</a:t>
            </a:r>
            <a:endParaRPr lang="en-US" b="1" dirty="0">
              <a:highlight>
                <a:srgbClr val="00FF00"/>
              </a:highlight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213CC75-C114-8F47-AAC4-A9FD31FAF0D8}"/>
              </a:ext>
            </a:extLst>
          </p:cNvPr>
          <p:cNvGrpSpPr/>
          <p:nvPr/>
        </p:nvGrpSpPr>
        <p:grpSpPr>
          <a:xfrm>
            <a:off x="450945" y="185786"/>
            <a:ext cx="8526370" cy="6758019"/>
            <a:chOff x="450945" y="185786"/>
            <a:chExt cx="8526370" cy="675801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31E809A-13DF-6A4F-B55D-F9600B900A57}"/>
                </a:ext>
              </a:extLst>
            </p:cNvPr>
            <p:cNvGrpSpPr/>
            <p:nvPr/>
          </p:nvGrpSpPr>
          <p:grpSpPr>
            <a:xfrm>
              <a:off x="450945" y="4279308"/>
              <a:ext cx="7145311" cy="2664497"/>
              <a:chOff x="450945" y="4279308"/>
              <a:chExt cx="7145311" cy="26644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AB6F05A-1EB0-674E-8598-E91A27EF5D6C}"/>
                  </a:ext>
                </a:extLst>
              </p:cNvPr>
              <p:cNvGrpSpPr/>
              <p:nvPr/>
            </p:nvGrpSpPr>
            <p:grpSpPr>
              <a:xfrm>
                <a:off x="1547741" y="4279308"/>
                <a:ext cx="6048515" cy="2664497"/>
                <a:chOff x="1547741" y="4279308"/>
                <a:chExt cx="6048515" cy="2664497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63450A-8F05-6149-A533-D102C9040783}"/>
                    </a:ext>
                  </a:extLst>
                </p:cNvPr>
                <p:cNvSpPr txBox="1"/>
                <p:nvPr/>
              </p:nvSpPr>
              <p:spPr>
                <a:xfrm>
                  <a:off x="1547741" y="4279308"/>
                  <a:ext cx="6048515" cy="584775"/>
                </a:xfrm>
                <a:prstGeom prst="rect">
                  <a:avLst/>
                </a:prstGeom>
                <a:solidFill>
                  <a:schemeClr val="accent2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dirty="0"/>
                    <a:t>Strong constraints from EDMs. </a:t>
                  </a:r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DB43AE65-0FF9-2C4F-8012-E2B3CC079E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FEFFFF"/>
                    </a:clrFrom>
                    <a:clrTo>
                      <a:srgbClr val="FEFFFF">
                        <a:alpha val="0"/>
                      </a:srgbClr>
                    </a:clrTo>
                  </a:clrChange>
                </a:blip>
                <a:srcRect r="6267"/>
                <a:stretch/>
              </p:blipFill>
              <p:spPr>
                <a:xfrm>
                  <a:off x="2143953" y="4864083"/>
                  <a:ext cx="5046785" cy="2079722"/>
                </a:xfrm>
                <a:prstGeom prst="rect">
                  <a:avLst/>
                </a:prstGeom>
              </p:spPr>
            </p:pic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1DC4C0C-62E4-1944-AED8-141469A15BA0}"/>
                  </a:ext>
                </a:extLst>
              </p:cNvPr>
              <p:cNvGrpSpPr/>
              <p:nvPr/>
            </p:nvGrpSpPr>
            <p:grpSpPr>
              <a:xfrm>
                <a:off x="450945" y="5398221"/>
                <a:ext cx="4216400" cy="1011446"/>
                <a:chOff x="229984" y="5489431"/>
                <a:chExt cx="4216400" cy="1011446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ADE21CE4-8CE4-7D45-8450-2501F4785F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34462" y="5489431"/>
                  <a:ext cx="2133600" cy="596900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114EC4A-780E-3D43-8FA0-A8F9B53E05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29984" y="6069077"/>
                  <a:ext cx="4216400" cy="4318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15D267-C41C-074D-ADFC-C9A9F7BA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63458" y="185786"/>
              <a:ext cx="2413857" cy="1630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194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5CBE3-DC96-7541-BCC0-CC25AAE58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4289" y="427895"/>
            <a:ext cx="8229600" cy="563562"/>
          </a:xfrm>
        </p:spPr>
        <p:txBody>
          <a:bodyPr>
            <a:noAutofit/>
          </a:bodyPr>
          <a:lstStyle/>
          <a:p>
            <a:r>
              <a:rPr lang="en-US" sz="6000" dirty="0"/>
              <a:t>What </a:t>
            </a:r>
            <a:r>
              <a:rPr lang="en-US" sz="6000" dirty="0">
                <a:solidFill>
                  <a:schemeClr val="bg2">
                    <a:lumMod val="50000"/>
                  </a:schemeClr>
                </a:solidFill>
              </a:rPr>
              <a:t>Now</a:t>
            </a:r>
            <a:r>
              <a:rPr lang="en-US" sz="6000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A87D16-3E19-E349-9133-D10944375876}"/>
              </a:ext>
            </a:extLst>
          </p:cNvPr>
          <p:cNvSpPr txBox="1"/>
          <p:nvPr/>
        </p:nvSpPr>
        <p:spPr>
          <a:xfrm>
            <a:off x="187569" y="1038294"/>
            <a:ext cx="295080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Empirical agreement with SM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362D67-F146-E449-B0FB-CE4730D39A59}"/>
              </a:ext>
            </a:extLst>
          </p:cNvPr>
          <p:cNvSpPr txBox="1"/>
          <p:nvPr/>
        </p:nvSpPr>
        <p:spPr>
          <a:xfrm>
            <a:off x="1325758" y="1629565"/>
            <a:ext cx="6492483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 deep answer to the puzzle of the SM fermion masses or mixings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964738-9AED-E44D-8926-BF7FEC542BAC}"/>
              </a:ext>
            </a:extLst>
          </p:cNvPr>
          <p:cNvSpPr txBox="1"/>
          <p:nvPr/>
        </p:nvSpPr>
        <p:spPr>
          <a:xfrm>
            <a:off x="3700511" y="2276566"/>
            <a:ext cx="5214889" cy="73866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Pieces of the puzzle </a:t>
            </a:r>
            <a:r>
              <a:rPr lang="en-US" dirty="0">
                <a:sym typeface="Wingdings" pitchFamily="2" charset="2"/>
              </a:rPr>
              <a:t> Ingredients for THE UV theory.</a:t>
            </a:r>
          </a:p>
          <a:p>
            <a:pPr algn="ctr"/>
            <a:r>
              <a:rPr lang="en-US" sz="2400" b="1" dirty="0">
                <a:sym typeface="Wingdings" pitchFamily="2" charset="2"/>
              </a:rPr>
              <a:t>Parametrize our Ignorance</a:t>
            </a: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F3F801-F1E6-9143-A380-C2A868DCC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377" y="3306074"/>
            <a:ext cx="3457258" cy="310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8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9985" y="1243530"/>
            <a:ext cx="8804030" cy="4370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Playing with the 							   </a:t>
            </a:r>
            <a:r>
              <a:rPr lang="en-US" sz="7200" b="1" spc="-32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Bosons:</a:t>
            </a:r>
          </a:p>
          <a:p>
            <a:pPr>
              <a:lnSpc>
                <a:spcPts val="4700"/>
              </a:lnSpc>
            </a:pPr>
            <a:endParaRPr lang="en-US" sz="7200" b="1" spc="-32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Simplest Story</a:t>
            </a:r>
            <a:endParaRPr lang="en-US" sz="7200" b="1" spc="-320" dirty="0">
              <a:solidFill>
                <a:srgbClr val="948A54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rgbClr val="948A5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		</a:t>
            </a:r>
            <a:endParaRPr lang="en-US" sz="7200" b="1" spc="-32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4700"/>
              </a:lnSpc>
            </a:pPr>
            <a:r>
              <a:rPr lang="en-US" sz="7200" b="1" spc="-320" dirty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			</a:t>
            </a:r>
            <a:r>
              <a:rPr lang="en-US" sz="7200" b="1" spc="-32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</a:t>
            </a:r>
            <a:br>
              <a:rPr lang="en-US" sz="7200" b="1" spc="-320" dirty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7200" b="1" spc="-320" dirty="0">
                <a:solidFill>
                  <a:srgbClr val="CCC7A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				</a:t>
            </a:r>
            <a:r>
              <a:rPr lang="en-US" sz="7200" b="1" spc="-32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Singlet.</a:t>
            </a:r>
            <a:endParaRPr lang="en-US" sz="7200" b="1" spc="-32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6000"/>
            <a:ext cx="9144000" cy="0"/>
          </a:xfrm>
          <a:prstGeom prst="line">
            <a:avLst/>
          </a:prstGeom>
          <a:ln w="857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83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fault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A3B3C"/>
      </a:hlink>
      <a:folHlink>
        <a:srgbClr val="3F3F3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8136</TotalTime>
  <Words>2513</Words>
  <Application>Microsoft Macintosh PowerPoint</Application>
  <PresentationFormat>On-screen Show (4:3)</PresentationFormat>
  <Paragraphs>353</Paragraphs>
  <Slides>47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Cambria Math</vt:lpstr>
      <vt:lpstr>Symbol</vt:lpstr>
      <vt:lpstr>Wingdings</vt:lpstr>
      <vt:lpstr>Default Theme</vt:lpstr>
      <vt:lpstr>Custom Design</vt:lpstr>
      <vt:lpstr>Beyond the    Standard Model (BSM):        Higgs II</vt:lpstr>
      <vt:lpstr>Reminder: 2HDM Types</vt:lpstr>
      <vt:lpstr>Other Flavor Observables?</vt:lpstr>
      <vt:lpstr>Charged Higgs</vt:lpstr>
      <vt:lpstr>All Together: Charged Higgs</vt:lpstr>
      <vt:lpstr>PowerPoint Presentation</vt:lpstr>
      <vt:lpstr>PowerPoint Presentation</vt:lpstr>
      <vt:lpstr>What Now?</vt:lpstr>
      <vt:lpstr>PowerPoint Presentation</vt:lpstr>
      <vt:lpstr>SM Higgs + Complex Singlet</vt:lpstr>
      <vt:lpstr>PowerPoint Presentation</vt:lpstr>
      <vt:lpstr>PowerPoint Presentation</vt:lpstr>
      <vt:lpstr>PowerPoint Presentation</vt:lpstr>
      <vt:lpstr>PowerPoint Presentation</vt:lpstr>
      <vt:lpstr>2HDM</vt:lpstr>
      <vt:lpstr>2HDM</vt:lpstr>
      <vt:lpstr>Higgs Basis</vt:lpstr>
      <vt:lpstr>Physical Parameterization</vt:lpstr>
      <vt:lpstr>Alignment!</vt:lpstr>
      <vt:lpstr>Alignment ?</vt:lpstr>
      <vt:lpstr>Insights from Alignment</vt:lpstr>
      <vt:lpstr>PowerPoint Presentation</vt:lpstr>
      <vt:lpstr>Higgs Potential?</vt:lpstr>
      <vt:lpstr>Physical Higgs Parameters</vt:lpstr>
      <vt:lpstr>New Pheno ?</vt:lpstr>
      <vt:lpstr>See the Cascades!!</vt:lpstr>
      <vt:lpstr>PowerPoint Presentation</vt:lpstr>
      <vt:lpstr>CP Violation?</vt:lpstr>
      <vt:lpstr>Who is WHAT: H3, H2, H1?</vt:lpstr>
      <vt:lpstr>Electron EDMs</vt:lpstr>
      <vt:lpstr>A   Plethora     of   Higgs</vt:lpstr>
      <vt:lpstr>Private Higgs</vt:lpstr>
      <vt:lpstr>Quark Mixing in PH: CKM Matrix</vt:lpstr>
      <vt:lpstr>Notorious                        Supersymmetry</vt:lpstr>
      <vt:lpstr>Supersymmetry:</vt:lpstr>
      <vt:lpstr>Minimal Supersymmetric SM (MSSM).</vt:lpstr>
      <vt:lpstr>Type II 2HDM:  Higgs Mass = 125 GeV.</vt:lpstr>
      <vt:lpstr>Fine Tuning: SUSY Cancelations!</vt:lpstr>
      <vt:lpstr>Stop + top  Quartic Contributions!</vt:lpstr>
      <vt:lpstr>Fine Tune or Not??</vt:lpstr>
      <vt:lpstr> Higgs Mass = 125 GeV.</vt:lpstr>
      <vt:lpstr>Something else: NMSSM Higgs Sector</vt:lpstr>
      <vt:lpstr>NMSSM:  125 GeV Higgs Naturally! </vt:lpstr>
      <vt:lpstr>SM-Like Higgs Naturally!</vt:lpstr>
      <vt:lpstr>Singlet Alignment</vt:lpstr>
      <vt:lpstr>SM - like h125: Mass Correlations!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Nausheen Shah</dc:creator>
  <cp:lastModifiedBy>Nausheen Shah</cp:lastModifiedBy>
  <cp:revision>691</cp:revision>
  <dcterms:created xsi:type="dcterms:W3CDTF">2021-05-05T19:03:27Z</dcterms:created>
  <dcterms:modified xsi:type="dcterms:W3CDTF">2021-08-18T17:30:35Z</dcterms:modified>
</cp:coreProperties>
</file>