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  <p:sldMasterId id="2147483948" r:id="rId2"/>
  </p:sldMasterIdLst>
  <p:notesMasterIdLst>
    <p:notesMasterId r:id="rId42"/>
  </p:notesMasterIdLst>
  <p:sldIdLst>
    <p:sldId id="256" r:id="rId3"/>
    <p:sldId id="257" r:id="rId4"/>
    <p:sldId id="514" r:id="rId5"/>
    <p:sldId id="515" r:id="rId6"/>
    <p:sldId id="451" r:id="rId7"/>
    <p:sldId id="396" r:id="rId8"/>
    <p:sldId id="397" r:id="rId9"/>
    <p:sldId id="402" r:id="rId10"/>
    <p:sldId id="403" r:id="rId11"/>
    <p:sldId id="404" r:id="rId12"/>
    <p:sldId id="448" r:id="rId13"/>
    <p:sldId id="452" r:id="rId14"/>
    <p:sldId id="453" r:id="rId15"/>
    <p:sldId id="462" r:id="rId16"/>
    <p:sldId id="454" r:id="rId17"/>
    <p:sldId id="455" r:id="rId18"/>
    <p:sldId id="456" r:id="rId19"/>
    <p:sldId id="457" r:id="rId20"/>
    <p:sldId id="415" r:id="rId21"/>
    <p:sldId id="409" r:id="rId22"/>
    <p:sldId id="506" r:id="rId23"/>
    <p:sldId id="503" r:id="rId24"/>
    <p:sldId id="507" r:id="rId25"/>
    <p:sldId id="509" r:id="rId26"/>
    <p:sldId id="504" r:id="rId27"/>
    <p:sldId id="510" r:id="rId28"/>
    <p:sldId id="511" r:id="rId29"/>
    <p:sldId id="505" r:id="rId30"/>
    <p:sldId id="512" r:id="rId31"/>
    <p:sldId id="516" r:id="rId32"/>
    <p:sldId id="517" r:id="rId33"/>
    <p:sldId id="513" r:id="rId34"/>
    <p:sldId id="458" r:id="rId35"/>
    <p:sldId id="459" r:id="rId36"/>
    <p:sldId id="460" r:id="rId37"/>
    <p:sldId id="461" r:id="rId38"/>
    <p:sldId id="535" r:id="rId39"/>
    <p:sldId id="536" r:id="rId40"/>
    <p:sldId id="537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453"/>
    <p:restoredTop sz="95738"/>
  </p:normalViewPr>
  <p:slideViewPr>
    <p:cSldViewPr snapToGrid="0" snapToObjects="1">
      <p:cViewPr varScale="1">
        <p:scale>
          <a:sx n="109" d="100"/>
          <a:sy n="109" d="100"/>
        </p:scale>
        <p:origin x="14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2752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96D161-2313-3241-B784-40831D2D564F}" type="datetimeFigureOut">
              <a:rPr lang="en-US" smtClean="0"/>
              <a:t>8/17/21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159F55-EE00-204D-AF3D-FF0B64FFE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237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159F55-EE00-204D-AF3D-FF0B64FFEF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154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Emprical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159F55-EE00-204D-AF3D-FF0B64FFEF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65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159F55-EE00-204D-AF3D-FF0B64FFEF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219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C640F-7FEC-4556-ACF6-062C18A2E8EF}" type="slidenum">
              <a:rPr lang="sv-SE" smtClean="0">
                <a:solidFill>
                  <a:prstClr val="black"/>
                </a:solidFill>
              </a:rPr>
              <a:pPr/>
              <a:t>14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214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C640F-7FEC-4556-ACF6-062C18A2E8EF}" type="slidenum">
              <a:rPr lang="sv-SE" smtClean="0">
                <a:solidFill>
                  <a:prstClr val="black"/>
                </a:solidFill>
              </a:rPr>
              <a:pPr/>
              <a:t>18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214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C640F-7FEC-4556-ACF6-062C18A2E8EF}" type="slidenum">
              <a:rPr lang="sv-SE" smtClean="0">
                <a:solidFill>
                  <a:prstClr val="black"/>
                </a:solidFill>
              </a:rPr>
              <a:pPr/>
              <a:t>22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69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C640F-7FEC-4556-ACF6-062C18A2E8EF}" type="slidenum">
              <a:rPr lang="sv-SE" smtClean="0">
                <a:solidFill>
                  <a:prstClr val="black"/>
                </a:solidFill>
              </a:rPr>
              <a:pPr/>
              <a:t>25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672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C640F-7FEC-4556-ACF6-062C18A2E8EF}" type="slidenum">
              <a:rPr lang="sv-SE" smtClean="0">
                <a:solidFill>
                  <a:prstClr val="black"/>
                </a:solidFill>
              </a:rPr>
              <a:pPr/>
              <a:t>28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760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3A75091A-0867-4EAD-876B-4784FDAE0CC6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2021-08-17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C932D710-CF14-4B18-874A-CA114D2A02B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91A2701-F364-3E4E-8721-DED6BE346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203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5091A-0867-4EAD-876B-4784FDAE0CC6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2021-08-17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2D710-CF14-4B18-874A-CA114D2A02B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00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5091A-0867-4EAD-876B-4784FDAE0CC6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2021-08-17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2D710-CF14-4B18-874A-CA114D2A02B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5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4633-28C2-4E72-8ACE-944F315291B5}" type="datetimeFigureOut">
              <a:rPr lang="sv-SE" smtClean="0"/>
              <a:t>2021-08-17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EB5FF-C76E-4CB5-83D8-6F5646C2F8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494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4633-28C2-4E72-8ACE-944F315291B5}" type="datetimeFigureOut">
              <a:rPr lang="sv-SE" smtClean="0"/>
              <a:t>2021-08-17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EB5FF-C76E-4CB5-83D8-6F5646C2F8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012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4633-28C2-4E72-8ACE-944F315291B5}" type="datetimeFigureOut">
              <a:rPr lang="sv-SE" smtClean="0"/>
              <a:t>2021-08-17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EB5FF-C76E-4CB5-83D8-6F5646C2F8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5563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4633-28C2-4E72-8ACE-944F315291B5}" type="datetimeFigureOut">
              <a:rPr lang="sv-SE" smtClean="0"/>
              <a:t>2021-08-17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EB5FF-C76E-4CB5-83D8-6F5646C2F8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899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4633-28C2-4E72-8ACE-944F315291B5}" type="datetimeFigureOut">
              <a:rPr lang="sv-SE" smtClean="0"/>
              <a:t>2021-08-17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EB5FF-C76E-4CB5-83D8-6F5646C2F8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662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4633-28C2-4E72-8ACE-944F315291B5}" type="datetimeFigureOut">
              <a:rPr lang="sv-SE" smtClean="0"/>
              <a:t>2021-08-17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EB5FF-C76E-4CB5-83D8-6F5646C2F8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857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4633-28C2-4E72-8ACE-944F315291B5}" type="datetimeFigureOut">
              <a:rPr lang="sv-SE" smtClean="0"/>
              <a:t>2021-08-17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EB5FF-C76E-4CB5-83D8-6F5646C2F8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9659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4633-28C2-4E72-8ACE-944F315291B5}" type="datetimeFigureOut">
              <a:rPr lang="sv-SE" smtClean="0"/>
              <a:t>2021-08-17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EB5FF-C76E-4CB5-83D8-6F5646C2F8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00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5091A-0867-4EAD-876B-4784FDAE0CC6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2021-08-17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2D710-CF14-4B18-874A-CA114D2A02B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93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4633-28C2-4E72-8ACE-944F315291B5}" type="datetimeFigureOut">
              <a:rPr lang="sv-SE" smtClean="0"/>
              <a:t>2021-08-17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EB5FF-C76E-4CB5-83D8-6F5646C2F8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475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4633-28C2-4E72-8ACE-944F315291B5}" type="datetimeFigureOut">
              <a:rPr lang="sv-SE" smtClean="0"/>
              <a:t>2021-08-17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EB5FF-C76E-4CB5-83D8-6F5646C2F8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9669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4633-28C2-4E72-8ACE-944F315291B5}" type="datetimeFigureOut">
              <a:rPr lang="sv-SE" smtClean="0"/>
              <a:t>2021-08-17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EB5FF-C76E-4CB5-83D8-6F5646C2F8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6337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5091A-0867-4EAD-876B-4784FDAE0CC6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2021-08-17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2D710-CF14-4B18-874A-CA114D2A02B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63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5091A-0867-4EAD-876B-4784FDAE0CC6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2021-08-17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2D710-CF14-4B18-874A-CA114D2A02B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5091A-0867-4EAD-876B-4784FDAE0CC6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2021-08-17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2D710-CF14-4B18-874A-CA114D2A02B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2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5091A-0867-4EAD-876B-4784FDAE0CC6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2021-08-17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2D710-CF14-4B18-874A-CA114D2A02B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38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5091A-0867-4EAD-876B-4784FDAE0CC6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2021-08-17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2D710-CF14-4B18-874A-CA114D2A02B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46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5091A-0867-4EAD-876B-4784FDAE0CC6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2021-08-17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2D710-CF14-4B18-874A-CA114D2A02B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63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5091A-0867-4EAD-876B-4784FDAE0CC6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2021-08-17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2D710-CF14-4B18-874A-CA114D2A02B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67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229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5091A-0867-4EAD-876B-4784FDAE0CC6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2021-08-17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2D710-CF14-4B18-874A-CA114D2A02B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1" y="6554381"/>
            <a:ext cx="5599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b="1" dirty="0">
                <a:latin typeface="+mj-lt"/>
                <a:cs typeface="Arial" panose="020B0604020202020204" pitchFamily="34" charset="0"/>
              </a:rPr>
              <a:t>NAUSHEEN R. SHAH </a:t>
            </a:r>
            <a:r>
              <a:rPr lang="sv-SE" sz="1200" dirty="0">
                <a:latin typeface="+mj-lt"/>
                <a:cs typeface="Arial" panose="020B0604020202020204" pitchFamily="34" charset="0"/>
              </a:rPr>
              <a:t>// SSI 2021 – BSM: </a:t>
            </a:r>
            <a:r>
              <a:rPr lang="sv-SE" sz="1200" dirty="0" err="1">
                <a:latin typeface="+mj-lt"/>
                <a:cs typeface="Arial" panose="020B0604020202020204" pitchFamily="34" charset="0"/>
              </a:rPr>
              <a:t>Higgs</a:t>
            </a:r>
            <a:r>
              <a:rPr lang="sv-SE" sz="1200" dirty="0">
                <a:latin typeface="+mj-lt"/>
                <a:cs typeface="Arial" panose="020B0604020202020204" pitchFamily="34" charset="0"/>
              </a:rPr>
              <a:t> I</a:t>
            </a:r>
            <a:endParaRPr lang="en-US" sz="1800" b="0" i="0" kern="1200" dirty="0">
              <a:solidFill>
                <a:schemeClr val="tx1"/>
              </a:solidFill>
              <a:effectLst/>
              <a:latin typeface="+mj-l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5954435" y="6554381"/>
            <a:ext cx="23655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200" b="0" baseline="0" dirty="0">
                <a:latin typeface="+mj-lt"/>
                <a:cs typeface="Arial" panose="020B0604020202020204" pitchFamily="34" charset="0"/>
              </a:rPr>
              <a:t>Aug 17, 2021 </a:t>
            </a:r>
            <a:r>
              <a:rPr lang="sv-SE" sz="1200" dirty="0">
                <a:latin typeface="+mj-lt"/>
                <a:cs typeface="Arial" panose="020B0604020202020204" pitchFamily="34" charset="0"/>
              </a:rPr>
              <a:t>// </a:t>
            </a:r>
            <a:r>
              <a:rPr lang="sv-SE" sz="1200" b="1" dirty="0" err="1">
                <a:solidFill>
                  <a:srgbClr val="262626"/>
                </a:solidFill>
                <a:latin typeface="+mj-lt"/>
                <a:cs typeface="Arial" panose="020B0604020202020204" pitchFamily="34" charset="0"/>
              </a:rPr>
              <a:t>Slide</a:t>
            </a:r>
            <a:r>
              <a:rPr lang="sv-SE" sz="1200" b="1" baseline="0" dirty="0">
                <a:solidFill>
                  <a:srgbClr val="262626"/>
                </a:solidFill>
                <a:latin typeface="+mj-lt"/>
                <a:cs typeface="Arial" panose="020B0604020202020204" pitchFamily="34" charset="0"/>
              </a:rPr>
              <a:t> </a:t>
            </a:r>
            <a:fld id="{4F6A4F58-21A5-0C40-A3D6-6BC2B9D6ABC8}" type="slidenum">
              <a:rPr lang="sv-SE" sz="1200" b="1" baseline="0" smtClean="0">
                <a:solidFill>
                  <a:srgbClr val="262626"/>
                </a:solidFill>
                <a:latin typeface="+mj-lt"/>
                <a:cs typeface="Arial" panose="020B0604020202020204" pitchFamily="34" charset="0"/>
              </a:rPr>
              <a:pPr algn="r"/>
              <a:t>‹#›</a:t>
            </a:fld>
            <a:endParaRPr lang="sv-SE" sz="1200" b="1" dirty="0">
              <a:solidFill>
                <a:srgbClr val="262626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36000"/>
            <a:ext cx="9144000" cy="0"/>
          </a:xfrm>
          <a:prstGeom prst="line">
            <a:avLst/>
          </a:prstGeom>
          <a:ln w="857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85628" y="6351746"/>
            <a:ext cx="809350" cy="49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195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r" defTabSz="914400" rtl="0" eaLnBrk="1" latinLnBrk="0" hangingPunct="1">
        <a:spcBef>
          <a:spcPct val="0"/>
        </a:spcBef>
        <a:buNone/>
        <a:defRPr lang="en-US" sz="4400" b="1" kern="1200" spc="-300" dirty="0" smtClean="0">
          <a:solidFill>
            <a:srgbClr val="CCC7A8"/>
          </a:solidFill>
          <a:latin typeface="+mj-lt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D4633-28C2-4E72-8ACE-944F315291B5}" type="datetimeFigureOut">
              <a:rPr lang="sv-SE" smtClean="0"/>
              <a:t>2021-08-17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EB5FF-C76E-4CB5-83D8-6F5646C2F8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55338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microsoft.com/office/2007/relationships/hdphoto" Target="../media/hdphoto2.wdp"/><Relationship Id="rId4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35.jpeg"/><Relationship Id="rId4" Type="http://schemas.microsoft.com/office/2007/relationships/hdphoto" Target="../media/hdphoto13.wdp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microsoft.com/office/2007/relationships/hdphoto" Target="../media/hdphoto3.wdp"/><Relationship Id="rId4" Type="http://schemas.openxmlformats.org/officeDocument/2006/relationships/image" Target="../media/image13.jpeg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microsoft.com/office/2007/relationships/hdphoto" Target="../media/hdphoto7.wdp"/><Relationship Id="rId4" Type="http://schemas.openxmlformats.org/officeDocument/2006/relationships/image" Target="../media/image17.jpeg"/><Relationship Id="rId9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8389-1CDB-A640-9010-4C28753C69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497" y="938411"/>
            <a:ext cx="8824510" cy="1470025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5400" dirty="0">
                <a:solidFill>
                  <a:schemeClr val="bg2">
                    <a:lumMod val="10000"/>
                  </a:schemeClr>
                </a:solidFill>
              </a:rPr>
              <a:t>Beyond the </a:t>
            </a:r>
            <a:br>
              <a:rPr lang="en-US" sz="54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5400" dirty="0">
                <a:solidFill>
                  <a:schemeClr val="bg2">
                    <a:lumMod val="50000"/>
                  </a:schemeClr>
                </a:solidFill>
              </a:rPr>
              <a:t>		</a:t>
            </a:r>
            <a:r>
              <a:rPr lang="en-US" sz="5400" i="1" dirty="0"/>
              <a:t>Standard Model (BSM):</a:t>
            </a:r>
            <a:r>
              <a:rPr lang="en-US" sz="5400" dirty="0"/>
              <a:t> </a:t>
            </a:r>
            <a:br>
              <a:rPr lang="en-US" sz="5400" dirty="0"/>
            </a:br>
            <a:r>
              <a:rPr lang="en-US" sz="5400" dirty="0"/>
              <a:t>						</a:t>
            </a:r>
            <a:r>
              <a:rPr lang="en-US" sz="5400" dirty="0">
                <a:solidFill>
                  <a:schemeClr val="bg2">
                    <a:lumMod val="50000"/>
                  </a:schemeClr>
                </a:solidFill>
              </a:rPr>
              <a:t>Higgs</a:t>
            </a:r>
            <a:r>
              <a:rPr lang="en-US" sz="5400" dirty="0"/>
              <a:t> 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2DE0AC-2E99-544C-9273-EBB37A378D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1366" y="5092393"/>
            <a:ext cx="6400800" cy="1752600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49</a:t>
            </a:r>
            <a:r>
              <a:rPr lang="en-US" b="1" baseline="30000" dirty="0">
                <a:solidFill>
                  <a:schemeClr val="tx2">
                    <a:lumMod val="75000"/>
                  </a:schemeClr>
                </a:solidFill>
              </a:rPr>
              <a:t>th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 SLAC Summer Institute 2021</a:t>
            </a:r>
          </a:p>
          <a:p>
            <a:pPr algn="l"/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Tuesday Aug 17, 2021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E2BF91-D689-D74B-B920-7AB329EA1B4A}"/>
              </a:ext>
            </a:extLst>
          </p:cNvPr>
          <p:cNvSpPr/>
          <p:nvPr/>
        </p:nvSpPr>
        <p:spPr>
          <a:xfrm>
            <a:off x="5252761" y="3095151"/>
            <a:ext cx="3131370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pc="-100" dirty="0" err="1">
                <a:solidFill>
                  <a:srgbClr val="093B68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Nausheen</a:t>
            </a:r>
            <a:r>
              <a:rPr lang="en-US" sz="3200" b="1" spc="-100" dirty="0">
                <a:solidFill>
                  <a:srgbClr val="093B68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 R. Shah </a:t>
            </a:r>
          </a:p>
          <a:p>
            <a:r>
              <a:rPr lang="en-US" sz="2000" b="1" spc="-100" dirty="0" err="1">
                <a:solidFill>
                  <a:srgbClr val="093B68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nausheen.shah@wayne.edu</a:t>
            </a:r>
            <a:endParaRPr lang="sv-SE" spc="-100" dirty="0">
              <a:solidFill>
                <a:schemeClr val="bg2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6480BC-85CA-EB4A-9B31-BEF3217810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8700" r="1662"/>
          <a:stretch/>
        </p:blipFill>
        <p:spPr>
          <a:xfrm>
            <a:off x="5356178" y="3999874"/>
            <a:ext cx="2807706" cy="8327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6DFA02-AB57-F64B-8904-5C734B0EE0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366" y="3228165"/>
            <a:ext cx="4349262" cy="164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78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Still large uncertainties in couplings</a:t>
            </a:r>
            <a:r>
              <a:rPr lang="en-US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5800" y="762000"/>
            <a:ext cx="8229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lang="en-US" sz="4400" b="1" kern="1200" spc="-300" dirty="0" smtClean="0">
                <a:solidFill>
                  <a:srgbClr val="CCC7A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but compatible with SM expectations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2441" y="3008996"/>
            <a:ext cx="3118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Observed Higgs </a:t>
            </a:r>
          </a:p>
          <a:p>
            <a:pPr algn="r"/>
            <a:r>
              <a:rPr lang="en-US" i="1" dirty="0"/>
              <a:t>Production x Branching Ratios</a:t>
            </a:r>
          </a:p>
          <a:p>
            <a:pPr algn="r"/>
            <a:r>
              <a:rPr lang="en-US" i="1" dirty="0"/>
              <a:t>as a ratio to SM expectation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F4B1D9-39CA-F942-B661-3ABB9917E1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20563" y="1325562"/>
            <a:ext cx="4393258" cy="527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43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668" y="147297"/>
            <a:ext cx="8572918" cy="63811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2274002" y="183126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765396" y="3957891"/>
            <a:ext cx="8977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112331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Pencil with solid fill">
            <a:extLst>
              <a:ext uri="{FF2B5EF4-FFF2-40B4-BE49-F238E27FC236}">
                <a16:creationId xmlns:a16="http://schemas.microsoft.com/office/drawing/2014/main" id="{E7BA93BD-B7A5-AA49-BC4B-7FD489345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846632">
            <a:off x="457368" y="2006592"/>
            <a:ext cx="2586924" cy="25869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FD0B98-5121-1A4C-9494-BE028363E589}"/>
              </a:ext>
            </a:extLst>
          </p:cNvPr>
          <p:cNvSpPr txBox="1"/>
          <p:nvPr/>
        </p:nvSpPr>
        <p:spPr>
          <a:xfrm>
            <a:off x="1057630" y="5022043"/>
            <a:ext cx="1436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Fine-Tuning 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E7E2F2E-45EC-5D48-917C-6004987427F3}"/>
              </a:ext>
            </a:extLst>
          </p:cNvPr>
          <p:cNvGrpSpPr/>
          <p:nvPr/>
        </p:nvGrpSpPr>
        <p:grpSpPr>
          <a:xfrm>
            <a:off x="2478051" y="724013"/>
            <a:ext cx="3630985" cy="4979200"/>
            <a:chOff x="2478051" y="724013"/>
            <a:chExt cx="3630985" cy="49792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359E2B4-4122-D643-8577-0CB4E056DEB9}"/>
                </a:ext>
              </a:extLst>
            </p:cNvPr>
            <p:cNvGrpSpPr/>
            <p:nvPr/>
          </p:nvGrpSpPr>
          <p:grpSpPr>
            <a:xfrm rot="19356705">
              <a:off x="2478051" y="1160452"/>
              <a:ext cx="3630985" cy="3143944"/>
              <a:chOff x="2141850" y="492406"/>
              <a:chExt cx="5189103" cy="5194076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A9931D61-BFB7-8A43-B600-B7AE71C7D8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317753" y="492406"/>
                <a:ext cx="4013200" cy="3581400"/>
              </a:xfrm>
              <a:prstGeom prst="rect">
                <a:avLst/>
              </a:prstGeom>
            </p:spPr>
          </p:pic>
          <p:pic>
            <p:nvPicPr>
              <p:cNvPr id="5" name="Graphic 4" descr="Pencil with solid fill">
                <a:extLst>
                  <a:ext uri="{FF2B5EF4-FFF2-40B4-BE49-F238E27FC236}">
                    <a16:creationId xmlns:a16="http://schemas.microsoft.com/office/drawing/2014/main" id="{5A4976C8-4924-7947-8F25-B3B01ACA00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20808072">
                <a:off x="2141850" y="2722736"/>
                <a:ext cx="2963746" cy="2963746"/>
              </a:xfrm>
              <a:prstGeom prst="rect">
                <a:avLst/>
              </a:prstGeom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36B7DAD-EBD2-F448-8247-D4691E4336D4}"/>
                </a:ext>
              </a:extLst>
            </p:cNvPr>
            <p:cNvSpPr txBox="1"/>
            <p:nvPr/>
          </p:nvSpPr>
          <p:spPr>
            <a:xfrm>
              <a:off x="3485074" y="5333881"/>
              <a:ext cx="1249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Prediction?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184EA6B-725C-3F43-81A0-2D462FB2B55C}"/>
                </a:ext>
              </a:extLst>
            </p:cNvPr>
            <p:cNvSpPr txBox="1"/>
            <p:nvPr/>
          </p:nvSpPr>
          <p:spPr>
            <a:xfrm>
              <a:off x="2952301" y="724013"/>
              <a:ext cx="1782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UV Symmetries?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4C738B-4BCE-F245-A027-444B620BD30F}"/>
              </a:ext>
            </a:extLst>
          </p:cNvPr>
          <p:cNvGrpSpPr/>
          <p:nvPr/>
        </p:nvGrpSpPr>
        <p:grpSpPr>
          <a:xfrm>
            <a:off x="5766900" y="1422126"/>
            <a:ext cx="2829990" cy="4865727"/>
            <a:chOff x="5766900" y="1422126"/>
            <a:chExt cx="2829990" cy="486572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41F0637-95F6-F24B-9C85-9300ACD7E020}"/>
                </a:ext>
              </a:extLst>
            </p:cNvPr>
            <p:cNvSpPr txBox="1"/>
            <p:nvPr/>
          </p:nvSpPr>
          <p:spPr>
            <a:xfrm>
              <a:off x="5913727" y="5918521"/>
              <a:ext cx="12681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Accidental?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C3C22FE-A42F-D449-A6FF-A598337D8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66900" y="2070915"/>
              <a:ext cx="2829990" cy="365802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961DDF9-8CFC-ED4D-BFE7-26021AF39731}"/>
                </a:ext>
              </a:extLst>
            </p:cNvPr>
            <p:cNvSpPr txBox="1"/>
            <p:nvPr/>
          </p:nvSpPr>
          <p:spPr>
            <a:xfrm>
              <a:off x="7048982" y="1422126"/>
              <a:ext cx="14977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UV Structure?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1EF85B4-8DE1-EE4E-8A07-792A662E9C1C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4734327" y="908679"/>
            <a:ext cx="2314655" cy="562363"/>
          </a:xfrm>
          <a:prstGeom prst="straightConnector1">
            <a:avLst/>
          </a:prstGeom>
          <a:ln w="50800" cap="rnd">
            <a:headEnd type="stealth" w="med" len="lg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14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72CC9A2-F91B-E147-8FC7-A6B618DD47E6}"/>
              </a:ext>
            </a:extLst>
          </p:cNvPr>
          <p:cNvGrpSpPr/>
          <p:nvPr/>
        </p:nvGrpSpPr>
        <p:grpSpPr>
          <a:xfrm>
            <a:off x="245158" y="256974"/>
            <a:ext cx="6303395" cy="4584700"/>
            <a:chOff x="245158" y="256974"/>
            <a:chExt cx="6303395" cy="45847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49F5669-68A5-E540-807D-7A4A757FE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5158" y="256974"/>
              <a:ext cx="6248400" cy="45847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A9DCBC5-1036-5842-BB4C-CB28F19E64FA}"/>
                </a:ext>
              </a:extLst>
            </p:cNvPr>
            <p:cNvSpPr txBox="1"/>
            <p:nvPr/>
          </p:nvSpPr>
          <p:spPr>
            <a:xfrm>
              <a:off x="3289327" y="256974"/>
              <a:ext cx="325922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https://</a:t>
              </a:r>
              <a:r>
                <a:rPr lang="en-US" sz="1050" dirty="0" err="1"/>
                <a:t>www.pinterest.com</a:t>
              </a:r>
              <a:r>
                <a:rPr lang="en-US" sz="1050" dirty="0"/>
                <a:t>/pin/304978206018018128/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6E86019-0E28-7B4C-8AAA-C39826BEBFD5}"/>
              </a:ext>
            </a:extLst>
          </p:cNvPr>
          <p:cNvGrpSpPr/>
          <p:nvPr/>
        </p:nvGrpSpPr>
        <p:grpSpPr>
          <a:xfrm>
            <a:off x="2675842" y="2830010"/>
            <a:ext cx="6352410" cy="3429000"/>
            <a:chOff x="2675842" y="2830010"/>
            <a:chExt cx="6352410" cy="3429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80A0CF2-7337-9D47-899F-2AA124A9A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75842" y="2830010"/>
              <a:ext cx="6223000" cy="3429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6928380-DC2C-8B4E-90B5-49E8A8F9C9B4}"/>
                </a:ext>
              </a:extLst>
            </p:cNvPr>
            <p:cNvSpPr txBox="1"/>
            <p:nvPr/>
          </p:nvSpPr>
          <p:spPr>
            <a:xfrm>
              <a:off x="4918940" y="6005094"/>
              <a:ext cx="410931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2"/>
                  </a:solidFill>
                </a:rPr>
                <a:t>https://</a:t>
              </a:r>
              <a:r>
                <a:rPr lang="en-US" sz="1050" dirty="0" err="1">
                  <a:solidFill>
                    <a:schemeClr val="bg2"/>
                  </a:solidFill>
                </a:rPr>
                <a:t>www.pinterest.com</a:t>
              </a:r>
              <a:r>
                <a:rPr lang="en-US" sz="1050" dirty="0">
                  <a:solidFill>
                    <a:schemeClr val="bg2"/>
                  </a:solidFill>
                </a:rPr>
                <a:t>/pin/334744184798019537/?d=</a:t>
              </a:r>
              <a:r>
                <a:rPr lang="en-US" sz="1050" dirty="0" err="1">
                  <a:solidFill>
                    <a:schemeClr val="bg2"/>
                  </a:solidFill>
                </a:rPr>
                <a:t>t&amp;mt</a:t>
              </a:r>
              <a:r>
                <a:rPr lang="en-US" sz="1050" dirty="0">
                  <a:solidFill>
                    <a:schemeClr val="bg2"/>
                  </a:solidFill>
                </a:rPr>
                <a:t>=login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290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45372" y="2511678"/>
            <a:ext cx="9636828" cy="198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00"/>
              </a:lnSpc>
            </a:pPr>
            <a:r>
              <a:rPr lang="en-US" sz="7200" b="1" spc="-320" dirty="0">
                <a:solidFill>
                  <a:srgbClr val="948A5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Beyond the</a:t>
            </a:r>
          </a:p>
          <a:p>
            <a:pPr>
              <a:lnSpc>
                <a:spcPts val="4700"/>
              </a:lnSpc>
            </a:pPr>
            <a:r>
              <a:rPr lang="en-US" sz="7200" b="1" spc="-320" dirty="0">
                <a:solidFill>
                  <a:srgbClr val="948A5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    </a:t>
            </a:r>
            <a:r>
              <a:rPr lang="en-US" sz="7200" b="1" spc="-320" dirty="0">
                <a:solidFill>
                  <a:srgbClr val="C4BD97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Standard Model</a:t>
            </a:r>
          </a:p>
          <a:p>
            <a:pPr>
              <a:lnSpc>
                <a:spcPts val="4700"/>
              </a:lnSpc>
            </a:pPr>
            <a:r>
              <a:rPr lang="en-US" sz="7200" b="1" spc="-320" dirty="0">
                <a:solidFill>
                  <a:srgbClr val="CCC7A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</a:t>
            </a:r>
            <a:r>
              <a:rPr lang="en-US" sz="7200" b="1" spc="-320" dirty="0">
                <a:solidFill>
                  <a:srgbClr val="15151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with the Higgs</a:t>
            </a:r>
            <a:r>
              <a:rPr lang="en-US" sz="7200" b="1" spc="-320" dirty="0">
                <a:solidFill>
                  <a:srgbClr val="948A5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36000"/>
            <a:ext cx="9144000" cy="0"/>
          </a:xfrm>
          <a:prstGeom prst="line">
            <a:avLst/>
          </a:prstGeom>
          <a:ln w="857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639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C4BD97"/>
                </a:solidFill>
              </a:rPr>
              <a:t>SM Higgs</a:t>
            </a:r>
            <a:r>
              <a:rPr lang="en-US" dirty="0"/>
              <a:t> is a </a:t>
            </a:r>
            <a:r>
              <a:rPr lang="en-US" dirty="0">
                <a:solidFill>
                  <a:schemeClr val="tx1"/>
                </a:solidFill>
              </a:rPr>
              <a:t>Doublet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8147" y="1065663"/>
            <a:ext cx="4439074" cy="489364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chemeClr val="bg2"/>
                </a:solidFill>
              </a:rPr>
              <a:t>The Higgs </a:t>
            </a:r>
            <a:r>
              <a:rPr lang="en-US" sz="2400" i="1" dirty="0">
                <a:solidFill>
                  <a:schemeClr val="bg2"/>
                </a:solidFill>
              </a:rPr>
              <a:t>FIELD</a:t>
            </a:r>
            <a:r>
              <a:rPr lang="en-US" sz="2400" dirty="0">
                <a:solidFill>
                  <a:schemeClr val="bg2"/>
                </a:solidFill>
              </a:rPr>
              <a:t> is a two component weakly charged doublet. 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solidFill>
                <a:schemeClr val="bg2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i="1" dirty="0">
                <a:solidFill>
                  <a:schemeClr val="bg2"/>
                </a:solidFill>
              </a:rPr>
              <a:t>h </a:t>
            </a:r>
            <a:r>
              <a:rPr lang="en-US" sz="2400" dirty="0">
                <a:solidFill>
                  <a:schemeClr val="bg2"/>
                </a:solidFill>
              </a:rPr>
              <a:t>is the neutral particle we think we have observed at the LHC: </a:t>
            </a:r>
            <a:r>
              <a:rPr lang="en-US" sz="2400" dirty="0"/>
              <a:t>h</a:t>
            </a:r>
            <a:r>
              <a:rPr lang="en-US" sz="2400" baseline="-25000" dirty="0"/>
              <a:t>125</a:t>
            </a:r>
          </a:p>
          <a:p>
            <a:pPr marL="285750" indent="-285750">
              <a:buFont typeface="Arial"/>
              <a:buChar char="•"/>
            </a:pPr>
            <a:endParaRPr lang="en-US" sz="2400" baseline="-25000" dirty="0">
              <a:solidFill>
                <a:schemeClr val="bg2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i="1" dirty="0">
                <a:solidFill>
                  <a:schemeClr val="bg2"/>
                </a:solidFill>
              </a:rPr>
              <a:t>v </a:t>
            </a:r>
            <a:r>
              <a:rPr lang="en-US" sz="2400" dirty="0">
                <a:solidFill>
                  <a:schemeClr val="bg2"/>
                </a:solidFill>
              </a:rPr>
              <a:t>is the SM </a:t>
            </a:r>
            <a:r>
              <a:rPr lang="en-US" sz="2400" dirty="0" err="1">
                <a:solidFill>
                  <a:schemeClr val="bg2"/>
                </a:solidFill>
              </a:rPr>
              <a:t>vev</a:t>
            </a:r>
            <a:r>
              <a:rPr lang="en-US" sz="2400" dirty="0">
                <a:solidFill>
                  <a:schemeClr val="bg2"/>
                </a:solidFill>
              </a:rPr>
              <a:t>: </a:t>
            </a:r>
            <a:r>
              <a:rPr lang="en-US" sz="2400" dirty="0">
                <a:solidFill>
                  <a:srgbClr val="000000"/>
                </a:solidFill>
              </a:rPr>
              <a:t>246 </a:t>
            </a:r>
            <a:r>
              <a:rPr lang="en-US" sz="2400" dirty="0" err="1">
                <a:solidFill>
                  <a:srgbClr val="000000"/>
                </a:solidFill>
              </a:rPr>
              <a:t>GeV</a:t>
            </a:r>
            <a:r>
              <a:rPr lang="en-US" sz="2400" dirty="0">
                <a:solidFill>
                  <a:schemeClr val="bg2"/>
                </a:solidFill>
              </a:rPr>
              <a:t>. </a:t>
            </a:r>
            <a:endParaRPr lang="en-US" sz="2400" i="1" dirty="0">
              <a:solidFill>
                <a:schemeClr val="bg2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2400" i="1" baseline="-25000" dirty="0">
              <a:solidFill>
                <a:schemeClr val="bg2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chemeClr val="bg2"/>
                </a:solidFill>
              </a:rPr>
              <a:t>G</a:t>
            </a:r>
            <a:r>
              <a:rPr lang="en-US" sz="2400" baseline="30000" dirty="0">
                <a:solidFill>
                  <a:schemeClr val="bg2"/>
                </a:solidFill>
              </a:rPr>
              <a:t>+/-</a:t>
            </a:r>
            <a:r>
              <a:rPr lang="en-US" sz="2400" dirty="0">
                <a:solidFill>
                  <a:schemeClr val="bg2"/>
                </a:solidFill>
              </a:rPr>
              <a:t> and G</a:t>
            </a:r>
            <a:r>
              <a:rPr lang="en-US" sz="2400" baseline="30000" dirty="0">
                <a:solidFill>
                  <a:schemeClr val="bg2"/>
                </a:solidFill>
              </a:rPr>
              <a:t>0</a:t>
            </a:r>
            <a:r>
              <a:rPr lang="en-US" sz="2400" dirty="0">
                <a:solidFill>
                  <a:schemeClr val="bg2"/>
                </a:solidFill>
              </a:rPr>
              <a:t> are “eaten” by the W and Z gauge bosons to give them mass.</a:t>
            </a:r>
            <a:endParaRPr lang="en-US" sz="2400" i="1" baseline="-25000" dirty="0">
              <a:solidFill>
                <a:schemeClr val="bg2"/>
              </a:solidFill>
            </a:endParaRPr>
          </a:p>
          <a:p>
            <a:endParaRPr lang="en-US" sz="2400" i="1" baseline="-25000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9762" y="3404765"/>
            <a:ext cx="3707271" cy="255454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br>
              <a:rPr lang="en-US" sz="3200" dirty="0"/>
            </a:br>
            <a:r>
              <a:rPr lang="en-US" sz="3200" dirty="0"/>
              <a:t>Why do we want more???</a:t>
            </a:r>
          </a:p>
          <a:p>
            <a:pPr algn="ctr"/>
            <a:endParaRPr lang="en-US" sz="3200" dirty="0"/>
          </a:p>
          <a:p>
            <a:pPr algn="ctr"/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0D14334-101E-6C4C-91AE-3B9FFE396658}"/>
                  </a:ext>
                </a:extLst>
              </p:cNvPr>
              <p:cNvSpPr txBox="1"/>
              <p:nvPr/>
            </p:nvSpPr>
            <p:spPr>
              <a:xfrm>
                <a:off x="4911080" y="1302362"/>
                <a:ext cx="4109843" cy="12290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m:rPr>
                          <m:nor/>
                        </m:rPr>
                        <a:rPr lang="en-US" sz="2800" b="0" i="0" baseline="-25000" smtClean="0">
                          <a:latin typeface="Cambria Math" panose="02040503050406030204" pitchFamily="18" charset="0"/>
                        </a:rPr>
                        <m:t>SM</m:t>
                      </m:r>
                      <m:r>
                        <m:rPr>
                          <m:nor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±</m:t>
                                  </m:r>
                                </m:sup>
                              </m:sSup>
                            </m:num>
                            <m:den>
                              <m:f>
                                <m:f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</m:den>
                              </m:f>
                            </m:den>
                          </m:f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0D14334-101E-6C4C-91AE-3B9FFE3966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1080" y="1302362"/>
                <a:ext cx="4109843" cy="1229054"/>
              </a:xfrm>
              <a:prstGeom prst="rect">
                <a:avLst/>
              </a:prstGeom>
              <a:blipFill>
                <a:blip r:embed="rId2"/>
                <a:stretch>
                  <a:fillRect l="-615" t="-1020"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371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More</a:t>
            </a:r>
            <a:r>
              <a:rPr lang="en-US" dirty="0"/>
              <a:t> Doublets</a:t>
            </a:r>
            <a:r>
              <a:rPr lang="en-US" dirty="0">
                <a:solidFill>
                  <a:schemeClr val="tx1"/>
                </a:solidFill>
              </a:rPr>
              <a:t>??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7608" y="1042221"/>
            <a:ext cx="8879354" cy="1200328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The Higgs </a:t>
            </a:r>
            <a:r>
              <a:rPr lang="en-US" sz="2400" dirty="0" err="1"/>
              <a:t>vev</a:t>
            </a:r>
            <a:r>
              <a:rPr lang="en-US" sz="2400" dirty="0"/>
              <a:t> generates the SM fermion masses</a:t>
            </a:r>
          </a:p>
          <a:p>
            <a:pPr lvl="1"/>
            <a:r>
              <a:rPr lang="en-US" sz="2400" dirty="0"/>
              <a:t>Large Hierarchy!!</a:t>
            </a:r>
          </a:p>
          <a:p>
            <a:pPr lvl="1"/>
            <a:r>
              <a:rPr lang="en-US" sz="2400" dirty="0"/>
              <a:t>Maybe because different Higgs </a:t>
            </a:r>
            <a:r>
              <a:rPr lang="en-US" sz="2400" dirty="0" err="1"/>
              <a:t>vevs</a:t>
            </a:r>
            <a:r>
              <a:rPr lang="en-US" sz="2400" dirty="0"/>
              <a:t> generate different masses?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7609" y="2395078"/>
            <a:ext cx="8879354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This is what happens in </a:t>
            </a:r>
            <a:r>
              <a:rPr lang="en-US" sz="2400" dirty="0" err="1"/>
              <a:t>Supersymmetric</a:t>
            </a:r>
            <a:r>
              <a:rPr lang="en-US" sz="2400" dirty="0"/>
              <a:t> (SUSY) Models</a:t>
            </a:r>
          </a:p>
          <a:p>
            <a:pPr lvl="2" algn="r"/>
            <a:r>
              <a:rPr lang="en-US" sz="2400" dirty="0"/>
              <a:t>SUSY requires AT LEAST TWO Higgs Doublets!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7609" y="3386529"/>
            <a:ext cx="8879354" cy="1200328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Maybe there are multiple extra dimensions?</a:t>
            </a:r>
          </a:p>
          <a:p>
            <a:pPr lvl="1"/>
            <a:r>
              <a:rPr lang="en-US" sz="2400" dirty="0"/>
              <a:t>Different Higgs Doublets get different </a:t>
            </a:r>
            <a:r>
              <a:rPr lang="en-US" sz="2400" dirty="0" err="1"/>
              <a:t>vevs</a:t>
            </a:r>
            <a:r>
              <a:rPr lang="en-US" sz="2400" dirty="0"/>
              <a:t> due to different warping in 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7610" y="4745597"/>
            <a:ext cx="8879354" cy="132343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2"/>
                </a:solidFill>
              </a:rPr>
              <a:t>Consider a model of two Higgs doublets as a case study: 2HDM</a:t>
            </a:r>
          </a:p>
        </p:txBody>
      </p:sp>
    </p:spTree>
    <p:extLst>
      <p:ext uri="{BB962C8B-B14F-4D97-AF65-F5344CB8AC3E}">
        <p14:creationId xmlns:p14="http://schemas.microsoft.com/office/powerpoint/2010/main" val="290470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Dark </a:t>
            </a:r>
            <a:r>
              <a:rPr lang="en-US" dirty="0"/>
              <a:t>Higgs</a:t>
            </a:r>
            <a:r>
              <a:rPr lang="en-US" dirty="0">
                <a:solidFill>
                  <a:schemeClr val="tx1"/>
                </a:solidFill>
              </a:rPr>
              <a:t>??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7608" y="1042221"/>
            <a:ext cx="8879356" cy="46166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Scalar with no electric, weak or strong charge = SM Singlet </a:t>
            </a:r>
            <a:r>
              <a:rPr lang="en-US" sz="2400" i="1" dirty="0"/>
              <a:t>S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17610" y="1670985"/>
            <a:ext cx="8879354" cy="1200328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Dark Matter has no electric or strong charge. </a:t>
            </a:r>
          </a:p>
          <a:p>
            <a:pPr algn="r"/>
            <a:r>
              <a:rPr lang="en-US" sz="2400" dirty="0" err="1"/>
              <a:t>Singlets</a:t>
            </a:r>
            <a:r>
              <a:rPr lang="en-US" sz="2400" dirty="0"/>
              <a:t> as Portal to Dark Matter?</a:t>
            </a:r>
          </a:p>
          <a:p>
            <a:pPr algn="r"/>
            <a:r>
              <a:rPr lang="en-US" sz="2400" dirty="0" err="1"/>
              <a:t>Singlets</a:t>
            </a:r>
            <a:r>
              <a:rPr lang="en-US" sz="2400" dirty="0"/>
              <a:t> as Dark Matter Candidates?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7608" y="5128911"/>
            <a:ext cx="8879354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2"/>
                </a:solidFill>
              </a:rPr>
              <a:t>Consider 2HDM + S Higgs sector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17608" y="3017521"/>
            <a:ext cx="8879354" cy="1983552"/>
            <a:chOff x="117608" y="3017521"/>
            <a:chExt cx="8879354" cy="1983552"/>
          </a:xfrm>
        </p:grpSpPr>
        <p:sp>
          <p:nvSpPr>
            <p:cNvPr id="5" name="TextBox 4"/>
            <p:cNvSpPr txBox="1"/>
            <p:nvPr/>
          </p:nvSpPr>
          <p:spPr>
            <a:xfrm>
              <a:off x="117608" y="3039801"/>
              <a:ext cx="8879354" cy="1938992"/>
            </a:xfrm>
            <a:prstGeom prst="rect">
              <a:avLst/>
            </a:prstGeom>
            <a:solidFill>
              <a:schemeClr val="accent5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Matter-Antimatter asymmetry? </a:t>
              </a:r>
              <a:r>
                <a:rPr lang="en-US" sz="2400" dirty="0" err="1"/>
                <a:t>Baryogenesis</a:t>
              </a:r>
              <a:r>
                <a:rPr lang="en-US" sz="2400" dirty="0"/>
                <a:t>!</a:t>
              </a:r>
            </a:p>
            <a:p>
              <a:r>
                <a:rPr lang="en-US" sz="2400" dirty="0"/>
                <a:t>As the Universe cools down, Higgs field develops a </a:t>
              </a:r>
              <a:r>
                <a:rPr lang="en-US" sz="2400" dirty="0" err="1"/>
                <a:t>vev</a:t>
              </a:r>
              <a:r>
                <a:rPr lang="en-US" sz="2400" dirty="0"/>
                <a:t>.</a:t>
              </a:r>
            </a:p>
            <a:p>
              <a:r>
                <a:rPr lang="en-US" sz="2400" dirty="0"/>
                <a:t>For successful </a:t>
              </a:r>
              <a:r>
                <a:rPr lang="en-US" sz="2400" dirty="0" err="1"/>
                <a:t>Baryogenesis</a:t>
              </a:r>
              <a:r>
                <a:rPr lang="en-US" sz="2400" dirty="0"/>
                <a:t>, need first-order phase transition.</a:t>
              </a:r>
            </a:p>
            <a:p>
              <a:r>
                <a:rPr lang="en-US" sz="2400" dirty="0"/>
                <a:t>SM: Roll over </a:t>
              </a:r>
            </a:p>
            <a:p>
              <a:r>
                <a:rPr lang="en-US" sz="2400" dirty="0" err="1"/>
                <a:t>Singlets</a:t>
              </a:r>
              <a:r>
                <a:rPr lang="en-US" sz="2400" dirty="0"/>
                <a:t> can make it happen!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50044" y="3017521"/>
              <a:ext cx="1242805" cy="90774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45801" y="4184973"/>
              <a:ext cx="1237085" cy="816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562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58128" y="2511678"/>
            <a:ext cx="7743015" cy="198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00"/>
              </a:lnSpc>
            </a:pPr>
            <a:r>
              <a:rPr lang="en-US" sz="7200" b="1" spc="-32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But we</a:t>
            </a:r>
            <a:r>
              <a:rPr lang="en-US" sz="7200" b="1" spc="-320" dirty="0">
                <a:solidFill>
                  <a:srgbClr val="948A5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4700"/>
              </a:lnSpc>
            </a:pPr>
            <a:r>
              <a:rPr lang="en-US" sz="7200" b="1" spc="-320" dirty="0">
                <a:solidFill>
                  <a:srgbClr val="948A5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    </a:t>
            </a:r>
            <a:r>
              <a:rPr lang="en-US" sz="7200" b="1" spc="-32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SEE</a:t>
            </a:r>
          </a:p>
          <a:p>
            <a:pPr>
              <a:lnSpc>
                <a:spcPts val="4700"/>
              </a:lnSpc>
            </a:pPr>
            <a:r>
              <a:rPr lang="en-US" sz="7200" b="1" spc="-320" dirty="0">
                <a:solidFill>
                  <a:srgbClr val="CCC7A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</a:t>
            </a:r>
            <a:r>
              <a:rPr lang="en-US" sz="7200" b="1" spc="-32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 SM-like Higgs</a:t>
            </a:r>
            <a:r>
              <a:rPr lang="en-US" sz="7200" b="1" spc="-32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!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36000"/>
            <a:ext cx="9144000" cy="0"/>
          </a:xfrm>
          <a:prstGeom prst="line">
            <a:avLst/>
          </a:prstGeom>
          <a:ln w="857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845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 Higgs Doublet Model (2HDM)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3799886" y="4452957"/>
            <a:ext cx="3276600" cy="1974763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5000"/>
              </a:lnSpc>
              <a:spcBef>
                <a:spcPts val="1200"/>
              </a:spcBef>
              <a:buNone/>
            </a:pPr>
            <a:r>
              <a:rPr lang="el-GR" sz="2400" spc="-70" dirty="0">
                <a:latin typeface="Arial"/>
                <a:cs typeface="Arial"/>
              </a:rPr>
              <a:t>5 </a:t>
            </a:r>
            <a:r>
              <a:rPr lang="en-US" sz="2400" spc="-70" dirty="0">
                <a:latin typeface="Arial"/>
                <a:cs typeface="Arial"/>
              </a:rPr>
              <a:t>Physical Higgs bosons:</a:t>
            </a:r>
            <a:endParaRPr lang="el-GR" sz="2400" spc="-70" dirty="0">
              <a:latin typeface="Arial"/>
              <a:cs typeface="Arial"/>
            </a:endParaRPr>
          </a:p>
          <a:p>
            <a:pPr marL="0" indent="0" algn="ctr">
              <a:lnSpc>
                <a:spcPct val="85000"/>
              </a:lnSpc>
              <a:spcBef>
                <a:spcPts val="1200"/>
              </a:spcBef>
              <a:buNone/>
            </a:pPr>
            <a:r>
              <a:rPr lang="en-US" sz="2400" spc="-70" dirty="0">
                <a:latin typeface="Arial"/>
                <a:cs typeface="Arial"/>
              </a:rPr>
              <a:t>CP-Even: </a:t>
            </a:r>
            <a:r>
              <a:rPr lang="en-US" sz="2400" b="1" spc="-70" dirty="0">
                <a:latin typeface="Arial"/>
                <a:cs typeface="Arial"/>
              </a:rPr>
              <a:t>h, H</a:t>
            </a:r>
            <a:endParaRPr lang="en-US" sz="2400" b="1" spc="-70" baseline="-25000" dirty="0">
              <a:latin typeface="Arial"/>
              <a:cs typeface="Arial"/>
            </a:endParaRPr>
          </a:p>
          <a:p>
            <a:pPr marL="0" indent="0" algn="ctr">
              <a:lnSpc>
                <a:spcPct val="85000"/>
              </a:lnSpc>
              <a:spcBef>
                <a:spcPts val="1200"/>
              </a:spcBef>
              <a:buNone/>
            </a:pPr>
            <a:r>
              <a:rPr lang="en-US" sz="2400" spc="-70" dirty="0">
                <a:latin typeface="Arial"/>
                <a:cs typeface="Arial"/>
              </a:rPr>
              <a:t>CP-Odd: </a:t>
            </a:r>
            <a:r>
              <a:rPr lang="en-US" sz="2400" b="1" spc="-70" dirty="0">
                <a:latin typeface="Arial"/>
                <a:cs typeface="Arial"/>
              </a:rPr>
              <a:t>A</a:t>
            </a:r>
            <a:br>
              <a:rPr lang="en-US" sz="2400" spc="-70" dirty="0">
                <a:latin typeface="Arial"/>
                <a:cs typeface="Arial"/>
              </a:rPr>
            </a:br>
            <a:r>
              <a:rPr lang="en-US" sz="2400" spc="-70" dirty="0">
                <a:latin typeface="Arial"/>
                <a:cs typeface="Arial"/>
              </a:rPr>
              <a:t>Charged Higgs: </a:t>
            </a:r>
            <a:r>
              <a:rPr lang="en-US" sz="2400" b="1" spc="-70" dirty="0">
                <a:latin typeface="Arial"/>
                <a:cs typeface="Arial"/>
              </a:rPr>
              <a:t>H</a:t>
            </a:r>
            <a:r>
              <a:rPr lang="en-US" sz="2400" b="1" spc="-70" baseline="30000" dirty="0">
                <a:latin typeface="Arial"/>
                <a:cs typeface="Arial"/>
              </a:rPr>
              <a:t>+,-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 l="56493" t="14870"/>
          <a:stretch/>
        </p:blipFill>
        <p:spPr>
          <a:xfrm>
            <a:off x="6131305" y="838200"/>
            <a:ext cx="2784095" cy="26705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 t="344" r="16230" b="80139"/>
          <a:stretch/>
        </p:blipFill>
        <p:spPr>
          <a:xfrm>
            <a:off x="1625237" y="940164"/>
            <a:ext cx="5217288" cy="59587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0063" y="1536042"/>
            <a:ext cx="4800600" cy="2677656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spc="-100" dirty="0">
                <a:latin typeface="Arial"/>
                <a:cs typeface="Arial"/>
              </a:rPr>
              <a:t>In SUSY Need 2 Higgs doublets:  </a:t>
            </a:r>
          </a:p>
          <a:p>
            <a:pPr marL="1193800" indent="-565150">
              <a:tabLst>
                <a:tab pos="4627563" algn="l"/>
              </a:tabLst>
            </a:pPr>
            <a:r>
              <a:rPr lang="en-US" sz="2400" b="1" spc="-100" dirty="0">
                <a:latin typeface="Arial"/>
                <a:cs typeface="Arial"/>
              </a:rPr>
              <a:t>H</a:t>
            </a:r>
            <a:r>
              <a:rPr lang="en-US" sz="2400" b="1" spc="-100" baseline="-25000" dirty="0">
                <a:latin typeface="Arial"/>
                <a:cs typeface="Arial"/>
              </a:rPr>
              <a:t>u</a:t>
            </a:r>
            <a:r>
              <a:rPr lang="en-US" sz="2400" spc="-100" dirty="0">
                <a:latin typeface="Arial"/>
                <a:cs typeface="Arial"/>
              </a:rPr>
              <a:t> –	</a:t>
            </a:r>
            <a:r>
              <a:rPr lang="en-US" sz="2400" spc="-150" dirty="0">
                <a:latin typeface="Arial"/>
                <a:cs typeface="Arial"/>
              </a:rPr>
              <a:t>Couples only to up-type quarks</a:t>
            </a:r>
          </a:p>
          <a:p>
            <a:pPr marL="1193800" indent="-565150">
              <a:tabLst>
                <a:tab pos="4627563" algn="l"/>
              </a:tabLst>
            </a:pPr>
            <a:r>
              <a:rPr lang="en-US" sz="2400" b="1" spc="-100" dirty="0" err="1">
                <a:latin typeface="Arial"/>
                <a:cs typeface="Arial"/>
              </a:rPr>
              <a:t>H</a:t>
            </a:r>
            <a:r>
              <a:rPr lang="en-US" sz="2400" b="1" spc="-100" baseline="-25000" dirty="0" err="1">
                <a:latin typeface="Arial"/>
                <a:cs typeface="Arial"/>
              </a:rPr>
              <a:t>d</a:t>
            </a:r>
            <a:r>
              <a:rPr lang="en-US" sz="2400" spc="-100" dirty="0">
                <a:latin typeface="Arial"/>
                <a:cs typeface="Arial"/>
              </a:rPr>
              <a:t> –	</a:t>
            </a:r>
            <a:r>
              <a:rPr lang="en-US" sz="2400" spc="-150" dirty="0">
                <a:latin typeface="Arial"/>
                <a:cs typeface="Arial"/>
              </a:rPr>
              <a:t>Couples only to down-type quarks and leptons.</a:t>
            </a:r>
          </a:p>
          <a:p>
            <a:pPr algn="ctr"/>
            <a:r>
              <a:rPr lang="en-US" sz="2400" b="1" spc="-100" dirty="0">
                <a:latin typeface="Arial"/>
                <a:cs typeface="Arial"/>
              </a:rPr>
              <a:t>m</a:t>
            </a:r>
            <a:r>
              <a:rPr lang="en-US" sz="2400" b="1" spc="-100" baseline="-25000" dirty="0">
                <a:latin typeface="Arial"/>
                <a:cs typeface="Arial"/>
              </a:rPr>
              <a:t>A</a:t>
            </a:r>
            <a:r>
              <a:rPr lang="en-US" sz="2400" b="1" spc="-100" dirty="0">
                <a:latin typeface="Arial"/>
                <a:cs typeface="Arial"/>
              </a:rPr>
              <a:t> ~ </a:t>
            </a:r>
            <a:r>
              <a:rPr lang="en-US" sz="2400" b="1" spc="-100" dirty="0" err="1">
                <a:latin typeface="Arial"/>
                <a:cs typeface="Arial"/>
              </a:rPr>
              <a:t>m</a:t>
            </a:r>
            <a:r>
              <a:rPr lang="en-US" sz="2400" b="1" spc="-100" baseline="-25000" dirty="0" err="1">
                <a:latin typeface="Arial"/>
                <a:cs typeface="Arial"/>
              </a:rPr>
              <a:t>H</a:t>
            </a:r>
            <a:endParaRPr lang="en-US" sz="2400" b="1" spc="-100" baseline="-25000" dirty="0">
              <a:latin typeface="Arial"/>
              <a:cs typeface="Arial"/>
            </a:endParaRPr>
          </a:p>
          <a:p>
            <a:pPr algn="ctr"/>
            <a:r>
              <a:rPr lang="en-US" sz="2400" b="1" spc="-100" dirty="0">
                <a:latin typeface="Arial"/>
                <a:cs typeface="Arial"/>
              </a:rPr>
              <a:t>tan </a:t>
            </a:r>
            <a:r>
              <a:rPr lang="el-GR" sz="2400" b="1" spc="-100" dirty="0">
                <a:latin typeface="Arial"/>
                <a:cs typeface="Arial"/>
              </a:rPr>
              <a:t>β</a:t>
            </a:r>
            <a:r>
              <a:rPr lang="en-US" sz="2400" b="1" spc="-100" dirty="0">
                <a:latin typeface="Arial"/>
                <a:cs typeface="Arial"/>
              </a:rPr>
              <a:t> = v</a:t>
            </a:r>
            <a:r>
              <a:rPr lang="en-US" sz="2400" b="1" spc="-100" baseline="-25000" dirty="0">
                <a:latin typeface="Arial"/>
                <a:cs typeface="Arial"/>
              </a:rPr>
              <a:t>u </a:t>
            </a:r>
            <a:r>
              <a:rPr lang="en-US" sz="2400" b="1" spc="-100" dirty="0">
                <a:latin typeface="Arial"/>
                <a:cs typeface="Arial"/>
              </a:rPr>
              <a:t>/</a:t>
            </a:r>
            <a:r>
              <a:rPr lang="en-US" sz="2400" b="1" spc="-100" dirty="0" err="1">
                <a:latin typeface="Arial"/>
                <a:cs typeface="Arial"/>
              </a:rPr>
              <a:t>v</a:t>
            </a:r>
            <a:r>
              <a:rPr lang="en-US" sz="2400" b="1" spc="-100" baseline="-25000" dirty="0" err="1">
                <a:latin typeface="Arial"/>
                <a:cs typeface="Arial"/>
              </a:rPr>
              <a:t>d</a:t>
            </a:r>
            <a:endParaRPr lang="en-US" sz="2400" b="1" spc="-100" baseline="-25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27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9110D-F2B8-9040-8B88-1C0357DCA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98817"/>
            <a:ext cx="8229600" cy="5635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The Beloved </a:t>
            </a:r>
            <a:r>
              <a:rPr lang="en-US" i="1" dirty="0">
                <a:solidFill>
                  <a:schemeClr val="bg2">
                    <a:lumMod val="50000"/>
                  </a:schemeClr>
                </a:solidFill>
              </a:rPr>
              <a:t>Beautiful</a:t>
            </a:r>
            <a:r>
              <a:rPr lang="en-US" dirty="0"/>
              <a:t> 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(&amp; EMPIRICAL)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                                                                   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Standard Model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72C2A-2D31-714B-9589-5F0674D05BB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9111" y="-64296"/>
            <a:ext cx="1618604" cy="16340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B44597-9528-9B46-99C2-589C78DA5F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807"/>
          <a:stretch/>
        </p:blipFill>
        <p:spPr>
          <a:xfrm>
            <a:off x="9671" y="1355271"/>
            <a:ext cx="5888471" cy="51039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BD8F20-D5F0-FD42-80FD-20DCD34B52AF}"/>
              </a:ext>
            </a:extLst>
          </p:cNvPr>
          <p:cNvSpPr txBox="1"/>
          <p:nvPr/>
        </p:nvSpPr>
        <p:spPr>
          <a:xfrm>
            <a:off x="6367749" y="3584061"/>
            <a:ext cx="2776251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3 generations of matter</a:t>
            </a:r>
          </a:p>
          <a:p>
            <a:pPr algn="r"/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SU(3)</a:t>
            </a:r>
            <a:r>
              <a:rPr lang="en-US" baseline="-25000" dirty="0">
                <a:solidFill>
                  <a:schemeClr val="bg2">
                    <a:lumMod val="90000"/>
                  </a:schemeClr>
                </a:solidFill>
              </a:rPr>
              <a:t>C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 x SU(2)</a:t>
            </a:r>
            <a:r>
              <a:rPr lang="en-US" baseline="-25000" dirty="0">
                <a:solidFill>
                  <a:schemeClr val="bg2">
                    <a:lumMod val="90000"/>
                  </a:schemeClr>
                </a:solidFill>
              </a:rPr>
              <a:t>L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 x U(1)</a:t>
            </a:r>
            <a:r>
              <a:rPr lang="en-US" baseline="-25000" dirty="0">
                <a:solidFill>
                  <a:schemeClr val="bg2">
                    <a:lumMod val="90000"/>
                  </a:schemeClr>
                </a:solidFill>
              </a:rPr>
              <a:t>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850AFE-5A8A-F543-9B69-FAD96FAAB614}"/>
              </a:ext>
            </a:extLst>
          </p:cNvPr>
          <p:cNvSpPr txBox="1"/>
          <p:nvPr/>
        </p:nvSpPr>
        <p:spPr>
          <a:xfrm>
            <a:off x="6367749" y="4484546"/>
            <a:ext cx="2776252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bg2">
                    <a:lumMod val="90000"/>
                  </a:schemeClr>
                </a:solidFill>
              </a:rPr>
              <a:t>WHY????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89CCA6-D83D-D645-9676-D49FA55DBCDC}"/>
              </a:ext>
            </a:extLst>
          </p:cNvPr>
          <p:cNvSpPr/>
          <p:nvPr/>
        </p:nvSpPr>
        <p:spPr>
          <a:xfrm>
            <a:off x="9671" y="6271933"/>
            <a:ext cx="578830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/>
              <a:t>https://</a:t>
            </a:r>
            <a:r>
              <a:rPr lang="en-US" sz="1100" dirty="0" err="1"/>
              <a:t>en.wikipedia.org</a:t>
            </a:r>
            <a:r>
              <a:rPr lang="en-US" sz="1100" dirty="0"/>
              <a:t>/wiki/</a:t>
            </a:r>
            <a:r>
              <a:rPr lang="en-US" sz="1100" dirty="0" err="1"/>
              <a:t>Elementary_particle</a:t>
            </a:r>
            <a:endParaRPr lang="en-US" sz="11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D5944F-4BE6-324A-8134-83A57F678450}"/>
              </a:ext>
            </a:extLst>
          </p:cNvPr>
          <p:cNvSpPr/>
          <p:nvPr/>
        </p:nvSpPr>
        <p:spPr>
          <a:xfrm>
            <a:off x="6367746" y="5385031"/>
            <a:ext cx="2776253" cy="461665"/>
          </a:xfrm>
          <a:prstGeom prst="rect">
            <a:avLst/>
          </a:prstGeom>
          <a:solidFill>
            <a:srgbClr val="262626"/>
          </a:solidFill>
        </p:spPr>
        <p:txBody>
          <a:bodyPr wrap="square" anchor="ctr" anchorCtr="0">
            <a:spAutoFit/>
          </a:bodyPr>
          <a:lstStyle/>
          <a:p>
            <a:pPr algn="r"/>
            <a:r>
              <a:rPr lang="en-US" sz="2400" b="1" spc="-50" dirty="0">
                <a:solidFill>
                  <a:srgbClr val="E2DFD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What is Dark Matter?</a:t>
            </a:r>
          </a:p>
        </p:txBody>
      </p:sp>
    </p:spTree>
    <p:extLst>
      <p:ext uri="{BB962C8B-B14F-4D97-AF65-F5344CB8AC3E}">
        <p14:creationId xmlns:p14="http://schemas.microsoft.com/office/powerpoint/2010/main" val="93422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830744"/>
            <a:ext cx="9144000" cy="1219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5453" y="130235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/>
              <a:t>SM-Like Higgs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2507" y="974510"/>
            <a:ext cx="4528323" cy="62360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6783" y="1510832"/>
            <a:ext cx="5036810" cy="661698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91BD0562-41BD-A647-B40C-14DC38EB5672}"/>
              </a:ext>
            </a:extLst>
          </p:cNvPr>
          <p:cNvGrpSpPr/>
          <p:nvPr/>
        </p:nvGrpSpPr>
        <p:grpSpPr>
          <a:xfrm>
            <a:off x="3430299" y="288840"/>
            <a:ext cx="5408901" cy="5586576"/>
            <a:chOff x="3430299" y="433224"/>
            <a:chExt cx="5408901" cy="558657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930D1CB-D3E8-C846-AE34-B4507244BD18}"/>
                </a:ext>
              </a:extLst>
            </p:cNvPr>
            <p:cNvGrpSpPr/>
            <p:nvPr/>
          </p:nvGrpSpPr>
          <p:grpSpPr>
            <a:xfrm>
              <a:off x="5486400" y="2667000"/>
              <a:ext cx="3352800" cy="3352800"/>
              <a:chOff x="5486400" y="2667000"/>
              <a:chExt cx="3352800" cy="3352800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5486400" y="2667000"/>
                <a:ext cx="3352800" cy="3352800"/>
              </a:xfrm>
              <a:prstGeom prst="rect">
                <a:avLst/>
              </a:prstGeom>
              <a:solidFill>
                <a:srgbClr val="DDD9C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5791200" y="2785408"/>
                <a:ext cx="2743200" cy="18140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70000"/>
                  </a:lnSpc>
                  <a:spcBef>
                    <a:spcPts val="1800"/>
                  </a:spcBef>
                </a:pPr>
                <a:r>
                  <a:rPr lang="en-US" sz="2000" b="1" i="1" dirty="0"/>
                  <a:t>&lt;</a:t>
                </a:r>
                <a:r>
                  <a:rPr lang="en-US" sz="2000" b="1" i="1" dirty="0" err="1"/>
                  <a:t>H</a:t>
                </a:r>
                <a:r>
                  <a:rPr lang="en-US" sz="2000" b="1" i="1" baseline="-25000" dirty="0" err="1"/>
                  <a:t>d</a:t>
                </a:r>
                <a:r>
                  <a:rPr lang="en-US" sz="2000" b="1" i="1" baseline="-25000" dirty="0"/>
                  <a:t> </a:t>
                </a:r>
                <a:r>
                  <a:rPr lang="en-US" sz="2000" b="1" i="1" dirty="0"/>
                  <a:t>&gt; = v </a:t>
                </a:r>
                <a:r>
                  <a:rPr lang="en-US" sz="2000" b="1" i="1" dirty="0" err="1"/>
                  <a:t>cos</a:t>
                </a:r>
                <a:r>
                  <a:rPr lang="en-US" sz="2000" b="1" i="1" dirty="0"/>
                  <a:t> </a:t>
                </a:r>
                <a:r>
                  <a:rPr lang="el-GR" sz="2000" b="1" dirty="0"/>
                  <a:t>β</a:t>
                </a:r>
              </a:p>
              <a:p>
                <a:pPr algn="ctr">
                  <a:lnSpc>
                    <a:spcPct val="70000"/>
                  </a:lnSpc>
                  <a:spcBef>
                    <a:spcPts val="1800"/>
                  </a:spcBef>
                </a:pPr>
                <a:r>
                  <a:rPr lang="el-GR" sz="2000" b="1" i="1" dirty="0"/>
                  <a:t>&lt;Η</a:t>
                </a:r>
                <a:r>
                  <a:rPr lang="en-US" sz="2000" b="1" i="1" baseline="-25000" dirty="0"/>
                  <a:t>u </a:t>
                </a:r>
                <a:r>
                  <a:rPr lang="el-GR" sz="2000" b="1" i="1" dirty="0"/>
                  <a:t>&gt;</a:t>
                </a:r>
                <a:r>
                  <a:rPr lang="en-US" sz="2000" b="1" i="1" dirty="0"/>
                  <a:t> </a:t>
                </a:r>
                <a:r>
                  <a:rPr lang="el-GR" sz="2000" b="1" i="1" dirty="0"/>
                  <a:t>=</a:t>
                </a:r>
                <a:r>
                  <a:rPr lang="en-US" sz="2000" b="1" i="1" dirty="0"/>
                  <a:t> v sin </a:t>
                </a:r>
                <a:r>
                  <a:rPr lang="el-GR" sz="2000" b="1" dirty="0"/>
                  <a:t>β</a:t>
                </a:r>
                <a:endParaRPr lang="en-US" sz="2000" b="1" dirty="0"/>
              </a:p>
              <a:p>
                <a:pPr algn="ctr">
                  <a:lnSpc>
                    <a:spcPct val="80000"/>
                  </a:lnSpc>
                  <a:spcBef>
                    <a:spcPts val="1800"/>
                  </a:spcBef>
                </a:pPr>
                <a:r>
                  <a:rPr lang="en-US" sz="2400" b="1" i="1" dirty="0">
                    <a:solidFill>
                      <a:schemeClr val="tx2"/>
                    </a:solidFill>
                  </a:rPr>
                  <a:t>⇒  &lt;H</a:t>
                </a:r>
                <a:r>
                  <a:rPr lang="en-US" sz="2400" b="1" i="1" baseline="-25000" dirty="0">
                    <a:solidFill>
                      <a:schemeClr val="tx2"/>
                    </a:solidFill>
                  </a:rPr>
                  <a:t>SM</a:t>
                </a:r>
                <a:r>
                  <a:rPr lang="en-US" sz="2400" b="1" i="1" dirty="0">
                    <a:solidFill>
                      <a:schemeClr val="tx2"/>
                    </a:solidFill>
                  </a:rPr>
                  <a:t>&gt; = </a:t>
                </a:r>
                <a:r>
                  <a:rPr lang="en-US" sz="2400" b="1" dirty="0">
                    <a:solidFill>
                      <a:schemeClr val="tx2"/>
                    </a:solidFill>
                  </a:rPr>
                  <a:t>v</a:t>
                </a:r>
              </a:p>
              <a:p>
                <a:pPr algn="ctr">
                  <a:lnSpc>
                    <a:spcPct val="80000"/>
                  </a:lnSpc>
                  <a:spcBef>
                    <a:spcPts val="1800"/>
                  </a:spcBef>
                </a:pPr>
                <a:r>
                  <a:rPr lang="en-US" sz="2400" b="1" i="1" dirty="0">
                    <a:solidFill>
                      <a:schemeClr val="tx2"/>
                    </a:solidFill>
                  </a:rPr>
                  <a:t>      &lt;H</a:t>
                </a:r>
                <a:r>
                  <a:rPr lang="en-US" sz="2400" b="1" i="1" baseline="-25000" dirty="0">
                    <a:solidFill>
                      <a:schemeClr val="tx2"/>
                    </a:solidFill>
                  </a:rPr>
                  <a:t>NSM</a:t>
                </a:r>
                <a:r>
                  <a:rPr lang="en-US" sz="2400" b="1" i="1" dirty="0">
                    <a:solidFill>
                      <a:schemeClr val="tx2"/>
                    </a:solidFill>
                  </a:rPr>
                  <a:t>&gt; = </a:t>
                </a:r>
                <a:r>
                  <a:rPr lang="en-US" sz="2400" b="1" dirty="0">
                    <a:solidFill>
                      <a:srgbClr val="1F497D"/>
                    </a:solidFill>
                  </a:rPr>
                  <a:t>0</a:t>
                </a:r>
                <a:endParaRPr lang="en-US" sz="2400" dirty="0">
                  <a:solidFill>
                    <a:srgbClr val="1F497D"/>
                  </a:solidFill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3430299" y="433224"/>
              <a:ext cx="4701938" cy="1333380"/>
              <a:chOff x="3430299" y="433224"/>
              <a:chExt cx="4701938" cy="1333380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3670692" y="433224"/>
                <a:ext cx="95968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i="1" dirty="0"/>
                  <a:t>v sin</a:t>
                </a:r>
                <a:r>
                  <a:rPr lang="en-US" sz="2000" b="1" i="1" baseline="30000" dirty="0"/>
                  <a:t>2</a:t>
                </a:r>
                <a:r>
                  <a:rPr lang="en-US" sz="2000" b="1" dirty="0"/>
                  <a:t> </a:t>
                </a:r>
                <a:r>
                  <a:rPr lang="el-GR" sz="2000" b="1" dirty="0"/>
                  <a:t>β </a:t>
                </a:r>
                <a:endParaRPr lang="en-US" sz="2000" b="1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7123352" y="1227461"/>
                <a:ext cx="100888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i="1" dirty="0"/>
                  <a:t>v cos</a:t>
                </a:r>
                <a:r>
                  <a:rPr lang="en-US" sz="2000" b="1" i="1" baseline="30000" dirty="0"/>
                  <a:t>2</a:t>
                </a:r>
                <a:r>
                  <a:rPr lang="en-US" sz="2000" b="1" dirty="0"/>
                  <a:t> </a:t>
                </a:r>
                <a:r>
                  <a:rPr lang="el-GR" sz="2000" b="1" dirty="0"/>
                  <a:t>β </a:t>
                </a:r>
                <a:endParaRPr lang="en-US" sz="2000" b="1" dirty="0"/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3430299" y="1143000"/>
                <a:ext cx="1459954" cy="62360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shade val="51000"/>
                      <a:satMod val="130000"/>
                      <a:alpha val="0"/>
                    </a:schemeClr>
                  </a:gs>
                  <a:gs pos="80000">
                    <a:schemeClr val="accent1">
                      <a:shade val="93000"/>
                      <a:satMod val="130000"/>
                      <a:alpha val="0"/>
                    </a:schemeClr>
                  </a:gs>
                  <a:gs pos="100000">
                    <a:schemeClr val="accent1">
                      <a:shade val="94000"/>
                      <a:satMod val="135000"/>
                      <a:alpha val="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5246338" y="1143000"/>
                <a:ext cx="1434492" cy="6236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shade val="51000"/>
                      <a:satMod val="130000"/>
                      <a:alpha val="0"/>
                    </a:schemeClr>
                  </a:gs>
                  <a:gs pos="80000">
                    <a:schemeClr val="accent1">
                      <a:shade val="93000"/>
                      <a:satMod val="130000"/>
                      <a:alpha val="0"/>
                    </a:schemeClr>
                  </a:gs>
                  <a:gs pos="100000">
                    <a:schemeClr val="accent1">
                      <a:shade val="94000"/>
                      <a:satMod val="135000"/>
                      <a:alpha val="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" name="Straight Arrow Connector 21"/>
              <p:cNvCxnSpPr/>
              <p:nvPr/>
            </p:nvCxnSpPr>
            <p:spPr>
              <a:xfrm>
                <a:off x="4150532" y="797724"/>
                <a:ext cx="9744" cy="30966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>
                <a:stCxn id="18" idx="1"/>
              </p:cNvCxnSpPr>
              <p:nvPr/>
            </p:nvCxnSpPr>
            <p:spPr>
              <a:xfrm flipH="1">
                <a:off x="6769376" y="1427516"/>
                <a:ext cx="353976" cy="1282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2" name="TextBox 31"/>
          <p:cNvSpPr txBox="1"/>
          <p:nvPr/>
        </p:nvSpPr>
        <p:spPr>
          <a:xfrm>
            <a:off x="9412386" y="324386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96C5585-81AF-014F-B6BE-12CA9AA5B2CF}"/>
              </a:ext>
            </a:extLst>
          </p:cNvPr>
          <p:cNvGrpSpPr/>
          <p:nvPr/>
        </p:nvGrpSpPr>
        <p:grpSpPr>
          <a:xfrm>
            <a:off x="0" y="376519"/>
            <a:ext cx="5105400" cy="3509208"/>
            <a:chOff x="0" y="544966"/>
            <a:chExt cx="5105400" cy="3509208"/>
          </a:xfrm>
        </p:grpSpPr>
        <p:sp>
          <p:nvSpPr>
            <p:cNvPr id="7" name="TextBox 6"/>
            <p:cNvSpPr txBox="1"/>
            <p:nvPr/>
          </p:nvSpPr>
          <p:spPr>
            <a:xfrm>
              <a:off x="0" y="2682575"/>
              <a:ext cx="5105400" cy="914400"/>
            </a:xfrm>
            <a:prstGeom prst="rect">
              <a:avLst/>
            </a:prstGeom>
            <a:solidFill>
              <a:srgbClr val="DDD9C3"/>
            </a:solidFill>
          </p:spPr>
          <p:txBody>
            <a:bodyPr wrap="square" rtlCol="0" anchor="ctr" anchorCtr="0">
              <a:no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2400" b="1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SM: Only 1 Higgs which then acquires a </a:t>
              </a:r>
              <a:r>
                <a:rPr lang="en-US" sz="2400" b="1" spc="-15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vev</a:t>
              </a:r>
              <a:r>
                <a:rPr lang="en-US" sz="2400" b="1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and leads to EWSB.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3654064"/>
              <a:ext cx="3657600" cy="400110"/>
            </a:xfrm>
            <a:prstGeom prst="rect">
              <a:avLst/>
            </a:prstGeom>
            <a:solidFill>
              <a:srgbClr val="262626"/>
            </a:solidFill>
          </p:spPr>
          <p:txBody>
            <a:bodyPr wrap="square" anchor="ctr" anchorCtr="0">
              <a:spAutoFit/>
            </a:bodyPr>
            <a:lstStyle/>
            <a:p>
              <a:pPr algn="r"/>
              <a:r>
                <a:rPr lang="sk-SK" sz="2000" b="1" spc="-50" dirty="0">
                  <a:solidFill>
                    <a:srgbClr val="E2DFD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This is what we want!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282530E-8B96-6C41-B39D-F12A9B0428D8}"/>
                </a:ext>
              </a:extLst>
            </p:cNvPr>
            <p:cNvGrpSpPr/>
            <p:nvPr/>
          </p:nvGrpSpPr>
          <p:grpSpPr>
            <a:xfrm>
              <a:off x="261968" y="544966"/>
              <a:ext cx="2679169" cy="771153"/>
              <a:chOff x="261968" y="216567"/>
              <a:chExt cx="2679169" cy="771153"/>
            </a:xfrm>
          </p:grpSpPr>
          <p:sp>
            <p:nvSpPr>
              <p:cNvPr id="23" name="Right Triangle 22">
                <a:extLst>
                  <a:ext uri="{FF2B5EF4-FFF2-40B4-BE49-F238E27FC236}">
                    <a16:creationId xmlns:a16="http://schemas.microsoft.com/office/drawing/2014/main" id="{C05BA699-8300-9648-B952-7F674F23BF4E}"/>
                  </a:ext>
                </a:extLst>
              </p:cNvPr>
              <p:cNvSpPr/>
              <p:nvPr/>
            </p:nvSpPr>
            <p:spPr>
              <a:xfrm>
                <a:off x="775453" y="427180"/>
                <a:ext cx="2165684" cy="250320"/>
              </a:xfrm>
              <a:prstGeom prst="rt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D8884D6-908E-0845-9B00-18FA28E6F84F}"/>
                  </a:ext>
                </a:extLst>
              </p:cNvPr>
              <p:cNvSpPr txBox="1"/>
              <p:nvPr/>
            </p:nvSpPr>
            <p:spPr>
              <a:xfrm>
                <a:off x="831351" y="618388"/>
                <a:ext cx="13420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/>
                  <a:t>&lt;h&gt; ~ &lt;H</a:t>
                </a:r>
                <a:r>
                  <a:rPr lang="en-US" b="1" i="1" baseline="-25000" dirty="0"/>
                  <a:t>SM</a:t>
                </a:r>
                <a:r>
                  <a:rPr lang="en-US" b="1" i="1" dirty="0"/>
                  <a:t>&gt;</a:t>
                </a:r>
                <a:endParaRPr lang="en-US" b="1" i="1" baseline="-25000" dirty="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6964134-14BB-7A47-B31E-ACAF978B550C}"/>
                  </a:ext>
                </a:extLst>
              </p:cNvPr>
              <p:cNvSpPr txBox="1"/>
              <p:nvPr/>
            </p:nvSpPr>
            <p:spPr>
              <a:xfrm>
                <a:off x="261968" y="379052"/>
                <a:ext cx="5613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&lt;H&gt;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DBEBFDB-E25E-134C-B430-F1755A2F7C27}"/>
                  </a:ext>
                </a:extLst>
              </p:cNvPr>
              <p:cNvSpPr txBox="1"/>
              <p:nvPr/>
            </p:nvSpPr>
            <p:spPr>
              <a:xfrm rot="268921">
                <a:off x="1179095" y="216567"/>
                <a:ext cx="9813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246 GeV</a:t>
                </a: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C73E189-A76C-AA44-914F-2DB40F3445F0}"/>
              </a:ext>
            </a:extLst>
          </p:cNvPr>
          <p:cNvGrpSpPr/>
          <p:nvPr/>
        </p:nvGrpSpPr>
        <p:grpSpPr>
          <a:xfrm>
            <a:off x="-2" y="4115096"/>
            <a:ext cx="8839202" cy="3620640"/>
            <a:chOff x="-2" y="4115096"/>
            <a:chExt cx="8839202" cy="3620640"/>
          </a:xfrm>
        </p:grpSpPr>
        <p:sp>
          <p:nvSpPr>
            <p:cNvPr id="17" name="Rectangle 16"/>
            <p:cNvSpPr/>
            <p:nvPr/>
          </p:nvSpPr>
          <p:spPr>
            <a:xfrm>
              <a:off x="5486400" y="4800600"/>
              <a:ext cx="3352800" cy="533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8BBADB3-0EAA-374C-90C1-929A27EE0621}"/>
                </a:ext>
              </a:extLst>
            </p:cNvPr>
            <p:cNvGrpSpPr/>
            <p:nvPr/>
          </p:nvGrpSpPr>
          <p:grpSpPr>
            <a:xfrm>
              <a:off x="-2" y="4115096"/>
              <a:ext cx="8839202" cy="3620640"/>
              <a:chOff x="-2" y="4115096"/>
              <a:chExt cx="8839202" cy="3620640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5486400" y="5486400"/>
                <a:ext cx="3352800" cy="533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6"/>
                  </a:solidFill>
                </a:endParaRPr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0265D7AA-0D4B-1F4B-8720-FA68D53466E1}"/>
                  </a:ext>
                </a:extLst>
              </p:cNvPr>
              <p:cNvGrpSpPr/>
              <p:nvPr/>
            </p:nvGrpSpPr>
            <p:grpSpPr>
              <a:xfrm>
                <a:off x="-2" y="4115096"/>
                <a:ext cx="8332353" cy="3620640"/>
                <a:chOff x="-2" y="4115096"/>
                <a:chExt cx="8332353" cy="3620640"/>
              </a:xfrm>
            </p:grpSpPr>
            <p:sp>
              <p:nvSpPr>
                <p:cNvPr id="9" name="TextBox 8"/>
                <p:cNvSpPr txBox="1"/>
                <p:nvPr/>
              </p:nvSpPr>
              <p:spPr>
                <a:xfrm>
                  <a:off x="-2" y="4115096"/>
                  <a:ext cx="5133027" cy="457200"/>
                </a:xfrm>
                <a:prstGeom prst="rect">
                  <a:avLst/>
                </a:prstGeom>
                <a:solidFill>
                  <a:srgbClr val="DDD9C3"/>
                </a:solidFill>
              </p:spPr>
              <p:txBody>
                <a:bodyPr wrap="square" rtlCol="0" anchor="ctr" anchorCtr="0">
                  <a:noAutofit/>
                </a:bodyPr>
                <a:lstStyle/>
                <a:p>
                  <a:pPr algn="r">
                    <a:lnSpc>
                      <a:spcPct val="85000"/>
                    </a:lnSpc>
                  </a:pPr>
                  <a:r>
                    <a:rPr lang="en-US" sz="2400" b="1" spc="-15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ea typeface="Verdana" panose="020B0604030504040204" pitchFamily="34" charset="0"/>
                      <a:cs typeface="Arial" panose="020B0604020202020204" pitchFamily="34" charset="0"/>
                    </a:rPr>
                    <a:t>Lighter (</a:t>
                  </a:r>
                  <a:r>
                    <a:rPr lang="en-US" sz="2400" b="1" i="1" spc="-15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ea typeface="Verdana" panose="020B0604030504040204" pitchFamily="34" charset="0"/>
                      <a:cs typeface="Arial" panose="020B0604020202020204" pitchFamily="34" charset="0"/>
                    </a:rPr>
                    <a:t>h</a:t>
                  </a:r>
                  <a:r>
                    <a:rPr lang="en-US" sz="2400" b="1" spc="-15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ea typeface="Verdana" panose="020B0604030504040204" pitchFamily="34" charset="0"/>
                      <a:cs typeface="Arial" panose="020B0604020202020204" pitchFamily="34" charset="0"/>
                    </a:rPr>
                    <a:t>) is 125 </a:t>
                  </a:r>
                  <a:r>
                    <a:rPr lang="en-US" sz="2400" b="1" spc="-150" dirty="0" err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ea typeface="Verdana" panose="020B0604030504040204" pitchFamily="34" charset="0"/>
                      <a:cs typeface="Arial" panose="020B0604020202020204" pitchFamily="34" charset="0"/>
                    </a:rPr>
                    <a:t>GeV</a:t>
                  </a:r>
                  <a:r>
                    <a:rPr lang="en-US" sz="2400" b="1" spc="-15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ea typeface="Verdana" panose="020B0604030504040204" pitchFamily="34" charset="0"/>
                      <a:cs typeface="Arial" panose="020B0604020202020204" pitchFamily="34" charset="0"/>
                    </a:rPr>
                    <a:t> SM-like Higgs.</a:t>
                  </a: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153550" y="5491490"/>
                  <a:ext cx="2018501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spcBef>
                      <a:spcPts val="1800"/>
                    </a:spcBef>
                  </a:pPr>
                  <a:r>
                    <a:rPr lang="en-US" sz="2800" b="1" dirty="0">
                      <a:solidFill>
                        <a:schemeClr val="bg2"/>
                      </a:solidFill>
                    </a:rPr>
                    <a:t>ALIGNMENT</a:t>
                  </a: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5993249" y="4805690"/>
                  <a:ext cx="2339102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spcBef>
                      <a:spcPts val="1800"/>
                    </a:spcBef>
                  </a:pPr>
                  <a:r>
                    <a:rPr lang="en-US" sz="2800" b="1" dirty="0">
                      <a:solidFill>
                        <a:schemeClr val="bg2"/>
                      </a:solidFill>
                    </a:rPr>
                    <a:t>SM-like HIGGS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1508D292-10AD-D94C-AA6F-F74F354C5597}"/>
                    </a:ext>
                  </a:extLst>
                </p:cNvPr>
                <p:cNvSpPr txBox="1"/>
                <p:nvPr/>
              </p:nvSpPr>
              <p:spPr>
                <a:xfrm>
                  <a:off x="217041" y="5796744"/>
                  <a:ext cx="5000649" cy="19389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200" b="1" spc="-11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Verdana" panose="020B0604030504040204" pitchFamily="34" charset="0"/>
                      <a:cs typeface="Arial" panose="020B0604020202020204" pitchFamily="34" charset="0"/>
                    </a:rPr>
                    <a:t>Haber and </a:t>
                  </a:r>
                  <a:r>
                    <a:rPr lang="en-US" sz="1200" b="1" spc="-110" dirty="0" err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Verdana" panose="020B0604030504040204" pitchFamily="34" charset="0"/>
                      <a:cs typeface="Arial" panose="020B0604020202020204" pitchFamily="34" charset="0"/>
                    </a:rPr>
                    <a:t>Gunion</a:t>
                  </a:r>
                  <a:r>
                    <a:rPr lang="en-US" sz="1200" b="1" spc="-11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Verdana" panose="020B0604030504040204" pitchFamily="34" charset="0"/>
                      <a:cs typeface="Arial" panose="020B0604020202020204" pitchFamily="34" charset="0"/>
                    </a:rPr>
                    <a:t>, ‘03, </a:t>
                  </a:r>
                  <a:r>
                    <a:rPr lang="en-US" sz="1200" spc="-11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Verdana" panose="020B0604030504040204" pitchFamily="34" charset="0"/>
                      <a:cs typeface="Arial" panose="020B0604020202020204" pitchFamily="34" charset="0"/>
                    </a:rPr>
                    <a:t>M. </a:t>
                  </a:r>
                  <a:r>
                    <a:rPr lang="en-US" sz="1200" spc="-110" dirty="0" err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Verdana" panose="020B0604030504040204" pitchFamily="34" charset="0"/>
                      <a:cs typeface="Arial" panose="020B0604020202020204" pitchFamily="34" charset="0"/>
                    </a:rPr>
                    <a:t>Carena</a:t>
                  </a:r>
                  <a:r>
                    <a:rPr lang="en-US" sz="1200" spc="-11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Verdana" panose="020B0604030504040204" pitchFamily="34" charset="0"/>
                      <a:cs typeface="Arial" panose="020B0604020202020204" pitchFamily="34" charset="0"/>
                    </a:rPr>
                    <a:t>, I. Low, N.R.S. &amp; C. Wagner, ‘13, A. Delgado, G. </a:t>
                  </a:r>
                  <a:r>
                    <a:rPr lang="en-US" sz="1200" spc="-110" dirty="0" err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Verdana" panose="020B0604030504040204" pitchFamily="34" charset="0"/>
                      <a:cs typeface="Arial" panose="020B0604020202020204" pitchFamily="34" charset="0"/>
                    </a:rPr>
                    <a:t>Nardini</a:t>
                  </a:r>
                  <a:r>
                    <a:rPr lang="en-US" sz="1200" spc="-11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Verdana" panose="020B0604030504040204" pitchFamily="34" charset="0"/>
                      <a:cs typeface="Arial" panose="020B0604020202020204" pitchFamily="34" charset="0"/>
                    </a:rPr>
                    <a:t> &amp; M. </a:t>
                  </a:r>
                  <a:r>
                    <a:rPr lang="en-US" sz="1200" spc="-110" dirty="0" err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Verdana" panose="020B0604030504040204" pitchFamily="34" charset="0"/>
                      <a:cs typeface="Arial" panose="020B0604020202020204" pitchFamily="34" charset="0"/>
                    </a:rPr>
                    <a:t>Quiros</a:t>
                  </a:r>
                  <a:r>
                    <a:rPr lang="en-US" sz="1200" spc="-11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Verdana" panose="020B0604030504040204" pitchFamily="34" charset="0"/>
                      <a:cs typeface="Arial" panose="020B0604020202020204" pitchFamily="34" charset="0"/>
                    </a:rPr>
                    <a:t>, ‘13, N. Craig, J. Galloway &amp; S. Thomas,‘13, </a:t>
                  </a:r>
                  <a:r>
                    <a:rPr lang="de-DE" sz="1200" spc="-11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Verdana" panose="020B0604030504040204" pitchFamily="34" charset="0"/>
                      <a:cs typeface="Arial" panose="020B0604020202020204" pitchFamily="34" charset="0"/>
                    </a:rPr>
                    <a:t>P. </a:t>
                  </a:r>
                  <a:r>
                    <a:rPr lang="de-DE" sz="1200" spc="-110" dirty="0" err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Verdana" panose="020B0604030504040204" pitchFamily="34" charset="0"/>
                      <a:cs typeface="Arial" panose="020B0604020202020204" pitchFamily="34" charset="0"/>
                    </a:rPr>
                    <a:t>Dev</a:t>
                  </a:r>
                  <a:r>
                    <a:rPr lang="de-DE" sz="1200" spc="-11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Verdana" panose="020B0604030504040204" pitchFamily="34" charset="0"/>
                      <a:cs typeface="Arial" panose="020B0604020202020204" pitchFamily="34" charset="0"/>
                    </a:rPr>
                    <a:t>, A. </a:t>
                  </a:r>
                  <a:r>
                    <a:rPr lang="de-DE" sz="1200" spc="-110" dirty="0" err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Verdana" panose="020B0604030504040204" pitchFamily="34" charset="0"/>
                      <a:cs typeface="Arial" panose="020B0604020202020204" pitchFamily="34" charset="0"/>
                    </a:rPr>
                    <a:t>Pilaftsis</a:t>
                  </a:r>
                  <a:r>
                    <a:rPr lang="de-DE" sz="1200" spc="-11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Verdana" panose="020B0604030504040204" pitchFamily="34" charset="0"/>
                      <a:cs typeface="Arial" panose="020B0604020202020204" pitchFamily="34" charset="0"/>
                    </a:rPr>
                    <a:t> ‘14, M. </a:t>
                  </a:r>
                  <a:r>
                    <a:rPr lang="de-DE" sz="1200" spc="-110" dirty="0" err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Verdana" panose="020B0604030504040204" pitchFamily="34" charset="0"/>
                      <a:cs typeface="Arial" panose="020B0604020202020204" pitchFamily="34" charset="0"/>
                    </a:rPr>
                    <a:t>Carena</a:t>
                  </a:r>
                  <a:r>
                    <a:rPr lang="de-DE" sz="1200" spc="-11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Verdana" panose="020B0604030504040204" pitchFamily="34" charset="0"/>
                      <a:cs typeface="Arial" panose="020B0604020202020204" pitchFamily="34" charset="0"/>
                    </a:rPr>
                    <a:t>, H. Haber, I. Low, N.R.S. &amp; C. Wagner  ‘14 &amp;  </a:t>
                  </a:r>
                  <a:r>
                    <a:rPr lang="fr-FR" sz="1200" spc="-11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Verdana" panose="020B0604030504040204" pitchFamily="34" charset="0"/>
                      <a:cs typeface="Arial" panose="020B0604020202020204" pitchFamily="34" charset="0"/>
                    </a:rPr>
                    <a:t>’</a:t>
                  </a:r>
                  <a:r>
                    <a:rPr lang="de-DE" sz="1200" spc="-11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Verdana" panose="020B0604030504040204" pitchFamily="34" charset="0"/>
                      <a:cs typeface="Arial" panose="020B0604020202020204" pitchFamily="34" charset="0"/>
                    </a:rPr>
                    <a:t>15</a:t>
                  </a:r>
                </a:p>
                <a:p>
                  <a:pPr algn="r"/>
                  <a:r>
                    <a:rPr lang="de-DE" sz="1200" spc="-110" dirty="0" err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Verdana" panose="020B0604030504040204" pitchFamily="34" charset="0"/>
                      <a:cs typeface="Arial" panose="020B0604020202020204" pitchFamily="34" charset="0"/>
                    </a:rPr>
                    <a:t>etc</a:t>
                  </a:r>
                  <a:r>
                    <a:rPr lang="de-DE" sz="1200" spc="-11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Verdana" panose="020B0604030504040204" pitchFamily="34" charset="0"/>
                      <a:cs typeface="Arial" panose="020B0604020202020204" pitchFamily="34" charset="0"/>
                    </a:rPr>
                    <a:t> ....</a:t>
                  </a:r>
                </a:p>
                <a:p>
                  <a:endParaRPr lang="de-DE" sz="1200" spc="-11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Verdana" panose="020B0604030504040204" pitchFamily="34" charset="0"/>
                    <a:cs typeface="Arial" panose="020B0604020202020204" pitchFamily="34" charset="0"/>
                  </a:endParaRPr>
                </a:p>
                <a:p>
                  <a:endParaRPr lang="en-US" sz="1200" spc="-11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Verdana" panose="020B0604030504040204" pitchFamily="34" charset="0"/>
                    <a:cs typeface="Arial" panose="020B0604020202020204" pitchFamily="34" charset="0"/>
                  </a:endParaRPr>
                </a:p>
                <a:p>
                  <a:endParaRPr lang="en-US" sz="1200" spc="-11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Verdana" panose="020B0604030504040204" pitchFamily="34" charset="0"/>
                    <a:cs typeface="Arial" panose="020B0604020202020204" pitchFamily="34" charset="0"/>
                  </a:endParaRPr>
                </a:p>
                <a:p>
                  <a:endParaRPr lang="en-US" sz="1200" spc="-11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Verdana" panose="020B0604030504040204" pitchFamily="34" charset="0"/>
                    <a:cs typeface="Arial" panose="020B0604020202020204" pitchFamily="34" charset="0"/>
                  </a:endParaRPr>
                </a:p>
                <a:p>
                  <a:endParaRPr lang="en-US" sz="1200" spc="-11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Verdana" panose="020B0604030504040204" pitchFamily="34" charset="0"/>
                    <a:cs typeface="Arial" panose="020B0604020202020204" pitchFamily="34" charset="0"/>
                  </a:endParaRPr>
                </a:p>
                <a:p>
                  <a:endParaRPr lang="en-US" sz="1200" dirty="0"/>
                </a:p>
              </p:txBody>
            </p:sp>
            <p:grpSp>
              <p:nvGrpSpPr>
                <p:cNvPr id="19" name="Group 18"/>
                <p:cNvGrpSpPr/>
                <p:nvPr/>
              </p:nvGrpSpPr>
              <p:grpSpPr>
                <a:xfrm>
                  <a:off x="-2" y="4825959"/>
                  <a:ext cx="5131842" cy="994866"/>
                  <a:chOff x="-1" y="5269928"/>
                  <a:chExt cx="5361626" cy="882436"/>
                </a:xfrm>
              </p:grpSpPr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-1" y="5269928"/>
                    <a:ext cx="5361626" cy="457200"/>
                  </a:xfrm>
                  <a:prstGeom prst="rect">
                    <a:avLst/>
                  </a:prstGeom>
                  <a:solidFill>
                    <a:srgbClr val="DDD9C3"/>
                  </a:solidFill>
                </p:spPr>
                <p:txBody>
                  <a:bodyPr wrap="square" rtlCol="0" anchor="ctr" anchorCtr="0">
                    <a:noAutofit/>
                  </a:bodyPr>
                  <a:lstStyle/>
                  <a:p>
                    <a:pPr algn="r">
                      <a:lnSpc>
                        <a:spcPct val="85000"/>
                      </a:lnSpc>
                    </a:pPr>
                    <a:r>
                      <a:rPr lang="en-US" sz="2300" b="1" spc="-15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a:t>Additional states can exist!</a:t>
                    </a:r>
                    <a:endParaRPr lang="en-US" sz="2300" b="1" spc="-150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Verdana" panose="020B060403050404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" name="Rectangle 10"/>
                  <p:cNvSpPr/>
                  <p:nvPr/>
                </p:nvSpPr>
                <p:spPr>
                  <a:xfrm>
                    <a:off x="-1" y="5797470"/>
                    <a:ext cx="3821374" cy="354894"/>
                  </a:xfrm>
                  <a:prstGeom prst="rect">
                    <a:avLst/>
                  </a:prstGeom>
                  <a:solidFill>
                    <a:srgbClr val="262626"/>
                  </a:solidFill>
                </p:spPr>
                <p:txBody>
                  <a:bodyPr wrap="square" anchor="ctr" anchorCtr="0">
                    <a:spAutoFit/>
                  </a:bodyPr>
                  <a:lstStyle/>
                  <a:p>
                    <a:pPr algn="r"/>
                    <a:r>
                      <a:rPr lang="sk-SK" sz="2000" b="1" spc="-50" dirty="0">
                        <a:solidFill>
                          <a:srgbClr val="E2DFD0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a:t>Additional States can be light!</a:t>
                    </a: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194016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Singlets vs. Doublets</a:t>
            </a:r>
            <a:r>
              <a:rPr lang="en-US" dirty="0">
                <a:solidFill>
                  <a:schemeClr val="tx1"/>
                </a:solidFill>
              </a:rPr>
              <a:t>??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D809AF-B8FB-2945-8403-5E9C587BF0DC}"/>
              </a:ext>
            </a:extLst>
          </p:cNvPr>
          <p:cNvSpPr txBox="1"/>
          <p:nvPr/>
        </p:nvSpPr>
        <p:spPr>
          <a:xfrm>
            <a:off x="5615355" y="1052699"/>
            <a:ext cx="2499915" cy="1200329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How are they produced?</a:t>
            </a:r>
          </a:p>
          <a:p>
            <a:r>
              <a:rPr lang="en-US" dirty="0">
                <a:solidFill>
                  <a:schemeClr val="bg2"/>
                </a:solidFill>
              </a:rPr>
              <a:t>How do they decay?</a:t>
            </a:r>
          </a:p>
          <a:p>
            <a:endParaRPr lang="en-US" dirty="0">
              <a:solidFill>
                <a:schemeClr val="bg2"/>
              </a:solidFill>
            </a:endParaRPr>
          </a:p>
          <a:p>
            <a:pPr algn="ctr"/>
            <a:r>
              <a:rPr lang="en-US" dirty="0">
                <a:solidFill>
                  <a:schemeClr val="bg2"/>
                </a:solidFill>
              </a:rPr>
              <a:t>Later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5F07C20-91A1-E04F-B55E-4F8B42BD1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74638"/>
            <a:ext cx="3320531" cy="21796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73A1E6-D71A-2843-BBD4-DFDEDB98A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20126"/>
            <a:ext cx="9144000" cy="356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4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58128" y="2511678"/>
            <a:ext cx="7743015" cy="1960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00"/>
              </a:lnSpc>
            </a:pPr>
            <a:r>
              <a:rPr lang="en-US" sz="7200" b="1" spc="-32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…And it has a</a:t>
            </a:r>
            <a:r>
              <a:rPr lang="en-US" sz="7200" b="1" spc="-320" dirty="0">
                <a:solidFill>
                  <a:srgbClr val="948A5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4700"/>
              </a:lnSpc>
            </a:pPr>
            <a:r>
              <a:rPr lang="en-US" sz="7200" b="1" spc="-320" dirty="0">
                <a:solidFill>
                  <a:srgbClr val="948A5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</a:t>
            </a:r>
            <a:r>
              <a:rPr lang="en-US" sz="7200" b="1" spc="-32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Mass</a:t>
            </a:r>
          </a:p>
          <a:p>
            <a:pPr>
              <a:lnSpc>
                <a:spcPts val="4700"/>
              </a:lnSpc>
            </a:pPr>
            <a:r>
              <a:rPr lang="en-US" sz="7200" b="1" spc="-320" dirty="0">
                <a:solidFill>
                  <a:srgbClr val="CCC7A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			</a:t>
            </a:r>
            <a:r>
              <a:rPr lang="en-US" sz="7200" b="1" spc="-32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of 125 GeV</a:t>
            </a:r>
            <a:r>
              <a:rPr lang="en-US" sz="7200" b="1" spc="-32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!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36000"/>
            <a:ext cx="9144000" cy="0"/>
          </a:xfrm>
          <a:prstGeom prst="line">
            <a:avLst/>
          </a:prstGeom>
          <a:ln w="857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677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1B851A-05BA-DC4C-B9E1-F6EB32CC4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657" y="486019"/>
            <a:ext cx="5372589" cy="10125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1474B4-DAA2-1147-9AFC-B6493CBE2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57" y="1739787"/>
            <a:ext cx="2840405" cy="10976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DAD934-8386-1C4C-AAE9-841304FD45D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3207" y="-39455"/>
            <a:ext cx="2667000" cy="20229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DCDA3D-6440-4E4C-B3F4-37883FEC16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8490" t="56625" r="17774" b="23769"/>
          <a:stretch/>
        </p:blipFill>
        <p:spPr>
          <a:xfrm>
            <a:off x="7883132" y="1101969"/>
            <a:ext cx="633047" cy="3966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22F3A8-95EA-7048-9334-4901E77F0849}"/>
              </a:ext>
            </a:extLst>
          </p:cNvPr>
          <p:cNvSpPr txBox="1"/>
          <p:nvPr/>
        </p:nvSpPr>
        <p:spPr>
          <a:xfrm>
            <a:off x="3493476" y="1977322"/>
            <a:ext cx="3701334" cy="646331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Only know location of minimum (</a:t>
            </a:r>
            <a:r>
              <a:rPr lang="en-US" dirty="0" err="1">
                <a:solidFill>
                  <a:schemeClr val="bg2"/>
                </a:solidFill>
              </a:rPr>
              <a:t>vev</a:t>
            </a:r>
            <a:r>
              <a:rPr lang="en-US" dirty="0">
                <a:solidFill>
                  <a:schemeClr val="bg2"/>
                </a:solidFill>
              </a:rPr>
              <a:t>)</a:t>
            </a:r>
          </a:p>
          <a:p>
            <a:r>
              <a:rPr lang="en-US" dirty="0">
                <a:solidFill>
                  <a:schemeClr val="bg2"/>
                </a:solidFill>
              </a:rPr>
              <a:t>Only know local curvature (mass)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7A55073-3348-5149-AA28-B05D7CA9E4B1}"/>
                  </a:ext>
                </a:extLst>
              </p:cNvPr>
              <p:cNvSpPr txBox="1"/>
              <p:nvPr/>
            </p:nvSpPr>
            <p:spPr>
              <a:xfrm>
                <a:off x="289657" y="3228690"/>
                <a:ext cx="3961149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𝐻𝑖𝑔𝑔𝑠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𝑀𝐴𝑆𝑆</m:t>
                      </m:r>
                      <m:r>
                        <a:rPr lang="en-US" sz="2800" b="0" i="1" baseline="30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=−4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𝑚𝐻</m:t>
                      </m:r>
                      <m:r>
                        <a:rPr lang="en-US" sz="2800" b="0" i="1" baseline="30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7A55073-3348-5149-AA28-B05D7CA9E4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657" y="3228690"/>
                <a:ext cx="3961149" cy="430887"/>
              </a:xfrm>
              <a:prstGeom prst="rect">
                <a:avLst/>
              </a:prstGeom>
              <a:blipFill>
                <a:blip r:embed="rId6"/>
                <a:stretch>
                  <a:fillRect l="-1923" t="-8824" r="-2244" b="-38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BA17F4F3-CBE4-2F4C-83EF-CB56385FFDF6}"/>
              </a:ext>
            </a:extLst>
          </p:cNvPr>
          <p:cNvGrpSpPr/>
          <p:nvPr/>
        </p:nvGrpSpPr>
        <p:grpSpPr>
          <a:xfrm>
            <a:off x="134741" y="2641261"/>
            <a:ext cx="8948128" cy="3389963"/>
            <a:chOff x="134741" y="2641261"/>
            <a:chExt cx="8948128" cy="338996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BE41F3-6CF3-D645-8127-03E624C46BD5}"/>
                </a:ext>
              </a:extLst>
            </p:cNvPr>
            <p:cNvSpPr txBox="1"/>
            <p:nvPr/>
          </p:nvSpPr>
          <p:spPr>
            <a:xfrm>
              <a:off x="134741" y="4276898"/>
              <a:ext cx="8948128" cy="1754326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2"/>
                  </a:solidFill>
                </a:rPr>
                <a:t>NEGATIVE mass parameter (m</a:t>
              </a:r>
              <a:r>
                <a:rPr lang="en-US" baseline="-25000" dirty="0">
                  <a:solidFill>
                    <a:schemeClr val="bg2"/>
                  </a:solidFill>
                </a:rPr>
                <a:t>H</a:t>
              </a:r>
              <a:r>
                <a:rPr lang="en-US" baseline="30000" dirty="0">
                  <a:solidFill>
                    <a:schemeClr val="bg2"/>
                  </a:solidFill>
                </a:rPr>
                <a:t>2</a:t>
              </a:r>
              <a:r>
                <a:rPr lang="en-US" dirty="0">
                  <a:solidFill>
                    <a:schemeClr val="bg2"/>
                  </a:solidFill>
                </a:rPr>
                <a:t>). </a:t>
              </a:r>
            </a:p>
            <a:p>
              <a:pPr algn="ctr"/>
              <a:endParaRPr lang="en-US" dirty="0">
                <a:solidFill>
                  <a:schemeClr val="bg2"/>
                </a:solidFill>
              </a:endParaRPr>
            </a:p>
            <a:p>
              <a:pPr algn="ctr"/>
              <a:r>
                <a:rPr lang="en-US" dirty="0">
                  <a:solidFill>
                    <a:schemeClr val="bg2"/>
                  </a:solidFill>
                </a:rPr>
                <a:t>NO additional symmetry if Higgs massless.</a:t>
              </a:r>
            </a:p>
            <a:p>
              <a:endParaRPr lang="en-US" dirty="0">
                <a:solidFill>
                  <a:schemeClr val="bg2"/>
                </a:solidFill>
              </a:endParaRPr>
            </a:p>
            <a:p>
              <a:pPr algn="ctr"/>
              <a:r>
                <a:rPr lang="en-US" dirty="0">
                  <a:solidFill>
                    <a:schemeClr val="bg2"/>
                  </a:solidFill>
                </a:rPr>
                <a:t>NOTHING protects Higgs Mass: UNSTABLE under quantum corrections. </a:t>
              </a:r>
            </a:p>
            <a:p>
              <a:pPr algn="ctr"/>
              <a:r>
                <a:rPr lang="en-US" dirty="0">
                  <a:solidFill>
                    <a:schemeClr val="bg2"/>
                  </a:solidFill>
                </a:rPr>
                <a:t>	</a:t>
              </a:r>
              <a:r>
                <a:rPr lang="en-US" dirty="0">
                  <a:solidFill>
                    <a:schemeClr val="bg2"/>
                  </a:solidFill>
                  <a:sym typeface="Wingdings" pitchFamily="2" charset="2"/>
                </a:rPr>
                <a:t> </a:t>
              </a:r>
              <a:r>
                <a:rPr lang="en-US" dirty="0">
                  <a:solidFill>
                    <a:schemeClr val="bg2"/>
                  </a:solidFill>
                </a:rPr>
                <a:t> Quadratic divergences!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7476072-2BE1-1046-9598-DE2C18BC9B3A}"/>
                </a:ext>
              </a:extLst>
            </p:cNvPr>
            <p:cNvGrpSpPr/>
            <p:nvPr/>
          </p:nvGrpSpPr>
          <p:grpSpPr>
            <a:xfrm>
              <a:off x="6181136" y="2641261"/>
              <a:ext cx="2673207" cy="1597891"/>
              <a:chOff x="6166335" y="4220309"/>
              <a:chExt cx="2673207" cy="1597891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20A7223-F109-4845-905C-88BF1BCF5E73}"/>
                  </a:ext>
                </a:extLst>
              </p:cNvPr>
              <p:cNvSpPr txBox="1"/>
              <p:nvPr/>
            </p:nvSpPr>
            <p:spPr>
              <a:xfrm>
                <a:off x="7139354" y="4220309"/>
                <a:ext cx="2904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</a:t>
                </a: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6CE76A2-9404-414F-B0FA-7F51DBE2AC37}"/>
                  </a:ext>
                </a:extLst>
              </p:cNvPr>
              <p:cNvGrpSpPr/>
              <p:nvPr/>
            </p:nvGrpSpPr>
            <p:grpSpPr>
              <a:xfrm>
                <a:off x="6166335" y="4513388"/>
                <a:ext cx="2673207" cy="1304812"/>
                <a:chOff x="6002213" y="4583726"/>
                <a:chExt cx="2673207" cy="1304812"/>
              </a:xfrm>
            </p:grpSpPr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9B23F594-2D74-8F44-8350-4AD55A6C92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78358" y="5479253"/>
                  <a:ext cx="2538104" cy="0"/>
                </a:xfrm>
                <a:prstGeom prst="line">
                  <a:avLst/>
                </a:prstGeom>
                <a:ln w="34925"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816841CB-C142-F644-9D8C-717771A75B77}"/>
                    </a:ext>
                  </a:extLst>
                </p:cNvPr>
                <p:cNvSpPr/>
                <p:nvPr/>
              </p:nvSpPr>
              <p:spPr>
                <a:xfrm>
                  <a:off x="6940062" y="4583726"/>
                  <a:ext cx="738551" cy="895528"/>
                </a:xfrm>
                <a:prstGeom prst="ellipse">
                  <a:avLst/>
                </a:prstGeom>
                <a:noFill/>
                <a:ln w="34925"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4D21A47-484E-2F43-A1D6-D35A86E5DD0C}"/>
                    </a:ext>
                  </a:extLst>
                </p:cNvPr>
                <p:cNvSpPr txBox="1"/>
                <p:nvPr/>
              </p:nvSpPr>
              <p:spPr>
                <a:xfrm>
                  <a:off x="6002213" y="5479253"/>
                  <a:ext cx="3289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H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3B6EE8B-75E9-8D47-BC77-6A577EC64CAF}"/>
                    </a:ext>
                  </a:extLst>
                </p:cNvPr>
                <p:cNvSpPr txBox="1"/>
                <p:nvPr/>
              </p:nvSpPr>
              <p:spPr>
                <a:xfrm>
                  <a:off x="8346484" y="5519206"/>
                  <a:ext cx="3289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H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5C66874D-6E23-C64E-8F4E-AE48FA4002F6}"/>
                    </a:ext>
                  </a:extLst>
                </p:cNvPr>
                <p:cNvSpPr txBox="1"/>
                <p:nvPr/>
              </p:nvSpPr>
              <p:spPr>
                <a:xfrm>
                  <a:off x="7143957" y="5109921"/>
                  <a:ext cx="34657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i="1" dirty="0" err="1"/>
                    <a:t>y</a:t>
                  </a:r>
                  <a:r>
                    <a:rPr lang="en-US" i="1" baseline="-25000" dirty="0" err="1"/>
                    <a:t>s</a:t>
                  </a:r>
                  <a:endParaRPr lang="en-US" i="1" baseline="-25000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2103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D13CE-8EBA-FD4D-8F56-FCF23BA73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Fine Tuning?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BE2A9E-52D6-4442-803D-A5793A311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942" y="213730"/>
            <a:ext cx="2451100" cy="1257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AFDA24-27AD-2441-B47F-FD9E145768D0}"/>
              </a:ext>
            </a:extLst>
          </p:cNvPr>
          <p:cNvSpPr txBox="1"/>
          <p:nvPr/>
        </p:nvSpPr>
        <p:spPr>
          <a:xfrm>
            <a:off x="0" y="660257"/>
            <a:ext cx="3488103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Top quark contribution: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C1CEFB-5FF5-C148-BADD-0EF2076D5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46" y="1569340"/>
            <a:ext cx="7810500" cy="17653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4A4DB16-3AAC-5749-977D-BDAAFC8CB051}"/>
              </a:ext>
            </a:extLst>
          </p:cNvPr>
          <p:cNvGrpSpPr/>
          <p:nvPr/>
        </p:nvGrpSpPr>
        <p:grpSpPr>
          <a:xfrm>
            <a:off x="0" y="3567235"/>
            <a:ext cx="8273073" cy="2425700"/>
            <a:chOff x="0" y="3567235"/>
            <a:chExt cx="8273073" cy="24257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5A354E3-030B-3546-AD73-AB612477A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573" y="4169162"/>
              <a:ext cx="2451100" cy="5969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29927F2-225D-AF4C-BAEE-549FB7D2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75673" y="3567235"/>
              <a:ext cx="4597400" cy="14224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428B92-5FD0-BB41-9862-44C245358F83}"/>
                </a:ext>
              </a:extLst>
            </p:cNvPr>
            <p:cNvSpPr txBox="1"/>
            <p:nvPr/>
          </p:nvSpPr>
          <p:spPr>
            <a:xfrm>
              <a:off x="0" y="3567235"/>
              <a:ext cx="3488104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</a:rPr>
                <a:t>Complex scalar contributions: 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ADCB808-9F54-154A-A9B6-E6456A656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2804" y="4989635"/>
              <a:ext cx="3035300" cy="10033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40E5502-CEED-B749-868D-2E7C9138ECD1}"/>
              </a:ext>
            </a:extLst>
          </p:cNvPr>
          <p:cNvSpPr txBox="1"/>
          <p:nvPr/>
        </p:nvSpPr>
        <p:spPr>
          <a:xfrm>
            <a:off x="3675673" y="5113525"/>
            <a:ext cx="5468327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</a:rPr>
              <a:t>Need to CANCEL LARGE contributions to produce physical Higgs mass </a:t>
            </a:r>
          </a:p>
          <a:p>
            <a:r>
              <a:rPr lang="en-US" sz="2400" dirty="0">
                <a:solidFill>
                  <a:schemeClr val="bg2"/>
                </a:solidFill>
              </a:rPr>
              <a:t>			of 125 GeV!!</a:t>
            </a:r>
          </a:p>
        </p:txBody>
      </p:sp>
    </p:spTree>
    <p:extLst>
      <p:ext uri="{BB962C8B-B14F-4D97-AF65-F5344CB8AC3E}">
        <p14:creationId xmlns:p14="http://schemas.microsoft.com/office/powerpoint/2010/main" val="233711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04092" y="2511678"/>
            <a:ext cx="8534400" cy="1960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00"/>
              </a:lnSpc>
            </a:pPr>
            <a:r>
              <a:rPr lang="en-US" sz="7200" b="1" spc="-32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…And there</a:t>
            </a:r>
            <a:r>
              <a:rPr lang="en-US" sz="7200" b="1" spc="-320" dirty="0">
                <a:solidFill>
                  <a:srgbClr val="948A5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4700"/>
              </a:lnSpc>
            </a:pPr>
            <a:r>
              <a:rPr lang="en-US" sz="7200" b="1" spc="-320" dirty="0">
                <a:solidFill>
                  <a:srgbClr val="948A5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    </a:t>
            </a:r>
            <a:r>
              <a:rPr lang="en-US" sz="7200" b="1" spc="-32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are</a:t>
            </a:r>
          </a:p>
          <a:p>
            <a:pPr>
              <a:lnSpc>
                <a:spcPts val="4700"/>
              </a:lnSpc>
            </a:pPr>
            <a:r>
              <a:rPr lang="en-US" sz="7200" b="1" spc="-320" dirty="0">
                <a:solidFill>
                  <a:srgbClr val="CCC7A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</a:t>
            </a:r>
            <a:r>
              <a:rPr lang="en-US" sz="7200" b="1" spc="-32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EW Precision tests</a:t>
            </a:r>
            <a:r>
              <a:rPr lang="en-US" sz="7200" b="1" spc="-32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!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36000"/>
            <a:ext cx="9144000" cy="0"/>
          </a:xfrm>
          <a:prstGeom prst="line">
            <a:avLst/>
          </a:prstGeom>
          <a:ln w="857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571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DDFEB7-3BB5-074D-9AAE-B44CF82A1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877"/>
            <a:ext cx="9144000" cy="56162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91E5FA-550D-6E4D-9F62-B698411E9E4D}"/>
              </a:ext>
            </a:extLst>
          </p:cNvPr>
          <p:cNvSpPr txBox="1"/>
          <p:nvPr/>
        </p:nvSpPr>
        <p:spPr>
          <a:xfrm>
            <a:off x="7326923" y="738554"/>
            <a:ext cx="1523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LEPEWWG ‘12</a:t>
            </a:r>
          </a:p>
        </p:txBody>
      </p:sp>
    </p:spTree>
    <p:extLst>
      <p:ext uri="{BB962C8B-B14F-4D97-AF65-F5344CB8AC3E}">
        <p14:creationId xmlns:p14="http://schemas.microsoft.com/office/powerpoint/2010/main" val="11487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3C968A-2CE8-4045-997F-CEB1EFA71DD1}"/>
              </a:ext>
            </a:extLst>
          </p:cNvPr>
          <p:cNvSpPr txBox="1"/>
          <p:nvPr/>
        </p:nvSpPr>
        <p:spPr>
          <a:xfrm>
            <a:off x="0" y="198051"/>
            <a:ext cx="8991600" cy="369332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Additional Higgs bosons can contribute to EW precision observables.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9C2B64-B41A-2C4D-AD5C-D9D57F76996B}"/>
              </a:ext>
            </a:extLst>
          </p:cNvPr>
          <p:cNvSpPr txBox="1"/>
          <p:nvPr/>
        </p:nvSpPr>
        <p:spPr>
          <a:xfrm>
            <a:off x="363416" y="651277"/>
            <a:ext cx="8780584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T</a:t>
            </a:r>
            <a:r>
              <a:rPr lang="en-US" dirty="0">
                <a:solidFill>
                  <a:schemeClr val="bg2"/>
                </a:solidFill>
              </a:rPr>
              <a:t>: </a:t>
            </a:r>
          </a:p>
          <a:p>
            <a:pPr algn="r"/>
            <a:r>
              <a:rPr lang="en-US" dirty="0">
                <a:solidFill>
                  <a:schemeClr val="bg2"/>
                </a:solidFill>
              </a:rPr>
              <a:t>Difference between new physics contributions of neutral and charged current processes at low energies, i.e. sensitive to weak isospin violation.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80DE85-A37B-1846-9AAC-3E1BFD068AD5}"/>
              </a:ext>
            </a:extLst>
          </p:cNvPr>
          <p:cNvSpPr txBox="1"/>
          <p:nvPr/>
        </p:nvSpPr>
        <p:spPr>
          <a:xfrm>
            <a:off x="363415" y="1658501"/>
            <a:ext cx="8780585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S</a:t>
            </a:r>
            <a:r>
              <a:rPr lang="en-US" dirty="0">
                <a:solidFill>
                  <a:schemeClr val="bg2"/>
                </a:solidFill>
              </a:rPr>
              <a:t>: </a:t>
            </a:r>
          </a:p>
          <a:p>
            <a:pPr algn="r"/>
            <a:r>
              <a:rPr lang="en-US" dirty="0">
                <a:solidFill>
                  <a:schemeClr val="bg2"/>
                </a:solidFill>
              </a:rPr>
              <a:t>New physics contributions to neutral (charged) current processes at different energy scales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6D0237-D6CE-FD4A-BB98-6E97B16F753C}"/>
              </a:ext>
            </a:extLst>
          </p:cNvPr>
          <p:cNvSpPr txBox="1"/>
          <p:nvPr/>
        </p:nvSpPr>
        <p:spPr>
          <a:xfrm>
            <a:off x="363415" y="2388726"/>
            <a:ext cx="8780584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U</a:t>
            </a:r>
            <a:r>
              <a:rPr lang="en-US" dirty="0"/>
              <a:t>: </a:t>
            </a:r>
          </a:p>
          <a:p>
            <a:pPr algn="r"/>
            <a:r>
              <a:rPr lang="en-US" dirty="0"/>
              <a:t>Only sensitive to </a:t>
            </a:r>
            <a:r>
              <a:rPr lang="en-US" i="1" dirty="0"/>
              <a:t>W</a:t>
            </a:r>
            <a:r>
              <a:rPr lang="en-US" dirty="0"/>
              <a:t> mass and width.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C34F79-5D6D-DC4F-AF03-EEB5573204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691" y="3406775"/>
            <a:ext cx="4419309" cy="29919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051053-8B0C-0F4B-A024-015260801E4B}"/>
              </a:ext>
            </a:extLst>
          </p:cNvPr>
          <p:cNvSpPr txBox="1"/>
          <p:nvPr/>
        </p:nvSpPr>
        <p:spPr>
          <a:xfrm>
            <a:off x="7496617" y="3222109"/>
            <a:ext cx="1215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GFitter</a:t>
            </a:r>
            <a:r>
              <a:rPr lang="en-US" dirty="0"/>
              <a:t>, ‘18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6EA877-5518-C948-8D17-20004015A13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95800" y="3406775"/>
            <a:ext cx="4361276" cy="29811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CFD915-E11C-414B-9802-90D9A69E71AB}"/>
              </a:ext>
            </a:extLst>
          </p:cNvPr>
          <p:cNvSpPr txBox="1"/>
          <p:nvPr/>
        </p:nvSpPr>
        <p:spPr>
          <a:xfrm>
            <a:off x="3671998" y="6387900"/>
            <a:ext cx="2723374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 mass states ~ degenerate</a:t>
            </a:r>
          </a:p>
        </p:txBody>
      </p:sp>
    </p:spTree>
    <p:extLst>
      <p:ext uri="{BB962C8B-B14F-4D97-AF65-F5344CB8AC3E}">
        <p14:creationId xmlns:p14="http://schemas.microsoft.com/office/powerpoint/2010/main" val="341496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34462" y="2511678"/>
            <a:ext cx="8804030" cy="1960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00"/>
              </a:lnSpc>
            </a:pPr>
            <a:r>
              <a:rPr lang="en-US" sz="7200" b="1" spc="-32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…And what</a:t>
            </a:r>
            <a:endParaRPr lang="en-US" sz="7200" b="1" spc="-320" dirty="0">
              <a:solidFill>
                <a:srgbClr val="948A54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ts val="4700"/>
              </a:lnSpc>
            </a:pPr>
            <a:r>
              <a:rPr lang="en-US" sz="7200" b="1" spc="-320" dirty="0">
                <a:solidFill>
                  <a:srgbClr val="948A5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    </a:t>
            </a:r>
            <a:r>
              <a:rPr lang="en-US" sz="7200" b="1" spc="-32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are</a:t>
            </a:r>
          </a:p>
          <a:p>
            <a:pPr>
              <a:lnSpc>
                <a:spcPts val="4700"/>
              </a:lnSpc>
            </a:pPr>
            <a:r>
              <a:rPr lang="en-US" sz="7200" b="1" spc="-320" dirty="0">
                <a:solidFill>
                  <a:srgbClr val="CCC7A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</a:t>
            </a:r>
            <a:r>
              <a:rPr lang="en-US" sz="7200" b="1" spc="-32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Fermion Couplings</a:t>
            </a:r>
            <a:r>
              <a:rPr lang="en-US" sz="7200" b="1" spc="-32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36000"/>
            <a:ext cx="9144000" cy="0"/>
          </a:xfrm>
          <a:prstGeom prst="line">
            <a:avLst/>
          </a:prstGeom>
          <a:ln w="857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55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E0E8B-2AED-574E-9750-F75AC514A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FCNC: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Flavor Changing Neutral Currents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F29BAA-C218-044E-BF81-3B5A69B8F83D}"/>
              </a:ext>
            </a:extLst>
          </p:cNvPr>
          <p:cNvSpPr txBox="1"/>
          <p:nvPr/>
        </p:nvSpPr>
        <p:spPr>
          <a:xfrm>
            <a:off x="1" y="4759897"/>
            <a:ext cx="9143999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FCNC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34E27EC-569E-BB49-9087-22A862FA99E3}"/>
              </a:ext>
            </a:extLst>
          </p:cNvPr>
          <p:cNvGrpSpPr/>
          <p:nvPr/>
        </p:nvGrpSpPr>
        <p:grpSpPr>
          <a:xfrm>
            <a:off x="58616" y="2981182"/>
            <a:ext cx="8956429" cy="1306848"/>
            <a:chOff x="58616" y="2172290"/>
            <a:chExt cx="8956429" cy="130684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7FAA60A-BE46-8548-A065-12FA7DF6B947}"/>
                </a:ext>
              </a:extLst>
            </p:cNvPr>
            <p:cNvSpPr txBox="1"/>
            <p:nvPr/>
          </p:nvSpPr>
          <p:spPr>
            <a:xfrm>
              <a:off x="58616" y="2832807"/>
              <a:ext cx="8956429" cy="646331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2"/>
                  </a:solidFill>
                </a:rPr>
                <a:t>2HDM:</a:t>
              </a:r>
            </a:p>
            <a:p>
              <a:pPr algn="r"/>
              <a:r>
                <a:rPr lang="en-US" i="1" dirty="0">
                  <a:solidFill>
                    <a:schemeClr val="bg2"/>
                  </a:solidFill>
                </a:rPr>
                <a:t>X</a:t>
              </a:r>
              <a:r>
                <a:rPr lang="en-US" i="1" baseline="-25000" dirty="0">
                  <a:solidFill>
                    <a:schemeClr val="bg2"/>
                  </a:solidFill>
                </a:rPr>
                <a:t>1</a:t>
              </a:r>
              <a:r>
                <a:rPr lang="en-US" dirty="0">
                  <a:solidFill>
                    <a:schemeClr val="bg2"/>
                  </a:solidFill>
                </a:rPr>
                <a:t> and </a:t>
              </a:r>
              <a:r>
                <a:rPr lang="en-US" i="1" dirty="0">
                  <a:solidFill>
                    <a:schemeClr val="bg2"/>
                  </a:solidFill>
                </a:rPr>
                <a:t>X</a:t>
              </a:r>
              <a:r>
                <a:rPr lang="en-US" i="1" baseline="-25000" dirty="0">
                  <a:solidFill>
                    <a:schemeClr val="bg2"/>
                  </a:solidFill>
                </a:rPr>
                <a:t>2</a:t>
              </a:r>
              <a:r>
                <a:rPr lang="en-US" dirty="0">
                  <a:solidFill>
                    <a:schemeClr val="bg2"/>
                  </a:solidFill>
                </a:rPr>
                <a:t> generally CANNOT be diagonalized simultaneously!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5EB2D8-5B52-B14C-B6A8-81FA84238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5403" y="2172290"/>
              <a:ext cx="8079642" cy="586331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BB9B907-8957-6243-827D-740EC3480AF4}"/>
                </a:ext>
              </a:extLst>
            </p:cNvPr>
            <p:cNvCxnSpPr/>
            <p:nvPr/>
          </p:nvCxnSpPr>
          <p:spPr>
            <a:xfrm>
              <a:off x="2051538" y="2672862"/>
              <a:ext cx="130126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BE4FA61-BA97-F547-B06E-B831E6704F3B}"/>
                </a:ext>
              </a:extLst>
            </p:cNvPr>
            <p:cNvCxnSpPr/>
            <p:nvPr/>
          </p:nvCxnSpPr>
          <p:spPr>
            <a:xfrm>
              <a:off x="5334002" y="2696309"/>
              <a:ext cx="130126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012933B-9EAA-8649-A912-9CD0D396CE02}"/>
              </a:ext>
            </a:extLst>
          </p:cNvPr>
          <p:cNvGrpSpPr/>
          <p:nvPr/>
        </p:nvGrpSpPr>
        <p:grpSpPr>
          <a:xfrm>
            <a:off x="82062" y="1338772"/>
            <a:ext cx="8932983" cy="1355517"/>
            <a:chOff x="58616" y="742587"/>
            <a:chExt cx="8932983" cy="135551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E276E30-0682-EF4C-B246-9A0A51EA74BB}"/>
                </a:ext>
              </a:extLst>
            </p:cNvPr>
            <p:cNvSpPr txBox="1"/>
            <p:nvPr/>
          </p:nvSpPr>
          <p:spPr>
            <a:xfrm>
              <a:off x="58616" y="1451773"/>
              <a:ext cx="8932983" cy="646331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No FCNC </a:t>
              </a:r>
              <a:r>
                <a:rPr lang="en-US" dirty="0"/>
                <a:t>at Tree-level in </a:t>
              </a:r>
              <a:r>
                <a:rPr lang="en-US" b="1" dirty="0"/>
                <a:t>SM</a:t>
              </a:r>
              <a:r>
                <a:rPr lang="en-US" dirty="0"/>
                <a:t> (GIM mechanism):</a:t>
              </a:r>
            </a:p>
            <a:p>
              <a:pPr algn="r"/>
              <a:r>
                <a:rPr lang="en-US" i="1" dirty="0"/>
                <a:t>Y</a:t>
              </a:r>
              <a:r>
                <a:rPr lang="en-US" i="1" baseline="-25000" dirty="0"/>
                <a:t>d</a:t>
              </a:r>
              <a:r>
                <a:rPr lang="en-US" dirty="0"/>
                <a:t> and </a:t>
              </a:r>
              <a:r>
                <a:rPr lang="en-US" i="1" dirty="0"/>
                <a:t>Y</a:t>
              </a:r>
              <a:r>
                <a:rPr lang="en-US" i="1" baseline="-25000" dirty="0"/>
                <a:t>u</a:t>
              </a:r>
              <a:r>
                <a:rPr lang="en-US" dirty="0"/>
                <a:t> can be diagonalized independently.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2D8DB26-AC41-FD45-86DC-E9215B6A9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679700" y="742587"/>
              <a:ext cx="6235700" cy="635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162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4F540-53D3-ED4E-9815-4D4DDABCB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96594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Quark Mixing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: </a:t>
            </a:r>
            <a:r>
              <a:rPr lang="en-US" dirty="0"/>
              <a:t>CKM Matrix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A8B343-3F7D-A340-A985-A19E24E032EE}"/>
              </a:ext>
            </a:extLst>
          </p:cNvPr>
          <p:cNvSpPr txBox="1"/>
          <p:nvPr/>
        </p:nvSpPr>
        <p:spPr>
          <a:xfrm>
            <a:off x="1111275" y="1491760"/>
            <a:ext cx="2329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V</a:t>
            </a:r>
            <a:r>
              <a:rPr lang="en-US" sz="3200" b="1" baseline="-25000" dirty="0"/>
              <a:t>CKM</a:t>
            </a:r>
            <a:r>
              <a:rPr lang="en-US" sz="3200" b="1" dirty="0"/>
              <a:t> = U</a:t>
            </a:r>
            <a:r>
              <a:rPr lang="en-US" sz="3200" b="1" baseline="-25000" dirty="0"/>
              <a:t>L</a:t>
            </a:r>
            <a:r>
              <a:rPr lang="en-US" sz="3200" b="1" baseline="30000" dirty="0"/>
              <a:t>†</a:t>
            </a:r>
            <a:r>
              <a:rPr lang="en-US" sz="3200" b="1" dirty="0"/>
              <a:t> D</a:t>
            </a:r>
            <a:r>
              <a:rPr lang="en-US" sz="3200" b="1" baseline="-25000" dirty="0"/>
              <a:t>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8C3E0DF-E3EC-C04A-A497-C43D3745515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7329" y="3810876"/>
            <a:ext cx="5306323" cy="176877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21B2034-9A67-894F-9EB2-3609CE244539}"/>
              </a:ext>
            </a:extLst>
          </p:cNvPr>
          <p:cNvSpPr txBox="1"/>
          <p:nvPr/>
        </p:nvSpPr>
        <p:spPr>
          <a:xfrm>
            <a:off x="3060879" y="3569598"/>
            <a:ext cx="3019224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Choosing U</a:t>
            </a:r>
            <a:r>
              <a:rPr lang="en-US" baseline="-25000" dirty="0"/>
              <a:t>L </a:t>
            </a:r>
            <a:r>
              <a:rPr lang="en-US" dirty="0"/>
              <a:t>= 1, can interpret: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4542131-BAA7-D349-89D0-750F08FF942C}"/>
              </a:ext>
            </a:extLst>
          </p:cNvPr>
          <p:cNvSpPr txBox="1"/>
          <p:nvPr/>
        </p:nvSpPr>
        <p:spPr>
          <a:xfrm>
            <a:off x="1114288" y="2839818"/>
            <a:ext cx="6915419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No way to extract U</a:t>
            </a:r>
            <a:r>
              <a:rPr lang="en-US" baseline="-25000" dirty="0">
                <a:solidFill>
                  <a:schemeClr val="bg2"/>
                </a:solidFill>
              </a:rPr>
              <a:t>L</a:t>
            </a:r>
            <a:r>
              <a:rPr lang="en-US" dirty="0">
                <a:solidFill>
                  <a:schemeClr val="bg2"/>
                </a:solidFill>
              </a:rPr>
              <a:t> and D</a:t>
            </a:r>
            <a:r>
              <a:rPr lang="en-US" baseline="-25000" dirty="0">
                <a:solidFill>
                  <a:schemeClr val="bg2"/>
                </a:solidFill>
              </a:rPr>
              <a:t>L</a:t>
            </a:r>
            <a:r>
              <a:rPr lang="en-US" dirty="0">
                <a:solidFill>
                  <a:schemeClr val="bg2"/>
                </a:solidFill>
              </a:rPr>
              <a:t> independently in SM.</a:t>
            </a:r>
          </a:p>
          <a:p>
            <a:r>
              <a:rPr lang="en-US" dirty="0">
                <a:solidFill>
                  <a:schemeClr val="bg2"/>
                </a:solidFill>
              </a:rPr>
              <a:t>Only information about product (V</a:t>
            </a:r>
            <a:r>
              <a:rPr lang="en-US" baseline="-25000" dirty="0">
                <a:solidFill>
                  <a:schemeClr val="bg2"/>
                </a:solidFill>
              </a:rPr>
              <a:t>CKM</a:t>
            </a:r>
            <a:r>
              <a:rPr lang="en-US" dirty="0">
                <a:solidFill>
                  <a:schemeClr val="bg2"/>
                </a:solidFill>
              </a:rPr>
              <a:t>) from flavor changing processes.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EEE3E6-C2E8-FA4B-B74D-EFEBFA3EC791}"/>
              </a:ext>
            </a:extLst>
          </p:cNvPr>
          <p:cNvSpPr txBox="1"/>
          <p:nvPr/>
        </p:nvSpPr>
        <p:spPr>
          <a:xfrm>
            <a:off x="1111275" y="2110038"/>
            <a:ext cx="6918432" cy="646331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{U</a:t>
            </a:r>
            <a:r>
              <a:rPr lang="en-US" baseline="-25000" dirty="0"/>
              <a:t>L</a:t>
            </a:r>
            <a:r>
              <a:rPr lang="en-US" dirty="0"/>
              <a:t>, D</a:t>
            </a:r>
            <a:r>
              <a:rPr lang="en-US" baseline="-25000" dirty="0"/>
              <a:t>L</a:t>
            </a:r>
            <a:r>
              <a:rPr lang="en-US" dirty="0"/>
              <a:t>} define admixture of weak eigenstates in mass eigenstates: </a:t>
            </a:r>
          </a:p>
          <a:p>
            <a:r>
              <a:rPr lang="en-US" dirty="0"/>
              <a:t>				unknown 3x3 rotation matrices. </a:t>
            </a:r>
            <a:endParaRPr lang="en-US" baseline="-25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F3FD34-21DB-8347-A228-1FFE7F5FA20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4007" y="867867"/>
            <a:ext cx="6235700" cy="635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8F7AAB-3D46-EB4E-BC84-4A4F02394B6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7900" y="5337442"/>
            <a:ext cx="76454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27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E0E8B-2AED-574E-9750-F75AC514A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FCNC: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Flavor Changing Neutral Currents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276E30-0682-EF4C-B246-9A0A51EA74BB}"/>
              </a:ext>
            </a:extLst>
          </p:cNvPr>
          <p:cNvSpPr txBox="1"/>
          <p:nvPr/>
        </p:nvSpPr>
        <p:spPr>
          <a:xfrm>
            <a:off x="0" y="1600754"/>
            <a:ext cx="9144000" cy="46166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Suppress tree-level FCNC</a:t>
            </a:r>
            <a:r>
              <a:rPr lang="en-US" sz="2400" dirty="0"/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FAA60A-BE46-8548-A065-12FA7DF6B947}"/>
              </a:ext>
            </a:extLst>
          </p:cNvPr>
          <p:cNvSpPr txBox="1"/>
          <p:nvPr/>
        </p:nvSpPr>
        <p:spPr>
          <a:xfrm>
            <a:off x="1" y="2379886"/>
            <a:ext cx="91440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2"/>
                </a:solidFill>
              </a:rPr>
              <a:t>For </a:t>
            </a:r>
            <a:r>
              <a:rPr lang="en-US" dirty="0" err="1">
                <a:solidFill>
                  <a:schemeClr val="bg2"/>
                </a:solidFill>
              </a:rPr>
              <a:t>eg</a:t>
            </a:r>
            <a:r>
              <a:rPr lang="en-US" dirty="0">
                <a:solidFill>
                  <a:schemeClr val="bg2"/>
                </a:solidFill>
              </a:rPr>
              <a:t>: Assume </a:t>
            </a:r>
            <a:r>
              <a:rPr lang="en-US" i="1" dirty="0">
                <a:solidFill>
                  <a:schemeClr val="bg2"/>
                </a:solidFill>
              </a:rPr>
              <a:t>X</a:t>
            </a:r>
            <a:r>
              <a:rPr lang="en-US" i="1" baseline="-25000" dirty="0">
                <a:solidFill>
                  <a:schemeClr val="bg2"/>
                </a:solidFill>
              </a:rPr>
              <a:t>1</a:t>
            </a:r>
            <a:r>
              <a:rPr lang="en-US" dirty="0">
                <a:solidFill>
                  <a:schemeClr val="bg2"/>
                </a:solidFill>
              </a:rPr>
              <a:t> and </a:t>
            </a:r>
            <a:r>
              <a:rPr lang="en-US" i="1" dirty="0">
                <a:solidFill>
                  <a:schemeClr val="bg2"/>
                </a:solidFill>
              </a:rPr>
              <a:t>X</a:t>
            </a:r>
            <a:r>
              <a:rPr lang="en-US" i="1" baseline="-25000" dirty="0">
                <a:solidFill>
                  <a:schemeClr val="bg2"/>
                </a:solidFill>
              </a:rPr>
              <a:t>2</a:t>
            </a:r>
            <a:r>
              <a:rPr lang="en-US" dirty="0">
                <a:solidFill>
                  <a:schemeClr val="bg2"/>
                </a:solidFill>
              </a:rPr>
              <a:t> have particular relations -- Minimal Flavor Violation (</a:t>
            </a:r>
            <a:r>
              <a:rPr lang="en-US" b="1" dirty="0">
                <a:solidFill>
                  <a:schemeClr val="bg2"/>
                </a:solidFill>
              </a:rPr>
              <a:t>MFV</a:t>
            </a:r>
            <a:r>
              <a:rPr lang="en-US" dirty="0">
                <a:solidFill>
                  <a:schemeClr val="bg2"/>
                </a:solidFill>
              </a:rPr>
              <a:t>) ansatz.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F29BAA-C218-044E-BF81-3B5A69B8F83D}"/>
              </a:ext>
            </a:extLst>
          </p:cNvPr>
          <p:cNvSpPr txBox="1"/>
          <p:nvPr/>
        </p:nvSpPr>
        <p:spPr>
          <a:xfrm>
            <a:off x="0" y="5162409"/>
            <a:ext cx="9143999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</a:rPr>
              <a:t>FCNC suppressed by small SM masses and mixing angles.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AFAD4D-C2DA-B549-8952-EA643B12C8D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3679" y="827835"/>
            <a:ext cx="8079642" cy="5863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F4069F-C4BC-B34A-B9BF-30D469F0FBF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75556" y="3030140"/>
            <a:ext cx="5499100" cy="1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3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E0E8B-2AED-574E-9750-F75AC514A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FCNC: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Flavor Changing Neutral Currents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276E30-0682-EF4C-B246-9A0A51EA74BB}"/>
              </a:ext>
            </a:extLst>
          </p:cNvPr>
          <p:cNvSpPr txBox="1"/>
          <p:nvPr/>
        </p:nvSpPr>
        <p:spPr>
          <a:xfrm>
            <a:off x="70338" y="1600754"/>
            <a:ext cx="8932983" cy="46166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Forbid tree-level FCNC</a:t>
            </a:r>
            <a:r>
              <a:rPr lang="en-US" sz="2400" dirty="0"/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FAA60A-BE46-8548-A065-12FA7DF6B947}"/>
              </a:ext>
            </a:extLst>
          </p:cNvPr>
          <p:cNvSpPr txBox="1"/>
          <p:nvPr/>
        </p:nvSpPr>
        <p:spPr>
          <a:xfrm>
            <a:off x="46892" y="2186377"/>
            <a:ext cx="8956429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2"/>
                </a:solidFill>
              </a:rPr>
              <a:t>Assume ONLY ONE </a:t>
            </a:r>
            <a:r>
              <a:rPr lang="en-US" i="1" dirty="0">
                <a:solidFill>
                  <a:schemeClr val="bg2"/>
                </a:solidFill>
              </a:rPr>
              <a:t>X</a:t>
            </a:r>
            <a:r>
              <a:rPr lang="en-US" i="1" baseline="-25000" dirty="0">
                <a:solidFill>
                  <a:schemeClr val="bg2"/>
                </a:solidFill>
              </a:rPr>
              <a:t>1</a:t>
            </a:r>
            <a:r>
              <a:rPr lang="en-US" dirty="0">
                <a:solidFill>
                  <a:schemeClr val="bg2"/>
                </a:solidFill>
              </a:rPr>
              <a:t> or </a:t>
            </a:r>
            <a:r>
              <a:rPr lang="en-US" i="1" dirty="0">
                <a:solidFill>
                  <a:schemeClr val="bg2"/>
                </a:solidFill>
              </a:rPr>
              <a:t>X</a:t>
            </a:r>
            <a:r>
              <a:rPr lang="en-US" i="1" baseline="-25000" dirty="0">
                <a:solidFill>
                  <a:schemeClr val="bg2"/>
                </a:solidFill>
              </a:rPr>
              <a:t>2</a:t>
            </a:r>
            <a:r>
              <a:rPr lang="en-US" dirty="0">
                <a:solidFill>
                  <a:schemeClr val="bg2"/>
                </a:solidFill>
              </a:rPr>
              <a:t> non-zero: Types of 2HDM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F29BAA-C218-044E-BF81-3B5A69B8F83D}"/>
              </a:ext>
            </a:extLst>
          </p:cNvPr>
          <p:cNvSpPr txBox="1"/>
          <p:nvPr/>
        </p:nvSpPr>
        <p:spPr>
          <a:xfrm>
            <a:off x="0" y="5964287"/>
            <a:ext cx="9143999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/>
                </a:solidFill>
              </a:rPr>
              <a:t>Can have VERY different phenomenology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AFAD4D-C2DA-B549-8952-EA643B12C8D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3679" y="827835"/>
            <a:ext cx="8079642" cy="58633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B8C299C-D13D-1F4C-8255-4FA5E3B8E5D8}"/>
              </a:ext>
            </a:extLst>
          </p:cNvPr>
          <p:cNvGrpSpPr/>
          <p:nvPr/>
        </p:nvGrpSpPr>
        <p:grpSpPr>
          <a:xfrm>
            <a:off x="862934" y="2633432"/>
            <a:ext cx="7659743" cy="2393854"/>
            <a:chOff x="862934" y="2633432"/>
            <a:chExt cx="7659743" cy="239385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C47965C-F2EF-7F40-991A-6E0BED34D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62934" y="2885431"/>
              <a:ext cx="7418132" cy="214185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A904726-3C45-5C46-9B7C-B869E3D9AAE5}"/>
                </a:ext>
              </a:extLst>
            </p:cNvPr>
            <p:cNvSpPr txBox="1"/>
            <p:nvPr/>
          </p:nvSpPr>
          <p:spPr>
            <a:xfrm>
              <a:off x="3294185" y="2633432"/>
              <a:ext cx="52284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G. C. Branco, P. M. Ferreira, L. </a:t>
              </a:r>
              <a:r>
                <a:rPr lang="en-US" sz="1200" dirty="0" err="1"/>
                <a:t>Lavoura</a:t>
              </a:r>
              <a:r>
                <a:rPr lang="en-US" sz="1200" dirty="0"/>
                <a:t>, M. N. </a:t>
              </a:r>
              <a:r>
                <a:rPr lang="en-US" sz="1200" dirty="0" err="1"/>
                <a:t>Rebelo</a:t>
              </a:r>
              <a:r>
                <a:rPr lang="en-US" sz="1200" dirty="0"/>
                <a:t>, M. Sher, and J. P. Silva, ‘11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7A0163E-D185-4747-8868-BA455DD4525F}"/>
              </a:ext>
            </a:extLst>
          </p:cNvPr>
          <p:cNvSpPr txBox="1"/>
          <p:nvPr/>
        </p:nvSpPr>
        <p:spPr>
          <a:xfrm>
            <a:off x="0" y="5094619"/>
            <a:ext cx="9143998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Impose (softly broken) </a:t>
            </a:r>
            <a:r>
              <a:rPr lang="en-US" i="1" dirty="0">
                <a:solidFill>
                  <a:schemeClr val="bg2"/>
                </a:solidFill>
              </a:rPr>
              <a:t>Z</a:t>
            </a:r>
            <a:r>
              <a:rPr lang="en-US" i="1" baseline="-25000" dirty="0">
                <a:solidFill>
                  <a:schemeClr val="bg2"/>
                </a:solidFill>
              </a:rPr>
              <a:t>2</a:t>
            </a:r>
            <a:r>
              <a:rPr lang="en-US" dirty="0">
                <a:solidFill>
                  <a:schemeClr val="bg2"/>
                </a:solidFill>
              </a:rPr>
              <a:t> to allow only certain couplings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A03C71-DBCA-BF44-92D0-C38FED570115}"/>
              </a:ext>
            </a:extLst>
          </p:cNvPr>
          <p:cNvSpPr txBox="1"/>
          <p:nvPr/>
        </p:nvSpPr>
        <p:spPr>
          <a:xfrm>
            <a:off x="-2" y="5527622"/>
            <a:ext cx="9144000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Z</a:t>
            </a:r>
            <a:r>
              <a:rPr lang="en-US" i="1" baseline="-25000" dirty="0"/>
              <a:t>2</a:t>
            </a:r>
            <a:r>
              <a:rPr lang="en-US" dirty="0"/>
              <a:t> unbroken </a:t>
            </a:r>
            <a:r>
              <a:rPr lang="en-US" dirty="0">
                <a:sym typeface="Wingdings" pitchFamily="2" charset="2"/>
              </a:rPr>
              <a:t> Other Higgs does not acquire </a:t>
            </a:r>
            <a:r>
              <a:rPr lang="en-US" dirty="0" err="1">
                <a:sym typeface="Wingdings" pitchFamily="2" charset="2"/>
              </a:rPr>
              <a:t>vev</a:t>
            </a:r>
            <a:r>
              <a:rPr lang="en-US" dirty="0">
                <a:sym typeface="Wingdings" pitchFamily="2" charset="2"/>
              </a:rPr>
              <a:t> OR couple to fermions: INERT Doublet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47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73064F-6241-1E47-A9DB-59EFF55A666F}"/>
              </a:ext>
            </a:extLst>
          </p:cNvPr>
          <p:cNvSpPr txBox="1"/>
          <p:nvPr/>
        </p:nvSpPr>
        <p:spPr>
          <a:xfrm>
            <a:off x="5991387" y="2430545"/>
            <a:ext cx="1088760" cy="1077218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i="1" dirty="0">
                <a:solidFill>
                  <a:schemeClr val="bg2">
                    <a:lumMod val="10000"/>
                  </a:schemeClr>
                </a:solidFill>
              </a:rPr>
              <a:t>d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 = 1</a:t>
            </a:r>
          </a:p>
          <a:p>
            <a:pPr algn="ctr"/>
            <a:r>
              <a:rPr lang="en-US" sz="3200" i="1" dirty="0">
                <a:solidFill>
                  <a:schemeClr val="bg2">
                    <a:lumMod val="10000"/>
                  </a:schemeClr>
                </a:solidFill>
              </a:rPr>
              <a:t>u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 = 2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84863E1-3EC3-C949-8EA8-60AE9AD84168}"/>
              </a:ext>
            </a:extLst>
          </p:cNvPr>
          <p:cNvGrpSpPr/>
          <p:nvPr/>
        </p:nvGrpSpPr>
        <p:grpSpPr>
          <a:xfrm>
            <a:off x="846281" y="2383578"/>
            <a:ext cx="3419078" cy="1553486"/>
            <a:chOff x="261968" y="460641"/>
            <a:chExt cx="2679169" cy="762105"/>
          </a:xfrm>
        </p:grpSpPr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CC161B6C-BEF4-6247-9CB0-851AADDC2D25}"/>
                </a:ext>
              </a:extLst>
            </p:cNvPr>
            <p:cNvSpPr/>
            <p:nvPr/>
          </p:nvSpPr>
          <p:spPr>
            <a:xfrm>
              <a:off x="775453" y="587132"/>
              <a:ext cx="2165684" cy="250320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F160C3E-18F0-6346-9F7D-AA228EC802DA}"/>
                </a:ext>
              </a:extLst>
            </p:cNvPr>
            <p:cNvSpPr txBox="1"/>
            <p:nvPr/>
          </p:nvSpPr>
          <p:spPr>
            <a:xfrm>
              <a:off x="839970" y="853414"/>
              <a:ext cx="13420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/>
                <a:t>&lt;h&gt; ~ &lt;H</a:t>
              </a:r>
              <a:r>
                <a:rPr lang="en-US" b="1" i="1" baseline="-25000" dirty="0"/>
                <a:t>SM</a:t>
              </a:r>
              <a:r>
                <a:rPr lang="en-US" b="1" i="1" dirty="0"/>
                <a:t>&gt;</a:t>
              </a:r>
              <a:endParaRPr lang="en-US" b="1" i="1" baseline="-250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AB5BE0-EBA2-9548-9210-BF8E0D4CF1E9}"/>
                </a:ext>
              </a:extLst>
            </p:cNvPr>
            <p:cNvSpPr txBox="1"/>
            <p:nvPr/>
          </p:nvSpPr>
          <p:spPr>
            <a:xfrm>
              <a:off x="261968" y="539004"/>
              <a:ext cx="5613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&lt;H&gt;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BB316D-1E69-1844-8970-CB92D092EE51}"/>
                </a:ext>
              </a:extLst>
            </p:cNvPr>
            <p:cNvSpPr txBox="1"/>
            <p:nvPr/>
          </p:nvSpPr>
          <p:spPr>
            <a:xfrm rot="268921">
              <a:off x="1195724" y="460641"/>
              <a:ext cx="9813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246 GeV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8491727-8373-A84B-8909-C5D8BF9E4AE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6565" y="3774880"/>
            <a:ext cx="3954691" cy="259597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59C4403-2548-DD48-BFA1-5E01F4A69A69}"/>
              </a:ext>
            </a:extLst>
          </p:cNvPr>
          <p:cNvGrpSpPr/>
          <p:nvPr/>
        </p:nvGrpSpPr>
        <p:grpSpPr>
          <a:xfrm>
            <a:off x="1617784" y="478862"/>
            <a:ext cx="5908431" cy="1629508"/>
            <a:chOff x="1466945" y="783360"/>
            <a:chExt cx="5908431" cy="162950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E723E65-83FA-ED42-88F5-4C1E3299E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52507" y="974510"/>
              <a:ext cx="4528323" cy="62360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666A2D2-FF0A-A949-8559-056544D38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98263" y="1679458"/>
              <a:ext cx="5036810" cy="661698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6B5F55E-0150-B54D-9C7E-10C94A80458B}"/>
                </a:ext>
              </a:extLst>
            </p:cNvPr>
            <p:cNvSpPr/>
            <p:nvPr/>
          </p:nvSpPr>
          <p:spPr>
            <a:xfrm>
              <a:off x="1466945" y="783360"/>
              <a:ext cx="5908431" cy="1629508"/>
            </a:xfrm>
            <a:prstGeom prst="rect">
              <a:avLst/>
            </a:prstGeom>
            <a:noFill/>
            <a:ln w="508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23F074B-2791-994B-BF9D-F9F17F48E2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820"/>
          <a:stretch/>
        </p:blipFill>
        <p:spPr>
          <a:xfrm>
            <a:off x="1132776" y="3656607"/>
            <a:ext cx="3062655" cy="283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0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4173" y="283281"/>
            <a:ext cx="7543800" cy="245302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j-lt"/>
              </a:rPr>
              <a:t>Interaction basis: (H</a:t>
            </a:r>
            <a:r>
              <a:rPr lang="en-US" sz="2800" baseline="-25000" dirty="0">
                <a:latin typeface="+mj-lt"/>
              </a:rPr>
              <a:t>u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H</a:t>
            </a:r>
            <a:r>
              <a:rPr lang="en-US" sz="2800" baseline="-25000" dirty="0" err="1">
                <a:latin typeface="+mj-lt"/>
              </a:rPr>
              <a:t>d</a:t>
            </a:r>
            <a:r>
              <a:rPr lang="en-US" sz="2800" dirty="0">
                <a:latin typeface="+mj-lt"/>
              </a:rPr>
              <a:t>, S)</a:t>
            </a:r>
          </a:p>
          <a:p>
            <a:pPr lvl="1"/>
            <a:r>
              <a:rPr lang="en-US" sz="2400" dirty="0">
                <a:latin typeface="+mj-lt"/>
              </a:rPr>
              <a:t>H</a:t>
            </a:r>
            <a:r>
              <a:rPr lang="en-US" sz="2400" baseline="-25000" dirty="0">
                <a:latin typeface="+mj-lt"/>
              </a:rPr>
              <a:t>u</a:t>
            </a:r>
            <a:r>
              <a:rPr lang="en-US" sz="2400" dirty="0">
                <a:latin typeface="+mj-lt"/>
              </a:rPr>
              <a:t>: Couples only to up-type fermions</a:t>
            </a:r>
          </a:p>
          <a:p>
            <a:pPr lvl="1"/>
            <a:r>
              <a:rPr lang="en-US" sz="2400" dirty="0" err="1">
                <a:latin typeface="+mj-lt"/>
              </a:rPr>
              <a:t>H</a:t>
            </a:r>
            <a:r>
              <a:rPr lang="en-US" sz="2400" baseline="-25000" dirty="0" err="1">
                <a:latin typeface="+mj-lt"/>
              </a:rPr>
              <a:t>d</a:t>
            </a:r>
            <a:r>
              <a:rPr lang="en-US" sz="2400" dirty="0">
                <a:latin typeface="+mj-lt"/>
              </a:rPr>
              <a:t>: Couples only to down-type fermions</a:t>
            </a:r>
          </a:p>
          <a:p>
            <a:pPr lvl="1"/>
            <a:r>
              <a:rPr lang="en-US" sz="2400" dirty="0">
                <a:latin typeface="+mj-lt"/>
              </a:rPr>
              <a:t>S: Only couples to Higgs</a:t>
            </a:r>
          </a:p>
          <a:p>
            <a:pPr lvl="1"/>
            <a:endParaRPr lang="en-US" sz="24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04621" y="692663"/>
            <a:ext cx="1693352" cy="1323439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+mj-lt"/>
              </a:rPr>
              <a:t>&lt;H</a:t>
            </a:r>
            <a:r>
              <a:rPr lang="en-US" sz="2000" b="1" baseline="-25000" dirty="0">
                <a:solidFill>
                  <a:srgbClr val="0000FF"/>
                </a:solidFill>
                <a:latin typeface="+mj-lt"/>
              </a:rPr>
              <a:t>u</a:t>
            </a:r>
            <a:r>
              <a:rPr lang="en-US" sz="2000" b="1" dirty="0">
                <a:solidFill>
                  <a:srgbClr val="0000FF"/>
                </a:solidFill>
                <a:latin typeface="+mj-lt"/>
              </a:rPr>
              <a:t>&gt; = v</a:t>
            </a:r>
            <a:r>
              <a:rPr lang="en-US" sz="2000" b="1" baseline="-25000" dirty="0">
                <a:solidFill>
                  <a:srgbClr val="0000FF"/>
                </a:solidFill>
                <a:latin typeface="+mj-lt"/>
              </a:rPr>
              <a:t>u</a:t>
            </a:r>
          </a:p>
          <a:p>
            <a:pPr algn="ctr"/>
            <a:r>
              <a:rPr lang="en-US" sz="2000" b="1" dirty="0">
                <a:solidFill>
                  <a:srgbClr val="0000FF"/>
                </a:solidFill>
                <a:latin typeface="+mj-lt"/>
              </a:rPr>
              <a:t>&lt;</a:t>
            </a:r>
            <a:r>
              <a:rPr lang="en-US" sz="2000" b="1" dirty="0" err="1">
                <a:solidFill>
                  <a:srgbClr val="0000FF"/>
                </a:solidFill>
                <a:latin typeface="+mj-lt"/>
              </a:rPr>
              <a:t>H</a:t>
            </a:r>
            <a:r>
              <a:rPr lang="en-US" sz="2000" b="1" baseline="-25000" dirty="0" err="1">
                <a:solidFill>
                  <a:srgbClr val="0000FF"/>
                </a:solidFill>
                <a:latin typeface="+mj-lt"/>
              </a:rPr>
              <a:t>d</a:t>
            </a:r>
            <a:r>
              <a:rPr lang="en-US" sz="2000" b="1" dirty="0">
                <a:solidFill>
                  <a:srgbClr val="0000FF"/>
                </a:solidFill>
                <a:latin typeface="+mj-lt"/>
              </a:rPr>
              <a:t>&gt; = </a:t>
            </a:r>
            <a:r>
              <a:rPr lang="en-US" sz="2000" b="1" dirty="0" err="1">
                <a:solidFill>
                  <a:srgbClr val="0000FF"/>
                </a:solidFill>
                <a:latin typeface="+mj-lt"/>
              </a:rPr>
              <a:t>v</a:t>
            </a:r>
            <a:r>
              <a:rPr lang="en-US" sz="2000" b="1" baseline="-25000" dirty="0" err="1">
                <a:solidFill>
                  <a:srgbClr val="0000FF"/>
                </a:solidFill>
                <a:latin typeface="+mj-lt"/>
              </a:rPr>
              <a:t>d</a:t>
            </a:r>
            <a:endParaRPr lang="en-US" sz="2000" b="1" baseline="-25000" dirty="0">
              <a:solidFill>
                <a:srgbClr val="0000FF"/>
              </a:solidFill>
              <a:latin typeface="+mj-lt"/>
            </a:endParaRPr>
          </a:p>
          <a:p>
            <a:pPr algn="ctr"/>
            <a:r>
              <a:rPr lang="en-US" sz="2000" dirty="0">
                <a:solidFill>
                  <a:srgbClr val="0000FF"/>
                </a:solidFill>
                <a:latin typeface="+mj-lt"/>
              </a:rPr>
              <a:t>t</a:t>
            </a:r>
            <a:r>
              <a:rPr lang="el-GR" sz="2000" baseline="-25000" dirty="0">
                <a:solidFill>
                  <a:srgbClr val="0000FF"/>
                </a:solidFill>
                <a:latin typeface="+mj-lt"/>
              </a:rPr>
              <a:t>β</a:t>
            </a:r>
            <a:r>
              <a:rPr lang="en-US" sz="2000" b="1" dirty="0">
                <a:solidFill>
                  <a:srgbClr val="0000FF"/>
                </a:solidFill>
                <a:latin typeface="+mj-lt"/>
              </a:rPr>
              <a:t> = v</a:t>
            </a:r>
            <a:r>
              <a:rPr lang="en-US" sz="2000" b="1" baseline="-25000" dirty="0">
                <a:solidFill>
                  <a:srgbClr val="0000FF"/>
                </a:solidFill>
                <a:latin typeface="+mj-lt"/>
              </a:rPr>
              <a:t>u</a:t>
            </a:r>
            <a:r>
              <a:rPr lang="en-US" sz="2000" b="1" dirty="0">
                <a:solidFill>
                  <a:srgbClr val="0000FF"/>
                </a:solidFill>
                <a:latin typeface="+mj-lt"/>
              </a:rPr>
              <a:t>/</a:t>
            </a:r>
            <a:r>
              <a:rPr lang="en-US" sz="2000" b="1" dirty="0" err="1">
                <a:solidFill>
                  <a:srgbClr val="0000FF"/>
                </a:solidFill>
                <a:latin typeface="+mj-lt"/>
              </a:rPr>
              <a:t>v</a:t>
            </a:r>
            <a:r>
              <a:rPr lang="en-US" sz="2000" b="1" baseline="-25000" dirty="0" err="1">
                <a:solidFill>
                  <a:srgbClr val="0000FF"/>
                </a:solidFill>
                <a:latin typeface="+mj-lt"/>
              </a:rPr>
              <a:t>d</a:t>
            </a:r>
            <a:endParaRPr lang="en-US" sz="2000" b="1" baseline="-25000" dirty="0">
              <a:solidFill>
                <a:srgbClr val="0000FF"/>
              </a:solidFill>
              <a:latin typeface="+mj-lt"/>
            </a:endParaRPr>
          </a:p>
          <a:p>
            <a:pPr algn="ctr"/>
            <a:r>
              <a:rPr lang="en-US" sz="2000" b="1" dirty="0">
                <a:solidFill>
                  <a:srgbClr val="0000FF"/>
                </a:solidFill>
                <a:latin typeface="+mj-lt"/>
              </a:rPr>
              <a:t>&lt;S&gt; = v</a:t>
            </a:r>
            <a:r>
              <a:rPr lang="en-US" sz="2000" b="1" baseline="-25000" dirty="0">
                <a:solidFill>
                  <a:srgbClr val="0000FF"/>
                </a:solidFill>
                <a:latin typeface="+mj-lt"/>
              </a:rPr>
              <a:t>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563" y="4608576"/>
            <a:ext cx="7813159" cy="1600200"/>
          </a:xfrm>
        </p:spPr>
        <p:txBody>
          <a:bodyPr>
            <a:normAutofit/>
          </a:bodyPr>
          <a:lstStyle/>
          <a:p>
            <a:r>
              <a:rPr lang="en-US" sz="4800" dirty="0" err="1">
                <a:latin typeface="+mj-lt"/>
              </a:rPr>
              <a:t>Eg</a:t>
            </a:r>
            <a:r>
              <a:rPr lang="en-US" sz="4800" dirty="0">
                <a:latin typeface="+mj-lt"/>
              </a:rPr>
              <a:t> for </a:t>
            </a:r>
            <a:r>
              <a:rPr lang="en-US" sz="48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Type II</a:t>
            </a:r>
            <a:r>
              <a:rPr lang="en-US" sz="4800" dirty="0">
                <a:latin typeface="+mj-lt"/>
              </a:rPr>
              <a:t>: CP-Even Higgs Bases </a:t>
            </a:r>
          </a:p>
        </p:txBody>
      </p:sp>
    </p:spTree>
    <p:extLst>
      <p:ext uri="{BB962C8B-B14F-4D97-AF65-F5344CB8AC3E}">
        <p14:creationId xmlns:p14="http://schemas.microsoft.com/office/powerpoint/2010/main" val="391586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999" y="236389"/>
            <a:ext cx="7543800" cy="423102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j-lt"/>
              </a:rPr>
              <a:t>Interaction basis: (H</a:t>
            </a:r>
            <a:r>
              <a:rPr lang="en-US" sz="2800" baseline="-25000" dirty="0">
                <a:latin typeface="+mj-lt"/>
              </a:rPr>
              <a:t>u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H</a:t>
            </a:r>
            <a:r>
              <a:rPr lang="en-US" sz="2800" baseline="-25000" dirty="0" err="1">
                <a:latin typeface="+mj-lt"/>
              </a:rPr>
              <a:t>d</a:t>
            </a:r>
            <a:r>
              <a:rPr lang="en-US" sz="2800" dirty="0">
                <a:latin typeface="+mj-lt"/>
              </a:rPr>
              <a:t>, S)</a:t>
            </a:r>
          </a:p>
          <a:p>
            <a:pPr lvl="1"/>
            <a:r>
              <a:rPr lang="en-US" sz="2400" dirty="0">
                <a:latin typeface="+mj-lt"/>
              </a:rPr>
              <a:t>H</a:t>
            </a:r>
            <a:r>
              <a:rPr lang="en-US" sz="2400" baseline="-25000" dirty="0">
                <a:latin typeface="+mj-lt"/>
              </a:rPr>
              <a:t>u</a:t>
            </a:r>
            <a:r>
              <a:rPr lang="en-US" sz="2400" dirty="0">
                <a:latin typeface="+mj-lt"/>
              </a:rPr>
              <a:t>: Couples only to up-type fermions</a:t>
            </a:r>
          </a:p>
          <a:p>
            <a:pPr lvl="1"/>
            <a:r>
              <a:rPr lang="en-US" sz="2400" dirty="0" err="1">
                <a:latin typeface="+mj-lt"/>
              </a:rPr>
              <a:t>H</a:t>
            </a:r>
            <a:r>
              <a:rPr lang="en-US" sz="2400" baseline="-25000" dirty="0" err="1">
                <a:latin typeface="+mj-lt"/>
              </a:rPr>
              <a:t>d</a:t>
            </a:r>
            <a:r>
              <a:rPr lang="en-US" sz="2400" dirty="0">
                <a:latin typeface="+mj-lt"/>
              </a:rPr>
              <a:t>: Couples only to down-type fermions</a:t>
            </a:r>
          </a:p>
          <a:p>
            <a:pPr lvl="1"/>
            <a:r>
              <a:rPr lang="en-US" sz="2400" dirty="0">
                <a:latin typeface="+mj-lt"/>
              </a:rPr>
              <a:t>S: Only couples to Higgs</a:t>
            </a:r>
          </a:p>
          <a:p>
            <a:pPr lvl="1"/>
            <a:endParaRPr lang="en-US" sz="2400" dirty="0">
              <a:latin typeface="+mj-lt"/>
            </a:endParaRPr>
          </a:p>
          <a:p>
            <a:r>
              <a:rPr lang="en-US" sz="2800" dirty="0">
                <a:latin typeface="+mj-lt"/>
              </a:rPr>
              <a:t>“Extended” Higgs basis: (H</a:t>
            </a:r>
            <a:r>
              <a:rPr lang="en-US" sz="2800" baseline="-25000" dirty="0">
                <a:latin typeface="+mj-lt"/>
              </a:rPr>
              <a:t>NSM</a:t>
            </a:r>
            <a:r>
              <a:rPr lang="en-US" sz="2800" dirty="0">
                <a:latin typeface="+mj-lt"/>
              </a:rPr>
              <a:t>, H</a:t>
            </a:r>
            <a:r>
              <a:rPr lang="en-US" sz="2800" baseline="-25000" dirty="0">
                <a:latin typeface="+mj-lt"/>
              </a:rPr>
              <a:t>SM</a:t>
            </a:r>
            <a:r>
              <a:rPr lang="en-US" sz="2800" dirty="0">
                <a:latin typeface="+mj-lt"/>
              </a:rPr>
              <a:t>, S) </a:t>
            </a:r>
          </a:p>
          <a:p>
            <a:pPr lvl="1"/>
            <a:r>
              <a:rPr lang="en-US" sz="2400" dirty="0">
                <a:latin typeface="+mj-lt"/>
              </a:rPr>
              <a:t>H</a:t>
            </a:r>
            <a:r>
              <a:rPr lang="en-US" sz="2400" baseline="-25000" dirty="0">
                <a:latin typeface="+mj-lt"/>
              </a:rPr>
              <a:t>NSM</a:t>
            </a:r>
            <a:r>
              <a:rPr lang="en-US" sz="2400" dirty="0">
                <a:latin typeface="+mj-lt"/>
              </a:rPr>
              <a:t>: (down, up, V) = (</a:t>
            </a:r>
            <a:r>
              <a:rPr lang="en-US" sz="2400" dirty="0" err="1">
                <a:latin typeface="+mj-lt"/>
              </a:rPr>
              <a:t>y</a:t>
            </a:r>
            <a:r>
              <a:rPr lang="en-US" sz="2400" baseline="-25000" dirty="0" err="1">
                <a:latin typeface="+mj-lt"/>
              </a:rPr>
              <a:t>d</a:t>
            </a:r>
            <a:r>
              <a:rPr lang="en-US" sz="2400" dirty="0">
                <a:latin typeface="+mj-lt"/>
              </a:rPr>
              <a:t> t</a:t>
            </a:r>
            <a:r>
              <a:rPr lang="el-GR" sz="2400" baseline="-25000" dirty="0">
                <a:latin typeface="+mj-lt"/>
              </a:rPr>
              <a:t>β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y</a:t>
            </a:r>
            <a:r>
              <a:rPr lang="en-US" sz="2400" baseline="-25000" dirty="0" err="1">
                <a:latin typeface="+mj-lt"/>
              </a:rPr>
              <a:t>u</a:t>
            </a:r>
            <a:r>
              <a:rPr lang="en-US" sz="2400" dirty="0">
                <a:latin typeface="+mj-lt"/>
              </a:rPr>
              <a:t>/ t</a:t>
            </a:r>
            <a:r>
              <a:rPr lang="el-GR" sz="2400" baseline="-25000" dirty="0">
                <a:latin typeface="+mj-lt"/>
              </a:rPr>
              <a:t>β</a:t>
            </a:r>
            <a:r>
              <a:rPr lang="en-US" sz="2400" dirty="0">
                <a:latin typeface="+mj-lt"/>
              </a:rPr>
              <a:t>, 0)</a:t>
            </a:r>
          </a:p>
          <a:p>
            <a:pPr lvl="1"/>
            <a:r>
              <a:rPr lang="en-US" sz="2400" dirty="0">
                <a:latin typeface="+mj-lt"/>
              </a:rPr>
              <a:t>H</a:t>
            </a:r>
            <a:r>
              <a:rPr lang="en-US" sz="2400" baseline="-25000" dirty="0">
                <a:latin typeface="+mj-lt"/>
              </a:rPr>
              <a:t>SM</a:t>
            </a:r>
            <a:r>
              <a:rPr lang="en-US" sz="2400" dirty="0">
                <a:latin typeface="+mj-lt"/>
              </a:rPr>
              <a:t>: (down, up, V) = (</a:t>
            </a:r>
            <a:r>
              <a:rPr lang="en-US" sz="2400" dirty="0" err="1">
                <a:latin typeface="+mj-lt"/>
              </a:rPr>
              <a:t>y</a:t>
            </a:r>
            <a:r>
              <a:rPr lang="en-US" sz="2400" baseline="-25000" dirty="0" err="1">
                <a:latin typeface="+mj-lt"/>
              </a:rPr>
              <a:t>d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y</a:t>
            </a:r>
            <a:r>
              <a:rPr lang="en-US" sz="2400" baseline="-25000" dirty="0" err="1">
                <a:latin typeface="+mj-lt"/>
              </a:rPr>
              <a:t>u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g</a:t>
            </a:r>
            <a:r>
              <a:rPr lang="en-US" sz="2400" baseline="-25000" dirty="0" err="1">
                <a:latin typeface="+mj-lt"/>
              </a:rPr>
              <a:t>hVV</a:t>
            </a:r>
            <a:r>
              <a:rPr lang="en-US" sz="2400" dirty="0">
                <a:latin typeface="+mj-lt"/>
              </a:rPr>
              <a:t>)</a:t>
            </a:r>
          </a:p>
          <a:p>
            <a:pPr lvl="1"/>
            <a:endParaRPr lang="en-US" sz="24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04621" y="692663"/>
            <a:ext cx="1693352" cy="1323439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+mj-lt"/>
              </a:rPr>
              <a:t>&lt;H</a:t>
            </a:r>
            <a:r>
              <a:rPr lang="en-US" sz="2000" b="1" baseline="-25000" dirty="0">
                <a:solidFill>
                  <a:srgbClr val="0000FF"/>
                </a:solidFill>
                <a:latin typeface="+mj-lt"/>
              </a:rPr>
              <a:t>u</a:t>
            </a:r>
            <a:r>
              <a:rPr lang="en-US" sz="2000" b="1" dirty="0">
                <a:solidFill>
                  <a:srgbClr val="0000FF"/>
                </a:solidFill>
                <a:latin typeface="+mj-lt"/>
              </a:rPr>
              <a:t>&gt; = v</a:t>
            </a:r>
            <a:r>
              <a:rPr lang="en-US" sz="2000" b="1" baseline="-25000" dirty="0">
                <a:solidFill>
                  <a:srgbClr val="0000FF"/>
                </a:solidFill>
                <a:latin typeface="+mj-lt"/>
              </a:rPr>
              <a:t>u</a:t>
            </a:r>
          </a:p>
          <a:p>
            <a:pPr algn="ctr"/>
            <a:r>
              <a:rPr lang="en-US" sz="2000" b="1" dirty="0">
                <a:solidFill>
                  <a:srgbClr val="0000FF"/>
                </a:solidFill>
                <a:latin typeface="+mj-lt"/>
              </a:rPr>
              <a:t>&lt;</a:t>
            </a:r>
            <a:r>
              <a:rPr lang="en-US" sz="2000" b="1" dirty="0" err="1">
                <a:solidFill>
                  <a:srgbClr val="0000FF"/>
                </a:solidFill>
                <a:latin typeface="+mj-lt"/>
              </a:rPr>
              <a:t>H</a:t>
            </a:r>
            <a:r>
              <a:rPr lang="en-US" sz="2000" b="1" baseline="-25000" dirty="0" err="1">
                <a:solidFill>
                  <a:srgbClr val="0000FF"/>
                </a:solidFill>
                <a:latin typeface="+mj-lt"/>
              </a:rPr>
              <a:t>d</a:t>
            </a:r>
            <a:r>
              <a:rPr lang="en-US" sz="2000" b="1" dirty="0">
                <a:solidFill>
                  <a:srgbClr val="0000FF"/>
                </a:solidFill>
                <a:latin typeface="+mj-lt"/>
              </a:rPr>
              <a:t>&gt; = </a:t>
            </a:r>
            <a:r>
              <a:rPr lang="en-US" sz="2000" b="1" dirty="0" err="1">
                <a:solidFill>
                  <a:srgbClr val="0000FF"/>
                </a:solidFill>
                <a:latin typeface="+mj-lt"/>
              </a:rPr>
              <a:t>v</a:t>
            </a:r>
            <a:r>
              <a:rPr lang="en-US" sz="2000" b="1" baseline="-25000" dirty="0" err="1">
                <a:solidFill>
                  <a:srgbClr val="0000FF"/>
                </a:solidFill>
                <a:latin typeface="+mj-lt"/>
              </a:rPr>
              <a:t>d</a:t>
            </a:r>
            <a:endParaRPr lang="en-US" sz="2000" b="1" baseline="-25000" dirty="0">
              <a:solidFill>
                <a:srgbClr val="0000FF"/>
              </a:solidFill>
              <a:latin typeface="+mj-lt"/>
            </a:endParaRPr>
          </a:p>
          <a:p>
            <a:pPr algn="ctr"/>
            <a:r>
              <a:rPr lang="en-US" sz="2000" dirty="0">
                <a:solidFill>
                  <a:srgbClr val="0000FF"/>
                </a:solidFill>
                <a:latin typeface="+mj-lt"/>
              </a:rPr>
              <a:t>t</a:t>
            </a:r>
            <a:r>
              <a:rPr lang="el-GR" sz="2000" baseline="-25000" dirty="0">
                <a:solidFill>
                  <a:srgbClr val="0000FF"/>
                </a:solidFill>
                <a:latin typeface="+mj-lt"/>
              </a:rPr>
              <a:t>β</a:t>
            </a:r>
            <a:r>
              <a:rPr lang="en-US" sz="2000" b="1" dirty="0">
                <a:solidFill>
                  <a:srgbClr val="0000FF"/>
                </a:solidFill>
                <a:latin typeface="+mj-lt"/>
              </a:rPr>
              <a:t> = v</a:t>
            </a:r>
            <a:r>
              <a:rPr lang="en-US" sz="2000" b="1" baseline="-25000" dirty="0">
                <a:solidFill>
                  <a:srgbClr val="0000FF"/>
                </a:solidFill>
                <a:latin typeface="+mj-lt"/>
              </a:rPr>
              <a:t>u</a:t>
            </a:r>
            <a:r>
              <a:rPr lang="en-US" sz="2000" b="1" dirty="0">
                <a:solidFill>
                  <a:srgbClr val="0000FF"/>
                </a:solidFill>
                <a:latin typeface="+mj-lt"/>
              </a:rPr>
              <a:t>/</a:t>
            </a:r>
            <a:r>
              <a:rPr lang="en-US" sz="2000" b="1" dirty="0" err="1">
                <a:solidFill>
                  <a:srgbClr val="0000FF"/>
                </a:solidFill>
                <a:latin typeface="+mj-lt"/>
              </a:rPr>
              <a:t>v</a:t>
            </a:r>
            <a:r>
              <a:rPr lang="en-US" sz="2000" b="1" baseline="-25000" dirty="0" err="1">
                <a:solidFill>
                  <a:srgbClr val="0000FF"/>
                </a:solidFill>
                <a:latin typeface="+mj-lt"/>
              </a:rPr>
              <a:t>d</a:t>
            </a:r>
            <a:endParaRPr lang="en-US" sz="2000" b="1" baseline="-25000" dirty="0">
              <a:solidFill>
                <a:srgbClr val="0000FF"/>
              </a:solidFill>
              <a:latin typeface="+mj-lt"/>
            </a:endParaRPr>
          </a:p>
          <a:p>
            <a:pPr algn="ctr"/>
            <a:r>
              <a:rPr lang="en-US" sz="2000" b="1" dirty="0">
                <a:solidFill>
                  <a:srgbClr val="0000FF"/>
                </a:solidFill>
                <a:latin typeface="+mj-lt"/>
              </a:rPr>
              <a:t>&lt;S&gt; =</a:t>
            </a:r>
            <a:r>
              <a:rPr lang="en-US" sz="2000" b="1" dirty="0">
                <a:solidFill>
                  <a:srgbClr val="0000FF"/>
                </a:solidFill>
              </a:rPr>
              <a:t> v</a:t>
            </a:r>
            <a:r>
              <a:rPr lang="en-US" sz="2000" b="1" baseline="-25000" dirty="0">
                <a:solidFill>
                  <a:srgbClr val="0000FF"/>
                </a:solidFill>
              </a:rPr>
              <a:t>s</a:t>
            </a:r>
            <a:endParaRPr lang="en-US" sz="20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60148" y="3153888"/>
            <a:ext cx="1545315" cy="830997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+mj-lt"/>
              </a:rPr>
              <a:t>&lt;H</a:t>
            </a:r>
            <a:r>
              <a:rPr lang="en-US" sz="2400" b="1" baseline="-25000" dirty="0">
                <a:solidFill>
                  <a:srgbClr val="0000FF"/>
                </a:solidFill>
                <a:latin typeface="+mj-lt"/>
              </a:rPr>
              <a:t>NSM</a:t>
            </a:r>
            <a:r>
              <a:rPr lang="en-US" sz="2400" b="1" dirty="0">
                <a:solidFill>
                  <a:srgbClr val="0000FF"/>
                </a:solidFill>
                <a:latin typeface="+mj-lt"/>
              </a:rPr>
              <a:t>&gt; = 0</a:t>
            </a:r>
          </a:p>
          <a:p>
            <a:r>
              <a:rPr lang="en-US" sz="2400" b="1" dirty="0">
                <a:solidFill>
                  <a:srgbClr val="0000FF"/>
                </a:solidFill>
                <a:latin typeface="+mj-lt"/>
              </a:rPr>
              <a:t>&lt;H</a:t>
            </a:r>
            <a:r>
              <a:rPr lang="en-US" sz="2400" b="1" baseline="-25000" dirty="0">
                <a:solidFill>
                  <a:srgbClr val="0000FF"/>
                </a:solidFill>
                <a:latin typeface="+mj-lt"/>
              </a:rPr>
              <a:t>SM</a:t>
            </a:r>
            <a:r>
              <a:rPr lang="en-US" sz="2400" b="1" dirty="0">
                <a:solidFill>
                  <a:srgbClr val="0000FF"/>
                </a:solidFill>
                <a:latin typeface="+mj-lt"/>
              </a:rPr>
              <a:t>&gt; = v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564" y="4608576"/>
            <a:ext cx="6781800" cy="1600200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+mj-lt"/>
              </a:rPr>
              <a:t>CP-Even Higgs Bases 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6946900" y="2184400"/>
            <a:ext cx="1879600" cy="850900"/>
          </a:xfrm>
          <a:prstGeom prst="wedgeRoundRectCallout">
            <a:avLst>
              <a:gd name="adj1" fmla="val -91914"/>
              <a:gd name="adj2" fmla="val 64150"/>
              <a:gd name="adj3" fmla="val 16667"/>
            </a:avLst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Only SM state couples to WW or ZZ!!</a:t>
            </a:r>
          </a:p>
        </p:txBody>
      </p:sp>
      <p:sp>
        <p:nvSpPr>
          <p:cNvPr id="10" name="Oval 9"/>
          <p:cNvSpPr/>
          <p:nvPr/>
        </p:nvSpPr>
        <p:spPr>
          <a:xfrm>
            <a:off x="5727700" y="3035300"/>
            <a:ext cx="381000" cy="5461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11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999" y="236389"/>
            <a:ext cx="7543800" cy="514611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j-lt"/>
              </a:rPr>
              <a:t>Interaction basis: (H</a:t>
            </a:r>
            <a:r>
              <a:rPr lang="en-US" sz="2800" baseline="-25000" dirty="0">
                <a:latin typeface="+mj-lt"/>
              </a:rPr>
              <a:t>u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H</a:t>
            </a:r>
            <a:r>
              <a:rPr lang="en-US" sz="2800" baseline="-25000" dirty="0" err="1">
                <a:latin typeface="+mj-lt"/>
              </a:rPr>
              <a:t>d</a:t>
            </a:r>
            <a:r>
              <a:rPr lang="en-US" sz="2800" dirty="0">
                <a:latin typeface="+mj-lt"/>
              </a:rPr>
              <a:t>, S)</a:t>
            </a:r>
          </a:p>
          <a:p>
            <a:pPr lvl="1"/>
            <a:r>
              <a:rPr lang="en-US" sz="2400" dirty="0">
                <a:latin typeface="+mj-lt"/>
              </a:rPr>
              <a:t>H</a:t>
            </a:r>
            <a:r>
              <a:rPr lang="en-US" sz="2400" baseline="-25000" dirty="0">
                <a:latin typeface="+mj-lt"/>
              </a:rPr>
              <a:t>u</a:t>
            </a:r>
            <a:r>
              <a:rPr lang="en-US" sz="2400" dirty="0">
                <a:latin typeface="+mj-lt"/>
              </a:rPr>
              <a:t>: Couples only to up-type fermions</a:t>
            </a:r>
          </a:p>
          <a:p>
            <a:pPr lvl="1"/>
            <a:r>
              <a:rPr lang="en-US" sz="2400" dirty="0" err="1">
                <a:latin typeface="+mj-lt"/>
              </a:rPr>
              <a:t>H</a:t>
            </a:r>
            <a:r>
              <a:rPr lang="en-US" sz="2400" baseline="-25000" dirty="0" err="1">
                <a:latin typeface="+mj-lt"/>
              </a:rPr>
              <a:t>d</a:t>
            </a:r>
            <a:r>
              <a:rPr lang="en-US" sz="2400" dirty="0">
                <a:latin typeface="+mj-lt"/>
              </a:rPr>
              <a:t>: Couples only to down-type fermions</a:t>
            </a:r>
          </a:p>
          <a:p>
            <a:pPr lvl="1"/>
            <a:r>
              <a:rPr lang="en-US" sz="2400" dirty="0">
                <a:latin typeface="+mj-lt"/>
              </a:rPr>
              <a:t>S: Only couples to Higgs</a:t>
            </a:r>
          </a:p>
          <a:p>
            <a:pPr lvl="1"/>
            <a:endParaRPr lang="en-US" sz="2400" dirty="0">
              <a:latin typeface="+mj-lt"/>
            </a:endParaRPr>
          </a:p>
          <a:p>
            <a:r>
              <a:rPr lang="en-US" sz="2800" dirty="0">
                <a:latin typeface="+mj-lt"/>
              </a:rPr>
              <a:t>“Extended” Higgs basis: (H</a:t>
            </a:r>
            <a:r>
              <a:rPr lang="en-US" sz="2800" baseline="-25000" dirty="0">
                <a:latin typeface="+mj-lt"/>
              </a:rPr>
              <a:t>NSM</a:t>
            </a:r>
            <a:r>
              <a:rPr lang="en-US" sz="2800" dirty="0">
                <a:latin typeface="+mj-lt"/>
              </a:rPr>
              <a:t>, H</a:t>
            </a:r>
            <a:r>
              <a:rPr lang="en-US" sz="2800" baseline="-25000" dirty="0">
                <a:latin typeface="+mj-lt"/>
              </a:rPr>
              <a:t>SM</a:t>
            </a:r>
            <a:r>
              <a:rPr lang="en-US" sz="2800" dirty="0">
                <a:latin typeface="+mj-lt"/>
              </a:rPr>
              <a:t>, S) </a:t>
            </a:r>
          </a:p>
          <a:p>
            <a:pPr lvl="1"/>
            <a:r>
              <a:rPr lang="en-US" sz="2400" dirty="0">
                <a:latin typeface="+mj-lt"/>
              </a:rPr>
              <a:t>H</a:t>
            </a:r>
            <a:r>
              <a:rPr lang="en-US" sz="2400" baseline="-25000" dirty="0">
                <a:latin typeface="+mj-lt"/>
              </a:rPr>
              <a:t>NSM</a:t>
            </a:r>
            <a:r>
              <a:rPr lang="en-US" sz="2400" dirty="0">
                <a:latin typeface="+mj-lt"/>
              </a:rPr>
              <a:t>: (down, up, V) = (</a:t>
            </a:r>
            <a:r>
              <a:rPr lang="en-US" sz="2400" dirty="0" err="1">
                <a:latin typeface="+mj-lt"/>
              </a:rPr>
              <a:t>y</a:t>
            </a:r>
            <a:r>
              <a:rPr lang="en-US" sz="2400" baseline="-25000" dirty="0" err="1">
                <a:latin typeface="+mj-lt"/>
              </a:rPr>
              <a:t>d</a:t>
            </a:r>
            <a:r>
              <a:rPr lang="en-US" sz="2400" dirty="0">
                <a:latin typeface="+mj-lt"/>
              </a:rPr>
              <a:t> t</a:t>
            </a:r>
            <a:r>
              <a:rPr lang="el-GR" sz="2400" baseline="-25000" dirty="0">
                <a:latin typeface="+mj-lt"/>
              </a:rPr>
              <a:t>β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y</a:t>
            </a:r>
            <a:r>
              <a:rPr lang="en-US" sz="2400" baseline="-25000" dirty="0" err="1">
                <a:latin typeface="+mj-lt"/>
              </a:rPr>
              <a:t>u</a:t>
            </a:r>
            <a:r>
              <a:rPr lang="en-US" sz="2400" dirty="0">
                <a:latin typeface="+mj-lt"/>
              </a:rPr>
              <a:t>/ t</a:t>
            </a:r>
            <a:r>
              <a:rPr lang="el-GR" sz="2400" baseline="-25000" dirty="0">
                <a:latin typeface="+mj-lt"/>
              </a:rPr>
              <a:t>β</a:t>
            </a:r>
            <a:r>
              <a:rPr lang="en-US" sz="2400" dirty="0">
                <a:latin typeface="+mj-lt"/>
              </a:rPr>
              <a:t>, 0)</a:t>
            </a:r>
          </a:p>
          <a:p>
            <a:pPr lvl="1"/>
            <a:r>
              <a:rPr lang="en-US" sz="2400" dirty="0">
                <a:latin typeface="+mj-lt"/>
              </a:rPr>
              <a:t>H</a:t>
            </a:r>
            <a:r>
              <a:rPr lang="en-US" sz="2400" baseline="-25000" dirty="0">
                <a:latin typeface="+mj-lt"/>
              </a:rPr>
              <a:t>SM</a:t>
            </a:r>
            <a:r>
              <a:rPr lang="en-US" sz="2400" dirty="0">
                <a:latin typeface="+mj-lt"/>
              </a:rPr>
              <a:t>: (down, up, V) = (</a:t>
            </a:r>
            <a:r>
              <a:rPr lang="en-US" sz="2400" dirty="0" err="1">
                <a:latin typeface="+mj-lt"/>
              </a:rPr>
              <a:t>y</a:t>
            </a:r>
            <a:r>
              <a:rPr lang="en-US" sz="2400" baseline="-25000" dirty="0" err="1">
                <a:latin typeface="+mj-lt"/>
              </a:rPr>
              <a:t>d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y</a:t>
            </a:r>
            <a:r>
              <a:rPr lang="en-US" sz="2400" baseline="-25000" dirty="0" err="1">
                <a:latin typeface="+mj-lt"/>
              </a:rPr>
              <a:t>u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g</a:t>
            </a:r>
            <a:r>
              <a:rPr lang="en-US" sz="2400" baseline="-25000" dirty="0" err="1">
                <a:latin typeface="+mj-lt"/>
              </a:rPr>
              <a:t>hVV</a:t>
            </a:r>
            <a:r>
              <a:rPr lang="en-US" sz="2400" dirty="0">
                <a:latin typeface="+mj-lt"/>
              </a:rPr>
              <a:t>)</a:t>
            </a:r>
          </a:p>
          <a:p>
            <a:pPr lvl="1"/>
            <a:endParaRPr lang="en-US" sz="2400" dirty="0">
              <a:latin typeface="+mj-lt"/>
            </a:endParaRPr>
          </a:p>
          <a:p>
            <a:r>
              <a:rPr lang="en-US" sz="2800" dirty="0">
                <a:latin typeface="+mj-lt"/>
              </a:rPr>
              <a:t>Mass basis:  (H</a:t>
            </a:r>
            <a:r>
              <a:rPr lang="en-US" sz="2800" baseline="30000" dirty="0">
                <a:latin typeface="+mj-lt"/>
              </a:rPr>
              <a:t>3</a:t>
            </a:r>
            <a:r>
              <a:rPr lang="en-US" sz="2800" dirty="0">
                <a:latin typeface="+mj-lt"/>
              </a:rPr>
              <a:t>, H</a:t>
            </a:r>
            <a:r>
              <a:rPr lang="en-US" sz="2800" baseline="30000" dirty="0">
                <a:latin typeface="+mj-lt"/>
              </a:rPr>
              <a:t>2</a:t>
            </a:r>
            <a:r>
              <a:rPr lang="en-US" sz="2800" dirty="0">
                <a:latin typeface="+mj-lt"/>
              </a:rPr>
              <a:t>, H</a:t>
            </a:r>
            <a:r>
              <a:rPr lang="en-US" sz="2800" baseline="30000" dirty="0">
                <a:latin typeface="+mj-lt"/>
              </a:rPr>
              <a:t>1</a:t>
            </a:r>
            <a:r>
              <a:rPr lang="en-US" sz="2800" dirty="0">
                <a:latin typeface="+mj-lt"/>
              </a:rPr>
              <a:t>)</a:t>
            </a:r>
          </a:p>
          <a:p>
            <a:pPr marL="1371600" lvl="3" indent="0">
              <a:buNone/>
            </a:pPr>
            <a:r>
              <a:rPr lang="en-US" sz="2800" b="1" dirty="0">
                <a:solidFill>
                  <a:schemeClr val="tx1"/>
                </a:solidFill>
                <a:latin typeface="+mj-lt"/>
              </a:rPr>
              <a:t>H</a:t>
            </a:r>
            <a:r>
              <a:rPr lang="en-US" sz="2800" b="1" baseline="30000" dirty="0">
                <a:solidFill>
                  <a:schemeClr val="tx1"/>
                </a:solidFill>
                <a:latin typeface="+mj-lt"/>
              </a:rPr>
              <a:t>i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=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S</a:t>
            </a:r>
            <a:r>
              <a:rPr lang="en-US" sz="2800" b="1" baseline="-25000" dirty="0" err="1">
                <a:solidFill>
                  <a:schemeClr val="tx1"/>
                </a:solidFill>
                <a:latin typeface="+mj-lt"/>
              </a:rPr>
              <a:t>i</a:t>
            </a:r>
            <a:r>
              <a:rPr lang="en-US" sz="2800" b="1" baseline="30000" dirty="0" err="1">
                <a:solidFill>
                  <a:schemeClr val="tx1"/>
                </a:solidFill>
                <a:latin typeface="+mj-lt"/>
              </a:rPr>
              <a:t>NSM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H</a:t>
            </a:r>
            <a:r>
              <a:rPr lang="en-US" sz="2800" b="1" baseline="-25000" dirty="0">
                <a:solidFill>
                  <a:schemeClr val="tx1"/>
                </a:solidFill>
                <a:latin typeface="+mj-lt"/>
              </a:rPr>
              <a:t>NSM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/>
              <a:t>+</a:t>
            </a:r>
            <a:r>
              <a:rPr lang="el-GR" sz="2800" b="1" dirty="0"/>
              <a:t> </a:t>
            </a:r>
            <a:r>
              <a:rPr lang="en-US" sz="2800" b="1" dirty="0" err="1"/>
              <a:t>S</a:t>
            </a:r>
            <a:r>
              <a:rPr lang="en-US" sz="2800" b="1" baseline="-25000" dirty="0" err="1"/>
              <a:t>i</a:t>
            </a:r>
            <a:r>
              <a:rPr lang="en-US" sz="2800" b="1" baseline="30000" dirty="0" err="1"/>
              <a:t>S</a:t>
            </a:r>
            <a:r>
              <a:rPr lang="en-US" sz="2800" b="1" dirty="0"/>
              <a:t> H</a:t>
            </a:r>
            <a:r>
              <a:rPr lang="en-US" sz="2800" b="1" baseline="-25000" dirty="0"/>
              <a:t>S 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+ </a:t>
            </a:r>
            <a:r>
              <a:rPr lang="el-GR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S</a:t>
            </a:r>
            <a:r>
              <a:rPr lang="en-US" sz="2800" b="1" baseline="-25000" dirty="0" err="1">
                <a:solidFill>
                  <a:schemeClr val="tx1"/>
                </a:solidFill>
                <a:latin typeface="+mj-lt"/>
              </a:rPr>
              <a:t>i</a:t>
            </a:r>
            <a:r>
              <a:rPr lang="en-US" sz="2800" b="1" baseline="30000" dirty="0" err="1">
                <a:solidFill>
                  <a:schemeClr val="tx1"/>
                </a:solidFill>
                <a:latin typeface="+mj-lt"/>
              </a:rPr>
              <a:t>SM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H</a:t>
            </a:r>
            <a:r>
              <a:rPr lang="en-US" sz="2800" b="1" baseline="-25000" dirty="0">
                <a:solidFill>
                  <a:schemeClr val="tx1"/>
                </a:solidFill>
                <a:latin typeface="+mj-lt"/>
              </a:rPr>
              <a:t>SM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04621" y="692663"/>
            <a:ext cx="1693352" cy="1323439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+mj-lt"/>
              </a:rPr>
              <a:t>&lt;H</a:t>
            </a:r>
            <a:r>
              <a:rPr lang="en-US" sz="2000" b="1" baseline="-25000" dirty="0">
                <a:solidFill>
                  <a:srgbClr val="0000FF"/>
                </a:solidFill>
                <a:latin typeface="+mj-lt"/>
              </a:rPr>
              <a:t>u</a:t>
            </a:r>
            <a:r>
              <a:rPr lang="en-US" sz="2000" b="1" dirty="0">
                <a:solidFill>
                  <a:srgbClr val="0000FF"/>
                </a:solidFill>
                <a:latin typeface="+mj-lt"/>
              </a:rPr>
              <a:t>&gt; = v</a:t>
            </a:r>
            <a:r>
              <a:rPr lang="en-US" sz="2000" b="1" baseline="-25000" dirty="0">
                <a:solidFill>
                  <a:srgbClr val="0000FF"/>
                </a:solidFill>
                <a:latin typeface="+mj-lt"/>
              </a:rPr>
              <a:t>u</a:t>
            </a:r>
          </a:p>
          <a:p>
            <a:pPr algn="ctr"/>
            <a:r>
              <a:rPr lang="en-US" sz="2000" b="1" dirty="0">
                <a:solidFill>
                  <a:srgbClr val="0000FF"/>
                </a:solidFill>
                <a:latin typeface="+mj-lt"/>
              </a:rPr>
              <a:t>&lt;</a:t>
            </a:r>
            <a:r>
              <a:rPr lang="en-US" sz="2000" b="1" dirty="0" err="1">
                <a:solidFill>
                  <a:srgbClr val="0000FF"/>
                </a:solidFill>
                <a:latin typeface="+mj-lt"/>
              </a:rPr>
              <a:t>H</a:t>
            </a:r>
            <a:r>
              <a:rPr lang="en-US" sz="2000" b="1" baseline="-25000" dirty="0" err="1">
                <a:solidFill>
                  <a:srgbClr val="0000FF"/>
                </a:solidFill>
                <a:latin typeface="+mj-lt"/>
              </a:rPr>
              <a:t>d</a:t>
            </a:r>
            <a:r>
              <a:rPr lang="en-US" sz="2000" b="1" dirty="0">
                <a:solidFill>
                  <a:srgbClr val="0000FF"/>
                </a:solidFill>
                <a:latin typeface="+mj-lt"/>
              </a:rPr>
              <a:t>&gt; = </a:t>
            </a:r>
            <a:r>
              <a:rPr lang="en-US" sz="2000" b="1" dirty="0" err="1">
                <a:solidFill>
                  <a:srgbClr val="0000FF"/>
                </a:solidFill>
                <a:latin typeface="+mj-lt"/>
              </a:rPr>
              <a:t>v</a:t>
            </a:r>
            <a:r>
              <a:rPr lang="en-US" sz="2000" b="1" baseline="-25000" dirty="0" err="1">
                <a:solidFill>
                  <a:srgbClr val="0000FF"/>
                </a:solidFill>
                <a:latin typeface="+mj-lt"/>
              </a:rPr>
              <a:t>d</a:t>
            </a:r>
            <a:endParaRPr lang="en-US" sz="2000" b="1" baseline="-25000" dirty="0">
              <a:solidFill>
                <a:srgbClr val="0000FF"/>
              </a:solidFill>
              <a:latin typeface="+mj-lt"/>
            </a:endParaRPr>
          </a:p>
          <a:p>
            <a:pPr algn="ctr"/>
            <a:r>
              <a:rPr lang="en-US" sz="2000" dirty="0">
                <a:solidFill>
                  <a:srgbClr val="0000FF"/>
                </a:solidFill>
                <a:latin typeface="+mj-lt"/>
              </a:rPr>
              <a:t>t</a:t>
            </a:r>
            <a:r>
              <a:rPr lang="el-GR" sz="2000" baseline="-25000" dirty="0">
                <a:solidFill>
                  <a:srgbClr val="0000FF"/>
                </a:solidFill>
                <a:latin typeface="+mj-lt"/>
              </a:rPr>
              <a:t>β</a:t>
            </a:r>
            <a:r>
              <a:rPr lang="en-US" sz="2000" b="1" dirty="0">
                <a:solidFill>
                  <a:srgbClr val="0000FF"/>
                </a:solidFill>
                <a:latin typeface="+mj-lt"/>
              </a:rPr>
              <a:t> = v</a:t>
            </a:r>
            <a:r>
              <a:rPr lang="en-US" sz="2000" b="1" baseline="-25000" dirty="0">
                <a:solidFill>
                  <a:srgbClr val="0000FF"/>
                </a:solidFill>
                <a:latin typeface="+mj-lt"/>
              </a:rPr>
              <a:t>u</a:t>
            </a:r>
            <a:r>
              <a:rPr lang="en-US" sz="2000" b="1" dirty="0">
                <a:solidFill>
                  <a:srgbClr val="0000FF"/>
                </a:solidFill>
                <a:latin typeface="+mj-lt"/>
              </a:rPr>
              <a:t>/</a:t>
            </a:r>
            <a:r>
              <a:rPr lang="en-US" sz="2000" b="1" dirty="0" err="1">
                <a:solidFill>
                  <a:srgbClr val="0000FF"/>
                </a:solidFill>
                <a:latin typeface="+mj-lt"/>
              </a:rPr>
              <a:t>v</a:t>
            </a:r>
            <a:r>
              <a:rPr lang="en-US" sz="2000" b="1" baseline="-25000" dirty="0" err="1">
                <a:solidFill>
                  <a:srgbClr val="0000FF"/>
                </a:solidFill>
                <a:latin typeface="+mj-lt"/>
              </a:rPr>
              <a:t>d</a:t>
            </a:r>
            <a:endParaRPr lang="en-US" sz="2000" b="1" baseline="-25000" dirty="0">
              <a:solidFill>
                <a:srgbClr val="0000FF"/>
              </a:solidFill>
              <a:latin typeface="+mj-lt"/>
            </a:endParaRPr>
          </a:p>
          <a:p>
            <a:pPr algn="ctr"/>
            <a:r>
              <a:rPr lang="en-US" sz="2000" b="1" dirty="0">
                <a:solidFill>
                  <a:srgbClr val="0000FF"/>
                </a:solidFill>
                <a:latin typeface="+mj-lt"/>
              </a:rPr>
              <a:t>&lt;S&gt; =</a:t>
            </a:r>
            <a:r>
              <a:rPr lang="en-US" sz="2000" b="1" dirty="0">
                <a:solidFill>
                  <a:srgbClr val="0000FF"/>
                </a:solidFill>
              </a:rPr>
              <a:t> v</a:t>
            </a:r>
            <a:r>
              <a:rPr lang="en-US" sz="2000" b="1" baseline="-25000" dirty="0">
                <a:solidFill>
                  <a:srgbClr val="0000FF"/>
                </a:solidFill>
              </a:rPr>
              <a:t>s</a:t>
            </a:r>
            <a:endParaRPr lang="en-US" sz="20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60148" y="3153888"/>
            <a:ext cx="1545315" cy="830997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+mj-lt"/>
              </a:rPr>
              <a:t>&lt;H</a:t>
            </a:r>
            <a:r>
              <a:rPr lang="en-US" sz="2400" b="1" baseline="-25000" dirty="0">
                <a:solidFill>
                  <a:srgbClr val="0000FF"/>
                </a:solidFill>
                <a:latin typeface="+mj-lt"/>
              </a:rPr>
              <a:t>NSM</a:t>
            </a:r>
            <a:r>
              <a:rPr lang="en-US" sz="2400" b="1" dirty="0">
                <a:solidFill>
                  <a:srgbClr val="0000FF"/>
                </a:solidFill>
                <a:latin typeface="+mj-lt"/>
              </a:rPr>
              <a:t>&gt; = 0</a:t>
            </a:r>
          </a:p>
          <a:p>
            <a:r>
              <a:rPr lang="en-US" sz="2400" b="1" dirty="0">
                <a:solidFill>
                  <a:srgbClr val="0000FF"/>
                </a:solidFill>
                <a:latin typeface="+mj-lt"/>
              </a:rPr>
              <a:t>&lt;H</a:t>
            </a:r>
            <a:r>
              <a:rPr lang="en-US" sz="2400" b="1" baseline="-25000" dirty="0">
                <a:solidFill>
                  <a:srgbClr val="0000FF"/>
                </a:solidFill>
                <a:latin typeface="+mj-lt"/>
              </a:rPr>
              <a:t>SM</a:t>
            </a:r>
            <a:r>
              <a:rPr lang="en-US" sz="2400" b="1" dirty="0">
                <a:solidFill>
                  <a:srgbClr val="0000FF"/>
                </a:solidFill>
                <a:latin typeface="+mj-lt"/>
              </a:rPr>
              <a:t>&gt; = v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564" y="5382498"/>
            <a:ext cx="6781800" cy="826277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+mj-lt"/>
              </a:rPr>
              <a:t>CP-Even Higgs Bases </a:t>
            </a:r>
          </a:p>
        </p:txBody>
      </p:sp>
    </p:spTree>
    <p:extLst>
      <p:ext uri="{BB962C8B-B14F-4D97-AF65-F5344CB8AC3E}">
        <p14:creationId xmlns:p14="http://schemas.microsoft.com/office/powerpoint/2010/main" val="233317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999" y="236389"/>
            <a:ext cx="7543800" cy="514611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j-lt"/>
              </a:rPr>
              <a:t>Interaction basis: (H</a:t>
            </a:r>
            <a:r>
              <a:rPr lang="en-US" sz="2800" baseline="-25000" dirty="0">
                <a:latin typeface="+mj-lt"/>
              </a:rPr>
              <a:t>u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H</a:t>
            </a:r>
            <a:r>
              <a:rPr lang="en-US" sz="2800" baseline="-25000" dirty="0" err="1">
                <a:latin typeface="+mj-lt"/>
              </a:rPr>
              <a:t>d</a:t>
            </a:r>
            <a:r>
              <a:rPr lang="en-US" sz="2800" dirty="0">
                <a:latin typeface="+mj-lt"/>
              </a:rPr>
              <a:t>, S)</a:t>
            </a:r>
          </a:p>
          <a:p>
            <a:pPr lvl="1"/>
            <a:r>
              <a:rPr lang="en-US" sz="2400" dirty="0">
                <a:latin typeface="+mj-lt"/>
              </a:rPr>
              <a:t>H</a:t>
            </a:r>
            <a:r>
              <a:rPr lang="en-US" sz="2400" baseline="-25000" dirty="0">
                <a:latin typeface="+mj-lt"/>
              </a:rPr>
              <a:t>u</a:t>
            </a:r>
            <a:r>
              <a:rPr lang="en-US" sz="2400" dirty="0">
                <a:latin typeface="+mj-lt"/>
              </a:rPr>
              <a:t>: Couples only to up-type fermions</a:t>
            </a:r>
          </a:p>
          <a:p>
            <a:pPr lvl="1"/>
            <a:r>
              <a:rPr lang="en-US" sz="2400" dirty="0" err="1">
                <a:latin typeface="+mj-lt"/>
              </a:rPr>
              <a:t>H</a:t>
            </a:r>
            <a:r>
              <a:rPr lang="en-US" sz="2400" baseline="-25000" dirty="0" err="1">
                <a:latin typeface="+mj-lt"/>
              </a:rPr>
              <a:t>d</a:t>
            </a:r>
            <a:r>
              <a:rPr lang="en-US" sz="2400" dirty="0">
                <a:latin typeface="+mj-lt"/>
              </a:rPr>
              <a:t>: Couples only to down-type fermions</a:t>
            </a:r>
          </a:p>
          <a:p>
            <a:pPr lvl="1"/>
            <a:r>
              <a:rPr lang="en-US" sz="2400" dirty="0">
                <a:latin typeface="+mj-lt"/>
              </a:rPr>
              <a:t>S: Only couples to Higgs</a:t>
            </a:r>
          </a:p>
          <a:p>
            <a:pPr lvl="1"/>
            <a:endParaRPr lang="en-US" sz="2400" dirty="0">
              <a:latin typeface="+mj-lt"/>
            </a:endParaRPr>
          </a:p>
          <a:p>
            <a:r>
              <a:rPr lang="en-US" sz="2800" dirty="0">
                <a:latin typeface="+mj-lt"/>
              </a:rPr>
              <a:t>“Extended” Higgs basis: (H</a:t>
            </a:r>
            <a:r>
              <a:rPr lang="en-US" sz="2800" baseline="-25000" dirty="0">
                <a:latin typeface="+mj-lt"/>
              </a:rPr>
              <a:t>NSM</a:t>
            </a:r>
            <a:r>
              <a:rPr lang="en-US" sz="2800" dirty="0">
                <a:latin typeface="+mj-lt"/>
              </a:rPr>
              <a:t>, H</a:t>
            </a:r>
            <a:r>
              <a:rPr lang="en-US" sz="2800" baseline="-25000" dirty="0">
                <a:latin typeface="+mj-lt"/>
              </a:rPr>
              <a:t>SM</a:t>
            </a:r>
            <a:r>
              <a:rPr lang="en-US" sz="2800" dirty="0">
                <a:latin typeface="+mj-lt"/>
              </a:rPr>
              <a:t>, S) </a:t>
            </a:r>
          </a:p>
          <a:p>
            <a:pPr lvl="1"/>
            <a:r>
              <a:rPr lang="en-US" sz="2400" dirty="0">
                <a:latin typeface="+mj-lt"/>
              </a:rPr>
              <a:t>H</a:t>
            </a:r>
            <a:r>
              <a:rPr lang="en-US" sz="2400" baseline="-25000" dirty="0">
                <a:latin typeface="+mj-lt"/>
              </a:rPr>
              <a:t>NSM</a:t>
            </a:r>
            <a:r>
              <a:rPr lang="en-US" sz="2400" dirty="0">
                <a:latin typeface="+mj-lt"/>
              </a:rPr>
              <a:t>: (down, up, V) = (</a:t>
            </a:r>
            <a:r>
              <a:rPr lang="en-US" sz="2400" dirty="0" err="1">
                <a:latin typeface="+mj-lt"/>
              </a:rPr>
              <a:t>y</a:t>
            </a:r>
            <a:r>
              <a:rPr lang="en-US" sz="2400" baseline="-25000" dirty="0" err="1">
                <a:latin typeface="+mj-lt"/>
              </a:rPr>
              <a:t>d</a:t>
            </a:r>
            <a:r>
              <a:rPr lang="en-US" sz="2400" dirty="0">
                <a:latin typeface="+mj-lt"/>
              </a:rPr>
              <a:t> t</a:t>
            </a:r>
            <a:r>
              <a:rPr lang="el-GR" sz="2400" baseline="-25000" dirty="0">
                <a:latin typeface="+mj-lt"/>
              </a:rPr>
              <a:t>β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y</a:t>
            </a:r>
            <a:r>
              <a:rPr lang="en-US" sz="2400" baseline="-25000" dirty="0" err="1">
                <a:latin typeface="+mj-lt"/>
              </a:rPr>
              <a:t>u</a:t>
            </a:r>
            <a:r>
              <a:rPr lang="en-US" sz="2400" dirty="0">
                <a:latin typeface="+mj-lt"/>
              </a:rPr>
              <a:t>/ t</a:t>
            </a:r>
            <a:r>
              <a:rPr lang="el-GR" sz="2400" baseline="-25000" dirty="0">
                <a:latin typeface="+mj-lt"/>
              </a:rPr>
              <a:t>β</a:t>
            </a:r>
            <a:r>
              <a:rPr lang="en-US" sz="2400" dirty="0">
                <a:latin typeface="+mj-lt"/>
              </a:rPr>
              <a:t>, 0)</a:t>
            </a:r>
          </a:p>
          <a:p>
            <a:pPr lvl="1"/>
            <a:r>
              <a:rPr lang="en-US" sz="2400" dirty="0">
                <a:latin typeface="+mj-lt"/>
              </a:rPr>
              <a:t>H</a:t>
            </a:r>
            <a:r>
              <a:rPr lang="en-US" sz="2400" baseline="-25000" dirty="0">
                <a:latin typeface="+mj-lt"/>
              </a:rPr>
              <a:t>SM</a:t>
            </a:r>
            <a:r>
              <a:rPr lang="en-US" sz="2400" dirty="0">
                <a:latin typeface="+mj-lt"/>
              </a:rPr>
              <a:t>: (down, up, V) = (</a:t>
            </a:r>
            <a:r>
              <a:rPr lang="en-US" sz="2400" dirty="0" err="1">
                <a:latin typeface="+mj-lt"/>
              </a:rPr>
              <a:t>y</a:t>
            </a:r>
            <a:r>
              <a:rPr lang="en-US" sz="2400" baseline="-25000" dirty="0" err="1">
                <a:latin typeface="+mj-lt"/>
              </a:rPr>
              <a:t>d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y</a:t>
            </a:r>
            <a:r>
              <a:rPr lang="en-US" sz="2400" baseline="-25000" dirty="0" err="1">
                <a:latin typeface="+mj-lt"/>
              </a:rPr>
              <a:t>u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g</a:t>
            </a:r>
            <a:r>
              <a:rPr lang="en-US" sz="2400" baseline="-25000" dirty="0" err="1">
                <a:latin typeface="+mj-lt"/>
              </a:rPr>
              <a:t>hVV</a:t>
            </a:r>
            <a:r>
              <a:rPr lang="en-US" sz="2400" dirty="0">
                <a:latin typeface="+mj-lt"/>
              </a:rPr>
              <a:t>)</a:t>
            </a:r>
          </a:p>
          <a:p>
            <a:pPr lvl="1"/>
            <a:endParaRPr lang="en-US" sz="2400" dirty="0">
              <a:latin typeface="+mj-lt"/>
            </a:endParaRPr>
          </a:p>
          <a:p>
            <a:r>
              <a:rPr lang="en-US" sz="2800" dirty="0">
                <a:latin typeface="+mj-lt"/>
              </a:rPr>
              <a:t>Mass basis:  (H</a:t>
            </a:r>
            <a:r>
              <a:rPr lang="en-US" sz="2800" baseline="-25000" dirty="0">
                <a:latin typeface="+mj-lt"/>
              </a:rPr>
              <a:t>3</a:t>
            </a:r>
            <a:r>
              <a:rPr lang="en-US" sz="2800" dirty="0">
                <a:latin typeface="+mj-lt"/>
              </a:rPr>
              <a:t>, H</a:t>
            </a:r>
            <a:r>
              <a:rPr lang="en-US" sz="2800" baseline="-25000" dirty="0">
                <a:latin typeface="+mj-lt"/>
              </a:rPr>
              <a:t>2</a:t>
            </a:r>
            <a:r>
              <a:rPr lang="en-US" sz="2800" dirty="0">
                <a:latin typeface="+mj-lt"/>
              </a:rPr>
              <a:t>, H</a:t>
            </a:r>
            <a:r>
              <a:rPr lang="en-US" sz="2800" baseline="-25000" dirty="0">
                <a:latin typeface="+mj-lt"/>
              </a:rPr>
              <a:t>1</a:t>
            </a:r>
            <a:r>
              <a:rPr lang="en-US" sz="2800" dirty="0">
                <a:latin typeface="+mj-lt"/>
              </a:rPr>
              <a:t>)          (</a:t>
            </a:r>
            <a:r>
              <a:rPr lang="en-US" sz="2800" dirty="0">
                <a:solidFill>
                  <a:srgbClr val="0000FF"/>
                </a:solidFill>
                <a:latin typeface="+mj-lt"/>
              </a:rPr>
              <a:t>H</a:t>
            </a:r>
            <a:r>
              <a:rPr lang="en-US" sz="2800" dirty="0"/>
              <a:t>, </a:t>
            </a:r>
            <a:r>
              <a:rPr lang="en-US" sz="2800" dirty="0">
                <a:solidFill>
                  <a:schemeClr val="accent2"/>
                </a:solidFill>
              </a:rPr>
              <a:t>h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>
                <a:solidFill>
                  <a:srgbClr val="008000"/>
                </a:solidFill>
                <a:latin typeface="+mj-lt"/>
              </a:rPr>
              <a:t>h125</a:t>
            </a:r>
            <a:r>
              <a:rPr lang="en-US" sz="2800" dirty="0">
                <a:latin typeface="+mj-lt"/>
              </a:rPr>
              <a:t>)</a:t>
            </a:r>
          </a:p>
          <a:p>
            <a:pPr marL="1371600" lvl="3" indent="0">
              <a:buNone/>
            </a:pPr>
            <a:r>
              <a:rPr lang="en-US" sz="2800" b="1" dirty="0">
                <a:solidFill>
                  <a:schemeClr val="tx1"/>
                </a:solidFill>
                <a:latin typeface="+mj-lt"/>
              </a:rPr>
              <a:t>H</a:t>
            </a:r>
            <a:r>
              <a:rPr lang="en-US" sz="2800" b="1" baseline="-25000" dirty="0">
                <a:solidFill>
                  <a:schemeClr val="tx1"/>
                </a:solidFill>
                <a:latin typeface="+mj-lt"/>
              </a:rPr>
              <a:t>i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=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S</a:t>
            </a:r>
            <a:r>
              <a:rPr lang="en-US" sz="2800" b="1" baseline="-25000" dirty="0" err="1">
                <a:solidFill>
                  <a:schemeClr val="tx1"/>
                </a:solidFill>
                <a:latin typeface="+mj-lt"/>
              </a:rPr>
              <a:t>i</a:t>
            </a:r>
            <a:r>
              <a:rPr lang="en-US" sz="2800" b="1" baseline="30000" dirty="0" err="1">
                <a:solidFill>
                  <a:schemeClr val="tx1"/>
                </a:solidFill>
                <a:latin typeface="+mj-lt"/>
              </a:rPr>
              <a:t>NSM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+mj-lt"/>
              </a:rPr>
              <a:t>H</a:t>
            </a:r>
            <a:r>
              <a:rPr lang="en-US" sz="2800" b="1" baseline="-25000" dirty="0">
                <a:solidFill>
                  <a:srgbClr val="0000FF"/>
                </a:solidFill>
                <a:latin typeface="+mj-lt"/>
              </a:rPr>
              <a:t>NSM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/>
              <a:t>+</a:t>
            </a:r>
            <a:r>
              <a:rPr lang="el-GR" sz="2800" b="1" dirty="0"/>
              <a:t> </a:t>
            </a:r>
            <a:r>
              <a:rPr lang="en-US" sz="2800" b="1" dirty="0" err="1"/>
              <a:t>S</a:t>
            </a:r>
            <a:r>
              <a:rPr lang="en-US" sz="2800" b="1" baseline="-25000" dirty="0" err="1"/>
              <a:t>i</a:t>
            </a:r>
            <a:r>
              <a:rPr lang="en-US" sz="2800" b="1" baseline="30000" dirty="0" err="1"/>
              <a:t>S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H</a:t>
            </a:r>
            <a:r>
              <a:rPr lang="en-US" sz="2800" b="1" baseline="-25000" dirty="0">
                <a:solidFill>
                  <a:srgbClr val="C0504D"/>
                </a:solidFill>
              </a:rPr>
              <a:t>S 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+ </a:t>
            </a:r>
            <a:r>
              <a:rPr lang="el-GR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S</a:t>
            </a:r>
            <a:r>
              <a:rPr lang="en-US" sz="2800" b="1" baseline="-25000" dirty="0" err="1">
                <a:solidFill>
                  <a:schemeClr val="tx1"/>
                </a:solidFill>
                <a:latin typeface="+mj-lt"/>
              </a:rPr>
              <a:t>i</a:t>
            </a:r>
            <a:r>
              <a:rPr lang="en-US" sz="2800" b="1" baseline="30000" dirty="0" err="1">
                <a:solidFill>
                  <a:schemeClr val="tx1"/>
                </a:solidFill>
                <a:latin typeface="+mj-lt"/>
              </a:rPr>
              <a:t>SM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>
                <a:solidFill>
                  <a:srgbClr val="008000"/>
                </a:solidFill>
                <a:latin typeface="+mj-lt"/>
              </a:rPr>
              <a:t>H</a:t>
            </a:r>
            <a:r>
              <a:rPr lang="en-US" sz="2800" b="1" baseline="-25000" dirty="0">
                <a:solidFill>
                  <a:srgbClr val="008000"/>
                </a:solidFill>
                <a:latin typeface="+mj-lt"/>
              </a:rPr>
              <a:t>SM</a:t>
            </a:r>
            <a:endParaRPr lang="en-US" sz="2800" b="1" baseline="-25000" dirty="0">
              <a:solidFill>
                <a:srgbClr val="C0504D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04621" y="692663"/>
            <a:ext cx="1693352" cy="1323439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+mj-lt"/>
              </a:rPr>
              <a:t>&lt;H</a:t>
            </a:r>
            <a:r>
              <a:rPr lang="en-US" sz="2000" b="1" baseline="-25000" dirty="0">
                <a:solidFill>
                  <a:srgbClr val="0000FF"/>
                </a:solidFill>
                <a:latin typeface="+mj-lt"/>
              </a:rPr>
              <a:t>u</a:t>
            </a:r>
            <a:r>
              <a:rPr lang="en-US" sz="2000" b="1" dirty="0">
                <a:solidFill>
                  <a:srgbClr val="0000FF"/>
                </a:solidFill>
                <a:latin typeface="+mj-lt"/>
              </a:rPr>
              <a:t>&gt; = v</a:t>
            </a:r>
            <a:r>
              <a:rPr lang="en-US" sz="2000" b="1" baseline="-25000" dirty="0">
                <a:solidFill>
                  <a:srgbClr val="0000FF"/>
                </a:solidFill>
                <a:latin typeface="+mj-lt"/>
              </a:rPr>
              <a:t>u</a:t>
            </a:r>
          </a:p>
          <a:p>
            <a:pPr algn="ctr"/>
            <a:r>
              <a:rPr lang="en-US" sz="2000" b="1" dirty="0">
                <a:solidFill>
                  <a:srgbClr val="0000FF"/>
                </a:solidFill>
                <a:latin typeface="+mj-lt"/>
              </a:rPr>
              <a:t>&lt;</a:t>
            </a:r>
            <a:r>
              <a:rPr lang="en-US" sz="2000" b="1" dirty="0" err="1">
                <a:solidFill>
                  <a:srgbClr val="0000FF"/>
                </a:solidFill>
                <a:latin typeface="+mj-lt"/>
              </a:rPr>
              <a:t>H</a:t>
            </a:r>
            <a:r>
              <a:rPr lang="en-US" sz="2000" b="1" baseline="-25000" dirty="0" err="1">
                <a:solidFill>
                  <a:srgbClr val="0000FF"/>
                </a:solidFill>
                <a:latin typeface="+mj-lt"/>
              </a:rPr>
              <a:t>d</a:t>
            </a:r>
            <a:r>
              <a:rPr lang="en-US" sz="2000" b="1" dirty="0">
                <a:solidFill>
                  <a:srgbClr val="0000FF"/>
                </a:solidFill>
                <a:latin typeface="+mj-lt"/>
              </a:rPr>
              <a:t>&gt; = </a:t>
            </a:r>
            <a:r>
              <a:rPr lang="en-US" sz="2000" b="1" dirty="0" err="1">
                <a:solidFill>
                  <a:srgbClr val="0000FF"/>
                </a:solidFill>
                <a:latin typeface="+mj-lt"/>
              </a:rPr>
              <a:t>v</a:t>
            </a:r>
            <a:r>
              <a:rPr lang="en-US" sz="2000" b="1" baseline="-25000" dirty="0" err="1">
                <a:solidFill>
                  <a:srgbClr val="0000FF"/>
                </a:solidFill>
                <a:latin typeface="+mj-lt"/>
              </a:rPr>
              <a:t>d</a:t>
            </a:r>
            <a:endParaRPr lang="en-US" sz="2000" b="1" baseline="-25000" dirty="0">
              <a:solidFill>
                <a:srgbClr val="0000FF"/>
              </a:solidFill>
              <a:latin typeface="+mj-lt"/>
            </a:endParaRPr>
          </a:p>
          <a:p>
            <a:pPr algn="ctr"/>
            <a:r>
              <a:rPr lang="en-US" sz="2000" dirty="0">
                <a:solidFill>
                  <a:srgbClr val="0000FF"/>
                </a:solidFill>
                <a:latin typeface="+mj-lt"/>
              </a:rPr>
              <a:t>t</a:t>
            </a:r>
            <a:r>
              <a:rPr lang="el-GR" sz="2000" baseline="-25000" dirty="0">
                <a:solidFill>
                  <a:srgbClr val="0000FF"/>
                </a:solidFill>
                <a:latin typeface="+mj-lt"/>
              </a:rPr>
              <a:t>β</a:t>
            </a:r>
            <a:r>
              <a:rPr lang="en-US" sz="2000" b="1" dirty="0">
                <a:solidFill>
                  <a:srgbClr val="0000FF"/>
                </a:solidFill>
                <a:latin typeface="+mj-lt"/>
              </a:rPr>
              <a:t> = v</a:t>
            </a:r>
            <a:r>
              <a:rPr lang="en-US" sz="2000" b="1" baseline="-25000" dirty="0">
                <a:solidFill>
                  <a:srgbClr val="0000FF"/>
                </a:solidFill>
                <a:latin typeface="+mj-lt"/>
              </a:rPr>
              <a:t>u</a:t>
            </a:r>
            <a:r>
              <a:rPr lang="en-US" sz="2000" b="1" dirty="0">
                <a:solidFill>
                  <a:srgbClr val="0000FF"/>
                </a:solidFill>
                <a:latin typeface="+mj-lt"/>
              </a:rPr>
              <a:t>/</a:t>
            </a:r>
            <a:r>
              <a:rPr lang="en-US" sz="2000" b="1" dirty="0" err="1">
                <a:solidFill>
                  <a:srgbClr val="0000FF"/>
                </a:solidFill>
                <a:latin typeface="+mj-lt"/>
              </a:rPr>
              <a:t>v</a:t>
            </a:r>
            <a:r>
              <a:rPr lang="en-US" sz="2000" b="1" baseline="-25000" dirty="0" err="1">
                <a:solidFill>
                  <a:srgbClr val="0000FF"/>
                </a:solidFill>
                <a:latin typeface="+mj-lt"/>
              </a:rPr>
              <a:t>d</a:t>
            </a:r>
            <a:endParaRPr lang="en-US" sz="2000" b="1" baseline="-25000" dirty="0">
              <a:solidFill>
                <a:srgbClr val="0000FF"/>
              </a:solidFill>
              <a:latin typeface="+mj-lt"/>
            </a:endParaRPr>
          </a:p>
          <a:p>
            <a:pPr algn="ctr"/>
            <a:r>
              <a:rPr lang="en-US" sz="2000" b="1" dirty="0">
                <a:solidFill>
                  <a:srgbClr val="0000FF"/>
                </a:solidFill>
                <a:latin typeface="+mj-lt"/>
              </a:rPr>
              <a:t>&lt;S&gt; =</a:t>
            </a:r>
            <a:r>
              <a:rPr lang="en-US" sz="2000" b="1" dirty="0">
                <a:solidFill>
                  <a:srgbClr val="0000FF"/>
                </a:solidFill>
              </a:rPr>
              <a:t> v</a:t>
            </a:r>
            <a:r>
              <a:rPr lang="en-US" sz="2000" b="1" baseline="-25000" dirty="0">
                <a:solidFill>
                  <a:srgbClr val="0000FF"/>
                </a:solidFill>
              </a:rPr>
              <a:t>s</a:t>
            </a:r>
            <a:endParaRPr lang="en-US" sz="20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60148" y="3153888"/>
            <a:ext cx="1545315" cy="830997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+mj-lt"/>
              </a:rPr>
              <a:t>&lt;H</a:t>
            </a:r>
            <a:r>
              <a:rPr lang="en-US" sz="2400" b="1" baseline="-25000" dirty="0">
                <a:solidFill>
                  <a:srgbClr val="0000FF"/>
                </a:solidFill>
                <a:latin typeface="+mj-lt"/>
              </a:rPr>
              <a:t>NSM</a:t>
            </a:r>
            <a:r>
              <a:rPr lang="en-US" sz="2400" b="1" dirty="0">
                <a:solidFill>
                  <a:srgbClr val="0000FF"/>
                </a:solidFill>
                <a:latin typeface="+mj-lt"/>
              </a:rPr>
              <a:t>&gt; = 0</a:t>
            </a:r>
          </a:p>
          <a:p>
            <a:r>
              <a:rPr lang="en-US" sz="2400" b="1" dirty="0">
                <a:solidFill>
                  <a:srgbClr val="0000FF"/>
                </a:solidFill>
                <a:latin typeface="+mj-lt"/>
              </a:rPr>
              <a:t>&lt;H</a:t>
            </a:r>
            <a:r>
              <a:rPr lang="en-US" sz="2400" b="1" baseline="-25000" dirty="0">
                <a:solidFill>
                  <a:srgbClr val="0000FF"/>
                </a:solidFill>
                <a:latin typeface="+mj-lt"/>
              </a:rPr>
              <a:t>SM</a:t>
            </a:r>
            <a:r>
              <a:rPr lang="en-US" sz="2400" b="1" dirty="0">
                <a:solidFill>
                  <a:srgbClr val="0000FF"/>
                </a:solidFill>
                <a:latin typeface="+mj-lt"/>
              </a:rPr>
              <a:t>&gt; = v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564" y="4989576"/>
            <a:ext cx="6781800" cy="1600200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+mj-lt"/>
              </a:rPr>
              <a:t>CP-Even Higgs Bases 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704587" y="4650844"/>
            <a:ext cx="562819" cy="0"/>
          </a:xfrm>
          <a:prstGeom prst="straightConnector1">
            <a:avLst/>
          </a:prstGeom>
          <a:ln w="47625" cap="flat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11009" y="5558965"/>
            <a:ext cx="23029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CP-odd mix similarly:</a:t>
            </a:r>
          </a:p>
          <a:p>
            <a:r>
              <a:rPr lang="en-US" dirty="0"/>
              <a:t>A</a:t>
            </a:r>
            <a:r>
              <a:rPr lang="en-US" baseline="-25000" dirty="0"/>
              <a:t>i</a:t>
            </a:r>
            <a:r>
              <a:rPr lang="en-US" dirty="0"/>
              <a:t> = </a:t>
            </a:r>
            <a:r>
              <a:rPr lang="en-US" dirty="0" err="1"/>
              <a:t>P</a:t>
            </a:r>
            <a:r>
              <a:rPr lang="en-US" baseline="-25000" dirty="0" err="1"/>
              <a:t>i</a:t>
            </a:r>
            <a:r>
              <a:rPr lang="en-US" baseline="30000" dirty="0" err="1"/>
              <a:t>NSM</a:t>
            </a:r>
            <a:r>
              <a:rPr lang="en-US" dirty="0"/>
              <a:t> A</a:t>
            </a:r>
            <a:r>
              <a:rPr lang="en-US" baseline="-25000" dirty="0"/>
              <a:t>NSM</a:t>
            </a:r>
            <a:r>
              <a:rPr lang="en-US" dirty="0"/>
              <a:t> + </a:t>
            </a:r>
            <a:r>
              <a:rPr lang="en-US" dirty="0" err="1"/>
              <a:t>P</a:t>
            </a:r>
            <a:r>
              <a:rPr lang="en-US" baseline="-25000" dirty="0" err="1"/>
              <a:t>i</a:t>
            </a:r>
            <a:r>
              <a:rPr lang="en-US" baseline="30000" dirty="0" err="1"/>
              <a:t>S</a:t>
            </a:r>
            <a:r>
              <a:rPr lang="en-US" dirty="0"/>
              <a:t> A</a:t>
            </a:r>
            <a:r>
              <a:rPr lang="en-US" baseline="-25000" dirty="0"/>
              <a:t>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07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59C46-CB67-9342-8C58-458F0E505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Mixing Angles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7C6492-73AE-8641-A548-FA8D6AE0145E}"/>
              </a:ext>
            </a:extLst>
          </p:cNvPr>
          <p:cNvSpPr txBox="1"/>
          <p:nvPr/>
        </p:nvSpPr>
        <p:spPr>
          <a:xfrm>
            <a:off x="-1" y="879992"/>
            <a:ext cx="5158152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Fermion basis: “</a:t>
            </a:r>
            <a:r>
              <a:rPr lang="en-US" i="1" dirty="0"/>
              <a:t>Z</a:t>
            </a:r>
            <a:r>
              <a:rPr lang="en-US" i="1" baseline="-25000" dirty="0"/>
              <a:t>2</a:t>
            </a:r>
            <a:r>
              <a:rPr lang="en-US" i="1" dirty="0"/>
              <a:t> </a:t>
            </a:r>
            <a:r>
              <a:rPr lang="en-US" dirty="0"/>
              <a:t>basis” </a:t>
            </a:r>
            <a:r>
              <a:rPr lang="en-US" dirty="0">
                <a:sym typeface="Wingdings" pitchFamily="2" charset="2"/>
              </a:rPr>
              <a:t> Mass basis: 𝛂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5CBBB4-B60C-664B-87C8-BA02F3415C06}"/>
              </a:ext>
            </a:extLst>
          </p:cNvPr>
          <p:cNvSpPr txBox="1"/>
          <p:nvPr/>
        </p:nvSpPr>
        <p:spPr>
          <a:xfrm>
            <a:off x="0" y="1504004"/>
            <a:ext cx="515815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i="1" dirty="0"/>
              <a:t>Z</a:t>
            </a:r>
            <a:r>
              <a:rPr lang="en-US" i="1" baseline="-25000" dirty="0"/>
              <a:t>2</a:t>
            </a:r>
            <a:r>
              <a:rPr lang="en-US" dirty="0"/>
              <a:t> basis </a:t>
            </a:r>
            <a:r>
              <a:rPr lang="en-US" dirty="0">
                <a:sym typeface="Wingdings" pitchFamily="2" charset="2"/>
              </a:rPr>
              <a:t> Higgs basis: 𝛃</a:t>
            </a:r>
            <a:endParaRPr lang="en-US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C129A8-773C-9345-8094-44705EBE83A9}"/>
              </a:ext>
            </a:extLst>
          </p:cNvPr>
          <p:cNvSpPr txBox="1"/>
          <p:nvPr/>
        </p:nvSpPr>
        <p:spPr>
          <a:xfrm>
            <a:off x="0" y="2128016"/>
            <a:ext cx="5158153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Higgs basis </a:t>
            </a: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 Mass basis: (𝛃- 𝛂) ~ (𝛑-𝛆) -- </a:t>
            </a:r>
            <a:r>
              <a:rPr lang="en-US" b="1" dirty="0">
                <a:solidFill>
                  <a:schemeClr val="bg2"/>
                </a:solidFill>
                <a:sym typeface="Wingdings" pitchFamily="2" charset="2"/>
              </a:rPr>
              <a:t>Alignment</a:t>
            </a:r>
            <a:endParaRPr lang="en-US" b="1" dirty="0">
              <a:solidFill>
                <a:schemeClr val="bg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795B79-8FA5-E64F-9C28-E2A2DB769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372" y="156074"/>
            <a:ext cx="3771900" cy="7112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E600EBB-8F3A-B647-9F21-9223155984D4}"/>
              </a:ext>
            </a:extLst>
          </p:cNvPr>
          <p:cNvGrpSpPr/>
          <p:nvPr/>
        </p:nvGrpSpPr>
        <p:grpSpPr>
          <a:xfrm>
            <a:off x="1157865" y="2762216"/>
            <a:ext cx="6828269" cy="3779625"/>
            <a:chOff x="1157865" y="2762216"/>
            <a:chExt cx="6828269" cy="377962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A2AAF99-B432-164F-9869-7B8F3947EA37}"/>
                </a:ext>
              </a:extLst>
            </p:cNvPr>
            <p:cNvSpPr txBox="1"/>
            <p:nvPr/>
          </p:nvSpPr>
          <p:spPr>
            <a:xfrm>
              <a:off x="1733048" y="2762216"/>
              <a:ext cx="5677901" cy="369332"/>
            </a:xfrm>
            <a:prstGeom prst="rect">
              <a:avLst/>
            </a:prstGeom>
            <a:solidFill>
              <a:schemeClr val="accent3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Fermion couplings to Mass eigenstates depend on 𝛂 and 𝛃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47902C6-6AAD-744D-8B65-2BEA81F2B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7865" y="3139857"/>
              <a:ext cx="6828269" cy="3401984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B0E6D40-12E6-E04F-95A3-101C971A41E4}"/>
              </a:ext>
            </a:extLst>
          </p:cNvPr>
          <p:cNvGrpSpPr>
            <a:grpSpLocks noChangeAspect="1"/>
          </p:cNvGrpSpPr>
          <p:nvPr/>
        </p:nvGrpSpPr>
        <p:grpSpPr>
          <a:xfrm>
            <a:off x="5386474" y="792907"/>
            <a:ext cx="3639002" cy="1558421"/>
            <a:chOff x="862934" y="2228018"/>
            <a:chExt cx="7418131" cy="317685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0421362-8E13-5E45-B03B-BA45E76B1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62934" y="3263015"/>
              <a:ext cx="7418131" cy="214185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21333B5-A480-2D41-A4BD-92FEFE40187D}"/>
                </a:ext>
              </a:extLst>
            </p:cNvPr>
            <p:cNvSpPr txBox="1"/>
            <p:nvPr/>
          </p:nvSpPr>
          <p:spPr>
            <a:xfrm>
              <a:off x="3052574" y="2228018"/>
              <a:ext cx="5228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G. C. Branco, P. M. Ferreira, L. </a:t>
              </a:r>
              <a:r>
                <a:rPr lang="en-US" sz="1200" dirty="0" err="1"/>
                <a:t>Lavoura</a:t>
              </a:r>
              <a:r>
                <a:rPr lang="en-US" sz="1200" dirty="0"/>
                <a:t>, M. N. </a:t>
              </a:r>
              <a:r>
                <a:rPr lang="en-US" sz="1200" dirty="0" err="1"/>
                <a:t>Rebelo</a:t>
              </a:r>
              <a:r>
                <a:rPr lang="en-US" sz="1200" dirty="0"/>
                <a:t>, M. Sher, and J. P. Silva, ‘11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B5F70C8-8A16-8C48-A139-3963D288F551}"/>
              </a:ext>
            </a:extLst>
          </p:cNvPr>
          <p:cNvSpPr txBox="1"/>
          <p:nvPr/>
        </p:nvSpPr>
        <p:spPr>
          <a:xfrm>
            <a:off x="4412272" y="6541841"/>
            <a:ext cx="22365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N. Craig, J. Galloway, S. Thomas, ‘13</a:t>
            </a:r>
          </a:p>
        </p:txBody>
      </p:sp>
    </p:spTree>
    <p:extLst>
      <p:ext uri="{BB962C8B-B14F-4D97-AF65-F5344CB8AC3E}">
        <p14:creationId xmlns:p14="http://schemas.microsoft.com/office/powerpoint/2010/main" val="272146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FD6B2-CC6C-BF4B-BBC6-06CE4CFA3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6646" y="3358647"/>
            <a:ext cx="2567354" cy="1105073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en-US" sz="3600" dirty="0"/>
              <a:t>Misalignment?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3FC7FC-6CCA-9040-A613-72D3943E8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37" y="2012696"/>
            <a:ext cx="6652907" cy="45308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579DA9-EE33-3B42-A457-F9D274CC3946}"/>
              </a:ext>
            </a:extLst>
          </p:cNvPr>
          <p:cNvSpPr txBox="1"/>
          <p:nvPr/>
        </p:nvSpPr>
        <p:spPr>
          <a:xfrm>
            <a:off x="5668449" y="6581001"/>
            <a:ext cx="9081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GFitter</a:t>
            </a:r>
            <a:r>
              <a:rPr lang="en-US" sz="1200" dirty="0"/>
              <a:t>, ’18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AFE715A-6970-ED44-A723-D3C84F80C284}"/>
              </a:ext>
            </a:extLst>
          </p:cNvPr>
          <p:cNvGrpSpPr>
            <a:grpSpLocks noChangeAspect="1"/>
          </p:cNvGrpSpPr>
          <p:nvPr/>
        </p:nvGrpSpPr>
        <p:grpSpPr>
          <a:xfrm>
            <a:off x="475799" y="140104"/>
            <a:ext cx="3639002" cy="1558421"/>
            <a:chOff x="862934" y="2228018"/>
            <a:chExt cx="7418131" cy="31768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81CD444-54E3-9A4C-ACF4-6EB0E78ED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62934" y="3263015"/>
              <a:ext cx="7418131" cy="214185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A06A572-0024-A941-9FDC-9BC097024E19}"/>
                </a:ext>
              </a:extLst>
            </p:cNvPr>
            <p:cNvSpPr txBox="1"/>
            <p:nvPr/>
          </p:nvSpPr>
          <p:spPr>
            <a:xfrm>
              <a:off x="3052574" y="2228018"/>
              <a:ext cx="5228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G. C. Branco, P. M. Ferreira, L. </a:t>
              </a:r>
              <a:r>
                <a:rPr lang="en-US" sz="1200" dirty="0" err="1"/>
                <a:t>Lavoura</a:t>
              </a:r>
              <a:r>
                <a:rPr lang="en-US" sz="1200" dirty="0"/>
                <a:t>, M. N. </a:t>
              </a:r>
              <a:r>
                <a:rPr lang="en-US" sz="1200" dirty="0" err="1"/>
                <a:t>Rebelo</a:t>
              </a:r>
              <a:r>
                <a:rPr lang="en-US" sz="1200" dirty="0"/>
                <a:t>, M. Sher, and J. P. Silva, ‘11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6051A10-80E9-C44B-92CB-185FCDD7B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170149"/>
            <a:ext cx="4002778" cy="17818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17A5B2-0278-6B44-AD9F-DF7DAC99567F}"/>
              </a:ext>
            </a:extLst>
          </p:cNvPr>
          <p:cNvSpPr txBox="1"/>
          <p:nvPr/>
        </p:nvSpPr>
        <p:spPr>
          <a:xfrm>
            <a:off x="7146409" y="2285972"/>
            <a:ext cx="1752403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baseline="-25000" dirty="0"/>
              <a:t>𝛃-𝛂</a:t>
            </a:r>
            <a:r>
              <a:rPr lang="en-US" dirty="0"/>
              <a:t> &lt;&lt; 1, s</a:t>
            </a:r>
            <a:r>
              <a:rPr lang="en-US" baseline="-25000" dirty="0"/>
              <a:t>𝛃-𝛂</a:t>
            </a:r>
            <a:r>
              <a:rPr lang="en-US" dirty="0"/>
              <a:t> ≈ 1</a:t>
            </a:r>
          </a:p>
        </p:txBody>
      </p:sp>
    </p:spTree>
    <p:extLst>
      <p:ext uri="{BB962C8B-B14F-4D97-AF65-F5344CB8AC3E}">
        <p14:creationId xmlns:p14="http://schemas.microsoft.com/office/powerpoint/2010/main" val="76646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B601F-9609-0E4C-B6EB-99E2EA297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Direct</a:t>
            </a:r>
            <a:r>
              <a:rPr lang="en-US" dirty="0"/>
              <a:t> Searches: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LHC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70BB30-FD44-3541-807C-5A200323643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0" y="1982283"/>
            <a:ext cx="4343400" cy="42936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64642D-F368-D847-8A6E-A8B4E3915C4B}"/>
              </a:ext>
            </a:extLst>
          </p:cNvPr>
          <p:cNvSpPr txBox="1"/>
          <p:nvPr/>
        </p:nvSpPr>
        <p:spPr>
          <a:xfrm>
            <a:off x="4800600" y="838200"/>
            <a:ext cx="4014240" cy="1200329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How are they produced?</a:t>
            </a:r>
          </a:p>
          <a:p>
            <a:pPr algn="r"/>
            <a:r>
              <a:rPr lang="en-US" dirty="0"/>
              <a:t>How do they decay?</a:t>
            </a:r>
          </a:p>
          <a:p>
            <a:pPr algn="r"/>
            <a:r>
              <a:rPr lang="en-US" dirty="0"/>
              <a:t>Depends on mass spectrum, model type,</a:t>
            </a:r>
          </a:p>
          <a:p>
            <a:pPr algn="r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Misalignment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sym typeface="Wingdings" pitchFamily="2" charset="2"/>
              </a:rPr>
              <a:t>(𝛃- 𝛂)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and tan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sym typeface="Wingdings" pitchFamily="2" charset="2"/>
              </a:rPr>
              <a:t>𝛃.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B240F0-6A31-E54B-8956-98461CE93D58}"/>
              </a:ext>
            </a:extLst>
          </p:cNvPr>
          <p:cNvSpPr txBox="1"/>
          <p:nvPr/>
        </p:nvSpPr>
        <p:spPr>
          <a:xfrm>
            <a:off x="2737337" y="6192449"/>
            <a:ext cx="2836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F. Kling, S. </a:t>
            </a:r>
            <a:r>
              <a:rPr lang="en-US" sz="1200" dirty="0" err="1"/>
              <a:t>Su</a:t>
            </a:r>
            <a:r>
              <a:rPr lang="en-US" sz="1200" dirty="0"/>
              <a:t>, Wei </a:t>
            </a:r>
            <a:r>
              <a:rPr lang="en-US" sz="1200" dirty="0" err="1"/>
              <a:t>Su</a:t>
            </a:r>
            <a:r>
              <a:rPr lang="en-US" sz="1200" dirty="0"/>
              <a:t>, ‘20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01E8D6-6C36-8A4E-96C6-B6199C3F0CB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932" y="2000249"/>
            <a:ext cx="4305300" cy="4330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E3BF5B-F7EB-3C44-B4D5-716E64BA971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81902" y="345507"/>
            <a:ext cx="2371748" cy="15568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AC4DBB-AEB4-B743-8572-21E3BBFDB4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820"/>
          <a:stretch/>
        </p:blipFill>
        <p:spPr>
          <a:xfrm>
            <a:off x="402355" y="345508"/>
            <a:ext cx="1683377" cy="15568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557348-EFA0-A844-AD39-FB3B1DCCD361}"/>
              </a:ext>
            </a:extLst>
          </p:cNvPr>
          <p:cNvSpPr txBox="1"/>
          <p:nvPr/>
        </p:nvSpPr>
        <p:spPr>
          <a:xfrm>
            <a:off x="1411233" y="2429229"/>
            <a:ext cx="274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Degenerate mass spectrum</a:t>
            </a:r>
          </a:p>
        </p:txBody>
      </p:sp>
    </p:spTree>
    <p:extLst>
      <p:ext uri="{BB962C8B-B14F-4D97-AF65-F5344CB8AC3E}">
        <p14:creationId xmlns:p14="http://schemas.microsoft.com/office/powerpoint/2010/main" val="194844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61076909-9A11-E446-8107-AD9DFEA20DEB}"/>
              </a:ext>
            </a:extLst>
          </p:cNvPr>
          <p:cNvGrpSpPr/>
          <p:nvPr/>
        </p:nvGrpSpPr>
        <p:grpSpPr>
          <a:xfrm>
            <a:off x="356936" y="4254347"/>
            <a:ext cx="7952870" cy="2611065"/>
            <a:chOff x="356936" y="2869588"/>
            <a:chExt cx="7952870" cy="261106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3736D86-784E-2C48-9E17-D0C67EFFC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6936" y="3110028"/>
              <a:ext cx="7849506" cy="1022815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F3FBF79-267B-A847-8117-DDEF26FEC818}"/>
                </a:ext>
              </a:extLst>
            </p:cNvPr>
            <p:cNvSpPr/>
            <p:nvPr/>
          </p:nvSpPr>
          <p:spPr>
            <a:xfrm>
              <a:off x="6372726" y="3110028"/>
              <a:ext cx="1688431" cy="39912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03024C7-2A08-6A43-BEAC-E6DB0A9B5B86}"/>
                </a:ext>
              </a:extLst>
            </p:cNvPr>
            <p:cNvSpPr/>
            <p:nvPr/>
          </p:nvSpPr>
          <p:spPr>
            <a:xfrm>
              <a:off x="2859505" y="3730357"/>
              <a:ext cx="1628274" cy="40248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B2BA885-077E-CB44-BB70-BB077C024CDA}"/>
                </a:ext>
              </a:extLst>
            </p:cNvPr>
            <p:cNvCxnSpPr>
              <a:cxnSpLocks/>
              <a:stCxn id="5" idx="6"/>
            </p:cNvCxnSpPr>
            <p:nvPr/>
          </p:nvCxnSpPr>
          <p:spPr>
            <a:xfrm flipH="1">
              <a:off x="6337662" y="3309588"/>
              <a:ext cx="1723495" cy="1443563"/>
            </a:xfrm>
            <a:prstGeom prst="straightConnector1">
              <a:avLst/>
            </a:prstGeom>
            <a:ln w="38100">
              <a:headEnd type="stealth" w="med" len="lg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21E4526-0A22-AE4B-8A64-A2EC723B4FA1}"/>
                </a:ext>
              </a:extLst>
            </p:cNvPr>
            <p:cNvCxnSpPr>
              <a:cxnSpLocks/>
              <a:stCxn id="6" idx="4"/>
            </p:cNvCxnSpPr>
            <p:nvPr/>
          </p:nvCxnSpPr>
          <p:spPr>
            <a:xfrm>
              <a:off x="3673642" y="4132843"/>
              <a:ext cx="2676243" cy="857786"/>
            </a:xfrm>
            <a:prstGeom prst="straightConnector1">
              <a:avLst/>
            </a:prstGeom>
            <a:ln w="38100">
              <a:headEnd type="stealth" w="med" len="lg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4E2F71-E403-0C45-BC49-D1958101A26D}"/>
                </a:ext>
              </a:extLst>
            </p:cNvPr>
            <p:cNvSpPr txBox="1"/>
            <p:nvPr/>
          </p:nvSpPr>
          <p:spPr>
            <a:xfrm>
              <a:off x="3854740" y="2869588"/>
              <a:ext cx="445506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https://</a:t>
              </a:r>
              <a:r>
                <a:rPr lang="en-US" sz="900" dirty="0" err="1"/>
                <a:t>en.wikipedia.org</a:t>
              </a:r>
              <a:r>
                <a:rPr lang="en-US" sz="900" dirty="0"/>
                <a:t>/wiki/Cabibbo%E2%80%93Kobayashi%E2%80%93Maskawa_matrix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1D60BF5-3EE1-2D4E-A50B-F215157687D8}"/>
                </a:ext>
              </a:extLst>
            </p:cNvPr>
            <p:cNvSpPr txBox="1"/>
            <p:nvPr/>
          </p:nvSpPr>
          <p:spPr>
            <a:xfrm>
              <a:off x="3583652" y="4280324"/>
              <a:ext cx="2754010" cy="1200329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Much smaller!</a:t>
              </a:r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Is there something special about the 3</a:t>
              </a:r>
              <a:r>
                <a:rPr lang="en-US" baseline="30000" dirty="0"/>
                <a:t>rd</a:t>
              </a:r>
              <a:r>
                <a:rPr lang="en-US" dirty="0"/>
                <a:t> generation??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B1C00A1-407C-0E47-AD36-F70675ED967C}"/>
              </a:ext>
            </a:extLst>
          </p:cNvPr>
          <p:cNvGrpSpPr/>
          <p:nvPr/>
        </p:nvGrpSpPr>
        <p:grpSpPr>
          <a:xfrm>
            <a:off x="4916444" y="1314451"/>
            <a:ext cx="4520568" cy="2626721"/>
            <a:chOff x="270108" y="219926"/>
            <a:chExt cx="3879317" cy="216866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85DF011-3D72-B34A-9B2A-96629A67FB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918" r="2477"/>
            <a:stretch/>
          </p:blipFill>
          <p:spPr>
            <a:xfrm>
              <a:off x="270108" y="219926"/>
              <a:ext cx="3403534" cy="198373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BE5F95F-0972-5D49-8854-60EE16C47EF9}"/>
                </a:ext>
              </a:extLst>
            </p:cNvPr>
            <p:cNvSpPr txBox="1"/>
            <p:nvPr/>
          </p:nvSpPr>
          <p:spPr>
            <a:xfrm>
              <a:off x="1489723" y="2157758"/>
              <a:ext cx="265970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https://</a:t>
              </a:r>
              <a:r>
                <a:rPr lang="en-US" sz="900" dirty="0" err="1"/>
                <a:t>physicsworld.com</a:t>
              </a:r>
              <a:r>
                <a:rPr lang="en-US" sz="900" dirty="0"/>
                <a:t>/a/a-triangle-that-matters/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529B9BD-0AC7-D84B-A93A-01E0BAD9A7B4}"/>
              </a:ext>
            </a:extLst>
          </p:cNvPr>
          <p:cNvSpPr txBox="1"/>
          <p:nvPr/>
        </p:nvSpPr>
        <p:spPr>
          <a:xfrm>
            <a:off x="436732" y="4023515"/>
            <a:ext cx="2877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Experimental measurement: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68C1B4-A108-F64D-852D-AEE230B4F1F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6732" y="116776"/>
            <a:ext cx="3792368" cy="37516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74F540-53D3-ED4E-9815-4D4DDABCB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97173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Unitary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SM V</a:t>
            </a:r>
            <a:r>
              <a:rPr lang="en-US" baseline="-25000" dirty="0">
                <a:solidFill>
                  <a:schemeClr val="bg2">
                    <a:lumMod val="25000"/>
                  </a:schemeClr>
                </a:solidFill>
              </a:rPr>
              <a:t>CKM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0072E2-1944-2E46-AC62-8CFF69567494}"/>
              </a:ext>
            </a:extLst>
          </p:cNvPr>
          <p:cNvSpPr txBox="1"/>
          <p:nvPr/>
        </p:nvSpPr>
        <p:spPr>
          <a:xfrm>
            <a:off x="35138" y="172122"/>
            <a:ext cx="43075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http://ckmfitter.in2p3.fr/www/results/plots_summer19/</a:t>
            </a:r>
            <a:r>
              <a:rPr lang="en-US" sz="1000" dirty="0" err="1"/>
              <a:t>png</a:t>
            </a:r>
            <a:r>
              <a:rPr lang="en-US" sz="1000" dirty="0"/>
              <a:t>/</a:t>
            </a:r>
            <a:r>
              <a:rPr lang="en-US" sz="1000" dirty="0" err="1"/>
              <a:t>rhoeta_large.png</a:t>
            </a:r>
            <a:endParaRPr lang="en-US" sz="1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0C1E0E-0163-3A48-B058-7F42C6432885}"/>
              </a:ext>
            </a:extLst>
          </p:cNvPr>
          <p:cNvSpPr txBox="1"/>
          <p:nvPr/>
        </p:nvSpPr>
        <p:spPr>
          <a:xfrm>
            <a:off x="356936" y="5665083"/>
            <a:ext cx="2329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V</a:t>
            </a:r>
            <a:r>
              <a:rPr lang="en-US" sz="3200" baseline="-25000" dirty="0"/>
              <a:t>CKM</a:t>
            </a:r>
            <a:r>
              <a:rPr lang="en-US" sz="3200" dirty="0"/>
              <a:t> = U</a:t>
            </a:r>
            <a:r>
              <a:rPr lang="en-US" sz="3200" baseline="-25000" dirty="0"/>
              <a:t>L</a:t>
            </a:r>
            <a:r>
              <a:rPr lang="en-US" sz="3200" baseline="30000" dirty="0"/>
              <a:t>†</a:t>
            </a:r>
            <a:r>
              <a:rPr lang="en-US" sz="3200" dirty="0"/>
              <a:t> D</a:t>
            </a:r>
            <a:r>
              <a:rPr lang="en-US" sz="3200" baseline="-25000" dirty="0"/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8707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9110D-F2B8-9040-8B88-1C0357DCA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98817"/>
            <a:ext cx="8229600" cy="5635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The Beloved </a:t>
            </a:r>
            <a:r>
              <a:rPr lang="en-US" i="1" dirty="0">
                <a:solidFill>
                  <a:schemeClr val="bg2">
                    <a:lumMod val="50000"/>
                  </a:schemeClr>
                </a:solidFill>
              </a:rPr>
              <a:t>Beautiful</a:t>
            </a:r>
            <a:r>
              <a:rPr lang="en-US" dirty="0"/>
              <a:t> 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(&amp; EMPIRICAL)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                                                                   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Standard Model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72C2A-2D31-714B-9589-5F0674D05BB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90170" y="324457"/>
            <a:ext cx="1618604" cy="16340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B44597-9528-9B46-99C2-589C78DA5F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807"/>
          <a:stretch/>
        </p:blipFill>
        <p:spPr>
          <a:xfrm>
            <a:off x="9671" y="1355271"/>
            <a:ext cx="5888471" cy="51039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BD8F20-D5F0-FD42-80FD-20DCD34B52AF}"/>
              </a:ext>
            </a:extLst>
          </p:cNvPr>
          <p:cNvSpPr txBox="1"/>
          <p:nvPr/>
        </p:nvSpPr>
        <p:spPr>
          <a:xfrm>
            <a:off x="6299472" y="3694130"/>
            <a:ext cx="2834857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Arbitrary Content</a:t>
            </a:r>
          </a:p>
          <a:p>
            <a:pPr algn="r"/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Arbitrary Masses</a:t>
            </a:r>
          </a:p>
          <a:p>
            <a:pPr algn="r"/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Arbitrary Mixings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850AFE-5A8A-F543-9B69-FAD96FAAB614}"/>
              </a:ext>
            </a:extLst>
          </p:cNvPr>
          <p:cNvSpPr txBox="1"/>
          <p:nvPr/>
        </p:nvSpPr>
        <p:spPr>
          <a:xfrm>
            <a:off x="6299472" y="4895907"/>
            <a:ext cx="2834857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Arbitrary Higgs Mechanism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89CCA6-D83D-D645-9676-D49FA55DBCDC}"/>
              </a:ext>
            </a:extLst>
          </p:cNvPr>
          <p:cNvSpPr/>
          <p:nvPr/>
        </p:nvSpPr>
        <p:spPr>
          <a:xfrm>
            <a:off x="9671" y="6271933"/>
            <a:ext cx="578830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/>
              <a:t>https://</a:t>
            </a:r>
            <a:r>
              <a:rPr lang="en-US" sz="1100" dirty="0" err="1"/>
              <a:t>en.wikipedia.org</a:t>
            </a:r>
            <a:r>
              <a:rPr lang="en-US" sz="1100" dirty="0"/>
              <a:t>/wiki/</a:t>
            </a:r>
            <a:r>
              <a:rPr lang="en-US" sz="1100" dirty="0" err="1"/>
              <a:t>Elementary_particle</a:t>
            </a:r>
            <a:endParaRPr lang="en-US" sz="11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6BDC17-1DB1-9C40-A41A-3A1D1030769F}"/>
              </a:ext>
            </a:extLst>
          </p:cNvPr>
          <p:cNvSpPr txBox="1"/>
          <p:nvPr/>
        </p:nvSpPr>
        <p:spPr>
          <a:xfrm>
            <a:off x="6289800" y="2584686"/>
            <a:ext cx="2854200" cy="83099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Non-Minimal</a:t>
            </a:r>
          </a:p>
          <a:p>
            <a:pPr algn="r"/>
            <a:r>
              <a:rPr lang="en-US" sz="2400" b="1" dirty="0"/>
              <a:t>Unnatural</a:t>
            </a:r>
          </a:p>
        </p:txBody>
      </p:sp>
    </p:spTree>
    <p:extLst>
      <p:ext uri="{BB962C8B-B14F-4D97-AF65-F5344CB8AC3E}">
        <p14:creationId xmlns:p14="http://schemas.microsoft.com/office/powerpoint/2010/main" val="298168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19200" y="2057400"/>
            <a:ext cx="6705600" cy="246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3600" spc="-200" dirty="0">
                <a:ea typeface="Verdana" panose="020B0604030504040204" pitchFamily="34" charset="0"/>
                <a:cs typeface="Arial" panose="020B0604020202020204" pitchFamily="34" charset="0"/>
              </a:rPr>
              <a:t>Only </a:t>
            </a:r>
            <a:r>
              <a:rPr lang="en-US" sz="3600" b="1" i="1" spc="-200" dirty="0">
                <a:ea typeface="Verdana" panose="020B0604030504040204" pitchFamily="34" charset="0"/>
                <a:cs typeface="Arial" panose="020B0604020202020204" pitchFamily="34" charset="0"/>
              </a:rPr>
              <a:t>Left</a:t>
            </a:r>
            <a:r>
              <a:rPr lang="en-US" sz="3600" spc="-200" dirty="0">
                <a:ea typeface="Verdana" panose="020B0604030504040204" pitchFamily="34" charset="0"/>
                <a:cs typeface="Arial" panose="020B0604020202020204" pitchFamily="34" charset="0"/>
              </a:rPr>
              <a:t> handed fermions charged under the weak SM gauge group</a:t>
            </a:r>
            <a:r>
              <a:rPr lang="en-US" sz="3600" spc="-200" dirty="0">
                <a:solidFill>
                  <a:srgbClr val="B0A878"/>
                </a:solidFill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85000"/>
              </a:lnSpc>
            </a:pPr>
            <a:endParaRPr lang="en-US" sz="3600" b="1" spc="-200" dirty="0">
              <a:solidFill>
                <a:srgbClr val="CCC7A8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3600" spc="-200" dirty="0">
                <a:solidFill>
                  <a:srgbClr val="877F4F"/>
                </a:solidFill>
                <a:ea typeface="Verdana" panose="020B0604030504040204" pitchFamily="34" charset="0"/>
                <a:cs typeface="Arial" panose="020B0604020202020204" pitchFamily="34" charset="0"/>
              </a:rPr>
              <a:t>Fermion and gauge boson masses </a:t>
            </a:r>
            <a:br>
              <a:rPr lang="en-US" sz="3600" spc="-200" dirty="0">
                <a:solidFill>
                  <a:srgbClr val="877F4F"/>
                </a:solidFill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3600" b="1" spc="-200" dirty="0">
                <a:solidFill>
                  <a:srgbClr val="877F4F"/>
                </a:solidFill>
                <a:ea typeface="Verdana" panose="020B0604030504040204" pitchFamily="34" charset="0"/>
                <a:cs typeface="Arial" panose="020B0604020202020204" pitchFamily="34" charset="0"/>
              </a:rPr>
              <a:t>FORBIDDEN</a:t>
            </a:r>
            <a:r>
              <a:rPr lang="en-US" sz="3600" spc="-200" dirty="0">
                <a:solidFill>
                  <a:srgbClr val="877F4F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by symmetry</a:t>
            </a:r>
            <a:r>
              <a:rPr lang="en-US" sz="3600" spc="-200" dirty="0"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0ED64E6-6563-C049-9E08-86323BA05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98817"/>
            <a:ext cx="8229600" cy="5635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The Beloved </a:t>
            </a:r>
            <a:r>
              <a:rPr lang="en-US" i="1" dirty="0">
                <a:solidFill>
                  <a:schemeClr val="bg2">
                    <a:lumMod val="50000"/>
                  </a:schemeClr>
                </a:solidFill>
              </a:rPr>
              <a:t>Beautiful</a:t>
            </a:r>
            <a:r>
              <a:rPr lang="en-US" dirty="0"/>
              <a:t> 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(&amp; EMPIRICAL)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                                                                   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Standard Model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38D804-A0F2-9F4C-886C-7581C0E793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90170" y="324457"/>
            <a:ext cx="1618604" cy="163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49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610600" cy="1554162"/>
          </a:xfrm>
        </p:spPr>
        <p:txBody>
          <a:bodyPr anchor="ctr" anchorCtr="0">
            <a:noAutofit/>
          </a:bodyPr>
          <a:lstStyle/>
          <a:p>
            <a:pPr>
              <a:lnSpc>
                <a:spcPct val="85000"/>
              </a:lnSpc>
            </a:pPr>
            <a:r>
              <a:rPr lang="en-US" sz="3200" dirty="0">
                <a:solidFill>
                  <a:srgbClr val="877F4F"/>
                </a:solidFill>
              </a:rPr>
              <a:t>Whatever gives rise to fundamental particle masses has to break electroweak symmetry (EWSB)</a:t>
            </a:r>
            <a:r>
              <a:rPr lang="en-US" sz="3200" dirty="0">
                <a:solidFill>
                  <a:srgbClr val="000000"/>
                </a:solidFill>
              </a:rPr>
              <a:t>.</a:t>
            </a:r>
            <a:br>
              <a:rPr lang="en-US" sz="3200" dirty="0">
                <a:solidFill>
                  <a:srgbClr val="B0A878"/>
                </a:solidFill>
              </a:rPr>
            </a:br>
            <a:endParaRPr lang="en-US" sz="4000" dirty="0">
              <a:solidFill>
                <a:srgbClr val="B0A878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52400" y="1447800"/>
            <a:ext cx="5334000" cy="6096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lang="en-US" sz="4400" b="1" kern="1200" spc="-300" dirty="0" smtClean="0">
                <a:solidFill>
                  <a:srgbClr val="CCC7A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l">
              <a:lnSpc>
                <a:spcPct val="85000"/>
              </a:lnSpc>
            </a:pPr>
            <a:r>
              <a:rPr lang="en-US" sz="3600" dirty="0">
                <a:solidFill>
                  <a:schemeClr val="tx1"/>
                </a:solidFill>
              </a:rPr>
              <a:t>The Higgs Mechanism</a:t>
            </a:r>
            <a:r>
              <a:rPr lang="en-US" sz="3600" dirty="0">
                <a:solidFill>
                  <a:srgbClr val="B0A878"/>
                </a:solidFill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4800" y="1981200"/>
            <a:ext cx="4572000" cy="57015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en-US" dirty="0"/>
              <a:t>Spontaneous Breakdown of the symmetry:</a:t>
            </a:r>
          </a:p>
          <a:p>
            <a:pPr>
              <a:lnSpc>
                <a:spcPct val="85000"/>
              </a:lnSpc>
            </a:pPr>
            <a:r>
              <a:rPr lang="da-DK" b="1" dirty="0">
                <a:solidFill>
                  <a:srgbClr val="877F4F"/>
                </a:solidFill>
              </a:rPr>
              <a:t>SU(2)</a:t>
            </a:r>
            <a:r>
              <a:rPr lang="da-DK" b="1" baseline="-25000" dirty="0">
                <a:solidFill>
                  <a:srgbClr val="877F4F"/>
                </a:solidFill>
              </a:rPr>
              <a:t>L</a:t>
            </a:r>
            <a:r>
              <a:rPr lang="da-DK" b="1" dirty="0">
                <a:solidFill>
                  <a:srgbClr val="877F4F"/>
                </a:solidFill>
              </a:rPr>
              <a:t> x U(1)</a:t>
            </a:r>
            <a:r>
              <a:rPr lang="da-DK" b="1" baseline="-25000" dirty="0">
                <a:solidFill>
                  <a:srgbClr val="877F4F"/>
                </a:solidFill>
              </a:rPr>
              <a:t>Y</a:t>
            </a:r>
            <a:r>
              <a:rPr lang="da-DK" b="1" dirty="0">
                <a:solidFill>
                  <a:srgbClr val="877F4F"/>
                </a:solidFill>
              </a:rPr>
              <a:t> → U(1)</a:t>
            </a:r>
            <a:r>
              <a:rPr lang="da-DK" b="1" baseline="-25000" dirty="0">
                <a:solidFill>
                  <a:srgbClr val="877F4F"/>
                </a:solidFill>
              </a:rPr>
              <a:t>EM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4800" y="2703731"/>
            <a:ext cx="4572000" cy="80560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en-US" dirty="0"/>
              <a:t>A scalar (Higgs) field is introduced. The Higgs field acquires a nonzero value to minimize its energy.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9150" y="3465731"/>
            <a:ext cx="2667000" cy="20229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" y="5446931"/>
            <a:ext cx="3638501" cy="648934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5257800" y="2657064"/>
            <a:ext cx="3962400" cy="1420513"/>
            <a:chOff x="5257800" y="2657064"/>
            <a:chExt cx="3962400" cy="142051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t="9678"/>
            <a:stretch/>
          </p:blipFill>
          <p:spPr>
            <a:xfrm>
              <a:off x="5257800" y="2657064"/>
              <a:ext cx="3490142" cy="103734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91068" y="3505200"/>
              <a:ext cx="2329132" cy="572377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4876800" y="4223595"/>
            <a:ext cx="4038600" cy="805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dirty="0"/>
              <a:t>Masses of fermions and gauge bosons proportional to their couplings to the Higgs field:</a:t>
            </a:r>
            <a:endParaRPr lang="en-US" sz="2800" dirty="0"/>
          </a:p>
        </p:txBody>
      </p:sp>
      <p:sp>
        <p:nvSpPr>
          <p:cNvPr id="25" name="Rectangle 24"/>
          <p:cNvSpPr/>
          <p:nvPr/>
        </p:nvSpPr>
        <p:spPr>
          <a:xfrm>
            <a:off x="4953000" y="5017041"/>
            <a:ext cx="1390124" cy="3347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en-US" b="1" dirty="0">
                <a:solidFill>
                  <a:schemeClr val="accent1"/>
                </a:solidFill>
              </a:rPr>
              <a:t>M</a:t>
            </a:r>
            <a:r>
              <a:rPr lang="en-US" b="1" baseline="-25000" dirty="0">
                <a:solidFill>
                  <a:schemeClr val="accent1"/>
                </a:solidFill>
              </a:rPr>
              <a:t>Z,W</a:t>
            </a:r>
            <a:r>
              <a:rPr lang="en-US" b="1" dirty="0">
                <a:solidFill>
                  <a:schemeClr val="accent1"/>
                </a:solidFill>
              </a:rPr>
              <a:t> = </a:t>
            </a:r>
            <a:r>
              <a:rPr lang="en-US" b="1" dirty="0" err="1">
                <a:solidFill>
                  <a:schemeClr val="accent1"/>
                </a:solidFill>
              </a:rPr>
              <a:t>g</a:t>
            </a:r>
            <a:r>
              <a:rPr lang="en-US" b="1" baseline="-25000" dirty="0" err="1">
                <a:solidFill>
                  <a:schemeClr val="accent1"/>
                </a:solidFill>
              </a:rPr>
              <a:t>Z,W</a:t>
            </a:r>
            <a:r>
              <a:rPr lang="en-US" b="1" dirty="0">
                <a:solidFill>
                  <a:schemeClr val="accent1"/>
                </a:solidFill>
              </a:rPr>
              <a:t> v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99572" y="5017041"/>
            <a:ext cx="992579" cy="334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b="1" dirty="0" err="1">
                <a:solidFill>
                  <a:srgbClr val="4F81BD"/>
                </a:solidFill>
              </a:rPr>
              <a:t>m</a:t>
            </a:r>
            <a:r>
              <a:rPr lang="en-US" b="1" baseline="-25000" dirty="0" err="1">
                <a:solidFill>
                  <a:srgbClr val="4F81BD"/>
                </a:solidFill>
              </a:rPr>
              <a:t>t</a:t>
            </a:r>
            <a:r>
              <a:rPr lang="en-US" b="1" dirty="0">
                <a:solidFill>
                  <a:srgbClr val="4F81BD"/>
                </a:solidFill>
              </a:rPr>
              <a:t> = </a:t>
            </a:r>
            <a:r>
              <a:rPr lang="en-US" b="1" dirty="0" err="1">
                <a:solidFill>
                  <a:srgbClr val="4F81BD"/>
                </a:solidFill>
              </a:rPr>
              <a:t>h</a:t>
            </a:r>
            <a:r>
              <a:rPr lang="en-US" b="1" baseline="-25000" dirty="0" err="1">
                <a:solidFill>
                  <a:srgbClr val="4F81BD"/>
                </a:solidFill>
              </a:rPr>
              <a:t>t</a:t>
            </a:r>
            <a:r>
              <a:rPr lang="en-US" b="1" dirty="0">
                <a:solidFill>
                  <a:srgbClr val="4F81BD"/>
                </a:solidFill>
              </a:rPr>
              <a:t> v </a:t>
            </a:r>
            <a:endParaRPr lang="en-US" dirty="0">
              <a:solidFill>
                <a:srgbClr val="4F81BD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848600" y="5017041"/>
            <a:ext cx="1107996" cy="3347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b="1" dirty="0">
                <a:solidFill>
                  <a:srgbClr val="4F81BD"/>
                </a:solidFill>
              </a:rPr>
              <a:t>m</a:t>
            </a:r>
            <a:r>
              <a:rPr lang="en-US" b="1" baseline="-25000" dirty="0">
                <a:solidFill>
                  <a:srgbClr val="4F81BD"/>
                </a:solidFill>
              </a:rPr>
              <a:t>h</a:t>
            </a:r>
            <a:r>
              <a:rPr lang="en-US" b="1" baseline="30000" dirty="0">
                <a:solidFill>
                  <a:srgbClr val="4F81BD"/>
                </a:solidFill>
              </a:rPr>
              <a:t>2</a:t>
            </a:r>
            <a:r>
              <a:rPr lang="en-US" b="1" dirty="0">
                <a:solidFill>
                  <a:srgbClr val="4F81BD"/>
                </a:solidFill>
              </a:rPr>
              <a:t> = </a:t>
            </a:r>
            <a:r>
              <a:rPr lang="el-GR" b="1" dirty="0">
                <a:solidFill>
                  <a:srgbClr val="4F81BD"/>
                </a:solidFill>
              </a:rPr>
              <a:t>λ </a:t>
            </a:r>
            <a:r>
              <a:rPr lang="en-US" b="1" dirty="0">
                <a:solidFill>
                  <a:srgbClr val="4F81BD"/>
                </a:solidFill>
              </a:rPr>
              <a:t>v</a:t>
            </a:r>
            <a:r>
              <a:rPr lang="en-US" b="1" baseline="30000" dirty="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010412" y="5550441"/>
            <a:ext cx="1954381" cy="4693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800" b="1" dirty="0">
                <a:solidFill>
                  <a:schemeClr val="accent2"/>
                </a:solidFill>
              </a:rPr>
              <a:t>v = 246 </a:t>
            </a:r>
            <a:r>
              <a:rPr lang="en-US" sz="2800" b="1" dirty="0" err="1">
                <a:solidFill>
                  <a:schemeClr val="accent2"/>
                </a:solidFill>
              </a:rPr>
              <a:t>GeV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04385" y="1981200"/>
            <a:ext cx="3657600" cy="805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dirty="0"/>
              <a:t>Vacuum becomes source of energy </a:t>
            </a:r>
          </a:p>
          <a:p>
            <a:pPr algn="ctr">
              <a:lnSpc>
                <a:spcPct val="85000"/>
              </a:lnSpc>
            </a:pPr>
            <a:r>
              <a:rPr lang="en-US" dirty="0"/>
              <a:t>= a source of mass</a:t>
            </a:r>
          </a:p>
          <a:p>
            <a:pPr algn="ctr">
              <a:lnSpc>
                <a:spcPct val="85000"/>
              </a:lnSpc>
            </a:pPr>
            <a:r>
              <a:rPr lang="el-GR" b="1" dirty="0">
                <a:solidFill>
                  <a:srgbClr val="4F81BD"/>
                </a:solidFill>
              </a:rPr>
              <a:t>&lt;</a:t>
            </a:r>
            <a:r>
              <a:rPr lang="en-US" b="1" dirty="0">
                <a:solidFill>
                  <a:srgbClr val="4F81BD"/>
                </a:solidFill>
              </a:rPr>
              <a:t> </a:t>
            </a:r>
            <a:r>
              <a:rPr lang="en-US" dirty="0">
                <a:solidFill>
                  <a:srgbClr val="4F81BD"/>
                </a:solidFill>
              </a:rPr>
              <a:t>H</a:t>
            </a:r>
            <a:r>
              <a:rPr lang="en-US" baseline="30000" dirty="0">
                <a:solidFill>
                  <a:srgbClr val="4F81BD"/>
                </a:solidFill>
              </a:rPr>
              <a:t>0</a:t>
            </a:r>
            <a:r>
              <a:rPr lang="el-GR" b="1" dirty="0">
                <a:solidFill>
                  <a:srgbClr val="4F81BD"/>
                </a:solidFill>
              </a:rPr>
              <a:t>&gt; =</a:t>
            </a:r>
            <a:r>
              <a:rPr lang="en-US" b="1" dirty="0">
                <a:solidFill>
                  <a:srgbClr val="4F81BD"/>
                </a:solidFill>
              </a:rPr>
              <a:t> v</a:t>
            </a:r>
            <a:endParaRPr lang="en-US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7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3" grpId="0"/>
      <p:bldP spid="25" grpId="0"/>
      <p:bldP spid="26" grpId="0"/>
      <p:bldP spid="28" grpId="0"/>
      <p:bldP spid="2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Is it THE Higgs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43841" y="912339"/>
            <a:ext cx="53972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pc="-70" dirty="0"/>
              <a:t>How do scalars interact with gauge bosons?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800" y="1524000"/>
            <a:ext cx="4876800" cy="5680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3001"/>
          <a:stretch/>
        </p:blipFill>
        <p:spPr>
          <a:xfrm>
            <a:off x="6400801" y="1143172"/>
            <a:ext cx="2131532" cy="15998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5883" r="31182" b="84139"/>
          <a:stretch/>
        </p:blipFill>
        <p:spPr>
          <a:xfrm>
            <a:off x="6105464" y="2743200"/>
            <a:ext cx="2725064" cy="82955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076233" y="3581399"/>
            <a:ext cx="1394668" cy="1202024"/>
            <a:chOff x="4876800" y="3178607"/>
            <a:chExt cx="1793533" cy="154579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t="16949" r="61477" b="50429"/>
            <a:stretch/>
          </p:blipFill>
          <p:spPr>
            <a:xfrm>
              <a:off x="4876800" y="3470647"/>
              <a:ext cx="1772793" cy="94895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029200" y="3178607"/>
              <a:ext cx="3000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992228" y="3190275"/>
              <a:ext cx="3000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25352" y="4355068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W/Z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62474" y="4355068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W/Z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145432" y="3633746"/>
            <a:ext cx="1783568" cy="1050002"/>
            <a:chOff x="6890390" y="3041539"/>
            <a:chExt cx="2293652" cy="135029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50159" t="15542" b="49327"/>
            <a:stretch/>
          </p:blipFill>
          <p:spPr>
            <a:xfrm>
              <a:off x="6890390" y="3321454"/>
              <a:ext cx="2293652" cy="102194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7543801" y="3094854"/>
              <a:ext cx="300082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733752" y="3041539"/>
              <a:ext cx="325730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433169" y="4022500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W/Z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912725" y="4022501"/>
              <a:ext cx="607860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W/Z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100428" y="4886324"/>
            <a:ext cx="1748172" cy="1336268"/>
            <a:chOff x="6057665" y="4345525"/>
            <a:chExt cx="2248135" cy="1718431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27699" t="60025" r="23450" b="7446"/>
            <a:stretch/>
          </p:blipFill>
          <p:spPr>
            <a:xfrm>
              <a:off x="6057665" y="4712997"/>
              <a:ext cx="2248135" cy="94624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6159952" y="4345525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883455" y="4345525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316941" y="5694624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W/Z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248400" y="5658102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W/Z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3841" y="1676400"/>
            <a:ext cx="4736444" cy="4495800"/>
            <a:chOff x="43841" y="890016"/>
            <a:chExt cx="4736444" cy="449580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t="-497" b="28268"/>
            <a:stretch/>
          </p:blipFill>
          <p:spPr>
            <a:xfrm>
              <a:off x="43841" y="890016"/>
              <a:ext cx="4736444" cy="2872091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436610" y="4185488"/>
              <a:ext cx="4135390" cy="120032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spc="-100" dirty="0">
                  <a:solidFill>
                    <a:schemeClr val="tx2"/>
                  </a:solidFill>
                </a:rPr>
                <a:t>We have seen that the </a:t>
              </a:r>
              <a:br>
                <a:rPr lang="en-US" sz="2400" b="1" spc="-100" dirty="0">
                  <a:solidFill>
                    <a:schemeClr val="tx2"/>
                  </a:solidFill>
                </a:rPr>
              </a:br>
              <a:r>
                <a:rPr lang="en-US" sz="2400" b="1" spc="-100" dirty="0">
                  <a:solidFill>
                    <a:schemeClr val="tx2"/>
                  </a:solidFill>
                </a:rPr>
                <a:t>Higgs couples to W/Z, with approximately the right strength!!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57200" y="2362200"/>
              <a:ext cx="40487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spc="-70" dirty="0"/>
                <a:t>h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600200" y="1640318"/>
              <a:ext cx="389850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spc="-70" dirty="0"/>
                <a:t>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697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SM-Like Higgs</a:t>
            </a:r>
            <a:r>
              <a:rPr lang="en-US" dirty="0">
                <a:solidFill>
                  <a:schemeClr val="tx1"/>
                </a:solidFill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8552" y="1276467"/>
            <a:ext cx="4376848" cy="4655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1410" y="762000"/>
            <a:ext cx="3525790" cy="1143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400" b="1" spc="-100" dirty="0">
                <a:solidFill>
                  <a:schemeClr val="accent2"/>
                </a:solidFill>
              </a:rPr>
              <a:t>Higgs generates masses </a:t>
            </a:r>
          </a:p>
          <a:p>
            <a:pPr algn="ctr"/>
            <a:r>
              <a:rPr lang="en-US" sz="2400" b="1" spc="-100" dirty="0">
                <a:solidFill>
                  <a:schemeClr val="accent2"/>
                </a:solidFill>
              </a:rPr>
              <a:t>    of the SM particles!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6545" y="2111941"/>
            <a:ext cx="2855520" cy="140257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85000"/>
              </a:lnSpc>
            </a:pPr>
            <a:r>
              <a:rPr lang="en-US" i="1" spc="-50" dirty="0"/>
              <a:t>P. Higgs:</a:t>
            </a:r>
          </a:p>
          <a:p>
            <a:pPr algn="ctr">
              <a:lnSpc>
                <a:spcPct val="85000"/>
              </a:lnSpc>
            </a:pPr>
            <a:endParaRPr lang="en-US" sz="800" i="1" spc="-50" dirty="0"/>
          </a:p>
          <a:p>
            <a:pPr algn="ctr">
              <a:lnSpc>
                <a:spcPct val="85000"/>
              </a:lnSpc>
            </a:pPr>
            <a:r>
              <a:rPr lang="en-US" i="1" spc="-50" dirty="0"/>
              <a:t>“My first paper was rejected because it was not relevant for phenomenology”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770499"/>
            <a:ext cx="3581400" cy="228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09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efault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A3B3C"/>
      </a:hlink>
      <a:folHlink>
        <a:srgbClr val="3F3F3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7709</TotalTime>
  <Words>2130</Words>
  <Application>Microsoft Macintosh PowerPoint</Application>
  <PresentationFormat>On-screen Show (4:3)</PresentationFormat>
  <Paragraphs>310</Paragraphs>
  <Slides>39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Cambria Math</vt:lpstr>
      <vt:lpstr>Default Theme</vt:lpstr>
      <vt:lpstr>Custom Design</vt:lpstr>
      <vt:lpstr>Beyond the    Standard Model (BSM):        Higgs I</vt:lpstr>
      <vt:lpstr>The Beloved Beautiful (&amp; EMPIRICAL)                                                                      Standard Model</vt:lpstr>
      <vt:lpstr>Quark Mixing: CKM Matrix</vt:lpstr>
      <vt:lpstr>Unitary SM VCKM</vt:lpstr>
      <vt:lpstr>The Beloved Beautiful (&amp; EMPIRICAL)                                                                      Standard Model</vt:lpstr>
      <vt:lpstr>The Beloved Beautiful (&amp; EMPIRICAL)                                                                      Standard Model</vt:lpstr>
      <vt:lpstr>Whatever gives rise to fundamental particle masses has to break electroweak symmetry (EWSB). </vt:lpstr>
      <vt:lpstr>Is it THE Higgs?</vt:lpstr>
      <vt:lpstr>SM-Like Higgs!</vt:lpstr>
      <vt:lpstr>Still large uncertainties in couplings…</vt:lpstr>
      <vt:lpstr>PowerPoint Presentation</vt:lpstr>
      <vt:lpstr>PowerPoint Presentation</vt:lpstr>
      <vt:lpstr>PowerPoint Presentation</vt:lpstr>
      <vt:lpstr>PowerPoint Presentation</vt:lpstr>
      <vt:lpstr>SM Higgs is a Doublet</vt:lpstr>
      <vt:lpstr>More Doublets??</vt:lpstr>
      <vt:lpstr>Dark Higgs??</vt:lpstr>
      <vt:lpstr>PowerPoint Presentation</vt:lpstr>
      <vt:lpstr>2 Higgs Doublet Model (2HDM).</vt:lpstr>
      <vt:lpstr>SM-Like Higgs.</vt:lpstr>
      <vt:lpstr>Singlets vs. Doublets??</vt:lpstr>
      <vt:lpstr>PowerPoint Presentation</vt:lpstr>
      <vt:lpstr>PowerPoint Presentation</vt:lpstr>
      <vt:lpstr>Fine Tuning?</vt:lpstr>
      <vt:lpstr>PowerPoint Presentation</vt:lpstr>
      <vt:lpstr>PowerPoint Presentation</vt:lpstr>
      <vt:lpstr>PowerPoint Presentation</vt:lpstr>
      <vt:lpstr>PowerPoint Presentation</vt:lpstr>
      <vt:lpstr>FCNC: Flavor Changing Neutral Currents</vt:lpstr>
      <vt:lpstr>FCNC: Flavor Changing Neutral Currents</vt:lpstr>
      <vt:lpstr>FCNC: Flavor Changing Neutral Currents</vt:lpstr>
      <vt:lpstr>PowerPoint Presentation</vt:lpstr>
      <vt:lpstr>Eg for Type II: CP-Even Higgs Bases </vt:lpstr>
      <vt:lpstr>CP-Even Higgs Bases </vt:lpstr>
      <vt:lpstr>CP-Even Higgs Bases </vt:lpstr>
      <vt:lpstr>CP-Even Higgs Bases </vt:lpstr>
      <vt:lpstr>Mixing Angles</vt:lpstr>
      <vt:lpstr>Misalignment?</vt:lpstr>
      <vt:lpstr>Direct Searches: LHC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Nausheen Shah</dc:creator>
  <cp:lastModifiedBy>Nausheen Shah</cp:lastModifiedBy>
  <cp:revision>578</cp:revision>
  <dcterms:created xsi:type="dcterms:W3CDTF">2021-05-05T19:03:27Z</dcterms:created>
  <dcterms:modified xsi:type="dcterms:W3CDTF">2021-08-18T01:28:42Z</dcterms:modified>
</cp:coreProperties>
</file>