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9" r:id="rId5"/>
    <p:sldId id="276" r:id="rId6"/>
    <p:sldId id="281" r:id="rId7"/>
    <p:sldId id="284" r:id="rId8"/>
    <p:sldId id="279" r:id="rId9"/>
    <p:sldId id="282" r:id="rId10"/>
    <p:sldId id="277" r:id="rId11"/>
    <p:sldId id="280" r:id="rId12"/>
    <p:sldId id="283" r:id="rId13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">
          <p15:clr>
            <a:srgbClr val="A4A3A4"/>
          </p15:clr>
        </p15:guide>
        <p15:guide id="2" orient="horz" pos="1294">
          <p15:clr>
            <a:srgbClr val="A4A3A4"/>
          </p15:clr>
        </p15:guide>
        <p15:guide id="3" orient="horz" pos="3745">
          <p15:clr>
            <a:srgbClr val="A4A3A4"/>
          </p15:clr>
        </p15:guide>
        <p15:guide id="4" orient="horz" pos="3980">
          <p15:clr>
            <a:srgbClr val="A4A3A4"/>
          </p15:clr>
        </p15:guide>
        <p15:guide id="5" orient="horz" pos="1052">
          <p15:clr>
            <a:srgbClr val="A4A3A4"/>
          </p15:clr>
        </p15:guide>
        <p15:guide id="6" orient="horz" pos="1741">
          <p15:clr>
            <a:srgbClr val="A4A3A4"/>
          </p15:clr>
        </p15:guide>
        <p15:guide id="7" orient="horz" pos="4183">
          <p15:clr>
            <a:srgbClr val="A4A3A4"/>
          </p15:clr>
        </p15:guide>
        <p15:guide id="8" orient="horz" pos="566">
          <p15:clr>
            <a:srgbClr val="A4A3A4"/>
          </p15:clr>
        </p15:guide>
        <p15:guide id="9" orient="horz" pos="2808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E32"/>
    <a:srgbClr val="FFFFFF"/>
    <a:srgbClr val="C75B12"/>
    <a:srgbClr val="E17000"/>
    <a:srgbClr val="5B8F22"/>
    <a:srgbClr val="D2C295"/>
    <a:srgbClr val="A79E70"/>
    <a:srgbClr val="4D4F53"/>
    <a:srgbClr val="0099CC"/>
    <a:srgbClr val="69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99"/>
    <p:restoredTop sz="94660"/>
  </p:normalViewPr>
  <p:slideViewPr>
    <p:cSldViewPr snapToObjects="1" showGuides="1">
      <p:cViewPr varScale="1">
        <p:scale>
          <a:sx n="128" d="100"/>
          <a:sy n="128" d="100"/>
        </p:scale>
        <p:origin x="1688" y="176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1/28/21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1/28/21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584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46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500"/>
            <a:ext cx="9158400" cy="68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4" r:id="rId3"/>
    <p:sldLayoutId id="2147483671" r:id="rId4"/>
    <p:sldLayoutId id="2147483672" r:id="rId5"/>
    <p:sldLayoutId id="2147483673" r:id="rId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ips/autogra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nsorflow.org/xl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CA" sz="3600" dirty="0"/>
              <a:t>Differentiable Ray Tracing Simulator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CA" dirty="0"/>
              <a:t>Maxime Vandegar, Michael Kagan</a:t>
            </a:r>
          </a:p>
          <a:p>
            <a:pPr algn="ctr"/>
            <a:endParaRPr lang="en-CA" dirty="0"/>
          </a:p>
          <a:p>
            <a:pPr algn="ctr"/>
            <a:r>
              <a:rPr lang="en-CA" dirty="0"/>
              <a:t>January 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24102" y="6658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4D66FA-1D12-6344-AA91-3C183ED0C9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828770-D00A-8449-8B71-5C830739A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Plan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DF32813-91D6-434B-B100-867A84A88EC8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BE" dirty="0"/>
                  <a:t>Build a simulator of the MAGIS optical system.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BE" dirty="0">
                    <a:solidFill>
                      <a:schemeClr val="bg2"/>
                    </a:solidFill>
                  </a:rPr>
                  <a:t>Insights</a:t>
                </a:r>
                <a:r>
                  <a:rPr lang="en-BE" dirty="0"/>
                  <a:t>: </a:t>
                </a:r>
              </a:p>
              <a:p>
                <a:pPr marL="800100" lvl="1" indent="-342900"/>
                <a:r>
                  <a:rPr lang="en-BE" dirty="0"/>
                  <a:t>Early insights about the system.</a:t>
                </a:r>
              </a:p>
              <a:p>
                <a:pPr marL="1033463" lvl="2" indent="-342900"/>
                <a:r>
                  <a:rPr lang="en-GB" dirty="0"/>
                  <a:t>e.g. what is the impact of noise, quantum efficiency, …</a:t>
                </a:r>
                <a:endParaRPr lang="en-BE" dirty="0"/>
              </a:p>
              <a:p>
                <a:pPr marL="800100" lvl="1" indent="-342900"/>
                <a:r>
                  <a:rPr lang="en-BE" dirty="0"/>
                  <a:t>Ability to test different systems.</a:t>
                </a:r>
              </a:p>
              <a:p>
                <a:pPr marL="1033463" lvl="2" indent="-342900"/>
                <a:r>
                  <a:rPr lang="en-BE" dirty="0"/>
                  <a:t> e.g. different lenses, numerical</a:t>
                </a:r>
                <a:r>
                  <a:rPr lang="en-GB" dirty="0"/>
                  <a:t> apertures,</a:t>
                </a:r>
                <a:r>
                  <a:rPr lang="en-BE" dirty="0"/>
                  <a:t> …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BE" dirty="0">
                    <a:solidFill>
                      <a:schemeClr val="bg2"/>
                    </a:solidFill>
                  </a:rPr>
                  <a:t>Inference</a:t>
                </a:r>
                <a:r>
                  <a:rPr lang="en-BE" dirty="0"/>
                  <a:t>:</a:t>
                </a:r>
              </a:p>
              <a:p>
                <a:pPr marL="800100" lvl="1" indent="-342900"/>
                <a:r>
                  <a:rPr lang="en-BE" dirty="0"/>
                  <a:t>High-fidelity model of the projection operator that can be used at inference time.</a:t>
                </a:r>
              </a:p>
              <a:p>
                <a:pPr marL="1033463" lvl="2" indent="-3429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nl-BE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l-BE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nl-BE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nl-BE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BE" dirty="0">
                    <a:solidFill>
                      <a:schemeClr val="bg2"/>
                    </a:solidFill>
                  </a:rPr>
                  <a:t>.</a:t>
                </a:r>
              </a:p>
              <a:p>
                <a:pPr marL="800100" lvl="1" indent="-342900"/>
                <a:r>
                  <a:rPr lang="en-BE" dirty="0"/>
                  <a:t>End-to-end differentiable.</a:t>
                </a:r>
              </a:p>
              <a:p>
                <a:endParaRPr lang="en-BE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DF32813-91D6-434B-B100-867A84A88E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2191" t="-10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26C62D7-59D2-E944-BC18-F7BEF8C08C1F}"/>
              </a:ext>
            </a:extLst>
          </p:cNvPr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471597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1ECE90-587C-844D-95EE-703C304654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006B84-115C-9B44-8ADB-DAE765463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Approach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494DA-BA80-1149-A0C6-45547ECDCF9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 dirty="0"/>
              <a:t>Sample light rays from the atom cloud and model their interactions with the system (</a:t>
            </a:r>
            <a:r>
              <a:rPr lang="en-BE" dirty="0">
                <a:solidFill>
                  <a:schemeClr val="bg2"/>
                </a:solidFill>
              </a:rPr>
              <a:t>physically based rendering</a:t>
            </a:r>
            <a:r>
              <a:rPr lang="en-BE" dirty="0"/>
              <a:t>).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0A7E63-C984-3444-A7F7-B5AC9695D74E}"/>
              </a:ext>
            </a:extLst>
          </p:cNvPr>
          <p:cNvCxnSpPr>
            <a:cxnSpLocks/>
          </p:cNvCxnSpPr>
          <p:nvPr/>
        </p:nvCxnSpPr>
        <p:spPr>
          <a:xfrm>
            <a:off x="990600" y="4527486"/>
            <a:ext cx="7315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E7BEA126-3D01-3F48-86E3-8D138C8C9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679" y="2486094"/>
            <a:ext cx="6804641" cy="204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41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1ECE90-587C-844D-95EE-703C304654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006B84-115C-9B44-8ADB-DAE765463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Approach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494DA-BA80-1149-A0C6-45547ECDCF9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 dirty="0"/>
              <a:t>Sample light rays from the atom cloud and model their interactions with the system (</a:t>
            </a:r>
            <a:r>
              <a:rPr lang="en-BE" dirty="0">
                <a:solidFill>
                  <a:schemeClr val="bg2"/>
                </a:solidFill>
              </a:rPr>
              <a:t>physically based rendering</a:t>
            </a:r>
            <a:r>
              <a:rPr lang="en-BE" dirty="0"/>
              <a:t>).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0A7E63-C984-3444-A7F7-B5AC9695D74E}"/>
              </a:ext>
            </a:extLst>
          </p:cNvPr>
          <p:cNvCxnSpPr>
            <a:cxnSpLocks/>
          </p:cNvCxnSpPr>
          <p:nvPr/>
        </p:nvCxnSpPr>
        <p:spPr>
          <a:xfrm>
            <a:off x="990600" y="4527486"/>
            <a:ext cx="7315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E7BEA126-3D01-3F48-86E3-8D138C8C9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679" y="2486094"/>
            <a:ext cx="6804641" cy="2041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A82170-1B7B-6D4D-A448-BEDE512D8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604" y="4527486"/>
            <a:ext cx="6898790" cy="206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6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Next steps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4"/>
          </p:nvPr>
        </p:nvSpPr>
        <p:spPr>
          <a:xfrm>
            <a:off x="419938" y="2641092"/>
            <a:ext cx="8108950" cy="157581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BE" dirty="0"/>
              <a:t>Finish the extension of the simulator to 3D.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/>
              <a:t>Complexify the system (noise, quantum efficiency, …).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3D reconstruction &amp; design</a:t>
            </a:r>
            <a:r>
              <a:rPr lang="en-GB" dirty="0"/>
              <a:t> of experiments</a:t>
            </a:r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3245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93413A-B922-D847-9604-7B3F17D3E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611" y="3240742"/>
            <a:ext cx="2062778" cy="376516"/>
          </a:xfrm>
        </p:spPr>
        <p:txBody>
          <a:bodyPr/>
          <a:lstStyle/>
          <a:p>
            <a:r>
              <a:rPr lang="en-BE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445966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JAX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229600" cy="50655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Written in JAX (</a:t>
            </a:r>
            <a:r>
              <a:rPr lang="en-GB" dirty="0">
                <a:hlinkClick r:id="rId3"/>
              </a:rPr>
              <a:t>Autograd</a:t>
            </a:r>
            <a:r>
              <a:rPr lang="en-GB" dirty="0"/>
              <a:t> &amp; </a:t>
            </a:r>
            <a:r>
              <a:rPr lang="en-GB" dirty="0">
                <a:hlinkClick r:id="rId4"/>
              </a:rPr>
              <a:t>XLA</a:t>
            </a:r>
            <a:r>
              <a:rPr lang="en-CA" dirty="0"/>
              <a:t>).</a:t>
            </a:r>
            <a:endParaRPr lang="en-US" dirty="0"/>
          </a:p>
          <a:p>
            <a:pPr marL="800100" lvl="1" indent="-342900"/>
            <a:r>
              <a:rPr lang="en-GB" dirty="0">
                <a:hlinkClick r:id="rId3"/>
              </a:rPr>
              <a:t>Autograd</a:t>
            </a:r>
            <a:r>
              <a:rPr lang="en-GB" dirty="0"/>
              <a:t>: </a:t>
            </a:r>
          </a:p>
          <a:p>
            <a:pPr marL="1033463" lvl="2" indent="-342900"/>
            <a:r>
              <a:rPr lang="en-GB" dirty="0"/>
              <a:t>Automatically differentiates native Python and Numpy code.</a:t>
            </a:r>
          </a:p>
          <a:p>
            <a:pPr marL="1033463" lvl="2" indent="-342900"/>
            <a:r>
              <a:rPr lang="en-GB" dirty="0"/>
              <a:t>Main purpose: gradient-based optimization.</a:t>
            </a:r>
          </a:p>
          <a:p>
            <a:pPr marL="800100" lvl="1" indent="-342900"/>
            <a:r>
              <a:rPr lang="en-GB" dirty="0">
                <a:hlinkClick r:id="rId4"/>
              </a:rPr>
              <a:t>XLA</a:t>
            </a:r>
            <a:r>
              <a:rPr lang="en-GB" dirty="0"/>
              <a:t>:</a:t>
            </a:r>
          </a:p>
          <a:p>
            <a:pPr marL="1033463" lvl="2" indent="-342900"/>
            <a:r>
              <a:rPr lang="en-GB" dirty="0"/>
              <a:t>Compiles and runs programs on GPUs and TPUs (fused operations).</a:t>
            </a:r>
            <a:endParaRPr lang="en-GB" dirty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Functional programming paradigm.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Numpy (Python library) like syntax.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Automatic parallelization &amp; vectorization.</a:t>
            </a: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Differentiability could also be used for design optimization.</a:t>
            </a:r>
          </a:p>
        </p:txBody>
      </p:sp>
    </p:spTree>
    <p:extLst>
      <p:ext uri="{BB962C8B-B14F-4D97-AF65-F5344CB8AC3E}">
        <p14:creationId xmlns:p14="http://schemas.microsoft.com/office/powerpoint/2010/main" val="3781117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1ECE90-587C-844D-95EE-703C304654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006B84-115C-9B44-8ADB-DAE765463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Physically Based Rendering (1)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AA911A-DB19-F443-8294-9E0DFC5AE09B}"/>
              </a:ext>
            </a:extLst>
          </p:cNvPr>
          <p:cNvSpPr/>
          <p:nvPr/>
        </p:nvSpPr>
        <p:spPr>
          <a:xfrm>
            <a:off x="30480" y="6610986"/>
            <a:ext cx="6553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chemeClr val="accent5"/>
                </a:solidFill>
              </a:rPr>
              <a:t>Credits: </a:t>
            </a:r>
            <a:r>
              <a:rPr lang="en-GB" sz="800" dirty="0"/>
              <a:t>https://</a:t>
            </a:r>
            <a:r>
              <a:rPr lang="en-GB" sz="800" dirty="0" err="1"/>
              <a:t>graphics.stanford.edu</a:t>
            </a:r>
            <a:r>
              <a:rPr lang="en-GB" sz="800" dirty="0"/>
              <a:t>/courses/cs348b-competition/cs348b-09/</a:t>
            </a:r>
            <a:endParaRPr lang="en-BE" sz="800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A716470-500B-C04E-88E2-07912A7A09A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 dirty="0"/>
              <a:t>Computer graphics approach that render images by modeling the behaviour of light rays in the real world.</a:t>
            </a:r>
          </a:p>
        </p:txBody>
      </p:sp>
      <p:pic>
        <p:nvPicPr>
          <p:cNvPr id="18" name="Picture 17" descr="A close up of a plant&#10;&#10;Description automatically generated with medium confidence">
            <a:extLst>
              <a:ext uri="{FF2B5EF4-FFF2-40B4-BE49-F238E27FC236}">
                <a16:creationId xmlns:a16="http://schemas.microsoft.com/office/drawing/2014/main" id="{489FF040-56AB-9B48-9133-D940BB795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667000"/>
            <a:ext cx="2552700" cy="25527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E4B5FA2-B4A7-014C-BA09-2A13BBF07756}"/>
              </a:ext>
            </a:extLst>
          </p:cNvPr>
          <p:cNvSpPr txBox="1"/>
          <p:nvPr/>
        </p:nvSpPr>
        <p:spPr>
          <a:xfrm>
            <a:off x="3048000" y="5379682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2"/>
                </a:solidFill>
              </a:rPr>
              <a:t>CS348B</a:t>
            </a:r>
            <a:r>
              <a:rPr lang="en-GB" sz="1100" dirty="0"/>
              <a:t>: Zach DeVito implemented a system for automatic spider web generation and then simulated wavelength dependent refraction through the web's threads.</a:t>
            </a:r>
            <a:endParaRPr lang="en-BE" sz="1100" dirty="0"/>
          </a:p>
        </p:txBody>
      </p:sp>
    </p:spTree>
    <p:extLst>
      <p:ext uri="{BB962C8B-B14F-4D97-AF65-F5344CB8AC3E}">
        <p14:creationId xmlns:p14="http://schemas.microsoft.com/office/powerpoint/2010/main" val="3586379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1ECE90-587C-844D-95EE-703C304654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006B84-115C-9B44-8ADB-DAE765463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Physically Based Rendering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4A716470-500B-C04E-88E2-07912A7A09AC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57200" y="1243584"/>
                <a:ext cx="8108950" cy="5309616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BE" dirty="0"/>
                  <a:t>Sample light rays from the camera and trace them until they hit a light source.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BE" dirty="0"/>
                  <a:t>Model the interaction of light rays with materials.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BE" dirty="0"/>
                  <a:t>Need to find which object in the scene a light ray will intersect first.</a:t>
                </a:r>
              </a:p>
              <a:p>
                <a:pPr marL="800100" lvl="1" indent="-342900"/>
                <a14:m>
                  <m:oMath xmlns:m="http://schemas.openxmlformats.org/officeDocument/2006/math">
                    <m:r>
                      <a:rPr lang="en-BE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l-BE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nl-BE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BE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𝑤h𝑒𝑟𝑒</m:t>
                    </m:r>
                    <m:r>
                      <a:rPr lang="nl-BE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BE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nl-BE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BE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nl-BE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BE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𝑡h𝑒</m:t>
                    </m:r>
                    <m:r>
                      <a:rPr lang="nl-BE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BE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𝑛𝑢𝑚𝑏𝑒𝑟</m:t>
                    </m:r>
                    <m:r>
                      <a:rPr lang="nl-BE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BE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𝑜𝑓</m:t>
                    </m:r>
                    <m:r>
                      <a:rPr lang="nl-BE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BE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𝑜𝑏𝑗𝑒𝑐𝑡𝑠</m:t>
                    </m:r>
                    <m:r>
                      <a:rPr lang="nl-BE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BE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</m:t>
                    </m:r>
                    <m:r>
                      <a:rPr lang="nl-BE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BE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𝑡h𝑒</m:t>
                    </m:r>
                    <m:r>
                      <a:rPr lang="nl-BE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BE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𝑠𝑐𝑒𝑛𝑒</m:t>
                    </m:r>
                    <m:r>
                      <a:rPr lang="nl-BE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BE" dirty="0"/>
                  <a:t> </a:t>
                </a:r>
              </a:p>
              <a:p>
                <a:pPr marL="1033463" lvl="2" indent="-342900"/>
                <a:r>
                  <a:rPr lang="en-BE" dirty="0"/>
                  <a:t>Not computational efficient.</a:t>
                </a:r>
              </a:p>
              <a:p>
                <a:pPr marL="1257300" lvl="3" indent="-342900"/>
                <a:r>
                  <a:rPr lang="en-BE" dirty="0"/>
                  <a:t>Can be improved with exact or approximated algorithms.</a:t>
                </a:r>
              </a:p>
              <a:p>
                <a:pPr marL="1033463" lvl="2" indent="-342900"/>
                <a:r>
                  <a:rPr lang="en-BE" dirty="0"/>
                  <a:t>We know exactly the setup.</a:t>
                </a:r>
              </a:p>
              <a:p>
                <a:pPr marL="1257300" lvl="3" indent="-342900"/>
                <a:r>
                  <a:rPr lang="en-BE" dirty="0"/>
                  <a:t>Intersections can be computed in </a:t>
                </a:r>
                <a14:m>
                  <m:oMath xmlns:m="http://schemas.openxmlformats.org/officeDocument/2006/math">
                    <m:r>
                      <a:rPr lang="en-BE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nl-BE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BE" dirty="0"/>
                  <a:t>.</a:t>
                </a:r>
              </a:p>
              <a:p>
                <a:pPr marL="800100" lvl="1" indent="-342900"/>
                <a:endParaRPr lang="en-BE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BE" dirty="0"/>
              </a:p>
            </p:txBody>
          </p:sp>
        </mc:Choice>
        <mc:Fallback xmlns="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4A716470-500B-C04E-88E2-07912A7A09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57200" y="1243584"/>
                <a:ext cx="8108950" cy="5309616"/>
              </a:xfrm>
              <a:blipFill>
                <a:blip r:embed="rId2"/>
                <a:stretch>
                  <a:fillRect l="-2191" t="-955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>
            <a:extLst>
              <a:ext uri="{FF2B5EF4-FFF2-40B4-BE49-F238E27FC236}">
                <a16:creationId xmlns:a16="http://schemas.microsoft.com/office/drawing/2014/main" id="{46F84548-CEA9-C747-A177-632BF2970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4724031"/>
            <a:ext cx="2590800" cy="16638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D6E6955-B3E4-8045-BB1D-B947EE477BD1}"/>
              </a:ext>
            </a:extLst>
          </p:cNvPr>
          <p:cNvSpPr/>
          <p:nvPr/>
        </p:nvSpPr>
        <p:spPr>
          <a:xfrm>
            <a:off x="30480" y="6610986"/>
            <a:ext cx="6553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chemeClr val="accent5"/>
                </a:solidFill>
              </a:rPr>
              <a:t>Credits: </a:t>
            </a:r>
            <a:r>
              <a:rPr lang="en-GB" sz="800" i="1" dirty="0"/>
              <a:t>Physically Based Rendering: From Theory To Implementation.</a:t>
            </a:r>
            <a:r>
              <a:rPr lang="en-GB" sz="800" dirty="0"/>
              <a:t> Matt Pharr, Wenzel Jakob, and Greg Humphreys.</a:t>
            </a:r>
            <a:endParaRPr lang="en-BE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212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easOfScience xmlns="be4c3ea6-cad5-4867-91d9-7216788d6e80"/>
    <ContentCategory1 xmlns="be4c3ea6-cad5-4867-91d9-7216788d6e80">Talks</ContentCategory1>
    <PublishingExpirationDate xmlns="http://schemas.microsoft.com/sharepoint/v3" xsi:nil="true"/>
    <Instruments xmlns="be4c3ea6-cad5-4867-91d9-7216788d6e80">
      <Value>7</Value>
    </Instruments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09C022A5BACE4D8A86646BFE6F373A" ma:contentTypeVersion="6" ma:contentTypeDescription="Create a new document." ma:contentTypeScope="" ma:versionID="fa09eca8e9885d653412965b564ef40e">
  <xsd:schema xmlns:xsd="http://www.w3.org/2001/XMLSchema" xmlns:xs="http://www.w3.org/2001/XMLSchema" xmlns:p="http://schemas.microsoft.com/office/2006/metadata/properties" xmlns:ns1="http://schemas.microsoft.com/sharepoint/v3" xmlns:ns2="be4c3ea6-cad5-4867-91d9-7216788d6e80" targetNamespace="http://schemas.microsoft.com/office/2006/metadata/properties" ma:root="true" ma:fieldsID="5e650a32204f281424193f6b0635a9f5" ns1:_="" ns2:_="">
    <xsd:import namespace="http://schemas.microsoft.com/sharepoint/v3"/>
    <xsd:import namespace="be4c3ea6-cad5-4867-91d9-7216788d6e8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AreasOfScience" minOccurs="0"/>
                <xsd:element ref="ns2:Instruments" minOccurs="0"/>
                <xsd:element ref="ns2:ContentCategory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c3ea6-cad5-4867-91d9-7216788d6e80" elementFormDefault="qualified">
    <xsd:import namespace="http://schemas.microsoft.com/office/2006/documentManagement/types"/>
    <xsd:import namespace="http://schemas.microsoft.com/office/infopath/2007/PartnerControls"/>
    <xsd:element name="AreasOfScience" ma:index="10" nillable="true" ma:displayName="AreasOfScience" ma:list="{e1f02b6c-c9b2-4349-9939-471bf3a1aa7d}" ma:internalName="AreasOfScience" ma:showField="Title" ma:web="be4c3ea6-cad5-4867-91d9-7216788d6e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nstruments" ma:index="11" nillable="true" ma:displayName="Instruments" ma:list="{b890da74-bd63-4911-b17a-af6e8f3c956b}" ma:internalName="Instruments" ma:showField="Title" ma:web="be4c3ea6-cad5-4867-91d9-7216788d6e80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ntentCategory1" ma:index="12" nillable="true" ma:displayName="ContentCategory" ma:format="Dropdown" ma:internalName="ContentCategory1">
      <xsd:simpleType>
        <xsd:restriction base="dms:Choice">
          <xsd:enumeration value="Articles"/>
          <xsd:enumeration value="Design Documents"/>
          <xsd:enumeration value="Posters"/>
          <xsd:enumeration value="Talks"/>
          <xsd:enumeration value="XFEL Facilities"/>
          <xsd:enumeration value="X-Ray Interes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DC465C-0AFA-4B02-8D00-CB14DF55DD98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be4c3ea6-cad5-4867-91d9-7216788d6e80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0D38D205-A273-4ABA-A83A-77DB3B1F88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0C2239-B20E-4DE6-814B-AECCA40A80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e4c3ea6-cad5-4867-91d9-7216788d6e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0</TotalTime>
  <Words>410</Words>
  <Application>Microsoft Macintosh PowerPoint</Application>
  <PresentationFormat>On-screen Show (4:3)</PresentationFormat>
  <Paragraphs>60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 Math</vt:lpstr>
      <vt:lpstr>Blank</vt:lpstr>
      <vt:lpstr>Differentiable Ray Tracing Simulator</vt:lpstr>
      <vt:lpstr>Plan</vt:lpstr>
      <vt:lpstr>Approach</vt:lpstr>
      <vt:lpstr>Approach</vt:lpstr>
      <vt:lpstr>Next steps</vt:lpstr>
      <vt:lpstr>Backup slides</vt:lpstr>
      <vt:lpstr>JAX</vt:lpstr>
      <vt:lpstr>Physically Based Rendering (1)</vt:lpstr>
      <vt:lpstr>Physically Based Rendering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SLAC Presentation Template - White</dc:title>
  <dc:creator/>
  <cp:lastModifiedBy/>
  <cp:revision>1</cp:revision>
  <dcterms:created xsi:type="dcterms:W3CDTF">2012-06-11T23:50:00Z</dcterms:created>
  <dcterms:modified xsi:type="dcterms:W3CDTF">2021-01-28T17:04:44Z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0x0101003309C022A5BACE4D8A86646BFE6F373A</vt:lpwstr>
  </property>
</Properties>
</file>