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27"/>
  </p:notesMasterIdLst>
  <p:handoutMasterIdLst>
    <p:handoutMasterId r:id="rId28"/>
  </p:handoutMasterIdLst>
  <p:sldIdLst>
    <p:sldId id="256" r:id="rId2"/>
    <p:sldId id="335" r:id="rId3"/>
    <p:sldId id="365" r:id="rId4"/>
    <p:sldId id="368" r:id="rId5"/>
    <p:sldId id="351" r:id="rId6"/>
    <p:sldId id="366" r:id="rId7"/>
    <p:sldId id="363" r:id="rId8"/>
    <p:sldId id="350" r:id="rId9"/>
    <p:sldId id="369" r:id="rId10"/>
    <p:sldId id="362" r:id="rId11"/>
    <p:sldId id="358" r:id="rId12"/>
    <p:sldId id="359" r:id="rId13"/>
    <p:sldId id="336" r:id="rId14"/>
    <p:sldId id="331" r:id="rId15"/>
    <p:sldId id="337" r:id="rId16"/>
    <p:sldId id="338" r:id="rId17"/>
    <p:sldId id="339" r:id="rId18"/>
    <p:sldId id="341" r:id="rId19"/>
    <p:sldId id="343" r:id="rId20"/>
    <p:sldId id="364" r:id="rId21"/>
    <p:sldId id="360" r:id="rId22"/>
    <p:sldId id="361" r:id="rId23"/>
    <p:sldId id="344" r:id="rId24"/>
    <p:sldId id="356" r:id="rId25"/>
    <p:sldId id="357" r:id="rId26"/>
  </p:sldIdLst>
  <p:sldSz cx="12192000" cy="6858000"/>
  <p:notesSz cx="6858000" cy="9144000"/>
  <p:defaultTextStyle>
    <a:defPPr>
      <a:defRPr lang="ja-JP"/>
    </a:defPPr>
    <a:lvl1pPr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umimoji="1"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umimoji="1"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umimoji="1"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umimoji="1"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7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nabe Tomohiko" initials="TT" lastIdx="1" clrIdx="0">
    <p:extLst>
      <p:ext uri="{19B8F6BF-5375-455C-9EA6-DF929625EA0E}">
        <p15:presenceInfo xmlns:p15="http://schemas.microsoft.com/office/powerpoint/2012/main" userId="2cffca15adb61af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FF"/>
    <a:srgbClr val="0000FF"/>
    <a:srgbClr val="D84942"/>
    <a:srgbClr val="D883FF"/>
    <a:srgbClr val="00FF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スタイル/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淡色スタイル 1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997" autoAdjust="0"/>
    <p:restoredTop sz="95388" autoAdjust="0"/>
  </p:normalViewPr>
  <p:slideViewPr>
    <p:cSldViewPr snapToGrid="0" snapToObjects="1">
      <p:cViewPr varScale="1">
        <p:scale>
          <a:sx n="83" d="100"/>
          <a:sy n="83" d="100"/>
        </p:scale>
        <p:origin x="120" y="372"/>
      </p:cViewPr>
      <p:guideLst>
        <p:guide orient="horz" pos="2184"/>
        <p:guide pos="38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ja-JP" altLang="en-US" dirty="0">
              <a:latin typeface="Avenir Next LT Pro" panose="020B0504020202020204" pitchFamily="34" charset="0"/>
              <a:ea typeface="Arial"/>
            </a:endParaRP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B8FB39C-94AB-A440-9E76-2621BA0C4C8A}" type="datetimeFigureOut">
              <a:rPr lang="ja-JP" altLang="en-US">
                <a:latin typeface="Avenir Next LT Pro" panose="020B0504020202020204" pitchFamily="34" charset="0"/>
                <a:ea typeface="Arial"/>
              </a:rPr>
              <a:pPr>
                <a:defRPr/>
              </a:pPr>
              <a:t>2020/11/25</a:t>
            </a:fld>
            <a:endParaRPr lang="ja-JP" altLang="en-US" dirty="0">
              <a:latin typeface="Avenir Next LT Pro" panose="020B0504020202020204" pitchFamily="34" charset="0"/>
              <a:ea typeface="Arial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ja-JP" altLang="en-US" dirty="0">
              <a:latin typeface="Avenir Next LT Pro" panose="020B0504020202020204" pitchFamily="34" charset="0"/>
              <a:ea typeface="Arial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6538E33-7DEC-8740-9E8C-83F2053C08D8}" type="slidenum">
              <a:rPr lang="ja-JP" altLang="en-US">
                <a:latin typeface="Avenir Next LT Pro" panose="020B0504020202020204" pitchFamily="34" charset="0"/>
                <a:ea typeface="Arial"/>
              </a:rPr>
              <a:pPr>
                <a:defRPr/>
              </a:pPr>
              <a:t>‹#›</a:t>
            </a:fld>
            <a:endParaRPr lang="ja-JP" altLang="en-US" dirty="0">
              <a:latin typeface="Avenir Next LT Pro" panose="020B0504020202020204" pitchFamily="34" charset="0"/>
              <a:ea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9855172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 i="0">
                <a:latin typeface="Avenir Next LT Pro" panose="020B0504020202020204" pitchFamily="34" charset="0"/>
                <a:ea typeface="Avenir Next LT Pro" panose="020B0504020202020204" pitchFamily="34" charset="0"/>
                <a:cs typeface="+mn-cs"/>
              </a:defRPr>
            </a:lvl1pPr>
          </a:lstStyle>
          <a:p>
            <a:pPr>
              <a:defRPr/>
            </a:pPr>
            <a:endParaRPr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 i="0">
                <a:latin typeface="Avenir Next LT Pro" panose="020B0504020202020204" pitchFamily="34" charset="0"/>
                <a:ea typeface="Avenir Next LT Pro" panose="020B0504020202020204" pitchFamily="34" charset="0"/>
                <a:cs typeface="+mn-cs"/>
              </a:defRPr>
            </a:lvl1pPr>
          </a:lstStyle>
          <a:p>
            <a:pPr>
              <a:defRPr/>
            </a:pPr>
            <a:fld id="{F1032546-8377-8F49-9563-E7986E2C8806}" type="datetimeFigureOut">
              <a:rPr lang="ja-JP" altLang="en-US" smtClean="0"/>
              <a:pPr>
                <a:defRPr/>
              </a:pPr>
              <a:t>2020/11/25</a:t>
            </a:fld>
            <a:endParaRPr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ja-JP" altLang="en-US" noProof="0" dirty="0"/>
              <a:t>マスター テキストの書式設定</a:t>
            </a:r>
          </a:p>
          <a:p>
            <a:pPr lvl="1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 i="0">
                <a:latin typeface="Avenir Next LT Pro" panose="020B0504020202020204" pitchFamily="34" charset="0"/>
                <a:ea typeface="Avenir Next LT Pro" panose="020B0504020202020204" pitchFamily="34" charset="0"/>
                <a:cs typeface="+mn-cs"/>
              </a:defRPr>
            </a:lvl1pPr>
          </a:lstStyle>
          <a:p>
            <a:pPr>
              <a:defRPr/>
            </a:pPr>
            <a:endParaRPr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 i="0">
                <a:latin typeface="Avenir Next LT Pro" panose="020B0504020202020204" pitchFamily="34" charset="0"/>
                <a:ea typeface="Avenir Next LT Pro" panose="020B0504020202020204" pitchFamily="34" charset="0"/>
                <a:cs typeface="+mn-cs"/>
              </a:defRPr>
            </a:lvl1pPr>
          </a:lstStyle>
          <a:p>
            <a:pPr>
              <a:defRPr/>
            </a:pPr>
            <a:fld id="{DE8ADF05-BD80-C747-B3BF-6FB28F455E4B}" type="slidenum">
              <a:rPr lang="ja-JP" altLang="en-US" smtClean="0"/>
              <a:pPr>
                <a:defRPr/>
              </a:pPr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7367727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fontAlgn="base">
      <a:spcBef>
        <a:spcPct val="30000"/>
      </a:spcBef>
      <a:spcAft>
        <a:spcPct val="0"/>
      </a:spcAft>
      <a:defRPr kumimoji="1" sz="1200" b="0" i="0" kern="1200">
        <a:solidFill>
          <a:schemeClr val="tx1"/>
        </a:solidFill>
        <a:latin typeface="Avenir Next LT Pro" panose="020B0504020202020204" pitchFamily="34" charset="0"/>
        <a:ea typeface="Avenir Next LT Pro" panose="020B0504020202020204" pitchFamily="34" charset="0"/>
        <a:cs typeface="Arial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4578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8DFE592-5D7E-6D43-A995-D0B14492F07F}" type="slidenum">
              <a:rPr lang="ja-JP" altLang="en-US" smtClean="0"/>
              <a:pPr>
                <a:defRPr/>
              </a:pPr>
              <a:t>1</a:t>
            </a:fld>
            <a:endParaRPr lang="ja-JP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C54CE1-A2B0-AB40-8019-A0D972552F15}" type="slidenum">
              <a:rPr lang="ja-JP" altLang="en-US" smtClean="0"/>
              <a:pPr/>
              <a:t>11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942701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Grp="1" noChangeArrowheads="1"/>
          </p:cNvSpPr>
          <p:nvPr>
            <p:ph type="ftr"/>
          </p:nvPr>
        </p:nvSpPr>
        <p:spPr>
          <a:ln/>
        </p:spPr>
        <p:txBody>
          <a:bodyPr/>
          <a:lstStyle/>
          <a:p>
            <a:r>
              <a:rPr lang="en-US"/>
              <a:t>Ladislav Andricek, MPI Munich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E1F3C4D-26A5-2D41-8C03-5C8E5DC17F54}" type="slidenum">
              <a:rPr lang="en-US"/>
              <a:pPr/>
              <a:t>22</a:t>
            </a:fld>
            <a:endParaRPr lang="en-US"/>
          </a:p>
        </p:txBody>
      </p:sp>
      <p:sp>
        <p:nvSpPr>
          <p:cNvPr id="28673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93738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8674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6360" y="4342535"/>
            <a:ext cx="5486681" cy="4032250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31641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1395412"/>
            <a:ext cx="10363200" cy="1652588"/>
          </a:xfrm>
        </p:spPr>
        <p:txBody>
          <a:bodyPr/>
          <a:lstStyle>
            <a:lvl1pPr>
              <a:defRPr b="1" i="0">
                <a:solidFill>
                  <a:schemeClr val="tx1"/>
                </a:solidFill>
                <a:latin typeface="+mn-lt"/>
                <a:cs typeface="Arial"/>
              </a:defRPr>
            </a:lvl1pPr>
          </a:lstStyle>
          <a:p>
            <a:r>
              <a:rPr lang="ja-JP" altLang="en-US" dirty="0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914400" y="3689049"/>
            <a:ext cx="10363200" cy="2131181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dirty="0"/>
              <a:t>マスター サブタイトルの書式設定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11125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+mn-lt"/>
              </a:defRPr>
            </a:lvl1pPr>
            <a:lvl2pPr>
              <a:defRPr b="0" i="0">
                <a:solidFill>
                  <a:schemeClr val="tx1"/>
                </a:solidFill>
                <a:latin typeface="+mn-lt"/>
              </a:defRPr>
            </a:lvl2pPr>
            <a:lvl3pPr>
              <a:defRPr b="0" i="0">
                <a:solidFill>
                  <a:schemeClr val="tx1"/>
                </a:solidFill>
                <a:latin typeface="+mn-lt"/>
              </a:defRPr>
            </a:lvl3pPr>
            <a:lvl4pPr>
              <a:defRPr b="0" i="0">
                <a:solidFill>
                  <a:schemeClr val="tx1"/>
                </a:solidFill>
                <a:latin typeface="+mn-lt"/>
              </a:defRPr>
            </a:lvl4pPr>
            <a:lvl5pPr>
              <a:defRPr b="0" i="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D76582-91A9-4DED-806E-AD6693FEF8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E0A1A2-90A7-4BBF-ABF7-80B01005CB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D22740B-0EEE-4A8F-AB3F-3246F9E5F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79509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79B36A-E858-43CC-B333-053FF09B72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E0A1A2-90A7-4BBF-ABF7-80B01005CB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9E46A42-3B0C-4B8E-90DB-DCD9DC397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89045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2BF51B7-EC52-447D-9E69-DDC541CDBE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E0A1A2-90A7-4BBF-ABF7-80B01005CBB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607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131234" y="96982"/>
            <a:ext cx="11929533" cy="73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5875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dirty="0"/>
              <a:t>Master Title</a:t>
            </a:r>
            <a:endParaRPr lang="ja-JP" altLang="en-US" dirty="0"/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131234" y="969963"/>
            <a:ext cx="11929533" cy="535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dirty="0"/>
              <a:t>level 1</a:t>
            </a:r>
            <a:endParaRPr lang="ja-JP" altLang="en-US" dirty="0"/>
          </a:p>
          <a:p>
            <a:pPr lvl="1"/>
            <a:r>
              <a:rPr lang="en-US" altLang="ja-JP" dirty="0"/>
              <a:t>level 2</a:t>
            </a:r>
            <a:endParaRPr lang="ja-JP" altLang="en-US" dirty="0"/>
          </a:p>
          <a:p>
            <a:pPr lvl="2"/>
            <a:r>
              <a:rPr lang="en-US" altLang="ja-JP" dirty="0"/>
              <a:t>level 3</a:t>
            </a:r>
            <a:endParaRPr lang="ja-JP" altLang="en-US" dirty="0"/>
          </a:p>
          <a:p>
            <a:pPr lvl="3"/>
            <a:r>
              <a:rPr lang="en-US" altLang="ja-JP" dirty="0"/>
              <a:t>level 4</a:t>
            </a:r>
            <a:endParaRPr lang="ja-JP" altLang="en-US" dirty="0"/>
          </a:p>
          <a:p>
            <a:pPr lvl="4"/>
            <a:r>
              <a:rPr lang="en-US" altLang="ja-JP" dirty="0"/>
              <a:t>level 5</a:t>
            </a:r>
            <a:endParaRPr lang="ja-JP" alt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5B517F4-296E-4C9F-AF85-CB00687CE8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46265" y="6327775"/>
            <a:ext cx="945734" cy="530226"/>
          </a:xfrm>
          <a:prstGeom prst="rect">
            <a:avLst/>
          </a:prstGeom>
        </p:spPr>
        <p:txBody>
          <a:bodyPr vert="horz" wrap="none" lIns="91440" tIns="45720" rIns="91440" bIns="45720" rtlCol="0" anchor="b"/>
          <a:lstStyle>
            <a:lvl1pPr algn="r">
              <a:defRPr sz="2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1CE0A1A2-90A7-4BBF-ABF7-80B01005CBB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kumimoji="1" sz="3200" b="1" i="0" kern="1200">
          <a:solidFill>
            <a:schemeClr val="tx1"/>
          </a:solidFill>
          <a:latin typeface="+mn-lt"/>
          <a:ea typeface="Avenir Next LT Pro" panose="020B0504020202020204" pitchFamily="34" charset="0"/>
          <a:cs typeface="Arial"/>
        </a:defRPr>
      </a:lvl1pPr>
      <a:lvl2pPr algn="ctr" defTabSz="457200" rtl="0" fontAlgn="base">
        <a:spcBef>
          <a:spcPct val="0"/>
        </a:spcBef>
        <a:spcAft>
          <a:spcPct val="0"/>
        </a:spcAft>
        <a:defRPr kumimoji="1" sz="3200" b="1">
          <a:solidFill>
            <a:srgbClr val="4A452A"/>
          </a:solidFill>
          <a:latin typeface="Helvetica" charset="0"/>
          <a:ea typeface="ＭＳ Ｐゴシック" charset="0"/>
          <a:cs typeface="Helvetica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kumimoji="1" sz="3200" b="1">
          <a:solidFill>
            <a:srgbClr val="4A452A"/>
          </a:solidFill>
          <a:latin typeface="Helvetica" charset="0"/>
          <a:ea typeface="ＭＳ Ｐゴシック" charset="0"/>
          <a:cs typeface="Helvetica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kumimoji="1" sz="3200" b="1">
          <a:solidFill>
            <a:srgbClr val="4A452A"/>
          </a:solidFill>
          <a:latin typeface="Helvetica" charset="0"/>
          <a:ea typeface="ＭＳ Ｐゴシック" charset="0"/>
          <a:cs typeface="Helvetica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kumimoji="1" sz="3200" b="1">
          <a:solidFill>
            <a:srgbClr val="4A452A"/>
          </a:solidFill>
          <a:latin typeface="Helvetica" charset="0"/>
          <a:ea typeface="ＭＳ Ｐゴシック" charset="0"/>
          <a:cs typeface="Helvetica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kumimoji="1" sz="3200" b="1">
          <a:solidFill>
            <a:srgbClr val="4A452A"/>
          </a:solidFill>
          <a:latin typeface="Helvetica" charset="0"/>
          <a:ea typeface="ＭＳ Ｐゴシック" charset="0"/>
          <a:cs typeface="Helvetica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kumimoji="1" sz="3200" b="1">
          <a:solidFill>
            <a:srgbClr val="4A452A"/>
          </a:solidFill>
          <a:latin typeface="Helvetica" charset="0"/>
          <a:ea typeface="ＭＳ Ｐゴシック" charset="0"/>
          <a:cs typeface="Helvetica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kumimoji="1" sz="3200" b="1">
          <a:solidFill>
            <a:srgbClr val="4A452A"/>
          </a:solidFill>
          <a:latin typeface="Helvetica" charset="0"/>
          <a:ea typeface="ＭＳ Ｐゴシック" charset="0"/>
          <a:cs typeface="Helvetica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kumimoji="1" sz="3200" b="1">
          <a:solidFill>
            <a:srgbClr val="4A452A"/>
          </a:solidFill>
          <a:latin typeface="Helvetica" charset="0"/>
          <a:ea typeface="ＭＳ Ｐゴシック" charset="0"/>
          <a:cs typeface="Helvetica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kumimoji="1" sz="2800" b="0" i="0" kern="1200">
          <a:solidFill>
            <a:schemeClr val="tx1"/>
          </a:solidFill>
          <a:latin typeface="+mn-lt"/>
          <a:ea typeface="Avenir Next LT Pro" panose="020B0504020202020204" pitchFamily="34" charset="0"/>
          <a:cs typeface="Arial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kumimoji="1" sz="2400" b="0" i="0" kern="1200">
          <a:solidFill>
            <a:schemeClr val="tx1"/>
          </a:solidFill>
          <a:latin typeface="+mn-lt"/>
          <a:ea typeface="Avenir Next LT Pro" panose="020B0504020202020204" pitchFamily="34" charset="0"/>
          <a:cs typeface="Arial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kumimoji="1" sz="2000" b="0" i="0" kern="1200">
          <a:solidFill>
            <a:schemeClr val="tx1"/>
          </a:solidFill>
          <a:latin typeface="+mn-lt"/>
          <a:ea typeface="Avenir Next LT Pro" panose="020B0504020202020204" pitchFamily="34" charset="0"/>
          <a:cs typeface="Arial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kumimoji="1" sz="1600" b="0" i="0" kern="1200">
          <a:solidFill>
            <a:schemeClr val="tx1"/>
          </a:solidFill>
          <a:latin typeface="+mn-lt"/>
          <a:ea typeface="Avenir Next LT Pro" panose="020B0504020202020204" pitchFamily="34" charset="0"/>
          <a:cs typeface="Arial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1600" b="0" i="0" kern="1200">
          <a:solidFill>
            <a:schemeClr val="tx1"/>
          </a:solidFill>
          <a:latin typeface="+mn-lt"/>
          <a:ea typeface="Avenir Next LT Pro" panose="020B0504020202020204" pitchFamily="34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emf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hyperlink" Target="https://confluence.slac.stanford.edu/display/ilc/LCFIPlus+Variables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arxiv.org/ct?url=https%3A%2F%2Fdx.doi.org%2F10.1016%2Fj.nima.2015.11.054&amp;v=b43ec636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hyperlink" Target="https://journals.aps.org/prd/abstract/10.1103/PhysRevD.101.075053" TargetMode="External"/><Relationship Id="rId10" Type="http://schemas.openxmlformats.org/officeDocument/2006/relationships/hyperlink" Target="https://arxiv.org/abs/2003.01116" TargetMode="External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tiff"/><Relationship Id="rId4" Type="http://schemas.openxmlformats.org/officeDocument/2006/relationships/image" Target="../media/image33.png"/><Relationship Id="rId9" Type="http://schemas.openxmlformats.org/officeDocument/2006/relationships/image" Target="../media/image38.w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emf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088158" y="2857382"/>
            <a:ext cx="4724901" cy="861774"/>
          </a:xfrm>
          <a:ln w="15875">
            <a:prstDash val="sysDot"/>
          </a:ln>
          <a:effectLst/>
        </p:spPr>
        <p:txBody>
          <a:bodyPr wrap="square" lIns="0" tIns="0" rIns="0" bIns="0" rtlCol="0">
            <a:sp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altLang="ja-JP" sz="2800" b="1" dirty="0"/>
              <a:t>Toward a strange tagging at </a:t>
            </a:r>
            <a:r>
              <a:rPr lang="en-US" altLang="ja-JP" sz="2800" b="1" dirty="0" err="1"/>
              <a:t>e+e</a:t>
            </a:r>
            <a:r>
              <a:rPr lang="en-US" altLang="ja-JP" sz="2800" b="1" dirty="0"/>
              <a:t>- colliders</a:t>
            </a:r>
            <a:endParaRPr lang="ja-JP" altLang="en-US" sz="2800" b="1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7108588" y="4271640"/>
            <a:ext cx="2483500" cy="609398"/>
          </a:xfrm>
          <a:effectLst/>
        </p:spPr>
        <p:txBody>
          <a:bodyPr wrap="none" lIns="0" tIns="0" rIns="0" bIns="0" rtlCol="0">
            <a:sp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altLang="ja-JP" sz="1800" dirty="0"/>
              <a:t>Tomohiko Tanabe (KEK)</a:t>
            </a:r>
          </a:p>
          <a:p>
            <a:pPr algn="l" fontAlgn="auto">
              <a:spcAft>
                <a:spcPts val="0"/>
              </a:spcAft>
              <a:defRPr/>
            </a:pPr>
            <a:r>
              <a:rPr lang="en-US" altLang="ja-JP" sz="1800"/>
              <a:t>November 24, </a:t>
            </a:r>
            <a:r>
              <a:rPr lang="en-US" altLang="ja-JP" sz="1800" dirty="0"/>
              <a:t>2020</a:t>
            </a:r>
          </a:p>
        </p:txBody>
      </p:sp>
      <p:pic>
        <p:nvPicPr>
          <p:cNvPr id="8" name="図 7" descr="持つ が含まれている画像&#10;&#10;自動的に生成された説明">
            <a:extLst>
              <a:ext uri="{FF2B5EF4-FFF2-40B4-BE49-F238E27FC236}">
                <a16:creationId xmlns:a16="http://schemas.microsoft.com/office/drawing/2014/main" id="{EC8FAA0A-01A0-410E-B427-067EACBA17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867962" cy="6867962"/>
          </a:xfrm>
          <a:prstGeom prst="rect">
            <a:avLst/>
          </a:prstGeom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5B4F8B3-2DDF-4552-9DEF-C4EE951DB35C}"/>
              </a:ext>
            </a:extLst>
          </p:cNvPr>
          <p:cNvSpPr txBox="1"/>
          <p:nvPr/>
        </p:nvSpPr>
        <p:spPr>
          <a:xfrm>
            <a:off x="12526" y="6600523"/>
            <a:ext cx="7232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ja-JP" sz="900" dirty="0">
                <a:solidFill>
                  <a:srgbClr val="FFFFFF"/>
                </a:solidFill>
                <a:latin typeface="+mn-lt"/>
              </a:rPr>
              <a:t>©</a:t>
            </a:r>
            <a:r>
              <a:rPr lang="en-US" altLang="ja-JP" sz="900" dirty="0" err="1">
                <a:solidFill>
                  <a:srgbClr val="FFFFFF"/>
                </a:solidFill>
                <a:latin typeface="+mn-lt"/>
              </a:rPr>
              <a:t>Rey.Hori</a:t>
            </a:r>
            <a:endParaRPr kumimoji="1" lang="ja-JP" altLang="en-US" sz="900" dirty="0">
              <a:solidFill>
                <a:srgbClr val="FFFFFF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図形グループ 7"/>
          <p:cNvGrpSpPr/>
          <p:nvPr/>
        </p:nvGrpSpPr>
        <p:grpSpPr>
          <a:xfrm>
            <a:off x="5428687" y="3468987"/>
            <a:ext cx="4246952" cy="2879767"/>
            <a:chOff x="4897048" y="939476"/>
            <a:chExt cx="4246952" cy="2879767"/>
          </a:xfrm>
        </p:grpSpPr>
        <p:pic>
          <p:nvPicPr>
            <p:cNvPr id="6" name="Picture 2" descr="C:\Users\suehara\Desktop\figs\110311-nbjets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897048" y="939476"/>
              <a:ext cx="4246952" cy="28797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テキスト ボックス 6"/>
            <p:cNvSpPr txBox="1">
              <a:spLocks noChangeArrowheads="1"/>
            </p:cNvSpPr>
            <p:nvPr/>
          </p:nvSpPr>
          <p:spPr bwMode="auto">
            <a:xfrm>
              <a:off x="5858460" y="1375788"/>
              <a:ext cx="1874231" cy="1200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altLang="ja-JP" dirty="0">
                  <a:latin typeface="Avenir Next LT Pro" panose="020B0504020202020204" pitchFamily="34" charset="0"/>
                </a:rPr>
                <a:t>[T. </a:t>
              </a:r>
              <a:r>
                <a:rPr lang="en-US" altLang="ja-JP" dirty="0" err="1">
                  <a:latin typeface="Avenir Next LT Pro" panose="020B0504020202020204" pitchFamily="34" charset="0"/>
                </a:rPr>
                <a:t>Suehara</a:t>
              </a:r>
              <a:r>
                <a:rPr lang="en-US" altLang="ja-JP" dirty="0">
                  <a:latin typeface="Avenir Next LT Pro" panose="020B0504020202020204" pitchFamily="34" charset="0"/>
                </a:rPr>
                <a:t>]</a:t>
              </a:r>
            </a:p>
            <a:p>
              <a:r>
                <a:rPr lang="en-US" altLang="ja-JP" dirty="0">
                  <a:latin typeface="Avenir Next LT Pro" panose="020B0504020202020204" pitchFamily="34" charset="0"/>
                </a:rPr>
                <a:t>ZHH -&gt; </a:t>
              </a:r>
              <a:r>
                <a:rPr lang="en-US" altLang="ja-JP" dirty="0" err="1">
                  <a:latin typeface="Avenir Next LT Pro" panose="020B0504020202020204" pitchFamily="34" charset="0"/>
                </a:rPr>
                <a:t>bbbbbb</a:t>
              </a:r>
              <a:endParaRPr lang="en-US" altLang="ja-JP" dirty="0">
                <a:latin typeface="Avenir Next LT Pro" panose="020B0504020202020204" pitchFamily="34" charset="0"/>
              </a:endParaRPr>
            </a:p>
            <a:p>
              <a:pPr>
                <a:buFontTx/>
                <a:buChar char="-"/>
              </a:pPr>
              <a:r>
                <a:rPr lang="en-US" altLang="ja-JP" dirty="0">
                  <a:latin typeface="Avenir Next LT Pro" panose="020B0504020202020204" pitchFamily="34" charset="0"/>
                </a:rPr>
                <a:t>Durham</a:t>
              </a:r>
            </a:p>
            <a:p>
              <a:r>
                <a:rPr lang="en-US" altLang="ja-JP" dirty="0">
                  <a:solidFill>
                    <a:srgbClr val="FF0000"/>
                  </a:solidFill>
                  <a:latin typeface="Avenir Next LT Pro" panose="020B0504020202020204" pitchFamily="34" charset="0"/>
                </a:rPr>
                <a:t>-Vertex First</a:t>
              </a:r>
              <a:endParaRPr lang="ja-JP" altLang="en-US" dirty="0">
                <a:solidFill>
                  <a:srgbClr val="FF0000"/>
                </a:solidFill>
                <a:latin typeface="Avenir Next LT Pro" panose="020B0504020202020204" pitchFamily="34" charset="0"/>
              </a:endParaRPr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dirty="0"/>
              <a:t>Vertex Finding First</a:t>
            </a:r>
            <a:endParaRPr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251588" y="1209192"/>
            <a:ext cx="7228927" cy="1939225"/>
          </a:xfrm>
        </p:spPr>
        <p:txBody>
          <a:bodyPr>
            <a:normAutofit/>
          </a:bodyPr>
          <a:lstStyle/>
          <a:p>
            <a:r>
              <a:rPr lang="en-US" altLang="ja-JP" sz="2000" dirty="0"/>
              <a:t>Traditionally, jet finding </a:t>
            </a:r>
            <a:r>
              <a:rPr lang="en-US" altLang="ja-JP" sz="2000" dirty="0">
                <a:sym typeface="Wingdings" panose="05000000000000000000" pitchFamily="2" charset="2"/>
              </a:rPr>
              <a:t> vertex finding</a:t>
            </a:r>
            <a:endParaRPr lang="en-US" altLang="ja-JP" sz="2000" dirty="0"/>
          </a:p>
          <a:p>
            <a:pPr lvl="1"/>
            <a:r>
              <a:rPr lang="en-US" altLang="ja-JP" sz="2000" dirty="0"/>
              <a:t>Secondary tracks can get split into different jets; especially significant in many jet events</a:t>
            </a:r>
          </a:p>
          <a:p>
            <a:r>
              <a:rPr lang="en-US" altLang="ja-JP" sz="2000" dirty="0"/>
              <a:t>We perform vertex finding </a:t>
            </a:r>
            <a:r>
              <a:rPr lang="en-US" altLang="ja-JP" sz="2000" dirty="0">
                <a:sym typeface="Wingdings" panose="05000000000000000000" pitchFamily="2" charset="2"/>
              </a:rPr>
              <a:t> jet finding</a:t>
            </a:r>
            <a:endParaRPr lang="en-US" altLang="ja-JP" sz="2000" dirty="0"/>
          </a:p>
          <a:p>
            <a:pPr lvl="1"/>
            <a:r>
              <a:rPr lang="en-US" altLang="ja-JP" sz="2000" dirty="0"/>
              <a:t>computationally more challenging but doable at </a:t>
            </a:r>
            <a:r>
              <a:rPr lang="en-US" altLang="ja-JP" sz="2000" dirty="0" err="1"/>
              <a:t>e+e</a:t>
            </a:r>
            <a:r>
              <a:rPr lang="en-US" altLang="ja-JP" sz="2000" dirty="0"/>
              <a:t>-</a:t>
            </a:r>
            <a:endParaRPr lang="ja-JP" altLang="en-US" sz="2000" dirty="0"/>
          </a:p>
        </p:txBody>
      </p:sp>
      <p:grpSp>
        <p:nvGrpSpPr>
          <p:cNvPr id="31" name="図形グループ 30"/>
          <p:cNvGrpSpPr/>
          <p:nvPr/>
        </p:nvGrpSpPr>
        <p:grpSpPr>
          <a:xfrm>
            <a:off x="876855" y="1678191"/>
            <a:ext cx="2562490" cy="3788289"/>
            <a:chOff x="5838193" y="1122055"/>
            <a:chExt cx="2910852" cy="4303295"/>
          </a:xfrm>
        </p:grpSpPr>
        <p:grpSp>
          <p:nvGrpSpPr>
            <p:cNvPr id="12" name="図形グループ 11"/>
            <p:cNvGrpSpPr/>
            <p:nvPr/>
          </p:nvGrpSpPr>
          <p:grpSpPr>
            <a:xfrm>
              <a:off x="5838193" y="3856126"/>
              <a:ext cx="2896585" cy="1569224"/>
              <a:chOff x="3574824" y="5040202"/>
              <a:chExt cx="2978376" cy="1613535"/>
            </a:xfrm>
          </p:grpSpPr>
          <p:cxnSp>
            <p:nvCxnSpPr>
              <p:cNvPr id="23" name="直線コネクタ 22"/>
              <p:cNvCxnSpPr/>
              <p:nvPr/>
            </p:nvCxnSpPr>
            <p:spPr>
              <a:xfrm flipV="1">
                <a:off x="4063667" y="5040202"/>
                <a:ext cx="1533954" cy="1169459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線コネクタ 23"/>
              <p:cNvCxnSpPr/>
              <p:nvPr/>
            </p:nvCxnSpPr>
            <p:spPr>
              <a:xfrm flipV="1">
                <a:off x="4063667" y="5461685"/>
                <a:ext cx="2062036" cy="74797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直線コネクタ 24"/>
              <p:cNvCxnSpPr/>
              <p:nvPr/>
            </p:nvCxnSpPr>
            <p:spPr>
              <a:xfrm flipV="1">
                <a:off x="3574824" y="5635176"/>
                <a:ext cx="2978376" cy="982941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線コネクタ 25"/>
              <p:cNvCxnSpPr/>
              <p:nvPr/>
            </p:nvCxnSpPr>
            <p:spPr>
              <a:xfrm flipV="1">
                <a:off x="3574824" y="5040202"/>
                <a:ext cx="1419274" cy="1577914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線コネクタ 26"/>
              <p:cNvCxnSpPr/>
              <p:nvPr/>
            </p:nvCxnSpPr>
            <p:spPr>
              <a:xfrm flipV="1">
                <a:off x="3574824" y="5228824"/>
                <a:ext cx="2148531" cy="1389292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線コネクタ 27"/>
              <p:cNvCxnSpPr/>
              <p:nvPr/>
            </p:nvCxnSpPr>
            <p:spPr>
              <a:xfrm flipV="1">
                <a:off x="3574824" y="6004508"/>
                <a:ext cx="2866733" cy="64922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線コネクタ 28"/>
              <p:cNvCxnSpPr/>
              <p:nvPr/>
            </p:nvCxnSpPr>
            <p:spPr>
              <a:xfrm flipV="1">
                <a:off x="4366188" y="5228824"/>
                <a:ext cx="1922969" cy="116946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線コネクタ 29"/>
              <p:cNvCxnSpPr/>
              <p:nvPr/>
            </p:nvCxnSpPr>
            <p:spPr>
              <a:xfrm flipV="1">
                <a:off x="4366188" y="6304199"/>
                <a:ext cx="2187012" cy="94085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図形グループ 12"/>
            <p:cNvGrpSpPr/>
            <p:nvPr/>
          </p:nvGrpSpPr>
          <p:grpSpPr>
            <a:xfrm>
              <a:off x="5852460" y="1122055"/>
              <a:ext cx="2896585" cy="1569224"/>
              <a:chOff x="2248762" y="3284159"/>
              <a:chExt cx="2978376" cy="1613535"/>
            </a:xfrm>
          </p:grpSpPr>
          <p:cxnSp>
            <p:nvCxnSpPr>
              <p:cNvPr id="15" name="直線コネクタ 14"/>
              <p:cNvCxnSpPr/>
              <p:nvPr/>
            </p:nvCxnSpPr>
            <p:spPr>
              <a:xfrm flipV="1">
                <a:off x="2248762" y="3879133"/>
                <a:ext cx="2978376" cy="982941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線コネクタ 15"/>
              <p:cNvCxnSpPr/>
              <p:nvPr/>
            </p:nvCxnSpPr>
            <p:spPr>
              <a:xfrm flipV="1">
                <a:off x="2248762" y="3284159"/>
                <a:ext cx="1419274" cy="1577914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線コネクタ 16"/>
              <p:cNvCxnSpPr/>
              <p:nvPr/>
            </p:nvCxnSpPr>
            <p:spPr>
              <a:xfrm flipV="1">
                <a:off x="2248762" y="3472781"/>
                <a:ext cx="2148531" cy="1389292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線コネクタ 17"/>
              <p:cNvCxnSpPr/>
              <p:nvPr/>
            </p:nvCxnSpPr>
            <p:spPr>
              <a:xfrm flipV="1">
                <a:off x="2248762" y="4248465"/>
                <a:ext cx="2866733" cy="649229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線コネクタ 18"/>
              <p:cNvCxnSpPr/>
              <p:nvPr/>
            </p:nvCxnSpPr>
            <p:spPr>
              <a:xfrm flipV="1">
                <a:off x="2737605" y="3284159"/>
                <a:ext cx="1533954" cy="1169459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線コネクタ 19"/>
              <p:cNvCxnSpPr/>
              <p:nvPr/>
            </p:nvCxnSpPr>
            <p:spPr>
              <a:xfrm flipV="1">
                <a:off x="2737605" y="3705642"/>
                <a:ext cx="2062036" cy="74797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線コネクタ 20"/>
              <p:cNvCxnSpPr/>
              <p:nvPr/>
            </p:nvCxnSpPr>
            <p:spPr>
              <a:xfrm flipV="1">
                <a:off x="3040126" y="3472781"/>
                <a:ext cx="1922969" cy="116946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線コネクタ 21"/>
              <p:cNvCxnSpPr/>
              <p:nvPr/>
            </p:nvCxnSpPr>
            <p:spPr>
              <a:xfrm flipV="1">
                <a:off x="3040126" y="4548156"/>
                <a:ext cx="2187012" cy="94085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右矢印 13"/>
            <p:cNvSpPr/>
            <p:nvPr/>
          </p:nvSpPr>
          <p:spPr>
            <a:xfrm rot="5400000">
              <a:off x="7074330" y="2850253"/>
              <a:ext cx="630275" cy="630275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2" name="テキスト ボックス 31"/>
          <p:cNvSpPr txBox="1"/>
          <p:nvPr/>
        </p:nvSpPr>
        <p:spPr>
          <a:xfrm>
            <a:off x="5629564" y="6348754"/>
            <a:ext cx="4275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b finding efficiency increase in ZHH (self-coupling)</a:t>
            </a:r>
            <a:endParaRPr lang="ja-JP" altLang="en-US" sz="1400" dirty="0">
              <a:latin typeface="Avenir Next LT Pro" panose="020B0504020202020204" pitchFamily="34" charset="0"/>
              <a:ea typeface="Verdana" charset="0"/>
              <a:cs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3900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Decay Chain</a:t>
            </a:r>
            <a:endParaRPr lang="ja-JP" altLang="en-US" dirty="0">
              <a:latin typeface="Avenir Next LT Pro" panose="020B0504020202020204" pitchFamily="34" charset="0"/>
              <a:ea typeface="Verdana" charset="0"/>
              <a:cs typeface="Verdana" charset="0"/>
            </a:endParaRP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091285" y="792831"/>
            <a:ext cx="7507689" cy="514556"/>
          </a:xfrm>
        </p:spPr>
        <p:txBody>
          <a:bodyPr>
            <a:normAutofit fontScale="70000" lnSpcReduction="20000"/>
          </a:bodyPr>
          <a:lstStyle/>
          <a:p>
            <a:r>
              <a:rPr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Ideally want to reconstruct the entire decay chain in a jet:</a:t>
            </a:r>
          </a:p>
          <a:p>
            <a:endParaRPr lang="en-US" altLang="ja-JP" dirty="0">
              <a:latin typeface="Avenir Next LT Pro" panose="020B0504020202020204" pitchFamily="34" charset="0"/>
              <a:ea typeface="Verdana" charset="0"/>
              <a:cs typeface="Verdana" charset="0"/>
            </a:endParaRPr>
          </a:p>
          <a:p>
            <a:endParaRPr lang="en-US" altLang="ja-JP" dirty="0">
              <a:latin typeface="Avenir Next LT Pro" panose="020B0504020202020204" pitchFamily="34" charset="0"/>
              <a:ea typeface="Verdana" charset="0"/>
              <a:cs typeface="Verdana" charset="0"/>
            </a:endParaRPr>
          </a:p>
          <a:p>
            <a:pPr>
              <a:buNone/>
            </a:pPr>
            <a:endParaRPr lang="en-US" altLang="ja-JP" dirty="0">
              <a:latin typeface="Avenir Next LT Pro" panose="020B0504020202020204" pitchFamily="34" charset="0"/>
              <a:ea typeface="Verdana" charset="0"/>
              <a:cs typeface="Verdana" charset="0"/>
            </a:endParaRPr>
          </a:p>
        </p:txBody>
      </p:sp>
      <p:sp>
        <p:nvSpPr>
          <p:cNvPr id="33" name="スライド番号プレースホルダ 32"/>
          <p:cNvSpPr>
            <a:spLocks noGrp="1"/>
          </p:cNvSpPr>
          <p:nvPr>
            <p:ph type="sldNum" sz="quarter" idx="12"/>
          </p:nvPr>
        </p:nvSpPr>
        <p:spPr>
          <a:xfrm>
            <a:off x="8015335" y="6011333"/>
            <a:ext cx="1128665" cy="828633"/>
          </a:xfrm>
          <a:prstGeom prst="rect">
            <a:avLst/>
          </a:prstGeom>
        </p:spPr>
        <p:txBody>
          <a:bodyPr anchor="b"/>
          <a:lstStyle>
            <a:defPPr>
              <a:defRPr lang="ja-JP"/>
            </a:defPPr>
            <a:lvl1pPr marL="0" algn="r" defTabSz="457200" rtl="0" eaLnBrk="1" latinLnBrk="0" hangingPunct="1">
              <a:defRPr kumimoji="1" sz="3200" b="1" kern="1200">
                <a:solidFill>
                  <a:schemeClr val="tx1"/>
                </a:solidFill>
                <a:latin typeface="Verdana"/>
                <a:ea typeface=""/>
                <a:cs typeface="Verdana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01F4CF5-65E2-E244-9343-719C67625418}" type="slidenum">
              <a:rPr lang="ja-JP" altLang="en-US" smtClean="0">
                <a:latin typeface="Avenir Next LT Pro" panose="020B0504020202020204" pitchFamily="34" charset="0"/>
              </a:rPr>
              <a:pPr/>
              <a:t>11</a:t>
            </a:fld>
            <a:endParaRPr lang="ja-JP" altLang="en-US" dirty="0">
              <a:latin typeface="Avenir Next LT Pro" panose="020B0504020202020204" pitchFamily="34" charset="0"/>
              <a:ea typeface="Verdana" charset="0"/>
              <a:cs typeface="Verdana" charset="0"/>
            </a:endParaRP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2208863" y="3342969"/>
            <a:ext cx="23021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b="1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PV: Primary Vertex</a:t>
            </a:r>
          </a:p>
          <a:p>
            <a:r>
              <a:rPr lang="en-US" altLang="ja-JP" sz="1600" b="1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SV: Secondary Vertex</a:t>
            </a:r>
            <a:endParaRPr lang="ja-JP" altLang="en-US" sz="1600" b="1" dirty="0">
              <a:latin typeface="Avenir Next LT Pro" panose="020B0504020202020204" pitchFamily="34" charset="0"/>
              <a:ea typeface="Verdana" charset="0"/>
              <a:cs typeface="Verdana" charset="0"/>
            </a:endParaRPr>
          </a:p>
        </p:txBody>
      </p:sp>
      <p:grpSp>
        <p:nvGrpSpPr>
          <p:cNvPr id="54" name="図形グループ 53"/>
          <p:cNvGrpSpPr/>
          <p:nvPr/>
        </p:nvGrpSpPr>
        <p:grpSpPr>
          <a:xfrm>
            <a:off x="1315822" y="1740869"/>
            <a:ext cx="8347089" cy="2495331"/>
            <a:chOff x="-208179" y="1740868"/>
            <a:chExt cx="8347089" cy="2495331"/>
          </a:xfrm>
        </p:grpSpPr>
        <p:grpSp>
          <p:nvGrpSpPr>
            <p:cNvPr id="53" name="図形グループ 52"/>
            <p:cNvGrpSpPr/>
            <p:nvPr/>
          </p:nvGrpSpPr>
          <p:grpSpPr>
            <a:xfrm>
              <a:off x="-208179" y="2453872"/>
              <a:ext cx="1199593" cy="415357"/>
              <a:chOff x="-208179" y="2453872"/>
              <a:chExt cx="1199593" cy="415357"/>
            </a:xfrm>
          </p:grpSpPr>
          <p:cxnSp>
            <p:nvCxnSpPr>
              <p:cNvPr id="47" name="直線矢印コネクタ 46"/>
              <p:cNvCxnSpPr/>
              <p:nvPr/>
            </p:nvCxnSpPr>
            <p:spPr>
              <a:xfrm>
                <a:off x="-115728" y="2708640"/>
                <a:ext cx="853844" cy="0"/>
              </a:xfrm>
              <a:prstGeom prst="straightConnector1">
                <a:avLst/>
              </a:prstGeom>
              <a:ln w="57150" cap="flat" cmpd="sng" algn="ctr">
                <a:solidFill>
                  <a:srgbClr val="0432FF"/>
                </a:solidFill>
                <a:prstDash val="sysDash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直線コネクタ 47"/>
              <p:cNvCxnSpPr/>
              <p:nvPr/>
            </p:nvCxnSpPr>
            <p:spPr>
              <a:xfrm flipV="1">
                <a:off x="-123567" y="2702600"/>
                <a:ext cx="1099897" cy="166629"/>
              </a:xfrm>
              <a:prstGeom prst="line">
                <a:avLst/>
              </a:prstGeom>
              <a:ln w="12700" cap="flat" cmpd="sng" algn="ctr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直線コネクタ 48"/>
              <p:cNvCxnSpPr/>
              <p:nvPr/>
            </p:nvCxnSpPr>
            <p:spPr>
              <a:xfrm>
                <a:off x="-208179" y="2453872"/>
                <a:ext cx="1199593" cy="206826"/>
              </a:xfrm>
              <a:prstGeom prst="line">
                <a:avLst/>
              </a:prstGeom>
              <a:ln w="12700" cap="flat" cmpd="sng" algn="ctr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3" name="直線コネクタ 42"/>
            <p:cNvCxnSpPr/>
            <p:nvPr/>
          </p:nvCxnSpPr>
          <p:spPr>
            <a:xfrm>
              <a:off x="1317985" y="2677472"/>
              <a:ext cx="6645796" cy="694844"/>
            </a:xfrm>
            <a:prstGeom prst="line">
              <a:avLst/>
            </a:prstGeom>
            <a:ln w="12700" cap="flat" cmpd="sng" algn="ctr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コネクタ 40"/>
            <p:cNvCxnSpPr/>
            <p:nvPr/>
          </p:nvCxnSpPr>
          <p:spPr>
            <a:xfrm flipV="1">
              <a:off x="1149735" y="1888784"/>
              <a:ext cx="4915945" cy="744746"/>
            </a:xfrm>
            <a:prstGeom prst="line">
              <a:avLst/>
            </a:prstGeom>
            <a:ln w="12700" cap="flat" cmpd="sng" algn="ctr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線コネクタ 38"/>
            <p:cNvCxnSpPr/>
            <p:nvPr/>
          </p:nvCxnSpPr>
          <p:spPr>
            <a:xfrm>
              <a:off x="1165585" y="2729897"/>
              <a:ext cx="4900095" cy="1144385"/>
            </a:xfrm>
            <a:prstGeom prst="line">
              <a:avLst/>
            </a:prstGeom>
            <a:ln w="12700" cap="flat" cmpd="sng" algn="ctr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コネクタ 35"/>
            <p:cNvCxnSpPr/>
            <p:nvPr/>
          </p:nvCxnSpPr>
          <p:spPr>
            <a:xfrm>
              <a:off x="1149735" y="2727702"/>
              <a:ext cx="6650181" cy="1146580"/>
            </a:xfrm>
            <a:prstGeom prst="line">
              <a:avLst/>
            </a:prstGeom>
            <a:ln w="12700" cap="flat" cmpd="sng" algn="ctr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flipV="1">
              <a:off x="3279292" y="1740868"/>
              <a:ext cx="4572402" cy="848711"/>
            </a:xfrm>
            <a:prstGeom prst="line">
              <a:avLst/>
            </a:prstGeom>
            <a:ln>
              <a:solidFill>
                <a:srgbClr val="7030A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図形グループ 19"/>
            <p:cNvGrpSpPr/>
            <p:nvPr/>
          </p:nvGrpSpPr>
          <p:grpSpPr>
            <a:xfrm rot="10142537">
              <a:off x="2405656" y="2692150"/>
              <a:ext cx="5733254" cy="1544049"/>
              <a:chOff x="936487" y="1460962"/>
              <a:chExt cx="5733254" cy="1544049"/>
            </a:xfrm>
          </p:grpSpPr>
          <p:cxnSp>
            <p:nvCxnSpPr>
              <p:cNvPr id="7" name="直線コネクタ 6"/>
              <p:cNvCxnSpPr/>
              <p:nvPr/>
            </p:nvCxnSpPr>
            <p:spPr>
              <a:xfrm rot="11457463">
                <a:off x="936487" y="1822829"/>
                <a:ext cx="5698544" cy="1176758"/>
              </a:xfrm>
              <a:prstGeom prst="line">
                <a:avLst/>
              </a:prstGeom>
              <a:ln>
                <a:solidFill>
                  <a:srgbClr val="7030A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線コネクタ 8"/>
              <p:cNvCxnSpPr/>
              <p:nvPr/>
            </p:nvCxnSpPr>
            <p:spPr>
              <a:xfrm rot="11457463">
                <a:off x="993026" y="1460962"/>
                <a:ext cx="5676715" cy="1544049"/>
              </a:xfrm>
              <a:prstGeom prst="line">
                <a:avLst/>
              </a:prstGeom>
              <a:ln>
                <a:solidFill>
                  <a:srgbClr val="7030A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" name="図形グループ 18"/>
            <p:cNvGrpSpPr/>
            <p:nvPr/>
          </p:nvGrpSpPr>
          <p:grpSpPr>
            <a:xfrm rot="19877311">
              <a:off x="5820164" y="2883643"/>
              <a:ext cx="2302747" cy="534949"/>
              <a:chOff x="6210307" y="4015060"/>
              <a:chExt cx="2302747" cy="534949"/>
            </a:xfrm>
          </p:grpSpPr>
          <p:cxnSp>
            <p:nvCxnSpPr>
              <p:cNvPr id="10" name="直線コネクタ 9"/>
              <p:cNvCxnSpPr/>
              <p:nvPr/>
            </p:nvCxnSpPr>
            <p:spPr>
              <a:xfrm rot="1722689" flipH="1" flipV="1">
                <a:off x="6210307" y="4053029"/>
                <a:ext cx="2302747" cy="496980"/>
              </a:xfrm>
              <a:prstGeom prst="line">
                <a:avLst/>
              </a:prstGeom>
              <a:ln>
                <a:solidFill>
                  <a:srgbClr val="7030A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線コネクタ 10"/>
              <p:cNvCxnSpPr/>
              <p:nvPr/>
            </p:nvCxnSpPr>
            <p:spPr>
              <a:xfrm rot="1722689" flipH="1" flipV="1">
                <a:off x="6288564" y="4015060"/>
                <a:ext cx="2139950" cy="175080"/>
              </a:xfrm>
              <a:prstGeom prst="line">
                <a:avLst/>
              </a:prstGeom>
              <a:ln>
                <a:solidFill>
                  <a:srgbClr val="7030A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円/楕円 21"/>
            <p:cNvSpPr/>
            <p:nvPr/>
          </p:nvSpPr>
          <p:spPr>
            <a:xfrm>
              <a:off x="684862" y="2474761"/>
              <a:ext cx="751636" cy="418214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b="1" dirty="0">
                  <a:solidFill>
                    <a:schemeClr val="tx1"/>
                  </a:solidFill>
                  <a:latin typeface="Avenir Next LT Pro" panose="020B0504020202020204" pitchFamily="34" charset="0"/>
                  <a:ea typeface="Verdana" charset="0"/>
                  <a:cs typeface="Verdana" charset="0"/>
                </a:rPr>
                <a:t>PV</a:t>
              </a:r>
              <a:endParaRPr kumimoji="1" lang="ja-JP" altLang="en-US" b="1" dirty="0">
                <a:solidFill>
                  <a:schemeClr val="tx1"/>
                </a:solidFill>
                <a:latin typeface="Avenir Next LT Pro" panose="020B0504020202020204" pitchFamily="34" charset="0"/>
                <a:ea typeface="Verdana" charset="0"/>
                <a:cs typeface="Verdana" charset="0"/>
              </a:endParaRPr>
            </a:p>
          </p:txBody>
        </p:sp>
        <p:cxnSp>
          <p:nvCxnSpPr>
            <p:cNvPr id="26" name="直線矢印コネクタ 25"/>
            <p:cNvCxnSpPr/>
            <p:nvPr/>
          </p:nvCxnSpPr>
          <p:spPr>
            <a:xfrm>
              <a:off x="1450153" y="2701805"/>
              <a:ext cx="968945" cy="1588"/>
            </a:xfrm>
            <a:prstGeom prst="straightConnector1">
              <a:avLst/>
            </a:prstGeom>
            <a:ln w="57150" cap="flat" cmpd="sng" algn="ctr">
              <a:solidFill>
                <a:srgbClr val="0432FF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矢印コネクタ 26"/>
            <p:cNvCxnSpPr/>
            <p:nvPr/>
          </p:nvCxnSpPr>
          <p:spPr>
            <a:xfrm flipV="1">
              <a:off x="2419098" y="2585113"/>
              <a:ext cx="881322" cy="110822"/>
            </a:xfrm>
            <a:prstGeom prst="straightConnector1">
              <a:avLst/>
            </a:prstGeom>
            <a:ln w="57150" cap="flat" cmpd="sng" algn="ctr">
              <a:solidFill>
                <a:srgbClr val="0076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矢印コネクタ 29"/>
            <p:cNvCxnSpPr/>
            <p:nvPr/>
          </p:nvCxnSpPr>
          <p:spPr>
            <a:xfrm>
              <a:off x="3279292" y="2591141"/>
              <a:ext cx="2540591" cy="301834"/>
            </a:xfrm>
            <a:prstGeom prst="straightConnector1">
              <a:avLst/>
            </a:prstGeom>
            <a:ln w="57150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円/楕円 24"/>
            <p:cNvSpPr/>
            <p:nvPr/>
          </p:nvSpPr>
          <p:spPr>
            <a:xfrm>
              <a:off x="2133756" y="2404734"/>
              <a:ext cx="513300" cy="495413"/>
            </a:xfrm>
            <a:prstGeom prst="ellipse">
              <a:avLst/>
            </a:prstGeom>
            <a:solidFill>
              <a:srgbClr val="0432FF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b="1" dirty="0">
                <a:latin typeface="Avenir Next LT Pro" panose="020B0504020202020204" pitchFamily="34" charset="0"/>
                <a:ea typeface="Verdana" charset="0"/>
                <a:cs typeface="Verdana" charset="0"/>
              </a:endParaRPr>
            </a:p>
          </p:txBody>
        </p:sp>
        <p:cxnSp>
          <p:nvCxnSpPr>
            <p:cNvPr id="28" name="直線コネクタ 27"/>
            <p:cNvCxnSpPr/>
            <p:nvPr/>
          </p:nvCxnSpPr>
          <p:spPr>
            <a:xfrm flipV="1">
              <a:off x="3279292" y="2197319"/>
              <a:ext cx="4684489" cy="393822"/>
            </a:xfrm>
            <a:prstGeom prst="line">
              <a:avLst/>
            </a:prstGeom>
            <a:ln w="25400" cap="flat" cmpd="sng" algn="ctr">
              <a:solidFill>
                <a:srgbClr val="7030A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円/楕円 28"/>
            <p:cNvSpPr/>
            <p:nvPr/>
          </p:nvSpPr>
          <p:spPr>
            <a:xfrm>
              <a:off x="3022642" y="2337406"/>
              <a:ext cx="513300" cy="495413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b="1" i="1" dirty="0">
                <a:latin typeface="Avenir Next LT Pro" panose="020B0504020202020204" pitchFamily="34" charset="0"/>
                <a:ea typeface="Verdana" charset="0"/>
                <a:cs typeface="Verdana" charset="0"/>
              </a:endParaRPr>
            </a:p>
          </p:txBody>
        </p:sp>
        <p:sp>
          <p:nvSpPr>
            <p:cNvPr id="31" name="円/楕円 30"/>
            <p:cNvSpPr/>
            <p:nvPr/>
          </p:nvSpPr>
          <p:spPr>
            <a:xfrm>
              <a:off x="5542107" y="2633530"/>
              <a:ext cx="513300" cy="49541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b="1" i="1" dirty="0">
                <a:latin typeface="Avenir Next LT Pro" panose="020B0504020202020204" pitchFamily="34" charset="0"/>
                <a:ea typeface="Verdana" charset="0"/>
                <a:cs typeface="Verdana" charset="0"/>
              </a:endParaRPr>
            </a:p>
          </p:txBody>
        </p:sp>
        <p:sp>
          <p:nvSpPr>
            <p:cNvPr id="12" name="テキスト ボックス 11"/>
            <p:cNvSpPr txBox="1"/>
            <p:nvPr/>
          </p:nvSpPr>
          <p:spPr>
            <a:xfrm>
              <a:off x="2133462" y="2469529"/>
              <a:ext cx="4764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dirty="0">
                  <a:solidFill>
                    <a:schemeClr val="bg1"/>
                  </a:solidFill>
                  <a:latin typeface="Avenir Next LT Pro" panose="020B0504020202020204" pitchFamily="34" charset="0"/>
                  <a:ea typeface="Verdana" charset="0"/>
                  <a:cs typeface="Verdana" charset="0"/>
                </a:rPr>
                <a:t>SV</a:t>
              </a:r>
              <a:endParaRPr kumimoji="1" lang="ja-JP" altLang="en-US" b="1" dirty="0">
                <a:solidFill>
                  <a:schemeClr val="bg1"/>
                </a:solidFill>
                <a:latin typeface="Avenir Next LT Pro" panose="020B0504020202020204" pitchFamily="34" charset="0"/>
                <a:ea typeface="Verdana" charset="0"/>
                <a:cs typeface="Verdana" charset="0"/>
              </a:endParaRPr>
            </a:p>
          </p:txBody>
        </p:sp>
        <p:sp>
          <p:nvSpPr>
            <p:cNvPr id="34" name="テキスト ボックス 33"/>
            <p:cNvSpPr txBox="1"/>
            <p:nvPr/>
          </p:nvSpPr>
          <p:spPr>
            <a:xfrm>
              <a:off x="3029444" y="2396805"/>
              <a:ext cx="4764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dirty="0">
                  <a:solidFill>
                    <a:schemeClr val="bg1"/>
                  </a:solidFill>
                  <a:latin typeface="Avenir Next LT Pro" panose="020B0504020202020204" pitchFamily="34" charset="0"/>
                  <a:ea typeface="Verdana" charset="0"/>
                  <a:cs typeface="Verdana" charset="0"/>
                </a:rPr>
                <a:t>SV</a:t>
              </a:r>
              <a:endParaRPr kumimoji="1" lang="ja-JP" altLang="en-US" b="1" dirty="0">
                <a:solidFill>
                  <a:schemeClr val="bg1"/>
                </a:solidFill>
                <a:latin typeface="Avenir Next LT Pro" panose="020B0504020202020204" pitchFamily="34" charset="0"/>
                <a:ea typeface="Verdana" charset="0"/>
                <a:cs typeface="Verdana" charset="0"/>
              </a:endParaRPr>
            </a:p>
          </p:txBody>
        </p:sp>
        <p:sp>
          <p:nvSpPr>
            <p:cNvPr id="35" name="テキスト ボックス 34"/>
            <p:cNvSpPr txBox="1"/>
            <p:nvPr/>
          </p:nvSpPr>
          <p:spPr>
            <a:xfrm>
              <a:off x="5546313" y="2714899"/>
              <a:ext cx="4764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dirty="0">
                  <a:solidFill>
                    <a:schemeClr val="bg1"/>
                  </a:solidFill>
                  <a:latin typeface="Avenir Next LT Pro" panose="020B0504020202020204" pitchFamily="34" charset="0"/>
                  <a:ea typeface="Verdana" charset="0"/>
                  <a:cs typeface="Verdana" charset="0"/>
                </a:rPr>
                <a:t>SV</a:t>
              </a:r>
              <a:endParaRPr kumimoji="1" lang="ja-JP" altLang="en-US" b="1" dirty="0">
                <a:solidFill>
                  <a:schemeClr val="bg1"/>
                </a:solidFill>
                <a:latin typeface="Avenir Next LT Pro" panose="020B0504020202020204" pitchFamily="34" charset="0"/>
                <a:ea typeface="Verdana" charset="0"/>
                <a:cs typeface="Verdana" charset="0"/>
              </a:endParaRPr>
            </a:p>
          </p:txBody>
        </p:sp>
        <p:sp>
          <p:nvSpPr>
            <p:cNvPr id="40" name="テキスト ボックス 39"/>
            <p:cNvSpPr txBox="1"/>
            <p:nvPr/>
          </p:nvSpPr>
          <p:spPr>
            <a:xfrm>
              <a:off x="1672825" y="2048230"/>
              <a:ext cx="3465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b="1" dirty="0">
                  <a:solidFill>
                    <a:srgbClr val="0432FF"/>
                  </a:solidFill>
                  <a:latin typeface="Avenir Next LT Pro" panose="020B0504020202020204" pitchFamily="34" charset="0"/>
                  <a:ea typeface="Verdana" charset="0"/>
                  <a:cs typeface="Verdana" charset="0"/>
                </a:rPr>
                <a:t>b</a:t>
              </a:r>
              <a:endParaRPr kumimoji="1" lang="ja-JP" altLang="en-US" b="1" dirty="0">
                <a:solidFill>
                  <a:srgbClr val="0432FF"/>
                </a:solidFill>
                <a:latin typeface="Avenir Next LT Pro" panose="020B0504020202020204" pitchFamily="34" charset="0"/>
                <a:ea typeface="Verdana" charset="0"/>
                <a:cs typeface="Verdana" charset="0"/>
              </a:endParaRP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2633608" y="2015102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b="1" dirty="0">
                  <a:solidFill>
                    <a:srgbClr val="007600"/>
                  </a:solidFill>
                  <a:latin typeface="Avenir Next LT Pro" panose="020B0504020202020204" pitchFamily="34" charset="0"/>
                  <a:ea typeface="Verdana" charset="0"/>
                  <a:cs typeface="Verdana" charset="0"/>
                </a:rPr>
                <a:t>c</a:t>
              </a:r>
              <a:endParaRPr kumimoji="1" lang="ja-JP" altLang="en-US" b="1" dirty="0">
                <a:solidFill>
                  <a:srgbClr val="007600"/>
                </a:solidFill>
                <a:latin typeface="Avenir Next LT Pro" panose="020B0504020202020204" pitchFamily="34" charset="0"/>
                <a:ea typeface="Verdana" charset="0"/>
                <a:cs typeface="Verdana" charset="0"/>
              </a:endParaRPr>
            </a:p>
          </p:txBody>
        </p:sp>
        <p:sp>
          <p:nvSpPr>
            <p:cNvPr id="45" name="テキスト ボックス 44"/>
            <p:cNvSpPr txBox="1"/>
            <p:nvPr/>
          </p:nvSpPr>
          <p:spPr>
            <a:xfrm>
              <a:off x="4641316" y="2406038"/>
              <a:ext cx="2936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b="1" dirty="0">
                  <a:solidFill>
                    <a:srgbClr val="FF0000"/>
                  </a:solidFill>
                  <a:latin typeface="Avenir Next LT Pro" panose="020B0504020202020204" pitchFamily="34" charset="0"/>
                  <a:ea typeface="Verdana" charset="0"/>
                  <a:cs typeface="Verdana" charset="0"/>
                </a:rPr>
                <a:t>s</a:t>
              </a:r>
              <a:endParaRPr kumimoji="1" lang="ja-JP" altLang="en-US" b="1" dirty="0">
                <a:solidFill>
                  <a:srgbClr val="FF0000"/>
                </a:solidFill>
                <a:latin typeface="Avenir Next LT Pro" panose="020B0504020202020204" pitchFamily="34" charset="0"/>
                <a:ea typeface="Verdana" charset="0"/>
                <a:cs typeface="Verdana" charset="0"/>
              </a:endParaRPr>
            </a:p>
          </p:txBody>
        </p:sp>
      </p:grpSp>
      <p:sp>
        <p:nvSpPr>
          <p:cNvPr id="46" name="テキスト ボックス 45"/>
          <p:cNvSpPr txBox="1"/>
          <p:nvPr/>
        </p:nvSpPr>
        <p:spPr>
          <a:xfrm>
            <a:off x="8100094" y="2290562"/>
            <a:ext cx="18959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b="1" dirty="0">
                <a:solidFill>
                  <a:schemeClr val="bg1">
                    <a:lumMod val="50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Primary Tracks</a:t>
            </a:r>
          </a:p>
          <a:p>
            <a:r>
              <a:rPr lang="en-US" altLang="ja-JP" sz="1600" b="1" dirty="0">
                <a:solidFill>
                  <a:srgbClr val="7030A0"/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Secondary Tracks</a:t>
            </a:r>
            <a:endParaRPr lang="ja-JP" altLang="en-US" sz="1600" b="1" dirty="0">
              <a:solidFill>
                <a:srgbClr val="7030A0"/>
              </a:solidFill>
              <a:latin typeface="Avenir Next LT Pro" panose="020B0504020202020204" pitchFamily="34" charset="0"/>
              <a:ea typeface="Verdana" charset="0"/>
              <a:cs typeface="Verdana" charset="0"/>
            </a:endParaRPr>
          </a:p>
        </p:txBody>
      </p:sp>
      <p:sp>
        <p:nvSpPr>
          <p:cNvPr id="55" name="コンテンツ プレースホルダ 2"/>
          <p:cNvSpPr txBox="1">
            <a:spLocks/>
          </p:cNvSpPr>
          <p:nvPr/>
        </p:nvSpPr>
        <p:spPr>
          <a:xfrm>
            <a:off x="2208862" y="4335746"/>
            <a:ext cx="7115054" cy="103412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1800" kern="1200">
                <a:solidFill>
                  <a:schemeClr val="bg2">
                    <a:lumMod val="25000"/>
                  </a:schemeClr>
                </a:solidFill>
                <a:latin typeface="Verdana"/>
                <a:ea typeface="Arial"/>
                <a:cs typeface="Verdan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1800" kern="1200">
                <a:solidFill>
                  <a:schemeClr val="bg2">
                    <a:lumMod val="25000"/>
                  </a:schemeClr>
                </a:solidFill>
                <a:latin typeface="Verdana"/>
                <a:ea typeface="Arial"/>
                <a:cs typeface="Verdan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1800" kern="1200" baseline="0">
                <a:solidFill>
                  <a:schemeClr val="bg2">
                    <a:lumMod val="25000"/>
                  </a:schemeClr>
                </a:solidFill>
                <a:latin typeface="Verdana"/>
                <a:ea typeface="Arial"/>
                <a:cs typeface="Verdan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1800" kern="1200">
                <a:solidFill>
                  <a:schemeClr val="bg2">
                    <a:lumMod val="25000"/>
                  </a:schemeClr>
                </a:solidFill>
                <a:latin typeface="Verdana"/>
                <a:ea typeface="Arial"/>
                <a:cs typeface="Verdan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1800" kern="1200">
                <a:solidFill>
                  <a:schemeClr val="bg2">
                    <a:lumMod val="25000"/>
                  </a:schemeClr>
                </a:solidFill>
                <a:latin typeface="Verdana"/>
                <a:ea typeface="Arial"/>
                <a:cs typeface="Verdan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Vertex reconstruction is key to flavor tagging</a:t>
            </a:r>
          </a:p>
          <a:p>
            <a:r>
              <a:rPr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Require at least two reconstructed tracks </a:t>
            </a:r>
          </a:p>
          <a:p>
            <a:r>
              <a:rPr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Use track impact parameter if vertex </a:t>
            </a:r>
            <a:r>
              <a:rPr lang="en-US" altLang="ja-JP" dirty="0" err="1">
                <a:latin typeface="Avenir Next LT Pro" panose="020B0504020202020204" pitchFamily="34" charset="0"/>
                <a:ea typeface="Verdana" charset="0"/>
                <a:cs typeface="Verdana" charset="0"/>
              </a:rPr>
              <a:t>reco</a:t>
            </a:r>
            <a:r>
              <a:rPr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. not possible</a:t>
            </a:r>
          </a:p>
        </p:txBody>
      </p:sp>
      <p:cxnSp>
        <p:nvCxnSpPr>
          <p:cNvPr id="59" name="直線コネクタ 58"/>
          <p:cNvCxnSpPr/>
          <p:nvPr/>
        </p:nvCxnSpPr>
        <p:spPr>
          <a:xfrm flipV="1">
            <a:off x="1150751" y="6265748"/>
            <a:ext cx="4415163" cy="477955"/>
          </a:xfrm>
          <a:prstGeom prst="line">
            <a:avLst/>
          </a:prstGeom>
          <a:ln>
            <a:solidFill>
              <a:srgbClr val="7030A0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直線矢印コネクタ 62"/>
          <p:cNvCxnSpPr/>
          <p:nvPr/>
        </p:nvCxnSpPr>
        <p:spPr>
          <a:xfrm>
            <a:off x="3385340" y="6031917"/>
            <a:ext cx="64461" cy="489627"/>
          </a:xfrm>
          <a:prstGeom prst="straightConnector1">
            <a:avLst/>
          </a:prstGeom>
          <a:ln w="38100" cmpd="sng">
            <a:solidFill>
              <a:srgbClr val="000090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テキスト ボックス 67"/>
          <p:cNvSpPr txBox="1"/>
          <p:nvPr/>
        </p:nvSpPr>
        <p:spPr>
          <a:xfrm>
            <a:off x="3466632" y="6031916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 LT Pro" panose="020B0504020202020204" pitchFamily="34" charset="0"/>
                <a:cs typeface="Arial"/>
              </a:rPr>
              <a:t>b</a:t>
            </a:r>
            <a:endParaRPr kumimoji="1" lang="ja-JP" altLang="en-US" dirty="0">
              <a:latin typeface="Avenir Next LT Pro" panose="020B0504020202020204" pitchFamily="34" charset="0"/>
              <a:cs typeface="Arial"/>
            </a:endParaRPr>
          </a:p>
        </p:txBody>
      </p:sp>
      <p:sp>
        <p:nvSpPr>
          <p:cNvPr id="69" name="円/楕円 68"/>
          <p:cNvSpPr/>
          <p:nvPr/>
        </p:nvSpPr>
        <p:spPr>
          <a:xfrm>
            <a:off x="2922588" y="5594966"/>
            <a:ext cx="751636" cy="418214"/>
          </a:xfrm>
          <a:prstGeom prst="ellipse">
            <a:avLst/>
          </a:prstGeom>
          <a:solidFill>
            <a:srgbClr val="FFFFFF"/>
          </a:solidFill>
          <a:ln>
            <a:solidFill>
              <a:schemeClr val="tx1"/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b="1" dirty="0">
                <a:solidFill>
                  <a:schemeClr val="tx1"/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PV</a:t>
            </a:r>
            <a:endParaRPr kumimoji="1" lang="ja-JP" altLang="en-US" b="1" dirty="0">
              <a:solidFill>
                <a:schemeClr val="tx1"/>
              </a:solidFill>
              <a:latin typeface="Avenir Next LT Pro" panose="020B0504020202020204" pitchFamily="34" charset="0"/>
              <a:ea typeface="Verdana" charset="0"/>
              <a:cs typeface="Verdana" charset="0"/>
            </a:endParaRPr>
          </a:p>
        </p:txBody>
      </p:sp>
      <p:cxnSp>
        <p:nvCxnSpPr>
          <p:cNvPr id="71" name="直線コネクタ 70"/>
          <p:cNvCxnSpPr/>
          <p:nvPr/>
        </p:nvCxnSpPr>
        <p:spPr>
          <a:xfrm flipV="1">
            <a:off x="5548252" y="5874569"/>
            <a:ext cx="3715001" cy="402161"/>
          </a:xfrm>
          <a:prstGeom prst="line">
            <a:avLst/>
          </a:prstGeom>
          <a:ln>
            <a:solidFill>
              <a:srgbClr val="7030A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74670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</p:spPr>
        <p:txBody>
          <a:bodyPr anchor="b"/>
          <a:lstStyle>
            <a:defPPr>
              <a:defRPr lang="ja-JP"/>
            </a:defPPr>
            <a:lvl1pPr marL="0" algn="r" defTabSz="457200" rtl="0" eaLnBrk="1" latinLnBrk="0" hangingPunct="1">
              <a:defRPr kumimoji="1" sz="3200" b="1" kern="1200">
                <a:solidFill>
                  <a:schemeClr val="tx1"/>
                </a:solidFill>
                <a:latin typeface="Arial"/>
                <a:ea typeface=""/>
                <a:cs typeface="Arial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426F3DC-E583-AB45-9D90-310FF8C2A9A7}" type="slidenum">
              <a:rPr lang="ja-JP" altLang="en-US" smtClean="0">
                <a:latin typeface="Avenir Next LT Pro" panose="020B0504020202020204" pitchFamily="34" charset="0"/>
              </a:rPr>
              <a:pPr/>
              <a:t>12</a:t>
            </a:fld>
            <a:endParaRPr lang="ja-JP" altLang="en-US" dirty="0">
              <a:latin typeface="Avenir Next LT Pro" panose="020B0504020202020204" pitchFamily="34" charset="0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0A5CD34F-7B6B-4397-912D-7E29093D8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Signed Impact Parameter Significance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968488" y="5549668"/>
            <a:ext cx="68248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Signed transverse impact parameter significance</a:t>
            </a:r>
          </a:p>
          <a:p>
            <a:r>
              <a:rPr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Track having the highest value is chosen to represent the variable per jet</a:t>
            </a:r>
            <a:endParaRPr kumimoji="1" lang="ja-JP" altLang="en-US" dirty="0">
              <a:latin typeface="Avenir Next LT Pro" panose="020B0504020202020204" pitchFamily="34" charset="0"/>
              <a:ea typeface="Verdana" charset="0"/>
              <a:cs typeface="Verdana" charset="0"/>
            </a:endParaRPr>
          </a:p>
        </p:txBody>
      </p:sp>
      <p:grpSp>
        <p:nvGrpSpPr>
          <p:cNvPr id="9" name="図形グループ 8"/>
          <p:cNvGrpSpPr/>
          <p:nvPr/>
        </p:nvGrpSpPr>
        <p:grpSpPr>
          <a:xfrm>
            <a:off x="3451644" y="1036367"/>
            <a:ext cx="5288711" cy="4319353"/>
            <a:chOff x="1868557" y="360236"/>
            <a:chExt cx="6146778" cy="5020146"/>
          </a:xfrm>
        </p:grpSpPr>
        <p:pic>
          <p:nvPicPr>
            <p:cNvPr id="4" name="図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8557" y="360236"/>
              <a:ext cx="5463100" cy="5020146"/>
            </a:xfrm>
            <a:prstGeom prst="rect">
              <a:avLst/>
            </a:prstGeom>
          </p:spPr>
        </p:pic>
        <p:sp>
          <p:nvSpPr>
            <p:cNvPr id="7" name="テキスト ボックス 6"/>
            <p:cNvSpPr txBox="1"/>
            <p:nvPr/>
          </p:nvSpPr>
          <p:spPr>
            <a:xfrm>
              <a:off x="5110658" y="1176282"/>
              <a:ext cx="1729961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dirty="0" err="1">
                  <a:solidFill>
                    <a:schemeClr val="bg2">
                      <a:lumMod val="25000"/>
                    </a:schemeClr>
                  </a:solidFill>
                  <a:latin typeface="Avenir Next LT Pro" panose="020B0504020202020204" pitchFamily="34" charset="0"/>
                  <a:ea typeface="Verdana" charset="0"/>
                  <a:cs typeface="Verdana" charset="0"/>
                </a:rPr>
                <a:t>Z</a:t>
              </a:r>
              <a:r>
                <a:rPr kumimoji="1" lang="en-US" altLang="ja-JP" b="1" dirty="0" err="1">
                  <a:solidFill>
                    <a:schemeClr val="bg2">
                      <a:lumMod val="25000"/>
                    </a:schemeClr>
                  </a:solidFill>
                  <a:latin typeface="Avenir Next LT Pro" panose="020B0504020202020204" pitchFamily="34" charset="0"/>
                  <a:ea typeface="Verdana" charset="0"/>
                  <a:cs typeface="Verdana" charset="0"/>
                  <a:sym typeface="Wingdings"/>
                </a:rPr>
                <a:t>qq</a:t>
              </a:r>
              <a:r>
                <a:rPr kumimoji="1" lang="en-US" altLang="ja-JP" b="1" dirty="0">
                  <a:solidFill>
                    <a:schemeClr val="bg2">
                      <a:lumMod val="25000"/>
                    </a:schemeClr>
                  </a:solidFill>
                  <a:latin typeface="Avenir Next LT Pro" panose="020B0504020202020204" pitchFamily="34" charset="0"/>
                  <a:ea typeface="Verdana" charset="0"/>
                  <a:cs typeface="Verdana" charset="0"/>
                  <a:sym typeface="Wingdings"/>
                </a:rPr>
                <a:t> sample</a:t>
              </a:r>
              <a:endParaRPr kumimoji="1" lang="en-US" altLang="ja-JP" b="1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</a:endParaRPr>
            </a:p>
            <a:p>
              <a:r>
                <a:rPr kumimoji="1" lang="en-US" altLang="ja-JP" b="1" dirty="0">
                  <a:solidFill>
                    <a:srgbClr val="0432FF"/>
                  </a:solidFill>
                  <a:latin typeface="Avenir Next LT Pro" panose="020B0504020202020204" pitchFamily="34" charset="0"/>
                  <a:ea typeface="Verdana" charset="0"/>
                  <a:cs typeface="Verdana" charset="0"/>
                </a:rPr>
                <a:t>b</a:t>
              </a:r>
            </a:p>
            <a:p>
              <a:r>
                <a:rPr lang="en-US" altLang="ja-JP" b="1" dirty="0">
                  <a:solidFill>
                    <a:srgbClr val="007600"/>
                  </a:solidFill>
                  <a:latin typeface="Avenir Next LT Pro" panose="020B0504020202020204" pitchFamily="34" charset="0"/>
                  <a:ea typeface="Verdana" charset="0"/>
                  <a:cs typeface="Verdana" charset="0"/>
                </a:rPr>
                <a:t>c</a:t>
              </a:r>
            </a:p>
            <a:p>
              <a:r>
                <a:rPr kumimoji="1" lang="en-US" altLang="ja-JP" b="1" dirty="0" err="1">
                  <a:solidFill>
                    <a:srgbClr val="FF0000"/>
                  </a:solidFill>
                  <a:latin typeface="Avenir Next LT Pro" panose="020B0504020202020204" pitchFamily="34" charset="0"/>
                  <a:ea typeface="Verdana" charset="0"/>
                  <a:cs typeface="Verdana" charset="0"/>
                </a:rPr>
                <a:t>uds</a:t>
              </a:r>
              <a:endParaRPr lang="ja-JP" altLang="en-US" sz="1200" dirty="0">
                <a:solidFill>
                  <a:srgbClr val="FF0000"/>
                </a:solidFill>
                <a:latin typeface="Avenir Next LT Pro" panose="020B0504020202020204" pitchFamily="34" charset="0"/>
                <a:ea typeface="Verdana" charset="0"/>
                <a:cs typeface="Verdana" charset="0"/>
              </a:endParaRPr>
            </a:p>
          </p:txBody>
        </p:sp>
        <p:sp>
          <p:nvSpPr>
            <p:cNvPr id="8" name="円/楕円 7"/>
            <p:cNvSpPr/>
            <p:nvPr/>
          </p:nvSpPr>
          <p:spPr>
            <a:xfrm>
              <a:off x="5433391" y="3615797"/>
              <a:ext cx="2581944" cy="1298713"/>
            </a:xfrm>
            <a:prstGeom prst="ellipse">
              <a:avLst/>
            </a:prstGeom>
            <a:noFill/>
            <a:ln w="19050" cmpd="sng">
              <a:solidFill>
                <a:srgbClr val="7030A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 err="1">
                <a:solidFill>
                  <a:srgbClr val="000000"/>
                </a:solidFill>
                <a:latin typeface="Avenir Next LT Pro" panose="020B0504020202020204" pitchFamily="34" charset="0"/>
                <a:cs typeface="Arial"/>
              </a:endParaRPr>
            </a:p>
          </p:txBody>
        </p:sp>
      </p:grp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7A70E0A-88AF-4577-879C-454A16970463}"/>
              </a:ext>
            </a:extLst>
          </p:cNvPr>
          <p:cNvSpPr txBox="1"/>
          <p:nvPr/>
        </p:nvSpPr>
        <p:spPr>
          <a:xfrm>
            <a:off x="478271" y="2032337"/>
            <a:ext cx="297337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Impact parameter significance:</a:t>
            </a:r>
          </a:p>
          <a:p>
            <a:r>
              <a:rPr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S(d</a:t>
            </a:r>
            <a:r>
              <a:rPr lang="en-US" altLang="ja-JP" baseline="-250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0</a:t>
            </a:r>
            <a:r>
              <a:rPr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) = </a:t>
            </a:r>
            <a:r>
              <a:rPr kumimoji="1" lang="en-US" altLang="ja-JP" dirty="0" err="1">
                <a:latin typeface="Avenir Next LT Pro" panose="020B0504020202020204" pitchFamily="34" charset="0"/>
                <a:ea typeface="Verdana" charset="0"/>
                <a:cs typeface="Verdana" charset="0"/>
              </a:rPr>
              <a:t>sgn</a:t>
            </a:r>
            <a:r>
              <a:rPr kumimoji="1"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(</a:t>
            </a:r>
            <a:r>
              <a:rPr kumimoji="1" lang="en-US" altLang="ja-JP" b="1" dirty="0" err="1">
                <a:latin typeface="Avenir Next LT Pro" panose="020B0504020202020204" pitchFamily="34" charset="0"/>
                <a:ea typeface="Verdana" charset="0"/>
                <a:cs typeface="Verdana" charset="0"/>
              </a:rPr>
              <a:t>p</a:t>
            </a:r>
            <a:r>
              <a:rPr kumimoji="1" lang="en-US" altLang="ja-JP" b="1" baseline="-25000" dirty="0" err="1">
                <a:latin typeface="Avenir Next LT Pro" panose="020B0504020202020204" pitchFamily="34" charset="0"/>
                <a:ea typeface="Verdana" charset="0"/>
                <a:cs typeface="Verdana" charset="0"/>
              </a:rPr>
              <a:t>jet</a:t>
            </a:r>
            <a:r>
              <a:rPr lang="ja-JP" altLang="en-US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･</a:t>
            </a:r>
            <a:r>
              <a:rPr lang="en-US" altLang="ja-JP" b="1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r</a:t>
            </a:r>
            <a:r>
              <a:rPr lang="en-US" altLang="ja-JP" b="1" baseline="-250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d0</a:t>
            </a:r>
            <a:r>
              <a:rPr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) d</a:t>
            </a:r>
            <a:r>
              <a:rPr lang="en-US" altLang="ja-JP" baseline="-250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0</a:t>
            </a:r>
            <a:r>
              <a:rPr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/σ</a:t>
            </a:r>
            <a:r>
              <a:rPr lang="en-US" altLang="ja-JP" baseline="-250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d0 </a:t>
            </a:r>
          </a:p>
          <a:p>
            <a:endParaRPr kumimoji="1" lang="en-US" altLang="ja-JP" dirty="0">
              <a:latin typeface="Avenir Next LT Pro" panose="020B0504020202020204" pitchFamily="34" charset="0"/>
              <a:ea typeface="Verdana" charset="0"/>
              <a:cs typeface="Verdana" charset="0"/>
            </a:endParaRPr>
          </a:p>
          <a:p>
            <a:r>
              <a:rPr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Sign is defined in terms of jet direction</a:t>
            </a:r>
          </a:p>
          <a:p>
            <a:endParaRPr kumimoji="1" lang="en-US" altLang="ja-JP" dirty="0">
              <a:latin typeface="Avenir Next LT Pro" panose="020B0504020202020204" pitchFamily="34" charset="0"/>
              <a:ea typeface="Verdana" charset="0"/>
              <a:cs typeface="Verdana" charset="0"/>
            </a:endParaRPr>
          </a:p>
          <a:p>
            <a:r>
              <a:rPr kumimoji="1"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Uncertainty taken from track fit: </a:t>
            </a:r>
            <a:r>
              <a:rPr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σ</a:t>
            </a:r>
            <a:r>
              <a:rPr lang="en-US" altLang="ja-JP" baseline="-250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d0</a:t>
            </a:r>
          </a:p>
        </p:txBody>
      </p:sp>
    </p:spTree>
    <p:extLst>
      <p:ext uri="{BB962C8B-B14F-4D97-AF65-F5344CB8AC3E}">
        <p14:creationId xmlns:p14="http://schemas.microsoft.com/office/powerpoint/2010/main" val="692703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8015335" y="6011333"/>
            <a:ext cx="1128665" cy="828633"/>
          </a:xfrm>
          <a:prstGeom prst="rect">
            <a:avLst/>
          </a:prstGeom>
        </p:spPr>
        <p:txBody>
          <a:bodyPr anchor="b"/>
          <a:lstStyle>
            <a:defPPr>
              <a:defRPr lang="ja-JP"/>
            </a:defPPr>
            <a:lvl1pPr marL="0" algn="r" defTabSz="457200" rtl="0" eaLnBrk="1" latinLnBrk="0" hangingPunct="1">
              <a:defRPr kumimoji="1" sz="3200" b="1" kern="1200">
                <a:solidFill>
                  <a:schemeClr val="tx1"/>
                </a:solidFill>
                <a:latin typeface="Arial"/>
                <a:ea typeface=""/>
                <a:cs typeface="Arial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426F3DC-E583-AB45-9D90-310FF8C2A9A7}" type="slidenum">
              <a:rPr lang="ja-JP" altLang="en-US" smtClean="0">
                <a:latin typeface="Avenir Next LT Pro" panose="020B0504020202020204" pitchFamily="34" charset="0"/>
              </a:rPr>
              <a:pPr/>
              <a:t>13</a:t>
            </a:fld>
            <a:endParaRPr lang="ja-JP" altLang="en-US" dirty="0">
              <a:latin typeface="Avenir Next LT Pro" panose="020B0504020202020204" pitchFamily="34" charset="0"/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3763" y="162704"/>
            <a:ext cx="3344583" cy="3073401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9592" y="162703"/>
            <a:ext cx="3344583" cy="3073401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3762" y="3671956"/>
            <a:ext cx="3344583" cy="3073401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9592" y="3671955"/>
            <a:ext cx="3344583" cy="3073401"/>
          </a:xfrm>
          <a:prstGeom prst="rect">
            <a:avLst/>
          </a:prstGeom>
        </p:spPr>
      </p:pic>
      <p:sp>
        <p:nvSpPr>
          <p:cNvPr id="7" name="テキスト ボックス 6"/>
          <p:cNvSpPr txBox="1"/>
          <p:nvPr/>
        </p:nvSpPr>
        <p:spPr>
          <a:xfrm>
            <a:off x="9025105" y="861392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z</a:t>
            </a:r>
            <a:r>
              <a:rPr kumimoji="1" lang="en-US" altLang="ja-JP" baseline="-250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0</a:t>
            </a:r>
            <a:r>
              <a:rPr kumimoji="1"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/σ</a:t>
            </a:r>
            <a:r>
              <a:rPr kumimoji="1" lang="en-US" altLang="ja-JP" baseline="-250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z0</a:t>
            </a:r>
            <a:endParaRPr kumimoji="1" lang="ja-JP" altLang="en-US" baseline="-25000" dirty="0">
              <a:latin typeface="Avenir Next LT Pro" panose="020B0504020202020204" pitchFamily="34" charset="0"/>
              <a:ea typeface="Verdana" charset="0"/>
              <a:cs typeface="Verdana" charset="0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5625930" y="861392"/>
            <a:ext cx="824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d</a:t>
            </a:r>
            <a:r>
              <a:rPr kumimoji="1" lang="en-US" altLang="ja-JP" baseline="-250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0</a:t>
            </a:r>
            <a:r>
              <a:rPr kumimoji="1"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/σ</a:t>
            </a:r>
            <a:r>
              <a:rPr kumimoji="1" lang="en-US" altLang="ja-JP" baseline="-250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d0</a:t>
            </a:r>
            <a:endParaRPr kumimoji="1" lang="ja-JP" altLang="en-US" baseline="-25000" dirty="0">
              <a:latin typeface="Avenir Next LT Pro" panose="020B0504020202020204" pitchFamily="34" charset="0"/>
              <a:ea typeface="Verdana" charset="0"/>
              <a:cs typeface="Verdana" charset="0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625929" y="4406349"/>
            <a:ext cx="824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d</a:t>
            </a:r>
            <a:r>
              <a:rPr kumimoji="1" lang="en-US" altLang="ja-JP" baseline="-250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0</a:t>
            </a:r>
            <a:r>
              <a:rPr kumimoji="1"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/σ</a:t>
            </a:r>
            <a:r>
              <a:rPr kumimoji="1" lang="en-US" altLang="ja-JP" baseline="-250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d0</a:t>
            </a:r>
            <a:endParaRPr kumimoji="1" lang="ja-JP" altLang="en-US" baseline="-25000" dirty="0">
              <a:latin typeface="Avenir Next LT Pro" panose="020B0504020202020204" pitchFamily="34" charset="0"/>
              <a:ea typeface="Verdana" charset="0"/>
              <a:cs typeface="Verdana" charset="0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9144375" y="4406349"/>
            <a:ext cx="824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d</a:t>
            </a:r>
            <a:r>
              <a:rPr kumimoji="1" lang="en-US" altLang="ja-JP" baseline="-250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0</a:t>
            </a:r>
            <a:r>
              <a:rPr kumimoji="1"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/σ</a:t>
            </a:r>
            <a:r>
              <a:rPr kumimoji="1" lang="en-US" altLang="ja-JP" baseline="-250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d0</a:t>
            </a:r>
            <a:endParaRPr kumimoji="1" lang="ja-JP" altLang="en-US" baseline="-25000" dirty="0">
              <a:latin typeface="Avenir Next LT Pro" panose="020B0504020202020204" pitchFamily="34" charset="0"/>
              <a:ea typeface="Verdana" charset="0"/>
              <a:cs typeface="Verdana" charset="0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649913" y="1376237"/>
            <a:ext cx="17139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for track with</a:t>
            </a:r>
          </a:p>
          <a:p>
            <a:r>
              <a:rPr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highest d</a:t>
            </a:r>
            <a:r>
              <a:rPr lang="en-US" altLang="ja-JP" baseline="-250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0</a:t>
            </a:r>
            <a:r>
              <a:rPr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/σ</a:t>
            </a:r>
            <a:r>
              <a:rPr lang="en-US" altLang="ja-JP" baseline="-250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d0</a:t>
            </a:r>
            <a:r>
              <a:rPr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 </a:t>
            </a:r>
            <a:endParaRPr kumimoji="1" lang="ja-JP" altLang="en-US" dirty="0">
              <a:latin typeface="Avenir Next LT Pro" panose="020B0504020202020204" pitchFamily="34" charset="0"/>
              <a:ea typeface="Verdana" charset="0"/>
              <a:cs typeface="Verdana" charset="0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1649913" y="4885492"/>
            <a:ext cx="17956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for track with</a:t>
            </a:r>
          </a:p>
          <a:p>
            <a:r>
              <a:rPr lang="en-US" altLang="ja-JP" u="sng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second</a:t>
            </a:r>
            <a:r>
              <a:rPr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 highest</a:t>
            </a:r>
          </a:p>
          <a:p>
            <a:r>
              <a:rPr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d</a:t>
            </a:r>
            <a:r>
              <a:rPr lang="en-US" altLang="ja-JP" baseline="-250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0</a:t>
            </a:r>
            <a:r>
              <a:rPr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/σ</a:t>
            </a:r>
            <a:r>
              <a:rPr lang="en-US" altLang="ja-JP" baseline="-250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d0</a:t>
            </a:r>
            <a:r>
              <a:rPr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 </a:t>
            </a:r>
            <a:endParaRPr kumimoji="1" lang="ja-JP" altLang="en-US" dirty="0">
              <a:latin typeface="Avenir Next LT Pro" panose="020B0504020202020204" pitchFamily="34" charset="0"/>
              <a:ea typeface="Verdana" charset="0"/>
              <a:cs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6808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087" y="3156997"/>
            <a:ext cx="3759200" cy="3454400"/>
          </a:xfrm>
          <a:prstGeom prst="rect">
            <a:avLst/>
          </a:prstGeom>
        </p:spPr>
      </p:pic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8015335" y="6011333"/>
            <a:ext cx="1128665" cy="828633"/>
          </a:xfrm>
          <a:prstGeom prst="rect">
            <a:avLst/>
          </a:prstGeom>
        </p:spPr>
        <p:txBody>
          <a:bodyPr anchor="b"/>
          <a:lstStyle>
            <a:defPPr>
              <a:defRPr lang="ja-JP"/>
            </a:defPPr>
            <a:lvl1pPr marL="0" algn="r" defTabSz="457200" rtl="0" eaLnBrk="1" latinLnBrk="0" hangingPunct="1">
              <a:defRPr kumimoji="1" sz="3200" b="1" kern="120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01F4CF5-65E2-E244-9343-719C67625418}" type="slidenum">
              <a:rPr lang="ja-JP" altLang="en-US" smtClean="0">
                <a:latin typeface="Avenir Next LT Pro" panose="020B0504020202020204" pitchFamily="34" charset="0"/>
              </a:rPr>
              <a:pPr/>
              <a:t>14</a:t>
            </a:fld>
            <a:endParaRPr kumimoji="1" lang="ja-JP" altLang="en-US" dirty="0">
              <a:latin typeface="Avenir Next LT Pro" panose="020B0504020202020204" pitchFamily="34" charset="0"/>
            </a:endParaRPr>
          </a:p>
        </p:txBody>
      </p:sp>
      <p:grpSp>
        <p:nvGrpSpPr>
          <p:cNvPr id="14" name="図形グループ 13"/>
          <p:cNvGrpSpPr/>
          <p:nvPr/>
        </p:nvGrpSpPr>
        <p:grpSpPr>
          <a:xfrm>
            <a:off x="6640611" y="713005"/>
            <a:ext cx="3373243" cy="2453268"/>
            <a:chOff x="2392778" y="3912240"/>
            <a:chExt cx="3733772" cy="2715471"/>
          </a:xfrm>
        </p:grpSpPr>
        <p:pic>
          <p:nvPicPr>
            <p:cNvPr id="8" name="図 7" descr="flavtag2.png"/>
            <p:cNvPicPr>
              <a:picLocks noChangeAspect="1"/>
            </p:cNvPicPr>
            <p:nvPr/>
          </p:nvPicPr>
          <p:blipFill>
            <a:blip r:embed="rId3"/>
            <a:srcRect l="10573" t="28487" r="31277" b="14540"/>
            <a:stretch>
              <a:fillRect/>
            </a:stretch>
          </p:blipFill>
          <p:spPr>
            <a:xfrm>
              <a:off x="2392778" y="3912240"/>
              <a:ext cx="3733772" cy="2715471"/>
            </a:xfrm>
            <a:prstGeom prst="ellipse">
              <a:avLst/>
            </a:prstGeom>
            <a:ln w="41275" cap="rnd">
              <a:noFill/>
              <a:prstDash val="solid"/>
            </a:ln>
            <a:effectLst/>
          </p:spPr>
        </p:pic>
        <p:grpSp>
          <p:nvGrpSpPr>
            <p:cNvPr id="12" name="図形グループ 11"/>
            <p:cNvGrpSpPr/>
            <p:nvPr/>
          </p:nvGrpSpPr>
          <p:grpSpPr>
            <a:xfrm>
              <a:off x="4572000" y="5736836"/>
              <a:ext cx="825399" cy="371449"/>
              <a:chOff x="6283724" y="4900643"/>
              <a:chExt cx="825399" cy="371449"/>
            </a:xfrm>
          </p:grpSpPr>
          <p:cxnSp>
            <p:nvCxnSpPr>
              <p:cNvPr id="11" name="直線矢印コネクタ 10"/>
              <p:cNvCxnSpPr/>
              <p:nvPr/>
            </p:nvCxnSpPr>
            <p:spPr>
              <a:xfrm>
                <a:off x="6283724" y="4900643"/>
                <a:ext cx="0" cy="369332"/>
              </a:xfrm>
              <a:prstGeom prst="straightConnector1">
                <a:avLst/>
              </a:prstGeom>
              <a:ln>
                <a:solidFill>
                  <a:srgbClr val="FFFFFF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テキスト ボックス 12"/>
              <p:cNvSpPr txBox="1"/>
              <p:nvPr/>
            </p:nvSpPr>
            <p:spPr>
              <a:xfrm>
                <a:off x="6304996" y="4931420"/>
                <a:ext cx="804127" cy="3406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1400" dirty="0">
                    <a:solidFill>
                      <a:srgbClr val="FFFFFF"/>
                    </a:solidFill>
                    <a:latin typeface="Avenir Next LT Pro" panose="020B0504020202020204" pitchFamily="34" charset="0"/>
                    <a:ea typeface="Verdana" charset="0"/>
                    <a:cs typeface="Verdana" charset="0"/>
                  </a:rPr>
                  <a:t>~1mm</a:t>
                </a:r>
                <a:endParaRPr lang="ja-JP" altLang="en-US" sz="1400" dirty="0">
                  <a:solidFill>
                    <a:srgbClr val="FFFFFF"/>
                  </a:solidFill>
                  <a:latin typeface="Avenir Next LT Pro" panose="020B0504020202020204" pitchFamily="34" charset="0"/>
                  <a:ea typeface="Verdana" charset="0"/>
                  <a:cs typeface="Verdana" charset="0"/>
                </a:endParaRPr>
              </a:p>
            </p:txBody>
          </p:sp>
        </p:grpSp>
      </p:grpSp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Secondary Vertex</a:t>
            </a:r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843955" y="3560179"/>
            <a:ext cx="432406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Lifetime of </a:t>
            </a:r>
            <a:r>
              <a:rPr kumimoji="1" lang="en-US" altLang="ja-JP" b="1" dirty="0">
                <a:solidFill>
                  <a:srgbClr val="007600"/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c</a:t>
            </a:r>
            <a:r>
              <a:rPr kumimoji="1" lang="en-US" altLang="ja-JP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 hadrons:</a:t>
            </a:r>
            <a:r>
              <a:rPr lang="en-US" altLang="ja-JP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 </a:t>
            </a:r>
            <a:r>
              <a:rPr kumimoji="1" lang="en-US" altLang="ja-JP" dirty="0" err="1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cτ</a:t>
            </a:r>
            <a:r>
              <a:rPr lang="en-US" altLang="ja-JP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 </a:t>
            </a:r>
            <a:r>
              <a:rPr kumimoji="1" lang="en-US" altLang="ja-JP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~  80μm</a:t>
            </a:r>
          </a:p>
          <a:p>
            <a:r>
              <a:rPr lang="en-US" altLang="ja-JP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                </a:t>
            </a:r>
            <a:r>
              <a:rPr lang="en-US" altLang="ja-JP" b="1" dirty="0">
                <a:solidFill>
                  <a:srgbClr val="0432FF"/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b</a:t>
            </a:r>
            <a:r>
              <a:rPr lang="en-US" altLang="ja-JP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 hadrons: </a:t>
            </a:r>
            <a:r>
              <a:rPr lang="en-US" altLang="ja-JP" dirty="0" err="1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cτ</a:t>
            </a:r>
            <a:r>
              <a:rPr lang="en-US" altLang="ja-JP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 ~400μm</a:t>
            </a:r>
          </a:p>
          <a:p>
            <a:endParaRPr kumimoji="1" lang="en-US" altLang="ja-JP" dirty="0">
              <a:solidFill>
                <a:schemeClr val="bg2">
                  <a:lumMod val="25000"/>
                </a:schemeClr>
              </a:solidFill>
              <a:latin typeface="Avenir Next LT Pro" panose="020B0504020202020204" pitchFamily="34" charset="0"/>
              <a:ea typeface="Verdana" charset="0"/>
              <a:cs typeface="Verdana" charset="0"/>
            </a:endParaRPr>
          </a:p>
          <a:p>
            <a:r>
              <a:rPr lang="en-US" altLang="ja-JP" b="1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Exponential decay</a:t>
            </a:r>
            <a:endParaRPr lang="en-US" altLang="ja-JP" dirty="0">
              <a:solidFill>
                <a:schemeClr val="bg2">
                  <a:lumMod val="25000"/>
                </a:schemeClr>
              </a:solidFill>
              <a:latin typeface="Avenir Next LT Pro" panose="020B0504020202020204" pitchFamily="34" charset="0"/>
              <a:ea typeface="Verdana" charset="0"/>
              <a:cs typeface="Verdana" charset="0"/>
            </a:endParaRPr>
          </a:p>
          <a:p>
            <a:r>
              <a:rPr lang="en-US" altLang="ja-JP" sz="1400" u="sng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Not Gaussian peaks!</a:t>
            </a:r>
          </a:p>
          <a:p>
            <a:endParaRPr lang="en-US" altLang="ja-JP" sz="1400" dirty="0">
              <a:solidFill>
                <a:schemeClr val="bg2">
                  <a:lumMod val="25000"/>
                </a:schemeClr>
              </a:solidFill>
              <a:latin typeface="Avenir Next LT Pro" panose="020B0504020202020204" pitchFamily="34" charset="0"/>
              <a:ea typeface="Verdana" charset="0"/>
              <a:cs typeface="Verdana" charset="0"/>
            </a:endParaRPr>
          </a:p>
          <a:p>
            <a:r>
              <a:rPr lang="en-US" altLang="ja-JP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Mean secondary vertex distance:</a:t>
            </a:r>
          </a:p>
          <a:p>
            <a:r>
              <a:rPr lang="en-US" altLang="ja-JP" sz="2400" b="1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	&lt;</a:t>
            </a:r>
            <a:r>
              <a:rPr lang="en-US" altLang="ja-JP" sz="2400" b="1" dirty="0" err="1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L</a:t>
            </a:r>
            <a:r>
              <a:rPr lang="en-US" altLang="ja-JP" sz="2400" b="1" baseline="-25000" dirty="0" err="1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vtx</a:t>
            </a:r>
            <a:r>
              <a:rPr lang="en-US" altLang="ja-JP" sz="2400" b="1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&gt; = </a:t>
            </a:r>
            <a:r>
              <a:rPr lang="en-US" altLang="ja-JP" sz="2400" b="1" dirty="0" err="1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γ</a:t>
            </a:r>
            <a:r>
              <a:rPr lang="en-US" altLang="ja-JP" sz="2400" b="1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β</a:t>
            </a:r>
            <a:r>
              <a:rPr lang="en-US" altLang="ja-JP" sz="2400" b="1" dirty="0" err="1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cτ</a:t>
            </a:r>
            <a:endParaRPr lang="en-US" altLang="ja-JP" sz="2400" b="1" dirty="0">
              <a:solidFill>
                <a:schemeClr val="bg2">
                  <a:lumMod val="25000"/>
                </a:schemeClr>
              </a:solidFill>
              <a:latin typeface="Avenir Next LT Pro" panose="020B0504020202020204" pitchFamily="34" charset="0"/>
              <a:ea typeface="Verdana" charset="0"/>
              <a:cs typeface="Verdana" charset="0"/>
            </a:endParaRPr>
          </a:p>
          <a:p>
            <a:endParaRPr lang="en-US" altLang="ja-JP" dirty="0">
              <a:solidFill>
                <a:schemeClr val="bg2">
                  <a:lumMod val="25000"/>
                </a:schemeClr>
              </a:solidFill>
              <a:latin typeface="Avenir Next LT Pro" panose="020B0504020202020204" pitchFamily="34" charset="0"/>
              <a:ea typeface="Verdana" charset="0"/>
              <a:cs typeface="Verdana" charset="0"/>
            </a:endParaRPr>
          </a:p>
          <a:p>
            <a:r>
              <a:rPr lang="en-US" altLang="ja-JP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e.g. for B meson (m</a:t>
            </a:r>
            <a:r>
              <a:rPr lang="en-US" altLang="ja-JP" baseline="-25000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B</a:t>
            </a:r>
            <a:r>
              <a:rPr lang="en-US" altLang="ja-JP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~5 GeV) with E=45 GeV, γ~9, β~1 </a:t>
            </a:r>
            <a:r>
              <a:rPr lang="en-US" altLang="ja-JP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  <a:sym typeface="Wingdings"/>
              </a:rPr>
              <a:t> L~3.6mm</a:t>
            </a:r>
            <a:endParaRPr lang="en-US" altLang="ja-JP" dirty="0">
              <a:solidFill>
                <a:schemeClr val="bg2">
                  <a:lumMod val="25000"/>
                </a:schemeClr>
              </a:solidFill>
              <a:latin typeface="Avenir Next LT Pro" panose="020B0504020202020204" pitchFamily="34" charset="0"/>
              <a:ea typeface="Verdana" charset="0"/>
              <a:cs typeface="Verdana" charset="0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2566309" y="1558095"/>
            <a:ext cx="2697983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b="1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  H</a:t>
            </a:r>
            <a:r>
              <a:rPr lang="en-US" altLang="ja-JP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	</a:t>
            </a:r>
            <a:r>
              <a:rPr lang="en-US" altLang="ja-JP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  <a:sym typeface="Wingdings"/>
              </a:rPr>
              <a:t> </a:t>
            </a:r>
            <a:r>
              <a:rPr lang="en-US" altLang="ja-JP" b="1" dirty="0">
                <a:solidFill>
                  <a:srgbClr val="0432FF"/>
                </a:solidFill>
                <a:latin typeface="Avenir Next LT Pro" panose="020B0504020202020204" pitchFamily="34" charset="0"/>
                <a:ea typeface="Verdana" charset="0"/>
                <a:cs typeface="Verdana" charset="0"/>
                <a:sym typeface="Wingdings"/>
              </a:rPr>
              <a:t>bb</a:t>
            </a:r>
            <a:r>
              <a:rPr lang="en-US" altLang="ja-JP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  <a:sym typeface="Wingdings"/>
              </a:rPr>
              <a:t>, </a:t>
            </a:r>
            <a:r>
              <a:rPr lang="en-US" altLang="ja-JP" b="1" dirty="0">
                <a:solidFill>
                  <a:srgbClr val="007600"/>
                </a:solidFill>
                <a:latin typeface="Avenir Next LT Pro" panose="020B0504020202020204" pitchFamily="34" charset="0"/>
                <a:ea typeface="Verdana" charset="0"/>
                <a:cs typeface="Verdana" charset="0"/>
                <a:sym typeface="Wingdings"/>
              </a:rPr>
              <a:t>cc</a:t>
            </a:r>
            <a:r>
              <a:rPr lang="en-US" altLang="ja-JP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  <a:sym typeface="Wingdings"/>
              </a:rPr>
              <a:t>, gg</a:t>
            </a:r>
          </a:p>
          <a:p>
            <a:r>
              <a:rPr lang="en-US" altLang="ja-JP" b="1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  <a:sym typeface="Wingdings"/>
              </a:rPr>
              <a:t>  t</a:t>
            </a:r>
            <a:r>
              <a:rPr lang="en-US" altLang="ja-JP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  <a:sym typeface="Wingdings"/>
              </a:rPr>
              <a:t>	 </a:t>
            </a:r>
            <a:r>
              <a:rPr lang="en-US" altLang="ja-JP" b="1" dirty="0" err="1">
                <a:solidFill>
                  <a:srgbClr val="0432FF"/>
                </a:solidFill>
                <a:latin typeface="Avenir Next LT Pro" panose="020B0504020202020204" pitchFamily="34" charset="0"/>
                <a:ea typeface="Verdana" charset="0"/>
                <a:cs typeface="Verdana" charset="0"/>
                <a:sym typeface="Wingdings"/>
              </a:rPr>
              <a:t>b</a:t>
            </a:r>
            <a:r>
              <a:rPr lang="en-US" altLang="ja-JP" dirty="0" err="1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  <a:sym typeface="Wingdings"/>
              </a:rPr>
              <a:t>W</a:t>
            </a:r>
            <a:endParaRPr lang="en-US" altLang="ja-JP" dirty="0">
              <a:solidFill>
                <a:schemeClr val="bg2">
                  <a:lumMod val="25000"/>
                </a:schemeClr>
              </a:solidFill>
              <a:latin typeface="Avenir Next LT Pro" panose="020B0504020202020204" pitchFamily="34" charset="0"/>
              <a:ea typeface="Verdana" charset="0"/>
              <a:cs typeface="Verdana" charset="0"/>
              <a:sym typeface="Wingdings"/>
            </a:endParaRPr>
          </a:p>
          <a:p>
            <a:r>
              <a:rPr lang="en-US" altLang="ja-JP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  <a:sym typeface="Wingdings"/>
              </a:rPr>
              <a:t>  </a:t>
            </a:r>
            <a:r>
              <a:rPr lang="en-US" altLang="ja-JP" b="1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  <a:sym typeface="Wingdings"/>
              </a:rPr>
              <a:t>W</a:t>
            </a:r>
            <a:r>
              <a:rPr lang="en-US" altLang="ja-JP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  <a:sym typeface="Wingdings"/>
              </a:rPr>
              <a:t>	 </a:t>
            </a:r>
            <a:r>
              <a:rPr lang="en-US" altLang="ja-JP" b="1" dirty="0" err="1">
                <a:solidFill>
                  <a:srgbClr val="007600"/>
                </a:solidFill>
                <a:latin typeface="Avenir Next LT Pro" panose="020B0504020202020204" pitchFamily="34" charset="0"/>
                <a:ea typeface="Verdana" charset="0"/>
                <a:cs typeface="Verdana" charset="0"/>
                <a:sym typeface="Wingdings"/>
              </a:rPr>
              <a:t>c</a:t>
            </a:r>
            <a:r>
              <a:rPr lang="en-US" altLang="ja-JP" dirty="0" err="1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  <a:sym typeface="Wingdings"/>
              </a:rPr>
              <a:t>s</a:t>
            </a:r>
            <a:r>
              <a:rPr lang="en-US" altLang="ja-JP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  <a:sym typeface="Wingdings"/>
              </a:rPr>
              <a:t>, </a:t>
            </a:r>
            <a:r>
              <a:rPr lang="en-US" altLang="ja-JP" dirty="0" err="1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  <a:sym typeface="Wingdings"/>
              </a:rPr>
              <a:t>ud</a:t>
            </a:r>
            <a:endParaRPr lang="en-US" altLang="ja-JP" dirty="0">
              <a:solidFill>
                <a:schemeClr val="bg2">
                  <a:lumMod val="25000"/>
                </a:schemeClr>
              </a:solidFill>
              <a:latin typeface="Avenir Next LT Pro" panose="020B0504020202020204" pitchFamily="34" charset="0"/>
              <a:ea typeface="Verdana" charset="0"/>
              <a:cs typeface="Verdana" charset="0"/>
              <a:sym typeface="Wingdings"/>
            </a:endParaRPr>
          </a:p>
          <a:p>
            <a:r>
              <a:rPr lang="en-US" altLang="ja-JP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  <a:sym typeface="Wingdings"/>
              </a:rPr>
              <a:t>  </a:t>
            </a:r>
            <a:r>
              <a:rPr lang="en-US" altLang="ja-JP" b="1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  <a:sym typeface="Wingdings"/>
              </a:rPr>
              <a:t>Z</a:t>
            </a:r>
            <a:r>
              <a:rPr lang="en-US" altLang="ja-JP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  <a:sym typeface="Wingdings"/>
              </a:rPr>
              <a:t> 	 </a:t>
            </a:r>
            <a:r>
              <a:rPr lang="en-US" altLang="ja-JP" b="1" dirty="0">
                <a:solidFill>
                  <a:srgbClr val="0432FF"/>
                </a:solidFill>
                <a:latin typeface="Avenir Next LT Pro" panose="020B0504020202020204" pitchFamily="34" charset="0"/>
                <a:ea typeface="Verdana" charset="0"/>
                <a:cs typeface="Verdana" charset="0"/>
                <a:sym typeface="Wingdings"/>
              </a:rPr>
              <a:t>bb</a:t>
            </a:r>
            <a:r>
              <a:rPr lang="en-US" altLang="ja-JP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  <a:sym typeface="Wingdings"/>
              </a:rPr>
              <a:t>, </a:t>
            </a:r>
            <a:r>
              <a:rPr lang="en-US" altLang="ja-JP" b="1" dirty="0">
                <a:solidFill>
                  <a:srgbClr val="007600"/>
                </a:solidFill>
                <a:latin typeface="Avenir Next LT Pro" panose="020B0504020202020204" pitchFamily="34" charset="0"/>
                <a:ea typeface="Verdana" charset="0"/>
                <a:cs typeface="Verdana" charset="0"/>
                <a:sym typeface="Wingdings"/>
              </a:rPr>
              <a:t>cc</a:t>
            </a:r>
            <a:r>
              <a:rPr lang="en-US" altLang="ja-JP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  <a:sym typeface="Wingdings"/>
              </a:rPr>
              <a:t>, </a:t>
            </a:r>
            <a:r>
              <a:rPr lang="en-US" altLang="ja-JP" dirty="0" err="1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  <a:sym typeface="Wingdings"/>
              </a:rPr>
              <a:t>ss</a:t>
            </a:r>
            <a:r>
              <a:rPr lang="en-US" altLang="ja-JP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  <a:sym typeface="Wingdings"/>
              </a:rPr>
              <a:t>, </a:t>
            </a:r>
            <a:r>
              <a:rPr lang="en-US" altLang="ja-JP" dirty="0" err="1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  <a:sym typeface="Wingdings"/>
              </a:rPr>
              <a:t>dd</a:t>
            </a:r>
            <a:r>
              <a:rPr lang="en-US" altLang="ja-JP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  <a:sym typeface="Wingdings"/>
              </a:rPr>
              <a:t>, </a:t>
            </a:r>
            <a:r>
              <a:rPr lang="en-US" altLang="ja-JP" dirty="0" err="1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  <a:sym typeface="Wingdings"/>
              </a:rPr>
              <a:t>uu</a:t>
            </a:r>
            <a:endParaRPr lang="en-US" altLang="ja-JP" dirty="0">
              <a:solidFill>
                <a:schemeClr val="bg2">
                  <a:lumMod val="25000"/>
                </a:schemeClr>
              </a:solidFill>
              <a:latin typeface="Avenir Next LT Pro" panose="020B0504020202020204" pitchFamily="34" charset="0"/>
              <a:ea typeface="Verdana" charset="0"/>
              <a:cs typeface="Verdana" charset="0"/>
              <a:sym typeface="Wingdings"/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852973" y="827789"/>
            <a:ext cx="58061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  <a:sym typeface="Wingdings"/>
              </a:rPr>
              <a:t>Identifying the flavor of the originating quark helps with the reconstruction of the parent particle:</a:t>
            </a: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1858002" y="2884812"/>
            <a:ext cx="37960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  <a:sym typeface="Wingdings"/>
              </a:rPr>
              <a:t>Key signature of heavy quarks:</a:t>
            </a:r>
          </a:p>
          <a:p>
            <a:pPr algn="ctr"/>
            <a:r>
              <a:rPr lang="en-US" altLang="ja-JP" b="1" dirty="0">
                <a:solidFill>
                  <a:srgbClr val="7030A0"/>
                </a:solidFill>
                <a:latin typeface="Avenir Next LT Pro" panose="020B0504020202020204" pitchFamily="34" charset="0"/>
                <a:ea typeface="Verdana" charset="0"/>
                <a:cs typeface="Verdana" charset="0"/>
                <a:sym typeface="Wingdings"/>
              </a:rPr>
              <a:t>secondary vertices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868961" y="6277269"/>
            <a:ext cx="314489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12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Distance between secondary vertex</a:t>
            </a:r>
          </a:p>
          <a:p>
            <a:r>
              <a:rPr lang="en-US" altLang="ja-JP" sz="12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and primary vertex (</a:t>
            </a:r>
            <a:r>
              <a:rPr lang="en-US" altLang="ja-JP" sz="1200" dirty="0" err="1">
                <a:latin typeface="Avenir Next LT Pro" panose="020B0504020202020204" pitchFamily="34" charset="0"/>
                <a:ea typeface="Verdana" charset="0"/>
                <a:cs typeface="Verdana" charset="0"/>
              </a:rPr>
              <a:t>reco</a:t>
            </a:r>
            <a:r>
              <a:rPr lang="en-US" altLang="ja-JP" sz="12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.) [mm]</a:t>
            </a:r>
            <a:endParaRPr lang="ja-JP" altLang="en-US" sz="1200" dirty="0">
              <a:latin typeface="Avenir Next LT Pro" panose="020B0504020202020204" pitchFamily="34" charset="0"/>
              <a:ea typeface="Verdana" charset="0"/>
              <a:cs typeface="Verdana" charset="0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7655075" y="3773709"/>
            <a:ext cx="172996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err="1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Z</a:t>
            </a:r>
            <a:r>
              <a:rPr kumimoji="1" lang="en-US" altLang="ja-JP" b="1" dirty="0" err="1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  <a:sym typeface="Wingdings"/>
              </a:rPr>
              <a:t>qq</a:t>
            </a:r>
            <a:r>
              <a:rPr kumimoji="1" lang="en-US" altLang="ja-JP" b="1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  <a:sym typeface="Wingdings"/>
              </a:rPr>
              <a:t> sample</a:t>
            </a:r>
            <a:endParaRPr kumimoji="1" lang="en-US" altLang="ja-JP" b="1" dirty="0">
              <a:solidFill>
                <a:schemeClr val="bg2">
                  <a:lumMod val="25000"/>
                </a:schemeClr>
              </a:solidFill>
              <a:latin typeface="Avenir Next LT Pro" panose="020B0504020202020204" pitchFamily="34" charset="0"/>
              <a:ea typeface="Verdana" charset="0"/>
              <a:cs typeface="Verdana" charset="0"/>
            </a:endParaRPr>
          </a:p>
          <a:p>
            <a:r>
              <a:rPr kumimoji="1" lang="en-US" altLang="ja-JP" b="1" dirty="0">
                <a:solidFill>
                  <a:srgbClr val="0432FF"/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b</a:t>
            </a:r>
          </a:p>
          <a:p>
            <a:r>
              <a:rPr lang="en-US" altLang="ja-JP" b="1" dirty="0">
                <a:solidFill>
                  <a:srgbClr val="007600"/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c</a:t>
            </a:r>
          </a:p>
          <a:p>
            <a:r>
              <a:rPr kumimoji="1" lang="en-US" altLang="ja-JP" b="1" dirty="0" err="1">
                <a:solidFill>
                  <a:srgbClr val="FF0000"/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uds</a:t>
            </a:r>
            <a:endParaRPr kumimoji="1" lang="en-US" altLang="ja-JP" b="1" dirty="0">
              <a:solidFill>
                <a:srgbClr val="FF0000"/>
              </a:solidFill>
              <a:latin typeface="Avenir Next LT Pro" panose="020B0504020202020204" pitchFamily="34" charset="0"/>
              <a:ea typeface="Verdana" charset="0"/>
              <a:cs typeface="Verdana" charset="0"/>
            </a:endParaRPr>
          </a:p>
          <a:p>
            <a:r>
              <a:rPr lang="en-US" altLang="ja-JP" sz="1200" dirty="0">
                <a:solidFill>
                  <a:srgbClr val="FF0000"/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strange vertices</a:t>
            </a:r>
          </a:p>
          <a:p>
            <a:r>
              <a:rPr lang="en-US" altLang="ja-JP" sz="1200" dirty="0">
                <a:solidFill>
                  <a:srgbClr val="FF0000"/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suppressed via</a:t>
            </a:r>
          </a:p>
          <a:p>
            <a:r>
              <a:rPr lang="en-US" altLang="ja-JP" sz="1200" dirty="0">
                <a:solidFill>
                  <a:srgbClr val="FF0000"/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V</a:t>
            </a:r>
            <a:r>
              <a:rPr lang="en-US" altLang="ja-JP" sz="1200" baseline="30000" dirty="0">
                <a:solidFill>
                  <a:srgbClr val="FF0000"/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0</a:t>
            </a:r>
            <a:r>
              <a:rPr lang="en-US" altLang="ja-JP" sz="1200" dirty="0">
                <a:solidFill>
                  <a:srgbClr val="FF0000"/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 rejection</a:t>
            </a:r>
            <a:endParaRPr lang="ja-JP" altLang="en-US" sz="1200" dirty="0">
              <a:solidFill>
                <a:srgbClr val="FF0000"/>
              </a:solidFill>
              <a:latin typeface="Avenir Next LT Pro" panose="020B0504020202020204" pitchFamily="34" charset="0"/>
              <a:ea typeface="Verdana" charset="0"/>
              <a:cs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370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Vertex Finding</a:t>
            </a:r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idx="1"/>
          </p:nvPr>
        </p:nvSpPr>
        <p:spPr>
          <a:xfrm>
            <a:off x="1623898" y="656031"/>
            <a:ext cx="7586364" cy="26437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sz="1800" dirty="0"/>
              <a:t>Two standard approaches to vertex reconstruction:</a:t>
            </a:r>
          </a:p>
          <a:p>
            <a:pPr marL="0" indent="0">
              <a:buNone/>
            </a:pPr>
            <a:endParaRPr lang="en-US" altLang="ja-JP" sz="1800" dirty="0"/>
          </a:p>
          <a:p>
            <a:r>
              <a:rPr lang="en-US" altLang="ja-JP" sz="1800" dirty="0"/>
              <a:t>“</a:t>
            </a:r>
            <a:r>
              <a:rPr lang="en-US" altLang="ja-JP" sz="1800" b="1" dirty="0"/>
              <a:t>tear down</a:t>
            </a:r>
            <a:r>
              <a:rPr lang="en-US" altLang="ja-JP" sz="1800" dirty="0"/>
              <a:t>” method</a:t>
            </a:r>
          </a:p>
          <a:p>
            <a:pPr lvl="1"/>
            <a:r>
              <a:rPr lang="en-US" altLang="ja-JP" sz="1800" dirty="0"/>
              <a:t>Start with all tracks</a:t>
            </a:r>
          </a:p>
          <a:p>
            <a:pPr lvl="1"/>
            <a:r>
              <a:rPr lang="en-US" altLang="ja-JP" sz="1800" dirty="0"/>
              <a:t>Fit the tracks to a vertex</a:t>
            </a:r>
          </a:p>
          <a:p>
            <a:pPr lvl="1"/>
            <a:r>
              <a:rPr lang="en-US" altLang="ja-JP" sz="1800" dirty="0"/>
              <a:t>Remove track which is most inconsistent with the vertex</a:t>
            </a:r>
          </a:p>
          <a:p>
            <a:pPr lvl="1"/>
            <a:r>
              <a:rPr lang="en-US" altLang="ja-JP" sz="1800" dirty="0"/>
              <a:t>Repeat until all tracks are consistent with the vertex, </a:t>
            </a:r>
            <a:br>
              <a:rPr lang="en-US" altLang="ja-JP" sz="1800" dirty="0"/>
            </a:br>
            <a:r>
              <a:rPr lang="en-US" altLang="ja-JP" sz="1800" dirty="0"/>
              <a:t>i.e. χ</a:t>
            </a:r>
            <a:r>
              <a:rPr lang="en-US" altLang="ja-JP" sz="1800" baseline="30000" dirty="0"/>
              <a:t>2</a:t>
            </a:r>
            <a:r>
              <a:rPr lang="en-US" altLang="ja-JP" sz="1800" dirty="0"/>
              <a:t> contribution is smaller than some threshold value</a:t>
            </a:r>
          </a:p>
        </p:txBody>
      </p:sp>
      <p:grpSp>
        <p:nvGrpSpPr>
          <p:cNvPr id="5" name="図形グループ 4"/>
          <p:cNvGrpSpPr/>
          <p:nvPr/>
        </p:nvGrpSpPr>
        <p:grpSpPr>
          <a:xfrm>
            <a:off x="6905654" y="3392684"/>
            <a:ext cx="3461957" cy="2517787"/>
            <a:chOff x="2392778" y="3912240"/>
            <a:chExt cx="3733772" cy="2715471"/>
          </a:xfrm>
        </p:grpSpPr>
        <p:pic>
          <p:nvPicPr>
            <p:cNvPr id="6" name="図 5" descr="flavtag2.png"/>
            <p:cNvPicPr>
              <a:picLocks noChangeAspect="1"/>
            </p:cNvPicPr>
            <p:nvPr/>
          </p:nvPicPr>
          <p:blipFill>
            <a:blip r:embed="rId2"/>
            <a:srcRect l="10573" t="28487" r="31277" b="14540"/>
            <a:stretch>
              <a:fillRect/>
            </a:stretch>
          </p:blipFill>
          <p:spPr>
            <a:xfrm>
              <a:off x="2392778" y="3912240"/>
              <a:ext cx="3733772" cy="2715471"/>
            </a:xfrm>
            <a:prstGeom prst="ellipse">
              <a:avLst/>
            </a:prstGeom>
            <a:ln w="41275" cap="rnd">
              <a:noFill/>
              <a:prstDash val="solid"/>
            </a:ln>
            <a:effectLst/>
          </p:spPr>
        </p:pic>
        <p:grpSp>
          <p:nvGrpSpPr>
            <p:cNvPr id="7" name="図形グループ 6"/>
            <p:cNvGrpSpPr/>
            <p:nvPr/>
          </p:nvGrpSpPr>
          <p:grpSpPr>
            <a:xfrm>
              <a:off x="4572000" y="5736836"/>
              <a:ext cx="804793" cy="369332"/>
              <a:chOff x="6283724" y="4900643"/>
              <a:chExt cx="804793" cy="369332"/>
            </a:xfrm>
          </p:grpSpPr>
          <p:cxnSp>
            <p:nvCxnSpPr>
              <p:cNvPr id="8" name="直線矢印コネクタ 7"/>
              <p:cNvCxnSpPr/>
              <p:nvPr/>
            </p:nvCxnSpPr>
            <p:spPr>
              <a:xfrm>
                <a:off x="6283724" y="4900643"/>
                <a:ext cx="0" cy="369332"/>
              </a:xfrm>
              <a:prstGeom prst="straightConnector1">
                <a:avLst/>
              </a:prstGeom>
              <a:ln>
                <a:solidFill>
                  <a:srgbClr val="FFFFFF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テキスト ボックス 8"/>
              <p:cNvSpPr txBox="1"/>
              <p:nvPr/>
            </p:nvSpPr>
            <p:spPr>
              <a:xfrm>
                <a:off x="6304996" y="4931419"/>
                <a:ext cx="783521" cy="3319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1400" dirty="0">
                    <a:solidFill>
                      <a:srgbClr val="FFFFFF"/>
                    </a:solidFill>
                    <a:latin typeface="Avenir Next LT Pro" panose="020B0504020202020204" pitchFamily="34" charset="0"/>
                    <a:ea typeface="Verdana" charset="0"/>
                    <a:cs typeface="Verdana" charset="0"/>
                  </a:rPr>
                  <a:t>~1mm</a:t>
                </a:r>
                <a:endParaRPr lang="ja-JP" altLang="en-US" sz="1400" dirty="0">
                  <a:solidFill>
                    <a:srgbClr val="FFFFFF"/>
                  </a:solidFill>
                  <a:latin typeface="Avenir Next LT Pro" panose="020B0504020202020204" pitchFamily="34" charset="0"/>
                  <a:ea typeface="Verdana" charset="0"/>
                  <a:cs typeface="Verdana" charset="0"/>
                </a:endParaRPr>
              </a:p>
            </p:txBody>
          </p:sp>
        </p:grpSp>
      </p:grpSp>
      <p:sp>
        <p:nvSpPr>
          <p:cNvPr id="10" name="コンテンツ プレースホルダー 3"/>
          <p:cNvSpPr txBox="1">
            <a:spLocks/>
          </p:cNvSpPr>
          <p:nvPr/>
        </p:nvSpPr>
        <p:spPr>
          <a:xfrm>
            <a:off x="1623899" y="3746887"/>
            <a:ext cx="5187719" cy="2733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1800" kern="1200">
                <a:solidFill>
                  <a:schemeClr val="bg2">
                    <a:lumMod val="25000"/>
                  </a:schemeClr>
                </a:solidFill>
                <a:latin typeface="Verdana"/>
                <a:ea typeface="Arial"/>
                <a:cs typeface="Verdan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1800" kern="1200">
                <a:solidFill>
                  <a:schemeClr val="bg2">
                    <a:lumMod val="25000"/>
                  </a:schemeClr>
                </a:solidFill>
                <a:latin typeface="Verdana"/>
                <a:ea typeface="Arial"/>
                <a:cs typeface="Verdan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1800" kern="1200" baseline="0">
                <a:solidFill>
                  <a:schemeClr val="bg2">
                    <a:lumMod val="25000"/>
                  </a:schemeClr>
                </a:solidFill>
                <a:latin typeface="Verdana"/>
                <a:ea typeface="Arial"/>
                <a:cs typeface="Verdan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1800" kern="1200">
                <a:solidFill>
                  <a:schemeClr val="bg2">
                    <a:lumMod val="25000"/>
                  </a:schemeClr>
                </a:solidFill>
                <a:latin typeface="Verdana"/>
                <a:ea typeface="Arial"/>
                <a:cs typeface="Verdan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1800" kern="1200">
                <a:solidFill>
                  <a:schemeClr val="bg2">
                    <a:lumMod val="25000"/>
                  </a:schemeClr>
                </a:solidFill>
                <a:latin typeface="Verdana"/>
                <a:ea typeface="Arial"/>
                <a:cs typeface="Verdan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dirty="0">
                <a:solidFill>
                  <a:schemeClr val="tx1"/>
                </a:solidFill>
                <a:latin typeface="Avenir Next LT Pro" panose="020B0504020202020204" pitchFamily="34" charset="0"/>
              </a:rPr>
              <a:t>“</a:t>
            </a:r>
            <a:r>
              <a:rPr lang="en-US" altLang="ja-JP" b="1" dirty="0">
                <a:solidFill>
                  <a:schemeClr val="tx1"/>
                </a:solidFill>
                <a:latin typeface="Avenir Next LT Pro" panose="020B0504020202020204" pitchFamily="34" charset="0"/>
              </a:rPr>
              <a:t>build up</a:t>
            </a:r>
            <a:r>
              <a:rPr lang="en-US" altLang="ja-JP" dirty="0">
                <a:solidFill>
                  <a:schemeClr val="tx1"/>
                </a:solidFill>
                <a:latin typeface="Avenir Next LT Pro" panose="020B0504020202020204" pitchFamily="34" charset="0"/>
              </a:rPr>
              <a:t>” method</a:t>
            </a:r>
            <a:endParaRPr lang="en-US" altLang="ja-JP" b="1" dirty="0">
              <a:solidFill>
                <a:schemeClr val="tx1"/>
              </a:solidFill>
              <a:latin typeface="Avenir Next LT Pro" panose="020B0504020202020204" pitchFamily="34" charset="0"/>
            </a:endParaRPr>
          </a:p>
          <a:p>
            <a:pPr lvl="1"/>
            <a:r>
              <a:rPr lang="en-US" altLang="ja-JP" dirty="0">
                <a:solidFill>
                  <a:schemeClr val="tx1"/>
                </a:solidFill>
                <a:latin typeface="Avenir Next LT Pro" panose="020B0504020202020204" pitchFamily="34" charset="0"/>
              </a:rPr>
              <a:t>Create vertex “seeds” from track pairs</a:t>
            </a:r>
          </a:p>
          <a:p>
            <a:pPr lvl="1"/>
            <a:r>
              <a:rPr lang="en-US" altLang="ja-JP" dirty="0">
                <a:solidFill>
                  <a:schemeClr val="tx1"/>
                </a:solidFill>
                <a:latin typeface="Avenir Next LT Pro" panose="020B0504020202020204" pitchFamily="34" charset="0"/>
              </a:rPr>
              <a:t>Try to add more tracks to the vertex, accept if the vertex fit is good</a:t>
            </a:r>
          </a:p>
          <a:p>
            <a:pPr lvl="1"/>
            <a:r>
              <a:rPr lang="en-US" altLang="ja-JP" dirty="0">
                <a:solidFill>
                  <a:schemeClr val="tx1"/>
                </a:solidFill>
                <a:latin typeface="Avenir Next LT Pro" panose="020B0504020202020204" pitchFamily="34" charset="0"/>
              </a:rPr>
              <a:t>Repeat until there are no more tracks to add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C047358-11EC-461B-BC06-0FEF4AC258B8}"/>
              </a:ext>
            </a:extLst>
          </p:cNvPr>
          <p:cNvSpPr txBox="1"/>
          <p:nvPr/>
        </p:nvSpPr>
        <p:spPr>
          <a:xfrm>
            <a:off x="397247" y="2064434"/>
            <a:ext cx="10483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b="1" dirty="0">
                <a:latin typeface="+mn-lt"/>
              </a:rPr>
              <a:t>Primary</a:t>
            </a:r>
          </a:p>
          <a:p>
            <a:pPr algn="l"/>
            <a:r>
              <a:rPr lang="en-US" b="1" dirty="0">
                <a:latin typeface="+mn-lt"/>
              </a:rPr>
              <a:t>Vertex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CA44FE2-9BAD-47DF-80BA-3E9B6AE7115C}"/>
              </a:ext>
            </a:extLst>
          </p:cNvPr>
          <p:cNvSpPr txBox="1"/>
          <p:nvPr/>
        </p:nvSpPr>
        <p:spPr>
          <a:xfrm>
            <a:off x="397247" y="4466656"/>
            <a:ext cx="13676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b="1" dirty="0">
                <a:latin typeface="+mn-lt"/>
              </a:rPr>
              <a:t>Secondary</a:t>
            </a:r>
          </a:p>
          <a:p>
            <a:pPr algn="l"/>
            <a:r>
              <a:rPr lang="en-US" b="1" dirty="0">
                <a:latin typeface="+mn-lt"/>
              </a:rPr>
              <a:t>Vertex</a:t>
            </a:r>
          </a:p>
        </p:txBody>
      </p:sp>
    </p:spTree>
    <p:extLst>
      <p:ext uri="{BB962C8B-B14F-4D97-AF65-F5344CB8AC3E}">
        <p14:creationId xmlns:p14="http://schemas.microsoft.com/office/powerpoint/2010/main" val="4205640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図形グループ 12"/>
          <p:cNvGrpSpPr/>
          <p:nvPr/>
        </p:nvGrpSpPr>
        <p:grpSpPr>
          <a:xfrm>
            <a:off x="5727851" y="428033"/>
            <a:ext cx="5161542" cy="4909643"/>
            <a:chOff x="3488553" y="1606455"/>
            <a:chExt cx="5161542" cy="4909643"/>
          </a:xfrm>
        </p:grpSpPr>
        <p:pic>
          <p:nvPicPr>
            <p:cNvPr id="8" name="図 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2753"/>
            <a:stretch/>
          </p:blipFill>
          <p:spPr>
            <a:xfrm>
              <a:off x="3488553" y="1606455"/>
              <a:ext cx="5161542" cy="2024412"/>
            </a:xfrm>
            <a:prstGeom prst="rect">
              <a:avLst/>
            </a:prstGeom>
          </p:spPr>
        </p:pic>
        <p:pic>
          <p:nvPicPr>
            <p:cNvPr id="9" name="図 8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821" r="51570"/>
            <a:stretch/>
          </p:blipFill>
          <p:spPr>
            <a:xfrm>
              <a:off x="5004672" y="3629809"/>
              <a:ext cx="3424030" cy="2886289"/>
            </a:xfrm>
            <a:prstGeom prst="rect">
              <a:avLst/>
            </a:prstGeom>
          </p:spPr>
        </p:pic>
        <p:sp>
          <p:nvSpPr>
            <p:cNvPr id="10" name="テキスト ボックス 9"/>
            <p:cNvSpPr txBox="1"/>
            <p:nvPr/>
          </p:nvSpPr>
          <p:spPr>
            <a:xfrm>
              <a:off x="5654283" y="4072298"/>
              <a:ext cx="224101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400" dirty="0">
                  <a:latin typeface="Avenir Next LT Pro" panose="020B0504020202020204" pitchFamily="34" charset="0"/>
                  <a:ea typeface="Verdana" charset="0"/>
                  <a:cs typeface="Verdana" charset="0"/>
                </a:rPr>
                <a:t>Photon conversions occur where there is detector material</a:t>
              </a:r>
              <a:endParaRPr lang="ja-JP" altLang="en-US" sz="1400" dirty="0">
                <a:latin typeface="Avenir Next LT Pro" panose="020B0504020202020204" pitchFamily="34" charset="0"/>
                <a:ea typeface="Verdana" charset="0"/>
                <a:cs typeface="Verdana" charset="0"/>
              </a:endParaRPr>
            </a:p>
          </p:txBody>
        </p:sp>
        <p:sp>
          <p:nvSpPr>
            <p:cNvPr id="11" name="テキスト ボックス 10"/>
            <p:cNvSpPr txBox="1"/>
            <p:nvPr/>
          </p:nvSpPr>
          <p:spPr>
            <a:xfrm>
              <a:off x="4374170" y="2064779"/>
              <a:ext cx="237213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400" dirty="0">
                  <a:latin typeface="Avenir Next LT Pro" panose="020B0504020202020204" pitchFamily="34" charset="0"/>
                  <a:ea typeface="Verdana" charset="0"/>
                  <a:cs typeface="Verdana" charset="0"/>
                </a:rPr>
                <a:t>Reconstructed</a:t>
              </a:r>
            </a:p>
            <a:p>
              <a:r>
                <a:rPr lang="en-US" altLang="ja-JP" sz="1400" dirty="0" err="1">
                  <a:latin typeface="Avenir Next LT Pro" panose="020B0504020202020204" pitchFamily="34" charset="0"/>
                  <a:ea typeface="Verdana" charset="0"/>
                  <a:cs typeface="Verdana" charset="0"/>
                </a:rPr>
                <a:t>Λ</a:t>
              </a:r>
              <a:r>
                <a:rPr lang="en-US" altLang="ja-JP" sz="1400" dirty="0">
                  <a:latin typeface="Avenir Next LT Pro" panose="020B0504020202020204" pitchFamily="34" charset="0"/>
                  <a:ea typeface="Verdana" charset="0"/>
                  <a:cs typeface="Verdana" charset="0"/>
                </a:rPr>
                <a:t> mass</a:t>
              </a:r>
              <a:endParaRPr lang="ja-JP" altLang="en-US" sz="1400" dirty="0">
                <a:latin typeface="Avenir Next LT Pro" panose="020B0504020202020204" pitchFamily="34" charset="0"/>
                <a:ea typeface="Verdana" charset="0"/>
                <a:cs typeface="Verdana" charset="0"/>
              </a:endParaRPr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524000" y="81214"/>
            <a:ext cx="9144000" cy="481925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/>
              <a:t>V</a:t>
            </a:r>
            <a:r>
              <a:rPr kumimoji="1" lang="en-US" altLang="ja-JP" baseline="30000" dirty="0"/>
              <a:t>0</a:t>
            </a:r>
            <a:r>
              <a:rPr kumimoji="1" lang="en-US" altLang="ja-JP" dirty="0"/>
              <a:t> Rejection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47877" y="844574"/>
            <a:ext cx="5740785" cy="3896451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kumimoji="1" lang="en-US" altLang="ja-JP" sz="2000" dirty="0"/>
              <a:t>Long-lived neutral particles “V</a:t>
            </a:r>
            <a:r>
              <a:rPr kumimoji="1" lang="en-US" altLang="ja-JP" sz="2000" baseline="30000" dirty="0"/>
              <a:t>0</a:t>
            </a:r>
            <a:r>
              <a:rPr kumimoji="1" lang="en-US" altLang="ja-JP" sz="2000" dirty="0"/>
              <a:t> particles” decaying to two charged tracks are backgrounds in flavor tagging.</a:t>
            </a:r>
          </a:p>
          <a:p>
            <a:pPr marL="0" indent="0">
              <a:buNone/>
            </a:pPr>
            <a:endParaRPr kumimoji="1" lang="en-US" altLang="ja-JP" sz="2000" dirty="0"/>
          </a:p>
          <a:p>
            <a:pPr marL="0" indent="0">
              <a:buNone/>
            </a:pPr>
            <a:r>
              <a:rPr kumimoji="1" lang="en-US" altLang="ja-JP" sz="2000" b="1" dirty="0"/>
              <a:t>Strange neutral hadrons:</a:t>
            </a:r>
          </a:p>
          <a:p>
            <a:r>
              <a:rPr lang="en-US" altLang="ja-JP" sz="2000" b="1" dirty="0"/>
              <a:t>K</a:t>
            </a:r>
            <a:r>
              <a:rPr lang="en-US" altLang="ja-JP" sz="2000" b="1" baseline="-25000" dirty="0"/>
              <a:t>S</a:t>
            </a:r>
            <a:r>
              <a:rPr lang="en-US" altLang="ja-JP" sz="2000" dirty="0"/>
              <a:t> : lifetime </a:t>
            </a:r>
            <a:r>
              <a:rPr lang="en-US" altLang="ja-JP" sz="2000" dirty="0" err="1"/>
              <a:t>cτ</a:t>
            </a:r>
            <a:r>
              <a:rPr lang="en-US" altLang="ja-JP" sz="2000" dirty="0"/>
              <a:t> ~26mm</a:t>
            </a:r>
          </a:p>
          <a:p>
            <a:pPr lvl="1"/>
            <a:r>
              <a:rPr lang="en-US" altLang="ja-JP" sz="18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K</a:t>
            </a:r>
            <a:r>
              <a:rPr lang="en-US" altLang="ja-JP" sz="1800" baseline="-250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S</a:t>
            </a:r>
            <a:r>
              <a:rPr lang="en-US" altLang="ja-JP" sz="1800" dirty="0">
                <a:latin typeface="Avenir Next LT Pro" panose="020B0504020202020204" pitchFamily="34" charset="0"/>
                <a:ea typeface="Verdana" charset="0"/>
                <a:cs typeface="Verdana" charset="0"/>
                <a:sym typeface="Wingdings"/>
              </a:rPr>
              <a:t>π</a:t>
            </a:r>
            <a:r>
              <a:rPr lang="en-US" altLang="ja-JP" sz="1800" baseline="30000" dirty="0">
                <a:latin typeface="Avenir Next LT Pro" panose="020B0504020202020204" pitchFamily="34" charset="0"/>
                <a:ea typeface="Verdana" charset="0"/>
                <a:cs typeface="Verdana" charset="0"/>
                <a:sym typeface="Wingdings"/>
              </a:rPr>
              <a:t>+</a:t>
            </a:r>
            <a:r>
              <a:rPr lang="en-US" altLang="ja-JP" sz="1800" dirty="0">
                <a:latin typeface="Avenir Next LT Pro" panose="020B0504020202020204" pitchFamily="34" charset="0"/>
                <a:ea typeface="Verdana" charset="0"/>
                <a:cs typeface="Verdana" charset="0"/>
                <a:sym typeface="Wingdings"/>
              </a:rPr>
              <a:t>π</a:t>
            </a:r>
            <a:r>
              <a:rPr lang="en-US" altLang="ja-JP" sz="1800" baseline="30000" dirty="0">
                <a:latin typeface="Avenir Next LT Pro" panose="020B0504020202020204" pitchFamily="34" charset="0"/>
                <a:ea typeface="Verdana" charset="0"/>
                <a:cs typeface="Verdana" charset="0"/>
                <a:sym typeface="Wingdings"/>
              </a:rPr>
              <a:t>-</a:t>
            </a:r>
            <a:endParaRPr lang="en-US" altLang="ja-JP" sz="1800" baseline="30000" dirty="0">
              <a:latin typeface="Avenir Next LT Pro" panose="020B0504020202020204" pitchFamily="34" charset="0"/>
              <a:ea typeface="Verdana" charset="0"/>
              <a:cs typeface="Verdana" charset="0"/>
            </a:endParaRPr>
          </a:p>
          <a:p>
            <a:r>
              <a:rPr kumimoji="1" lang="en-US" altLang="ja-JP" sz="2000" b="1" dirty="0" err="1"/>
              <a:t>Λ</a:t>
            </a:r>
            <a:r>
              <a:rPr kumimoji="1" lang="en-US" altLang="ja-JP" sz="2000" dirty="0"/>
              <a:t> : lifetime </a:t>
            </a:r>
            <a:r>
              <a:rPr kumimoji="1" lang="en-US" altLang="ja-JP" sz="2000" dirty="0" err="1"/>
              <a:t>cτ</a:t>
            </a:r>
            <a:r>
              <a:rPr kumimoji="1" lang="en-US" altLang="ja-JP" sz="2000" dirty="0"/>
              <a:t> ~79mm</a:t>
            </a:r>
          </a:p>
          <a:p>
            <a:pPr lvl="1"/>
            <a:r>
              <a:rPr kumimoji="1" lang="en-US" altLang="ja-JP" sz="1800" dirty="0" err="1"/>
              <a:t>Λ</a:t>
            </a:r>
            <a:r>
              <a:rPr kumimoji="1" lang="en-US" altLang="ja-JP" sz="1800" dirty="0" err="1">
                <a:sym typeface="Wingdings"/>
              </a:rPr>
              <a:t>p</a:t>
            </a:r>
            <a:r>
              <a:rPr kumimoji="1" lang="en-US" altLang="ja-JP" sz="1800" dirty="0">
                <a:sym typeface="Wingdings"/>
              </a:rPr>
              <a:t>π</a:t>
            </a:r>
          </a:p>
          <a:p>
            <a:pPr marL="0" indent="0">
              <a:buNone/>
            </a:pPr>
            <a:r>
              <a:rPr lang="en-US" altLang="ja-JP" sz="2000" b="1" dirty="0">
                <a:sym typeface="Wingdings"/>
              </a:rPr>
              <a:t>Material interaction:</a:t>
            </a:r>
            <a:endParaRPr kumimoji="1" lang="en-US" altLang="ja-JP" sz="2000" b="1" dirty="0">
              <a:sym typeface="Wingdings"/>
            </a:endParaRPr>
          </a:p>
          <a:p>
            <a:r>
              <a:rPr lang="en-US" altLang="ja-JP" sz="2000" b="1" dirty="0" err="1">
                <a:sym typeface="Wingdings"/>
              </a:rPr>
              <a:t>γ</a:t>
            </a:r>
            <a:r>
              <a:rPr lang="en-US" altLang="ja-JP" sz="2000" b="1" dirty="0">
                <a:sym typeface="Wingdings"/>
              </a:rPr>
              <a:t> conversions </a:t>
            </a:r>
            <a:r>
              <a:rPr lang="en-US" altLang="ja-JP" sz="2000" dirty="0">
                <a:sym typeface="Wingdings"/>
              </a:rPr>
              <a:t>: </a:t>
            </a:r>
            <a:r>
              <a:rPr lang="en-US" altLang="ja-JP" sz="2000" dirty="0" err="1">
                <a:sym typeface="Wingdings"/>
              </a:rPr>
              <a:t>γ</a:t>
            </a:r>
            <a:r>
              <a:rPr lang="en-US" altLang="ja-JP" sz="2000" dirty="0">
                <a:sym typeface="Wingdings"/>
              </a:rPr>
              <a:t>(N)</a:t>
            </a:r>
            <a:r>
              <a:rPr lang="en-US" altLang="ja-JP" sz="2000" dirty="0" err="1">
                <a:sym typeface="Wingdings"/>
              </a:rPr>
              <a:t>e</a:t>
            </a:r>
            <a:r>
              <a:rPr lang="en-US" altLang="ja-JP" sz="2000" baseline="30000" dirty="0" err="1">
                <a:sym typeface="Wingdings"/>
              </a:rPr>
              <a:t>+</a:t>
            </a:r>
            <a:r>
              <a:rPr lang="en-US" altLang="ja-JP" sz="2000" dirty="0" err="1">
                <a:sym typeface="Wingdings"/>
              </a:rPr>
              <a:t>e</a:t>
            </a:r>
            <a:r>
              <a:rPr lang="en-US" altLang="ja-JP" sz="2000" baseline="30000" dirty="0">
                <a:sym typeface="Wingdings"/>
              </a:rPr>
              <a:t>- </a:t>
            </a:r>
            <a:r>
              <a:rPr lang="en-US" altLang="ja-JP" sz="2000" dirty="0">
                <a:sym typeface="Wingdings"/>
              </a:rPr>
              <a:t>(N)</a:t>
            </a:r>
            <a:endParaRPr kumimoji="1" lang="ja-JP" altLang="en-US" sz="2000" baseline="30000" dirty="0"/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168" y="3225804"/>
            <a:ext cx="3323367" cy="1006713"/>
          </a:xfrm>
          <a:prstGeom prst="rect">
            <a:avLst/>
          </a:prstGeom>
        </p:spPr>
      </p:pic>
      <p:sp>
        <p:nvSpPr>
          <p:cNvPr id="14" name="コンテンツ プレースホルダー 2"/>
          <p:cNvSpPr txBox="1">
            <a:spLocks/>
          </p:cNvSpPr>
          <p:nvPr/>
        </p:nvSpPr>
        <p:spPr>
          <a:xfrm>
            <a:off x="1837652" y="5025676"/>
            <a:ext cx="5740785" cy="6463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1800" kern="1200">
                <a:solidFill>
                  <a:schemeClr val="bg2">
                    <a:lumMod val="25000"/>
                  </a:schemeClr>
                </a:solidFill>
                <a:latin typeface="Verdana"/>
                <a:ea typeface="Arial"/>
                <a:cs typeface="Verdan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1800" kern="1200">
                <a:solidFill>
                  <a:schemeClr val="bg2">
                    <a:lumMod val="25000"/>
                  </a:schemeClr>
                </a:solidFill>
                <a:latin typeface="Verdana"/>
                <a:ea typeface="Arial"/>
                <a:cs typeface="Verdan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1800" kern="1200" baseline="0">
                <a:solidFill>
                  <a:schemeClr val="bg2">
                    <a:lumMod val="25000"/>
                  </a:schemeClr>
                </a:solidFill>
                <a:latin typeface="Verdana"/>
                <a:ea typeface="Arial"/>
                <a:cs typeface="Verdan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1800" kern="1200">
                <a:solidFill>
                  <a:schemeClr val="bg2">
                    <a:lumMod val="25000"/>
                  </a:schemeClr>
                </a:solidFill>
                <a:latin typeface="Verdana"/>
                <a:ea typeface="Arial"/>
                <a:cs typeface="Verdan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1800" kern="1200">
                <a:solidFill>
                  <a:schemeClr val="bg2">
                    <a:lumMod val="25000"/>
                  </a:schemeClr>
                </a:solidFill>
                <a:latin typeface="Verdana"/>
                <a:ea typeface="Arial"/>
                <a:cs typeface="Verdan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dirty="0">
                <a:solidFill>
                  <a:schemeClr val="tx1"/>
                </a:solidFill>
                <a:latin typeface="Avenir Next LT Pro" panose="020B0504020202020204" pitchFamily="34" charset="0"/>
              </a:rPr>
              <a:t>V</a:t>
            </a:r>
            <a:r>
              <a:rPr lang="en-US" altLang="ja-JP" baseline="30000" dirty="0">
                <a:solidFill>
                  <a:schemeClr val="tx1"/>
                </a:solidFill>
                <a:latin typeface="Avenir Next LT Pro" panose="020B0504020202020204" pitchFamily="34" charset="0"/>
              </a:rPr>
              <a:t>0</a:t>
            </a:r>
            <a:r>
              <a:rPr lang="en-US" altLang="ja-JP" dirty="0">
                <a:solidFill>
                  <a:schemeClr val="tx1"/>
                </a:solidFill>
                <a:latin typeface="Avenir Next LT Pro" panose="020B0504020202020204" pitchFamily="34" charset="0"/>
              </a:rPr>
              <a:t> particles are removed by applying selections on the mass and direction to the primary vertex.</a:t>
            </a:r>
            <a:endParaRPr lang="ja-JP" altLang="en-US" baseline="30000" dirty="0">
              <a:solidFill>
                <a:schemeClr val="tx1"/>
              </a:solidFill>
              <a:latin typeface="Avenir Next LT Pro" panose="020B0504020202020204" pitchFamily="34" charset="0"/>
            </a:endParaRPr>
          </a:p>
        </p:txBody>
      </p:sp>
      <p:pic>
        <p:nvPicPr>
          <p:cNvPr id="15" name="図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60445" y="5699456"/>
            <a:ext cx="6895540" cy="1078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5833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Secondary Vertex Reconstruction</a:t>
            </a:r>
            <a:endParaRPr kumimoji="1" lang="ja-JP" altLang="en-US" dirty="0"/>
          </a:p>
        </p:txBody>
      </p:sp>
      <p:grpSp>
        <p:nvGrpSpPr>
          <p:cNvPr id="7" name="図形グループ 6"/>
          <p:cNvGrpSpPr/>
          <p:nvPr/>
        </p:nvGrpSpPr>
        <p:grpSpPr>
          <a:xfrm>
            <a:off x="905539" y="783506"/>
            <a:ext cx="3759200" cy="3454400"/>
            <a:chOff x="2692400" y="1701800"/>
            <a:chExt cx="3759200" cy="3454400"/>
          </a:xfrm>
        </p:grpSpPr>
        <p:pic>
          <p:nvPicPr>
            <p:cNvPr id="5" name="図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2400" y="1701800"/>
              <a:ext cx="3759200" cy="3454400"/>
            </a:xfrm>
            <a:prstGeom prst="rect">
              <a:avLst/>
            </a:prstGeom>
          </p:spPr>
        </p:pic>
        <p:sp>
          <p:nvSpPr>
            <p:cNvPr id="6" name="テキスト ボックス 5"/>
            <p:cNvSpPr txBox="1"/>
            <p:nvPr/>
          </p:nvSpPr>
          <p:spPr>
            <a:xfrm>
              <a:off x="4302274" y="2435239"/>
              <a:ext cx="1769139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dirty="0" err="1">
                  <a:solidFill>
                    <a:schemeClr val="bg2">
                      <a:lumMod val="25000"/>
                    </a:schemeClr>
                  </a:solidFill>
                  <a:latin typeface="Avenir Next LT Pro" panose="020B0504020202020204" pitchFamily="34" charset="0"/>
                  <a:ea typeface="Verdana" charset="0"/>
                  <a:cs typeface="Verdana" charset="0"/>
                </a:rPr>
                <a:t>Z</a:t>
              </a:r>
              <a:r>
                <a:rPr kumimoji="1" lang="en-US" altLang="ja-JP" b="1" dirty="0" err="1">
                  <a:solidFill>
                    <a:schemeClr val="bg2">
                      <a:lumMod val="25000"/>
                    </a:schemeClr>
                  </a:solidFill>
                  <a:latin typeface="Avenir Next LT Pro" panose="020B0504020202020204" pitchFamily="34" charset="0"/>
                  <a:ea typeface="Verdana" charset="0"/>
                  <a:cs typeface="Verdana" charset="0"/>
                  <a:sym typeface="Wingdings"/>
                </a:rPr>
                <a:t>qq</a:t>
              </a:r>
              <a:r>
                <a:rPr kumimoji="1" lang="en-US" altLang="ja-JP" b="1" dirty="0">
                  <a:solidFill>
                    <a:schemeClr val="bg2">
                      <a:lumMod val="25000"/>
                    </a:schemeClr>
                  </a:solidFill>
                  <a:latin typeface="Avenir Next LT Pro" panose="020B0504020202020204" pitchFamily="34" charset="0"/>
                  <a:ea typeface="Verdana" charset="0"/>
                  <a:cs typeface="Verdana" charset="0"/>
                  <a:sym typeface="Wingdings"/>
                </a:rPr>
                <a:t> sample</a:t>
              </a:r>
              <a:endParaRPr kumimoji="1" lang="en-US" altLang="ja-JP" b="1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</a:endParaRPr>
            </a:p>
            <a:p>
              <a:r>
                <a:rPr kumimoji="1" lang="en-US" altLang="ja-JP" b="1" dirty="0">
                  <a:solidFill>
                    <a:srgbClr val="0432FF"/>
                  </a:solidFill>
                  <a:latin typeface="Avenir Next LT Pro" panose="020B0504020202020204" pitchFamily="34" charset="0"/>
                  <a:ea typeface="Verdana" charset="0"/>
                  <a:cs typeface="Verdana" charset="0"/>
                </a:rPr>
                <a:t>b</a:t>
              </a:r>
            </a:p>
            <a:p>
              <a:r>
                <a:rPr lang="en-US" altLang="ja-JP" b="1" dirty="0">
                  <a:solidFill>
                    <a:srgbClr val="007600"/>
                  </a:solidFill>
                  <a:latin typeface="Avenir Next LT Pro" panose="020B0504020202020204" pitchFamily="34" charset="0"/>
                  <a:ea typeface="Verdana" charset="0"/>
                  <a:cs typeface="Verdana" charset="0"/>
                </a:rPr>
                <a:t>c</a:t>
              </a:r>
            </a:p>
            <a:p>
              <a:r>
                <a:rPr kumimoji="1" lang="en-US" altLang="ja-JP" b="1" dirty="0" err="1">
                  <a:solidFill>
                    <a:srgbClr val="FF0000"/>
                  </a:solidFill>
                  <a:latin typeface="Avenir Next LT Pro" panose="020B0504020202020204" pitchFamily="34" charset="0"/>
                  <a:ea typeface="Verdana" charset="0"/>
                  <a:cs typeface="Verdana" charset="0"/>
                </a:rPr>
                <a:t>uds</a:t>
              </a:r>
              <a:r>
                <a:rPr lang="en-US" altLang="ja-JP" b="1" dirty="0">
                  <a:solidFill>
                    <a:srgbClr val="FF0000"/>
                  </a:solidFill>
                  <a:latin typeface="Avenir Next LT Pro" panose="020B0504020202020204" pitchFamily="34" charset="0"/>
                  <a:ea typeface="Verdana" charset="0"/>
                  <a:cs typeface="Verdana" charset="0"/>
                </a:rPr>
                <a:t> </a:t>
              </a:r>
              <a:r>
                <a:rPr lang="en-US" altLang="ja-JP" sz="1200" dirty="0">
                  <a:solidFill>
                    <a:srgbClr val="FF0000"/>
                  </a:solidFill>
                  <a:latin typeface="Avenir Next LT Pro" panose="020B0504020202020204" pitchFamily="34" charset="0"/>
                  <a:ea typeface="Verdana" charset="0"/>
                  <a:cs typeface="Verdana" charset="0"/>
                </a:rPr>
                <a:t>(V</a:t>
              </a:r>
              <a:r>
                <a:rPr lang="en-US" altLang="ja-JP" sz="1200" baseline="30000" dirty="0">
                  <a:solidFill>
                    <a:srgbClr val="FF0000"/>
                  </a:solidFill>
                  <a:latin typeface="Avenir Next LT Pro" panose="020B0504020202020204" pitchFamily="34" charset="0"/>
                  <a:ea typeface="Verdana" charset="0"/>
                  <a:cs typeface="Verdana" charset="0"/>
                </a:rPr>
                <a:t>0</a:t>
              </a:r>
              <a:r>
                <a:rPr lang="en-US" altLang="ja-JP" sz="1200" dirty="0">
                  <a:solidFill>
                    <a:srgbClr val="FF0000"/>
                  </a:solidFill>
                  <a:latin typeface="Avenir Next LT Pro" panose="020B0504020202020204" pitchFamily="34" charset="0"/>
                  <a:ea typeface="Verdana" charset="0"/>
                  <a:cs typeface="Verdana" charset="0"/>
                </a:rPr>
                <a:t> removed)</a:t>
              </a:r>
              <a:endParaRPr lang="ja-JP" altLang="en-US" sz="1200" dirty="0">
                <a:solidFill>
                  <a:srgbClr val="FF0000"/>
                </a:solidFill>
                <a:latin typeface="Avenir Next LT Pro" panose="020B0504020202020204" pitchFamily="34" charset="0"/>
                <a:ea typeface="Verdana" charset="0"/>
                <a:cs typeface="Verdana" charset="0"/>
              </a:endParaRPr>
            </a:p>
          </p:txBody>
        </p:sp>
      </p:grpSp>
      <p:sp>
        <p:nvSpPr>
          <p:cNvPr id="8" name="テキスト ボックス 7"/>
          <p:cNvSpPr txBox="1"/>
          <p:nvPr/>
        </p:nvSpPr>
        <p:spPr>
          <a:xfrm>
            <a:off x="1159540" y="3953032"/>
            <a:ext cx="3177729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ja-JP" sz="1400" b="1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Distance between SV and PV [mm]</a:t>
            </a:r>
            <a:endParaRPr lang="ja-JP" altLang="en-US" sz="1400" b="1" dirty="0">
              <a:latin typeface="Avenir Next LT Pro" panose="020B0504020202020204" pitchFamily="34" charset="0"/>
              <a:ea typeface="Verdana" charset="0"/>
              <a:cs typeface="Verdana" charset="0"/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273" y="664834"/>
            <a:ext cx="3759200" cy="3454400"/>
          </a:xfrm>
          <a:prstGeom prst="rect">
            <a:avLst/>
          </a:prstGeom>
        </p:spPr>
      </p:pic>
      <p:sp>
        <p:nvSpPr>
          <p:cNvPr id="10" name="テキスト ボックス 9"/>
          <p:cNvSpPr txBox="1"/>
          <p:nvPr/>
        </p:nvSpPr>
        <p:spPr>
          <a:xfrm>
            <a:off x="7416552" y="3838469"/>
            <a:ext cx="3346942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ja-JP" sz="1400" b="1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Vertex mass with </a:t>
            </a:r>
            <a:r>
              <a:rPr lang="en-US" altLang="ja-JP" sz="1400" b="1" dirty="0" err="1">
                <a:latin typeface="Avenir Next LT Pro" panose="020B0504020202020204" pitchFamily="34" charset="0"/>
                <a:ea typeface="Verdana" charset="0"/>
                <a:cs typeface="Verdana" charset="0"/>
              </a:rPr>
              <a:t>pT</a:t>
            </a:r>
            <a:r>
              <a:rPr lang="en-US" altLang="ja-JP" sz="1400" b="1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 correction[GeV]</a:t>
            </a:r>
            <a:endParaRPr lang="ja-JP" altLang="en-US" sz="1400" b="1" dirty="0">
              <a:latin typeface="Avenir Next LT Pro" panose="020B0504020202020204" pitchFamily="34" charset="0"/>
              <a:ea typeface="Verdana" charset="0"/>
              <a:cs typeface="Verdana" charset="0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5996989" y="4232202"/>
            <a:ext cx="2935187" cy="1077218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" dirty="0" err="1">
                <a:latin typeface="Avenir Next LT Pro" panose="020B0504020202020204" pitchFamily="34" charset="0"/>
                <a:ea typeface="Verdana" charset="0"/>
                <a:cs typeface="Verdana" charset="0"/>
              </a:rPr>
              <a:t>m</a:t>
            </a:r>
            <a:r>
              <a:rPr lang="en-US" altLang="ja-JP" sz="1600" baseline="-25000" dirty="0" err="1">
                <a:latin typeface="Avenir Next LT Pro" panose="020B0504020202020204" pitchFamily="34" charset="0"/>
                <a:ea typeface="Verdana" charset="0"/>
                <a:cs typeface="Verdana" charset="0"/>
              </a:rPr>
              <a:t>b</a:t>
            </a:r>
            <a:r>
              <a:rPr lang="en-US" altLang="ja-JP" sz="16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 ~ 5 GeV, m</a:t>
            </a:r>
            <a:r>
              <a:rPr lang="en-US" altLang="ja-JP" sz="1600" baseline="-250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c</a:t>
            </a:r>
            <a:r>
              <a:rPr lang="en-US" altLang="ja-JP" sz="16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 ~ 2 GeV</a:t>
            </a:r>
          </a:p>
          <a:p>
            <a:pPr algn="ctr"/>
            <a:r>
              <a:rPr lang="en-US" altLang="ja-JP" sz="16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Vertex mass powerful discriminant for b/c separation</a:t>
            </a:r>
            <a:endParaRPr lang="ja-JP" altLang="en-US" sz="1600" dirty="0">
              <a:latin typeface="Avenir Next LT Pro" panose="020B0504020202020204" pitchFamily="34" charset="0"/>
              <a:ea typeface="Verdana" charset="0"/>
              <a:cs typeface="Verdana" charset="0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8939923" y="4342987"/>
            <a:ext cx="33039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Add minimum amount of </a:t>
            </a:r>
            <a:r>
              <a:rPr lang="en-US" altLang="ja-JP" sz="1200" dirty="0" err="1">
                <a:latin typeface="Avenir Next LT Pro" panose="020B0504020202020204" pitchFamily="34" charset="0"/>
                <a:ea typeface="Verdana" charset="0"/>
                <a:cs typeface="Verdana" charset="0"/>
              </a:rPr>
              <a:t>pT</a:t>
            </a:r>
            <a:r>
              <a:rPr lang="en-US" altLang="ja-JP" sz="12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 to the vertex (contribution from neutral particles) needed to make the vertex momentum direction consistent with the primary vertex</a:t>
            </a:r>
            <a:endParaRPr lang="ja-JP" altLang="en-US" sz="1200" dirty="0">
              <a:latin typeface="Avenir Next LT Pro" panose="020B0504020202020204" pitchFamily="34" charset="0"/>
              <a:ea typeface="Verdana" charset="0"/>
              <a:cs typeface="Verdana" charset="0"/>
            </a:endParaRPr>
          </a:p>
        </p:txBody>
      </p:sp>
      <p:pic>
        <p:nvPicPr>
          <p:cNvPr id="13" name="図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5139" y="5473664"/>
            <a:ext cx="6304884" cy="131199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671812E9-4AF4-4C79-8A3B-3CBA8EE825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006" y="0"/>
            <a:ext cx="1865237" cy="1747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9583F6F-8CA3-4F0F-BEED-DE7FC1B7D5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5967" y="1812114"/>
            <a:ext cx="1865238" cy="174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31D934E-08E1-43A2-82D0-84ABA44A129A}"/>
              </a:ext>
            </a:extLst>
          </p:cNvPr>
          <p:cNvSpPr txBox="1"/>
          <p:nvPr/>
        </p:nvSpPr>
        <p:spPr>
          <a:xfrm>
            <a:off x="5324355" y="19035"/>
            <a:ext cx="511550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50" dirty="0">
                <a:latin typeface="+mn-lt"/>
              </a:rPr>
              <a:t>More plots at </a:t>
            </a:r>
            <a:r>
              <a:rPr lang="en-US" sz="1050" dirty="0">
                <a:latin typeface="+mn-lt"/>
                <a:hlinkClick r:id="rId7"/>
              </a:rPr>
              <a:t>https://confluence.slac.stanford.edu/display/ilc/LCFIPlus+Variables</a:t>
            </a:r>
            <a:endParaRPr lang="en-US" sz="105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441875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b/c Tagging Categories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31233" y="827088"/>
            <a:ext cx="11929533" cy="2732330"/>
          </a:xfrm>
        </p:spPr>
        <p:txBody>
          <a:bodyPr>
            <a:normAutofit/>
          </a:bodyPr>
          <a:lstStyle/>
          <a:p>
            <a:r>
              <a:rPr kumimoji="1" lang="en-US" altLang="ja-JP" sz="2000" dirty="0"/>
              <a:t>Training is done by separating the jet sample into the following categories:</a:t>
            </a:r>
          </a:p>
          <a:p>
            <a:pPr lvl="1"/>
            <a:r>
              <a:rPr lang="en-US" altLang="ja-JP" sz="1800" dirty="0"/>
              <a:t>Category 1: # of vertex = 0</a:t>
            </a:r>
          </a:p>
          <a:p>
            <a:pPr lvl="1"/>
            <a:r>
              <a:rPr lang="en-US" altLang="ja-JP" sz="1800" dirty="0"/>
              <a:t>Category 2: # of vertex = 1</a:t>
            </a:r>
          </a:p>
          <a:p>
            <a:pPr lvl="1"/>
            <a:r>
              <a:rPr lang="en-US" altLang="ja-JP" sz="1800" dirty="0"/>
              <a:t>Category 3: # of vertex = 1+1(pseudo </a:t>
            </a:r>
            <a:r>
              <a:rPr lang="en-US" altLang="ja-JP" sz="1800" dirty="0" err="1"/>
              <a:t>vtx</a:t>
            </a:r>
            <a:r>
              <a:rPr lang="en-US" altLang="ja-JP" sz="1800" dirty="0"/>
              <a:t>)</a:t>
            </a:r>
            <a:endParaRPr lang="ja-JP" altLang="en-US" sz="1800" dirty="0"/>
          </a:p>
          <a:p>
            <a:pPr lvl="1"/>
            <a:r>
              <a:rPr lang="en-US" altLang="ja-JP" sz="1800" dirty="0"/>
              <a:t>Category 4: # of vertex = 2</a:t>
            </a:r>
            <a:endParaRPr lang="ja-JP" altLang="en-US" sz="18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9530981" y="5577367"/>
            <a:ext cx="1128665" cy="828633"/>
          </a:xfrm>
          <a:prstGeom prst="rect">
            <a:avLst/>
          </a:prstGeom>
        </p:spPr>
        <p:txBody>
          <a:bodyPr anchor="b"/>
          <a:lstStyle>
            <a:defPPr>
              <a:defRPr lang="ja-JP"/>
            </a:defPPr>
            <a:lvl1pPr marL="0" algn="r" defTabSz="457200" rtl="0" eaLnBrk="1" latinLnBrk="0" hangingPunct="1">
              <a:defRPr kumimoji="1" sz="3200" b="1" kern="1200">
                <a:solidFill>
                  <a:schemeClr val="tx1"/>
                </a:solidFill>
                <a:latin typeface="Verdana"/>
                <a:ea typeface=""/>
                <a:cs typeface="Verdana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01F4CF5-65E2-E244-9343-719C67625418}" type="slidenum">
              <a:rPr lang="ja-JP" altLang="en-US" smtClean="0">
                <a:latin typeface="Avenir Next LT Pro" panose="020B0504020202020204" pitchFamily="34" charset="0"/>
              </a:rPr>
              <a:pPr/>
              <a:t>18</a:t>
            </a:fld>
            <a:endParaRPr lang="ja-JP" altLang="en-US" dirty="0">
              <a:latin typeface="Avenir Next LT Pro" panose="020B0504020202020204" pitchFamily="34" charset="0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004" y="1762349"/>
            <a:ext cx="4100432" cy="1242102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372" y="3335787"/>
            <a:ext cx="3300907" cy="3033266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532" y="3335787"/>
            <a:ext cx="3300907" cy="3033266"/>
          </a:xfrm>
          <a:prstGeom prst="rect">
            <a:avLst/>
          </a:prstGeom>
        </p:spPr>
      </p:pic>
      <p:sp>
        <p:nvSpPr>
          <p:cNvPr id="8" name="テキスト ボックス 7"/>
          <p:cNvSpPr txBox="1"/>
          <p:nvPr/>
        </p:nvSpPr>
        <p:spPr>
          <a:xfrm>
            <a:off x="6046888" y="3794684"/>
            <a:ext cx="899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#vtx=0</a:t>
            </a:r>
            <a:endParaRPr kumimoji="1" lang="ja-JP" altLang="en-US" dirty="0">
              <a:latin typeface="Avenir Next LT Pro" panose="020B0504020202020204" pitchFamily="34" charset="0"/>
              <a:ea typeface="Verdana" charset="0"/>
              <a:cs typeface="Verdana" charset="0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8326397" y="3794684"/>
            <a:ext cx="899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#</a:t>
            </a:r>
            <a:r>
              <a:rPr kumimoji="1" lang="en-US" altLang="ja-JP" dirty="0" err="1">
                <a:latin typeface="Avenir Next LT Pro" panose="020B0504020202020204" pitchFamily="34" charset="0"/>
                <a:ea typeface="Verdana" charset="0"/>
                <a:cs typeface="Verdana" charset="0"/>
              </a:rPr>
              <a:t>vtx</a:t>
            </a:r>
            <a:r>
              <a:rPr kumimoji="1"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=1</a:t>
            </a:r>
            <a:endParaRPr kumimoji="1" lang="ja-JP" altLang="en-US" dirty="0">
              <a:latin typeface="Avenir Next LT Pro" panose="020B0504020202020204" pitchFamily="34" charset="0"/>
              <a:ea typeface="Verdana" charset="0"/>
              <a:cs typeface="Verdana" charset="0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4822296" y="3794685"/>
            <a:ext cx="814647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b="1" dirty="0" err="1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Z</a:t>
            </a:r>
            <a:r>
              <a:rPr lang="en-US" altLang="ja-JP" sz="1400" b="1" dirty="0" err="1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  <a:sym typeface="Wingdings"/>
              </a:rPr>
              <a:t>qq</a:t>
            </a:r>
            <a:endParaRPr lang="en-US" altLang="ja-JP" sz="1400" b="1" dirty="0">
              <a:solidFill>
                <a:schemeClr val="bg2">
                  <a:lumMod val="25000"/>
                </a:schemeClr>
              </a:solidFill>
              <a:latin typeface="Avenir Next LT Pro" panose="020B0504020202020204" pitchFamily="34" charset="0"/>
              <a:ea typeface="Verdana" charset="0"/>
              <a:cs typeface="Verdana" charset="0"/>
              <a:sym typeface="Wingdings"/>
            </a:endParaRPr>
          </a:p>
          <a:p>
            <a:r>
              <a:rPr lang="en-US" altLang="ja-JP" sz="1400" b="1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  <a:sym typeface="Wingdings"/>
              </a:rPr>
              <a:t>sample</a:t>
            </a:r>
            <a:endParaRPr lang="en-US" altLang="ja-JP" sz="1400" b="1" dirty="0">
              <a:solidFill>
                <a:schemeClr val="bg2">
                  <a:lumMod val="25000"/>
                </a:schemeClr>
              </a:solidFill>
              <a:latin typeface="Avenir Next LT Pro" panose="020B0504020202020204" pitchFamily="34" charset="0"/>
              <a:ea typeface="Verdana" charset="0"/>
              <a:cs typeface="Verdana" charset="0"/>
            </a:endParaRPr>
          </a:p>
          <a:p>
            <a:r>
              <a:rPr lang="en-US" altLang="ja-JP" sz="1400" b="1" dirty="0">
                <a:solidFill>
                  <a:srgbClr val="0432FF"/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b</a:t>
            </a:r>
          </a:p>
          <a:p>
            <a:r>
              <a:rPr lang="en-US" altLang="ja-JP" sz="1400" b="1" dirty="0">
                <a:solidFill>
                  <a:srgbClr val="007600"/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c</a:t>
            </a:r>
          </a:p>
          <a:p>
            <a:r>
              <a:rPr lang="en-US" altLang="ja-JP" sz="1400" b="1" dirty="0" err="1">
                <a:solidFill>
                  <a:srgbClr val="FF0000"/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uds</a:t>
            </a:r>
            <a:endParaRPr lang="ja-JP" altLang="en-US" sz="1050" dirty="0">
              <a:solidFill>
                <a:srgbClr val="FF0000"/>
              </a:solidFill>
              <a:latin typeface="Avenir Next LT Pro" panose="020B0504020202020204" pitchFamily="34" charset="0"/>
              <a:ea typeface="Verdana" charset="0"/>
              <a:cs typeface="Verdana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51B3FCD-722B-42FD-B4EA-D10E2599E6E2}"/>
              </a:ext>
            </a:extLst>
          </p:cNvPr>
          <p:cNvSpPr txBox="1"/>
          <p:nvPr/>
        </p:nvSpPr>
        <p:spPr>
          <a:xfrm>
            <a:off x="1440588" y="4362483"/>
            <a:ext cx="25596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Different categories can give very different distributions of the same variable</a:t>
            </a:r>
          </a:p>
        </p:txBody>
      </p:sp>
    </p:spTree>
    <p:extLst>
      <p:ext uri="{BB962C8B-B14F-4D97-AF65-F5344CB8AC3E}">
        <p14:creationId xmlns:p14="http://schemas.microsoft.com/office/powerpoint/2010/main" val="6287927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b/c Tagging Performance</a:t>
            </a:r>
            <a:endParaRPr kumimoji="1" lang="ja-JP" alt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>
          <a:xfrm>
            <a:off x="8015335" y="6011333"/>
            <a:ext cx="1128665" cy="828633"/>
          </a:xfrm>
          <a:prstGeom prst="rect">
            <a:avLst/>
          </a:prstGeom>
        </p:spPr>
        <p:txBody>
          <a:bodyPr anchor="b"/>
          <a:lstStyle>
            <a:defPPr>
              <a:defRPr lang="ja-JP"/>
            </a:defPPr>
            <a:lvl1pPr marL="0" algn="r" defTabSz="457200" rtl="0" eaLnBrk="1" latinLnBrk="0" hangingPunct="1">
              <a:defRPr kumimoji="1" sz="3200" b="1" kern="120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01F4CF5-65E2-E244-9343-719C67625418}" type="slidenum">
              <a:rPr lang="ja-JP" altLang="en-US" smtClean="0">
                <a:latin typeface="Avenir Next LT Pro" panose="020B0504020202020204" pitchFamily="34" charset="0"/>
              </a:rPr>
              <a:pPr/>
              <a:t>19</a:t>
            </a:fld>
            <a:endParaRPr lang="ja-JP" altLang="en-US" dirty="0">
              <a:latin typeface="Avenir Next LT Pro" panose="020B0504020202020204" pitchFamily="34" charset="0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1131" y="1212252"/>
            <a:ext cx="8617446" cy="4152751"/>
          </a:xfrm>
          <a:prstGeom prst="rect">
            <a:avLst/>
          </a:prstGeom>
        </p:spPr>
      </p:pic>
      <p:sp>
        <p:nvSpPr>
          <p:cNvPr id="5" name="テキスト ボックス 4"/>
          <p:cNvSpPr txBox="1"/>
          <p:nvPr/>
        </p:nvSpPr>
        <p:spPr>
          <a:xfrm>
            <a:off x="3385408" y="936797"/>
            <a:ext cx="1279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b tagging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8173589" y="950542"/>
            <a:ext cx="1242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c</a:t>
            </a:r>
            <a:r>
              <a:rPr kumimoji="1" lang="en-US" altLang="ja-JP" b="1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 tagging</a:t>
            </a: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6127" y="5431089"/>
            <a:ext cx="5028786" cy="1160489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7398CAA-A459-4056-A52F-E0639E2E5C63}"/>
              </a:ext>
            </a:extLst>
          </p:cNvPr>
          <p:cNvSpPr txBox="1"/>
          <p:nvPr/>
        </p:nvSpPr>
        <p:spPr>
          <a:xfrm>
            <a:off x="7527646" y="-12727"/>
            <a:ext cx="4664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n-lt"/>
              </a:rPr>
              <a:t>T. </a:t>
            </a:r>
            <a:r>
              <a:rPr lang="en-US" dirty="0" err="1">
                <a:latin typeface="+mn-lt"/>
              </a:rPr>
              <a:t>Suehara</a:t>
            </a:r>
            <a:r>
              <a:rPr lang="en-US" dirty="0">
                <a:latin typeface="+mn-lt"/>
              </a:rPr>
              <a:t>, TT </a:t>
            </a:r>
            <a:r>
              <a:rPr lang="en-US" b="0" i="0" u="none" strike="noStrike" dirty="0">
                <a:effectLst/>
                <a:latin typeface="+mn-lt"/>
                <a:hlinkClick r:id="rId4"/>
              </a:rPr>
              <a:t>10.1016/j.nima.2015.11.054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57001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四角形: 角を丸くする 69">
            <a:extLst>
              <a:ext uri="{FF2B5EF4-FFF2-40B4-BE49-F238E27FC236}">
                <a16:creationId xmlns:a16="http://schemas.microsoft.com/office/drawing/2014/main" id="{5D77207F-7172-4FA9-B829-A99C0E5A491F}"/>
              </a:ext>
            </a:extLst>
          </p:cNvPr>
          <p:cNvSpPr/>
          <p:nvPr/>
        </p:nvSpPr>
        <p:spPr>
          <a:xfrm>
            <a:off x="313993" y="5672443"/>
            <a:ext cx="6493967" cy="40252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rtlCol="0" anchor="ctr">
            <a:spAutoFit/>
          </a:bodyPr>
          <a:lstStyle/>
          <a:p>
            <a:pPr marL="285750" indent="-285750" algn="l">
              <a:lnSpc>
                <a:spcPct val="98000"/>
              </a:lnSpc>
              <a:buFontTx/>
              <a:buChar char="-"/>
            </a:pPr>
            <a:endParaRPr lang="en-US" dirty="0">
              <a:latin typeface="+mn-lt"/>
              <a:ea typeface="Arial"/>
              <a:cs typeface="Arial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F1F944E7-7D18-4445-813B-F2DF14618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234" y="96982"/>
            <a:ext cx="11929533" cy="730106"/>
          </a:xfrm>
        </p:spPr>
        <p:txBody>
          <a:bodyPr/>
          <a:lstStyle/>
          <a:p>
            <a:r>
              <a:rPr lang="en-US" altLang="ja-US" dirty="0"/>
              <a:t>ILD Design Goals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7EADA4D-0B1E-C642-A025-72246D1ED335}"/>
              </a:ext>
            </a:extLst>
          </p:cNvPr>
          <p:cNvSpPr txBox="1"/>
          <p:nvPr/>
        </p:nvSpPr>
        <p:spPr>
          <a:xfrm>
            <a:off x="230755" y="769793"/>
            <a:ext cx="70294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US" dirty="0">
                <a:latin typeface="+mn-lt"/>
              </a:rPr>
              <a:t>Features of ILC:</a:t>
            </a:r>
            <a:r>
              <a:rPr lang="en-US" altLang="ja-US" dirty="0">
                <a:latin typeface="+mn-lt"/>
                <a:sym typeface="Wingdings" pitchFamily="2" charset="2"/>
              </a:rPr>
              <a:t> low backgrounds, low radiation, l</a:t>
            </a:r>
            <a:r>
              <a:rPr lang="en-US" altLang="ja-US" dirty="0">
                <a:latin typeface="+mn-lt"/>
              </a:rPr>
              <a:t>ow collision rate</a:t>
            </a:r>
          </a:p>
          <a:p>
            <a:r>
              <a:rPr lang="en-US" altLang="ja-US" dirty="0">
                <a:latin typeface="+mn-lt"/>
              </a:rPr>
              <a:t>These allow us to pursue more aggressive detector designs:</a:t>
            </a:r>
            <a:endParaRPr lang="en-US" altLang="ja-US" dirty="0">
              <a:latin typeface="Avenir Next LT Pro" panose="020B0504020202020204" pitchFamily="34" charset="0"/>
            </a:endParaRP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246AF6C-F67C-41E4-ABC5-F3C5620034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E0A1A2-90A7-4BBF-ABF7-80B01005CBBB}" type="slidenum">
              <a:rPr lang="en-US" smtClean="0"/>
              <a:pPr/>
              <a:t>2</a:t>
            </a:fld>
            <a:endParaRPr lang="en-US" dirty="0"/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D98FD236-CEC3-4F57-8B94-C74C53E7D354}"/>
              </a:ext>
            </a:extLst>
          </p:cNvPr>
          <p:cNvGrpSpPr/>
          <p:nvPr/>
        </p:nvGrpSpPr>
        <p:grpSpPr>
          <a:xfrm>
            <a:off x="293226" y="1488350"/>
            <a:ext cx="7546673" cy="3411479"/>
            <a:chOff x="1818926" y="2373969"/>
            <a:chExt cx="7546673" cy="3411479"/>
          </a:xfrm>
        </p:grpSpPr>
        <p:sp>
          <p:nvSpPr>
            <p:cNvPr id="12" name="角丸四角形 11">
              <a:extLst>
                <a:ext uri="{FF2B5EF4-FFF2-40B4-BE49-F238E27FC236}">
                  <a16:creationId xmlns:a16="http://schemas.microsoft.com/office/drawing/2014/main" id="{D186CAD2-5744-A544-9561-E4CFAD164155}"/>
                </a:ext>
              </a:extLst>
            </p:cNvPr>
            <p:cNvSpPr/>
            <p:nvPr/>
          </p:nvSpPr>
          <p:spPr>
            <a:xfrm>
              <a:off x="1818926" y="2373969"/>
              <a:ext cx="7546673" cy="3269795"/>
            </a:xfrm>
            <a:prstGeom prst="roundRect">
              <a:avLst>
                <a:gd name="adj" fmla="val 9236"/>
              </a:avLst>
            </a:prstGeom>
            <a:noFill/>
            <a:ln w="38100">
              <a:solidFill>
                <a:schemeClr val="accent1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US" altLang="en-US"/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831D0FC-F577-F341-B802-EA83916DF042}"/>
                </a:ext>
              </a:extLst>
            </p:cNvPr>
            <p:cNvSpPr txBox="1"/>
            <p:nvPr/>
          </p:nvSpPr>
          <p:spPr>
            <a:xfrm>
              <a:off x="1928384" y="2823747"/>
              <a:ext cx="4943789" cy="28007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ja-US" sz="1600" dirty="0">
                  <a:latin typeface="+mn-lt"/>
                </a:rPr>
                <a:t>Impact parameter resolution</a:t>
              </a:r>
            </a:p>
            <a:p>
              <a:pPr lvl="1"/>
              <a:r>
                <a:rPr lang="en-US" altLang="ja-US" sz="1600" dirty="0" err="1">
                  <a:latin typeface="+mj-lt"/>
                </a:rPr>
                <a:t>σ</a:t>
              </a:r>
              <a:r>
                <a:rPr lang="en-US" altLang="ja-US" sz="1600" dirty="0">
                  <a:latin typeface="+mj-lt"/>
                </a:rPr>
                <a:t>(d</a:t>
              </a:r>
              <a:r>
                <a:rPr lang="en-US" altLang="ja-US" sz="1600" baseline="-25000" dirty="0">
                  <a:latin typeface="+mj-lt"/>
                </a:rPr>
                <a:t>0</a:t>
              </a:r>
              <a:r>
                <a:rPr lang="en-US" altLang="ja-US" sz="1600" dirty="0">
                  <a:latin typeface="+mj-lt"/>
                </a:rPr>
                <a:t>) &lt; 5 ⊕ 10 / (p[GeV] sin</a:t>
              </a:r>
              <a:r>
                <a:rPr lang="en-US" altLang="ja-US" sz="1600" baseline="30000" dirty="0">
                  <a:latin typeface="+mj-lt"/>
                </a:rPr>
                <a:t>3/2</a:t>
              </a:r>
              <a:r>
                <a:rPr lang="en-US" altLang="ja-US" sz="1600" dirty="0">
                  <a:latin typeface="+mj-lt"/>
                </a:rPr>
                <a:t>θ) </a:t>
              </a:r>
              <a:r>
                <a:rPr lang="en-US" altLang="ja-US" sz="1600" dirty="0" err="1">
                  <a:latin typeface="+mj-lt"/>
                </a:rPr>
                <a:t>μm</a:t>
              </a:r>
              <a:endParaRPr lang="en-US" altLang="ja-US" sz="1600" dirty="0">
                <a:latin typeface="+mj-lt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altLang="ja-US" sz="1600" dirty="0">
                <a:latin typeface="+mn-lt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ja-US" sz="1600" dirty="0">
                  <a:latin typeface="+mn-lt"/>
                </a:rPr>
                <a:t>Transverse momentum resolution</a:t>
              </a:r>
            </a:p>
            <a:p>
              <a:pPr lvl="1"/>
              <a:r>
                <a:rPr lang="en-US" altLang="ja-US" sz="1600" dirty="0" err="1">
                  <a:latin typeface="+mj-lt"/>
                </a:rPr>
                <a:t>σ</a:t>
              </a:r>
              <a:r>
                <a:rPr lang="en-US" altLang="ja-US" sz="1600" dirty="0">
                  <a:latin typeface="+mj-lt"/>
                </a:rPr>
                <a:t>(1/</a:t>
              </a:r>
              <a:r>
                <a:rPr lang="en-US" altLang="ja-US" sz="1600" dirty="0" err="1">
                  <a:latin typeface="+mj-lt"/>
                </a:rPr>
                <a:t>p</a:t>
              </a:r>
              <a:r>
                <a:rPr lang="en-US" altLang="ja-US" sz="1600" baseline="-25000" dirty="0" err="1">
                  <a:latin typeface="+mj-lt"/>
                </a:rPr>
                <a:t>T</a:t>
              </a:r>
              <a:r>
                <a:rPr lang="en-US" altLang="ja-US" sz="1600" dirty="0">
                  <a:latin typeface="+mj-lt"/>
                </a:rPr>
                <a:t>) = 2 x 10</a:t>
              </a:r>
              <a:r>
                <a:rPr lang="en-US" altLang="ja-US" sz="1600" baseline="30000" dirty="0">
                  <a:latin typeface="+mj-lt"/>
                </a:rPr>
                <a:t>-5</a:t>
              </a:r>
              <a:r>
                <a:rPr lang="en-US" altLang="ja-US" sz="1600" dirty="0">
                  <a:latin typeface="+mj-lt"/>
                </a:rPr>
                <a:t> GeV</a:t>
              </a:r>
              <a:r>
                <a:rPr lang="en-US" altLang="ja-US" sz="1600" baseline="30000" dirty="0">
                  <a:latin typeface="+mj-lt"/>
                </a:rPr>
                <a:t>-1</a:t>
              </a:r>
              <a:r>
                <a:rPr lang="en-US" altLang="ja-US" sz="1600" dirty="0">
                  <a:latin typeface="+mj-lt"/>
                </a:rPr>
                <a:t> ⊕ 1 x 10</a:t>
              </a:r>
              <a:r>
                <a:rPr lang="en-US" altLang="ja-US" sz="1600" baseline="30000" dirty="0">
                  <a:latin typeface="+mj-lt"/>
                </a:rPr>
                <a:t>-3</a:t>
              </a:r>
              <a:r>
                <a:rPr lang="en-US" altLang="ja-US" sz="1600" dirty="0">
                  <a:latin typeface="+mj-lt"/>
                </a:rPr>
                <a:t> / (</a:t>
              </a:r>
              <a:r>
                <a:rPr lang="en-US" altLang="ja-US" sz="1600" dirty="0" err="1">
                  <a:latin typeface="+mj-lt"/>
                </a:rPr>
                <a:t>p</a:t>
              </a:r>
              <a:r>
                <a:rPr lang="en-US" altLang="ja-US" sz="1600" baseline="-25000" dirty="0" err="1">
                  <a:latin typeface="+mj-lt"/>
                </a:rPr>
                <a:t>T</a:t>
              </a:r>
              <a:r>
                <a:rPr lang="en-US" altLang="ja-US" sz="1600" dirty="0">
                  <a:latin typeface="+mj-lt"/>
                </a:rPr>
                <a:t> sin</a:t>
              </a:r>
              <a:r>
                <a:rPr lang="en-US" altLang="ja-US" sz="1600" baseline="30000" dirty="0">
                  <a:latin typeface="+mj-lt"/>
                </a:rPr>
                <a:t>1/2</a:t>
              </a:r>
              <a:r>
                <a:rPr lang="en-US" altLang="ja-US" sz="1600" dirty="0">
                  <a:latin typeface="+mj-lt"/>
                </a:rPr>
                <a:t>θ)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altLang="ja-US" sz="1600" dirty="0">
                <a:latin typeface="+mn-lt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ja-US" sz="1600" dirty="0">
                  <a:latin typeface="+mn-lt"/>
                </a:rPr>
                <a:t>Jet energy resolution</a:t>
              </a:r>
            </a:p>
            <a:p>
              <a:pPr lvl="1"/>
              <a:r>
                <a:rPr lang="en-US" altLang="ja-US" sz="1600" dirty="0">
                  <a:latin typeface="+mj-lt"/>
                </a:rPr>
                <a:t>3-4% (around </a:t>
              </a:r>
              <a:r>
                <a:rPr lang="en-US" altLang="ja-US" sz="1600" dirty="0" err="1">
                  <a:latin typeface="+mj-lt"/>
                </a:rPr>
                <a:t>E</a:t>
              </a:r>
              <a:r>
                <a:rPr lang="en-US" altLang="ja-US" sz="1600" baseline="-25000" dirty="0" err="1">
                  <a:latin typeface="+mj-lt"/>
                </a:rPr>
                <a:t>jet</a:t>
              </a:r>
              <a:r>
                <a:rPr lang="en-US" altLang="ja-US" sz="1600" dirty="0">
                  <a:latin typeface="+mj-lt"/>
                </a:rPr>
                <a:t> ~100 GeV)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altLang="ja-US" sz="1600" dirty="0">
                <a:latin typeface="+mn-lt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ja-US" sz="1600" dirty="0">
                  <a:latin typeface="+mn-lt"/>
                </a:rPr>
                <a:t>Hermeticity</a:t>
              </a:r>
            </a:p>
            <a:p>
              <a:pPr lvl="1"/>
              <a:r>
                <a:rPr lang="en-US" altLang="ja-US" sz="1600" dirty="0" err="1">
                  <a:latin typeface="+mj-lt"/>
                </a:rPr>
                <a:t>θ</a:t>
              </a:r>
              <a:r>
                <a:rPr lang="en-US" altLang="ja-US" sz="1600" baseline="-25000" dirty="0" err="1">
                  <a:latin typeface="+mj-lt"/>
                </a:rPr>
                <a:t>min</a:t>
              </a:r>
              <a:r>
                <a:rPr lang="en-US" altLang="ja-US" sz="1600" dirty="0">
                  <a:latin typeface="+mj-lt"/>
                </a:rPr>
                <a:t> = 5 mrad</a:t>
              </a: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34C77F48-542D-5D4F-A8E4-FD28D08E727F}"/>
                </a:ext>
              </a:extLst>
            </p:cNvPr>
            <p:cNvSpPr txBox="1"/>
            <p:nvPr/>
          </p:nvSpPr>
          <p:spPr>
            <a:xfrm>
              <a:off x="7012503" y="2984681"/>
              <a:ext cx="2324675" cy="28007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US" sz="1600" dirty="0" err="1">
                  <a:latin typeface="+mn-lt"/>
                </a:rPr>
                <a:t>H</a:t>
              </a:r>
              <a:r>
                <a:rPr lang="en-US" altLang="ja-US" sz="1600" dirty="0" err="1">
                  <a:latin typeface="+mn-lt"/>
                  <a:sym typeface="Wingdings" pitchFamily="2" charset="2"/>
                </a:rPr>
                <a:t>bb,cc,τ</a:t>
              </a:r>
              <a:r>
                <a:rPr lang="en-US" altLang="ja-US" sz="1600" dirty="0" err="1">
                  <a:latin typeface="Avenir Next LT Pro" panose="020B0504020202020204" pitchFamily="34" charset="0"/>
                  <a:sym typeface="Wingdings" pitchFamily="2" charset="2"/>
                </a:rPr>
                <a:t>τ</a:t>
              </a:r>
              <a:endParaRPr lang="en-US" altLang="ja-US" sz="1600" dirty="0">
                <a:latin typeface="Avenir Next LT Pro" panose="020B0504020202020204" pitchFamily="34" charset="0"/>
                <a:sym typeface="Wingdings" pitchFamily="2" charset="2"/>
              </a:endParaRPr>
            </a:p>
            <a:p>
              <a:endParaRPr lang="en-US" altLang="ja-US" sz="1600" dirty="0">
                <a:latin typeface="+mn-lt"/>
              </a:endParaRPr>
            </a:p>
            <a:p>
              <a:endParaRPr lang="en-US" altLang="ja-US" sz="1600" dirty="0">
                <a:latin typeface="+mn-lt"/>
              </a:endParaRPr>
            </a:p>
            <a:p>
              <a:r>
                <a:rPr lang="en-US" altLang="ja-US" sz="1600" dirty="0">
                  <a:latin typeface="+mn-lt"/>
                </a:rPr>
                <a:t>Total </a:t>
              </a:r>
              <a:r>
                <a:rPr lang="en-US" altLang="ja-JP" sz="1600" dirty="0">
                  <a:latin typeface="+mn-lt"/>
                </a:rPr>
                <a:t>σ(</a:t>
              </a:r>
              <a:r>
                <a:rPr lang="en-US" altLang="ja-US" sz="1600" dirty="0" err="1">
                  <a:latin typeface="+mn-lt"/>
                </a:rPr>
                <a:t>e+e</a:t>
              </a:r>
              <a:r>
                <a:rPr lang="en-US" altLang="ja-US" sz="1600" dirty="0">
                  <a:latin typeface="+mn-lt"/>
                </a:rPr>
                <a:t>-</a:t>
              </a:r>
              <a:r>
                <a:rPr lang="en-US" altLang="ja-US" sz="1600" dirty="0">
                  <a:latin typeface="+mn-lt"/>
                  <a:sym typeface="Wingdings" pitchFamily="2" charset="2"/>
                </a:rPr>
                <a:t>ZH)</a:t>
              </a:r>
            </a:p>
            <a:p>
              <a:endParaRPr lang="en-US" altLang="ja-US" sz="1600" dirty="0">
                <a:latin typeface="+mn-lt"/>
                <a:sym typeface="Wingdings" pitchFamily="2" charset="2"/>
              </a:endParaRPr>
            </a:p>
            <a:p>
              <a:endParaRPr lang="en-US" altLang="ja-US" sz="1600" dirty="0">
                <a:latin typeface="+mn-lt"/>
              </a:endParaRPr>
            </a:p>
            <a:p>
              <a:r>
                <a:rPr lang="en-US" altLang="ja-US" sz="1600" dirty="0">
                  <a:latin typeface="+mn-lt"/>
                </a:rPr>
                <a:t>Z/W/</a:t>
              </a:r>
              <a:r>
                <a:rPr lang="en-US" altLang="ja-US" sz="1600" dirty="0" err="1">
                  <a:latin typeface="+mn-lt"/>
                </a:rPr>
                <a:t>H</a:t>
              </a:r>
              <a:r>
                <a:rPr lang="en-US" altLang="ja-US" sz="1600" dirty="0" err="1">
                  <a:latin typeface="+mn-lt"/>
                  <a:sym typeface="Wingdings" panose="05000000000000000000" pitchFamily="2" charset="2"/>
                </a:rPr>
                <a:t>jj</a:t>
              </a:r>
              <a:r>
                <a:rPr lang="en-US" altLang="ja-US" sz="1600" dirty="0">
                  <a:latin typeface="+mn-lt"/>
                  <a:sym typeface="Wingdings" panose="05000000000000000000" pitchFamily="2" charset="2"/>
                </a:rPr>
                <a:t>;</a:t>
              </a:r>
              <a:r>
                <a:rPr lang="en-US" altLang="ja-US" sz="1600" dirty="0">
                  <a:latin typeface="+mn-lt"/>
                </a:rPr>
                <a:t> </a:t>
              </a:r>
              <a:r>
                <a:rPr lang="en-US" altLang="ja-US" sz="1600" dirty="0" err="1">
                  <a:latin typeface="+mn-lt"/>
                </a:rPr>
                <a:t>H</a:t>
              </a:r>
              <a:r>
                <a:rPr lang="en-US" altLang="ja-US" sz="1600" dirty="0" err="1">
                  <a:latin typeface="+mn-lt"/>
                  <a:sym typeface="Wingdings" pitchFamily="2" charset="2"/>
                </a:rPr>
                <a:t>invisible</a:t>
              </a:r>
              <a:endParaRPr lang="en-US" altLang="ja-US" sz="1600" dirty="0">
                <a:latin typeface="+mn-lt"/>
                <a:sym typeface="Wingdings" pitchFamily="2" charset="2"/>
              </a:endParaRPr>
            </a:p>
            <a:p>
              <a:endParaRPr lang="en-US" altLang="ja-US" sz="1600" dirty="0">
                <a:latin typeface="+mn-lt"/>
                <a:sym typeface="Wingdings" pitchFamily="2" charset="2"/>
              </a:endParaRPr>
            </a:p>
            <a:p>
              <a:endParaRPr lang="en-US" altLang="ja-US" sz="1600" dirty="0">
                <a:latin typeface="+mn-lt"/>
                <a:sym typeface="Wingdings" pitchFamily="2" charset="2"/>
              </a:endParaRPr>
            </a:p>
            <a:p>
              <a:r>
                <a:rPr lang="en-US" altLang="ja-US" sz="1600" dirty="0" err="1">
                  <a:latin typeface="+mn-lt"/>
                  <a:sym typeface="Wingdings" pitchFamily="2" charset="2"/>
                </a:rPr>
                <a:t>Hinvisible</a:t>
              </a:r>
              <a:r>
                <a:rPr lang="en-US" altLang="ja-US" sz="1600" dirty="0">
                  <a:latin typeface="+mn-lt"/>
                  <a:sym typeface="Wingdings" pitchFamily="2" charset="2"/>
                </a:rPr>
                <a:t>; BSM</a:t>
              </a:r>
              <a:endParaRPr lang="en-US" altLang="ja-US" sz="1600" dirty="0">
                <a:latin typeface="+mn-lt"/>
              </a:endParaRPr>
            </a:p>
            <a:p>
              <a:endParaRPr lang="en-US" altLang="ja-US" sz="1600" dirty="0">
                <a:latin typeface="+mj-lt"/>
              </a:endParaRPr>
            </a:p>
          </p:txBody>
        </p:sp>
        <p:sp>
          <p:nvSpPr>
            <p:cNvPr id="3" name="テキスト ボックス 2">
              <a:extLst>
                <a:ext uri="{FF2B5EF4-FFF2-40B4-BE49-F238E27FC236}">
                  <a16:creationId xmlns:a16="http://schemas.microsoft.com/office/drawing/2014/main" id="{C50A477B-1582-5141-A2D4-2E6DF2E94A56}"/>
                </a:ext>
              </a:extLst>
            </p:cNvPr>
            <p:cNvSpPr txBox="1"/>
            <p:nvPr/>
          </p:nvSpPr>
          <p:spPr>
            <a:xfrm>
              <a:off x="1928384" y="2411614"/>
              <a:ext cx="27835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kumimoji="1" lang="en-US" altLang="ja-US" b="1" dirty="0">
                  <a:latin typeface="+mn-lt"/>
                </a:rPr>
                <a:t>Detector Requirements</a:t>
              </a:r>
              <a:endParaRPr kumimoji="1" lang="ja-US" altLang="en-US" b="1" dirty="0">
                <a:latin typeface="+mn-lt"/>
              </a:endParaRP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2FA45297-7C85-854D-94BC-497FA5981A77}"/>
                </a:ext>
              </a:extLst>
            </p:cNvPr>
            <p:cNvSpPr txBox="1"/>
            <p:nvPr/>
          </p:nvSpPr>
          <p:spPr>
            <a:xfrm>
              <a:off x="7012503" y="2411614"/>
              <a:ext cx="18969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kumimoji="1" lang="en-US" altLang="ja-US" b="1" dirty="0">
                  <a:latin typeface="+mn-lt"/>
                </a:rPr>
                <a:t>Physics Studies</a:t>
              </a:r>
              <a:endParaRPr kumimoji="1" lang="ja-US" altLang="en-US" b="1" dirty="0">
                <a:latin typeface="+mn-lt"/>
              </a:endParaRPr>
            </a:p>
          </p:txBody>
        </p:sp>
        <p:cxnSp>
          <p:nvCxnSpPr>
            <p:cNvPr id="10" name="直線矢印コネクタ 9">
              <a:extLst>
                <a:ext uri="{FF2B5EF4-FFF2-40B4-BE49-F238E27FC236}">
                  <a16:creationId xmlns:a16="http://schemas.microsoft.com/office/drawing/2014/main" id="{58D803BD-F1CC-4C72-A7F1-CEE7B752A2F2}"/>
                </a:ext>
              </a:extLst>
            </p:cNvPr>
            <p:cNvCxnSpPr>
              <a:cxnSpLocks/>
              <a:stCxn id="3" idx="3"/>
              <a:endCxn id="19" idx="1"/>
            </p:cNvCxnSpPr>
            <p:nvPr/>
          </p:nvCxnSpPr>
          <p:spPr>
            <a:xfrm>
              <a:off x="4711903" y="2596280"/>
              <a:ext cx="2300600" cy="0"/>
            </a:xfrm>
            <a:prstGeom prst="straightConnector1">
              <a:avLst/>
            </a:prstGeom>
            <a:ln w="57150">
              <a:solidFill>
                <a:schemeClr val="accent2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グループ化 43">
            <a:extLst>
              <a:ext uri="{FF2B5EF4-FFF2-40B4-BE49-F238E27FC236}">
                <a16:creationId xmlns:a16="http://schemas.microsoft.com/office/drawing/2014/main" id="{A70CD1BE-4B21-4E61-AD22-BA8D46879FC9}"/>
              </a:ext>
            </a:extLst>
          </p:cNvPr>
          <p:cNvGrpSpPr/>
          <p:nvPr/>
        </p:nvGrpSpPr>
        <p:grpSpPr>
          <a:xfrm>
            <a:off x="9934764" y="2234371"/>
            <a:ext cx="2257236" cy="2145740"/>
            <a:chOff x="9621835" y="2769405"/>
            <a:chExt cx="2257236" cy="2145740"/>
          </a:xfrm>
        </p:grpSpPr>
        <p:pic>
          <p:nvPicPr>
            <p:cNvPr id="39" name="図 38">
              <a:extLst>
                <a:ext uri="{FF2B5EF4-FFF2-40B4-BE49-F238E27FC236}">
                  <a16:creationId xmlns:a16="http://schemas.microsoft.com/office/drawing/2014/main" id="{DD5909F7-3226-4531-A867-9ECB26E2F7E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621835" y="2769405"/>
              <a:ext cx="2194506" cy="2145740"/>
            </a:xfrm>
            <a:prstGeom prst="rect">
              <a:avLst/>
            </a:prstGeom>
          </p:spPr>
        </p:pic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2BD38D3D-4396-4B21-B870-E0EA21CA2E0B}"/>
                </a:ext>
              </a:extLst>
            </p:cNvPr>
            <p:cNvSpPr txBox="1"/>
            <p:nvPr/>
          </p:nvSpPr>
          <p:spPr>
            <a:xfrm>
              <a:off x="10078802" y="3571958"/>
              <a:ext cx="16577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b="1" dirty="0" err="1">
                  <a:latin typeface="+mn-lt"/>
                </a:rPr>
                <a:t>p</a:t>
              </a:r>
              <a:r>
                <a:rPr lang="en-US" b="1" baseline="-25000" dirty="0" err="1">
                  <a:latin typeface="+mn-lt"/>
                </a:rPr>
                <a:t>T</a:t>
              </a:r>
              <a:r>
                <a:rPr lang="en-US" b="1" dirty="0">
                  <a:latin typeface="+mn-lt"/>
                </a:rPr>
                <a:t> resolution</a:t>
              </a:r>
            </a:p>
          </p:txBody>
        </p:sp>
        <p:cxnSp>
          <p:nvCxnSpPr>
            <p:cNvPr id="43" name="直線コネクタ 42">
              <a:extLst>
                <a:ext uri="{FF2B5EF4-FFF2-40B4-BE49-F238E27FC236}">
                  <a16:creationId xmlns:a16="http://schemas.microsoft.com/office/drawing/2014/main" id="{1D705C69-5A2F-4057-86AE-01C03D64757C}"/>
                </a:ext>
              </a:extLst>
            </p:cNvPr>
            <p:cNvCxnSpPr/>
            <p:nvPr/>
          </p:nvCxnSpPr>
          <p:spPr>
            <a:xfrm>
              <a:off x="9907485" y="4429325"/>
              <a:ext cx="1971586" cy="0"/>
            </a:xfrm>
            <a:prstGeom prst="line">
              <a:avLst/>
            </a:prstGeom>
            <a:ln w="9525"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グループ化 46">
            <a:extLst>
              <a:ext uri="{FF2B5EF4-FFF2-40B4-BE49-F238E27FC236}">
                <a16:creationId xmlns:a16="http://schemas.microsoft.com/office/drawing/2014/main" id="{713CAA10-AD44-4B4D-BA78-CB18F83700FB}"/>
              </a:ext>
            </a:extLst>
          </p:cNvPr>
          <p:cNvGrpSpPr/>
          <p:nvPr/>
        </p:nvGrpSpPr>
        <p:grpSpPr>
          <a:xfrm>
            <a:off x="6928391" y="4823608"/>
            <a:ext cx="2447448" cy="2020550"/>
            <a:chOff x="7571385" y="5105707"/>
            <a:chExt cx="2447448" cy="2020550"/>
          </a:xfrm>
        </p:grpSpPr>
        <p:pic>
          <p:nvPicPr>
            <p:cNvPr id="32" name="図 31" descr="文字と写真のスクリーンショット&#10;&#10;自動的に生成された説明">
              <a:extLst>
                <a:ext uri="{FF2B5EF4-FFF2-40B4-BE49-F238E27FC236}">
                  <a16:creationId xmlns:a16="http://schemas.microsoft.com/office/drawing/2014/main" id="{E479F389-FEDD-4DAC-A0A2-2226C37C24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71385" y="5105707"/>
              <a:ext cx="2210892" cy="2020550"/>
            </a:xfrm>
            <a:prstGeom prst="rect">
              <a:avLst/>
            </a:prstGeom>
          </p:spPr>
        </p:pic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717FF059-AF38-4758-A8C9-357C03F917FE}"/>
                </a:ext>
              </a:extLst>
            </p:cNvPr>
            <p:cNvSpPr txBox="1"/>
            <p:nvPr/>
          </p:nvSpPr>
          <p:spPr>
            <a:xfrm>
              <a:off x="8669168" y="6156811"/>
              <a:ext cx="134966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b="1" dirty="0" err="1">
                  <a:latin typeface="+mn-lt"/>
                </a:rPr>
                <a:t>dijet</a:t>
              </a:r>
              <a:r>
                <a:rPr lang="en-US" b="1" dirty="0">
                  <a:latin typeface="+mn-lt"/>
                </a:rPr>
                <a:t> mass</a:t>
              </a:r>
            </a:p>
            <a:p>
              <a:r>
                <a:rPr lang="en-US" altLang="ja-JP" sz="1400" b="1" dirty="0" err="1">
                  <a:latin typeface="+mn-lt"/>
                </a:rPr>
                <a:t>ννWW</a:t>
              </a:r>
              <a:r>
                <a:rPr lang="en-US" altLang="ja-JP" sz="1400" b="1" dirty="0">
                  <a:latin typeface="+mn-lt"/>
                </a:rPr>
                <a:t> &amp; </a:t>
              </a:r>
              <a:r>
                <a:rPr lang="en-US" altLang="ja-JP" sz="1400" b="1" dirty="0" err="1">
                  <a:latin typeface="+mn-lt"/>
                </a:rPr>
                <a:t>ννZZ</a:t>
              </a:r>
              <a:endParaRPr lang="en-US" sz="1400" b="1" dirty="0">
                <a:latin typeface="+mn-lt"/>
              </a:endParaRPr>
            </a:p>
          </p:txBody>
        </p:sp>
      </p:grpSp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82731657-59D7-4CB9-B921-A29027A67212}"/>
              </a:ext>
            </a:extLst>
          </p:cNvPr>
          <p:cNvGrpSpPr/>
          <p:nvPr/>
        </p:nvGrpSpPr>
        <p:grpSpPr>
          <a:xfrm>
            <a:off x="9808062" y="4868146"/>
            <a:ext cx="2447910" cy="1768713"/>
            <a:chOff x="6026771" y="4879633"/>
            <a:chExt cx="2447910" cy="1768713"/>
          </a:xfrm>
        </p:grpSpPr>
        <p:pic>
          <p:nvPicPr>
            <p:cNvPr id="49" name="図 48" descr="地図 が含まれている画像&#10;&#10;自動的に生成された説明">
              <a:extLst>
                <a:ext uri="{FF2B5EF4-FFF2-40B4-BE49-F238E27FC236}">
                  <a16:creationId xmlns:a16="http://schemas.microsoft.com/office/drawing/2014/main" id="{3B809CB3-9EEF-4927-B998-B8F3FA7D01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26771" y="4879633"/>
              <a:ext cx="2210892" cy="1768713"/>
            </a:xfrm>
            <a:prstGeom prst="rect">
              <a:avLst/>
            </a:prstGeom>
          </p:spPr>
        </p:pic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7CA03712-208A-4C28-850F-DC2DA5CAF535}"/>
                </a:ext>
              </a:extLst>
            </p:cNvPr>
            <p:cNvSpPr txBox="1"/>
            <p:nvPr/>
          </p:nvSpPr>
          <p:spPr>
            <a:xfrm>
              <a:off x="6471247" y="5130812"/>
              <a:ext cx="200343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dirty="0">
                  <a:latin typeface="+mn-lt"/>
                </a:rPr>
                <a:t>Bhabha rejection</a:t>
              </a:r>
            </a:p>
            <a:p>
              <a:pPr algn="l"/>
              <a:r>
                <a:rPr lang="en-US" sz="1200" b="1" dirty="0">
                  <a:latin typeface="+mn-lt"/>
                </a:rPr>
                <a:t>vs. polar angle coverage</a:t>
              </a:r>
            </a:p>
            <a:p>
              <a:r>
                <a:rPr lang="en-US" sz="1050" dirty="0">
                  <a:latin typeface="+mn-lt"/>
                </a:rPr>
                <a:t>[</a:t>
              </a:r>
              <a:r>
                <a:rPr lang="en-US" sz="1050" dirty="0">
                  <a:latin typeface="+mn-lt"/>
                  <a:hlinkClick r:id="rId5"/>
                </a:rPr>
                <a:t>PRD 101, 075053 (2020)</a:t>
              </a:r>
              <a:r>
                <a:rPr lang="en-US" sz="1050" dirty="0">
                  <a:latin typeface="+mn-lt"/>
                </a:rPr>
                <a:t>]</a:t>
              </a:r>
            </a:p>
          </p:txBody>
        </p:sp>
      </p:grpSp>
      <p:grpSp>
        <p:nvGrpSpPr>
          <p:cNvPr id="55" name="グループ化 54">
            <a:extLst>
              <a:ext uri="{FF2B5EF4-FFF2-40B4-BE49-F238E27FC236}">
                <a16:creationId xmlns:a16="http://schemas.microsoft.com/office/drawing/2014/main" id="{5C63EDF1-4424-4889-BEBF-15199B34C1BB}"/>
              </a:ext>
            </a:extLst>
          </p:cNvPr>
          <p:cNvGrpSpPr/>
          <p:nvPr/>
        </p:nvGrpSpPr>
        <p:grpSpPr>
          <a:xfrm>
            <a:off x="8609318" y="64352"/>
            <a:ext cx="3433740" cy="2170019"/>
            <a:chOff x="8684360" y="169174"/>
            <a:chExt cx="3433740" cy="2170019"/>
          </a:xfrm>
        </p:grpSpPr>
        <p:pic>
          <p:nvPicPr>
            <p:cNvPr id="21" name="図 20">
              <a:extLst>
                <a:ext uri="{FF2B5EF4-FFF2-40B4-BE49-F238E27FC236}">
                  <a16:creationId xmlns:a16="http://schemas.microsoft.com/office/drawing/2014/main" id="{F45C2FCB-441D-4F94-A363-83B02E1156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684360" y="169174"/>
              <a:ext cx="1787009" cy="1734536"/>
            </a:xfrm>
            <a:prstGeom prst="rect">
              <a:avLst/>
            </a:prstGeom>
          </p:spPr>
        </p:pic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0B2C21BC-629D-405F-9AF4-6BE56854AC4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317489" y="584974"/>
              <a:ext cx="1800611" cy="1754219"/>
            </a:xfrm>
            <a:prstGeom prst="rect">
              <a:avLst/>
            </a:prstGeom>
          </p:spPr>
        </p:pic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7FA6E6A5-2CB9-48F1-81BD-D15445784710}"/>
                </a:ext>
              </a:extLst>
            </p:cNvPr>
            <p:cNvSpPr txBox="1"/>
            <p:nvPr/>
          </p:nvSpPr>
          <p:spPr>
            <a:xfrm>
              <a:off x="10720899" y="1070558"/>
              <a:ext cx="12602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b="1" dirty="0">
                  <a:latin typeface="+mn-lt"/>
                </a:rPr>
                <a:t>c-tagging</a:t>
              </a: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74250D53-189C-44EC-894A-CDCFF7EAD078}"/>
                </a:ext>
              </a:extLst>
            </p:cNvPr>
            <p:cNvSpPr txBox="1"/>
            <p:nvPr/>
          </p:nvSpPr>
          <p:spPr>
            <a:xfrm>
              <a:off x="9077400" y="636122"/>
              <a:ext cx="12971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b="1" dirty="0">
                  <a:latin typeface="+mn-lt"/>
                </a:rPr>
                <a:t>b-tagging</a:t>
              </a:r>
            </a:p>
          </p:txBody>
        </p:sp>
      </p:grpSp>
      <p:sp>
        <p:nvSpPr>
          <p:cNvPr id="64" name="コンテンツ プレースホルダー 2">
            <a:extLst>
              <a:ext uri="{FF2B5EF4-FFF2-40B4-BE49-F238E27FC236}">
                <a16:creationId xmlns:a16="http://schemas.microsoft.com/office/drawing/2014/main" id="{A59193B2-383C-49DD-A9B1-B73435C3ECB2}"/>
              </a:ext>
            </a:extLst>
          </p:cNvPr>
          <p:cNvSpPr txBox="1">
            <a:spLocks/>
          </p:cNvSpPr>
          <p:nvPr/>
        </p:nvSpPr>
        <p:spPr bwMode="auto">
          <a:xfrm>
            <a:off x="2472083" y="5146764"/>
            <a:ext cx="3912418" cy="1520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sz="2800" b="0" i="0" kern="1200">
                <a:solidFill>
                  <a:schemeClr val="tx1"/>
                </a:solidFill>
                <a:latin typeface="+mn-lt"/>
                <a:ea typeface="Avenir Book" panose="02000503020000020003" pitchFamily="2" charset="0"/>
                <a:cs typeface="Arial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sz="2400" b="0" i="0" kern="1200">
                <a:solidFill>
                  <a:schemeClr val="tx1"/>
                </a:solidFill>
                <a:latin typeface="+mn-lt"/>
                <a:ea typeface="Avenir Book" panose="02000503020000020003" pitchFamily="2" charset="0"/>
                <a:cs typeface="Arial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sz="2000" b="0" i="0" kern="1200">
                <a:solidFill>
                  <a:schemeClr val="tx1"/>
                </a:solidFill>
                <a:latin typeface="+mn-lt"/>
                <a:ea typeface="Avenir Book" panose="02000503020000020003" pitchFamily="2" charset="0"/>
                <a:cs typeface="Arial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sz="1600" b="0" i="0" kern="1200">
                <a:solidFill>
                  <a:schemeClr val="tx1"/>
                </a:solidFill>
                <a:latin typeface="+mn-lt"/>
                <a:ea typeface="Avenir Book" panose="02000503020000020003" pitchFamily="2" charset="0"/>
                <a:cs typeface="Arial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1600" b="0" i="0" kern="1200">
                <a:solidFill>
                  <a:schemeClr val="tx1"/>
                </a:solidFill>
                <a:latin typeface="+mn-lt"/>
                <a:ea typeface="Avenir Book" panose="02000503020000020003" pitchFamily="2" charset="0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US" sz="1600" dirty="0"/>
              <a:t>ILD is optimized around </a:t>
            </a:r>
            <a:r>
              <a:rPr lang="en-US" altLang="ja-US" sz="1600" b="1" dirty="0">
                <a:solidFill>
                  <a:srgbClr val="000000"/>
                </a:solidFill>
              </a:rPr>
              <a:t>particle flow</a:t>
            </a:r>
            <a:r>
              <a:rPr lang="en-US" altLang="ja-US" sz="1600" dirty="0"/>
              <a:t>:</a:t>
            </a:r>
          </a:p>
          <a:p>
            <a:r>
              <a:rPr lang="en-US" altLang="ja-US" sz="1600" dirty="0"/>
              <a:t>Highly granular calorimeters</a:t>
            </a:r>
          </a:p>
          <a:p>
            <a:r>
              <a:rPr lang="en-US" altLang="ja-US" sz="1600" dirty="0"/>
              <a:t>Low-mass trackers</a:t>
            </a:r>
          </a:p>
          <a:p>
            <a:r>
              <a:rPr lang="en-US" altLang="ja-US" sz="1600" dirty="0"/>
              <a:t>Software reconstruction</a:t>
            </a:r>
          </a:p>
          <a:p>
            <a:pPr marL="0" indent="0">
              <a:buNone/>
            </a:pPr>
            <a:r>
              <a:rPr lang="en-US" altLang="ja-US" sz="1600" dirty="0">
                <a:sym typeface="Wingdings" panose="05000000000000000000" pitchFamily="2" charset="2"/>
              </a:rPr>
              <a:t> </a:t>
            </a:r>
            <a:r>
              <a:rPr lang="en-US" altLang="ja-US" sz="1600" dirty="0"/>
              <a:t>Separation of clusters at particle level</a:t>
            </a:r>
          </a:p>
        </p:txBody>
      </p:sp>
      <p:pic>
        <p:nvPicPr>
          <p:cNvPr id="66" name="図 65" descr="地図, テキスト が含まれている画像&#10;&#10;自動的に生成された説明">
            <a:extLst>
              <a:ext uri="{FF2B5EF4-FFF2-40B4-BE49-F238E27FC236}">
                <a16:creationId xmlns:a16="http://schemas.microsoft.com/office/drawing/2014/main" id="{E3E7B3A0-BCE7-4F18-BAED-601757BB7A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3602" y="5036734"/>
            <a:ext cx="1812599" cy="1694780"/>
          </a:xfrm>
          <a:prstGeom prst="rect">
            <a:avLst/>
          </a:prstGeom>
        </p:spPr>
      </p:pic>
      <p:grpSp>
        <p:nvGrpSpPr>
          <p:cNvPr id="73" name="グループ化 72">
            <a:extLst>
              <a:ext uri="{FF2B5EF4-FFF2-40B4-BE49-F238E27FC236}">
                <a16:creationId xmlns:a16="http://schemas.microsoft.com/office/drawing/2014/main" id="{6A86F02E-14B9-43F2-A24C-9F9C24F64ED0}"/>
              </a:ext>
            </a:extLst>
          </p:cNvPr>
          <p:cNvGrpSpPr/>
          <p:nvPr/>
        </p:nvGrpSpPr>
        <p:grpSpPr>
          <a:xfrm>
            <a:off x="7549732" y="1852127"/>
            <a:ext cx="2290067" cy="1842064"/>
            <a:chOff x="7629063" y="1881326"/>
            <a:chExt cx="2290067" cy="1842064"/>
          </a:xfrm>
        </p:grpSpPr>
        <p:pic>
          <p:nvPicPr>
            <p:cNvPr id="67" name="イメージ" descr="イメージ">
              <a:extLst>
                <a:ext uri="{FF2B5EF4-FFF2-40B4-BE49-F238E27FC236}">
                  <a16:creationId xmlns:a16="http://schemas.microsoft.com/office/drawing/2014/main" id="{49529F00-B03E-4081-816A-196E9553671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629063" y="1881326"/>
              <a:ext cx="2290067" cy="1649729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id="{692D2F82-AB47-4FFC-8667-7860FDC14768}"/>
                </a:ext>
              </a:extLst>
            </p:cNvPr>
            <p:cNvSpPr txBox="1"/>
            <p:nvPr/>
          </p:nvSpPr>
          <p:spPr>
            <a:xfrm>
              <a:off x="8018205" y="3138615"/>
              <a:ext cx="156485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600" b="1" dirty="0">
                  <a:latin typeface="+mn-lt"/>
                </a:rPr>
                <a:t>Higgs recoil</a:t>
              </a:r>
            </a:p>
            <a:p>
              <a:r>
                <a:rPr lang="en-US" sz="1600" b="1" dirty="0">
                  <a:latin typeface="+mn-lt"/>
                </a:rPr>
                <a:t>against </a:t>
              </a:r>
              <a:r>
                <a:rPr lang="en-US" sz="1600" b="1" dirty="0" err="1">
                  <a:latin typeface="+mn-lt"/>
                </a:rPr>
                <a:t>Z</a:t>
              </a:r>
              <a:r>
                <a:rPr lang="en-US" sz="1600" b="1" dirty="0" err="1">
                  <a:latin typeface="+mn-lt"/>
                  <a:sym typeface="Wingdings" panose="05000000000000000000" pitchFamily="2" charset="2"/>
                </a:rPr>
                <a:t></a:t>
              </a:r>
              <a:r>
                <a:rPr lang="en-US" altLang="ja-JP" sz="1600" b="1" dirty="0" err="1">
                  <a:latin typeface="+mn-lt"/>
                  <a:sym typeface="Wingdings" panose="05000000000000000000" pitchFamily="2" charset="2"/>
                </a:rPr>
                <a:t>μμ</a:t>
              </a:r>
              <a:endParaRPr lang="en-US" sz="1600" b="1" dirty="0">
                <a:latin typeface="+mn-lt"/>
              </a:endParaRPr>
            </a:p>
          </p:txBody>
        </p:sp>
      </p:grp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69049CB7-4C05-4D0B-B52C-3593F4D31556}"/>
              </a:ext>
            </a:extLst>
          </p:cNvPr>
          <p:cNvSpPr txBox="1"/>
          <p:nvPr/>
        </p:nvSpPr>
        <p:spPr>
          <a:xfrm>
            <a:off x="8703437" y="3651066"/>
            <a:ext cx="14302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US" sz="1200" dirty="0">
                <a:solidFill>
                  <a:srgbClr val="0000FF"/>
                </a:solidFill>
                <a:latin typeface="+mn-lt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arXiv:2003.01116</a:t>
            </a:r>
            <a:endParaRPr lang="en-US" altLang="ja-US" sz="1200" dirty="0">
              <a:solidFill>
                <a:srgbClr val="0000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161347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E1B75CF8-7FB3-40D0-8A53-3D84663642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E0A1A2-90A7-4BBF-ABF7-80B01005CBB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9C980E29-70F2-4793-B401-113895726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b/c Tagging Performance</a:t>
            </a:r>
            <a:endParaRPr 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2A532168-1FDD-4046-9833-EBB175B854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571" y="1362022"/>
            <a:ext cx="4211229" cy="408757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A5F9513-A042-46E1-BB87-7F39C40AD1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362022"/>
            <a:ext cx="4243283" cy="4133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1541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542D2C77-7429-4531-ADE6-6BC86EE986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Additional Slides</a:t>
            </a:r>
          </a:p>
        </p:txBody>
      </p:sp>
      <p:sp>
        <p:nvSpPr>
          <p:cNvPr id="6" name="字幕 5">
            <a:extLst>
              <a:ext uri="{FF2B5EF4-FFF2-40B4-BE49-F238E27FC236}">
                <a16:creationId xmlns:a16="http://schemas.microsoft.com/office/drawing/2014/main" id="{A14B2F39-E7F5-4590-932B-F51E9464635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3E3F80AA-C01E-43F0-8B13-F2C79332112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45850" y="6327775"/>
            <a:ext cx="946150" cy="530225"/>
          </a:xfrm>
        </p:spPr>
        <p:txBody>
          <a:bodyPr/>
          <a:lstStyle/>
          <a:p>
            <a:fld id="{1CE0A1A2-90A7-4BBF-ABF7-80B01005CBBB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0818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1733131" y="2848351"/>
            <a:ext cx="5808722" cy="2062103"/>
          </a:xfrm>
          <a:noFill/>
          <a:ln>
            <a:noFill/>
          </a:ln>
        </p:spPr>
        <p:txBody>
          <a:bodyPr wrap="square">
            <a:spAutoFit/>
          </a:bodyPr>
          <a:lstStyle/>
          <a:p>
            <a:pPr marL="374650" indent="-28575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en-US" altLang="ja-JP" sz="1600" dirty="0"/>
              <a:t>Silicon pixels</a:t>
            </a:r>
          </a:p>
          <a:p>
            <a:pPr marL="774700" lvl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en-US" altLang="ja-JP" sz="1600" dirty="0"/>
              <a:t>5 single layers  or 3 double-sided layers</a:t>
            </a:r>
            <a:endParaRPr lang="en-US" sz="1600" dirty="0"/>
          </a:p>
          <a:p>
            <a:pPr marL="774700" lvl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en-US" altLang="ja-JP" sz="1600" dirty="0"/>
              <a:t>e.g. </a:t>
            </a:r>
            <a:r>
              <a:rPr lang="en-US" altLang="ja-JP" sz="1600" dirty="0" err="1"/>
              <a:t>σ</a:t>
            </a:r>
            <a:r>
              <a:rPr lang="en-US" altLang="ja-JP" sz="1600" baseline="-25000" dirty="0" err="1"/>
              <a:t>rφ</a:t>
            </a:r>
            <a:r>
              <a:rPr lang="en-US" altLang="ja-JP" sz="1600" dirty="0"/>
              <a:t> ~</a:t>
            </a:r>
            <a:r>
              <a:rPr lang="en-US" sz="1600" dirty="0"/>
              <a:t>3 </a:t>
            </a:r>
            <a:r>
              <a:rPr lang="en-US" sz="1600" dirty="0">
                <a:latin typeface="Symbol" charset="2"/>
                <a:cs typeface="Symbol" charset="2"/>
              </a:rPr>
              <a:t>m</a:t>
            </a:r>
            <a:r>
              <a:rPr lang="en-US" sz="1600" dirty="0"/>
              <a:t>m </a:t>
            </a:r>
            <a:r>
              <a:rPr lang="en-US" sz="1600" dirty="0">
                <a:sym typeface="Wingdings"/>
              </a:rPr>
              <a:t> ~17</a:t>
            </a:r>
            <a:r>
              <a:rPr lang="en-US" altLang="ja-JP" sz="1600" dirty="0">
                <a:sym typeface="Wingdings"/>
              </a:rPr>
              <a:t>μm pitch</a:t>
            </a:r>
          </a:p>
          <a:p>
            <a:pPr marL="374650" indent="-28575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en-US" sz="1600" dirty="0">
                <a:sym typeface="Wingdings"/>
              </a:rPr>
              <a:t>Low material budget: </a:t>
            </a:r>
            <a:r>
              <a:rPr lang="en-US" sz="1600" dirty="0"/>
              <a:t>O(0.15%X</a:t>
            </a:r>
            <a:r>
              <a:rPr lang="en-US" sz="1600" baseline="-25000" dirty="0"/>
              <a:t>0</a:t>
            </a:r>
            <a:r>
              <a:rPr lang="en-US" sz="1600" dirty="0"/>
              <a:t>) per layer</a:t>
            </a:r>
          </a:p>
          <a:p>
            <a:pPr marL="374650" indent="-28575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en-US" sz="1600" dirty="0"/>
              <a:t>Challenges: beam backgrounds, cooling, alignment</a:t>
            </a:r>
          </a:p>
          <a:p>
            <a:pPr marL="374650" indent="-28575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en-US" sz="1600" dirty="0"/>
              <a:t>Last detector to be installed; several options currently exist</a:t>
            </a:r>
          </a:p>
        </p:txBody>
      </p:sp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vert="horz" wrap="square" lIns="91440" tIns="8316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8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 dirty="0"/>
              <a:t>Vertex Detector</a:t>
            </a:r>
          </a:p>
        </p:txBody>
      </p:sp>
      <p:pic>
        <p:nvPicPr>
          <p:cNvPr id="18" name="図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0515" y="706936"/>
            <a:ext cx="1886086" cy="1968809"/>
          </a:xfrm>
          <a:prstGeom prst="rect">
            <a:avLst/>
          </a:prstGeom>
        </p:spPr>
      </p:pic>
      <p:grpSp>
        <p:nvGrpSpPr>
          <p:cNvPr id="3" name="図形グループ 2"/>
          <p:cNvGrpSpPr/>
          <p:nvPr/>
        </p:nvGrpSpPr>
        <p:grpSpPr>
          <a:xfrm>
            <a:off x="6647720" y="2224374"/>
            <a:ext cx="3709261" cy="2739864"/>
            <a:chOff x="5115158" y="3732645"/>
            <a:chExt cx="3573346" cy="2639470"/>
          </a:xfrm>
        </p:grpSpPr>
        <p:pic>
          <p:nvPicPr>
            <p:cNvPr id="7" name="Picture 92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5158" y="3732645"/>
              <a:ext cx="1884649" cy="8794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95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97593" y="3793360"/>
              <a:ext cx="1690911" cy="10339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Text Box 98"/>
            <p:cNvSpPr txBox="1">
              <a:spLocks noChangeArrowheads="1"/>
            </p:cNvSpPr>
            <p:nvPr/>
          </p:nvSpPr>
          <p:spPr bwMode="auto">
            <a:xfrm>
              <a:off x="5197394" y="4066608"/>
              <a:ext cx="990183" cy="3557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altLang="en-US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venir Next LT Pro" panose="020B0504020202020204" pitchFamily="34" charset="0"/>
                </a:rPr>
                <a:t>DEPFET</a:t>
              </a:r>
            </a:p>
          </p:txBody>
        </p:sp>
        <p:sp>
          <p:nvSpPr>
            <p:cNvPr id="10" name="Text Box 99"/>
            <p:cNvSpPr txBox="1">
              <a:spLocks noChangeArrowheads="1"/>
            </p:cNvSpPr>
            <p:nvPr/>
          </p:nvSpPr>
          <p:spPr bwMode="auto">
            <a:xfrm>
              <a:off x="7716955" y="3798121"/>
              <a:ext cx="849656" cy="3557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altLang="en-US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venir Next LT Pro" panose="020B0504020202020204" pitchFamily="34" charset="0"/>
                </a:rPr>
                <a:t>CMOS</a:t>
              </a:r>
            </a:p>
          </p:txBody>
        </p:sp>
        <p:pic>
          <p:nvPicPr>
            <p:cNvPr id="11" name="Picture 94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9539" y="5032304"/>
              <a:ext cx="1390216" cy="1130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Text Box 96"/>
            <p:cNvSpPr txBox="1">
              <a:spLocks noChangeArrowheads="1"/>
            </p:cNvSpPr>
            <p:nvPr/>
          </p:nvSpPr>
          <p:spPr bwMode="auto">
            <a:xfrm>
              <a:off x="7202307" y="5741123"/>
              <a:ext cx="1431165" cy="3557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altLang="en-US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venir Next LT Pro" panose="020B0504020202020204" pitchFamily="34" charset="0"/>
                </a:rPr>
                <a:t>Chronopixel</a:t>
              </a:r>
              <a:endParaRPr lang="fr-FR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venir Next LT Pro" panose="020B0504020202020204" pitchFamily="34" charset="0"/>
              </a:endParaRPr>
            </a:p>
          </p:txBody>
        </p:sp>
        <p:pic>
          <p:nvPicPr>
            <p:cNvPr id="13" name="Picture 93"/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05506" y="4513440"/>
              <a:ext cx="1871662" cy="684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Text Box 97"/>
            <p:cNvSpPr txBox="1">
              <a:spLocks noChangeArrowheads="1"/>
            </p:cNvSpPr>
            <p:nvPr/>
          </p:nvSpPr>
          <p:spPr bwMode="auto">
            <a:xfrm>
              <a:off x="6275902" y="4846683"/>
              <a:ext cx="1694060" cy="3557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altLang="en-US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venir Next LT Pro" panose="020B0504020202020204" pitchFamily="34" charset="0"/>
                </a:rPr>
                <a:t>Fine pixel CCD</a:t>
              </a:r>
            </a:p>
          </p:txBody>
        </p:sp>
        <p:pic>
          <p:nvPicPr>
            <p:cNvPr id="15" name="Picture 5"/>
            <p:cNvPicPr>
              <a:picLocks noChangeAspect="1" noChangeArrowheads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68574" y="5230399"/>
              <a:ext cx="1148176" cy="11247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Text Box 96"/>
            <p:cNvSpPr txBox="1">
              <a:spLocks noChangeArrowheads="1"/>
            </p:cNvSpPr>
            <p:nvPr/>
          </p:nvSpPr>
          <p:spPr bwMode="auto">
            <a:xfrm>
              <a:off x="5989482" y="6016316"/>
              <a:ext cx="548523" cy="3557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altLang="en-US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venir Next LT Pro" panose="020B0504020202020204" pitchFamily="34" charset="0"/>
                </a:rPr>
                <a:t>SOI</a:t>
              </a:r>
            </a:p>
          </p:txBody>
        </p:sp>
      </p:grpSp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036" r="2158"/>
          <a:stretch>
            <a:fillRect/>
          </a:stretch>
        </p:blipFill>
        <p:spPr bwMode="auto">
          <a:xfrm>
            <a:off x="6402509" y="626163"/>
            <a:ext cx="3830882" cy="1516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Rectangle 3"/>
          <p:cNvSpPr txBox="1">
            <a:spLocks noChangeArrowheads="1"/>
          </p:cNvSpPr>
          <p:nvPr/>
        </p:nvSpPr>
        <p:spPr>
          <a:xfrm>
            <a:off x="2079505" y="5187763"/>
            <a:ext cx="7459831" cy="1520416"/>
          </a:xfrm>
          <a:prstGeom prst="rect">
            <a:avLst/>
          </a:prstGeom>
          <a:noFill/>
          <a:ln>
            <a:solidFill>
              <a:srgbClr val="00B050"/>
            </a:solidFill>
            <a:prstDash val="sysDash"/>
          </a:ln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1800" kern="1200">
                <a:solidFill>
                  <a:schemeClr val="bg2">
                    <a:lumMod val="25000"/>
                  </a:schemeClr>
                </a:solidFill>
                <a:latin typeface="Verdana"/>
                <a:ea typeface="Arial"/>
                <a:cs typeface="Verdan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1800" kern="1200">
                <a:solidFill>
                  <a:schemeClr val="bg2">
                    <a:lumMod val="25000"/>
                  </a:schemeClr>
                </a:solidFill>
                <a:latin typeface="Verdana"/>
                <a:ea typeface="Arial"/>
                <a:cs typeface="Verdan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1800" kern="1200" baseline="0">
                <a:solidFill>
                  <a:schemeClr val="bg2">
                    <a:lumMod val="25000"/>
                  </a:schemeClr>
                </a:solidFill>
                <a:latin typeface="Verdana"/>
                <a:ea typeface="Arial"/>
                <a:cs typeface="Verdan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1800" kern="1200">
                <a:solidFill>
                  <a:schemeClr val="bg2">
                    <a:lumMod val="25000"/>
                  </a:schemeClr>
                </a:solidFill>
                <a:latin typeface="Verdana"/>
                <a:ea typeface="Arial"/>
                <a:cs typeface="Verdan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1800" kern="1200">
                <a:solidFill>
                  <a:schemeClr val="bg2">
                    <a:lumMod val="25000"/>
                  </a:schemeClr>
                </a:solidFill>
                <a:latin typeface="Verdana"/>
                <a:ea typeface="Arial"/>
                <a:cs typeface="Verdan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7465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en-US" altLang="ja-JP" sz="1600" dirty="0">
                <a:latin typeface="Avenir Next LT Pro" panose="020B0504020202020204" pitchFamily="34" charset="0"/>
              </a:rPr>
              <a:t>Readout strategies: exploiting the ILC duty cycle O(10</a:t>
            </a:r>
            <a:r>
              <a:rPr lang="en-US" altLang="ja-JP" sz="1600" baseline="30000" dirty="0">
                <a:latin typeface="Avenir Next LT Pro" panose="020B0504020202020204" pitchFamily="34" charset="0"/>
              </a:rPr>
              <a:t>-3</a:t>
            </a:r>
            <a:r>
              <a:rPr lang="en-US" altLang="ja-JP" sz="1600" dirty="0">
                <a:latin typeface="Avenir Next LT Pro" panose="020B0504020202020204" pitchFamily="34" charset="0"/>
              </a:rPr>
              <a:t>):</a:t>
            </a:r>
          </a:p>
          <a:p>
            <a:pPr marL="774700" lvl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en-US" altLang="ja-JP" sz="1600" dirty="0">
                <a:latin typeface="Avenir Next LT Pro" panose="020B0504020202020204" pitchFamily="34" charset="0"/>
              </a:rPr>
              <a:t>Slow readout (low power) in-between trains</a:t>
            </a:r>
          </a:p>
          <a:p>
            <a:pPr marL="1174750" lvl="2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en-US" altLang="ja-JP" sz="1600" dirty="0">
                <a:latin typeface="Avenir Next LT Pro" panose="020B0504020202020204" pitchFamily="34" charset="0"/>
              </a:rPr>
              <a:t>either ~5μm pitch for occupancy or in-pixel timestamping</a:t>
            </a:r>
          </a:p>
          <a:p>
            <a:pPr marL="774700" lvl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en-US" altLang="ja-JP" sz="1600" dirty="0">
                <a:latin typeface="Avenir Next LT Pro" panose="020B0504020202020204" pitchFamily="34" charset="0"/>
              </a:rPr>
              <a:t>Fast readout with power cycling</a:t>
            </a:r>
          </a:p>
          <a:p>
            <a:pPr marL="1174750" lvl="2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en-US" altLang="ja-JP" sz="1600" dirty="0">
                <a:latin typeface="Avenir Next LT Pro" panose="020B0504020202020204" pitchFamily="34" charset="0"/>
              </a:rPr>
              <a:t>mechanical stress from Lorentz forces in high B field</a:t>
            </a:r>
          </a:p>
        </p:txBody>
      </p:sp>
      <p:pic>
        <p:nvPicPr>
          <p:cNvPr id="19" name="図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03621" y="1012242"/>
            <a:ext cx="1827224" cy="1564983"/>
          </a:xfrm>
          <a:prstGeom prst="rect">
            <a:avLst/>
          </a:prstGeom>
        </p:spPr>
      </p:pic>
      <p:cxnSp>
        <p:nvCxnSpPr>
          <p:cNvPr id="23" name="直線矢印コネクタ 22"/>
          <p:cNvCxnSpPr>
            <a:stCxn id="17" idx="1"/>
          </p:cNvCxnSpPr>
          <p:nvPr/>
        </p:nvCxnSpPr>
        <p:spPr>
          <a:xfrm flipH="1" flipV="1">
            <a:off x="6061019" y="1384289"/>
            <a:ext cx="341490" cy="1"/>
          </a:xfrm>
          <a:prstGeom prst="straightConnector1">
            <a:avLst/>
          </a:prstGeom>
          <a:ln w="38100" cmpd="sng">
            <a:solidFill>
              <a:srgbClr val="00009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テキスト ボックス 24"/>
          <p:cNvSpPr txBox="1"/>
          <p:nvPr/>
        </p:nvSpPr>
        <p:spPr>
          <a:xfrm>
            <a:off x="2103621" y="616730"/>
            <a:ext cx="526106" cy="338554"/>
          </a:xfrm>
          <a:prstGeom prst="rect">
            <a:avLst/>
          </a:prstGeom>
          <a:noFill/>
          <a:ln>
            <a:solidFill>
              <a:srgbClr val="01179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sz="1600" b="1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SiD</a:t>
            </a:r>
            <a:endParaRPr lang="ja-JP" altLang="en-US" sz="1600" b="1" dirty="0">
              <a:solidFill>
                <a:schemeClr val="bg2">
                  <a:lumMod val="25000"/>
                </a:schemeClr>
              </a:solidFill>
              <a:latin typeface="Avenir Next LT Pro" panose="020B0504020202020204" pitchFamily="34" charset="0"/>
              <a:ea typeface="Verdana" charset="0"/>
              <a:cs typeface="Verdana" charset="0"/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4404099" y="646851"/>
            <a:ext cx="516488" cy="338554"/>
          </a:xfrm>
          <a:prstGeom prst="rect">
            <a:avLst/>
          </a:prstGeom>
          <a:noFill/>
          <a:ln>
            <a:solidFill>
              <a:srgbClr val="01179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sz="1600" b="1" dirty="0">
                <a:solidFill>
                  <a:schemeClr val="bg2">
                    <a:lumMod val="25000"/>
                  </a:schemeClr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ILD</a:t>
            </a:r>
            <a:endParaRPr lang="ja-JP" altLang="en-US" sz="1600" b="1" dirty="0">
              <a:solidFill>
                <a:schemeClr val="bg2">
                  <a:lumMod val="25000"/>
                </a:schemeClr>
              </a:solidFill>
              <a:latin typeface="Avenir Next LT Pro" panose="020B0504020202020204" pitchFamily="34" charset="0"/>
              <a:ea typeface="Verdana" charset="0"/>
              <a:cs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72575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524000" y="2"/>
            <a:ext cx="9144000" cy="1274895"/>
          </a:xfrm>
        </p:spPr>
        <p:txBody>
          <a:bodyPr>
            <a:noAutofit/>
          </a:bodyPr>
          <a:lstStyle/>
          <a:p>
            <a:r>
              <a:rPr lang="en-US" altLang="ja-JP" sz="3600" dirty="0"/>
              <a:t>Application:</a:t>
            </a:r>
            <a:br>
              <a:rPr lang="en-US" altLang="ja-JP" sz="3600" dirty="0"/>
            </a:br>
            <a:r>
              <a:rPr lang="en-US" altLang="ja-JP" sz="3600" dirty="0"/>
              <a:t>Higgs hadronic decays</a:t>
            </a:r>
            <a:endParaRPr lang="ja-JP" altLang="en-US" sz="3600" dirty="0"/>
          </a:p>
        </p:txBody>
      </p:sp>
      <p:pic>
        <p:nvPicPr>
          <p:cNvPr id="6" name="Picture 7"/>
          <p:cNvPicPr>
            <a:picLocks noChangeAspect="1"/>
          </p:cNvPicPr>
          <p:nvPr/>
        </p:nvPicPr>
        <p:blipFill rotWithShape="1">
          <a:blip r:embed="rId2"/>
          <a:srcRect t="49049"/>
          <a:stretch/>
        </p:blipFill>
        <p:spPr>
          <a:xfrm>
            <a:off x="1788712" y="2920259"/>
            <a:ext cx="8879288" cy="2170273"/>
          </a:xfrm>
          <a:prstGeom prst="rect">
            <a:avLst/>
          </a:prstGeom>
        </p:spPr>
      </p:pic>
      <p:sp>
        <p:nvSpPr>
          <p:cNvPr id="8" name="テキスト ボックス 7"/>
          <p:cNvSpPr txBox="1"/>
          <p:nvPr/>
        </p:nvSpPr>
        <p:spPr>
          <a:xfrm>
            <a:off x="1788712" y="2333570"/>
            <a:ext cx="39996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>
                <a:latin typeface="Avenir Next LT Pro" panose="020B0504020202020204" pitchFamily="34" charset="0"/>
                <a:cs typeface="Verdana"/>
              </a:rPr>
              <a:t>Template distributions for </a:t>
            </a:r>
            <a:r>
              <a:rPr lang="en-US" altLang="ja-JP" sz="1600" dirty="0" err="1">
                <a:latin typeface="Avenir Next LT Pro" panose="020B0504020202020204" pitchFamily="34" charset="0"/>
                <a:cs typeface="Verdana"/>
              </a:rPr>
              <a:t>H</a:t>
            </a:r>
            <a:r>
              <a:rPr lang="en-US" altLang="ja-JP" sz="1600" dirty="0" err="1">
                <a:latin typeface="Avenir Next LT Pro" panose="020B0504020202020204" pitchFamily="34" charset="0"/>
                <a:cs typeface="Verdana"/>
                <a:sym typeface="Wingdings"/>
              </a:rPr>
              <a:t>bb,cc,gg</a:t>
            </a:r>
            <a:r>
              <a:rPr lang="en-US" altLang="ja-JP" sz="1600" dirty="0">
                <a:latin typeface="Avenir Next LT Pro" panose="020B0504020202020204" pitchFamily="34" charset="0"/>
                <a:cs typeface="Verdana"/>
                <a:sym typeface="Wingdings"/>
              </a:rPr>
              <a:t>:</a:t>
            </a:r>
            <a:endParaRPr lang="ja-JP" altLang="en-US" sz="1600" dirty="0">
              <a:latin typeface="Avenir Next LT Pro" panose="020B0504020202020204" pitchFamily="34" charset="0"/>
              <a:cs typeface="Verdana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8567484" y="2333571"/>
            <a:ext cx="16970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>
                <a:latin typeface="Avenir Next LT Pro" panose="020B0504020202020204" pitchFamily="34" charset="0"/>
                <a:cs typeface="Verdana"/>
              </a:rPr>
              <a:t>ILC 250 GeV [</a:t>
            </a:r>
            <a:r>
              <a:rPr lang="en-US" altLang="ja-JP" sz="1200" dirty="0" err="1">
                <a:latin typeface="Avenir Next LT Pro" panose="020B0504020202020204" pitchFamily="34" charset="0"/>
                <a:cs typeface="Verdana"/>
              </a:rPr>
              <a:t>H.Ono</a:t>
            </a:r>
            <a:r>
              <a:rPr lang="en-US" altLang="ja-JP" sz="1200" dirty="0">
                <a:latin typeface="Avenir Next LT Pro" panose="020B0504020202020204" pitchFamily="34" charset="0"/>
                <a:cs typeface="Verdana"/>
              </a:rPr>
              <a:t>]</a:t>
            </a:r>
            <a:endParaRPr lang="ja-JP" altLang="en-US" sz="1200" dirty="0">
              <a:latin typeface="Avenir Next LT Pro" panose="020B0504020202020204" pitchFamily="34" charset="0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6505618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Impact Parameter</a:t>
            </a:r>
            <a:endParaRPr kumimoji="1" lang="ja-JP" altLang="en-US" dirty="0">
              <a:latin typeface="Avenir Next LT Pro" panose="020B0504020202020204" pitchFamily="34" charset="0"/>
              <a:ea typeface="Verdana" charset="0"/>
              <a:cs typeface="Verdana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8015335" y="6011333"/>
            <a:ext cx="1128665" cy="828633"/>
          </a:xfrm>
          <a:prstGeom prst="rect">
            <a:avLst/>
          </a:prstGeom>
        </p:spPr>
        <p:txBody>
          <a:bodyPr anchor="b"/>
          <a:lstStyle>
            <a:defPPr>
              <a:defRPr lang="ja-JP"/>
            </a:defPPr>
            <a:lvl1pPr marL="0" algn="r" defTabSz="457200" rtl="0" eaLnBrk="1" latinLnBrk="0" hangingPunct="1">
              <a:defRPr kumimoji="1" sz="3200" b="1" kern="120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01F4CF5-65E2-E244-9343-719C67625418}" type="slidenum">
              <a:rPr lang="ja-JP" altLang="en-US" smtClean="0">
                <a:latin typeface="Avenir Next LT Pro" panose="020B0504020202020204" pitchFamily="34" charset="0"/>
              </a:rPr>
              <a:pPr/>
              <a:t>24</a:t>
            </a:fld>
            <a:endParaRPr lang="ja-JP" altLang="en-US" dirty="0">
              <a:latin typeface="Avenir Next LT Pro" panose="020B0504020202020204" pitchFamily="34" charset="0"/>
            </a:endParaRPr>
          </a:p>
        </p:txBody>
      </p:sp>
      <p:grpSp>
        <p:nvGrpSpPr>
          <p:cNvPr id="18" name="図形グループ 17"/>
          <p:cNvGrpSpPr/>
          <p:nvPr/>
        </p:nvGrpSpPr>
        <p:grpSpPr>
          <a:xfrm>
            <a:off x="1661241" y="1417983"/>
            <a:ext cx="3990812" cy="3775214"/>
            <a:chOff x="428788" y="2650435"/>
            <a:chExt cx="3990812" cy="3775214"/>
          </a:xfrm>
        </p:grpSpPr>
        <p:cxnSp>
          <p:nvCxnSpPr>
            <p:cNvPr id="8" name="直線矢印コネクタ 7"/>
            <p:cNvCxnSpPr/>
            <p:nvPr/>
          </p:nvCxnSpPr>
          <p:spPr>
            <a:xfrm flipV="1">
              <a:off x="728870" y="2650435"/>
              <a:ext cx="0" cy="3360898"/>
            </a:xfrm>
            <a:prstGeom prst="straightConnector1">
              <a:avLst/>
            </a:prstGeom>
            <a:ln w="38100" cmpd="sng">
              <a:solidFill>
                <a:srgbClr val="00009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矢印コネクタ 8"/>
            <p:cNvCxnSpPr/>
            <p:nvPr/>
          </p:nvCxnSpPr>
          <p:spPr>
            <a:xfrm flipV="1">
              <a:off x="728870" y="6011333"/>
              <a:ext cx="3690730" cy="1472"/>
            </a:xfrm>
            <a:prstGeom prst="straightConnector1">
              <a:avLst/>
            </a:prstGeom>
            <a:ln w="38100" cmpd="sng">
              <a:solidFill>
                <a:srgbClr val="00009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テキスト ボックス 11"/>
            <p:cNvSpPr txBox="1"/>
            <p:nvPr/>
          </p:nvSpPr>
          <p:spPr>
            <a:xfrm>
              <a:off x="4072021" y="6056317"/>
              <a:ext cx="296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>
                  <a:latin typeface="Avenir Next LT Pro" panose="020B0504020202020204" pitchFamily="34" charset="0"/>
                  <a:ea typeface="Verdana" charset="0"/>
                  <a:cs typeface="Verdana" charset="0"/>
                </a:rPr>
                <a:t>x</a:t>
              </a:r>
              <a:endParaRPr kumimoji="1" lang="ja-JP" altLang="en-US" dirty="0">
                <a:latin typeface="Avenir Next LT Pro" panose="020B0504020202020204" pitchFamily="34" charset="0"/>
                <a:ea typeface="Verdana" charset="0"/>
                <a:cs typeface="Verdana" charset="0"/>
              </a:endParaRPr>
            </a:p>
          </p:txBody>
        </p:sp>
        <p:sp>
          <p:nvSpPr>
            <p:cNvPr id="13" name="テキスト ボックス 12"/>
            <p:cNvSpPr txBox="1"/>
            <p:nvPr/>
          </p:nvSpPr>
          <p:spPr>
            <a:xfrm>
              <a:off x="428788" y="2734797"/>
              <a:ext cx="296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>
                  <a:latin typeface="Avenir Next LT Pro" panose="020B0504020202020204" pitchFamily="34" charset="0"/>
                  <a:ea typeface="Verdana" charset="0"/>
                  <a:cs typeface="Verdana" charset="0"/>
                </a:rPr>
                <a:t>y</a:t>
              </a:r>
              <a:endParaRPr kumimoji="1" lang="ja-JP" altLang="en-US" dirty="0">
                <a:latin typeface="Avenir Next LT Pro" panose="020B0504020202020204" pitchFamily="34" charset="0"/>
                <a:ea typeface="Verdana" charset="0"/>
                <a:cs typeface="Verdana" charset="0"/>
              </a:endParaRPr>
            </a:p>
          </p:txBody>
        </p:sp>
      </p:grpSp>
      <p:sp>
        <p:nvSpPr>
          <p:cNvPr id="14" name="円/楕円 13"/>
          <p:cNvSpPr/>
          <p:nvPr/>
        </p:nvSpPr>
        <p:spPr>
          <a:xfrm>
            <a:off x="2365517" y="4255407"/>
            <a:ext cx="132521" cy="132521"/>
          </a:xfrm>
          <a:prstGeom prst="ellipse">
            <a:avLst/>
          </a:prstGeom>
          <a:solidFill>
            <a:schemeClr val="tx1"/>
          </a:solidFill>
          <a:ln w="571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 err="1">
              <a:solidFill>
                <a:srgbClr val="000000"/>
              </a:solidFill>
              <a:latin typeface="Avenir Next LT Pro" panose="020B0504020202020204" pitchFamily="34" charset="0"/>
              <a:ea typeface="Verdana" charset="0"/>
              <a:cs typeface="Verdana" charset="0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2431777" y="4323122"/>
            <a:ext cx="463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PV</a:t>
            </a:r>
            <a:endParaRPr kumimoji="1" lang="ja-JP" altLang="en-US" dirty="0">
              <a:latin typeface="Avenir Next LT Pro" panose="020B0504020202020204" pitchFamily="34" charset="0"/>
              <a:ea typeface="Verdana" charset="0"/>
              <a:cs typeface="Verdana" charset="0"/>
            </a:endParaRPr>
          </a:p>
        </p:txBody>
      </p:sp>
      <p:cxnSp>
        <p:nvCxnSpPr>
          <p:cNvPr id="17" name="直線矢印コネクタ 16"/>
          <p:cNvCxnSpPr>
            <a:stCxn id="14" idx="7"/>
          </p:cNvCxnSpPr>
          <p:nvPr/>
        </p:nvCxnSpPr>
        <p:spPr>
          <a:xfrm flipV="1">
            <a:off x="2478630" y="4184703"/>
            <a:ext cx="602836" cy="90110"/>
          </a:xfrm>
          <a:prstGeom prst="straightConnector1">
            <a:avLst/>
          </a:prstGeom>
          <a:ln w="38100" cmpd="sng">
            <a:solidFill>
              <a:srgbClr val="FF0000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テキスト ボックス 18"/>
          <p:cNvSpPr txBox="1"/>
          <p:nvPr/>
        </p:nvSpPr>
        <p:spPr>
          <a:xfrm>
            <a:off x="2599887" y="3794453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FF0000"/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d</a:t>
            </a:r>
            <a:r>
              <a:rPr kumimoji="1" lang="en-US" altLang="ja-JP" baseline="-25000" dirty="0">
                <a:solidFill>
                  <a:srgbClr val="FF0000"/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0</a:t>
            </a:r>
            <a:endParaRPr kumimoji="1" lang="ja-JP" altLang="en-US" baseline="-25000" dirty="0">
              <a:solidFill>
                <a:srgbClr val="FF0000"/>
              </a:solidFill>
              <a:latin typeface="Avenir Next LT Pro" panose="020B0504020202020204" pitchFamily="34" charset="0"/>
              <a:ea typeface="Verdana" charset="0"/>
              <a:cs typeface="Verdana" charset="0"/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3424564" y="2709034"/>
            <a:ext cx="694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7030A0"/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track</a:t>
            </a:r>
            <a:endParaRPr kumimoji="1" lang="ja-JP" altLang="en-US" dirty="0">
              <a:solidFill>
                <a:srgbClr val="7030A0"/>
              </a:solidFill>
              <a:latin typeface="Avenir Next LT Pro" panose="020B0504020202020204" pitchFamily="34" charset="0"/>
              <a:ea typeface="Verdana" charset="0"/>
              <a:cs typeface="Verdana" charset="0"/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2120349" y="781879"/>
            <a:ext cx="3229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Transverse impact parameter</a:t>
            </a:r>
            <a:endParaRPr kumimoji="1" lang="ja-JP" altLang="en-US" dirty="0">
              <a:latin typeface="Avenir Next LT Pro" panose="020B0504020202020204" pitchFamily="34" charset="0"/>
              <a:ea typeface="Verdana" charset="0"/>
              <a:cs typeface="Verdana" charset="0"/>
            </a:endParaRPr>
          </a:p>
        </p:txBody>
      </p:sp>
      <p:grpSp>
        <p:nvGrpSpPr>
          <p:cNvPr id="23" name="図形グループ 22"/>
          <p:cNvGrpSpPr/>
          <p:nvPr/>
        </p:nvGrpSpPr>
        <p:grpSpPr>
          <a:xfrm>
            <a:off x="6114918" y="1417983"/>
            <a:ext cx="3990812" cy="3775214"/>
            <a:chOff x="428788" y="2650435"/>
            <a:chExt cx="3990812" cy="3775214"/>
          </a:xfrm>
        </p:grpSpPr>
        <p:cxnSp>
          <p:nvCxnSpPr>
            <p:cNvPr id="24" name="直線矢印コネクタ 23"/>
            <p:cNvCxnSpPr/>
            <p:nvPr/>
          </p:nvCxnSpPr>
          <p:spPr>
            <a:xfrm flipV="1">
              <a:off x="728870" y="2650435"/>
              <a:ext cx="0" cy="3360898"/>
            </a:xfrm>
            <a:prstGeom prst="straightConnector1">
              <a:avLst/>
            </a:prstGeom>
            <a:ln w="38100" cmpd="sng">
              <a:solidFill>
                <a:srgbClr val="00009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矢印コネクタ 24"/>
            <p:cNvCxnSpPr/>
            <p:nvPr/>
          </p:nvCxnSpPr>
          <p:spPr>
            <a:xfrm flipV="1">
              <a:off x="728870" y="6011333"/>
              <a:ext cx="3690730" cy="1472"/>
            </a:xfrm>
            <a:prstGeom prst="straightConnector1">
              <a:avLst/>
            </a:prstGeom>
            <a:ln w="38100" cmpd="sng">
              <a:solidFill>
                <a:srgbClr val="00009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テキスト ボックス 25"/>
            <p:cNvSpPr txBox="1"/>
            <p:nvPr/>
          </p:nvSpPr>
          <p:spPr>
            <a:xfrm>
              <a:off x="4072021" y="6056317"/>
              <a:ext cx="296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>
                  <a:latin typeface="Avenir Next LT Pro" panose="020B0504020202020204" pitchFamily="34" charset="0"/>
                  <a:ea typeface="Verdana" charset="0"/>
                  <a:cs typeface="Verdana" charset="0"/>
                </a:rPr>
                <a:t>x</a:t>
              </a:r>
              <a:endParaRPr kumimoji="1" lang="ja-JP" altLang="en-US" dirty="0">
                <a:latin typeface="Avenir Next LT Pro" panose="020B0504020202020204" pitchFamily="34" charset="0"/>
                <a:ea typeface="Verdana" charset="0"/>
                <a:cs typeface="Verdana" charset="0"/>
              </a:endParaRPr>
            </a:p>
          </p:txBody>
        </p:sp>
        <p:sp>
          <p:nvSpPr>
            <p:cNvPr id="27" name="テキスト ボックス 26"/>
            <p:cNvSpPr txBox="1"/>
            <p:nvPr/>
          </p:nvSpPr>
          <p:spPr>
            <a:xfrm>
              <a:off x="428788" y="2734797"/>
              <a:ext cx="2872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>
                  <a:latin typeface="Avenir Next LT Pro" panose="020B0504020202020204" pitchFamily="34" charset="0"/>
                  <a:ea typeface="Verdana" charset="0"/>
                  <a:cs typeface="Verdana" charset="0"/>
                </a:rPr>
                <a:t>z</a:t>
              </a:r>
              <a:endParaRPr kumimoji="1" lang="ja-JP" altLang="en-US" dirty="0">
                <a:latin typeface="Avenir Next LT Pro" panose="020B0504020202020204" pitchFamily="34" charset="0"/>
                <a:ea typeface="Verdana" charset="0"/>
                <a:cs typeface="Verdana" charset="0"/>
              </a:endParaRPr>
            </a:p>
          </p:txBody>
        </p:sp>
      </p:grpSp>
      <p:sp>
        <p:nvSpPr>
          <p:cNvPr id="28" name="円/楕円 27"/>
          <p:cNvSpPr/>
          <p:nvPr/>
        </p:nvSpPr>
        <p:spPr>
          <a:xfrm>
            <a:off x="6819194" y="4255407"/>
            <a:ext cx="132521" cy="132521"/>
          </a:xfrm>
          <a:prstGeom prst="ellipse">
            <a:avLst/>
          </a:prstGeom>
          <a:solidFill>
            <a:schemeClr val="tx1"/>
          </a:solidFill>
          <a:ln w="571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 err="1">
              <a:solidFill>
                <a:srgbClr val="000000"/>
              </a:solidFill>
              <a:latin typeface="Avenir Next LT Pro" panose="020B0504020202020204" pitchFamily="34" charset="0"/>
              <a:ea typeface="Verdana" charset="0"/>
              <a:cs typeface="Verdana" charset="0"/>
            </a:endParaRP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6885454" y="4323122"/>
            <a:ext cx="463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PV</a:t>
            </a:r>
            <a:endParaRPr kumimoji="1" lang="ja-JP" altLang="en-US" dirty="0">
              <a:latin typeface="Avenir Next LT Pro" panose="020B0504020202020204" pitchFamily="34" charset="0"/>
              <a:ea typeface="Verdana" charset="0"/>
              <a:cs typeface="Verdana" charset="0"/>
            </a:endParaRPr>
          </a:p>
        </p:txBody>
      </p:sp>
      <p:cxnSp>
        <p:nvCxnSpPr>
          <p:cNvPr id="30" name="直線矢印コネクタ 29"/>
          <p:cNvCxnSpPr/>
          <p:nvPr/>
        </p:nvCxnSpPr>
        <p:spPr>
          <a:xfrm flipV="1">
            <a:off x="7693493" y="3598189"/>
            <a:ext cx="1" cy="732843"/>
          </a:xfrm>
          <a:prstGeom prst="straightConnector1">
            <a:avLst/>
          </a:prstGeom>
          <a:ln w="38100" cmpd="sng">
            <a:solidFill>
              <a:srgbClr val="FF0000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テキスト ボックス 30"/>
          <p:cNvSpPr txBox="1"/>
          <p:nvPr/>
        </p:nvSpPr>
        <p:spPr>
          <a:xfrm>
            <a:off x="7201214" y="3740057"/>
            <a:ext cx="385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FF0000"/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z</a:t>
            </a:r>
            <a:r>
              <a:rPr kumimoji="1" lang="en-US" altLang="ja-JP" baseline="-25000" dirty="0">
                <a:solidFill>
                  <a:srgbClr val="FF0000"/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0</a:t>
            </a:r>
            <a:endParaRPr kumimoji="1" lang="ja-JP" altLang="en-US" baseline="-25000" dirty="0">
              <a:solidFill>
                <a:srgbClr val="FF0000"/>
              </a:solidFill>
              <a:latin typeface="Avenir Next LT Pro" panose="020B0504020202020204" pitchFamily="34" charset="0"/>
              <a:ea typeface="Verdana" charset="0"/>
              <a:cs typeface="Verdana" charset="0"/>
            </a:endParaRP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8815997" y="3330718"/>
            <a:ext cx="694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7030A0"/>
                </a:solidFill>
                <a:latin typeface="Avenir Next LT Pro" panose="020B0504020202020204" pitchFamily="34" charset="0"/>
                <a:ea typeface="Verdana" charset="0"/>
                <a:cs typeface="Verdana" charset="0"/>
              </a:rPr>
              <a:t>track</a:t>
            </a:r>
            <a:endParaRPr kumimoji="1" lang="ja-JP" altLang="en-US" dirty="0">
              <a:solidFill>
                <a:srgbClr val="7030A0"/>
              </a:solidFill>
              <a:latin typeface="Avenir Next LT Pro" panose="020B0504020202020204" pitchFamily="34" charset="0"/>
              <a:ea typeface="Verdana" charset="0"/>
              <a:cs typeface="Verdana" charset="0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6574026" y="781879"/>
            <a:ext cx="3438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Longitudinal impact parameter</a:t>
            </a:r>
            <a:endParaRPr kumimoji="1" lang="ja-JP" altLang="en-US" dirty="0">
              <a:latin typeface="Avenir Next LT Pro" panose="020B0504020202020204" pitchFamily="34" charset="0"/>
              <a:ea typeface="Verdana" charset="0"/>
              <a:cs typeface="Verdana" charset="0"/>
            </a:endParaRPr>
          </a:p>
        </p:txBody>
      </p:sp>
      <p:cxnSp>
        <p:nvCxnSpPr>
          <p:cNvPr id="35" name="直線コネクタ 34"/>
          <p:cNvCxnSpPr/>
          <p:nvPr/>
        </p:nvCxnSpPr>
        <p:spPr>
          <a:xfrm>
            <a:off x="7535143" y="3607537"/>
            <a:ext cx="2603242" cy="306333"/>
          </a:xfrm>
          <a:prstGeom prst="line">
            <a:avLst/>
          </a:prstGeom>
          <a:ln w="19050" cmpd="sng">
            <a:solidFill>
              <a:srgbClr val="7030A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円弧 36"/>
          <p:cNvSpPr/>
          <p:nvPr/>
        </p:nvSpPr>
        <p:spPr>
          <a:xfrm>
            <a:off x="3015344" y="314372"/>
            <a:ext cx="6586329" cy="6586329"/>
          </a:xfrm>
          <a:prstGeom prst="arc">
            <a:avLst>
              <a:gd name="adj1" fmla="val 9179496"/>
              <a:gd name="adj2" fmla="val 13445655"/>
            </a:avLst>
          </a:prstGeom>
          <a:ln w="19050" cmpd="sng">
            <a:solidFill>
              <a:srgbClr val="7030A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4" name="直線コネクタ 43"/>
          <p:cNvCxnSpPr/>
          <p:nvPr/>
        </p:nvCxnSpPr>
        <p:spPr>
          <a:xfrm>
            <a:off x="6268165" y="4293693"/>
            <a:ext cx="3870220" cy="0"/>
          </a:xfrm>
          <a:prstGeom prst="line">
            <a:avLst/>
          </a:prstGeom>
          <a:ln w="19050" cmpd="sng">
            <a:solidFill>
              <a:schemeClr val="bg1">
                <a:lumMod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直線矢印コネクタ 47"/>
          <p:cNvCxnSpPr/>
          <p:nvPr/>
        </p:nvCxnSpPr>
        <p:spPr>
          <a:xfrm flipV="1">
            <a:off x="2445030" y="2478158"/>
            <a:ext cx="761997" cy="1777248"/>
          </a:xfrm>
          <a:prstGeom prst="straightConnector1">
            <a:avLst/>
          </a:prstGeom>
          <a:ln w="19050" cmpd="sng">
            <a:solidFill>
              <a:schemeClr val="bg1">
                <a:lumMod val="50000"/>
              </a:schemeClr>
            </a:solidFill>
            <a:prstDash val="dash"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テキスト ボックス 49"/>
          <p:cNvSpPr txBox="1"/>
          <p:nvPr/>
        </p:nvSpPr>
        <p:spPr>
          <a:xfrm>
            <a:off x="6848091" y="2905462"/>
            <a:ext cx="1858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at the point where d</a:t>
            </a:r>
            <a:r>
              <a:rPr lang="en-US" altLang="ja-JP" sz="1400" baseline="-250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0</a:t>
            </a:r>
            <a:r>
              <a:rPr lang="en-US" altLang="ja-JP" sz="14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 is measured</a:t>
            </a:r>
            <a:endParaRPr lang="ja-JP" altLang="en-US" sz="1400" dirty="0">
              <a:latin typeface="Avenir Next LT Pro" panose="020B0504020202020204" pitchFamily="34" charset="0"/>
              <a:ea typeface="Verdana" charset="0"/>
              <a:cs typeface="Verdana" charset="0"/>
            </a:endParaRPr>
          </a:p>
        </p:txBody>
      </p:sp>
      <p:sp>
        <p:nvSpPr>
          <p:cNvPr id="54" name="テキスト ボックス 53"/>
          <p:cNvSpPr txBox="1"/>
          <p:nvPr/>
        </p:nvSpPr>
        <p:spPr>
          <a:xfrm>
            <a:off x="3235255" y="5394045"/>
            <a:ext cx="440261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Impact parameter significance:</a:t>
            </a:r>
          </a:p>
          <a:p>
            <a:r>
              <a:rPr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S(d</a:t>
            </a:r>
            <a:r>
              <a:rPr lang="en-US" altLang="ja-JP" baseline="-250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0</a:t>
            </a:r>
            <a:r>
              <a:rPr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) = d</a:t>
            </a:r>
            <a:r>
              <a:rPr lang="en-US" altLang="ja-JP" baseline="-250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0</a:t>
            </a:r>
            <a:r>
              <a:rPr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/σ</a:t>
            </a:r>
            <a:r>
              <a:rPr lang="en-US" altLang="ja-JP" baseline="-250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d0 </a:t>
            </a:r>
            <a:r>
              <a:rPr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,  S(z</a:t>
            </a:r>
            <a:r>
              <a:rPr lang="en-US" altLang="ja-JP" baseline="-250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0</a:t>
            </a:r>
            <a:r>
              <a:rPr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) = z</a:t>
            </a:r>
            <a:r>
              <a:rPr lang="en-US" altLang="ja-JP" baseline="-250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0</a:t>
            </a:r>
            <a:r>
              <a:rPr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/σ</a:t>
            </a:r>
            <a:r>
              <a:rPr lang="en-US" altLang="ja-JP" baseline="-250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z0</a:t>
            </a:r>
          </a:p>
          <a:p>
            <a:endParaRPr kumimoji="1" lang="en-US" altLang="ja-JP" dirty="0">
              <a:latin typeface="Avenir Next LT Pro" panose="020B0504020202020204" pitchFamily="34" charset="0"/>
              <a:ea typeface="Verdana" charset="0"/>
              <a:cs typeface="Verdana" charset="0"/>
            </a:endParaRPr>
          </a:p>
          <a:p>
            <a:r>
              <a:rPr kumimoji="1"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Uncertainty taken from track fit: </a:t>
            </a:r>
            <a:r>
              <a:rPr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σ</a:t>
            </a:r>
            <a:r>
              <a:rPr lang="en-US" altLang="ja-JP" baseline="-250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d0 </a:t>
            </a:r>
            <a:r>
              <a:rPr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, σ</a:t>
            </a:r>
            <a:r>
              <a:rPr lang="en-US" altLang="ja-JP" baseline="-250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z0</a:t>
            </a:r>
            <a:endParaRPr lang="ja-JP" altLang="en-US" dirty="0">
              <a:latin typeface="Avenir Next LT Pro" panose="020B0504020202020204" pitchFamily="34" charset="0"/>
              <a:ea typeface="Verdana" charset="0"/>
              <a:cs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67774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Signed Impact Parameter</a:t>
            </a:r>
            <a:endParaRPr kumimoji="1" lang="ja-JP" alt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>
          <a:xfrm>
            <a:off x="8015335" y="6011333"/>
            <a:ext cx="1128665" cy="828633"/>
          </a:xfrm>
          <a:prstGeom prst="rect">
            <a:avLst/>
          </a:prstGeom>
        </p:spPr>
        <p:txBody>
          <a:bodyPr anchor="b"/>
          <a:lstStyle>
            <a:defPPr>
              <a:defRPr lang="ja-JP"/>
            </a:defPPr>
            <a:lvl1pPr marL="0" algn="r" defTabSz="457200" rtl="0" eaLnBrk="1" latinLnBrk="0" hangingPunct="1">
              <a:defRPr kumimoji="1" sz="3200" b="1" kern="120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01F4CF5-65E2-E244-9343-719C67625418}" type="slidenum">
              <a:rPr lang="ja-JP" altLang="en-US" smtClean="0">
                <a:latin typeface="Avenir Next LT Pro" panose="020B0504020202020204" pitchFamily="34" charset="0"/>
              </a:rPr>
              <a:pPr/>
              <a:t>25</a:t>
            </a:fld>
            <a:endParaRPr lang="ja-JP" altLang="en-US" dirty="0">
              <a:latin typeface="Avenir Next LT Pro" panose="020B0504020202020204" pitchFamily="34" charset="0"/>
            </a:endParaRPr>
          </a:p>
        </p:txBody>
      </p:sp>
      <p:grpSp>
        <p:nvGrpSpPr>
          <p:cNvPr id="87" name="図形グループ 86"/>
          <p:cNvGrpSpPr/>
          <p:nvPr/>
        </p:nvGrpSpPr>
        <p:grpSpPr>
          <a:xfrm>
            <a:off x="2096369" y="1636744"/>
            <a:ext cx="7718122" cy="6586329"/>
            <a:chOff x="439848" y="-5929"/>
            <a:chExt cx="7718122" cy="6586329"/>
          </a:xfrm>
        </p:grpSpPr>
        <p:sp>
          <p:nvSpPr>
            <p:cNvPr id="17" name="円弧 16"/>
            <p:cNvSpPr/>
            <p:nvPr/>
          </p:nvSpPr>
          <p:spPr>
            <a:xfrm>
              <a:off x="1571641" y="-5929"/>
              <a:ext cx="6586329" cy="6586329"/>
            </a:xfrm>
            <a:prstGeom prst="arc">
              <a:avLst>
                <a:gd name="adj1" fmla="val 9619950"/>
                <a:gd name="adj2" fmla="val 13445655"/>
              </a:avLst>
            </a:prstGeom>
            <a:ln w="19050" cmpd="sng">
              <a:solidFill>
                <a:srgbClr val="7030A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34" name="図形グループ 33"/>
            <p:cNvGrpSpPr/>
            <p:nvPr/>
          </p:nvGrpSpPr>
          <p:grpSpPr>
            <a:xfrm>
              <a:off x="439848" y="1052194"/>
              <a:ext cx="3725537" cy="3508837"/>
              <a:chOff x="2384246" y="138278"/>
              <a:chExt cx="4909397" cy="4623838"/>
            </a:xfrm>
          </p:grpSpPr>
          <p:grpSp>
            <p:nvGrpSpPr>
              <p:cNvPr id="5" name="図形グループ 4"/>
              <p:cNvGrpSpPr/>
              <p:nvPr/>
            </p:nvGrpSpPr>
            <p:grpSpPr>
              <a:xfrm>
                <a:off x="2384246" y="869541"/>
                <a:ext cx="4159581" cy="3892575"/>
                <a:chOff x="303654" y="2650435"/>
                <a:chExt cx="4159581" cy="3892575"/>
              </a:xfrm>
            </p:grpSpPr>
            <p:cxnSp>
              <p:nvCxnSpPr>
                <p:cNvPr id="6" name="直線矢印コネクタ 5"/>
                <p:cNvCxnSpPr/>
                <p:nvPr/>
              </p:nvCxnSpPr>
              <p:spPr>
                <a:xfrm flipV="1">
                  <a:off x="728870" y="2650435"/>
                  <a:ext cx="0" cy="3360898"/>
                </a:xfrm>
                <a:prstGeom prst="straightConnector1">
                  <a:avLst/>
                </a:prstGeom>
                <a:ln w="38100" cmpd="sng">
                  <a:solidFill>
                    <a:srgbClr val="000090"/>
                  </a:solidFill>
                  <a:tailEnd type="triangle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" name="直線矢印コネクタ 6"/>
                <p:cNvCxnSpPr/>
                <p:nvPr/>
              </p:nvCxnSpPr>
              <p:spPr>
                <a:xfrm flipV="1">
                  <a:off x="728870" y="6011333"/>
                  <a:ext cx="3690730" cy="1472"/>
                </a:xfrm>
                <a:prstGeom prst="straightConnector1">
                  <a:avLst/>
                </a:prstGeom>
                <a:ln w="38100" cmpd="sng">
                  <a:solidFill>
                    <a:srgbClr val="000090"/>
                  </a:solidFill>
                  <a:tailEnd type="triangle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" name="テキスト ボックス 7"/>
                <p:cNvSpPr txBox="1"/>
                <p:nvPr/>
              </p:nvSpPr>
              <p:spPr>
                <a:xfrm>
                  <a:off x="4072021" y="6056316"/>
                  <a:ext cx="391214" cy="48669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dirty="0">
                      <a:latin typeface="Avenir Next LT Pro" panose="020B0504020202020204" pitchFamily="34" charset="0"/>
                      <a:ea typeface="Verdana" charset="0"/>
                      <a:cs typeface="Verdana" charset="0"/>
                    </a:rPr>
                    <a:t>x</a:t>
                  </a:r>
                  <a:endParaRPr kumimoji="1" lang="ja-JP" altLang="en-US" dirty="0">
                    <a:latin typeface="Avenir Next LT Pro" panose="020B0504020202020204" pitchFamily="34" charset="0"/>
                    <a:ea typeface="Verdana" charset="0"/>
                    <a:cs typeface="Verdana" charset="0"/>
                  </a:endParaRPr>
                </a:p>
              </p:txBody>
            </p:sp>
            <p:sp>
              <p:nvSpPr>
                <p:cNvPr id="9" name="テキスト ボックス 8"/>
                <p:cNvSpPr txBox="1"/>
                <p:nvPr/>
              </p:nvSpPr>
              <p:spPr>
                <a:xfrm>
                  <a:off x="303654" y="2774616"/>
                  <a:ext cx="391214" cy="48669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dirty="0">
                      <a:latin typeface="Avenir Next LT Pro" panose="020B0504020202020204" pitchFamily="34" charset="0"/>
                      <a:ea typeface="Verdana" charset="0"/>
                      <a:cs typeface="Verdana" charset="0"/>
                    </a:rPr>
                    <a:t>y</a:t>
                  </a:r>
                  <a:endParaRPr kumimoji="1" lang="ja-JP" altLang="en-US" dirty="0">
                    <a:latin typeface="Avenir Next LT Pro" panose="020B0504020202020204" pitchFamily="34" charset="0"/>
                    <a:ea typeface="Verdana" charset="0"/>
                    <a:cs typeface="Verdana" charset="0"/>
                  </a:endParaRPr>
                </a:p>
              </p:txBody>
            </p:sp>
          </p:grpSp>
          <p:sp>
            <p:nvSpPr>
              <p:cNvPr id="10" name="円/楕円 9"/>
              <p:cNvSpPr/>
              <p:nvPr/>
            </p:nvSpPr>
            <p:spPr>
              <a:xfrm>
                <a:off x="3213655" y="3706964"/>
                <a:ext cx="132521" cy="132521"/>
              </a:xfrm>
              <a:prstGeom prst="ellipse">
                <a:avLst/>
              </a:prstGeom>
              <a:solidFill>
                <a:schemeClr val="tx1"/>
              </a:solidFill>
              <a:ln w="57150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 err="1">
                  <a:solidFill>
                    <a:srgbClr val="000000"/>
                  </a:solidFill>
                  <a:latin typeface="Avenir Next LT Pro" panose="020B0504020202020204" pitchFamily="34" charset="0"/>
                  <a:ea typeface="Verdana" charset="0"/>
                  <a:cs typeface="Verdana" charset="0"/>
                </a:endParaRPr>
              </a:p>
            </p:txBody>
          </p:sp>
          <p:sp>
            <p:nvSpPr>
              <p:cNvPr id="11" name="テキスト ボックス 10"/>
              <p:cNvSpPr txBox="1"/>
              <p:nvPr/>
            </p:nvSpPr>
            <p:spPr>
              <a:xfrm>
                <a:off x="3036150" y="3792057"/>
                <a:ext cx="634139" cy="4866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dirty="0">
                    <a:latin typeface="Avenir Next LT Pro" panose="020B0504020202020204" pitchFamily="34" charset="0"/>
                    <a:ea typeface="Verdana" charset="0"/>
                    <a:cs typeface="Verdana" charset="0"/>
                  </a:rPr>
                  <a:t>PV</a:t>
                </a:r>
                <a:endParaRPr kumimoji="1" lang="ja-JP" altLang="en-US" dirty="0">
                  <a:latin typeface="Avenir Next LT Pro" panose="020B0504020202020204" pitchFamily="34" charset="0"/>
                  <a:ea typeface="Verdana" charset="0"/>
                  <a:cs typeface="Verdana" charset="0"/>
                </a:endParaRPr>
              </a:p>
            </p:txBody>
          </p:sp>
          <p:cxnSp>
            <p:nvCxnSpPr>
              <p:cNvPr id="12" name="直線矢印コネクタ 11"/>
              <p:cNvCxnSpPr/>
              <p:nvPr/>
            </p:nvCxnSpPr>
            <p:spPr>
              <a:xfrm flipV="1">
                <a:off x="3272852" y="3687975"/>
                <a:ext cx="602836" cy="90110"/>
              </a:xfrm>
              <a:prstGeom prst="straightConnector1">
                <a:avLst/>
              </a:prstGeom>
              <a:ln w="57150" cmpd="sng">
                <a:solidFill>
                  <a:srgbClr val="FF0000"/>
                </a:solidFill>
                <a:headEnd type="none" w="med" len="med"/>
                <a:tailEnd type="arrow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テキスト ボックス 12"/>
              <p:cNvSpPr txBox="1"/>
              <p:nvPr/>
            </p:nvSpPr>
            <p:spPr>
              <a:xfrm>
                <a:off x="4194348" y="3115160"/>
                <a:ext cx="3099295" cy="8517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dirty="0">
                    <a:solidFill>
                      <a:srgbClr val="FF0000"/>
                    </a:solidFill>
                    <a:latin typeface="Avenir Next LT Pro" panose="020B0504020202020204" pitchFamily="34" charset="0"/>
                    <a:ea typeface="Verdana" charset="0"/>
                    <a:cs typeface="Verdana" charset="0"/>
                  </a:rPr>
                  <a:t>Displacement vector</a:t>
                </a:r>
              </a:p>
              <a:p>
                <a:r>
                  <a:rPr lang="en-US" altLang="ja-JP" dirty="0">
                    <a:solidFill>
                      <a:srgbClr val="FF0000"/>
                    </a:solidFill>
                    <a:latin typeface="Avenir Next LT Pro" panose="020B0504020202020204" pitchFamily="34" charset="0"/>
                    <a:ea typeface="Verdana" charset="0"/>
                    <a:cs typeface="Verdana" charset="0"/>
                  </a:rPr>
                  <a:t>for d</a:t>
                </a:r>
                <a:r>
                  <a:rPr lang="en-US" altLang="ja-JP" baseline="-25000" dirty="0">
                    <a:solidFill>
                      <a:srgbClr val="FF0000"/>
                    </a:solidFill>
                    <a:latin typeface="Avenir Next LT Pro" panose="020B0504020202020204" pitchFamily="34" charset="0"/>
                    <a:ea typeface="Verdana" charset="0"/>
                    <a:cs typeface="Verdana" charset="0"/>
                  </a:rPr>
                  <a:t>0 </a:t>
                </a:r>
                <a:r>
                  <a:rPr lang="en-US" altLang="ja-JP" dirty="0">
                    <a:solidFill>
                      <a:srgbClr val="FF0000"/>
                    </a:solidFill>
                    <a:latin typeface="Avenir Next LT Pro" panose="020B0504020202020204" pitchFamily="34" charset="0"/>
                    <a:ea typeface="Verdana" charset="0"/>
                    <a:cs typeface="Verdana" charset="0"/>
                  </a:rPr>
                  <a:t>:</a:t>
                </a:r>
                <a:r>
                  <a:rPr lang="en-US" altLang="ja-JP" baseline="-25000" dirty="0">
                    <a:solidFill>
                      <a:srgbClr val="FF0000"/>
                    </a:solidFill>
                    <a:latin typeface="Avenir Next LT Pro" panose="020B0504020202020204" pitchFamily="34" charset="0"/>
                    <a:ea typeface="Verdana" charset="0"/>
                    <a:cs typeface="Verdana" charset="0"/>
                  </a:rPr>
                  <a:t> </a:t>
                </a:r>
                <a:r>
                  <a:rPr lang="en-US" altLang="ja-JP" b="1" dirty="0">
                    <a:solidFill>
                      <a:srgbClr val="FF0000"/>
                    </a:solidFill>
                    <a:latin typeface="Avenir Next LT Pro" panose="020B0504020202020204" pitchFamily="34" charset="0"/>
                    <a:ea typeface="Verdana" charset="0"/>
                    <a:cs typeface="Verdana" charset="0"/>
                  </a:rPr>
                  <a:t>r</a:t>
                </a:r>
                <a:r>
                  <a:rPr lang="en-US" altLang="ja-JP" b="1" baseline="-25000" dirty="0">
                    <a:solidFill>
                      <a:srgbClr val="FF0000"/>
                    </a:solidFill>
                    <a:latin typeface="Avenir Next LT Pro" panose="020B0504020202020204" pitchFamily="34" charset="0"/>
                    <a:ea typeface="Verdana" charset="0"/>
                    <a:cs typeface="Verdana" charset="0"/>
                  </a:rPr>
                  <a:t>d0</a:t>
                </a:r>
                <a:endParaRPr kumimoji="1" lang="ja-JP" altLang="en-US" b="1" baseline="-25000" dirty="0">
                  <a:solidFill>
                    <a:srgbClr val="FF0000"/>
                  </a:solidFill>
                  <a:latin typeface="Avenir Next LT Pro" panose="020B0504020202020204" pitchFamily="34" charset="0"/>
                  <a:ea typeface="Verdana" charset="0"/>
                  <a:cs typeface="Verdana" charset="0"/>
                </a:endParaRPr>
              </a:p>
            </p:txBody>
          </p:sp>
          <p:sp>
            <p:nvSpPr>
              <p:cNvPr id="14" name="テキスト ボックス 13"/>
              <p:cNvSpPr txBox="1"/>
              <p:nvPr/>
            </p:nvSpPr>
            <p:spPr>
              <a:xfrm>
                <a:off x="5089144" y="138278"/>
                <a:ext cx="915594" cy="4866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dirty="0">
                    <a:solidFill>
                      <a:srgbClr val="7030A0"/>
                    </a:solidFill>
                    <a:latin typeface="Avenir Next LT Pro" panose="020B0504020202020204" pitchFamily="34" charset="0"/>
                    <a:ea typeface="Verdana" charset="0"/>
                    <a:cs typeface="Verdana" charset="0"/>
                  </a:rPr>
                  <a:t>track</a:t>
                </a:r>
                <a:endParaRPr kumimoji="1" lang="ja-JP" altLang="en-US" dirty="0">
                  <a:solidFill>
                    <a:srgbClr val="7030A0"/>
                  </a:solidFill>
                  <a:latin typeface="Avenir Next LT Pro" panose="020B0504020202020204" pitchFamily="34" charset="0"/>
                  <a:ea typeface="Verdana" charset="0"/>
                  <a:cs typeface="Verdana" charset="0"/>
                </a:endParaRPr>
              </a:p>
            </p:txBody>
          </p:sp>
          <p:cxnSp>
            <p:nvCxnSpPr>
              <p:cNvPr id="16" name="直線矢印コネクタ 15"/>
              <p:cNvCxnSpPr/>
              <p:nvPr/>
            </p:nvCxnSpPr>
            <p:spPr>
              <a:xfrm flipV="1">
                <a:off x="3293168" y="993723"/>
                <a:ext cx="1098941" cy="2713241"/>
              </a:xfrm>
              <a:prstGeom prst="straightConnector1">
                <a:avLst/>
              </a:prstGeom>
              <a:ln w="19050" cmpd="sng">
                <a:solidFill>
                  <a:schemeClr val="bg1">
                    <a:lumMod val="65000"/>
                  </a:schemeClr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線矢印コネクタ 17"/>
              <p:cNvCxnSpPr/>
              <p:nvPr/>
            </p:nvCxnSpPr>
            <p:spPr>
              <a:xfrm flipV="1">
                <a:off x="3272852" y="689196"/>
                <a:ext cx="1485549" cy="3090265"/>
              </a:xfrm>
              <a:prstGeom prst="straightConnector1">
                <a:avLst/>
              </a:prstGeom>
              <a:ln w="19050" cmpd="sng">
                <a:solidFill>
                  <a:schemeClr val="bg1">
                    <a:lumMod val="65000"/>
                  </a:schemeClr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線矢印コネクタ 18"/>
              <p:cNvCxnSpPr/>
              <p:nvPr/>
            </p:nvCxnSpPr>
            <p:spPr>
              <a:xfrm flipV="1">
                <a:off x="3279915" y="651078"/>
                <a:ext cx="1786448" cy="3083344"/>
              </a:xfrm>
              <a:prstGeom prst="straightConnector1">
                <a:avLst/>
              </a:prstGeom>
              <a:ln w="19050" cmpd="sng">
                <a:solidFill>
                  <a:schemeClr val="bg1">
                    <a:lumMod val="65000"/>
                  </a:schemeClr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線矢印コネクタ 19"/>
              <p:cNvCxnSpPr/>
              <p:nvPr/>
            </p:nvCxnSpPr>
            <p:spPr>
              <a:xfrm flipV="1">
                <a:off x="3272852" y="907296"/>
                <a:ext cx="1028758" cy="2882441"/>
              </a:xfrm>
              <a:prstGeom prst="straightConnector1">
                <a:avLst/>
              </a:prstGeom>
              <a:ln w="19050" cmpd="sng">
                <a:solidFill>
                  <a:schemeClr val="bg1">
                    <a:lumMod val="65000"/>
                  </a:schemeClr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線矢印コネクタ 28"/>
              <p:cNvCxnSpPr/>
              <p:nvPr/>
            </p:nvCxnSpPr>
            <p:spPr>
              <a:xfrm flipV="1">
                <a:off x="3299202" y="2549990"/>
                <a:ext cx="562637" cy="1239748"/>
              </a:xfrm>
              <a:prstGeom prst="straightConnector1">
                <a:avLst/>
              </a:prstGeom>
              <a:ln w="57150" cmpd="sng">
                <a:solidFill>
                  <a:srgbClr val="007600"/>
                </a:solidFill>
                <a:headEnd type="none" w="med" len="med"/>
                <a:tailEnd type="arrow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テキスト ボックス 30"/>
              <p:cNvSpPr txBox="1"/>
              <p:nvPr/>
            </p:nvSpPr>
            <p:spPr>
              <a:xfrm>
                <a:off x="4170415" y="2348517"/>
                <a:ext cx="3046486" cy="4866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dirty="0">
                    <a:solidFill>
                      <a:srgbClr val="007600"/>
                    </a:solidFill>
                    <a:latin typeface="Avenir Next LT Pro" panose="020B0504020202020204" pitchFamily="34" charset="0"/>
                    <a:ea typeface="Verdana" charset="0"/>
                    <a:cs typeface="Verdana" charset="0"/>
                  </a:rPr>
                  <a:t>Jet momentum: </a:t>
                </a:r>
                <a:r>
                  <a:rPr kumimoji="1" lang="en-US" altLang="ja-JP" b="1" dirty="0" err="1">
                    <a:solidFill>
                      <a:srgbClr val="007600"/>
                    </a:solidFill>
                    <a:latin typeface="Avenir Next LT Pro" panose="020B0504020202020204" pitchFamily="34" charset="0"/>
                    <a:ea typeface="Verdana" charset="0"/>
                    <a:cs typeface="Verdana" charset="0"/>
                  </a:rPr>
                  <a:t>p</a:t>
                </a:r>
                <a:r>
                  <a:rPr kumimoji="1" lang="en-US" altLang="ja-JP" b="1" baseline="-25000" dirty="0" err="1">
                    <a:solidFill>
                      <a:srgbClr val="007600"/>
                    </a:solidFill>
                    <a:latin typeface="Avenir Next LT Pro" panose="020B0504020202020204" pitchFamily="34" charset="0"/>
                    <a:ea typeface="Verdana" charset="0"/>
                    <a:cs typeface="Verdana" charset="0"/>
                  </a:rPr>
                  <a:t>jet</a:t>
                </a:r>
                <a:endParaRPr kumimoji="1" lang="ja-JP" altLang="en-US" b="1" baseline="-25000" dirty="0">
                  <a:solidFill>
                    <a:srgbClr val="007600"/>
                  </a:solidFill>
                  <a:latin typeface="Avenir Next LT Pro" panose="020B0504020202020204" pitchFamily="34" charset="0"/>
                  <a:ea typeface="Verdana" charset="0"/>
                  <a:cs typeface="Verdana" charset="0"/>
                </a:endParaRPr>
              </a:p>
            </p:txBody>
          </p:sp>
        </p:grpSp>
      </p:grpSp>
      <p:sp>
        <p:nvSpPr>
          <p:cNvPr id="33" name="テキスト ボックス 32"/>
          <p:cNvSpPr txBox="1"/>
          <p:nvPr/>
        </p:nvSpPr>
        <p:spPr>
          <a:xfrm>
            <a:off x="2390878" y="6194589"/>
            <a:ext cx="2517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Positive if (</a:t>
            </a:r>
            <a:r>
              <a:rPr kumimoji="1" lang="en-US" altLang="ja-JP" b="1" dirty="0" err="1">
                <a:latin typeface="Avenir Next LT Pro" panose="020B0504020202020204" pitchFamily="34" charset="0"/>
                <a:ea typeface="Verdana" charset="0"/>
                <a:cs typeface="Verdana" charset="0"/>
              </a:rPr>
              <a:t>p</a:t>
            </a:r>
            <a:r>
              <a:rPr kumimoji="1" lang="en-US" altLang="ja-JP" b="1" baseline="-25000" dirty="0" err="1">
                <a:latin typeface="Avenir Next LT Pro" panose="020B0504020202020204" pitchFamily="34" charset="0"/>
                <a:ea typeface="Verdana" charset="0"/>
                <a:cs typeface="Verdana" charset="0"/>
              </a:rPr>
              <a:t>jet</a:t>
            </a:r>
            <a:r>
              <a:rPr lang="ja-JP" altLang="en-US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･</a:t>
            </a:r>
            <a:r>
              <a:rPr lang="en-US" altLang="ja-JP" b="1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r</a:t>
            </a:r>
            <a:r>
              <a:rPr lang="en-US" altLang="ja-JP" b="1" baseline="-250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d0</a:t>
            </a:r>
            <a:r>
              <a:rPr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) &gt; 0</a:t>
            </a:r>
          </a:p>
        </p:txBody>
      </p:sp>
      <p:grpSp>
        <p:nvGrpSpPr>
          <p:cNvPr id="86" name="図形グループ 85"/>
          <p:cNvGrpSpPr/>
          <p:nvPr/>
        </p:nvGrpSpPr>
        <p:grpSpPr>
          <a:xfrm>
            <a:off x="6151018" y="1078960"/>
            <a:ext cx="6722136" cy="6586329"/>
            <a:chOff x="4494497" y="-563713"/>
            <a:chExt cx="6722136" cy="6586329"/>
          </a:xfrm>
        </p:grpSpPr>
        <p:sp>
          <p:nvSpPr>
            <p:cNvPr id="35" name="円弧 34"/>
            <p:cNvSpPr/>
            <p:nvPr/>
          </p:nvSpPr>
          <p:spPr>
            <a:xfrm>
              <a:off x="4630304" y="-563713"/>
              <a:ext cx="6586329" cy="6586329"/>
            </a:xfrm>
            <a:prstGeom prst="arc">
              <a:avLst>
                <a:gd name="adj1" fmla="val 9179496"/>
                <a:gd name="adj2" fmla="val 12712990"/>
              </a:avLst>
            </a:prstGeom>
            <a:ln w="19050" cmpd="sng">
              <a:solidFill>
                <a:srgbClr val="7030A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36" name="図形グループ 35"/>
            <p:cNvGrpSpPr/>
            <p:nvPr/>
          </p:nvGrpSpPr>
          <p:grpSpPr>
            <a:xfrm>
              <a:off x="4494497" y="1031887"/>
              <a:ext cx="3156533" cy="3496513"/>
              <a:chOff x="2384246" y="154518"/>
              <a:chExt cx="4159581" cy="4607598"/>
            </a:xfrm>
          </p:grpSpPr>
          <p:grpSp>
            <p:nvGrpSpPr>
              <p:cNvPr id="37" name="図形グループ 36"/>
              <p:cNvGrpSpPr/>
              <p:nvPr/>
            </p:nvGrpSpPr>
            <p:grpSpPr>
              <a:xfrm>
                <a:off x="2384246" y="869541"/>
                <a:ext cx="4159581" cy="3892575"/>
                <a:chOff x="303654" y="2650435"/>
                <a:chExt cx="4159581" cy="3892575"/>
              </a:xfrm>
            </p:grpSpPr>
            <p:cxnSp>
              <p:nvCxnSpPr>
                <p:cNvPr id="49" name="直線矢印コネクタ 48"/>
                <p:cNvCxnSpPr/>
                <p:nvPr/>
              </p:nvCxnSpPr>
              <p:spPr>
                <a:xfrm flipV="1">
                  <a:off x="728870" y="2650435"/>
                  <a:ext cx="0" cy="3360898"/>
                </a:xfrm>
                <a:prstGeom prst="straightConnector1">
                  <a:avLst/>
                </a:prstGeom>
                <a:ln w="38100" cmpd="sng">
                  <a:solidFill>
                    <a:srgbClr val="000090"/>
                  </a:solidFill>
                  <a:tailEnd type="triangle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直線矢印コネクタ 49"/>
                <p:cNvCxnSpPr/>
                <p:nvPr/>
              </p:nvCxnSpPr>
              <p:spPr>
                <a:xfrm flipV="1">
                  <a:off x="728870" y="6011333"/>
                  <a:ext cx="3690730" cy="1472"/>
                </a:xfrm>
                <a:prstGeom prst="straightConnector1">
                  <a:avLst/>
                </a:prstGeom>
                <a:ln w="38100" cmpd="sng">
                  <a:solidFill>
                    <a:srgbClr val="000090"/>
                  </a:solidFill>
                  <a:tailEnd type="triangle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1" name="テキスト ボックス 50"/>
                <p:cNvSpPr txBox="1"/>
                <p:nvPr/>
              </p:nvSpPr>
              <p:spPr>
                <a:xfrm>
                  <a:off x="4072021" y="6056316"/>
                  <a:ext cx="391214" cy="48669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dirty="0">
                      <a:latin typeface="Avenir Next LT Pro" panose="020B0504020202020204" pitchFamily="34" charset="0"/>
                      <a:ea typeface="Verdana" charset="0"/>
                      <a:cs typeface="Verdana" charset="0"/>
                    </a:rPr>
                    <a:t>x</a:t>
                  </a:r>
                  <a:endParaRPr kumimoji="1" lang="ja-JP" altLang="en-US" dirty="0">
                    <a:latin typeface="Avenir Next LT Pro" panose="020B0504020202020204" pitchFamily="34" charset="0"/>
                    <a:ea typeface="Verdana" charset="0"/>
                    <a:cs typeface="Verdana" charset="0"/>
                  </a:endParaRPr>
                </a:p>
              </p:txBody>
            </p:sp>
            <p:sp>
              <p:nvSpPr>
                <p:cNvPr id="52" name="テキスト ボックス 51"/>
                <p:cNvSpPr txBox="1"/>
                <p:nvPr/>
              </p:nvSpPr>
              <p:spPr>
                <a:xfrm>
                  <a:off x="303654" y="2774616"/>
                  <a:ext cx="391214" cy="48669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dirty="0">
                      <a:latin typeface="Avenir Next LT Pro" panose="020B0504020202020204" pitchFamily="34" charset="0"/>
                      <a:ea typeface="Verdana" charset="0"/>
                      <a:cs typeface="Verdana" charset="0"/>
                    </a:rPr>
                    <a:t>y</a:t>
                  </a:r>
                  <a:endParaRPr kumimoji="1" lang="ja-JP" altLang="en-US" dirty="0">
                    <a:latin typeface="Avenir Next LT Pro" panose="020B0504020202020204" pitchFamily="34" charset="0"/>
                    <a:ea typeface="Verdana" charset="0"/>
                    <a:cs typeface="Verdana" charset="0"/>
                  </a:endParaRPr>
                </a:p>
              </p:txBody>
            </p:sp>
          </p:grpSp>
          <p:sp>
            <p:nvSpPr>
              <p:cNvPr id="38" name="円/楕円 37"/>
              <p:cNvSpPr/>
              <p:nvPr/>
            </p:nvSpPr>
            <p:spPr>
              <a:xfrm>
                <a:off x="3213655" y="3706964"/>
                <a:ext cx="132521" cy="132521"/>
              </a:xfrm>
              <a:prstGeom prst="ellipse">
                <a:avLst/>
              </a:prstGeom>
              <a:solidFill>
                <a:schemeClr val="tx1"/>
              </a:solidFill>
              <a:ln w="57150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 err="1">
                  <a:solidFill>
                    <a:srgbClr val="000000"/>
                  </a:solidFill>
                  <a:latin typeface="Avenir Next LT Pro" panose="020B0504020202020204" pitchFamily="34" charset="0"/>
                  <a:ea typeface="Verdana" charset="0"/>
                  <a:cs typeface="Verdana" charset="0"/>
                </a:endParaRPr>
              </a:p>
            </p:txBody>
          </p:sp>
          <p:sp>
            <p:nvSpPr>
              <p:cNvPr id="39" name="テキスト ボックス 38"/>
              <p:cNvSpPr txBox="1"/>
              <p:nvPr/>
            </p:nvSpPr>
            <p:spPr>
              <a:xfrm>
                <a:off x="3332930" y="3705406"/>
                <a:ext cx="634139" cy="4866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dirty="0">
                    <a:latin typeface="Avenir Next LT Pro" panose="020B0504020202020204" pitchFamily="34" charset="0"/>
                    <a:ea typeface="Verdana" charset="0"/>
                    <a:cs typeface="Verdana" charset="0"/>
                  </a:rPr>
                  <a:t>PV</a:t>
                </a:r>
                <a:endParaRPr kumimoji="1" lang="ja-JP" altLang="en-US" dirty="0">
                  <a:latin typeface="Avenir Next LT Pro" panose="020B0504020202020204" pitchFamily="34" charset="0"/>
                  <a:ea typeface="Verdana" charset="0"/>
                  <a:cs typeface="Verdana" charset="0"/>
                </a:endParaRPr>
              </a:p>
            </p:txBody>
          </p:sp>
          <p:cxnSp>
            <p:nvCxnSpPr>
              <p:cNvPr id="40" name="直線矢印コネクタ 39"/>
              <p:cNvCxnSpPr/>
              <p:nvPr/>
            </p:nvCxnSpPr>
            <p:spPr>
              <a:xfrm flipH="1">
                <a:off x="2847364" y="3778087"/>
                <a:ext cx="425488" cy="305900"/>
              </a:xfrm>
              <a:prstGeom prst="straightConnector1">
                <a:avLst/>
              </a:prstGeom>
              <a:ln w="57150" cmpd="sng">
                <a:solidFill>
                  <a:srgbClr val="FF0000"/>
                </a:solidFill>
                <a:headEnd type="none" w="med" len="med"/>
                <a:tailEnd type="arrow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テキスト ボックス 41"/>
              <p:cNvSpPr txBox="1"/>
              <p:nvPr/>
            </p:nvSpPr>
            <p:spPr>
              <a:xfrm>
                <a:off x="3346176" y="154518"/>
                <a:ext cx="915594" cy="4866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dirty="0">
                    <a:solidFill>
                      <a:srgbClr val="7030A0"/>
                    </a:solidFill>
                    <a:latin typeface="Avenir Next LT Pro" panose="020B0504020202020204" pitchFamily="34" charset="0"/>
                    <a:ea typeface="Verdana" charset="0"/>
                    <a:cs typeface="Verdana" charset="0"/>
                  </a:rPr>
                  <a:t>track</a:t>
                </a:r>
                <a:endParaRPr kumimoji="1" lang="ja-JP" altLang="en-US" dirty="0">
                  <a:solidFill>
                    <a:srgbClr val="7030A0"/>
                  </a:solidFill>
                  <a:latin typeface="Avenir Next LT Pro" panose="020B0504020202020204" pitchFamily="34" charset="0"/>
                  <a:ea typeface="Verdana" charset="0"/>
                  <a:cs typeface="Verdana" charset="0"/>
                </a:endParaRPr>
              </a:p>
            </p:txBody>
          </p:sp>
          <p:cxnSp>
            <p:nvCxnSpPr>
              <p:cNvPr id="43" name="直線矢印コネクタ 42"/>
              <p:cNvCxnSpPr/>
              <p:nvPr/>
            </p:nvCxnSpPr>
            <p:spPr>
              <a:xfrm flipV="1">
                <a:off x="3293168" y="993723"/>
                <a:ext cx="1098941" cy="2713241"/>
              </a:xfrm>
              <a:prstGeom prst="straightConnector1">
                <a:avLst/>
              </a:prstGeom>
              <a:ln w="19050" cmpd="sng">
                <a:solidFill>
                  <a:schemeClr val="bg1">
                    <a:lumMod val="65000"/>
                  </a:schemeClr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直線矢印コネクタ 43"/>
              <p:cNvCxnSpPr/>
              <p:nvPr/>
            </p:nvCxnSpPr>
            <p:spPr>
              <a:xfrm flipV="1">
                <a:off x="3272852" y="689196"/>
                <a:ext cx="1485549" cy="3090265"/>
              </a:xfrm>
              <a:prstGeom prst="straightConnector1">
                <a:avLst/>
              </a:prstGeom>
              <a:ln w="19050" cmpd="sng">
                <a:solidFill>
                  <a:schemeClr val="bg1">
                    <a:lumMod val="65000"/>
                  </a:schemeClr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線矢印コネクタ 44"/>
              <p:cNvCxnSpPr/>
              <p:nvPr/>
            </p:nvCxnSpPr>
            <p:spPr>
              <a:xfrm flipV="1">
                <a:off x="3279915" y="651078"/>
                <a:ext cx="1786448" cy="3083344"/>
              </a:xfrm>
              <a:prstGeom prst="straightConnector1">
                <a:avLst/>
              </a:prstGeom>
              <a:ln w="19050" cmpd="sng">
                <a:solidFill>
                  <a:schemeClr val="bg1">
                    <a:lumMod val="65000"/>
                  </a:schemeClr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線矢印コネクタ 45"/>
              <p:cNvCxnSpPr/>
              <p:nvPr/>
            </p:nvCxnSpPr>
            <p:spPr>
              <a:xfrm flipV="1">
                <a:off x="3272852" y="907296"/>
                <a:ext cx="1028758" cy="2882441"/>
              </a:xfrm>
              <a:prstGeom prst="straightConnector1">
                <a:avLst/>
              </a:prstGeom>
              <a:ln w="19050" cmpd="sng">
                <a:solidFill>
                  <a:schemeClr val="bg1">
                    <a:lumMod val="65000"/>
                  </a:schemeClr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線矢印コネクタ 46"/>
              <p:cNvCxnSpPr/>
              <p:nvPr/>
            </p:nvCxnSpPr>
            <p:spPr>
              <a:xfrm flipV="1">
                <a:off x="3299202" y="2549990"/>
                <a:ext cx="562637" cy="1239748"/>
              </a:xfrm>
              <a:prstGeom prst="straightConnector1">
                <a:avLst/>
              </a:prstGeom>
              <a:ln w="57150" cmpd="sng">
                <a:solidFill>
                  <a:srgbClr val="007600"/>
                </a:solidFill>
                <a:headEnd type="none" w="med" len="med"/>
                <a:tailEnd type="arrow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4" name="テキスト ボックス 53"/>
          <p:cNvSpPr txBox="1"/>
          <p:nvPr/>
        </p:nvSpPr>
        <p:spPr>
          <a:xfrm>
            <a:off x="6394552" y="6191156"/>
            <a:ext cx="2673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Negative if (</a:t>
            </a:r>
            <a:r>
              <a:rPr lang="en-US" altLang="ja-JP" b="1" dirty="0" err="1">
                <a:latin typeface="Avenir Next LT Pro" panose="020B0504020202020204" pitchFamily="34" charset="0"/>
                <a:ea typeface="Verdana" charset="0"/>
                <a:cs typeface="Verdana" charset="0"/>
              </a:rPr>
              <a:t>p</a:t>
            </a:r>
            <a:r>
              <a:rPr lang="en-US" altLang="ja-JP" b="1" baseline="-25000" dirty="0" err="1">
                <a:latin typeface="Avenir Next LT Pro" panose="020B0504020202020204" pitchFamily="34" charset="0"/>
                <a:ea typeface="Verdana" charset="0"/>
                <a:cs typeface="Verdana" charset="0"/>
              </a:rPr>
              <a:t>jet</a:t>
            </a:r>
            <a:r>
              <a:rPr lang="ja-JP" altLang="en-US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･</a:t>
            </a:r>
            <a:r>
              <a:rPr lang="en-US" altLang="ja-JP" b="1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r</a:t>
            </a:r>
            <a:r>
              <a:rPr lang="en-US" altLang="ja-JP" b="1" baseline="-250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d0</a:t>
            </a:r>
            <a:r>
              <a:rPr lang="en-US" altLang="ja-JP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) &lt; 0</a:t>
            </a:r>
            <a:endParaRPr lang="ja-JP" altLang="en-US" b="1" baseline="-25000" dirty="0">
              <a:latin typeface="Avenir Next LT Pro" panose="020B0504020202020204" pitchFamily="34" charset="0"/>
              <a:ea typeface="Verdana" charset="0"/>
              <a:cs typeface="Verdana" charset="0"/>
            </a:endParaRPr>
          </a:p>
        </p:txBody>
      </p:sp>
      <p:grpSp>
        <p:nvGrpSpPr>
          <p:cNvPr id="89" name="図形グループ 88"/>
          <p:cNvGrpSpPr/>
          <p:nvPr/>
        </p:nvGrpSpPr>
        <p:grpSpPr>
          <a:xfrm>
            <a:off x="2725774" y="688791"/>
            <a:ext cx="5839804" cy="1811993"/>
            <a:chOff x="942182" y="5062740"/>
            <a:chExt cx="5839804" cy="1811993"/>
          </a:xfrm>
        </p:grpSpPr>
        <p:pic>
          <p:nvPicPr>
            <p:cNvPr id="85" name="図 8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96715" y="5499046"/>
              <a:ext cx="4541423" cy="1375687"/>
            </a:xfrm>
            <a:prstGeom prst="rect">
              <a:avLst/>
            </a:prstGeom>
          </p:spPr>
        </p:pic>
        <p:sp>
          <p:nvSpPr>
            <p:cNvPr id="88" name="テキスト ボックス 87"/>
            <p:cNvSpPr txBox="1"/>
            <p:nvPr/>
          </p:nvSpPr>
          <p:spPr>
            <a:xfrm>
              <a:off x="942182" y="5062740"/>
              <a:ext cx="58398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>
                  <a:latin typeface="Avenir Next LT Pro" panose="020B0504020202020204" pitchFamily="34" charset="0"/>
                  <a:ea typeface="Verdana" charset="0"/>
                  <a:cs typeface="Verdana" charset="0"/>
                </a:rPr>
                <a:t>Secondary decays should be in the direction of the jet</a:t>
              </a:r>
              <a:endParaRPr kumimoji="1" lang="ja-JP" altLang="en-US" dirty="0">
                <a:latin typeface="Avenir Next LT Pro" panose="020B0504020202020204" pitchFamily="34" charset="0"/>
                <a:ea typeface="Verdana" charset="0"/>
                <a:cs typeface="Verdana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1780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0E1D96EE-46DE-4F10-BE7B-98AA5756FB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E0A1A2-90A7-4BBF-ABF7-80B01005CBB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7DF4FC2F-792C-45DE-92F5-E41C6225C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Decay Chains</a:t>
            </a:r>
          </a:p>
        </p:txBody>
      </p:sp>
      <p:grpSp>
        <p:nvGrpSpPr>
          <p:cNvPr id="69" name="図形グループ 13">
            <a:extLst>
              <a:ext uri="{FF2B5EF4-FFF2-40B4-BE49-F238E27FC236}">
                <a16:creationId xmlns:a16="http://schemas.microsoft.com/office/drawing/2014/main" id="{D3252335-F56B-48BB-9B5F-664535967B9F}"/>
              </a:ext>
            </a:extLst>
          </p:cNvPr>
          <p:cNvGrpSpPr/>
          <p:nvPr/>
        </p:nvGrpSpPr>
        <p:grpSpPr>
          <a:xfrm>
            <a:off x="6458226" y="1815596"/>
            <a:ext cx="3733772" cy="2715471"/>
            <a:chOff x="2392778" y="3912240"/>
            <a:chExt cx="3733772" cy="2715471"/>
          </a:xfrm>
        </p:grpSpPr>
        <p:pic>
          <p:nvPicPr>
            <p:cNvPr id="70" name="図 69" descr="flavtag2.png">
              <a:extLst>
                <a:ext uri="{FF2B5EF4-FFF2-40B4-BE49-F238E27FC236}">
                  <a16:creationId xmlns:a16="http://schemas.microsoft.com/office/drawing/2014/main" id="{A8CE44B8-8C65-4FB4-80F6-B97D19A841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10573" t="28487" r="31277" b="14540"/>
            <a:stretch>
              <a:fillRect/>
            </a:stretch>
          </p:blipFill>
          <p:spPr>
            <a:xfrm>
              <a:off x="2392778" y="3912240"/>
              <a:ext cx="3733772" cy="2715471"/>
            </a:xfrm>
            <a:prstGeom prst="ellipse">
              <a:avLst/>
            </a:prstGeom>
            <a:ln w="41275" cap="rnd">
              <a:noFill/>
              <a:prstDash val="solid"/>
            </a:ln>
            <a:effectLst/>
          </p:spPr>
        </p:pic>
        <p:grpSp>
          <p:nvGrpSpPr>
            <p:cNvPr id="75" name="図形グループ 11">
              <a:extLst>
                <a:ext uri="{FF2B5EF4-FFF2-40B4-BE49-F238E27FC236}">
                  <a16:creationId xmlns:a16="http://schemas.microsoft.com/office/drawing/2014/main" id="{DC41A828-892E-4A74-8581-A27CCCB208CC}"/>
                </a:ext>
              </a:extLst>
            </p:cNvPr>
            <p:cNvGrpSpPr/>
            <p:nvPr/>
          </p:nvGrpSpPr>
          <p:grpSpPr>
            <a:xfrm>
              <a:off x="4572000" y="5736836"/>
              <a:ext cx="896833" cy="369332"/>
              <a:chOff x="6283724" y="4900643"/>
              <a:chExt cx="896833" cy="369332"/>
            </a:xfrm>
          </p:grpSpPr>
          <p:cxnSp>
            <p:nvCxnSpPr>
              <p:cNvPr id="76" name="直線矢印コネクタ 75">
                <a:extLst>
                  <a:ext uri="{FF2B5EF4-FFF2-40B4-BE49-F238E27FC236}">
                    <a16:creationId xmlns:a16="http://schemas.microsoft.com/office/drawing/2014/main" id="{D801B1D4-B7EF-4B1C-9EBE-43D8DF651426}"/>
                  </a:ext>
                </a:extLst>
              </p:cNvPr>
              <p:cNvCxnSpPr/>
              <p:nvPr/>
            </p:nvCxnSpPr>
            <p:spPr>
              <a:xfrm>
                <a:off x="6283724" y="4900643"/>
                <a:ext cx="0" cy="369332"/>
              </a:xfrm>
              <a:prstGeom prst="straightConnector1">
                <a:avLst/>
              </a:prstGeom>
              <a:ln>
                <a:solidFill>
                  <a:srgbClr val="FFFFFF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7" name="テキスト ボックス 76">
                <a:extLst>
                  <a:ext uri="{FF2B5EF4-FFF2-40B4-BE49-F238E27FC236}">
                    <a16:creationId xmlns:a16="http://schemas.microsoft.com/office/drawing/2014/main" id="{385E4758-6CCE-4690-8E3A-61F76FE77EF5}"/>
                  </a:ext>
                </a:extLst>
              </p:cNvPr>
              <p:cNvSpPr txBox="1"/>
              <p:nvPr/>
            </p:nvSpPr>
            <p:spPr>
              <a:xfrm>
                <a:off x="6304996" y="4931420"/>
                <a:ext cx="87556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1400" dirty="0">
                    <a:solidFill>
                      <a:srgbClr val="FFFFFF"/>
                    </a:solidFill>
                    <a:latin typeface="Avenir Next LT Pro" panose="020B0504020202020204" pitchFamily="34" charset="0"/>
                    <a:ea typeface="Verdana" charset="0"/>
                    <a:cs typeface="Verdana" charset="0"/>
                  </a:rPr>
                  <a:t>~100μm</a:t>
                </a:r>
                <a:endParaRPr kumimoji="1" lang="ja-JP" altLang="en-US" sz="1400" dirty="0">
                  <a:solidFill>
                    <a:srgbClr val="FFFFFF"/>
                  </a:solidFill>
                  <a:latin typeface="Avenir Next LT Pro" panose="020B0504020202020204" pitchFamily="34" charset="0"/>
                  <a:ea typeface="Verdana" charset="0"/>
                  <a:cs typeface="Verdana" charset="0"/>
                </a:endParaRPr>
              </a:p>
            </p:txBody>
          </p:sp>
        </p:grpSp>
      </p:grp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459FB243-0C45-4C1C-BF8D-582C8F7A4476}"/>
              </a:ext>
            </a:extLst>
          </p:cNvPr>
          <p:cNvSpPr txBox="1"/>
          <p:nvPr/>
        </p:nvSpPr>
        <p:spPr>
          <a:xfrm>
            <a:off x="7374531" y="1192058"/>
            <a:ext cx="29258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Lifetime of c hadrons:</a:t>
            </a:r>
            <a:r>
              <a:rPr lang="en-US" altLang="ja-JP" sz="14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	</a:t>
            </a:r>
            <a:r>
              <a:rPr kumimoji="1" lang="en-US" altLang="ja-JP" sz="1400" dirty="0" err="1">
                <a:latin typeface="Avenir Next LT Pro" panose="020B0504020202020204" pitchFamily="34" charset="0"/>
                <a:ea typeface="Verdana" charset="0"/>
                <a:cs typeface="Verdana" charset="0"/>
              </a:rPr>
              <a:t>cτ</a:t>
            </a:r>
            <a:r>
              <a:rPr lang="en-US" altLang="ja-JP" sz="14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 </a:t>
            </a:r>
            <a:r>
              <a:rPr kumimoji="1" lang="en-US" altLang="ja-JP" sz="14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~80μm</a:t>
            </a:r>
          </a:p>
          <a:p>
            <a:r>
              <a:rPr lang="en-US" altLang="ja-JP" sz="14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            	b hadrons:	</a:t>
            </a:r>
            <a:r>
              <a:rPr lang="en-US" altLang="ja-JP" sz="1400" dirty="0" err="1">
                <a:latin typeface="Avenir Next LT Pro" panose="020B0504020202020204" pitchFamily="34" charset="0"/>
                <a:ea typeface="Verdana" charset="0"/>
                <a:cs typeface="Verdana" charset="0"/>
              </a:rPr>
              <a:t>cτ</a:t>
            </a:r>
            <a:r>
              <a:rPr lang="en-US" altLang="ja-JP" sz="14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 ~400μm</a:t>
            </a:r>
            <a:endParaRPr kumimoji="1" lang="ja-JP" altLang="en-US" sz="1400" dirty="0">
              <a:latin typeface="Avenir Next LT Pro" panose="020B0504020202020204" pitchFamily="34" charset="0"/>
              <a:ea typeface="Verdana" charset="0"/>
              <a:cs typeface="Verdana" charset="0"/>
            </a:endParaRPr>
          </a:p>
        </p:txBody>
      </p: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8BC9E0A3-2199-46BA-985A-D8AEE0551AE9}"/>
              </a:ext>
            </a:extLst>
          </p:cNvPr>
          <p:cNvSpPr txBox="1"/>
          <p:nvPr/>
        </p:nvSpPr>
        <p:spPr>
          <a:xfrm>
            <a:off x="587641" y="6139516"/>
            <a:ext cx="34874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+mn-lt"/>
              </a:rPr>
              <a:t>Gluon tagging not considered here</a:t>
            </a:r>
          </a:p>
        </p:txBody>
      </p:sp>
      <p:grpSp>
        <p:nvGrpSpPr>
          <p:cNvPr id="53" name="グループ化 52">
            <a:extLst>
              <a:ext uri="{FF2B5EF4-FFF2-40B4-BE49-F238E27FC236}">
                <a16:creationId xmlns:a16="http://schemas.microsoft.com/office/drawing/2014/main" id="{B6F56AF0-6338-449E-AB33-5C26E952F10E}"/>
              </a:ext>
            </a:extLst>
          </p:cNvPr>
          <p:cNvGrpSpPr/>
          <p:nvPr/>
        </p:nvGrpSpPr>
        <p:grpSpPr>
          <a:xfrm>
            <a:off x="293904" y="1059620"/>
            <a:ext cx="5410859" cy="4326493"/>
            <a:chOff x="293904" y="1511034"/>
            <a:chExt cx="5410859" cy="4326493"/>
          </a:xfrm>
        </p:grpSpPr>
        <p:grpSp>
          <p:nvGrpSpPr>
            <p:cNvPr id="56" name="グループ化 55">
              <a:extLst>
                <a:ext uri="{FF2B5EF4-FFF2-40B4-BE49-F238E27FC236}">
                  <a16:creationId xmlns:a16="http://schemas.microsoft.com/office/drawing/2014/main" id="{D77432C0-7CB2-457A-9D1A-D4D473931578}"/>
                </a:ext>
              </a:extLst>
            </p:cNvPr>
            <p:cNvGrpSpPr/>
            <p:nvPr/>
          </p:nvGrpSpPr>
          <p:grpSpPr>
            <a:xfrm>
              <a:off x="293904" y="1516415"/>
              <a:ext cx="5410859" cy="4321112"/>
              <a:chOff x="293904" y="1516415"/>
              <a:chExt cx="5410859" cy="4321112"/>
            </a:xfrm>
          </p:grpSpPr>
          <p:cxnSp>
            <p:nvCxnSpPr>
              <p:cNvPr id="59" name="直線矢印コネクタ 58">
                <a:extLst>
                  <a:ext uri="{FF2B5EF4-FFF2-40B4-BE49-F238E27FC236}">
                    <a16:creationId xmlns:a16="http://schemas.microsoft.com/office/drawing/2014/main" id="{4784F281-708A-4F53-8966-4D2813EE792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308339" y="2036135"/>
                <a:ext cx="1107213" cy="1"/>
              </a:xfrm>
              <a:prstGeom prst="straightConnector1">
                <a:avLst/>
              </a:prstGeom>
              <a:ln w="38100" cap="rnd">
                <a:solidFill>
                  <a:srgbClr val="0070C0"/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線矢印コネクタ 59">
                <a:extLst>
                  <a:ext uri="{FF2B5EF4-FFF2-40B4-BE49-F238E27FC236}">
                    <a16:creationId xmlns:a16="http://schemas.microsoft.com/office/drawing/2014/main" id="{0216AED0-C014-4A1A-A926-C9D1975E47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19094" y="2050339"/>
                <a:ext cx="554425" cy="13292"/>
              </a:xfrm>
              <a:prstGeom prst="straightConnector1">
                <a:avLst/>
              </a:prstGeom>
              <a:ln w="38100" cap="rnd">
                <a:solidFill>
                  <a:srgbClr val="00B050"/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線矢印コネクタ 61">
                <a:extLst>
                  <a:ext uri="{FF2B5EF4-FFF2-40B4-BE49-F238E27FC236}">
                    <a16:creationId xmlns:a16="http://schemas.microsoft.com/office/drawing/2014/main" id="{86858F9D-C4CC-4949-99B4-1ED90B69B86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977020" y="1903311"/>
                <a:ext cx="1939332" cy="144064"/>
              </a:xfrm>
              <a:prstGeom prst="straightConnector1">
                <a:avLst/>
              </a:prstGeom>
              <a:ln w="38100" cap="rnd">
                <a:solidFill>
                  <a:srgbClr val="C00000"/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テキスト ボックス 62">
                <a:extLst>
                  <a:ext uri="{FF2B5EF4-FFF2-40B4-BE49-F238E27FC236}">
                    <a16:creationId xmlns:a16="http://schemas.microsoft.com/office/drawing/2014/main" id="{60905458-ED6C-436D-8B7C-33801FE918D4}"/>
                  </a:ext>
                </a:extLst>
              </p:cNvPr>
              <p:cNvSpPr txBox="1"/>
              <p:nvPr/>
            </p:nvSpPr>
            <p:spPr>
              <a:xfrm>
                <a:off x="1656866" y="1637061"/>
                <a:ext cx="332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dirty="0">
                    <a:solidFill>
                      <a:srgbClr val="0070C0"/>
                    </a:solidFill>
                    <a:latin typeface="+mn-lt"/>
                  </a:rPr>
                  <a:t>B</a:t>
                </a:r>
              </a:p>
            </p:txBody>
          </p:sp>
          <p:sp>
            <p:nvSpPr>
              <p:cNvPr id="65" name="テキスト ボックス 64">
                <a:extLst>
                  <a:ext uri="{FF2B5EF4-FFF2-40B4-BE49-F238E27FC236}">
                    <a16:creationId xmlns:a16="http://schemas.microsoft.com/office/drawing/2014/main" id="{428610DA-BCEC-4DF8-A0C3-34D79600FE7B}"/>
                  </a:ext>
                </a:extLst>
              </p:cNvPr>
              <p:cNvSpPr txBox="1"/>
              <p:nvPr/>
            </p:nvSpPr>
            <p:spPr>
              <a:xfrm>
                <a:off x="2427499" y="2076286"/>
                <a:ext cx="3593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dirty="0">
                    <a:solidFill>
                      <a:srgbClr val="00B050"/>
                    </a:solidFill>
                    <a:latin typeface="+mn-lt"/>
                  </a:rPr>
                  <a:t>D</a:t>
                </a:r>
              </a:p>
            </p:txBody>
          </p:sp>
          <p:sp>
            <p:nvSpPr>
              <p:cNvPr id="67" name="テキスト ボックス 66">
                <a:extLst>
                  <a:ext uri="{FF2B5EF4-FFF2-40B4-BE49-F238E27FC236}">
                    <a16:creationId xmlns:a16="http://schemas.microsoft.com/office/drawing/2014/main" id="{88BF56D5-1BBA-402A-8B30-CCF78097C276}"/>
                  </a:ext>
                </a:extLst>
              </p:cNvPr>
              <p:cNvSpPr txBox="1"/>
              <p:nvPr/>
            </p:nvSpPr>
            <p:spPr>
              <a:xfrm>
                <a:off x="3782218" y="1516415"/>
                <a:ext cx="3289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dirty="0">
                    <a:solidFill>
                      <a:srgbClr val="C00000"/>
                    </a:solidFill>
                    <a:latin typeface="+mn-lt"/>
                  </a:rPr>
                  <a:t>K</a:t>
                </a:r>
              </a:p>
            </p:txBody>
          </p:sp>
          <p:cxnSp>
            <p:nvCxnSpPr>
              <p:cNvPr id="80" name="直線矢印コネクタ 79">
                <a:extLst>
                  <a:ext uri="{FF2B5EF4-FFF2-40B4-BE49-F238E27FC236}">
                    <a16:creationId xmlns:a16="http://schemas.microsoft.com/office/drawing/2014/main" id="{19A62C7D-AFE8-422F-BBA7-50D1F3851EF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333648" y="3255117"/>
                <a:ext cx="452175" cy="1"/>
              </a:xfrm>
              <a:prstGeom prst="straightConnector1">
                <a:avLst/>
              </a:prstGeom>
              <a:ln w="38100" cap="rnd">
                <a:solidFill>
                  <a:srgbClr val="00B050"/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直線矢印コネクタ 80">
                <a:extLst>
                  <a:ext uri="{FF2B5EF4-FFF2-40B4-BE49-F238E27FC236}">
                    <a16:creationId xmlns:a16="http://schemas.microsoft.com/office/drawing/2014/main" id="{4CB31BF7-5947-4A8B-A045-CC3FF17139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22598" y="3263676"/>
                <a:ext cx="1959620" cy="83660"/>
              </a:xfrm>
              <a:prstGeom prst="straightConnector1">
                <a:avLst/>
              </a:prstGeom>
              <a:ln w="38100" cap="rnd">
                <a:solidFill>
                  <a:srgbClr val="C00000"/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2" name="テキスト ボックス 81">
                <a:extLst>
                  <a:ext uri="{FF2B5EF4-FFF2-40B4-BE49-F238E27FC236}">
                    <a16:creationId xmlns:a16="http://schemas.microsoft.com/office/drawing/2014/main" id="{CDE143AE-D30E-4414-A8D0-3DEC8FCE01E2}"/>
                  </a:ext>
                </a:extLst>
              </p:cNvPr>
              <p:cNvSpPr txBox="1"/>
              <p:nvPr/>
            </p:nvSpPr>
            <p:spPr>
              <a:xfrm>
                <a:off x="1376193" y="2843584"/>
                <a:ext cx="3593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dirty="0">
                    <a:solidFill>
                      <a:srgbClr val="00B050"/>
                    </a:solidFill>
                    <a:latin typeface="+mn-lt"/>
                  </a:rPr>
                  <a:t>D</a:t>
                </a:r>
              </a:p>
            </p:txBody>
          </p:sp>
          <p:sp>
            <p:nvSpPr>
              <p:cNvPr id="83" name="テキスト ボックス 82">
                <a:extLst>
                  <a:ext uri="{FF2B5EF4-FFF2-40B4-BE49-F238E27FC236}">
                    <a16:creationId xmlns:a16="http://schemas.microsoft.com/office/drawing/2014/main" id="{0EBB5462-9EB0-45CF-801D-DD9D7769C38C}"/>
                  </a:ext>
                </a:extLst>
              </p:cNvPr>
              <p:cNvSpPr txBox="1"/>
              <p:nvPr/>
            </p:nvSpPr>
            <p:spPr>
              <a:xfrm>
                <a:off x="2714467" y="2963334"/>
                <a:ext cx="3289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dirty="0">
                    <a:solidFill>
                      <a:srgbClr val="C00000"/>
                    </a:solidFill>
                    <a:latin typeface="+mn-lt"/>
                  </a:rPr>
                  <a:t>K</a:t>
                </a:r>
              </a:p>
            </p:txBody>
          </p:sp>
          <p:sp>
            <p:nvSpPr>
              <p:cNvPr id="84" name="テキスト ボックス 83">
                <a:extLst>
                  <a:ext uri="{FF2B5EF4-FFF2-40B4-BE49-F238E27FC236}">
                    <a16:creationId xmlns:a16="http://schemas.microsoft.com/office/drawing/2014/main" id="{A4950554-22BB-420D-A75F-3ABB046632DB}"/>
                  </a:ext>
                </a:extLst>
              </p:cNvPr>
              <p:cNvSpPr txBox="1"/>
              <p:nvPr/>
            </p:nvSpPr>
            <p:spPr>
              <a:xfrm>
                <a:off x="2054766" y="3979913"/>
                <a:ext cx="3289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dirty="0">
                    <a:solidFill>
                      <a:srgbClr val="C00000"/>
                    </a:solidFill>
                    <a:latin typeface="+mn-lt"/>
                  </a:rPr>
                  <a:t>K</a:t>
                </a:r>
              </a:p>
            </p:txBody>
          </p:sp>
          <p:sp>
            <p:nvSpPr>
              <p:cNvPr id="85" name="楕円 84">
                <a:extLst>
                  <a:ext uri="{FF2B5EF4-FFF2-40B4-BE49-F238E27FC236}">
                    <a16:creationId xmlns:a16="http://schemas.microsoft.com/office/drawing/2014/main" id="{7A448446-7120-4EFA-A0D1-7322930DCE49}"/>
                  </a:ext>
                </a:extLst>
              </p:cNvPr>
              <p:cNvSpPr/>
              <p:nvPr/>
            </p:nvSpPr>
            <p:spPr>
              <a:xfrm>
                <a:off x="1146479" y="1941909"/>
                <a:ext cx="172995" cy="172800"/>
              </a:xfrm>
              <a:prstGeom prst="ellipse">
                <a:avLst/>
              </a:prstGeom>
              <a:solidFill>
                <a:schemeClr val="tx1"/>
              </a:solidFill>
            </p:spPr>
            <p:txBody>
              <a:bodyPr wrap="square" rtlCol="0" anchor="ctr">
                <a:spAutoFit/>
              </a:bodyPr>
              <a:lstStyle/>
              <a:p>
                <a:pPr marL="285750" indent="-285750" algn="l">
                  <a:lnSpc>
                    <a:spcPct val="98000"/>
                  </a:lnSpc>
                  <a:buFontTx/>
                  <a:buChar char="-"/>
                </a:pPr>
                <a:endParaRPr lang="en-US" dirty="0">
                  <a:latin typeface="+mn-lt"/>
                  <a:ea typeface="Arial"/>
                  <a:cs typeface="Arial"/>
                </a:endParaRPr>
              </a:p>
            </p:txBody>
          </p:sp>
          <p:sp>
            <p:nvSpPr>
              <p:cNvPr id="86" name="楕円 85">
                <a:extLst>
                  <a:ext uri="{FF2B5EF4-FFF2-40B4-BE49-F238E27FC236}">
                    <a16:creationId xmlns:a16="http://schemas.microsoft.com/office/drawing/2014/main" id="{7DDFF2C3-D8A3-431E-B118-E7764D92C537}"/>
                  </a:ext>
                </a:extLst>
              </p:cNvPr>
              <p:cNvSpPr/>
              <p:nvPr/>
            </p:nvSpPr>
            <p:spPr>
              <a:xfrm>
                <a:off x="1150535" y="3184484"/>
                <a:ext cx="172995" cy="172800"/>
              </a:xfrm>
              <a:prstGeom prst="ellipse">
                <a:avLst/>
              </a:prstGeom>
              <a:solidFill>
                <a:schemeClr val="tx1"/>
              </a:solidFill>
            </p:spPr>
            <p:txBody>
              <a:bodyPr wrap="square" rtlCol="0" anchor="ctr">
                <a:spAutoFit/>
              </a:bodyPr>
              <a:lstStyle/>
              <a:p>
                <a:pPr marL="285750" indent="-285750" algn="l">
                  <a:lnSpc>
                    <a:spcPct val="98000"/>
                  </a:lnSpc>
                  <a:buFontTx/>
                  <a:buChar char="-"/>
                </a:pPr>
                <a:endParaRPr lang="en-US" dirty="0">
                  <a:latin typeface="+mn-lt"/>
                  <a:ea typeface="Arial"/>
                  <a:cs typeface="Arial"/>
                </a:endParaRPr>
              </a:p>
            </p:txBody>
          </p:sp>
          <p:cxnSp>
            <p:nvCxnSpPr>
              <p:cNvPr id="87" name="直線矢印コネクタ 86">
                <a:extLst>
                  <a:ext uri="{FF2B5EF4-FFF2-40B4-BE49-F238E27FC236}">
                    <a16:creationId xmlns:a16="http://schemas.microsoft.com/office/drawing/2014/main" id="{81A2008E-36DF-41E5-8A8F-87E50F0A1F1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410303" y="1865896"/>
                <a:ext cx="1133434" cy="156266"/>
              </a:xfrm>
              <a:prstGeom prst="straightConnector1">
                <a:avLst/>
              </a:prstGeom>
              <a:ln w="38100" cap="rnd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直線矢印コネクタ 87">
                <a:extLst>
                  <a:ext uri="{FF2B5EF4-FFF2-40B4-BE49-F238E27FC236}">
                    <a16:creationId xmlns:a16="http://schemas.microsoft.com/office/drawing/2014/main" id="{88FE1746-729B-48D4-AD07-85E5A5DEC3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77020" y="2063631"/>
                <a:ext cx="1229275" cy="85889"/>
              </a:xfrm>
              <a:prstGeom prst="straightConnector1">
                <a:avLst/>
              </a:prstGeom>
              <a:ln w="38100" cap="rnd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直線矢印コネクタ 88">
                <a:extLst>
                  <a:ext uri="{FF2B5EF4-FFF2-40B4-BE49-F238E27FC236}">
                    <a16:creationId xmlns:a16="http://schemas.microsoft.com/office/drawing/2014/main" id="{B29023AE-D013-44CB-A420-5064694E6B5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837668" y="3183842"/>
                <a:ext cx="654430" cy="62690"/>
              </a:xfrm>
              <a:prstGeom prst="straightConnector1">
                <a:avLst/>
              </a:prstGeom>
              <a:ln w="38100" cap="rnd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直線矢印コネクタ 89">
                <a:extLst>
                  <a:ext uri="{FF2B5EF4-FFF2-40B4-BE49-F238E27FC236}">
                    <a16:creationId xmlns:a16="http://schemas.microsoft.com/office/drawing/2014/main" id="{58D59938-CB2B-49C6-94EB-B40E799814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19853" y="1912008"/>
                <a:ext cx="784910" cy="31629"/>
              </a:xfrm>
              <a:prstGeom prst="straightConnector1">
                <a:avLst/>
              </a:prstGeom>
              <a:ln w="38100" cap="rnd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直線矢印コネクタ 90">
                <a:extLst>
                  <a:ext uri="{FF2B5EF4-FFF2-40B4-BE49-F238E27FC236}">
                    <a16:creationId xmlns:a16="http://schemas.microsoft.com/office/drawing/2014/main" id="{B3634777-E00E-4CDF-BB47-4BF831C9EE6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919853" y="1808270"/>
                <a:ext cx="784910" cy="84169"/>
              </a:xfrm>
              <a:prstGeom prst="straightConnector1">
                <a:avLst/>
              </a:prstGeom>
              <a:ln w="38100" cap="rnd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直線矢印コネクタ 91">
                <a:extLst>
                  <a:ext uri="{FF2B5EF4-FFF2-40B4-BE49-F238E27FC236}">
                    <a16:creationId xmlns:a16="http://schemas.microsoft.com/office/drawing/2014/main" id="{AB35EA53-CA58-4264-977A-5285A9CD60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95785" y="3352235"/>
                <a:ext cx="849674" cy="89435"/>
              </a:xfrm>
              <a:prstGeom prst="straightConnector1">
                <a:avLst/>
              </a:prstGeom>
              <a:ln w="38100" cap="rnd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直線矢印コネクタ 92">
                <a:extLst>
                  <a:ext uri="{FF2B5EF4-FFF2-40B4-BE49-F238E27FC236}">
                    <a16:creationId xmlns:a16="http://schemas.microsoft.com/office/drawing/2014/main" id="{EAE08C30-5730-4554-86C8-211447C09D8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95785" y="3263833"/>
                <a:ext cx="849674" cy="68833"/>
              </a:xfrm>
              <a:prstGeom prst="straightConnector1">
                <a:avLst/>
              </a:prstGeom>
              <a:ln w="38100" cap="rnd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直線矢印コネクタ 93">
                <a:extLst>
                  <a:ext uri="{FF2B5EF4-FFF2-40B4-BE49-F238E27FC236}">
                    <a16:creationId xmlns:a16="http://schemas.microsoft.com/office/drawing/2014/main" id="{2B71221F-2B81-4D7B-9CA8-5BDC64F21B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63261" y="4443311"/>
                <a:ext cx="792690" cy="70850"/>
              </a:xfrm>
              <a:prstGeom prst="straightConnector1">
                <a:avLst/>
              </a:prstGeom>
              <a:ln w="38100" cap="rnd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直線矢印コネクタ 94">
                <a:extLst>
                  <a:ext uri="{FF2B5EF4-FFF2-40B4-BE49-F238E27FC236}">
                    <a16:creationId xmlns:a16="http://schemas.microsoft.com/office/drawing/2014/main" id="{AB451F83-94DE-444C-985F-D68A3511107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271041" y="4341166"/>
                <a:ext cx="784910" cy="102145"/>
              </a:xfrm>
              <a:prstGeom prst="straightConnector1">
                <a:avLst/>
              </a:prstGeom>
              <a:ln w="38100" cap="rnd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" name="正方形/長方形 95">
                <a:extLst>
                  <a:ext uri="{FF2B5EF4-FFF2-40B4-BE49-F238E27FC236}">
                    <a16:creationId xmlns:a16="http://schemas.microsoft.com/office/drawing/2014/main" id="{29B95C66-2F90-4848-A31D-0B8D7E8E2605}"/>
                  </a:ext>
                </a:extLst>
              </p:cNvPr>
              <p:cNvSpPr/>
              <p:nvPr/>
            </p:nvSpPr>
            <p:spPr>
              <a:xfrm>
                <a:off x="2338303" y="1968526"/>
                <a:ext cx="144000" cy="14400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marL="285750" indent="-285750" algn="l">
                  <a:lnSpc>
                    <a:spcPct val="98000"/>
                  </a:lnSpc>
                  <a:buFontTx/>
                  <a:buChar char="-"/>
                </a:pPr>
                <a:endParaRPr lang="en-US" dirty="0">
                  <a:latin typeface="+mn-lt"/>
                  <a:ea typeface="Arial"/>
                  <a:cs typeface="Arial"/>
                </a:endParaRPr>
              </a:p>
            </p:txBody>
          </p:sp>
          <p:sp>
            <p:nvSpPr>
              <p:cNvPr id="98" name="二等辺三角形 97">
                <a:extLst>
                  <a:ext uri="{FF2B5EF4-FFF2-40B4-BE49-F238E27FC236}">
                    <a16:creationId xmlns:a16="http://schemas.microsoft.com/office/drawing/2014/main" id="{900CFB03-8B43-41E4-AAF9-5EEBAE0865CF}"/>
                  </a:ext>
                </a:extLst>
              </p:cNvPr>
              <p:cNvSpPr/>
              <p:nvPr/>
            </p:nvSpPr>
            <p:spPr>
              <a:xfrm>
                <a:off x="2901519" y="2006852"/>
                <a:ext cx="144000" cy="144000"/>
              </a:xfrm>
              <a:prstGeom prst="triangle">
                <a:avLst/>
              </a:prstGeom>
              <a:solidFill>
                <a:srgbClr val="000000"/>
              </a:solidFill>
            </p:spPr>
            <p:txBody>
              <a:bodyPr rtlCol="0" anchor="ctr">
                <a:spAutoFit/>
              </a:bodyPr>
              <a:lstStyle/>
              <a:p>
                <a:pPr marL="285750" indent="-285750" algn="l">
                  <a:lnSpc>
                    <a:spcPct val="98000"/>
                  </a:lnSpc>
                  <a:buFontTx/>
                  <a:buChar char="-"/>
                </a:pPr>
                <a:endParaRPr lang="en-US" dirty="0">
                  <a:latin typeface="+mn-lt"/>
                  <a:ea typeface="Arial"/>
                  <a:cs typeface="Arial"/>
                </a:endParaRPr>
              </a:p>
            </p:txBody>
          </p:sp>
          <p:sp>
            <p:nvSpPr>
              <p:cNvPr id="104" name="二等辺三角形 103">
                <a:extLst>
                  <a:ext uri="{FF2B5EF4-FFF2-40B4-BE49-F238E27FC236}">
                    <a16:creationId xmlns:a16="http://schemas.microsoft.com/office/drawing/2014/main" id="{1F909A31-A8FE-4436-B480-C5FAA9834A55}"/>
                  </a:ext>
                </a:extLst>
              </p:cNvPr>
              <p:cNvSpPr/>
              <p:nvPr/>
            </p:nvSpPr>
            <p:spPr>
              <a:xfrm>
                <a:off x="1744829" y="3188846"/>
                <a:ext cx="144000" cy="144000"/>
              </a:xfrm>
              <a:prstGeom prst="triangle">
                <a:avLst/>
              </a:prstGeom>
              <a:solidFill>
                <a:srgbClr val="000000"/>
              </a:solidFill>
            </p:spPr>
            <p:txBody>
              <a:bodyPr rtlCol="0" anchor="ctr">
                <a:spAutoFit/>
              </a:bodyPr>
              <a:lstStyle/>
              <a:p>
                <a:pPr marL="285750" indent="-285750" algn="l">
                  <a:lnSpc>
                    <a:spcPct val="98000"/>
                  </a:lnSpc>
                  <a:buFontTx/>
                  <a:buChar char="-"/>
                </a:pPr>
                <a:endParaRPr lang="en-US" dirty="0">
                  <a:latin typeface="+mn-lt"/>
                  <a:ea typeface="Arial"/>
                  <a:cs typeface="Arial"/>
                </a:endParaRPr>
              </a:p>
            </p:txBody>
          </p:sp>
          <p:sp>
            <p:nvSpPr>
              <p:cNvPr id="105" name="星: 5 pt 104">
                <a:extLst>
                  <a:ext uri="{FF2B5EF4-FFF2-40B4-BE49-F238E27FC236}">
                    <a16:creationId xmlns:a16="http://schemas.microsoft.com/office/drawing/2014/main" id="{FA7C0340-4200-44F6-85C6-1FCB9E8927B1}"/>
                  </a:ext>
                </a:extLst>
              </p:cNvPr>
              <p:cNvSpPr/>
              <p:nvPr/>
            </p:nvSpPr>
            <p:spPr>
              <a:xfrm>
                <a:off x="4847853" y="1818816"/>
                <a:ext cx="144000" cy="144000"/>
              </a:xfrm>
              <a:prstGeom prst="star5">
                <a:avLst/>
              </a:prstGeom>
              <a:solidFill>
                <a:schemeClr val="tx1"/>
              </a:solidFill>
            </p:spPr>
            <p:txBody>
              <a:bodyPr rtlCol="0" anchor="ctr">
                <a:spAutoFit/>
              </a:bodyPr>
              <a:lstStyle/>
              <a:p>
                <a:pPr marL="285750" indent="-285750" algn="l">
                  <a:lnSpc>
                    <a:spcPct val="98000"/>
                  </a:lnSpc>
                  <a:buFontTx/>
                  <a:buChar char="-"/>
                </a:pPr>
                <a:endParaRPr lang="en-US" dirty="0">
                  <a:latin typeface="+mn-lt"/>
                  <a:ea typeface="Arial"/>
                  <a:cs typeface="Arial"/>
                </a:endParaRPr>
              </a:p>
            </p:txBody>
          </p:sp>
          <p:sp>
            <p:nvSpPr>
              <p:cNvPr id="106" name="星: 5 pt 105">
                <a:extLst>
                  <a:ext uri="{FF2B5EF4-FFF2-40B4-BE49-F238E27FC236}">
                    <a16:creationId xmlns:a16="http://schemas.microsoft.com/office/drawing/2014/main" id="{99F422EB-10B1-48E5-B2F4-2E8EECB3F83D}"/>
                  </a:ext>
                </a:extLst>
              </p:cNvPr>
              <p:cNvSpPr/>
              <p:nvPr/>
            </p:nvSpPr>
            <p:spPr>
              <a:xfrm>
                <a:off x="3710218" y="3259164"/>
                <a:ext cx="144000" cy="144000"/>
              </a:xfrm>
              <a:prstGeom prst="star5">
                <a:avLst/>
              </a:prstGeom>
              <a:solidFill>
                <a:schemeClr val="tx1"/>
              </a:solidFill>
            </p:spPr>
            <p:txBody>
              <a:bodyPr rtlCol="0" anchor="ctr">
                <a:spAutoFit/>
              </a:bodyPr>
              <a:lstStyle/>
              <a:p>
                <a:pPr marL="285750" indent="-285750" algn="l">
                  <a:lnSpc>
                    <a:spcPct val="98000"/>
                  </a:lnSpc>
                  <a:buFontTx/>
                  <a:buChar char="-"/>
                </a:pPr>
                <a:endParaRPr lang="en-US" dirty="0">
                  <a:latin typeface="+mn-lt"/>
                  <a:ea typeface="Arial"/>
                  <a:cs typeface="Arial"/>
                </a:endParaRPr>
              </a:p>
            </p:txBody>
          </p:sp>
          <p:cxnSp>
            <p:nvCxnSpPr>
              <p:cNvPr id="110" name="直線矢印コネクタ 109">
                <a:extLst>
                  <a:ext uri="{FF2B5EF4-FFF2-40B4-BE49-F238E27FC236}">
                    <a16:creationId xmlns:a16="http://schemas.microsoft.com/office/drawing/2014/main" id="{F63FA8F7-74E8-41D5-A94D-6F449F52BB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33648" y="4444915"/>
                <a:ext cx="1878555" cy="0"/>
              </a:xfrm>
              <a:prstGeom prst="straightConnector1">
                <a:avLst/>
              </a:prstGeom>
              <a:ln w="38100" cap="rnd">
                <a:solidFill>
                  <a:srgbClr val="C00000"/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1" name="楕円 110">
                <a:extLst>
                  <a:ext uri="{FF2B5EF4-FFF2-40B4-BE49-F238E27FC236}">
                    <a16:creationId xmlns:a16="http://schemas.microsoft.com/office/drawing/2014/main" id="{BD74226D-8550-4219-B156-9A73665A51F8}"/>
                  </a:ext>
                </a:extLst>
              </p:cNvPr>
              <p:cNvSpPr/>
              <p:nvPr/>
            </p:nvSpPr>
            <p:spPr>
              <a:xfrm>
                <a:off x="1167238" y="4354218"/>
                <a:ext cx="172995" cy="172800"/>
              </a:xfrm>
              <a:prstGeom prst="ellipse">
                <a:avLst/>
              </a:prstGeom>
              <a:solidFill>
                <a:schemeClr val="tx1"/>
              </a:solidFill>
            </p:spPr>
            <p:txBody>
              <a:bodyPr wrap="square" rtlCol="0" anchor="ctr">
                <a:spAutoFit/>
              </a:bodyPr>
              <a:lstStyle/>
              <a:p>
                <a:pPr marL="285750" indent="-285750" algn="l">
                  <a:lnSpc>
                    <a:spcPct val="98000"/>
                  </a:lnSpc>
                  <a:buFontTx/>
                  <a:buChar char="-"/>
                </a:pPr>
                <a:endParaRPr lang="en-US" dirty="0">
                  <a:latin typeface="+mn-lt"/>
                  <a:ea typeface="Arial"/>
                  <a:cs typeface="Arial"/>
                </a:endParaRPr>
              </a:p>
            </p:txBody>
          </p:sp>
          <p:sp>
            <p:nvSpPr>
              <p:cNvPr id="113" name="星: 5 pt 112">
                <a:extLst>
                  <a:ext uri="{FF2B5EF4-FFF2-40B4-BE49-F238E27FC236}">
                    <a16:creationId xmlns:a16="http://schemas.microsoft.com/office/drawing/2014/main" id="{ED579FC5-E5BB-4E2A-BFAD-D321CC596E45}"/>
                  </a:ext>
                </a:extLst>
              </p:cNvPr>
              <p:cNvSpPr/>
              <p:nvPr/>
            </p:nvSpPr>
            <p:spPr>
              <a:xfrm>
                <a:off x="3187371" y="4379127"/>
                <a:ext cx="144000" cy="144000"/>
              </a:xfrm>
              <a:prstGeom prst="star5">
                <a:avLst/>
              </a:prstGeom>
              <a:solidFill>
                <a:schemeClr val="tx1"/>
              </a:solidFill>
            </p:spPr>
            <p:txBody>
              <a:bodyPr rtlCol="0" anchor="ctr">
                <a:spAutoFit/>
              </a:bodyPr>
              <a:lstStyle/>
              <a:p>
                <a:pPr marL="285750" indent="-285750" algn="l">
                  <a:lnSpc>
                    <a:spcPct val="98000"/>
                  </a:lnSpc>
                  <a:buFontTx/>
                  <a:buChar char="-"/>
                </a:pPr>
                <a:endParaRPr lang="en-US" dirty="0">
                  <a:latin typeface="+mn-lt"/>
                  <a:ea typeface="Arial"/>
                  <a:cs typeface="Arial"/>
                </a:endParaRPr>
              </a:p>
            </p:txBody>
          </p:sp>
          <p:cxnSp>
            <p:nvCxnSpPr>
              <p:cNvPr id="114" name="直線矢印コネクタ 113">
                <a:extLst>
                  <a:ext uri="{FF2B5EF4-FFF2-40B4-BE49-F238E27FC236}">
                    <a16:creationId xmlns:a16="http://schemas.microsoft.com/office/drawing/2014/main" id="{C9FECDAE-F5CB-4B44-ACAB-C851A1A98AC0}"/>
                  </a:ext>
                </a:extLst>
              </p:cNvPr>
              <p:cNvCxnSpPr>
                <a:cxnSpLocks/>
                <a:stCxn id="120" idx="6"/>
              </p:cNvCxnSpPr>
              <p:nvPr/>
            </p:nvCxnSpPr>
            <p:spPr>
              <a:xfrm>
                <a:off x="1373465" y="5598884"/>
                <a:ext cx="2715718" cy="238643"/>
              </a:xfrm>
              <a:prstGeom prst="straightConnector1">
                <a:avLst/>
              </a:prstGeom>
              <a:ln w="38100" cap="rnd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直線矢印コネクタ 114">
                <a:extLst>
                  <a:ext uri="{FF2B5EF4-FFF2-40B4-BE49-F238E27FC236}">
                    <a16:creationId xmlns:a16="http://schemas.microsoft.com/office/drawing/2014/main" id="{6062A1FB-4A59-40A0-908B-B399EA5F2F2A}"/>
                  </a:ext>
                </a:extLst>
              </p:cNvPr>
              <p:cNvCxnSpPr>
                <a:cxnSpLocks/>
                <a:stCxn id="120" idx="6"/>
              </p:cNvCxnSpPr>
              <p:nvPr/>
            </p:nvCxnSpPr>
            <p:spPr>
              <a:xfrm>
                <a:off x="1373465" y="5598884"/>
                <a:ext cx="2715718" cy="65650"/>
              </a:xfrm>
              <a:prstGeom prst="straightConnector1">
                <a:avLst/>
              </a:prstGeom>
              <a:ln w="38100" cap="rnd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0" name="楕円 119">
                <a:extLst>
                  <a:ext uri="{FF2B5EF4-FFF2-40B4-BE49-F238E27FC236}">
                    <a16:creationId xmlns:a16="http://schemas.microsoft.com/office/drawing/2014/main" id="{8B213F57-DC69-4C67-B9AD-5FCEB89AB4A5}"/>
                  </a:ext>
                </a:extLst>
              </p:cNvPr>
              <p:cNvSpPr/>
              <p:nvPr/>
            </p:nvSpPr>
            <p:spPr>
              <a:xfrm>
                <a:off x="1200470" y="5512484"/>
                <a:ext cx="172995" cy="172800"/>
              </a:xfrm>
              <a:prstGeom prst="ellipse">
                <a:avLst/>
              </a:prstGeom>
              <a:solidFill>
                <a:schemeClr val="tx1"/>
              </a:solidFill>
            </p:spPr>
            <p:txBody>
              <a:bodyPr wrap="square" rtlCol="0" anchor="ctr">
                <a:spAutoFit/>
              </a:bodyPr>
              <a:lstStyle/>
              <a:p>
                <a:pPr marL="285750" indent="-285750" algn="l">
                  <a:lnSpc>
                    <a:spcPct val="98000"/>
                  </a:lnSpc>
                  <a:buFontTx/>
                  <a:buChar char="-"/>
                </a:pPr>
                <a:endParaRPr lang="en-US" dirty="0">
                  <a:latin typeface="+mn-lt"/>
                  <a:ea typeface="Arial"/>
                  <a:cs typeface="Arial"/>
                </a:endParaRPr>
              </a:p>
            </p:txBody>
          </p:sp>
          <p:sp>
            <p:nvSpPr>
              <p:cNvPr id="121" name="テキスト ボックス 120">
                <a:extLst>
                  <a:ext uri="{FF2B5EF4-FFF2-40B4-BE49-F238E27FC236}">
                    <a16:creationId xmlns:a16="http://schemas.microsoft.com/office/drawing/2014/main" id="{6AE07EAE-6613-47D4-9379-B6DEA2DFCA67}"/>
                  </a:ext>
                </a:extLst>
              </p:cNvPr>
              <p:cNvSpPr txBox="1"/>
              <p:nvPr/>
            </p:nvSpPr>
            <p:spPr>
              <a:xfrm>
                <a:off x="293904" y="1837496"/>
                <a:ext cx="6527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dirty="0">
                    <a:latin typeface="+mn-lt"/>
                  </a:rPr>
                  <a:t>b jet</a:t>
                </a:r>
              </a:p>
            </p:txBody>
          </p:sp>
          <p:sp>
            <p:nvSpPr>
              <p:cNvPr id="122" name="テキスト ボックス 121">
                <a:extLst>
                  <a:ext uri="{FF2B5EF4-FFF2-40B4-BE49-F238E27FC236}">
                    <a16:creationId xmlns:a16="http://schemas.microsoft.com/office/drawing/2014/main" id="{D2145209-14B1-43DD-9BC2-0CB937849D04}"/>
                  </a:ext>
                </a:extLst>
              </p:cNvPr>
              <p:cNvSpPr txBox="1"/>
              <p:nvPr/>
            </p:nvSpPr>
            <p:spPr>
              <a:xfrm>
                <a:off x="293904" y="3035334"/>
                <a:ext cx="62068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dirty="0">
                    <a:latin typeface="+mn-lt"/>
                  </a:rPr>
                  <a:t>c jet</a:t>
                </a:r>
              </a:p>
            </p:txBody>
          </p:sp>
          <p:sp>
            <p:nvSpPr>
              <p:cNvPr id="123" name="テキスト ボックス 122">
                <a:extLst>
                  <a:ext uri="{FF2B5EF4-FFF2-40B4-BE49-F238E27FC236}">
                    <a16:creationId xmlns:a16="http://schemas.microsoft.com/office/drawing/2014/main" id="{E17E8BE8-1CB8-434F-8DE5-0968A4616B78}"/>
                  </a:ext>
                </a:extLst>
              </p:cNvPr>
              <p:cNvSpPr txBox="1"/>
              <p:nvPr/>
            </p:nvSpPr>
            <p:spPr>
              <a:xfrm>
                <a:off x="293904" y="4260249"/>
                <a:ext cx="62068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dirty="0">
                    <a:latin typeface="+mn-lt"/>
                  </a:rPr>
                  <a:t>s jet</a:t>
                </a:r>
              </a:p>
            </p:txBody>
          </p:sp>
          <p:sp>
            <p:nvSpPr>
              <p:cNvPr id="124" name="テキスト ボックス 123">
                <a:extLst>
                  <a:ext uri="{FF2B5EF4-FFF2-40B4-BE49-F238E27FC236}">
                    <a16:creationId xmlns:a16="http://schemas.microsoft.com/office/drawing/2014/main" id="{4DD86EC7-28AC-4A3B-B3CF-B0FF5F476619}"/>
                  </a:ext>
                </a:extLst>
              </p:cNvPr>
              <p:cNvSpPr txBox="1"/>
              <p:nvPr/>
            </p:nvSpPr>
            <p:spPr>
              <a:xfrm>
                <a:off x="293904" y="5418515"/>
                <a:ext cx="78739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dirty="0" err="1">
                    <a:latin typeface="+mn-lt"/>
                  </a:rPr>
                  <a:t>ud</a:t>
                </a:r>
                <a:r>
                  <a:rPr lang="en-US" dirty="0">
                    <a:latin typeface="+mn-lt"/>
                  </a:rPr>
                  <a:t> jet</a:t>
                </a:r>
              </a:p>
            </p:txBody>
          </p:sp>
        </p:grp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AD9EEB4E-4374-4183-B2E6-264F07D050EA}"/>
                </a:ext>
              </a:extLst>
            </p:cNvPr>
            <p:cNvSpPr txBox="1"/>
            <p:nvPr/>
          </p:nvSpPr>
          <p:spPr>
            <a:xfrm>
              <a:off x="890512" y="1511034"/>
              <a:ext cx="71109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+mn-lt"/>
                </a:rPr>
                <a:t>Primary</a:t>
              </a:r>
            </a:p>
            <a:p>
              <a:pPr algn="ctr"/>
              <a:r>
                <a:rPr lang="en-US" sz="1200" dirty="0">
                  <a:latin typeface="+mn-lt"/>
                </a:rPr>
                <a:t>Vertex</a:t>
              </a:r>
            </a:p>
          </p:txBody>
        </p:sp>
      </p:grpSp>
      <p:sp>
        <p:nvSpPr>
          <p:cNvPr id="125" name="テキスト ボックス 124">
            <a:extLst>
              <a:ext uri="{FF2B5EF4-FFF2-40B4-BE49-F238E27FC236}">
                <a16:creationId xmlns:a16="http://schemas.microsoft.com/office/drawing/2014/main" id="{004697BD-7E3B-49D6-B325-0D39745BC198}"/>
              </a:ext>
            </a:extLst>
          </p:cNvPr>
          <p:cNvSpPr txBox="1"/>
          <p:nvPr/>
        </p:nvSpPr>
        <p:spPr>
          <a:xfrm>
            <a:off x="8149433" y="4651445"/>
            <a:ext cx="271343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Event Display (Generator-level)</a:t>
            </a:r>
          </a:p>
          <a:p>
            <a:r>
              <a:rPr kumimoji="1" lang="en-US" altLang="ja-JP" sz="14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Blue: primary tracks</a:t>
            </a:r>
          </a:p>
          <a:p>
            <a:r>
              <a:rPr lang="en-US" altLang="ja-JP" sz="14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Cyan: b/c tracks</a:t>
            </a:r>
          </a:p>
          <a:p>
            <a:r>
              <a:rPr kumimoji="1" lang="en-US" altLang="ja-JP" sz="1400" dirty="0">
                <a:latin typeface="Avenir Next LT Pro" panose="020B0504020202020204" pitchFamily="34" charset="0"/>
                <a:ea typeface="Verdana" charset="0"/>
                <a:cs typeface="Verdana" charset="0"/>
              </a:rPr>
              <a:t>Yellow: V0</a:t>
            </a:r>
            <a:endParaRPr kumimoji="1" lang="ja-JP" altLang="en-US" sz="1400" dirty="0">
              <a:latin typeface="Avenir Next LT Pro" panose="020B0504020202020204" pitchFamily="34" charset="0"/>
              <a:ea typeface="Verdana" charset="0"/>
              <a:cs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408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0E1D96EE-46DE-4F10-BE7B-98AA5756FB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E0A1A2-90A7-4BBF-ABF7-80B01005CBB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7DF4FC2F-792C-45DE-92F5-E41C6225C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Categories</a:t>
            </a:r>
          </a:p>
        </p:txBody>
      </p:sp>
      <p:sp>
        <p:nvSpPr>
          <p:cNvPr id="120" name="テキスト ボックス 119">
            <a:extLst>
              <a:ext uri="{FF2B5EF4-FFF2-40B4-BE49-F238E27FC236}">
                <a16:creationId xmlns:a16="http://schemas.microsoft.com/office/drawing/2014/main" id="{F4BDE3F5-BC5F-428C-954A-424ED6B11FB2}"/>
              </a:ext>
            </a:extLst>
          </p:cNvPr>
          <p:cNvSpPr txBox="1"/>
          <p:nvPr/>
        </p:nvSpPr>
        <p:spPr>
          <a:xfrm>
            <a:off x="6291768" y="1364857"/>
            <a:ext cx="6105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Under perfect reconstruction, we only need to count:</a:t>
            </a:r>
          </a:p>
        </p:txBody>
      </p:sp>
      <p:graphicFrame>
        <p:nvGraphicFramePr>
          <p:cNvPr id="5" name="表 5">
            <a:extLst>
              <a:ext uri="{FF2B5EF4-FFF2-40B4-BE49-F238E27FC236}">
                <a16:creationId xmlns:a16="http://schemas.microsoft.com/office/drawing/2014/main" id="{D178DDDE-2CBE-44EF-9940-627CCF663C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6727401"/>
              </p:ext>
            </p:extLst>
          </p:nvPr>
        </p:nvGraphicFramePr>
        <p:xfrm>
          <a:off x="6771447" y="1829647"/>
          <a:ext cx="4479901" cy="31317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9515">
                  <a:extLst>
                    <a:ext uri="{9D8B030D-6E8A-4147-A177-3AD203B41FA5}">
                      <a16:colId xmlns:a16="http://schemas.microsoft.com/office/drawing/2014/main" val="3872517617"/>
                    </a:ext>
                  </a:extLst>
                </a:gridCol>
                <a:gridCol w="1821202">
                  <a:extLst>
                    <a:ext uri="{9D8B030D-6E8A-4147-A177-3AD203B41FA5}">
                      <a16:colId xmlns:a16="http://schemas.microsoft.com/office/drawing/2014/main" val="1606551003"/>
                    </a:ext>
                  </a:extLst>
                </a:gridCol>
                <a:gridCol w="1839184">
                  <a:extLst>
                    <a:ext uri="{9D8B030D-6E8A-4147-A177-3AD203B41FA5}">
                      <a16:colId xmlns:a16="http://schemas.microsoft.com/office/drawing/2014/main" val="458444950"/>
                    </a:ext>
                  </a:extLst>
                </a:gridCol>
              </a:tblGrid>
              <a:tr h="1005464"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# of secondary vertices (excluding V</a:t>
                      </a:r>
                      <a:r>
                        <a:rPr lang="en-US" sz="1800" baseline="30000" dirty="0"/>
                        <a:t>0</a:t>
                      </a:r>
                      <a:r>
                        <a:rPr lang="en-US" sz="1800" dirty="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# of strange hadrons</a:t>
                      </a:r>
                    </a:p>
                    <a:p>
                      <a:pPr algn="ctr"/>
                      <a:r>
                        <a:rPr lang="en-US" sz="1800" dirty="0"/>
                        <a:t>(</a:t>
                      </a:r>
                      <a:r>
                        <a:rPr lang="en-US" sz="1800" dirty="0">
                          <a:latin typeface="+mn-lt"/>
                        </a:rPr>
                        <a:t>K</a:t>
                      </a:r>
                      <a:r>
                        <a:rPr lang="en-US" altLang="ja-JP" sz="1800" baseline="30000" dirty="0">
                          <a:latin typeface="+mn-lt"/>
                        </a:rPr>
                        <a:t>±</a:t>
                      </a:r>
                      <a:r>
                        <a:rPr lang="en-US" altLang="ja-JP" sz="1800" dirty="0">
                          <a:latin typeface="+mn-lt"/>
                        </a:rPr>
                        <a:t>,</a:t>
                      </a:r>
                      <a:r>
                        <a:rPr lang="en-US" sz="1800" dirty="0">
                          <a:latin typeface="+mn-lt"/>
                        </a:rPr>
                        <a:t> K</a:t>
                      </a:r>
                      <a:r>
                        <a:rPr lang="en-US" sz="1800" baseline="-25000" dirty="0">
                          <a:latin typeface="+mn-lt"/>
                        </a:rPr>
                        <a:t>L</a:t>
                      </a:r>
                      <a:r>
                        <a:rPr lang="en-US" sz="1800" baseline="30000" dirty="0">
                          <a:latin typeface="+mn-lt"/>
                        </a:rPr>
                        <a:t>0</a:t>
                      </a:r>
                      <a:r>
                        <a:rPr lang="en-US" altLang="ja-JP" sz="1800" dirty="0">
                          <a:latin typeface="+mn-lt"/>
                        </a:rPr>
                        <a:t>,</a:t>
                      </a:r>
                      <a:r>
                        <a:rPr lang="en-US" sz="1800" dirty="0">
                          <a:latin typeface="+mn-lt"/>
                        </a:rPr>
                        <a:t> K</a:t>
                      </a:r>
                      <a:r>
                        <a:rPr lang="en-US" sz="1800" baseline="-25000" dirty="0">
                          <a:latin typeface="+mn-lt"/>
                        </a:rPr>
                        <a:t>S</a:t>
                      </a:r>
                      <a:r>
                        <a:rPr lang="en-US" sz="1800" baseline="30000" dirty="0">
                          <a:latin typeface="+mn-lt"/>
                        </a:rPr>
                        <a:t>0</a:t>
                      </a:r>
                      <a:r>
                        <a:rPr lang="en-US" altLang="ja-JP" sz="1800" dirty="0">
                          <a:latin typeface="+mn-lt"/>
                        </a:rPr>
                        <a:t>, Λ</a:t>
                      </a:r>
                      <a:r>
                        <a:rPr lang="en-US" sz="1800" baseline="30000" dirty="0">
                          <a:latin typeface="+mn-lt"/>
                        </a:rPr>
                        <a:t>0</a:t>
                      </a:r>
                      <a:r>
                        <a:rPr lang="en-US" sz="1800" dirty="0"/>
                        <a:t>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84764057"/>
                  </a:ext>
                </a:extLst>
              </a:tr>
              <a:tr h="53156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≥1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44782947"/>
                  </a:ext>
                </a:extLst>
              </a:tr>
              <a:tr h="53156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≥1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74613465"/>
                  </a:ext>
                </a:extLst>
              </a:tr>
              <a:tr h="53156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≥1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6276184"/>
                  </a:ext>
                </a:extLst>
              </a:tr>
              <a:tr h="53156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ud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20789344"/>
                  </a:ext>
                </a:extLst>
              </a:tr>
            </a:tbl>
          </a:graphicData>
        </a:graphic>
      </p:graphicFrame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E1E522B3-4D19-4C0A-9A27-29A877965CC8}"/>
              </a:ext>
            </a:extLst>
          </p:cNvPr>
          <p:cNvSpPr txBox="1"/>
          <p:nvPr/>
        </p:nvSpPr>
        <p:spPr>
          <a:xfrm>
            <a:off x="4991853" y="5420674"/>
            <a:ext cx="706891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+mn-lt"/>
                <a:sym typeface="Wingdings" panose="05000000000000000000" pitchFamily="2" charset="2"/>
              </a:rPr>
              <a:t> These provide natural categories for multivariate classification.</a:t>
            </a:r>
            <a:endParaRPr lang="en-US" dirty="0">
              <a:latin typeface="+mn-lt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83674AD-572B-481A-A991-EE7BE329D320}"/>
              </a:ext>
            </a:extLst>
          </p:cNvPr>
          <p:cNvSpPr txBox="1"/>
          <p:nvPr/>
        </p:nvSpPr>
        <p:spPr>
          <a:xfrm>
            <a:off x="6195310" y="5013665"/>
            <a:ext cx="5332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In reality: missing tracks / fake tracks </a:t>
            </a:r>
            <a:r>
              <a:rPr lang="en-US" dirty="0">
                <a:latin typeface="+mn-lt"/>
                <a:sym typeface="Wingdings" panose="05000000000000000000" pitchFamily="2" charset="2"/>
              </a:rPr>
              <a:t> migration</a:t>
            </a:r>
            <a:endParaRPr lang="en-US" dirty="0">
              <a:latin typeface="+mn-lt"/>
            </a:endParaRPr>
          </a:p>
        </p:txBody>
      </p:sp>
      <p:grpSp>
        <p:nvGrpSpPr>
          <p:cNvPr id="121" name="グループ化 120">
            <a:extLst>
              <a:ext uri="{FF2B5EF4-FFF2-40B4-BE49-F238E27FC236}">
                <a16:creationId xmlns:a16="http://schemas.microsoft.com/office/drawing/2014/main" id="{DB17F74C-5CCD-4AEE-B1C5-3927A40862B7}"/>
              </a:ext>
            </a:extLst>
          </p:cNvPr>
          <p:cNvGrpSpPr/>
          <p:nvPr/>
        </p:nvGrpSpPr>
        <p:grpSpPr>
          <a:xfrm>
            <a:off x="293904" y="1059620"/>
            <a:ext cx="5410859" cy="4326493"/>
            <a:chOff x="293904" y="1511034"/>
            <a:chExt cx="5410859" cy="4326493"/>
          </a:xfrm>
        </p:grpSpPr>
        <p:grpSp>
          <p:nvGrpSpPr>
            <p:cNvPr id="122" name="グループ化 121">
              <a:extLst>
                <a:ext uri="{FF2B5EF4-FFF2-40B4-BE49-F238E27FC236}">
                  <a16:creationId xmlns:a16="http://schemas.microsoft.com/office/drawing/2014/main" id="{E8CCE4CC-4CAB-42A5-947D-F442FF9B7349}"/>
                </a:ext>
              </a:extLst>
            </p:cNvPr>
            <p:cNvGrpSpPr/>
            <p:nvPr/>
          </p:nvGrpSpPr>
          <p:grpSpPr>
            <a:xfrm>
              <a:off x="293904" y="1516415"/>
              <a:ext cx="5410859" cy="4321112"/>
              <a:chOff x="293904" y="1516415"/>
              <a:chExt cx="5410859" cy="4321112"/>
            </a:xfrm>
          </p:grpSpPr>
          <p:cxnSp>
            <p:nvCxnSpPr>
              <p:cNvPr id="124" name="直線矢印コネクタ 123">
                <a:extLst>
                  <a:ext uri="{FF2B5EF4-FFF2-40B4-BE49-F238E27FC236}">
                    <a16:creationId xmlns:a16="http://schemas.microsoft.com/office/drawing/2014/main" id="{AC81DA74-A4F2-4E06-8BB1-750F411D4F1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308339" y="2036135"/>
                <a:ext cx="1107213" cy="1"/>
              </a:xfrm>
              <a:prstGeom prst="straightConnector1">
                <a:avLst/>
              </a:prstGeom>
              <a:ln w="38100" cap="rnd">
                <a:solidFill>
                  <a:srgbClr val="0070C0"/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直線矢印コネクタ 124">
                <a:extLst>
                  <a:ext uri="{FF2B5EF4-FFF2-40B4-BE49-F238E27FC236}">
                    <a16:creationId xmlns:a16="http://schemas.microsoft.com/office/drawing/2014/main" id="{B7BCDA14-61BB-4BDE-83DC-B5F3940442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19094" y="2050339"/>
                <a:ext cx="554425" cy="13292"/>
              </a:xfrm>
              <a:prstGeom prst="straightConnector1">
                <a:avLst/>
              </a:prstGeom>
              <a:ln w="38100" cap="rnd">
                <a:solidFill>
                  <a:srgbClr val="00B050"/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直線矢印コネクタ 125">
                <a:extLst>
                  <a:ext uri="{FF2B5EF4-FFF2-40B4-BE49-F238E27FC236}">
                    <a16:creationId xmlns:a16="http://schemas.microsoft.com/office/drawing/2014/main" id="{9BFB430A-5ED9-44D3-A813-CA556FFF767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977020" y="1903311"/>
                <a:ext cx="1939332" cy="144064"/>
              </a:xfrm>
              <a:prstGeom prst="straightConnector1">
                <a:avLst/>
              </a:prstGeom>
              <a:ln w="38100" cap="rnd">
                <a:solidFill>
                  <a:srgbClr val="C00000"/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7" name="テキスト ボックス 126">
                <a:extLst>
                  <a:ext uri="{FF2B5EF4-FFF2-40B4-BE49-F238E27FC236}">
                    <a16:creationId xmlns:a16="http://schemas.microsoft.com/office/drawing/2014/main" id="{688C926C-9852-4C91-93D2-ED143AA76CC1}"/>
                  </a:ext>
                </a:extLst>
              </p:cNvPr>
              <p:cNvSpPr txBox="1"/>
              <p:nvPr/>
            </p:nvSpPr>
            <p:spPr>
              <a:xfrm>
                <a:off x="1656866" y="1637061"/>
                <a:ext cx="332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dirty="0">
                    <a:solidFill>
                      <a:srgbClr val="0070C0"/>
                    </a:solidFill>
                    <a:latin typeface="+mn-lt"/>
                  </a:rPr>
                  <a:t>B</a:t>
                </a:r>
              </a:p>
            </p:txBody>
          </p:sp>
          <p:sp>
            <p:nvSpPr>
              <p:cNvPr id="128" name="テキスト ボックス 127">
                <a:extLst>
                  <a:ext uri="{FF2B5EF4-FFF2-40B4-BE49-F238E27FC236}">
                    <a16:creationId xmlns:a16="http://schemas.microsoft.com/office/drawing/2014/main" id="{B5A689C7-1DDF-475D-BE6F-5C99AB4B774E}"/>
                  </a:ext>
                </a:extLst>
              </p:cNvPr>
              <p:cNvSpPr txBox="1"/>
              <p:nvPr/>
            </p:nvSpPr>
            <p:spPr>
              <a:xfrm>
                <a:off x="2427499" y="2076286"/>
                <a:ext cx="3593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dirty="0">
                    <a:solidFill>
                      <a:srgbClr val="00B050"/>
                    </a:solidFill>
                    <a:latin typeface="+mn-lt"/>
                  </a:rPr>
                  <a:t>D</a:t>
                </a:r>
              </a:p>
            </p:txBody>
          </p:sp>
          <p:sp>
            <p:nvSpPr>
              <p:cNvPr id="129" name="テキスト ボックス 128">
                <a:extLst>
                  <a:ext uri="{FF2B5EF4-FFF2-40B4-BE49-F238E27FC236}">
                    <a16:creationId xmlns:a16="http://schemas.microsoft.com/office/drawing/2014/main" id="{4998BB33-B4F5-4658-9854-B76DC970E91F}"/>
                  </a:ext>
                </a:extLst>
              </p:cNvPr>
              <p:cNvSpPr txBox="1"/>
              <p:nvPr/>
            </p:nvSpPr>
            <p:spPr>
              <a:xfrm>
                <a:off x="3782218" y="1516415"/>
                <a:ext cx="3289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dirty="0">
                    <a:solidFill>
                      <a:srgbClr val="C00000"/>
                    </a:solidFill>
                    <a:latin typeface="+mn-lt"/>
                  </a:rPr>
                  <a:t>K</a:t>
                </a:r>
              </a:p>
            </p:txBody>
          </p:sp>
          <p:cxnSp>
            <p:nvCxnSpPr>
              <p:cNvPr id="130" name="直線矢印コネクタ 129">
                <a:extLst>
                  <a:ext uri="{FF2B5EF4-FFF2-40B4-BE49-F238E27FC236}">
                    <a16:creationId xmlns:a16="http://schemas.microsoft.com/office/drawing/2014/main" id="{CF227F66-97BE-4C89-92B4-397D297CC1D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333648" y="3255117"/>
                <a:ext cx="452175" cy="1"/>
              </a:xfrm>
              <a:prstGeom prst="straightConnector1">
                <a:avLst/>
              </a:prstGeom>
              <a:ln w="38100" cap="rnd">
                <a:solidFill>
                  <a:srgbClr val="00B050"/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直線矢印コネクタ 130">
                <a:extLst>
                  <a:ext uri="{FF2B5EF4-FFF2-40B4-BE49-F238E27FC236}">
                    <a16:creationId xmlns:a16="http://schemas.microsoft.com/office/drawing/2014/main" id="{02A4A9FC-0387-4DC8-9FF9-D0150B9B59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22598" y="3263676"/>
                <a:ext cx="1959620" cy="83660"/>
              </a:xfrm>
              <a:prstGeom prst="straightConnector1">
                <a:avLst/>
              </a:prstGeom>
              <a:ln w="38100" cap="rnd">
                <a:solidFill>
                  <a:srgbClr val="C00000"/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2" name="テキスト ボックス 131">
                <a:extLst>
                  <a:ext uri="{FF2B5EF4-FFF2-40B4-BE49-F238E27FC236}">
                    <a16:creationId xmlns:a16="http://schemas.microsoft.com/office/drawing/2014/main" id="{1EB328F8-462F-45A3-9A21-A8B9E641B7EF}"/>
                  </a:ext>
                </a:extLst>
              </p:cNvPr>
              <p:cNvSpPr txBox="1"/>
              <p:nvPr/>
            </p:nvSpPr>
            <p:spPr>
              <a:xfrm>
                <a:off x="1376193" y="2843584"/>
                <a:ext cx="3593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dirty="0">
                    <a:solidFill>
                      <a:srgbClr val="00B050"/>
                    </a:solidFill>
                    <a:latin typeface="+mn-lt"/>
                  </a:rPr>
                  <a:t>D</a:t>
                </a:r>
              </a:p>
            </p:txBody>
          </p:sp>
          <p:sp>
            <p:nvSpPr>
              <p:cNvPr id="133" name="テキスト ボックス 132">
                <a:extLst>
                  <a:ext uri="{FF2B5EF4-FFF2-40B4-BE49-F238E27FC236}">
                    <a16:creationId xmlns:a16="http://schemas.microsoft.com/office/drawing/2014/main" id="{40A14523-108E-49BD-B2A5-AF4CFFE57BBB}"/>
                  </a:ext>
                </a:extLst>
              </p:cNvPr>
              <p:cNvSpPr txBox="1"/>
              <p:nvPr/>
            </p:nvSpPr>
            <p:spPr>
              <a:xfrm>
                <a:off x="2714467" y="2963334"/>
                <a:ext cx="3289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dirty="0">
                    <a:solidFill>
                      <a:srgbClr val="C00000"/>
                    </a:solidFill>
                    <a:latin typeface="+mn-lt"/>
                  </a:rPr>
                  <a:t>K</a:t>
                </a:r>
              </a:p>
            </p:txBody>
          </p:sp>
          <p:sp>
            <p:nvSpPr>
              <p:cNvPr id="134" name="テキスト ボックス 133">
                <a:extLst>
                  <a:ext uri="{FF2B5EF4-FFF2-40B4-BE49-F238E27FC236}">
                    <a16:creationId xmlns:a16="http://schemas.microsoft.com/office/drawing/2014/main" id="{E8FECE43-55B0-4DB5-B4FC-C5949C7BB8C2}"/>
                  </a:ext>
                </a:extLst>
              </p:cNvPr>
              <p:cNvSpPr txBox="1"/>
              <p:nvPr/>
            </p:nvSpPr>
            <p:spPr>
              <a:xfrm>
                <a:off x="2054766" y="3979913"/>
                <a:ext cx="3289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dirty="0">
                    <a:solidFill>
                      <a:srgbClr val="C00000"/>
                    </a:solidFill>
                    <a:latin typeface="+mn-lt"/>
                  </a:rPr>
                  <a:t>K</a:t>
                </a:r>
              </a:p>
            </p:txBody>
          </p:sp>
          <p:sp>
            <p:nvSpPr>
              <p:cNvPr id="135" name="楕円 134">
                <a:extLst>
                  <a:ext uri="{FF2B5EF4-FFF2-40B4-BE49-F238E27FC236}">
                    <a16:creationId xmlns:a16="http://schemas.microsoft.com/office/drawing/2014/main" id="{F6F611F1-563A-4D69-B685-94E17BD8FCA5}"/>
                  </a:ext>
                </a:extLst>
              </p:cNvPr>
              <p:cNvSpPr/>
              <p:nvPr/>
            </p:nvSpPr>
            <p:spPr>
              <a:xfrm>
                <a:off x="1146479" y="1941909"/>
                <a:ext cx="172995" cy="172800"/>
              </a:xfrm>
              <a:prstGeom prst="ellipse">
                <a:avLst/>
              </a:prstGeom>
              <a:solidFill>
                <a:schemeClr val="tx1"/>
              </a:solidFill>
            </p:spPr>
            <p:txBody>
              <a:bodyPr wrap="square" rtlCol="0" anchor="ctr">
                <a:spAutoFit/>
              </a:bodyPr>
              <a:lstStyle/>
              <a:p>
                <a:pPr marL="285750" indent="-285750" algn="l">
                  <a:lnSpc>
                    <a:spcPct val="98000"/>
                  </a:lnSpc>
                  <a:buFontTx/>
                  <a:buChar char="-"/>
                </a:pPr>
                <a:endParaRPr lang="en-US" dirty="0">
                  <a:latin typeface="+mn-lt"/>
                  <a:ea typeface="Arial"/>
                  <a:cs typeface="Arial"/>
                </a:endParaRPr>
              </a:p>
            </p:txBody>
          </p:sp>
          <p:sp>
            <p:nvSpPr>
              <p:cNvPr id="136" name="楕円 135">
                <a:extLst>
                  <a:ext uri="{FF2B5EF4-FFF2-40B4-BE49-F238E27FC236}">
                    <a16:creationId xmlns:a16="http://schemas.microsoft.com/office/drawing/2014/main" id="{90286AEA-CC55-417E-85B4-712C9CCE3D61}"/>
                  </a:ext>
                </a:extLst>
              </p:cNvPr>
              <p:cNvSpPr/>
              <p:nvPr/>
            </p:nvSpPr>
            <p:spPr>
              <a:xfrm>
                <a:off x="1150535" y="3184484"/>
                <a:ext cx="172995" cy="172800"/>
              </a:xfrm>
              <a:prstGeom prst="ellipse">
                <a:avLst/>
              </a:prstGeom>
              <a:solidFill>
                <a:schemeClr val="tx1"/>
              </a:solidFill>
            </p:spPr>
            <p:txBody>
              <a:bodyPr wrap="square" rtlCol="0" anchor="ctr">
                <a:spAutoFit/>
              </a:bodyPr>
              <a:lstStyle/>
              <a:p>
                <a:pPr marL="285750" indent="-285750" algn="l">
                  <a:lnSpc>
                    <a:spcPct val="98000"/>
                  </a:lnSpc>
                  <a:buFontTx/>
                  <a:buChar char="-"/>
                </a:pPr>
                <a:endParaRPr lang="en-US" dirty="0">
                  <a:latin typeface="+mn-lt"/>
                  <a:ea typeface="Arial"/>
                  <a:cs typeface="Arial"/>
                </a:endParaRPr>
              </a:p>
            </p:txBody>
          </p:sp>
          <p:cxnSp>
            <p:nvCxnSpPr>
              <p:cNvPr id="137" name="直線矢印コネクタ 136">
                <a:extLst>
                  <a:ext uri="{FF2B5EF4-FFF2-40B4-BE49-F238E27FC236}">
                    <a16:creationId xmlns:a16="http://schemas.microsoft.com/office/drawing/2014/main" id="{E9FE5F22-21FD-4B6D-9BAD-11818B49734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410303" y="1865896"/>
                <a:ext cx="1133434" cy="156266"/>
              </a:xfrm>
              <a:prstGeom prst="straightConnector1">
                <a:avLst/>
              </a:prstGeom>
              <a:ln w="38100" cap="rnd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直線矢印コネクタ 137">
                <a:extLst>
                  <a:ext uri="{FF2B5EF4-FFF2-40B4-BE49-F238E27FC236}">
                    <a16:creationId xmlns:a16="http://schemas.microsoft.com/office/drawing/2014/main" id="{AC6FB103-A2C9-4507-9E84-AB0DE6AED4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77020" y="2063631"/>
                <a:ext cx="1229275" cy="85889"/>
              </a:xfrm>
              <a:prstGeom prst="straightConnector1">
                <a:avLst/>
              </a:prstGeom>
              <a:ln w="38100" cap="rnd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直線矢印コネクタ 138">
                <a:extLst>
                  <a:ext uri="{FF2B5EF4-FFF2-40B4-BE49-F238E27FC236}">
                    <a16:creationId xmlns:a16="http://schemas.microsoft.com/office/drawing/2014/main" id="{9064611B-0F96-44CD-88C8-26048B3D82B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837668" y="3183842"/>
                <a:ext cx="654430" cy="62690"/>
              </a:xfrm>
              <a:prstGeom prst="straightConnector1">
                <a:avLst/>
              </a:prstGeom>
              <a:ln w="38100" cap="rnd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直線矢印コネクタ 139">
                <a:extLst>
                  <a:ext uri="{FF2B5EF4-FFF2-40B4-BE49-F238E27FC236}">
                    <a16:creationId xmlns:a16="http://schemas.microsoft.com/office/drawing/2014/main" id="{720D92C2-FA62-4A86-8D94-ABE33EB7995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19853" y="1912008"/>
                <a:ext cx="784910" cy="31629"/>
              </a:xfrm>
              <a:prstGeom prst="straightConnector1">
                <a:avLst/>
              </a:prstGeom>
              <a:ln w="38100" cap="rnd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直線矢印コネクタ 140">
                <a:extLst>
                  <a:ext uri="{FF2B5EF4-FFF2-40B4-BE49-F238E27FC236}">
                    <a16:creationId xmlns:a16="http://schemas.microsoft.com/office/drawing/2014/main" id="{20290F5F-2BEF-4980-8B6D-BA8E58E3CEA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919853" y="1808270"/>
                <a:ext cx="784910" cy="84169"/>
              </a:xfrm>
              <a:prstGeom prst="straightConnector1">
                <a:avLst/>
              </a:prstGeom>
              <a:ln w="38100" cap="rnd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直線矢印コネクタ 141">
                <a:extLst>
                  <a:ext uri="{FF2B5EF4-FFF2-40B4-BE49-F238E27FC236}">
                    <a16:creationId xmlns:a16="http://schemas.microsoft.com/office/drawing/2014/main" id="{CCD47902-0FDC-4E48-B0D0-C5B12147C9E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95785" y="3352235"/>
                <a:ext cx="849674" cy="89435"/>
              </a:xfrm>
              <a:prstGeom prst="straightConnector1">
                <a:avLst/>
              </a:prstGeom>
              <a:ln w="38100" cap="rnd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直線矢印コネクタ 142">
                <a:extLst>
                  <a:ext uri="{FF2B5EF4-FFF2-40B4-BE49-F238E27FC236}">
                    <a16:creationId xmlns:a16="http://schemas.microsoft.com/office/drawing/2014/main" id="{18CD1459-B898-4472-93DC-E0D9468BBEC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95785" y="3263833"/>
                <a:ext cx="849674" cy="68833"/>
              </a:xfrm>
              <a:prstGeom prst="straightConnector1">
                <a:avLst/>
              </a:prstGeom>
              <a:ln w="38100" cap="rnd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直線矢印コネクタ 143">
                <a:extLst>
                  <a:ext uri="{FF2B5EF4-FFF2-40B4-BE49-F238E27FC236}">
                    <a16:creationId xmlns:a16="http://schemas.microsoft.com/office/drawing/2014/main" id="{7848C466-8B3A-4817-BE55-F7A145B374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63261" y="4443311"/>
                <a:ext cx="792690" cy="70850"/>
              </a:xfrm>
              <a:prstGeom prst="straightConnector1">
                <a:avLst/>
              </a:prstGeom>
              <a:ln w="38100" cap="rnd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直線矢印コネクタ 144">
                <a:extLst>
                  <a:ext uri="{FF2B5EF4-FFF2-40B4-BE49-F238E27FC236}">
                    <a16:creationId xmlns:a16="http://schemas.microsoft.com/office/drawing/2014/main" id="{EC21E3BF-ACAA-4712-9F24-FF7CC79AB34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271041" y="4341166"/>
                <a:ext cx="784910" cy="102145"/>
              </a:xfrm>
              <a:prstGeom prst="straightConnector1">
                <a:avLst/>
              </a:prstGeom>
              <a:ln w="38100" cap="rnd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6" name="正方形/長方形 145">
                <a:extLst>
                  <a:ext uri="{FF2B5EF4-FFF2-40B4-BE49-F238E27FC236}">
                    <a16:creationId xmlns:a16="http://schemas.microsoft.com/office/drawing/2014/main" id="{8DAB92D5-C55E-430B-9FF9-896C327E1090}"/>
                  </a:ext>
                </a:extLst>
              </p:cNvPr>
              <p:cNvSpPr/>
              <p:nvPr/>
            </p:nvSpPr>
            <p:spPr>
              <a:xfrm>
                <a:off x="2338303" y="1968526"/>
                <a:ext cx="144000" cy="14400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marL="285750" indent="-285750" algn="l">
                  <a:lnSpc>
                    <a:spcPct val="98000"/>
                  </a:lnSpc>
                  <a:buFontTx/>
                  <a:buChar char="-"/>
                </a:pPr>
                <a:endParaRPr lang="en-US" dirty="0">
                  <a:latin typeface="+mn-lt"/>
                  <a:ea typeface="Arial"/>
                  <a:cs typeface="Arial"/>
                </a:endParaRPr>
              </a:p>
            </p:txBody>
          </p:sp>
          <p:sp>
            <p:nvSpPr>
              <p:cNvPr id="147" name="二等辺三角形 146">
                <a:extLst>
                  <a:ext uri="{FF2B5EF4-FFF2-40B4-BE49-F238E27FC236}">
                    <a16:creationId xmlns:a16="http://schemas.microsoft.com/office/drawing/2014/main" id="{D9A1C5D0-49F6-448F-B72A-64E5432125D9}"/>
                  </a:ext>
                </a:extLst>
              </p:cNvPr>
              <p:cNvSpPr/>
              <p:nvPr/>
            </p:nvSpPr>
            <p:spPr>
              <a:xfrm>
                <a:off x="2901519" y="2006852"/>
                <a:ext cx="144000" cy="144000"/>
              </a:xfrm>
              <a:prstGeom prst="triangle">
                <a:avLst/>
              </a:prstGeom>
              <a:solidFill>
                <a:srgbClr val="000000"/>
              </a:solidFill>
            </p:spPr>
            <p:txBody>
              <a:bodyPr rtlCol="0" anchor="ctr">
                <a:spAutoFit/>
              </a:bodyPr>
              <a:lstStyle/>
              <a:p>
                <a:pPr marL="285750" indent="-285750" algn="l">
                  <a:lnSpc>
                    <a:spcPct val="98000"/>
                  </a:lnSpc>
                  <a:buFontTx/>
                  <a:buChar char="-"/>
                </a:pPr>
                <a:endParaRPr lang="en-US" dirty="0">
                  <a:latin typeface="+mn-lt"/>
                  <a:ea typeface="Arial"/>
                  <a:cs typeface="Arial"/>
                </a:endParaRPr>
              </a:p>
            </p:txBody>
          </p:sp>
          <p:sp>
            <p:nvSpPr>
              <p:cNvPr id="148" name="二等辺三角形 147">
                <a:extLst>
                  <a:ext uri="{FF2B5EF4-FFF2-40B4-BE49-F238E27FC236}">
                    <a16:creationId xmlns:a16="http://schemas.microsoft.com/office/drawing/2014/main" id="{9E85873F-DE81-4E4F-988C-0776F3EEA62F}"/>
                  </a:ext>
                </a:extLst>
              </p:cNvPr>
              <p:cNvSpPr/>
              <p:nvPr/>
            </p:nvSpPr>
            <p:spPr>
              <a:xfrm>
                <a:off x="1744829" y="3188846"/>
                <a:ext cx="144000" cy="144000"/>
              </a:xfrm>
              <a:prstGeom prst="triangle">
                <a:avLst/>
              </a:prstGeom>
              <a:solidFill>
                <a:srgbClr val="000000"/>
              </a:solidFill>
            </p:spPr>
            <p:txBody>
              <a:bodyPr rtlCol="0" anchor="ctr">
                <a:spAutoFit/>
              </a:bodyPr>
              <a:lstStyle/>
              <a:p>
                <a:pPr marL="285750" indent="-285750" algn="l">
                  <a:lnSpc>
                    <a:spcPct val="98000"/>
                  </a:lnSpc>
                  <a:buFontTx/>
                  <a:buChar char="-"/>
                </a:pPr>
                <a:endParaRPr lang="en-US" dirty="0">
                  <a:latin typeface="+mn-lt"/>
                  <a:ea typeface="Arial"/>
                  <a:cs typeface="Arial"/>
                </a:endParaRPr>
              </a:p>
            </p:txBody>
          </p:sp>
          <p:sp>
            <p:nvSpPr>
              <p:cNvPr id="149" name="星: 5 pt 148">
                <a:extLst>
                  <a:ext uri="{FF2B5EF4-FFF2-40B4-BE49-F238E27FC236}">
                    <a16:creationId xmlns:a16="http://schemas.microsoft.com/office/drawing/2014/main" id="{BB301323-2CAF-4B85-BD7A-3244A325AD56}"/>
                  </a:ext>
                </a:extLst>
              </p:cNvPr>
              <p:cNvSpPr/>
              <p:nvPr/>
            </p:nvSpPr>
            <p:spPr>
              <a:xfrm>
                <a:off x="4847853" y="1818816"/>
                <a:ext cx="144000" cy="144000"/>
              </a:xfrm>
              <a:prstGeom prst="star5">
                <a:avLst/>
              </a:prstGeom>
              <a:solidFill>
                <a:schemeClr val="tx1"/>
              </a:solidFill>
            </p:spPr>
            <p:txBody>
              <a:bodyPr rtlCol="0" anchor="ctr">
                <a:spAutoFit/>
              </a:bodyPr>
              <a:lstStyle/>
              <a:p>
                <a:pPr marL="285750" indent="-285750" algn="l">
                  <a:lnSpc>
                    <a:spcPct val="98000"/>
                  </a:lnSpc>
                  <a:buFontTx/>
                  <a:buChar char="-"/>
                </a:pPr>
                <a:endParaRPr lang="en-US" dirty="0">
                  <a:latin typeface="+mn-lt"/>
                  <a:ea typeface="Arial"/>
                  <a:cs typeface="Arial"/>
                </a:endParaRPr>
              </a:p>
            </p:txBody>
          </p:sp>
          <p:sp>
            <p:nvSpPr>
              <p:cNvPr id="150" name="星: 5 pt 149">
                <a:extLst>
                  <a:ext uri="{FF2B5EF4-FFF2-40B4-BE49-F238E27FC236}">
                    <a16:creationId xmlns:a16="http://schemas.microsoft.com/office/drawing/2014/main" id="{AF398965-ADC2-442E-AD8A-43EDC6829E38}"/>
                  </a:ext>
                </a:extLst>
              </p:cNvPr>
              <p:cNvSpPr/>
              <p:nvPr/>
            </p:nvSpPr>
            <p:spPr>
              <a:xfrm>
                <a:off x="3710218" y="3259164"/>
                <a:ext cx="144000" cy="144000"/>
              </a:xfrm>
              <a:prstGeom prst="star5">
                <a:avLst/>
              </a:prstGeom>
              <a:solidFill>
                <a:schemeClr val="tx1"/>
              </a:solidFill>
            </p:spPr>
            <p:txBody>
              <a:bodyPr rtlCol="0" anchor="ctr">
                <a:spAutoFit/>
              </a:bodyPr>
              <a:lstStyle/>
              <a:p>
                <a:pPr marL="285750" indent="-285750" algn="l">
                  <a:lnSpc>
                    <a:spcPct val="98000"/>
                  </a:lnSpc>
                  <a:buFontTx/>
                  <a:buChar char="-"/>
                </a:pPr>
                <a:endParaRPr lang="en-US" dirty="0">
                  <a:latin typeface="+mn-lt"/>
                  <a:ea typeface="Arial"/>
                  <a:cs typeface="Arial"/>
                </a:endParaRPr>
              </a:p>
            </p:txBody>
          </p:sp>
          <p:cxnSp>
            <p:nvCxnSpPr>
              <p:cNvPr id="151" name="直線矢印コネクタ 150">
                <a:extLst>
                  <a:ext uri="{FF2B5EF4-FFF2-40B4-BE49-F238E27FC236}">
                    <a16:creationId xmlns:a16="http://schemas.microsoft.com/office/drawing/2014/main" id="{AC0BE560-4105-4229-B39F-B398BBECCC3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33648" y="4444915"/>
                <a:ext cx="1878555" cy="0"/>
              </a:xfrm>
              <a:prstGeom prst="straightConnector1">
                <a:avLst/>
              </a:prstGeom>
              <a:ln w="38100" cap="rnd">
                <a:solidFill>
                  <a:srgbClr val="C00000"/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2" name="楕円 151">
                <a:extLst>
                  <a:ext uri="{FF2B5EF4-FFF2-40B4-BE49-F238E27FC236}">
                    <a16:creationId xmlns:a16="http://schemas.microsoft.com/office/drawing/2014/main" id="{D355BC81-C577-47FB-94F1-71152E36CB4C}"/>
                  </a:ext>
                </a:extLst>
              </p:cNvPr>
              <p:cNvSpPr/>
              <p:nvPr/>
            </p:nvSpPr>
            <p:spPr>
              <a:xfrm>
                <a:off x="1167238" y="4354218"/>
                <a:ext cx="172995" cy="172800"/>
              </a:xfrm>
              <a:prstGeom prst="ellipse">
                <a:avLst/>
              </a:prstGeom>
              <a:solidFill>
                <a:schemeClr val="tx1"/>
              </a:solidFill>
            </p:spPr>
            <p:txBody>
              <a:bodyPr wrap="square" rtlCol="0" anchor="ctr">
                <a:spAutoFit/>
              </a:bodyPr>
              <a:lstStyle/>
              <a:p>
                <a:pPr marL="285750" indent="-285750" algn="l">
                  <a:lnSpc>
                    <a:spcPct val="98000"/>
                  </a:lnSpc>
                  <a:buFontTx/>
                  <a:buChar char="-"/>
                </a:pPr>
                <a:endParaRPr lang="en-US" dirty="0">
                  <a:latin typeface="+mn-lt"/>
                  <a:ea typeface="Arial"/>
                  <a:cs typeface="Arial"/>
                </a:endParaRPr>
              </a:p>
            </p:txBody>
          </p:sp>
          <p:sp>
            <p:nvSpPr>
              <p:cNvPr id="153" name="星: 5 pt 152">
                <a:extLst>
                  <a:ext uri="{FF2B5EF4-FFF2-40B4-BE49-F238E27FC236}">
                    <a16:creationId xmlns:a16="http://schemas.microsoft.com/office/drawing/2014/main" id="{46446765-5F8D-47A5-A145-A9B5DA3EF793}"/>
                  </a:ext>
                </a:extLst>
              </p:cNvPr>
              <p:cNvSpPr/>
              <p:nvPr/>
            </p:nvSpPr>
            <p:spPr>
              <a:xfrm>
                <a:off x="3187371" y="4379127"/>
                <a:ext cx="144000" cy="144000"/>
              </a:xfrm>
              <a:prstGeom prst="star5">
                <a:avLst/>
              </a:prstGeom>
              <a:solidFill>
                <a:schemeClr val="tx1"/>
              </a:solidFill>
            </p:spPr>
            <p:txBody>
              <a:bodyPr rtlCol="0" anchor="ctr">
                <a:spAutoFit/>
              </a:bodyPr>
              <a:lstStyle/>
              <a:p>
                <a:pPr marL="285750" indent="-285750" algn="l">
                  <a:lnSpc>
                    <a:spcPct val="98000"/>
                  </a:lnSpc>
                  <a:buFontTx/>
                  <a:buChar char="-"/>
                </a:pPr>
                <a:endParaRPr lang="en-US" dirty="0">
                  <a:latin typeface="+mn-lt"/>
                  <a:ea typeface="Arial"/>
                  <a:cs typeface="Arial"/>
                </a:endParaRPr>
              </a:p>
            </p:txBody>
          </p:sp>
          <p:cxnSp>
            <p:nvCxnSpPr>
              <p:cNvPr id="154" name="直線矢印コネクタ 153">
                <a:extLst>
                  <a:ext uri="{FF2B5EF4-FFF2-40B4-BE49-F238E27FC236}">
                    <a16:creationId xmlns:a16="http://schemas.microsoft.com/office/drawing/2014/main" id="{B15CE89C-9E2C-4303-A003-41FF01B2C0C3}"/>
                  </a:ext>
                </a:extLst>
              </p:cNvPr>
              <p:cNvCxnSpPr>
                <a:cxnSpLocks/>
                <a:stCxn id="156" idx="6"/>
              </p:cNvCxnSpPr>
              <p:nvPr/>
            </p:nvCxnSpPr>
            <p:spPr>
              <a:xfrm>
                <a:off x="1373465" y="5598884"/>
                <a:ext cx="2715718" cy="238643"/>
              </a:xfrm>
              <a:prstGeom prst="straightConnector1">
                <a:avLst/>
              </a:prstGeom>
              <a:ln w="38100" cap="rnd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直線矢印コネクタ 154">
                <a:extLst>
                  <a:ext uri="{FF2B5EF4-FFF2-40B4-BE49-F238E27FC236}">
                    <a16:creationId xmlns:a16="http://schemas.microsoft.com/office/drawing/2014/main" id="{4A1273DB-C72A-434F-B5E7-9D87B0AA6C3C}"/>
                  </a:ext>
                </a:extLst>
              </p:cNvPr>
              <p:cNvCxnSpPr>
                <a:cxnSpLocks/>
                <a:stCxn id="156" idx="6"/>
              </p:cNvCxnSpPr>
              <p:nvPr/>
            </p:nvCxnSpPr>
            <p:spPr>
              <a:xfrm>
                <a:off x="1373465" y="5598884"/>
                <a:ext cx="2715718" cy="65650"/>
              </a:xfrm>
              <a:prstGeom prst="straightConnector1">
                <a:avLst/>
              </a:prstGeom>
              <a:ln w="38100" cap="rnd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6" name="楕円 155">
                <a:extLst>
                  <a:ext uri="{FF2B5EF4-FFF2-40B4-BE49-F238E27FC236}">
                    <a16:creationId xmlns:a16="http://schemas.microsoft.com/office/drawing/2014/main" id="{BF52A987-2208-4E74-8911-E8D986002946}"/>
                  </a:ext>
                </a:extLst>
              </p:cNvPr>
              <p:cNvSpPr/>
              <p:nvPr/>
            </p:nvSpPr>
            <p:spPr>
              <a:xfrm>
                <a:off x="1200470" y="5512484"/>
                <a:ext cx="172995" cy="172800"/>
              </a:xfrm>
              <a:prstGeom prst="ellipse">
                <a:avLst/>
              </a:prstGeom>
              <a:solidFill>
                <a:schemeClr val="tx1"/>
              </a:solidFill>
            </p:spPr>
            <p:txBody>
              <a:bodyPr wrap="square" rtlCol="0" anchor="ctr">
                <a:spAutoFit/>
              </a:bodyPr>
              <a:lstStyle/>
              <a:p>
                <a:pPr marL="285750" indent="-285750" algn="l">
                  <a:lnSpc>
                    <a:spcPct val="98000"/>
                  </a:lnSpc>
                  <a:buFontTx/>
                  <a:buChar char="-"/>
                </a:pPr>
                <a:endParaRPr lang="en-US" dirty="0">
                  <a:latin typeface="+mn-lt"/>
                  <a:ea typeface="Arial"/>
                  <a:cs typeface="Arial"/>
                </a:endParaRPr>
              </a:p>
            </p:txBody>
          </p:sp>
          <p:sp>
            <p:nvSpPr>
              <p:cNvPr id="157" name="テキスト ボックス 156">
                <a:extLst>
                  <a:ext uri="{FF2B5EF4-FFF2-40B4-BE49-F238E27FC236}">
                    <a16:creationId xmlns:a16="http://schemas.microsoft.com/office/drawing/2014/main" id="{D458013D-BB9F-4CB9-992A-5C908DB66C3C}"/>
                  </a:ext>
                </a:extLst>
              </p:cNvPr>
              <p:cNvSpPr txBox="1"/>
              <p:nvPr/>
            </p:nvSpPr>
            <p:spPr>
              <a:xfrm>
                <a:off x="293904" y="1837496"/>
                <a:ext cx="6527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dirty="0">
                    <a:latin typeface="+mn-lt"/>
                  </a:rPr>
                  <a:t>b jet</a:t>
                </a:r>
              </a:p>
            </p:txBody>
          </p:sp>
          <p:sp>
            <p:nvSpPr>
              <p:cNvPr id="158" name="テキスト ボックス 157">
                <a:extLst>
                  <a:ext uri="{FF2B5EF4-FFF2-40B4-BE49-F238E27FC236}">
                    <a16:creationId xmlns:a16="http://schemas.microsoft.com/office/drawing/2014/main" id="{A0602825-FFA7-4B56-B3DF-999F3CF07BE3}"/>
                  </a:ext>
                </a:extLst>
              </p:cNvPr>
              <p:cNvSpPr txBox="1"/>
              <p:nvPr/>
            </p:nvSpPr>
            <p:spPr>
              <a:xfrm>
                <a:off x="293904" y="3035334"/>
                <a:ext cx="62068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dirty="0">
                    <a:latin typeface="+mn-lt"/>
                  </a:rPr>
                  <a:t>c jet</a:t>
                </a:r>
              </a:p>
            </p:txBody>
          </p:sp>
          <p:sp>
            <p:nvSpPr>
              <p:cNvPr id="159" name="テキスト ボックス 158">
                <a:extLst>
                  <a:ext uri="{FF2B5EF4-FFF2-40B4-BE49-F238E27FC236}">
                    <a16:creationId xmlns:a16="http://schemas.microsoft.com/office/drawing/2014/main" id="{25ABCECE-BEE9-47E9-ADA9-3888A60EBC02}"/>
                  </a:ext>
                </a:extLst>
              </p:cNvPr>
              <p:cNvSpPr txBox="1"/>
              <p:nvPr/>
            </p:nvSpPr>
            <p:spPr>
              <a:xfrm>
                <a:off x="293904" y="4260249"/>
                <a:ext cx="62068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dirty="0">
                    <a:latin typeface="+mn-lt"/>
                  </a:rPr>
                  <a:t>s jet</a:t>
                </a:r>
              </a:p>
            </p:txBody>
          </p:sp>
          <p:sp>
            <p:nvSpPr>
              <p:cNvPr id="160" name="テキスト ボックス 159">
                <a:extLst>
                  <a:ext uri="{FF2B5EF4-FFF2-40B4-BE49-F238E27FC236}">
                    <a16:creationId xmlns:a16="http://schemas.microsoft.com/office/drawing/2014/main" id="{C5D4D4EE-B659-4D7B-B3BF-7D238181C734}"/>
                  </a:ext>
                </a:extLst>
              </p:cNvPr>
              <p:cNvSpPr txBox="1"/>
              <p:nvPr/>
            </p:nvSpPr>
            <p:spPr>
              <a:xfrm>
                <a:off x="293904" y="5418515"/>
                <a:ext cx="78739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dirty="0" err="1">
                    <a:latin typeface="+mn-lt"/>
                  </a:rPr>
                  <a:t>ud</a:t>
                </a:r>
                <a:r>
                  <a:rPr lang="en-US" dirty="0">
                    <a:latin typeface="+mn-lt"/>
                  </a:rPr>
                  <a:t> jet</a:t>
                </a:r>
              </a:p>
            </p:txBody>
          </p:sp>
        </p:grpSp>
        <p:sp>
          <p:nvSpPr>
            <p:cNvPr id="123" name="テキスト ボックス 122">
              <a:extLst>
                <a:ext uri="{FF2B5EF4-FFF2-40B4-BE49-F238E27FC236}">
                  <a16:creationId xmlns:a16="http://schemas.microsoft.com/office/drawing/2014/main" id="{21527208-90BF-4793-ACEE-AA80F32B604C}"/>
                </a:ext>
              </a:extLst>
            </p:cNvPr>
            <p:cNvSpPr txBox="1"/>
            <p:nvPr/>
          </p:nvSpPr>
          <p:spPr>
            <a:xfrm>
              <a:off x="890512" y="1511034"/>
              <a:ext cx="71109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+mn-lt"/>
                </a:rPr>
                <a:t>Primary</a:t>
              </a:r>
            </a:p>
            <a:p>
              <a:pPr algn="ctr"/>
              <a:r>
                <a:rPr lang="en-US" sz="1200" dirty="0">
                  <a:latin typeface="+mn-lt"/>
                </a:rPr>
                <a:t>Vertex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41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0E1D96EE-46DE-4F10-BE7B-98AA5756FB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E0A1A2-90A7-4BBF-ABF7-80B01005CBB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7DF4FC2F-792C-45DE-92F5-E41C6225C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Discriminants</a:t>
            </a:r>
          </a:p>
        </p:txBody>
      </p:sp>
      <p:sp>
        <p:nvSpPr>
          <p:cNvPr id="120" name="テキスト ボックス 119">
            <a:extLst>
              <a:ext uri="{FF2B5EF4-FFF2-40B4-BE49-F238E27FC236}">
                <a16:creationId xmlns:a16="http://schemas.microsoft.com/office/drawing/2014/main" id="{F4BDE3F5-BC5F-428C-954A-424ED6B11FB2}"/>
              </a:ext>
            </a:extLst>
          </p:cNvPr>
          <p:cNvSpPr txBox="1"/>
          <p:nvPr/>
        </p:nvSpPr>
        <p:spPr>
          <a:xfrm>
            <a:off x="6026319" y="1298443"/>
            <a:ext cx="587641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dirty="0">
                <a:latin typeface="+mn-lt"/>
              </a:rPr>
              <a:t>Charged Kaon track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Zero track impact parameter </a:t>
            </a:r>
            <a:r>
              <a:rPr lang="en-US" dirty="0" err="1">
                <a:latin typeface="+mn-lt"/>
              </a:rPr>
              <a:t>w.r.t.</a:t>
            </a:r>
            <a:r>
              <a:rPr lang="en-US" dirty="0">
                <a:latin typeface="+mn-lt"/>
              </a:rPr>
              <a:t> primary vertex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Momentum fraction relative to the jet momentum carried by the leading Kaon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(Longitudinal vs transverse components?)</a:t>
            </a:r>
          </a:p>
          <a:p>
            <a:pPr algn="l"/>
            <a:endParaRPr lang="en-US" dirty="0">
              <a:latin typeface="+mn-lt"/>
            </a:endParaRPr>
          </a:p>
          <a:p>
            <a:pPr algn="l"/>
            <a:r>
              <a:rPr lang="en-US" b="1" dirty="0">
                <a:latin typeface="+mn-lt"/>
              </a:rPr>
              <a:t>V</a:t>
            </a:r>
            <a:r>
              <a:rPr lang="en-US" b="1" baseline="30000" dirty="0">
                <a:latin typeface="+mn-lt"/>
              </a:rPr>
              <a:t>0 </a:t>
            </a:r>
            <a:r>
              <a:rPr lang="en-US" dirty="0">
                <a:latin typeface="+mn-lt"/>
              </a:rPr>
              <a:t>(K</a:t>
            </a:r>
            <a:r>
              <a:rPr lang="en-US" baseline="-25000" dirty="0">
                <a:latin typeface="+mn-lt"/>
              </a:rPr>
              <a:t>S</a:t>
            </a:r>
            <a:r>
              <a:rPr lang="en-US" baseline="30000" dirty="0">
                <a:latin typeface="+mn-lt"/>
              </a:rPr>
              <a:t>0</a:t>
            </a:r>
            <a:r>
              <a:rPr lang="en-US" dirty="0">
                <a:latin typeface="+mn-lt"/>
              </a:rPr>
              <a:t>,</a:t>
            </a:r>
            <a:r>
              <a:rPr lang="en-US" altLang="ja-JP" dirty="0">
                <a:latin typeface="+mn-lt"/>
              </a:rPr>
              <a:t>Λ</a:t>
            </a:r>
            <a:r>
              <a:rPr lang="en-US" baseline="30000" dirty="0">
                <a:latin typeface="+mn-lt"/>
              </a:rPr>
              <a:t>0</a:t>
            </a:r>
            <a:r>
              <a:rPr lang="en-US" dirty="0">
                <a:latin typeface="+mn-lt"/>
              </a:rPr>
              <a:t>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Vertex momentum &amp; displacement must point in the same direction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Mean vertex distance smaller compared to b/c</a:t>
            </a:r>
          </a:p>
          <a:p>
            <a:pPr algn="l"/>
            <a:endParaRPr lang="en-US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+ the usual b/c discriminants (vertex mass, impact parameter for all tracks, etc.)</a:t>
            </a:r>
          </a:p>
          <a:p>
            <a:pPr algn="l"/>
            <a:endParaRPr lang="en-US" dirty="0">
              <a:latin typeface="+mn-lt"/>
            </a:endParaRPr>
          </a:p>
          <a:p>
            <a:pPr algn="l"/>
            <a:r>
              <a:rPr lang="en-US" i="1" dirty="0">
                <a:latin typeface="+mn-lt"/>
              </a:rPr>
              <a:t>Remember to normalize the discriminants to make them boost invariant (as much as possible)</a:t>
            </a: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FE2997C6-F90B-4FF3-98FE-80242C37B90B}"/>
              </a:ext>
            </a:extLst>
          </p:cNvPr>
          <p:cNvGrpSpPr/>
          <p:nvPr/>
        </p:nvGrpSpPr>
        <p:grpSpPr>
          <a:xfrm>
            <a:off x="293904" y="1059620"/>
            <a:ext cx="5410859" cy="4326493"/>
            <a:chOff x="293904" y="1511034"/>
            <a:chExt cx="5410859" cy="4326493"/>
          </a:xfrm>
        </p:grpSpPr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9B0776D6-172C-4DA9-B7A4-22ABE996E04E}"/>
                </a:ext>
              </a:extLst>
            </p:cNvPr>
            <p:cNvGrpSpPr/>
            <p:nvPr/>
          </p:nvGrpSpPr>
          <p:grpSpPr>
            <a:xfrm>
              <a:off x="293904" y="1516415"/>
              <a:ext cx="5410859" cy="4321112"/>
              <a:chOff x="293904" y="1516415"/>
              <a:chExt cx="5410859" cy="4321112"/>
            </a:xfrm>
          </p:grpSpPr>
          <p:cxnSp>
            <p:nvCxnSpPr>
              <p:cNvPr id="7" name="直線矢印コネクタ 6">
                <a:extLst>
                  <a:ext uri="{FF2B5EF4-FFF2-40B4-BE49-F238E27FC236}">
                    <a16:creationId xmlns:a16="http://schemas.microsoft.com/office/drawing/2014/main" id="{6C25693C-34BE-481F-BD73-777EBD7ED07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308339" y="2036135"/>
                <a:ext cx="1107213" cy="1"/>
              </a:xfrm>
              <a:prstGeom prst="straightConnector1">
                <a:avLst/>
              </a:prstGeom>
              <a:ln w="38100" cap="rnd">
                <a:solidFill>
                  <a:srgbClr val="0070C0"/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直線矢印コネクタ 7">
                <a:extLst>
                  <a:ext uri="{FF2B5EF4-FFF2-40B4-BE49-F238E27FC236}">
                    <a16:creationId xmlns:a16="http://schemas.microsoft.com/office/drawing/2014/main" id="{4B68D9EC-A9B8-40D7-8D34-3A61DEDC473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19094" y="2050339"/>
                <a:ext cx="554425" cy="13292"/>
              </a:xfrm>
              <a:prstGeom prst="straightConnector1">
                <a:avLst/>
              </a:prstGeom>
              <a:ln w="38100" cap="rnd">
                <a:solidFill>
                  <a:srgbClr val="00B050"/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線矢印コネクタ 8">
                <a:extLst>
                  <a:ext uri="{FF2B5EF4-FFF2-40B4-BE49-F238E27FC236}">
                    <a16:creationId xmlns:a16="http://schemas.microsoft.com/office/drawing/2014/main" id="{2C4AAA6B-0B3F-4EBD-ABFD-CDBBE48296A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977020" y="1903311"/>
                <a:ext cx="1939332" cy="144064"/>
              </a:xfrm>
              <a:prstGeom prst="straightConnector1">
                <a:avLst/>
              </a:prstGeom>
              <a:ln w="38100" cap="rnd">
                <a:solidFill>
                  <a:srgbClr val="C00000"/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A9BCAE32-2FDE-4B30-8F6E-BF147412A2D1}"/>
                  </a:ext>
                </a:extLst>
              </p:cNvPr>
              <p:cNvSpPr txBox="1"/>
              <p:nvPr/>
            </p:nvSpPr>
            <p:spPr>
              <a:xfrm>
                <a:off x="1656866" y="1637061"/>
                <a:ext cx="332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dirty="0">
                    <a:solidFill>
                      <a:srgbClr val="0070C0"/>
                    </a:solidFill>
                    <a:latin typeface="+mn-lt"/>
                  </a:rPr>
                  <a:t>B</a:t>
                </a:r>
              </a:p>
            </p:txBody>
          </p:sp>
          <p:sp>
            <p:nvSpPr>
              <p:cNvPr id="18" name="テキスト ボックス 17">
                <a:extLst>
                  <a:ext uri="{FF2B5EF4-FFF2-40B4-BE49-F238E27FC236}">
                    <a16:creationId xmlns:a16="http://schemas.microsoft.com/office/drawing/2014/main" id="{217A5098-C7C9-403F-898C-AF28ACDD76BF}"/>
                  </a:ext>
                </a:extLst>
              </p:cNvPr>
              <p:cNvSpPr txBox="1"/>
              <p:nvPr/>
            </p:nvSpPr>
            <p:spPr>
              <a:xfrm>
                <a:off x="2427499" y="2076286"/>
                <a:ext cx="3593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dirty="0">
                    <a:solidFill>
                      <a:srgbClr val="00B050"/>
                    </a:solidFill>
                    <a:latin typeface="+mn-lt"/>
                  </a:rPr>
                  <a:t>D</a:t>
                </a:r>
              </a:p>
            </p:txBody>
          </p:sp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A8765128-BC88-498B-AEFC-CDE2D2644D0C}"/>
                  </a:ext>
                </a:extLst>
              </p:cNvPr>
              <p:cNvSpPr txBox="1"/>
              <p:nvPr/>
            </p:nvSpPr>
            <p:spPr>
              <a:xfrm>
                <a:off x="3782218" y="1516415"/>
                <a:ext cx="3289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dirty="0">
                    <a:solidFill>
                      <a:srgbClr val="C00000"/>
                    </a:solidFill>
                    <a:latin typeface="+mn-lt"/>
                  </a:rPr>
                  <a:t>K</a:t>
                </a:r>
              </a:p>
            </p:txBody>
          </p:sp>
          <p:cxnSp>
            <p:nvCxnSpPr>
              <p:cNvPr id="23" name="直線矢印コネクタ 22">
                <a:extLst>
                  <a:ext uri="{FF2B5EF4-FFF2-40B4-BE49-F238E27FC236}">
                    <a16:creationId xmlns:a16="http://schemas.microsoft.com/office/drawing/2014/main" id="{61BF7AD7-DABE-4E48-81F8-C56B2C80B6D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333648" y="3255117"/>
                <a:ext cx="452175" cy="1"/>
              </a:xfrm>
              <a:prstGeom prst="straightConnector1">
                <a:avLst/>
              </a:prstGeom>
              <a:ln w="38100" cap="rnd">
                <a:solidFill>
                  <a:srgbClr val="00B050"/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線矢印コネクタ 23">
                <a:extLst>
                  <a:ext uri="{FF2B5EF4-FFF2-40B4-BE49-F238E27FC236}">
                    <a16:creationId xmlns:a16="http://schemas.microsoft.com/office/drawing/2014/main" id="{CC49FE0A-AF7D-4C69-B1A5-78568759F49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22598" y="3263676"/>
                <a:ext cx="1959620" cy="83660"/>
              </a:xfrm>
              <a:prstGeom prst="straightConnector1">
                <a:avLst/>
              </a:prstGeom>
              <a:ln w="38100" cap="rnd">
                <a:solidFill>
                  <a:srgbClr val="C00000"/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テキスト ボックス 25">
                <a:extLst>
                  <a:ext uri="{FF2B5EF4-FFF2-40B4-BE49-F238E27FC236}">
                    <a16:creationId xmlns:a16="http://schemas.microsoft.com/office/drawing/2014/main" id="{75B630AC-14FF-480E-9145-0F972DBA2079}"/>
                  </a:ext>
                </a:extLst>
              </p:cNvPr>
              <p:cNvSpPr txBox="1"/>
              <p:nvPr/>
            </p:nvSpPr>
            <p:spPr>
              <a:xfrm>
                <a:off x="1376193" y="2843584"/>
                <a:ext cx="3593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dirty="0">
                    <a:solidFill>
                      <a:srgbClr val="00B050"/>
                    </a:solidFill>
                    <a:latin typeface="+mn-lt"/>
                  </a:rPr>
                  <a:t>D</a:t>
                </a:r>
              </a:p>
            </p:txBody>
          </p:sp>
          <p:sp>
            <p:nvSpPr>
              <p:cNvPr id="27" name="テキスト ボックス 26">
                <a:extLst>
                  <a:ext uri="{FF2B5EF4-FFF2-40B4-BE49-F238E27FC236}">
                    <a16:creationId xmlns:a16="http://schemas.microsoft.com/office/drawing/2014/main" id="{EF953AB5-4B9E-4EA7-8206-F98034B0F488}"/>
                  </a:ext>
                </a:extLst>
              </p:cNvPr>
              <p:cNvSpPr txBox="1"/>
              <p:nvPr/>
            </p:nvSpPr>
            <p:spPr>
              <a:xfrm>
                <a:off x="2714467" y="2963334"/>
                <a:ext cx="3289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dirty="0">
                    <a:solidFill>
                      <a:srgbClr val="C00000"/>
                    </a:solidFill>
                    <a:latin typeface="+mn-lt"/>
                  </a:rPr>
                  <a:t>K</a:t>
                </a:r>
              </a:p>
            </p:txBody>
          </p:sp>
          <p:sp>
            <p:nvSpPr>
              <p:cNvPr id="34" name="テキスト ボックス 33">
                <a:extLst>
                  <a:ext uri="{FF2B5EF4-FFF2-40B4-BE49-F238E27FC236}">
                    <a16:creationId xmlns:a16="http://schemas.microsoft.com/office/drawing/2014/main" id="{A4EA492C-6498-4583-B131-AE0FCEEE7310}"/>
                  </a:ext>
                </a:extLst>
              </p:cNvPr>
              <p:cNvSpPr txBox="1"/>
              <p:nvPr/>
            </p:nvSpPr>
            <p:spPr>
              <a:xfrm>
                <a:off x="2054766" y="3979913"/>
                <a:ext cx="3289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dirty="0">
                    <a:solidFill>
                      <a:srgbClr val="C00000"/>
                    </a:solidFill>
                    <a:latin typeface="+mn-lt"/>
                  </a:rPr>
                  <a:t>K</a:t>
                </a:r>
              </a:p>
            </p:txBody>
          </p:sp>
          <p:sp>
            <p:nvSpPr>
              <p:cNvPr id="37" name="楕円 36">
                <a:extLst>
                  <a:ext uri="{FF2B5EF4-FFF2-40B4-BE49-F238E27FC236}">
                    <a16:creationId xmlns:a16="http://schemas.microsoft.com/office/drawing/2014/main" id="{7714B9AA-5E07-455C-9206-897CC489127E}"/>
                  </a:ext>
                </a:extLst>
              </p:cNvPr>
              <p:cNvSpPr/>
              <p:nvPr/>
            </p:nvSpPr>
            <p:spPr>
              <a:xfrm>
                <a:off x="1146479" y="1941909"/>
                <a:ext cx="172995" cy="172800"/>
              </a:xfrm>
              <a:prstGeom prst="ellipse">
                <a:avLst/>
              </a:prstGeom>
              <a:solidFill>
                <a:schemeClr val="tx1"/>
              </a:solidFill>
            </p:spPr>
            <p:txBody>
              <a:bodyPr wrap="square" rtlCol="0" anchor="ctr">
                <a:spAutoFit/>
              </a:bodyPr>
              <a:lstStyle/>
              <a:p>
                <a:pPr marL="285750" indent="-285750" algn="l">
                  <a:lnSpc>
                    <a:spcPct val="98000"/>
                  </a:lnSpc>
                  <a:buFontTx/>
                  <a:buChar char="-"/>
                </a:pPr>
                <a:endParaRPr lang="en-US" dirty="0">
                  <a:latin typeface="+mn-lt"/>
                  <a:ea typeface="Arial"/>
                  <a:cs typeface="Arial"/>
                </a:endParaRPr>
              </a:p>
            </p:txBody>
          </p:sp>
          <p:sp>
            <p:nvSpPr>
              <p:cNvPr id="51" name="楕円 50">
                <a:extLst>
                  <a:ext uri="{FF2B5EF4-FFF2-40B4-BE49-F238E27FC236}">
                    <a16:creationId xmlns:a16="http://schemas.microsoft.com/office/drawing/2014/main" id="{9695C14D-F58C-4F6F-94A6-3D9068C932B1}"/>
                  </a:ext>
                </a:extLst>
              </p:cNvPr>
              <p:cNvSpPr/>
              <p:nvPr/>
            </p:nvSpPr>
            <p:spPr>
              <a:xfrm>
                <a:off x="1150535" y="3184484"/>
                <a:ext cx="172995" cy="172800"/>
              </a:xfrm>
              <a:prstGeom prst="ellipse">
                <a:avLst/>
              </a:prstGeom>
              <a:solidFill>
                <a:schemeClr val="tx1"/>
              </a:solidFill>
            </p:spPr>
            <p:txBody>
              <a:bodyPr wrap="square" rtlCol="0" anchor="ctr">
                <a:spAutoFit/>
              </a:bodyPr>
              <a:lstStyle/>
              <a:p>
                <a:pPr marL="285750" indent="-285750" algn="l">
                  <a:lnSpc>
                    <a:spcPct val="98000"/>
                  </a:lnSpc>
                  <a:buFontTx/>
                  <a:buChar char="-"/>
                </a:pPr>
                <a:endParaRPr lang="en-US" dirty="0">
                  <a:latin typeface="+mn-lt"/>
                  <a:ea typeface="Arial"/>
                  <a:cs typeface="Arial"/>
                </a:endParaRPr>
              </a:p>
            </p:txBody>
          </p:sp>
          <p:cxnSp>
            <p:nvCxnSpPr>
              <p:cNvPr id="57" name="直線矢印コネクタ 56">
                <a:extLst>
                  <a:ext uri="{FF2B5EF4-FFF2-40B4-BE49-F238E27FC236}">
                    <a16:creationId xmlns:a16="http://schemas.microsoft.com/office/drawing/2014/main" id="{4D041A2F-B36E-4100-B6A3-5D5CA05501B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410303" y="1865896"/>
                <a:ext cx="1133434" cy="156266"/>
              </a:xfrm>
              <a:prstGeom prst="straightConnector1">
                <a:avLst/>
              </a:prstGeom>
              <a:ln w="38100" cap="rnd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線矢印コネクタ 60">
                <a:extLst>
                  <a:ext uri="{FF2B5EF4-FFF2-40B4-BE49-F238E27FC236}">
                    <a16:creationId xmlns:a16="http://schemas.microsoft.com/office/drawing/2014/main" id="{D7E455C0-78D4-4C8F-A561-523AF9985A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77020" y="2063631"/>
                <a:ext cx="1229275" cy="85889"/>
              </a:xfrm>
              <a:prstGeom prst="straightConnector1">
                <a:avLst/>
              </a:prstGeom>
              <a:ln w="38100" cap="rnd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直線矢印コネクタ 63">
                <a:extLst>
                  <a:ext uri="{FF2B5EF4-FFF2-40B4-BE49-F238E27FC236}">
                    <a16:creationId xmlns:a16="http://schemas.microsoft.com/office/drawing/2014/main" id="{A637DE67-A6D2-42A9-ABDE-65FE5A2BC86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837668" y="3183842"/>
                <a:ext cx="654430" cy="62690"/>
              </a:xfrm>
              <a:prstGeom prst="straightConnector1">
                <a:avLst/>
              </a:prstGeom>
              <a:ln w="38100" cap="rnd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直線矢印コネクタ 65">
                <a:extLst>
                  <a:ext uri="{FF2B5EF4-FFF2-40B4-BE49-F238E27FC236}">
                    <a16:creationId xmlns:a16="http://schemas.microsoft.com/office/drawing/2014/main" id="{176AF930-6553-4CFE-B0EE-5288CB4D28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19853" y="1912008"/>
                <a:ext cx="784910" cy="31629"/>
              </a:xfrm>
              <a:prstGeom prst="straightConnector1">
                <a:avLst/>
              </a:prstGeom>
              <a:ln w="38100" cap="rnd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直線矢印コネクタ 67">
                <a:extLst>
                  <a:ext uri="{FF2B5EF4-FFF2-40B4-BE49-F238E27FC236}">
                    <a16:creationId xmlns:a16="http://schemas.microsoft.com/office/drawing/2014/main" id="{7D158B7D-500E-47B7-AD42-E7A6D01E231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919853" y="1808270"/>
                <a:ext cx="784910" cy="84169"/>
              </a:xfrm>
              <a:prstGeom prst="straightConnector1">
                <a:avLst/>
              </a:prstGeom>
              <a:ln w="38100" cap="rnd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直線矢印コネクタ 70">
                <a:extLst>
                  <a:ext uri="{FF2B5EF4-FFF2-40B4-BE49-F238E27FC236}">
                    <a16:creationId xmlns:a16="http://schemas.microsoft.com/office/drawing/2014/main" id="{FEC63D89-D231-4852-B47B-A650A5976F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95785" y="3352235"/>
                <a:ext cx="849674" cy="89435"/>
              </a:xfrm>
              <a:prstGeom prst="straightConnector1">
                <a:avLst/>
              </a:prstGeom>
              <a:ln w="38100" cap="rnd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直線矢印コネクタ 71">
                <a:extLst>
                  <a:ext uri="{FF2B5EF4-FFF2-40B4-BE49-F238E27FC236}">
                    <a16:creationId xmlns:a16="http://schemas.microsoft.com/office/drawing/2014/main" id="{FAB9D7AE-A069-4F3B-8FF8-1A4C5345B3F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95785" y="3263833"/>
                <a:ext cx="849674" cy="68833"/>
              </a:xfrm>
              <a:prstGeom prst="straightConnector1">
                <a:avLst/>
              </a:prstGeom>
              <a:ln w="38100" cap="rnd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直線矢印コネクタ 72">
                <a:extLst>
                  <a:ext uri="{FF2B5EF4-FFF2-40B4-BE49-F238E27FC236}">
                    <a16:creationId xmlns:a16="http://schemas.microsoft.com/office/drawing/2014/main" id="{CA4F3830-5A9D-49AC-801A-C5C36822CD1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63261" y="4443311"/>
                <a:ext cx="792690" cy="70850"/>
              </a:xfrm>
              <a:prstGeom prst="straightConnector1">
                <a:avLst/>
              </a:prstGeom>
              <a:ln w="38100" cap="rnd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直線矢印コネクタ 73">
                <a:extLst>
                  <a:ext uri="{FF2B5EF4-FFF2-40B4-BE49-F238E27FC236}">
                    <a16:creationId xmlns:a16="http://schemas.microsoft.com/office/drawing/2014/main" id="{CBB40EAD-F896-4AD9-A980-97C59D3C135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271041" y="4341166"/>
                <a:ext cx="784910" cy="102145"/>
              </a:xfrm>
              <a:prstGeom prst="straightConnector1">
                <a:avLst/>
              </a:prstGeom>
              <a:ln w="38100" cap="rnd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7" name="正方形/長方形 96">
                <a:extLst>
                  <a:ext uri="{FF2B5EF4-FFF2-40B4-BE49-F238E27FC236}">
                    <a16:creationId xmlns:a16="http://schemas.microsoft.com/office/drawing/2014/main" id="{44099A47-0F07-4C7D-BCF9-7BDDE7A2D6EC}"/>
                  </a:ext>
                </a:extLst>
              </p:cNvPr>
              <p:cNvSpPr/>
              <p:nvPr/>
            </p:nvSpPr>
            <p:spPr>
              <a:xfrm>
                <a:off x="2338303" y="1968526"/>
                <a:ext cx="144000" cy="14400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marL="285750" indent="-285750" algn="l">
                  <a:lnSpc>
                    <a:spcPct val="98000"/>
                  </a:lnSpc>
                  <a:buFontTx/>
                  <a:buChar char="-"/>
                </a:pPr>
                <a:endParaRPr lang="en-US" dirty="0">
                  <a:latin typeface="+mn-lt"/>
                  <a:ea typeface="Arial"/>
                  <a:cs typeface="Arial"/>
                </a:endParaRPr>
              </a:p>
            </p:txBody>
          </p:sp>
          <p:sp>
            <p:nvSpPr>
              <p:cNvPr id="99" name="二等辺三角形 98">
                <a:extLst>
                  <a:ext uri="{FF2B5EF4-FFF2-40B4-BE49-F238E27FC236}">
                    <a16:creationId xmlns:a16="http://schemas.microsoft.com/office/drawing/2014/main" id="{D2D7D4DA-C1E6-44AC-BD30-09D44A991386}"/>
                  </a:ext>
                </a:extLst>
              </p:cNvPr>
              <p:cNvSpPr/>
              <p:nvPr/>
            </p:nvSpPr>
            <p:spPr>
              <a:xfrm>
                <a:off x="2901519" y="2006852"/>
                <a:ext cx="144000" cy="144000"/>
              </a:xfrm>
              <a:prstGeom prst="triangle">
                <a:avLst/>
              </a:prstGeom>
              <a:solidFill>
                <a:srgbClr val="000000"/>
              </a:solidFill>
            </p:spPr>
            <p:txBody>
              <a:bodyPr rtlCol="0" anchor="ctr">
                <a:spAutoFit/>
              </a:bodyPr>
              <a:lstStyle/>
              <a:p>
                <a:pPr marL="285750" indent="-285750" algn="l">
                  <a:lnSpc>
                    <a:spcPct val="98000"/>
                  </a:lnSpc>
                  <a:buFontTx/>
                  <a:buChar char="-"/>
                </a:pPr>
                <a:endParaRPr lang="en-US" dirty="0">
                  <a:latin typeface="+mn-lt"/>
                  <a:ea typeface="Arial"/>
                  <a:cs typeface="Arial"/>
                </a:endParaRPr>
              </a:p>
            </p:txBody>
          </p:sp>
          <p:sp>
            <p:nvSpPr>
              <p:cNvPr id="100" name="二等辺三角形 99">
                <a:extLst>
                  <a:ext uri="{FF2B5EF4-FFF2-40B4-BE49-F238E27FC236}">
                    <a16:creationId xmlns:a16="http://schemas.microsoft.com/office/drawing/2014/main" id="{3DE3131C-A44F-43E2-A342-3C66FA65BD30}"/>
                  </a:ext>
                </a:extLst>
              </p:cNvPr>
              <p:cNvSpPr/>
              <p:nvPr/>
            </p:nvSpPr>
            <p:spPr>
              <a:xfrm>
                <a:off x="1744829" y="3188846"/>
                <a:ext cx="144000" cy="144000"/>
              </a:xfrm>
              <a:prstGeom prst="triangle">
                <a:avLst/>
              </a:prstGeom>
              <a:solidFill>
                <a:srgbClr val="000000"/>
              </a:solidFill>
            </p:spPr>
            <p:txBody>
              <a:bodyPr rtlCol="0" anchor="ctr">
                <a:spAutoFit/>
              </a:bodyPr>
              <a:lstStyle/>
              <a:p>
                <a:pPr marL="285750" indent="-285750" algn="l">
                  <a:lnSpc>
                    <a:spcPct val="98000"/>
                  </a:lnSpc>
                  <a:buFontTx/>
                  <a:buChar char="-"/>
                </a:pPr>
                <a:endParaRPr lang="en-US" dirty="0">
                  <a:latin typeface="+mn-lt"/>
                  <a:ea typeface="Arial"/>
                  <a:cs typeface="Arial"/>
                </a:endParaRPr>
              </a:p>
            </p:txBody>
          </p:sp>
          <p:sp>
            <p:nvSpPr>
              <p:cNvPr id="101" name="星: 5 pt 100">
                <a:extLst>
                  <a:ext uri="{FF2B5EF4-FFF2-40B4-BE49-F238E27FC236}">
                    <a16:creationId xmlns:a16="http://schemas.microsoft.com/office/drawing/2014/main" id="{5BF70616-E153-43E9-AF84-A8CCCD02D771}"/>
                  </a:ext>
                </a:extLst>
              </p:cNvPr>
              <p:cNvSpPr/>
              <p:nvPr/>
            </p:nvSpPr>
            <p:spPr>
              <a:xfrm>
                <a:off x="4847853" y="1818816"/>
                <a:ext cx="144000" cy="144000"/>
              </a:xfrm>
              <a:prstGeom prst="star5">
                <a:avLst/>
              </a:prstGeom>
              <a:solidFill>
                <a:schemeClr val="tx1"/>
              </a:solidFill>
            </p:spPr>
            <p:txBody>
              <a:bodyPr rtlCol="0" anchor="ctr">
                <a:spAutoFit/>
              </a:bodyPr>
              <a:lstStyle/>
              <a:p>
                <a:pPr marL="285750" indent="-285750" algn="l">
                  <a:lnSpc>
                    <a:spcPct val="98000"/>
                  </a:lnSpc>
                  <a:buFontTx/>
                  <a:buChar char="-"/>
                </a:pPr>
                <a:endParaRPr lang="en-US" dirty="0">
                  <a:latin typeface="+mn-lt"/>
                  <a:ea typeface="Arial"/>
                  <a:cs typeface="Arial"/>
                </a:endParaRPr>
              </a:p>
            </p:txBody>
          </p:sp>
          <p:sp>
            <p:nvSpPr>
              <p:cNvPr id="102" name="星: 5 pt 101">
                <a:extLst>
                  <a:ext uri="{FF2B5EF4-FFF2-40B4-BE49-F238E27FC236}">
                    <a16:creationId xmlns:a16="http://schemas.microsoft.com/office/drawing/2014/main" id="{1A589FF3-9068-4BAB-9F62-C30EF95B7448}"/>
                  </a:ext>
                </a:extLst>
              </p:cNvPr>
              <p:cNvSpPr/>
              <p:nvPr/>
            </p:nvSpPr>
            <p:spPr>
              <a:xfrm>
                <a:off x="3710218" y="3259164"/>
                <a:ext cx="144000" cy="144000"/>
              </a:xfrm>
              <a:prstGeom prst="star5">
                <a:avLst/>
              </a:prstGeom>
              <a:solidFill>
                <a:schemeClr val="tx1"/>
              </a:solidFill>
            </p:spPr>
            <p:txBody>
              <a:bodyPr rtlCol="0" anchor="ctr">
                <a:spAutoFit/>
              </a:bodyPr>
              <a:lstStyle/>
              <a:p>
                <a:pPr marL="285750" indent="-285750" algn="l">
                  <a:lnSpc>
                    <a:spcPct val="98000"/>
                  </a:lnSpc>
                  <a:buFontTx/>
                  <a:buChar char="-"/>
                </a:pPr>
                <a:endParaRPr lang="en-US" dirty="0">
                  <a:latin typeface="+mn-lt"/>
                  <a:ea typeface="Arial"/>
                  <a:cs typeface="Arial"/>
                </a:endParaRPr>
              </a:p>
            </p:txBody>
          </p:sp>
          <p:cxnSp>
            <p:nvCxnSpPr>
              <p:cNvPr id="32" name="直線矢印コネクタ 31">
                <a:extLst>
                  <a:ext uri="{FF2B5EF4-FFF2-40B4-BE49-F238E27FC236}">
                    <a16:creationId xmlns:a16="http://schemas.microsoft.com/office/drawing/2014/main" id="{010E0680-43F1-40B6-BF63-66DEAC5796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33648" y="4444915"/>
                <a:ext cx="1878555" cy="0"/>
              </a:xfrm>
              <a:prstGeom prst="straightConnector1">
                <a:avLst/>
              </a:prstGeom>
              <a:ln w="38100" cap="rnd">
                <a:solidFill>
                  <a:srgbClr val="C00000"/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楕円 53">
                <a:extLst>
                  <a:ext uri="{FF2B5EF4-FFF2-40B4-BE49-F238E27FC236}">
                    <a16:creationId xmlns:a16="http://schemas.microsoft.com/office/drawing/2014/main" id="{761BA4B6-D377-4AAB-972E-15CFA49E6A12}"/>
                  </a:ext>
                </a:extLst>
              </p:cNvPr>
              <p:cNvSpPr/>
              <p:nvPr/>
            </p:nvSpPr>
            <p:spPr>
              <a:xfrm>
                <a:off x="1167238" y="4354218"/>
                <a:ext cx="172995" cy="172800"/>
              </a:xfrm>
              <a:prstGeom prst="ellipse">
                <a:avLst/>
              </a:prstGeom>
              <a:solidFill>
                <a:schemeClr val="tx1"/>
              </a:solidFill>
            </p:spPr>
            <p:txBody>
              <a:bodyPr wrap="square" rtlCol="0" anchor="ctr">
                <a:spAutoFit/>
              </a:bodyPr>
              <a:lstStyle/>
              <a:p>
                <a:pPr marL="285750" indent="-285750" algn="l">
                  <a:lnSpc>
                    <a:spcPct val="98000"/>
                  </a:lnSpc>
                  <a:buFontTx/>
                  <a:buChar char="-"/>
                </a:pPr>
                <a:endParaRPr lang="en-US" dirty="0">
                  <a:latin typeface="+mn-lt"/>
                  <a:ea typeface="Arial"/>
                  <a:cs typeface="Arial"/>
                </a:endParaRPr>
              </a:p>
            </p:txBody>
          </p:sp>
          <p:sp>
            <p:nvSpPr>
              <p:cNvPr id="103" name="星: 5 pt 102">
                <a:extLst>
                  <a:ext uri="{FF2B5EF4-FFF2-40B4-BE49-F238E27FC236}">
                    <a16:creationId xmlns:a16="http://schemas.microsoft.com/office/drawing/2014/main" id="{BA8A6AD9-CB80-4EF5-A132-7708AE7933B1}"/>
                  </a:ext>
                </a:extLst>
              </p:cNvPr>
              <p:cNvSpPr/>
              <p:nvPr/>
            </p:nvSpPr>
            <p:spPr>
              <a:xfrm>
                <a:off x="3187371" y="4379127"/>
                <a:ext cx="144000" cy="144000"/>
              </a:xfrm>
              <a:prstGeom prst="star5">
                <a:avLst/>
              </a:prstGeom>
              <a:solidFill>
                <a:schemeClr val="tx1"/>
              </a:solidFill>
            </p:spPr>
            <p:txBody>
              <a:bodyPr rtlCol="0" anchor="ctr">
                <a:spAutoFit/>
              </a:bodyPr>
              <a:lstStyle/>
              <a:p>
                <a:pPr marL="285750" indent="-285750" algn="l">
                  <a:lnSpc>
                    <a:spcPct val="98000"/>
                  </a:lnSpc>
                  <a:buFontTx/>
                  <a:buChar char="-"/>
                </a:pPr>
                <a:endParaRPr lang="en-US" dirty="0">
                  <a:latin typeface="+mn-lt"/>
                  <a:ea typeface="Arial"/>
                  <a:cs typeface="Arial"/>
                </a:endParaRPr>
              </a:p>
            </p:txBody>
          </p:sp>
          <p:cxnSp>
            <p:nvCxnSpPr>
              <p:cNvPr id="108" name="直線矢印コネクタ 107">
                <a:extLst>
                  <a:ext uri="{FF2B5EF4-FFF2-40B4-BE49-F238E27FC236}">
                    <a16:creationId xmlns:a16="http://schemas.microsoft.com/office/drawing/2014/main" id="{AC773C79-2A07-4252-9479-E727557EA77A}"/>
                  </a:ext>
                </a:extLst>
              </p:cNvPr>
              <p:cNvCxnSpPr>
                <a:cxnSpLocks/>
                <a:stCxn id="112" idx="6"/>
              </p:cNvCxnSpPr>
              <p:nvPr/>
            </p:nvCxnSpPr>
            <p:spPr>
              <a:xfrm>
                <a:off x="1373465" y="5598884"/>
                <a:ext cx="2715718" cy="238643"/>
              </a:xfrm>
              <a:prstGeom prst="straightConnector1">
                <a:avLst/>
              </a:prstGeom>
              <a:ln w="38100" cap="rnd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直線矢印コネクタ 108">
                <a:extLst>
                  <a:ext uri="{FF2B5EF4-FFF2-40B4-BE49-F238E27FC236}">
                    <a16:creationId xmlns:a16="http://schemas.microsoft.com/office/drawing/2014/main" id="{DDDE7E9B-FCCE-4E6A-A879-4154FDF94A6C}"/>
                  </a:ext>
                </a:extLst>
              </p:cNvPr>
              <p:cNvCxnSpPr>
                <a:cxnSpLocks/>
                <a:stCxn id="112" idx="6"/>
              </p:cNvCxnSpPr>
              <p:nvPr/>
            </p:nvCxnSpPr>
            <p:spPr>
              <a:xfrm>
                <a:off x="1373465" y="5598884"/>
                <a:ext cx="2715718" cy="65650"/>
              </a:xfrm>
              <a:prstGeom prst="straightConnector1">
                <a:avLst/>
              </a:prstGeom>
              <a:ln w="38100" cap="rnd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2" name="楕円 111">
                <a:extLst>
                  <a:ext uri="{FF2B5EF4-FFF2-40B4-BE49-F238E27FC236}">
                    <a16:creationId xmlns:a16="http://schemas.microsoft.com/office/drawing/2014/main" id="{FE30A4FE-A5AC-4489-ADAE-9F92331E0691}"/>
                  </a:ext>
                </a:extLst>
              </p:cNvPr>
              <p:cNvSpPr/>
              <p:nvPr/>
            </p:nvSpPr>
            <p:spPr>
              <a:xfrm>
                <a:off x="1200470" y="5512484"/>
                <a:ext cx="172995" cy="172800"/>
              </a:xfrm>
              <a:prstGeom prst="ellipse">
                <a:avLst/>
              </a:prstGeom>
              <a:solidFill>
                <a:schemeClr val="tx1"/>
              </a:solidFill>
            </p:spPr>
            <p:txBody>
              <a:bodyPr wrap="square" rtlCol="0" anchor="ctr">
                <a:spAutoFit/>
              </a:bodyPr>
              <a:lstStyle/>
              <a:p>
                <a:pPr marL="285750" indent="-285750" algn="l">
                  <a:lnSpc>
                    <a:spcPct val="98000"/>
                  </a:lnSpc>
                  <a:buFontTx/>
                  <a:buChar char="-"/>
                </a:pPr>
                <a:endParaRPr lang="en-US" dirty="0">
                  <a:latin typeface="+mn-lt"/>
                  <a:ea typeface="Arial"/>
                  <a:cs typeface="Arial"/>
                </a:endParaRPr>
              </a:p>
            </p:txBody>
          </p:sp>
          <p:sp>
            <p:nvSpPr>
              <p:cNvPr id="116" name="テキスト ボックス 115">
                <a:extLst>
                  <a:ext uri="{FF2B5EF4-FFF2-40B4-BE49-F238E27FC236}">
                    <a16:creationId xmlns:a16="http://schemas.microsoft.com/office/drawing/2014/main" id="{B747E445-9F45-4F99-BBE0-D07A92F654DB}"/>
                  </a:ext>
                </a:extLst>
              </p:cNvPr>
              <p:cNvSpPr txBox="1"/>
              <p:nvPr/>
            </p:nvSpPr>
            <p:spPr>
              <a:xfrm>
                <a:off x="293904" y="1837496"/>
                <a:ext cx="6527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dirty="0">
                    <a:latin typeface="+mn-lt"/>
                  </a:rPr>
                  <a:t>b jet</a:t>
                </a:r>
              </a:p>
            </p:txBody>
          </p:sp>
          <p:sp>
            <p:nvSpPr>
              <p:cNvPr id="117" name="テキスト ボックス 116">
                <a:extLst>
                  <a:ext uri="{FF2B5EF4-FFF2-40B4-BE49-F238E27FC236}">
                    <a16:creationId xmlns:a16="http://schemas.microsoft.com/office/drawing/2014/main" id="{C5E799E4-21D3-4670-95B0-74128A92C8B9}"/>
                  </a:ext>
                </a:extLst>
              </p:cNvPr>
              <p:cNvSpPr txBox="1"/>
              <p:nvPr/>
            </p:nvSpPr>
            <p:spPr>
              <a:xfrm>
                <a:off x="293904" y="3035334"/>
                <a:ext cx="62068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dirty="0">
                    <a:latin typeface="+mn-lt"/>
                  </a:rPr>
                  <a:t>c jet</a:t>
                </a:r>
              </a:p>
            </p:txBody>
          </p:sp>
          <p:sp>
            <p:nvSpPr>
              <p:cNvPr id="118" name="テキスト ボックス 117">
                <a:extLst>
                  <a:ext uri="{FF2B5EF4-FFF2-40B4-BE49-F238E27FC236}">
                    <a16:creationId xmlns:a16="http://schemas.microsoft.com/office/drawing/2014/main" id="{5ADC0AA7-E1D6-4B98-AF57-350440C57CEE}"/>
                  </a:ext>
                </a:extLst>
              </p:cNvPr>
              <p:cNvSpPr txBox="1"/>
              <p:nvPr/>
            </p:nvSpPr>
            <p:spPr>
              <a:xfrm>
                <a:off x="293904" y="4260249"/>
                <a:ext cx="62068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dirty="0">
                    <a:latin typeface="+mn-lt"/>
                  </a:rPr>
                  <a:t>s jet</a:t>
                </a:r>
              </a:p>
            </p:txBody>
          </p:sp>
          <p:sp>
            <p:nvSpPr>
              <p:cNvPr id="119" name="テキスト ボックス 118">
                <a:extLst>
                  <a:ext uri="{FF2B5EF4-FFF2-40B4-BE49-F238E27FC236}">
                    <a16:creationId xmlns:a16="http://schemas.microsoft.com/office/drawing/2014/main" id="{B6D242AB-CCB1-4A87-8F17-DC09CA2400B7}"/>
                  </a:ext>
                </a:extLst>
              </p:cNvPr>
              <p:cNvSpPr txBox="1"/>
              <p:nvPr/>
            </p:nvSpPr>
            <p:spPr>
              <a:xfrm>
                <a:off x="293904" y="5418515"/>
                <a:ext cx="78739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dirty="0" err="1">
                    <a:latin typeface="+mn-lt"/>
                  </a:rPr>
                  <a:t>ud</a:t>
                </a:r>
                <a:r>
                  <a:rPr lang="en-US" dirty="0">
                    <a:latin typeface="+mn-lt"/>
                  </a:rPr>
                  <a:t> jet</a:t>
                </a:r>
              </a:p>
            </p:txBody>
          </p:sp>
        </p:grp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1CFF5A6F-88F6-4DA7-90A2-8460F48A22CB}"/>
                </a:ext>
              </a:extLst>
            </p:cNvPr>
            <p:cNvSpPr txBox="1"/>
            <p:nvPr/>
          </p:nvSpPr>
          <p:spPr>
            <a:xfrm>
              <a:off x="890512" y="1511034"/>
              <a:ext cx="71109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+mn-lt"/>
                </a:rPr>
                <a:t>Primary</a:t>
              </a:r>
            </a:p>
            <a:p>
              <a:pPr algn="ctr"/>
              <a:r>
                <a:rPr lang="en-US" sz="1200" dirty="0">
                  <a:latin typeface="+mn-lt"/>
                </a:rPr>
                <a:t>Vertex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85562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0D7022F9-1692-43DD-BD35-82EF37E90A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E0A1A2-90A7-4BBF-ABF7-80B01005CBB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DA1D4C1E-E623-4DD6-877D-404ADA83D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Strange Hadron Reconstruction/Selection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B00A926-4F9A-4D22-AD3F-9C5436874354}"/>
              </a:ext>
            </a:extLst>
          </p:cNvPr>
          <p:cNvSpPr txBox="1"/>
          <p:nvPr/>
        </p:nvSpPr>
        <p:spPr>
          <a:xfrm>
            <a:off x="543169" y="1361439"/>
            <a:ext cx="42400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Strange Hadron reconstruction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K</a:t>
            </a:r>
            <a:r>
              <a:rPr lang="en-US" altLang="ja-JP" baseline="30000" dirty="0">
                <a:latin typeface="+mn-lt"/>
              </a:rPr>
              <a:t>±</a:t>
            </a:r>
            <a:r>
              <a:rPr lang="en-US" dirty="0">
                <a:latin typeface="+mn-lt"/>
              </a:rPr>
              <a:t> [PID]</a:t>
            </a:r>
            <a:endParaRPr lang="en-US" baseline="300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K</a:t>
            </a:r>
            <a:r>
              <a:rPr lang="en-US" baseline="-25000" dirty="0">
                <a:latin typeface="+mn-lt"/>
              </a:rPr>
              <a:t>S</a:t>
            </a:r>
            <a:r>
              <a:rPr lang="en-US" baseline="30000" dirty="0">
                <a:latin typeface="+mn-lt"/>
              </a:rPr>
              <a:t>0</a:t>
            </a:r>
            <a:r>
              <a:rPr lang="en-US" dirty="0">
                <a:latin typeface="+mn-lt"/>
              </a:rPr>
              <a:t> </a:t>
            </a:r>
            <a:r>
              <a:rPr lang="en-US" dirty="0">
                <a:latin typeface="+mn-lt"/>
                <a:sym typeface="Wingdings" panose="05000000000000000000" pitchFamily="2" charset="2"/>
              </a:rPr>
              <a:t> </a:t>
            </a:r>
            <a:r>
              <a:rPr lang="en-US" altLang="ja-JP" dirty="0">
                <a:latin typeface="+mn-lt"/>
                <a:sym typeface="Wingdings" panose="05000000000000000000" pitchFamily="2" charset="2"/>
              </a:rPr>
              <a:t>π</a:t>
            </a:r>
            <a:r>
              <a:rPr lang="en-US" altLang="ja-JP" baseline="30000" dirty="0">
                <a:latin typeface="+mn-lt"/>
                <a:sym typeface="Wingdings" panose="05000000000000000000" pitchFamily="2" charset="2"/>
              </a:rPr>
              <a:t>+</a:t>
            </a:r>
            <a:r>
              <a:rPr lang="en-US" altLang="ja-JP" dirty="0">
                <a:latin typeface="+mn-lt"/>
                <a:sym typeface="Wingdings" panose="05000000000000000000" pitchFamily="2" charset="2"/>
              </a:rPr>
              <a:t>π</a:t>
            </a:r>
            <a:r>
              <a:rPr lang="en-US" b="0" i="0" baseline="30000" dirty="0">
                <a:solidFill>
                  <a:srgbClr val="202124"/>
                </a:solidFill>
                <a:effectLst/>
                <a:latin typeface="+mn-lt"/>
              </a:rPr>
              <a:t>−</a:t>
            </a:r>
            <a:r>
              <a:rPr lang="en-US" altLang="ja-JP" dirty="0">
                <a:latin typeface="+mn-lt"/>
                <a:sym typeface="Wingdings" panose="05000000000000000000" pitchFamily="2" charset="2"/>
              </a:rPr>
              <a:t> </a:t>
            </a:r>
            <a:r>
              <a:rPr lang="en-US" dirty="0">
                <a:latin typeface="+mn-lt"/>
              </a:rPr>
              <a:t>[Vertex] (BF ~69.2%)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ja-JP" dirty="0">
                <a:latin typeface="+mn-lt"/>
              </a:rPr>
              <a:t>Λ</a:t>
            </a:r>
            <a:r>
              <a:rPr lang="en-US" baseline="30000" dirty="0">
                <a:latin typeface="+mn-lt"/>
              </a:rPr>
              <a:t>0</a:t>
            </a:r>
            <a:r>
              <a:rPr lang="en-US" dirty="0">
                <a:latin typeface="+mn-lt"/>
              </a:rPr>
              <a:t> </a:t>
            </a:r>
            <a:r>
              <a:rPr lang="en-US" dirty="0">
                <a:latin typeface="+mn-lt"/>
                <a:sym typeface="Wingdings" panose="05000000000000000000" pitchFamily="2" charset="2"/>
              </a:rPr>
              <a:t> p</a:t>
            </a:r>
            <a:r>
              <a:rPr lang="en-US" altLang="ja-JP" dirty="0">
                <a:latin typeface="+mn-lt"/>
                <a:sym typeface="Wingdings" panose="05000000000000000000" pitchFamily="2" charset="2"/>
              </a:rPr>
              <a:t>π</a:t>
            </a:r>
            <a:r>
              <a:rPr lang="en-US" b="0" i="0" baseline="30000" dirty="0">
                <a:solidFill>
                  <a:srgbClr val="202124"/>
                </a:solidFill>
                <a:effectLst/>
                <a:latin typeface="+mn-lt"/>
              </a:rPr>
              <a:t>− </a:t>
            </a:r>
            <a:r>
              <a:rPr lang="en-US" dirty="0">
                <a:latin typeface="+mn-lt"/>
              </a:rPr>
              <a:t>[Vertex] (BF ~64%)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K</a:t>
            </a:r>
            <a:r>
              <a:rPr lang="en-US" baseline="-25000" dirty="0">
                <a:latin typeface="+mn-lt"/>
              </a:rPr>
              <a:t>L</a:t>
            </a:r>
            <a:r>
              <a:rPr lang="en-US" baseline="30000" dirty="0">
                <a:latin typeface="+mn-lt"/>
              </a:rPr>
              <a:t>0</a:t>
            </a:r>
            <a:r>
              <a:rPr lang="en-US" dirty="0">
                <a:latin typeface="+mn-lt"/>
              </a:rPr>
              <a:t> [Particle Flow]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04418C6-1D9F-4633-93F9-03617DD43EDF}"/>
              </a:ext>
            </a:extLst>
          </p:cNvPr>
          <p:cNvSpPr txBox="1"/>
          <p:nvPr/>
        </p:nvSpPr>
        <p:spPr>
          <a:xfrm>
            <a:off x="5151327" y="1104138"/>
            <a:ext cx="704067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dirty="0">
                <a:latin typeface="+mn-lt"/>
              </a:rPr>
              <a:t>OPEN QUESTIONS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Pion/Kaon separation: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With and without timing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K</a:t>
            </a:r>
            <a:r>
              <a:rPr lang="en-US" baseline="-25000" dirty="0">
                <a:latin typeface="+mn-lt"/>
              </a:rPr>
              <a:t>S</a:t>
            </a:r>
            <a:r>
              <a:rPr lang="en-US" dirty="0">
                <a:latin typeface="+mn-lt"/>
              </a:rPr>
              <a:t> </a:t>
            </a:r>
            <a:r>
              <a:rPr lang="en-US" altLang="ja-JP" dirty="0">
                <a:latin typeface="+mn-lt"/>
              </a:rPr>
              <a:t>&amp; Λ </a:t>
            </a:r>
            <a:r>
              <a:rPr lang="en-US" dirty="0">
                <a:latin typeface="+mn-lt"/>
              </a:rPr>
              <a:t>reconstruction: efficiency/purity?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Does proton tag help </a:t>
            </a:r>
            <a:r>
              <a:rPr lang="en-US" altLang="ja-JP" dirty="0">
                <a:latin typeface="+mn-lt"/>
              </a:rPr>
              <a:t>Λ reconstruction</a:t>
            </a:r>
            <a:r>
              <a:rPr lang="en-US" dirty="0">
                <a:latin typeface="+mn-lt"/>
              </a:rPr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Neutron/K</a:t>
            </a:r>
            <a:r>
              <a:rPr lang="en-US" baseline="-25000" dirty="0">
                <a:latin typeface="+mn-lt"/>
              </a:rPr>
              <a:t>L</a:t>
            </a:r>
            <a:r>
              <a:rPr lang="en-US" dirty="0">
                <a:latin typeface="+mn-lt"/>
              </a:rPr>
              <a:t> separation (probably not)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Best strange hadron selection: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Lists ordered by purity, or likelihood in terms of PID/mass?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latin typeface="+mn-lt"/>
              </a:rPr>
              <a:t>[Do we want perfect (cheated) reconstruction?]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CEFC7F90-A44C-4739-9BDC-A6425E72FB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753"/>
          <a:stretch/>
        </p:blipFill>
        <p:spPr>
          <a:xfrm>
            <a:off x="5226054" y="4085312"/>
            <a:ext cx="6020211" cy="2361191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82F2DE19-36A0-4166-8CB4-8D3744C13D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523" y="3445540"/>
            <a:ext cx="3950269" cy="324840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E97920B-E0C7-4186-8450-875C1B0FA45B}"/>
              </a:ext>
            </a:extLst>
          </p:cNvPr>
          <p:cNvSpPr txBox="1"/>
          <p:nvPr/>
        </p:nvSpPr>
        <p:spPr>
          <a:xfrm>
            <a:off x="8557112" y="5081241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ja-JP" b="1" dirty="0">
                <a:latin typeface="+mn-lt"/>
              </a:rPr>
              <a:t>Λ</a:t>
            </a:r>
            <a:endParaRPr lang="en-US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68860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B1BC9716-4683-4512-9DCC-4477CBBBB4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E0A1A2-90A7-4BBF-ABF7-80B01005CBB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タイトル 7">
            <a:extLst>
              <a:ext uri="{FF2B5EF4-FFF2-40B4-BE49-F238E27FC236}">
                <a16:creationId xmlns:a16="http://schemas.microsoft.com/office/drawing/2014/main" id="{6DC206EB-B6F0-4EFB-9EE8-260733A3A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ILD Samples</a:t>
            </a:r>
          </a:p>
        </p:txBody>
      </p:sp>
      <p:graphicFrame>
        <p:nvGraphicFramePr>
          <p:cNvPr id="4" name="表 4">
            <a:extLst>
              <a:ext uri="{FF2B5EF4-FFF2-40B4-BE49-F238E27FC236}">
                <a16:creationId xmlns:a16="http://schemas.microsoft.com/office/drawing/2014/main" id="{92DD7FC1-D703-4AC9-979B-5036B74E94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165296"/>
              </p:ext>
            </p:extLst>
          </p:nvPr>
        </p:nvGraphicFramePr>
        <p:xfrm>
          <a:off x="5731684" y="1203960"/>
          <a:ext cx="5426312" cy="44500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657539">
                  <a:extLst>
                    <a:ext uri="{9D8B030D-6E8A-4147-A177-3AD203B41FA5}">
                      <a16:colId xmlns:a16="http://schemas.microsoft.com/office/drawing/2014/main" val="2064658468"/>
                    </a:ext>
                  </a:extLst>
                </a:gridCol>
                <a:gridCol w="1298788">
                  <a:extLst>
                    <a:ext uri="{9D8B030D-6E8A-4147-A177-3AD203B41FA5}">
                      <a16:colId xmlns:a16="http://schemas.microsoft.com/office/drawing/2014/main" val="1085718072"/>
                    </a:ext>
                  </a:extLst>
                </a:gridCol>
                <a:gridCol w="1469985">
                  <a:extLst>
                    <a:ext uri="{9D8B030D-6E8A-4147-A177-3AD203B41FA5}">
                      <a16:colId xmlns:a16="http://schemas.microsoft.com/office/drawing/2014/main" val="16486688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Mini-DST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9840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Tracks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dirty="0"/>
                        <a:t>✔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2154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MC Particles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dirty="0"/>
                        <a:t>✔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dirty="0"/>
                        <a:t>✔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37856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Reconstructed Particles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dirty="0"/>
                        <a:t>✔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dirty="0"/>
                        <a:t>✔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0067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Primary Vertex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dirty="0"/>
                        <a:t>✔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dirty="0"/>
                        <a:t>✔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4935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Isolated e/mu/tau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dirty="0"/>
                        <a:t>✔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03585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Jets (2, 3, 4, 5, 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dirty="0"/>
                        <a:t>✔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6139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b/c/o tagging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dirty="0"/>
                        <a:t>✔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68063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Particle 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dirty="0"/>
                        <a:t>✔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dirty="0"/>
                        <a:t>✔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80919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Secondary Vertices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dirty="0"/>
                        <a:t>✔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1380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V0 Vertices [pandora]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dirty="0"/>
                        <a:t>✔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3101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V0 Vertices [</a:t>
                      </a:r>
                      <a:r>
                        <a:rPr lang="en-US" dirty="0" err="1"/>
                        <a:t>lcfiplus</a:t>
                      </a:r>
                      <a:r>
                        <a:rPr lang="en-US" dirty="0"/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dirty="0"/>
                        <a:t>✔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6757608"/>
                  </a:ext>
                </a:extLst>
              </a:tr>
            </a:tbl>
          </a:graphicData>
        </a:graphic>
      </p:graphicFrame>
      <p:sp>
        <p:nvSpPr>
          <p:cNvPr id="5" name="楕円 4">
            <a:extLst>
              <a:ext uri="{FF2B5EF4-FFF2-40B4-BE49-F238E27FC236}">
                <a16:creationId xmlns:a16="http://schemas.microsoft.com/office/drawing/2014/main" id="{F340506D-70B3-49B4-835F-EF2E7FED7A03}"/>
              </a:ext>
            </a:extLst>
          </p:cNvPr>
          <p:cNvSpPr/>
          <p:nvPr/>
        </p:nvSpPr>
        <p:spPr>
          <a:xfrm>
            <a:off x="8476252" y="4917145"/>
            <a:ext cx="1168924" cy="736895"/>
          </a:xfrm>
          <a:prstGeom prst="ellipse">
            <a:avLst/>
          </a:prstGeom>
          <a:ln>
            <a:solidFill>
              <a:srgbClr val="FF0000"/>
            </a:solidFill>
          </a:ln>
        </p:spPr>
        <p:txBody>
          <a:bodyPr rtlCol="0" anchor="ctr">
            <a:noAutofit/>
          </a:bodyPr>
          <a:lstStyle/>
          <a:p>
            <a:pPr marL="285750" indent="-285750" algn="l">
              <a:lnSpc>
                <a:spcPct val="98000"/>
              </a:lnSpc>
              <a:buFontTx/>
              <a:buChar char="-"/>
            </a:pPr>
            <a:endParaRPr lang="en-US" dirty="0">
              <a:latin typeface="+mn-lt"/>
              <a:ea typeface="Arial"/>
              <a:cs typeface="Arial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3A32D61-B78C-4DF1-A6C8-FB99474C4565}"/>
              </a:ext>
            </a:extLst>
          </p:cNvPr>
          <p:cNvSpPr txBox="1"/>
          <p:nvPr/>
        </p:nvSpPr>
        <p:spPr>
          <a:xfrm>
            <a:off x="1953663" y="6220337"/>
            <a:ext cx="9905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Do we want to request mini-DSTs with the full collections (for a select few channels)?</a:t>
            </a:r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CF8BD8FF-7BF0-45E1-8616-47ADDDE33243}"/>
              </a:ext>
            </a:extLst>
          </p:cNvPr>
          <p:cNvSpPr/>
          <p:nvPr/>
        </p:nvSpPr>
        <p:spPr>
          <a:xfrm>
            <a:off x="8444840" y="1498814"/>
            <a:ext cx="1168924" cy="511596"/>
          </a:xfrm>
          <a:prstGeom prst="ellipse">
            <a:avLst/>
          </a:prstGeom>
          <a:ln>
            <a:solidFill>
              <a:srgbClr val="FF0000"/>
            </a:solidFill>
          </a:ln>
        </p:spPr>
        <p:txBody>
          <a:bodyPr rtlCol="0" anchor="ctr">
            <a:noAutofit/>
          </a:bodyPr>
          <a:lstStyle/>
          <a:p>
            <a:pPr marL="285750" indent="-285750">
              <a:lnSpc>
                <a:spcPct val="98000"/>
              </a:lnSpc>
              <a:buFontTx/>
              <a:buChar char="-"/>
            </a:pPr>
            <a:endParaRPr lang="en-US" dirty="0">
              <a:latin typeface="+mn-lt"/>
              <a:cs typeface="Arial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2CA28B5-4557-43D6-8DB2-AB8D2D7F3B6F}"/>
              </a:ext>
            </a:extLst>
          </p:cNvPr>
          <p:cNvSpPr/>
          <p:nvPr/>
        </p:nvSpPr>
        <p:spPr>
          <a:xfrm>
            <a:off x="1524871" y="2231338"/>
            <a:ext cx="1226916" cy="36381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>
              <a:lnSpc>
                <a:spcPct val="98000"/>
              </a:lnSpc>
            </a:pPr>
            <a:r>
              <a:rPr lang="en-US" b="1" dirty="0">
                <a:latin typeface="+mn-lt"/>
                <a:ea typeface="Arial"/>
                <a:cs typeface="Arial"/>
              </a:rPr>
              <a:t>SIM</a:t>
            </a:r>
          </a:p>
        </p:txBody>
      </p:sp>
      <p:sp>
        <p:nvSpPr>
          <p:cNvPr id="11" name="矢印: 下 10">
            <a:extLst>
              <a:ext uri="{FF2B5EF4-FFF2-40B4-BE49-F238E27FC236}">
                <a16:creationId xmlns:a16="http://schemas.microsoft.com/office/drawing/2014/main" id="{B83BF63F-0FC3-40EA-85D6-25D975DD09E4}"/>
              </a:ext>
            </a:extLst>
          </p:cNvPr>
          <p:cNvSpPr/>
          <p:nvPr/>
        </p:nvSpPr>
        <p:spPr>
          <a:xfrm>
            <a:off x="1825813" y="2720533"/>
            <a:ext cx="625033" cy="531803"/>
          </a:xfrm>
          <a:prstGeom prst="downArrow">
            <a:avLst/>
          </a:prstGeom>
          <a:ln>
            <a:solidFill>
              <a:srgbClr val="000000"/>
            </a:solidFill>
          </a:ln>
        </p:spPr>
        <p:txBody>
          <a:bodyPr rtlCol="0" anchor="ctr">
            <a:noAutofit/>
          </a:bodyPr>
          <a:lstStyle/>
          <a:p>
            <a:pPr marL="285750" indent="-285750" algn="l">
              <a:lnSpc>
                <a:spcPct val="98000"/>
              </a:lnSpc>
              <a:buFontTx/>
              <a:buChar char="-"/>
            </a:pPr>
            <a:endParaRPr lang="en-US" dirty="0">
              <a:latin typeface="+mn-lt"/>
              <a:ea typeface="Arial"/>
              <a:cs typeface="Arial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3D7B11D-5F6C-43A0-82DB-DF902A867386}"/>
              </a:ext>
            </a:extLst>
          </p:cNvPr>
          <p:cNvSpPr/>
          <p:nvPr/>
        </p:nvSpPr>
        <p:spPr>
          <a:xfrm>
            <a:off x="1524871" y="3356184"/>
            <a:ext cx="1226916" cy="36381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>
              <a:lnSpc>
                <a:spcPct val="98000"/>
              </a:lnSpc>
            </a:pPr>
            <a:r>
              <a:rPr lang="en-US" b="1" dirty="0">
                <a:latin typeface="+mn-lt"/>
                <a:ea typeface="Arial"/>
                <a:cs typeface="Arial"/>
              </a:rPr>
              <a:t>DST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078F1FE3-5FF0-49D6-A5F2-2907F00D0D39}"/>
              </a:ext>
            </a:extLst>
          </p:cNvPr>
          <p:cNvSpPr/>
          <p:nvPr/>
        </p:nvSpPr>
        <p:spPr>
          <a:xfrm>
            <a:off x="1229716" y="4495689"/>
            <a:ext cx="1817226" cy="36381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>
              <a:lnSpc>
                <a:spcPct val="98000"/>
              </a:lnSpc>
            </a:pPr>
            <a:r>
              <a:rPr lang="en-US" b="1" dirty="0">
                <a:latin typeface="+mn-lt"/>
                <a:ea typeface="Arial"/>
                <a:cs typeface="Arial"/>
              </a:rPr>
              <a:t>DST +more</a:t>
            </a:r>
          </a:p>
        </p:txBody>
      </p:sp>
      <p:sp>
        <p:nvSpPr>
          <p:cNvPr id="16" name="矢印: 下 15">
            <a:extLst>
              <a:ext uri="{FF2B5EF4-FFF2-40B4-BE49-F238E27FC236}">
                <a16:creationId xmlns:a16="http://schemas.microsoft.com/office/drawing/2014/main" id="{E9D28FE7-16A1-4344-8C44-1B5B3A5C1467}"/>
              </a:ext>
            </a:extLst>
          </p:cNvPr>
          <p:cNvSpPr/>
          <p:nvPr/>
        </p:nvSpPr>
        <p:spPr>
          <a:xfrm>
            <a:off x="1825813" y="3841944"/>
            <a:ext cx="625033" cy="531803"/>
          </a:xfrm>
          <a:prstGeom prst="downArrow">
            <a:avLst/>
          </a:prstGeom>
          <a:ln>
            <a:solidFill>
              <a:srgbClr val="000000"/>
            </a:solidFill>
          </a:ln>
        </p:spPr>
        <p:txBody>
          <a:bodyPr rtlCol="0" anchor="ctr">
            <a:noAutofit/>
          </a:bodyPr>
          <a:lstStyle/>
          <a:p>
            <a:pPr marL="285750" indent="-285750" algn="l">
              <a:lnSpc>
                <a:spcPct val="98000"/>
              </a:lnSpc>
              <a:buFontTx/>
              <a:buChar char="-"/>
            </a:pPr>
            <a:endParaRPr lang="en-US" dirty="0">
              <a:latin typeface="+mn-lt"/>
              <a:ea typeface="Arial"/>
              <a:cs typeface="Arial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8E1C001F-97BA-495B-AB30-A832EBF1EB2A}"/>
              </a:ext>
            </a:extLst>
          </p:cNvPr>
          <p:cNvSpPr/>
          <p:nvPr/>
        </p:nvSpPr>
        <p:spPr>
          <a:xfrm>
            <a:off x="1229716" y="5578403"/>
            <a:ext cx="1817226" cy="36381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>
              <a:lnSpc>
                <a:spcPct val="98000"/>
              </a:lnSpc>
            </a:pPr>
            <a:r>
              <a:rPr lang="en-US" b="1" dirty="0">
                <a:latin typeface="+mn-lt"/>
                <a:ea typeface="Arial"/>
                <a:cs typeface="Arial"/>
              </a:rPr>
              <a:t>Mini-DST</a:t>
            </a:r>
          </a:p>
        </p:txBody>
      </p:sp>
      <p:sp>
        <p:nvSpPr>
          <p:cNvPr id="18" name="矢印: 下 17">
            <a:extLst>
              <a:ext uri="{FF2B5EF4-FFF2-40B4-BE49-F238E27FC236}">
                <a16:creationId xmlns:a16="http://schemas.microsoft.com/office/drawing/2014/main" id="{663673D0-86D1-45F4-B14E-0ED0535E46BD}"/>
              </a:ext>
            </a:extLst>
          </p:cNvPr>
          <p:cNvSpPr/>
          <p:nvPr/>
        </p:nvSpPr>
        <p:spPr>
          <a:xfrm>
            <a:off x="1825813" y="4948844"/>
            <a:ext cx="625033" cy="531803"/>
          </a:xfrm>
          <a:prstGeom prst="downArrow">
            <a:avLst/>
          </a:prstGeom>
          <a:ln>
            <a:solidFill>
              <a:srgbClr val="000000"/>
            </a:solidFill>
          </a:ln>
        </p:spPr>
        <p:txBody>
          <a:bodyPr rtlCol="0" anchor="ctr">
            <a:noAutofit/>
          </a:bodyPr>
          <a:lstStyle/>
          <a:p>
            <a:pPr marL="285750" indent="-285750" algn="l">
              <a:lnSpc>
                <a:spcPct val="98000"/>
              </a:lnSpc>
              <a:buFontTx/>
              <a:buChar char="-"/>
            </a:pPr>
            <a:endParaRPr lang="en-US" dirty="0">
              <a:latin typeface="+mn-lt"/>
              <a:ea typeface="Arial"/>
              <a:cs typeface="Arial"/>
            </a:endParaRPr>
          </a:p>
        </p:txBody>
      </p:sp>
      <p:sp>
        <p:nvSpPr>
          <p:cNvPr id="19" name="矢印: 下 18">
            <a:extLst>
              <a:ext uri="{FF2B5EF4-FFF2-40B4-BE49-F238E27FC236}">
                <a16:creationId xmlns:a16="http://schemas.microsoft.com/office/drawing/2014/main" id="{F781CFD9-78D3-45AC-98DE-229869A2923F}"/>
              </a:ext>
            </a:extLst>
          </p:cNvPr>
          <p:cNvSpPr/>
          <p:nvPr/>
        </p:nvSpPr>
        <p:spPr>
          <a:xfrm>
            <a:off x="1825813" y="1619075"/>
            <a:ext cx="625033" cy="531803"/>
          </a:xfrm>
          <a:prstGeom prst="downArrow">
            <a:avLst/>
          </a:prstGeom>
          <a:ln>
            <a:solidFill>
              <a:srgbClr val="000000"/>
            </a:solidFill>
          </a:ln>
        </p:spPr>
        <p:txBody>
          <a:bodyPr rtlCol="0" anchor="ctr">
            <a:noAutofit/>
          </a:bodyPr>
          <a:lstStyle/>
          <a:p>
            <a:pPr marL="285750" indent="-285750" algn="l">
              <a:lnSpc>
                <a:spcPct val="98000"/>
              </a:lnSpc>
              <a:buFontTx/>
              <a:buChar char="-"/>
            </a:pPr>
            <a:endParaRPr lang="en-US" dirty="0">
              <a:latin typeface="+mn-lt"/>
              <a:ea typeface="Arial"/>
              <a:cs typeface="Arial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80D9013E-23ED-4E81-986C-10398CB5FD6D}"/>
              </a:ext>
            </a:extLst>
          </p:cNvPr>
          <p:cNvSpPr/>
          <p:nvPr/>
        </p:nvSpPr>
        <p:spPr>
          <a:xfrm>
            <a:off x="1420698" y="905512"/>
            <a:ext cx="1435262" cy="63530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>
              <a:lnSpc>
                <a:spcPct val="98000"/>
              </a:lnSpc>
            </a:pPr>
            <a:r>
              <a:rPr lang="en-US" b="1" dirty="0">
                <a:latin typeface="+mn-lt"/>
                <a:ea typeface="Arial"/>
                <a:cs typeface="Arial"/>
              </a:rPr>
              <a:t>Event Generator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D69AD918-55AA-4F22-9E78-64532D665EAD}"/>
              </a:ext>
            </a:extLst>
          </p:cNvPr>
          <p:cNvSpPr txBox="1"/>
          <p:nvPr/>
        </p:nvSpPr>
        <p:spPr>
          <a:xfrm>
            <a:off x="2983280" y="1708019"/>
            <a:ext cx="2279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Detector Simulation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D961F0FE-9879-4E89-9ACF-DE7E272562E4}"/>
              </a:ext>
            </a:extLst>
          </p:cNvPr>
          <p:cNvSpPr txBox="1"/>
          <p:nvPr/>
        </p:nvSpPr>
        <p:spPr>
          <a:xfrm>
            <a:off x="2983280" y="2708433"/>
            <a:ext cx="17087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Digitization/</a:t>
            </a:r>
          </a:p>
          <a:p>
            <a:pPr algn="l"/>
            <a:r>
              <a:rPr lang="en-US" dirty="0">
                <a:latin typeface="+mn-lt"/>
              </a:rPr>
              <a:t>Vertex Finding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9BAAB3A-A267-45CB-8479-062967B2E3A4}"/>
              </a:ext>
            </a:extLst>
          </p:cNvPr>
          <p:cNvSpPr txBox="1"/>
          <p:nvPr/>
        </p:nvSpPr>
        <p:spPr>
          <a:xfrm>
            <a:off x="2983280" y="3634817"/>
            <a:ext cx="18321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Jet Finding/</a:t>
            </a:r>
          </a:p>
          <a:p>
            <a:pPr algn="l"/>
            <a:r>
              <a:rPr lang="en-US" dirty="0">
                <a:latin typeface="+mn-lt"/>
              </a:rPr>
              <a:t>Flavor Tagging/</a:t>
            </a:r>
          </a:p>
          <a:p>
            <a:pPr algn="l"/>
            <a:r>
              <a:rPr lang="en-US" dirty="0">
                <a:latin typeface="+mn-lt"/>
              </a:rPr>
              <a:t>Lepton Finding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C5E87A0-47D6-493A-AF87-860F4B69D78F}"/>
              </a:ext>
            </a:extLst>
          </p:cNvPr>
          <p:cNvSpPr txBox="1"/>
          <p:nvPr/>
        </p:nvSpPr>
        <p:spPr>
          <a:xfrm>
            <a:off x="2983280" y="5018902"/>
            <a:ext cx="2049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(Drop collections)</a:t>
            </a:r>
          </a:p>
        </p:txBody>
      </p:sp>
    </p:spTree>
    <p:extLst>
      <p:ext uri="{BB962C8B-B14F-4D97-AF65-F5344CB8AC3E}">
        <p14:creationId xmlns:p14="http://schemas.microsoft.com/office/powerpoint/2010/main" val="3202788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B0AF762-2209-BD42-92F2-4FB362417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2425" y="157461"/>
            <a:ext cx="8947150" cy="730106"/>
          </a:xfrm>
        </p:spPr>
        <p:txBody>
          <a:bodyPr/>
          <a:lstStyle/>
          <a:p>
            <a:r>
              <a:rPr kumimoji="1" lang="en-US" altLang="ja-US" dirty="0"/>
              <a:t>Particle Identification</a:t>
            </a:r>
            <a:endParaRPr kumimoji="1" lang="ja-US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C8800DD-902D-F44C-B5E0-944D1C7C5B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285"/>
          <a:stretch/>
        </p:blipFill>
        <p:spPr>
          <a:xfrm>
            <a:off x="182394" y="1371124"/>
            <a:ext cx="2743587" cy="2195699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C9418F6-AC87-4D4E-9188-8475E0513D14}"/>
              </a:ext>
            </a:extLst>
          </p:cNvPr>
          <p:cNvSpPr txBox="1"/>
          <p:nvPr/>
        </p:nvSpPr>
        <p:spPr>
          <a:xfrm>
            <a:off x="706869" y="1075892"/>
            <a:ext cx="16850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ja-US" sz="1600" dirty="0">
                <a:latin typeface="+mn-lt"/>
              </a:rPr>
              <a:t>TPC </a:t>
            </a:r>
            <a:r>
              <a:rPr lang="en-US" altLang="ja-US" sz="1600" dirty="0" err="1">
                <a:latin typeface="+mn-lt"/>
              </a:rPr>
              <a:t>dE</a:t>
            </a:r>
            <a:r>
              <a:rPr lang="en-US" altLang="ja-US" sz="1600" dirty="0">
                <a:latin typeface="+mn-lt"/>
              </a:rPr>
              <a:t>/dx only:</a:t>
            </a:r>
            <a:endParaRPr lang="ja-US" altLang="en-US" sz="1600" dirty="0">
              <a:latin typeface="+mn-lt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8521AD0-CF5B-A94B-90EC-EA4B2A69E6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240" y="3566822"/>
            <a:ext cx="2685741" cy="2263962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DA7C629F-065A-E747-8ACF-92DA0A48BC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506" y="1921485"/>
            <a:ext cx="4937024" cy="4059831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51C9B93-9FFF-364F-BB69-8FFB547ED5D9}"/>
              </a:ext>
            </a:extLst>
          </p:cNvPr>
          <p:cNvSpPr txBox="1"/>
          <p:nvPr/>
        </p:nvSpPr>
        <p:spPr>
          <a:xfrm>
            <a:off x="3235506" y="1075892"/>
            <a:ext cx="47432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ja-US" sz="1600" dirty="0">
                <a:latin typeface="+mn-lt"/>
              </a:rPr>
              <a:t>Combine </a:t>
            </a:r>
            <a:r>
              <a:rPr lang="en-US" altLang="ja-US" sz="1600" dirty="0" err="1">
                <a:latin typeface="+mn-lt"/>
              </a:rPr>
              <a:t>dE</a:t>
            </a:r>
            <a:r>
              <a:rPr lang="en-US" altLang="ja-US" sz="1600" dirty="0">
                <a:latin typeface="+mn-lt"/>
              </a:rPr>
              <a:t>/dx with ECAL time-of-flight (100ps):</a:t>
            </a:r>
            <a:endParaRPr lang="ja-US" altLang="en-US" sz="1600" dirty="0">
              <a:latin typeface="+mn-lt"/>
            </a:endParaRPr>
          </a:p>
        </p:txBody>
      </p: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E7FA05B2-2D9F-8B43-A36E-A14C71AFC61B}"/>
              </a:ext>
            </a:extLst>
          </p:cNvPr>
          <p:cNvCxnSpPr/>
          <p:nvPr/>
        </p:nvCxnSpPr>
        <p:spPr>
          <a:xfrm>
            <a:off x="2925980" y="985718"/>
            <a:ext cx="0" cy="4995598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スライド番号プレースホルダー 10">
            <a:extLst>
              <a:ext uri="{FF2B5EF4-FFF2-40B4-BE49-F238E27FC236}">
                <a16:creationId xmlns:a16="http://schemas.microsoft.com/office/drawing/2014/main" id="{52CC76D4-26F5-4382-9100-C1241FEB1C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E0A1A2-90A7-4BBF-ABF7-80B01005CBB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4381733E-91B0-4B77-AA4C-6890EF98F94A}"/>
              </a:ext>
            </a:extLst>
          </p:cNvPr>
          <p:cNvSpPr/>
          <p:nvPr/>
        </p:nvSpPr>
        <p:spPr>
          <a:xfrm>
            <a:off x="8344415" y="705623"/>
            <a:ext cx="3781029" cy="5684295"/>
          </a:xfrm>
          <a:prstGeom prst="roundRect">
            <a:avLst>
              <a:gd name="adj" fmla="val 8739"/>
            </a:avLst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 anchor="ctr">
            <a:noAutofit/>
          </a:bodyPr>
          <a:lstStyle/>
          <a:p>
            <a:pPr marL="285750" indent="-285750" algn="l">
              <a:lnSpc>
                <a:spcPct val="98000"/>
              </a:lnSpc>
              <a:buFontTx/>
              <a:buChar char="-"/>
            </a:pPr>
            <a:endParaRPr lang="en-US" dirty="0">
              <a:latin typeface="+mn-lt"/>
              <a:ea typeface="Arial"/>
              <a:cs typeface="Arial"/>
            </a:endParaRP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66DF6C28-168C-40B2-87B6-07E172602F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0308" y="1877980"/>
            <a:ext cx="3267482" cy="3102040"/>
          </a:xfrm>
          <a:prstGeom prst="rect">
            <a:avLst/>
          </a:prstGeom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EFE97B70-4577-4D3E-8BED-EF30CEBBA1DB}"/>
              </a:ext>
            </a:extLst>
          </p:cNvPr>
          <p:cNvSpPr txBox="1"/>
          <p:nvPr/>
        </p:nvSpPr>
        <p:spPr>
          <a:xfrm>
            <a:off x="8659748" y="5371618"/>
            <a:ext cx="3059384" cy="626701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lIns="72000" tIns="36000" rIns="72000" bIns="36000" rtlCol="0">
            <a:spAutoFit/>
          </a:bodyPr>
          <a:lstStyle/>
          <a:p>
            <a:r>
              <a:rPr lang="en-US" altLang="ja-JP" sz="1200" b="1" dirty="0">
                <a:latin typeface="+mn-lt"/>
              </a:rPr>
              <a:t>#4 Top/EW (Jul 31)</a:t>
            </a:r>
            <a:endParaRPr lang="en-US" altLang="ja-JP" sz="1200" dirty="0">
              <a:latin typeface="+mn-lt"/>
            </a:endParaRPr>
          </a:p>
          <a:p>
            <a:r>
              <a:rPr lang="en-US" altLang="ja-JP" sz="1200" dirty="0">
                <a:latin typeface="+mn-lt"/>
              </a:rPr>
              <a:t>A. </a:t>
            </a:r>
            <a:r>
              <a:rPr lang="en-US" altLang="ja-JP" sz="1200" dirty="0" err="1">
                <a:latin typeface="+mn-lt"/>
              </a:rPr>
              <a:t>Irles</a:t>
            </a:r>
            <a:r>
              <a:rPr lang="en-US" altLang="ja-JP" sz="1200" dirty="0">
                <a:latin typeface="+mn-lt"/>
              </a:rPr>
              <a:t>: Heavy quark production in high energy electron positron collisions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967FFC99-8B13-40D8-9B27-7C33DB39F2BB}"/>
              </a:ext>
            </a:extLst>
          </p:cNvPr>
          <p:cNvSpPr txBox="1"/>
          <p:nvPr/>
        </p:nvSpPr>
        <p:spPr>
          <a:xfrm>
            <a:off x="8472156" y="986665"/>
            <a:ext cx="35374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+mn-lt"/>
              </a:rPr>
              <a:t>A</a:t>
            </a:r>
            <a:r>
              <a:rPr lang="en-US" sz="1400" b="1" baseline="-25000" dirty="0">
                <a:latin typeface="+mn-lt"/>
              </a:rPr>
              <a:t>FB</a:t>
            </a:r>
            <a:r>
              <a:rPr lang="en-US" sz="1400" b="1" dirty="0">
                <a:latin typeface="+mn-lt"/>
              </a:rPr>
              <a:t>(b) from </a:t>
            </a:r>
            <a:r>
              <a:rPr lang="en-US" sz="1400" b="1" dirty="0" err="1">
                <a:latin typeface="+mn-lt"/>
              </a:rPr>
              <a:t>e</a:t>
            </a:r>
            <a:r>
              <a:rPr lang="en-US" sz="1400" b="1" baseline="30000" dirty="0" err="1">
                <a:latin typeface="+mn-lt"/>
              </a:rPr>
              <a:t>+</a:t>
            </a:r>
            <a:r>
              <a:rPr lang="en-US" sz="1400" b="1" dirty="0" err="1">
                <a:latin typeface="+mn-lt"/>
              </a:rPr>
              <a:t>e</a:t>
            </a:r>
            <a:r>
              <a:rPr lang="en-US" sz="1400" b="1" baseline="30000" dirty="0">
                <a:latin typeface="+mn-lt"/>
              </a:rPr>
              <a:t>−</a:t>
            </a:r>
            <a:r>
              <a:rPr lang="en-US" sz="1400" b="1" dirty="0">
                <a:latin typeface="+mn-lt"/>
              </a:rPr>
              <a:t> </a:t>
            </a:r>
            <a:r>
              <a:rPr lang="en-US" altLang="ja-US" sz="1400" b="1" dirty="0">
                <a:latin typeface="+mn-lt"/>
                <a:sym typeface="Wingdings" panose="05000000000000000000" pitchFamily="2" charset="2"/>
              </a:rPr>
              <a:t> bb @ 250 GeV</a:t>
            </a:r>
          </a:p>
          <a:p>
            <a:r>
              <a:rPr lang="en-US" altLang="en-US" sz="1400" dirty="0">
                <a:latin typeface="+mn-lt"/>
              </a:rPr>
              <a:t>Vertex charge reconstruction corrected using Kaon ID and detector acceptance:</a:t>
            </a:r>
            <a:endParaRPr lang="ja-US" altLang="en-US" sz="1400" dirty="0">
              <a:latin typeface="+mn-lt"/>
            </a:endParaRPr>
          </a:p>
        </p:txBody>
      </p:sp>
      <p:sp>
        <p:nvSpPr>
          <p:cNvPr id="22" name="四角形: 角を丸くする 21">
            <a:extLst>
              <a:ext uri="{FF2B5EF4-FFF2-40B4-BE49-F238E27FC236}">
                <a16:creationId xmlns:a16="http://schemas.microsoft.com/office/drawing/2014/main" id="{7E911B21-6E4A-4EF8-B968-CA25D9EC2651}"/>
              </a:ext>
            </a:extLst>
          </p:cNvPr>
          <p:cNvSpPr/>
          <p:nvPr/>
        </p:nvSpPr>
        <p:spPr>
          <a:xfrm>
            <a:off x="173334" y="6205716"/>
            <a:ext cx="8104526" cy="4086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r>
              <a:rPr lang="en-US" altLang="ja-US" b="1" dirty="0">
                <a:solidFill>
                  <a:schemeClr val="tx1"/>
                </a:solidFill>
                <a:sym typeface="Wingdings" pitchFamily="2" charset="2"/>
              </a:rPr>
              <a:t> Particle identification capabilities offer unique physics opportunities</a:t>
            </a:r>
            <a:endParaRPr lang="ja-US" altLang="en-US" b="1" dirty="0">
              <a:solidFill>
                <a:schemeClr val="tx1"/>
              </a:solidFill>
            </a:endParaRPr>
          </a:p>
        </p:txBody>
      </p:sp>
      <p:sp>
        <p:nvSpPr>
          <p:cNvPr id="24" name="四角形: 角を丸くする 23">
            <a:extLst>
              <a:ext uri="{FF2B5EF4-FFF2-40B4-BE49-F238E27FC236}">
                <a16:creationId xmlns:a16="http://schemas.microsoft.com/office/drawing/2014/main" id="{32709AA6-BABE-41EE-99E9-A8433B0F298E}"/>
              </a:ext>
            </a:extLst>
          </p:cNvPr>
          <p:cNvSpPr/>
          <p:nvPr/>
        </p:nvSpPr>
        <p:spPr>
          <a:xfrm>
            <a:off x="3409348" y="1455561"/>
            <a:ext cx="4436066" cy="51077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r>
              <a:rPr lang="en-US" altLang="ja-US" sz="1200" b="1" dirty="0">
                <a:solidFill>
                  <a:schemeClr val="tx1"/>
                </a:solidFill>
                <a:sym typeface="Wingdings" pitchFamily="2" charset="2"/>
              </a:rPr>
              <a:t>Proof of concept.</a:t>
            </a:r>
          </a:p>
          <a:p>
            <a:r>
              <a:rPr lang="en-US" altLang="ja-US" sz="1200" dirty="0">
                <a:solidFill>
                  <a:schemeClr val="tx1"/>
                </a:solidFill>
                <a:sym typeface="Wingdings" pitchFamily="2" charset="2"/>
              </a:rPr>
              <a:t>100 </a:t>
            </a:r>
            <a:r>
              <a:rPr lang="en-US" altLang="ja-US" sz="1200" dirty="0" err="1">
                <a:solidFill>
                  <a:schemeClr val="tx1"/>
                </a:solidFill>
                <a:sym typeface="Wingdings" pitchFamily="2" charset="2"/>
              </a:rPr>
              <a:t>ps</a:t>
            </a:r>
            <a:r>
              <a:rPr lang="en-US" altLang="ja-US" sz="1200" dirty="0">
                <a:solidFill>
                  <a:schemeClr val="tx1"/>
                </a:solidFill>
                <a:sym typeface="Wingdings" pitchFamily="2" charset="2"/>
              </a:rPr>
              <a:t> needs to be demonstrated in test beam prototype.</a:t>
            </a:r>
            <a:endParaRPr lang="ja-US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66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29357CB1-D762-4748-9E26-5595D1CCC5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b/c Tagging Overview</a:t>
            </a:r>
          </a:p>
        </p:txBody>
      </p:sp>
      <p:sp>
        <p:nvSpPr>
          <p:cNvPr id="5" name="字幕 4">
            <a:extLst>
              <a:ext uri="{FF2B5EF4-FFF2-40B4-BE49-F238E27FC236}">
                <a16:creationId xmlns:a16="http://schemas.microsoft.com/office/drawing/2014/main" id="{5C276201-760F-4395-84B0-C0C571E8EB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E97ABAB8-CB61-4141-A89F-5F9A7B60AC9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45850" y="6327775"/>
            <a:ext cx="946150" cy="530225"/>
          </a:xfrm>
        </p:spPr>
        <p:txBody>
          <a:bodyPr/>
          <a:lstStyle/>
          <a:p>
            <a:fld id="{1CE0A1A2-90A7-4BBF-ABF7-80B01005CBBB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202850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venirNext">
      <a:majorFont>
        <a:latin typeface="Avenir Next LT Pro"/>
        <a:ea typeface="TsukuARdGothic-Regular"/>
        <a:cs typeface=""/>
      </a:majorFont>
      <a:minorFont>
        <a:latin typeface="Avenir Next LT Pro"/>
        <a:ea typeface="TsukuARdGothic-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rgbClr val="000000"/>
          </a:solidFill>
        </a:ln>
      </a:spPr>
      <a:bodyPr rtlCol="0" anchor="ctr">
        <a:noAutofit/>
      </a:bodyPr>
      <a:lstStyle>
        <a:defPPr marL="285750" indent="-285750" algn="l">
          <a:lnSpc>
            <a:spcPct val="98000"/>
          </a:lnSpc>
          <a:buFontTx/>
          <a:buChar char="-"/>
          <a:defRPr dirty="0">
            <a:latin typeface="+mn-lt"/>
            <a:ea typeface="Arial"/>
            <a:cs typeface="Arial"/>
          </a:defRPr>
        </a:defPPr>
      </a:lst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>
            <a:latin typeface="+mn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simple2.thmx</Template>
  <TotalTime>17211</TotalTime>
  <Words>1771</Words>
  <Application>Microsoft Office PowerPoint</Application>
  <PresentationFormat>ワイド画面</PresentationFormat>
  <Paragraphs>410</Paragraphs>
  <Slides>25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25</vt:i4>
      </vt:variant>
    </vt:vector>
  </HeadingPairs>
  <TitlesOfParts>
    <vt:vector size="31" baseType="lpstr">
      <vt:lpstr>Arial</vt:lpstr>
      <vt:lpstr>Avenir Next LT Pro</vt:lpstr>
      <vt:lpstr>Calibri</vt:lpstr>
      <vt:lpstr>Helvetica</vt:lpstr>
      <vt:lpstr>Symbol</vt:lpstr>
      <vt:lpstr>simple2</vt:lpstr>
      <vt:lpstr>Toward a strange tagging at e+e- colliders</vt:lpstr>
      <vt:lpstr>ILD Design Goals</vt:lpstr>
      <vt:lpstr>Decay Chains</vt:lpstr>
      <vt:lpstr>Categories</vt:lpstr>
      <vt:lpstr>Discriminants</vt:lpstr>
      <vt:lpstr>Strange Hadron Reconstruction/Selection</vt:lpstr>
      <vt:lpstr>ILD Samples</vt:lpstr>
      <vt:lpstr>Particle Identification</vt:lpstr>
      <vt:lpstr>b/c Tagging Overview</vt:lpstr>
      <vt:lpstr>Vertex Finding First</vt:lpstr>
      <vt:lpstr>Decay Chain</vt:lpstr>
      <vt:lpstr>Signed Impact Parameter Significance</vt:lpstr>
      <vt:lpstr>PowerPoint プレゼンテーション</vt:lpstr>
      <vt:lpstr>Secondary Vertex</vt:lpstr>
      <vt:lpstr>Vertex Finding</vt:lpstr>
      <vt:lpstr>V0 Rejection</vt:lpstr>
      <vt:lpstr>Secondary Vertex Reconstruction</vt:lpstr>
      <vt:lpstr>b/c Tagging Categories</vt:lpstr>
      <vt:lpstr>b/c Tagging Performance</vt:lpstr>
      <vt:lpstr>b/c Tagging Performance</vt:lpstr>
      <vt:lpstr>Additional Slides</vt:lpstr>
      <vt:lpstr>Vertex Detector</vt:lpstr>
      <vt:lpstr>Application: Higgs hadronic decays</vt:lpstr>
      <vt:lpstr>Impact Parameter</vt:lpstr>
      <vt:lpstr>Signed Impact Parameter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Tanabe</dc:creator>
  <cp:lastModifiedBy>Tanabe Tomohiko</cp:lastModifiedBy>
  <cp:revision>839</cp:revision>
  <dcterms:created xsi:type="dcterms:W3CDTF">2012-04-17T11:23:10Z</dcterms:created>
  <dcterms:modified xsi:type="dcterms:W3CDTF">2020-11-24T16:26:18Z</dcterms:modified>
</cp:coreProperties>
</file>