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6" r:id="rId21"/>
    <p:sldId id="279" r:id="rId22"/>
    <p:sldId id="289" r:id="rId23"/>
    <p:sldId id="310" r:id="rId24"/>
    <p:sldId id="291" r:id="rId25"/>
    <p:sldId id="293" r:id="rId26"/>
    <p:sldId id="313" r:id="rId27"/>
    <p:sldId id="314" r:id="rId28"/>
    <p:sldId id="315" r:id="rId29"/>
    <p:sldId id="318" r:id="rId30"/>
    <p:sldId id="316" r:id="rId31"/>
    <p:sldId id="317" r:id="rId32"/>
    <p:sldId id="320" r:id="rId33"/>
    <p:sldId id="321" r:id="rId34"/>
    <p:sldId id="322" r:id="rId35"/>
    <p:sldId id="319" r:id="rId36"/>
    <p:sldId id="323" r:id="rId37"/>
    <p:sldId id="324" r:id="rId38"/>
    <p:sldId id="325" r:id="rId39"/>
    <p:sldId id="304" r:id="rId40"/>
    <p:sldId id="280" r:id="rId41"/>
    <p:sldId id="311" r:id="rId42"/>
    <p:sldId id="306" r:id="rId43"/>
    <p:sldId id="340" r:id="rId44"/>
    <p:sldId id="307" r:id="rId45"/>
    <p:sldId id="281" r:id="rId46"/>
    <p:sldId id="299" r:id="rId47"/>
    <p:sldId id="305" r:id="rId48"/>
    <p:sldId id="282" r:id="rId49"/>
    <p:sldId id="294" r:id="rId50"/>
    <p:sldId id="297" r:id="rId51"/>
    <p:sldId id="298" r:id="rId52"/>
    <p:sldId id="303" r:id="rId53"/>
    <p:sldId id="286" r:id="rId54"/>
    <p:sldId id="283" r:id="rId55"/>
    <p:sldId id="300" r:id="rId56"/>
    <p:sldId id="301" r:id="rId57"/>
    <p:sldId id="287" r:id="rId58"/>
    <p:sldId id="285" r:id="rId59"/>
    <p:sldId id="295" r:id="rId60"/>
    <p:sldId id="284" r:id="rId61"/>
    <p:sldId id="309" r:id="rId62"/>
    <p:sldId id="339" r:id="rId63"/>
    <p:sldId id="308" r:id="rId64"/>
    <p:sldId id="292" r:id="rId65"/>
    <p:sldId id="326" r:id="rId66"/>
    <p:sldId id="330" r:id="rId67"/>
    <p:sldId id="331" r:id="rId68"/>
    <p:sldId id="327" r:id="rId69"/>
    <p:sldId id="328" r:id="rId70"/>
    <p:sldId id="329" r:id="rId71"/>
    <p:sldId id="332" r:id="rId72"/>
    <p:sldId id="333" r:id="rId73"/>
    <p:sldId id="334" r:id="rId74"/>
    <p:sldId id="335" r:id="rId75"/>
    <p:sldId id="336" r:id="rId76"/>
    <p:sldId id="337" r:id="rId77"/>
    <p:sldId id="338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C24"/>
    <a:srgbClr val="CC9900"/>
    <a:srgbClr val="996633"/>
    <a:srgbClr val="0000FF"/>
    <a:srgbClr val="800080"/>
    <a:srgbClr val="003399"/>
    <a:srgbClr val="173E49"/>
    <a:srgbClr val="3E6CA4"/>
    <a:srgbClr val="FF47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639" autoAdjust="0"/>
  </p:normalViewPr>
  <p:slideViewPr>
    <p:cSldViewPr snapToGrid="0">
      <p:cViewPr varScale="1">
        <p:scale>
          <a:sx n="107" d="100"/>
          <a:sy n="107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BBC7D-BDB1-4D2F-9C58-48B0F7FFC5F9}" type="datetimeFigureOut">
              <a:rPr lang="en-US" smtClean="0"/>
              <a:pPr/>
              <a:t>7/20/2014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A9032-A41E-430E-A989-6F19B6DAF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1FDE277-3865-4A4F-8C77-D40C0C0B68EF}" type="slidenum">
              <a:rPr lang="en-US"/>
              <a:pPr/>
              <a:t>76</a:t>
            </a:fld>
            <a:endParaRPr lang="en-US"/>
          </a:p>
        </p:txBody>
      </p:sp>
      <p:sp>
        <p:nvSpPr>
          <p:cNvPr id="2531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4275" y="0"/>
            <a:ext cx="4470400" cy="33528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454400"/>
            <a:ext cx="6400800" cy="5080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97BD-A56D-4730-BDE5-D5E3854CFD86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A9AA-4144-4FDF-91FC-C7A4BFD84C49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65AF2-17F3-4B4D-9FB0-CC5CD816F215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0EAC3-94ED-49A3-BAB5-DC438CE67CEB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654F-5005-4A73-92AB-5E0F5C98282C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0E2B-4E04-410B-9A8C-E2EC15203D4C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259-C4E4-458D-B113-A8BDAF2EB6CE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6CF39-C2EC-4A4B-B46F-247EB54FE739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225F-1439-48DC-AE5F-95CD3436B15D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E9BA2-552E-4E33-97ED-E9EDA8F421BF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BB91-EAC5-4AD1-A5E8-16B0AC61FC71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72A46-F897-4043-AA5B-A47D939F1DFE}" type="datetime1">
              <a:rPr lang="en-US" smtClean="0"/>
              <a:pPr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ybunker\Downloads\HeadframeWinter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Searching for low-mass</a:t>
            </a:r>
            <a:br>
              <a:rPr lang="en-US" sz="5400" b="1" dirty="0" smtClean="0"/>
            </a:br>
            <a:r>
              <a:rPr lang="en-US" sz="5400" b="1" dirty="0" smtClean="0"/>
              <a:t>dark matter with </a:t>
            </a:r>
            <a:r>
              <a:rPr lang="en-US" sz="5400" b="1" dirty="0" err="1" smtClean="0"/>
              <a:t>SuperCDMS</a:t>
            </a:r>
            <a:endParaRPr lang="en-US" sz="5400" b="1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Ray Bunker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Syracuse University</a:t>
            </a:r>
          </a:p>
        </p:txBody>
      </p:sp>
      <p:pic>
        <p:nvPicPr>
          <p:cNvPr id="7" name="Picture 2" descr="C:\Users\raybunker\Documents\Physics\Conferences\LRT 2013\BetaCage Poster\material\Syracuse_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2827" y="109181"/>
            <a:ext cx="1446663" cy="1442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56142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CDMSlite</a:t>
            </a: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result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:\Users\raybunker\Documents\Physics\Conferences\Mitchell - 2014\my material\CDMSlite_limit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706" y="847942"/>
            <a:ext cx="6439315" cy="48294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87441" y="948577"/>
            <a:ext cx="411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A0000"/>
                </a:solidFill>
              </a:rPr>
              <a:t>CDMSlite</a:t>
            </a:r>
            <a:r>
              <a:rPr lang="en-US" dirty="0" smtClean="0">
                <a:solidFill>
                  <a:srgbClr val="9A0000"/>
                </a:solidFill>
              </a:rPr>
              <a:t> Run 1 — PRL 112 (2014) 041302</a:t>
            </a:r>
            <a:endParaRPr lang="en-US" dirty="0">
              <a:solidFill>
                <a:srgbClr val="9A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1158715" y="1393153"/>
            <a:ext cx="381833" cy="159261"/>
          </a:xfrm>
          <a:prstGeom prst="straightConnector1">
            <a:avLst/>
          </a:prstGeom>
          <a:ln w="19050">
            <a:solidFill>
              <a:srgbClr val="9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4508947">
            <a:off x="2254182" y="3873456"/>
            <a:ext cx="432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568424"/>
                </a:solidFill>
              </a:rPr>
              <a:t>LUX</a:t>
            </a:r>
            <a:endParaRPr lang="en-US" sz="1200" b="1" dirty="0">
              <a:solidFill>
                <a:srgbClr val="56842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236325">
            <a:off x="4211407" y="4629106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9A0000"/>
                </a:solidFill>
              </a:rPr>
              <a:t>CDMS II </a:t>
            </a:r>
            <a:r>
              <a:rPr lang="en-US" sz="1200" b="1" dirty="0" err="1" smtClean="0">
                <a:solidFill>
                  <a:srgbClr val="9A0000"/>
                </a:solidFill>
              </a:rPr>
              <a:t>Ge</a:t>
            </a:r>
            <a:endParaRPr lang="en-US" sz="1200" b="1" dirty="0">
              <a:solidFill>
                <a:srgbClr val="9A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927755">
            <a:off x="4706592" y="4432256"/>
            <a:ext cx="1153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B05408"/>
                </a:solidFill>
              </a:rPr>
              <a:t>EDELWEISS (LT)</a:t>
            </a:r>
            <a:endParaRPr lang="en-US" sz="1200" b="1" dirty="0">
              <a:solidFill>
                <a:srgbClr val="B0540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485485">
            <a:off x="4907254" y="3676606"/>
            <a:ext cx="765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B4772"/>
                </a:solidFill>
              </a:rPr>
              <a:t>CRESST II</a:t>
            </a:r>
            <a:endParaRPr lang="en-US" sz="1200" b="1" dirty="0">
              <a:solidFill>
                <a:srgbClr val="FB477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3754379">
            <a:off x="1401867" y="1860506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6C24"/>
                </a:solidFill>
              </a:rPr>
              <a:t>XENON10 S2</a:t>
            </a:r>
            <a:endParaRPr lang="en-US" sz="1200" b="1" dirty="0">
              <a:solidFill>
                <a:srgbClr val="006C2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483126">
            <a:off x="2149592" y="2139905"/>
            <a:ext cx="1162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8002B"/>
                </a:solidFill>
              </a:rPr>
              <a:t>CDMS II </a:t>
            </a:r>
            <a:r>
              <a:rPr lang="en-US" sz="1200" b="1" dirty="0" err="1" smtClean="0">
                <a:solidFill>
                  <a:srgbClr val="C8002B"/>
                </a:solidFill>
              </a:rPr>
              <a:t>Ge</a:t>
            </a:r>
            <a:r>
              <a:rPr lang="en-US" sz="1200" b="1" dirty="0" smtClean="0">
                <a:solidFill>
                  <a:srgbClr val="C8002B"/>
                </a:solidFill>
              </a:rPr>
              <a:t> (LT)</a:t>
            </a:r>
            <a:endParaRPr lang="en-US" sz="1200" b="1" dirty="0">
              <a:solidFill>
                <a:srgbClr val="C8002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236325">
            <a:off x="3030617" y="3517855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3F3FFF"/>
                </a:solidFill>
              </a:rPr>
              <a:t>CDMS II Si</a:t>
            </a:r>
            <a:endParaRPr lang="en-US" sz="1200" b="1" dirty="0">
              <a:solidFill>
                <a:srgbClr val="3F3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796607">
            <a:off x="3221119" y="1885906"/>
            <a:ext cx="1038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A28D58"/>
                </a:solidFill>
              </a:rPr>
              <a:t>DAMA/LIBRA</a:t>
            </a:r>
            <a:endParaRPr lang="en-US" sz="1200" b="1" dirty="0">
              <a:solidFill>
                <a:srgbClr val="A28D5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18217" y="2370150"/>
            <a:ext cx="23580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~6-month </a:t>
            </a:r>
            <a:r>
              <a:rPr lang="en-US" sz="2000" dirty="0" err="1" smtClean="0">
                <a:solidFill>
                  <a:srgbClr val="C00000"/>
                </a:solidFill>
              </a:rPr>
              <a:t>CDMSlite</a:t>
            </a:r>
            <a:endParaRPr lang="en-US" sz="2000" dirty="0" smtClean="0">
              <a:solidFill>
                <a:srgbClr val="C0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Run 2 with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electronics upgrade 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now complete!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(analysis in progress)</a:t>
            </a:r>
            <a:endParaRPr lang="en-US" sz="2000" dirty="0" smtClean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419" y="5859631"/>
            <a:ext cx="718626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SuperCDMS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SNOLAB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CDMSlite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 even lower threshold via:</a:t>
            </a:r>
          </a:p>
          <a:p>
            <a:pPr lvl="1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Lower backgrounds, improved electronics, higher voltage 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&amp;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 superior resolution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3350" y="1181100"/>
            <a:ext cx="333375" cy="3409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24300" y="5410200"/>
            <a:ext cx="212407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29422" y="5375761"/>
            <a:ext cx="269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Dark-matter mass [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281499" y="3089761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DM-nucleon cross section [cm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/>
          </a:p>
        </p:txBody>
      </p:sp>
      <p:sp>
        <p:nvSpPr>
          <p:cNvPr id="23" name="Rectangle 22"/>
          <p:cNvSpPr/>
          <p:nvPr/>
        </p:nvSpPr>
        <p:spPr>
          <a:xfrm>
            <a:off x="6374130" y="1120140"/>
            <a:ext cx="333375" cy="3409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5400000">
            <a:off x="4994931" y="3074521"/>
            <a:ext cx="3043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DM-nucleon cross section [</a:t>
            </a:r>
            <a:r>
              <a:rPr lang="en-US" dirty="0" err="1" smtClean="0"/>
              <a:t>pb</a:t>
            </a:r>
            <a:r>
              <a:rPr lang="en-US" dirty="0" smtClean="0"/>
              <a:t>]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11889" y="1208611"/>
            <a:ext cx="42769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±2V bias configuration</a:t>
            </a:r>
          </a:p>
          <a:p>
            <a:r>
              <a:rPr lang="en-US" dirty="0" smtClean="0"/>
              <a:t>WIMP search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/>
              <a:t>Oct 2012 – July 2013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577 kg-day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i="1" dirty="0" smtClean="0">
                <a:solidFill>
                  <a:srgbClr val="0000FF"/>
                </a:solidFill>
              </a:rPr>
              <a:t>blinded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exposure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ER calibration throughout via </a:t>
            </a:r>
            <a:r>
              <a:rPr lang="en-US" sz="1600" baseline="30000" dirty="0" smtClean="0">
                <a:solidFill>
                  <a:srgbClr val="0000FF"/>
                </a:solidFill>
              </a:rPr>
              <a:t>133</a:t>
            </a:r>
            <a:r>
              <a:rPr lang="en-US" sz="1600" dirty="0" smtClean="0">
                <a:solidFill>
                  <a:srgbClr val="0000FF"/>
                </a:solidFill>
              </a:rPr>
              <a:t>Ba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NR calibrations via </a:t>
            </a:r>
            <a:r>
              <a:rPr lang="en-US" sz="1600" baseline="30000" dirty="0" smtClean="0">
                <a:solidFill>
                  <a:srgbClr val="0000FF"/>
                </a:solidFill>
              </a:rPr>
              <a:t>252</a:t>
            </a:r>
            <a:r>
              <a:rPr lang="en-US" sz="1600" dirty="0" smtClean="0">
                <a:solidFill>
                  <a:srgbClr val="0000FF"/>
                </a:solidFill>
              </a:rPr>
              <a:t>Cf</a:t>
            </a:r>
          </a:p>
          <a:p>
            <a:pPr marL="511175" lvl="2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97 kg-day open dataset</a:t>
            </a:r>
          </a:p>
          <a:p>
            <a:endParaRPr lang="en-US" sz="4000" dirty="0" smtClean="0"/>
          </a:p>
          <a:p>
            <a:r>
              <a:rPr lang="en-US" dirty="0" smtClean="0"/>
              <a:t>7 detectors w/ lowest trigger thresholds</a:t>
            </a:r>
          </a:p>
          <a:p>
            <a:pPr marL="223838" lvl="1"/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~1.6 to 5 keV</a:t>
            </a:r>
            <a:r>
              <a:rPr lang="en-US" sz="1600" baseline="-25000" dirty="0" smtClean="0">
                <a:solidFill>
                  <a:srgbClr val="0000FF"/>
                </a:solidFill>
              </a:rPr>
              <a:t>nr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(detector </a:t>
            </a:r>
            <a:r>
              <a:rPr lang="en-US" sz="1100" dirty="0" smtClean="0">
                <a:solidFill>
                  <a:srgbClr val="0000FF"/>
                </a:solidFill>
              </a:rPr>
              <a:t>&amp;</a:t>
            </a:r>
            <a:r>
              <a:rPr lang="en-US" sz="1400" dirty="0" smtClean="0">
                <a:solidFill>
                  <a:srgbClr val="0000FF"/>
                </a:solidFill>
              </a:rPr>
              <a:t> time dependence)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223838" lvl="1"/>
            <a:endParaRPr lang="en-US" sz="4000" dirty="0" smtClean="0"/>
          </a:p>
          <a:p>
            <a:pPr marL="0" lvl="1"/>
            <a:r>
              <a:rPr lang="en-US" dirty="0" smtClean="0"/>
              <a:t>Note: 2 special-case detectors</a:t>
            </a:r>
          </a:p>
          <a:p>
            <a:pPr marL="223838" lvl="2"/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T5Z2 in 2013 had noisy S1 Q guard</a:t>
            </a:r>
          </a:p>
          <a:p>
            <a:pPr marL="223838" lvl="2"/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T5Z3 has S1 Q guard not biased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4473967" y="1349293"/>
            <a:ext cx="3520866" cy="2120560"/>
            <a:chOff x="4566246" y="1475128"/>
            <a:chExt cx="3520866" cy="2120560"/>
          </a:xfrm>
        </p:grpSpPr>
        <p:sp>
          <p:nvSpPr>
            <p:cNvPr id="96" name="Oval 95"/>
            <p:cNvSpPr/>
            <p:nvPr/>
          </p:nvSpPr>
          <p:spPr>
            <a:xfrm rot="21353687">
              <a:off x="4723246" y="2651148"/>
              <a:ext cx="766849" cy="180625"/>
            </a:xfrm>
            <a:prstGeom prst="ellipse">
              <a:avLst/>
            </a:prstGeom>
            <a:solidFill>
              <a:srgbClr val="F200E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8280"/>
            <a:stretch>
              <a:fillRect/>
            </a:stretch>
          </p:blipFill>
          <p:spPr bwMode="auto">
            <a:xfrm>
              <a:off x="4566246" y="1565275"/>
              <a:ext cx="3520866" cy="1983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9" name="Rectangle 88"/>
            <p:cNvSpPr/>
            <p:nvPr/>
          </p:nvSpPr>
          <p:spPr>
            <a:xfrm>
              <a:off x="6867525" y="1498600"/>
              <a:ext cx="422275" cy="107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545931" y="1493838"/>
              <a:ext cx="422275" cy="107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957888" y="3128963"/>
              <a:ext cx="452437" cy="466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 rot="21431978">
              <a:off x="4639425" y="1475128"/>
              <a:ext cx="766849" cy="180625"/>
            </a:xfrm>
            <a:prstGeom prst="ellipse">
              <a:avLst/>
            </a:prstGeom>
            <a:solidFill>
              <a:srgbClr val="F200E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61360" y="6356350"/>
            <a:ext cx="2895600" cy="365125"/>
          </a:xfrm>
        </p:spPr>
        <p:txBody>
          <a:bodyPr/>
          <a:lstStyle/>
          <a:p>
            <a:r>
              <a:rPr lang="en-US" dirty="0" smtClean="0"/>
              <a:t>Ray Bunker - Syracuse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119642"/>
            <a:ext cx="9144000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SuperCDMS Soudan — LT analysis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922219" y="3811462"/>
            <a:ext cx="5296416" cy="2469584"/>
            <a:chOff x="3922219" y="3696048"/>
            <a:chExt cx="5296416" cy="2469584"/>
          </a:xfrm>
        </p:grpSpPr>
        <p:grpSp>
          <p:nvGrpSpPr>
            <p:cNvPr id="17" name="Group 16"/>
            <p:cNvGrpSpPr/>
            <p:nvPr/>
          </p:nvGrpSpPr>
          <p:grpSpPr>
            <a:xfrm>
              <a:off x="3922219" y="3696048"/>
              <a:ext cx="5151575" cy="2251825"/>
              <a:chOff x="4000985" y="3610588"/>
              <a:chExt cx="5151575" cy="225182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488396" y="3610588"/>
                <a:ext cx="4664164" cy="2251825"/>
                <a:chOff x="4488396" y="3610588"/>
                <a:chExt cx="4664164" cy="2251825"/>
              </a:xfrm>
            </p:grpSpPr>
            <p:pic>
              <p:nvPicPr>
                <p:cNvPr id="717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5119" b="14315"/>
                <a:stretch>
                  <a:fillRect/>
                </a:stretch>
              </p:blipFill>
              <p:spPr bwMode="auto">
                <a:xfrm>
                  <a:off x="4488396" y="3610588"/>
                  <a:ext cx="4664164" cy="22518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5275137" y="3900265"/>
                  <a:ext cx="1068224" cy="485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5195898" y="3799047"/>
                  <a:ext cx="1030475" cy="661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sz="1200" b="1" dirty="0" smtClean="0"/>
                    <a:t>Total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sz="1200" b="1" dirty="0" smtClean="0"/>
                    <a:t>WIMP search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sz="1200" b="1" dirty="0" smtClean="0"/>
                    <a:t>Calibration</a:t>
                  </a:r>
                  <a:endParaRPr lang="en-US" sz="1200" b="1" dirty="0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 rot="16200000">
                <a:off x="3072750" y="4628197"/>
                <a:ext cx="21334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Integrated raw live time [days]</a:t>
                </a:r>
                <a:endParaRPr lang="en-US" sz="1200" b="1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111173" y="3726947"/>
              <a:ext cx="381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500</a:t>
              </a:r>
              <a:endParaRPr lang="en-US" sz="1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1168" y="4131762"/>
              <a:ext cx="381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400</a:t>
              </a:r>
              <a:endParaRPr lang="en-US" sz="1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15932" y="4546096"/>
              <a:ext cx="381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300</a:t>
              </a:r>
              <a:endParaRPr lang="en-US" sz="1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15927" y="4950911"/>
              <a:ext cx="381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200</a:t>
              </a:r>
              <a:endParaRPr lang="en-US" sz="10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11173" y="5370011"/>
              <a:ext cx="381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100</a:t>
              </a:r>
              <a:endParaRPr lang="en-US" sz="1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13061" y="5916236"/>
              <a:ext cx="889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Mar 14, 2012</a:t>
              </a:r>
              <a:endParaRPr lang="en-US" sz="10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11067" y="5914647"/>
              <a:ext cx="8643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Sep 17, 2012</a:t>
              </a:r>
              <a:endParaRPr lang="en-US" sz="10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83176" y="5919410"/>
              <a:ext cx="889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Mar 22, 2013</a:t>
              </a:r>
              <a:endParaRPr lang="en-US" sz="1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80389" y="5919410"/>
              <a:ext cx="8643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Sep 25, 2013</a:t>
              </a:r>
              <a:endParaRPr lang="en-US" sz="10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28648" y="5919411"/>
              <a:ext cx="889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Mar 30, 2014</a:t>
              </a:r>
              <a:endParaRPr lang="en-US" sz="10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337770" y="3939702"/>
            <a:ext cx="276999" cy="2074068"/>
            <a:chOff x="5337770" y="3824288"/>
            <a:chExt cx="276999" cy="2074068"/>
          </a:xfrm>
        </p:grpSpPr>
        <p:sp>
          <p:nvSpPr>
            <p:cNvPr id="32" name="Rectangle 31"/>
            <p:cNvSpPr/>
            <p:nvPr/>
          </p:nvSpPr>
          <p:spPr>
            <a:xfrm>
              <a:off x="5376862" y="3824288"/>
              <a:ext cx="226219" cy="2074068"/>
            </a:xfrm>
            <a:prstGeom prst="rect">
              <a:avLst/>
            </a:prstGeom>
            <a:solidFill>
              <a:schemeClr val="accent2">
                <a:lumMod val="7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4887134" y="4816286"/>
              <a:ext cx="11782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9A0000"/>
                  </a:solidFill>
                </a:rPr>
                <a:t>CDMSlite</a:t>
              </a:r>
              <a:r>
                <a:rPr lang="en-US" sz="1200" dirty="0" smtClean="0">
                  <a:solidFill>
                    <a:srgbClr val="9A0000"/>
                  </a:solidFill>
                </a:rPr>
                <a:t> Run 1</a:t>
              </a:r>
              <a:endParaRPr lang="en-US" sz="1200" dirty="0">
                <a:solidFill>
                  <a:srgbClr val="9A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257222" y="3946052"/>
            <a:ext cx="839153" cy="2072481"/>
            <a:chOff x="8257222" y="3830638"/>
            <a:chExt cx="839153" cy="2072481"/>
          </a:xfrm>
        </p:grpSpPr>
        <p:sp>
          <p:nvSpPr>
            <p:cNvPr id="35" name="Rectangle 34"/>
            <p:cNvSpPr/>
            <p:nvPr/>
          </p:nvSpPr>
          <p:spPr>
            <a:xfrm>
              <a:off x="8257222" y="3830638"/>
              <a:ext cx="839153" cy="2072481"/>
            </a:xfrm>
            <a:prstGeom prst="rect">
              <a:avLst/>
            </a:prstGeom>
            <a:solidFill>
              <a:schemeClr val="accent2">
                <a:lumMod val="7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7906586" y="4829013"/>
              <a:ext cx="1152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9A0000"/>
                  </a:solidFill>
                </a:rPr>
                <a:t>CDMSlite</a:t>
              </a:r>
              <a:r>
                <a:rPr lang="en-US" sz="1200" dirty="0" smtClean="0">
                  <a:solidFill>
                    <a:srgbClr val="9A0000"/>
                  </a:solidFill>
                </a:rPr>
                <a:t> Run 2</a:t>
              </a:r>
              <a:endParaRPr lang="en-US" sz="1200" dirty="0">
                <a:solidFill>
                  <a:srgbClr val="9A0000"/>
                </a:solidFill>
              </a:endParaRPr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8613775" y="4850603"/>
              <a:ext cx="393700" cy="237331"/>
            </a:xfrm>
            <a:prstGeom prst="rightArrow">
              <a:avLst>
                <a:gd name="adj1" fmla="val 30404"/>
                <a:gd name="adj2" fmla="val 5779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656262" y="3938908"/>
            <a:ext cx="1573213" cy="2079625"/>
            <a:chOff x="5656262" y="3823494"/>
            <a:chExt cx="1573213" cy="2079625"/>
          </a:xfrm>
        </p:grpSpPr>
        <p:sp>
          <p:nvSpPr>
            <p:cNvPr id="41" name="Rectangle 40"/>
            <p:cNvSpPr/>
            <p:nvPr/>
          </p:nvSpPr>
          <p:spPr>
            <a:xfrm>
              <a:off x="5656262" y="3823494"/>
              <a:ext cx="1573213" cy="2079625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62415" y="5486399"/>
              <a:ext cx="10870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SuperCDMS LT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127139" y="1909502"/>
            <a:ext cx="786288" cy="379484"/>
            <a:chOff x="6899867" y="2035337"/>
            <a:chExt cx="786288" cy="379484"/>
          </a:xfrm>
          <a:solidFill>
            <a:srgbClr val="0000FF">
              <a:alpha val="50000"/>
            </a:srgbClr>
          </a:solidFill>
        </p:grpSpPr>
        <p:sp>
          <p:nvSpPr>
            <p:cNvPr id="47" name="Parallelogram 46"/>
            <p:cNvSpPr/>
            <p:nvPr/>
          </p:nvSpPr>
          <p:spPr>
            <a:xfrm rot="20958793">
              <a:off x="7278031" y="2211446"/>
              <a:ext cx="408124" cy="203375"/>
            </a:xfrm>
            <a:prstGeom prst="parallelogram">
              <a:avLst>
                <a:gd name="adj" fmla="val 31621"/>
              </a:avLst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49" name="Oval 48"/>
            <p:cNvSpPr/>
            <p:nvPr/>
          </p:nvSpPr>
          <p:spPr>
            <a:xfrm rot="208894">
              <a:off x="6899867" y="2035337"/>
              <a:ext cx="665832" cy="167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942548" y="1847745"/>
            <a:ext cx="1107800" cy="523220"/>
            <a:chOff x="7714310" y="1973580"/>
            <a:chExt cx="1107800" cy="523220"/>
          </a:xfrm>
        </p:grpSpPr>
        <p:sp>
          <p:nvSpPr>
            <p:cNvPr id="51" name="TextBox 50"/>
            <p:cNvSpPr txBox="1"/>
            <p:nvPr/>
          </p:nvSpPr>
          <p:spPr>
            <a:xfrm>
              <a:off x="7962900" y="1973580"/>
              <a:ext cx="8592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9A0000"/>
                  </a:solidFill>
                </a:rPr>
                <a:t>CDMSlite</a:t>
              </a:r>
              <a:endParaRPr lang="en-US" sz="1400" dirty="0" smtClean="0">
                <a:solidFill>
                  <a:srgbClr val="9A0000"/>
                </a:solidFill>
              </a:endParaRPr>
            </a:p>
            <a:p>
              <a:r>
                <a:rPr lang="en-US" sz="1400" dirty="0" smtClean="0">
                  <a:solidFill>
                    <a:srgbClr val="9A0000"/>
                  </a:solidFill>
                </a:rPr>
                <a:t>~ ¾ keV</a:t>
              </a:r>
              <a:r>
                <a:rPr lang="en-US" sz="1400" baseline="-25000" dirty="0" smtClean="0">
                  <a:solidFill>
                    <a:srgbClr val="9A0000"/>
                  </a:solidFill>
                </a:rPr>
                <a:t>nr</a:t>
              </a:r>
              <a:endParaRPr lang="en-US" sz="1400" baseline="-25000" dirty="0">
                <a:solidFill>
                  <a:srgbClr val="9A0000"/>
                </a:solidFill>
              </a:endParaRPr>
            </a:p>
          </p:txBody>
        </p:sp>
        <p:cxnSp>
          <p:nvCxnSpPr>
            <p:cNvPr id="53" name="Straight Arrow Connector 52"/>
            <p:cNvCxnSpPr>
              <a:stCxn id="51" idx="1"/>
            </p:cNvCxnSpPr>
            <p:nvPr/>
          </p:nvCxnSpPr>
          <p:spPr>
            <a:xfrm rot="10800000">
              <a:off x="7714310" y="2226470"/>
              <a:ext cx="248590" cy="8721"/>
            </a:xfrm>
            <a:prstGeom prst="straightConnector1">
              <a:avLst/>
            </a:prstGeom>
            <a:ln w="12700">
              <a:solidFill>
                <a:srgbClr val="9A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7949693" y="1848222"/>
            <a:ext cx="1095374" cy="523220"/>
            <a:chOff x="7726736" y="1973580"/>
            <a:chExt cx="1095374" cy="523220"/>
          </a:xfrm>
        </p:grpSpPr>
        <p:sp>
          <p:nvSpPr>
            <p:cNvPr id="56" name="TextBox 55"/>
            <p:cNvSpPr txBox="1"/>
            <p:nvPr/>
          </p:nvSpPr>
          <p:spPr>
            <a:xfrm>
              <a:off x="7962900" y="1973580"/>
              <a:ext cx="8592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9A0000"/>
                  </a:solidFill>
                </a:rPr>
                <a:t>CDMSlite</a:t>
              </a:r>
              <a:endParaRPr lang="en-US" sz="1400" dirty="0" smtClean="0">
                <a:solidFill>
                  <a:srgbClr val="9A0000"/>
                </a:solidFill>
              </a:endParaRPr>
            </a:p>
            <a:p>
              <a:r>
                <a:rPr lang="en-US" sz="1400" dirty="0" smtClean="0">
                  <a:solidFill>
                    <a:srgbClr val="9A0000"/>
                  </a:solidFill>
                </a:rPr>
                <a:t>? keV</a:t>
              </a:r>
              <a:r>
                <a:rPr lang="en-US" sz="1400" baseline="-25000" dirty="0" smtClean="0">
                  <a:solidFill>
                    <a:srgbClr val="9A0000"/>
                  </a:solidFill>
                </a:rPr>
                <a:t>nr</a:t>
              </a:r>
              <a:endParaRPr lang="en-US" sz="1400" baseline="-25000" dirty="0">
                <a:solidFill>
                  <a:srgbClr val="9A0000"/>
                </a:solidFill>
              </a:endParaRPr>
            </a:p>
          </p:txBody>
        </p:sp>
        <p:cxnSp>
          <p:nvCxnSpPr>
            <p:cNvPr id="57" name="Straight Arrow Connector 56"/>
            <p:cNvCxnSpPr>
              <a:stCxn id="56" idx="1"/>
            </p:cNvCxnSpPr>
            <p:nvPr/>
          </p:nvCxnSpPr>
          <p:spPr>
            <a:xfrm rot="10800000">
              <a:off x="7726736" y="2228374"/>
              <a:ext cx="236165" cy="6816"/>
            </a:xfrm>
            <a:prstGeom prst="straightConnector1">
              <a:avLst/>
            </a:prstGeom>
            <a:ln w="12700">
              <a:solidFill>
                <a:srgbClr val="9A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7183899" y="2284733"/>
            <a:ext cx="693656" cy="396877"/>
            <a:chOff x="7276178" y="2410568"/>
            <a:chExt cx="693656" cy="396877"/>
          </a:xfrm>
        </p:grpSpPr>
        <p:sp>
          <p:nvSpPr>
            <p:cNvPr id="66" name="Parallelogram 65"/>
            <p:cNvSpPr/>
            <p:nvPr/>
          </p:nvSpPr>
          <p:spPr>
            <a:xfrm rot="20763979">
              <a:off x="7554444" y="2617726"/>
              <a:ext cx="415390" cy="189719"/>
            </a:xfrm>
            <a:prstGeom prst="parallelogram">
              <a:avLst>
                <a:gd name="adj" fmla="val 34739"/>
              </a:avLst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208894">
              <a:off x="7276178" y="2410568"/>
              <a:ext cx="570937" cy="199314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907527" y="1662349"/>
            <a:ext cx="866846" cy="488954"/>
            <a:chOff x="4550715" y="1788184"/>
            <a:chExt cx="866846" cy="488954"/>
          </a:xfrm>
        </p:grpSpPr>
        <p:sp>
          <p:nvSpPr>
            <p:cNvPr id="61" name="Parallelogram 60"/>
            <p:cNvSpPr/>
            <p:nvPr/>
          </p:nvSpPr>
          <p:spPr>
            <a:xfrm rot="15970542">
              <a:off x="4539560" y="1902978"/>
              <a:ext cx="385315" cy="363005"/>
            </a:xfrm>
            <a:prstGeom prst="parallelogram">
              <a:avLst>
                <a:gd name="adj" fmla="val 32197"/>
              </a:avLst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21431978">
              <a:off x="4650712" y="1788184"/>
              <a:ext cx="766849" cy="180625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893631" y="2233126"/>
            <a:ext cx="667303" cy="451922"/>
            <a:chOff x="5985910" y="2358961"/>
            <a:chExt cx="667303" cy="451922"/>
          </a:xfrm>
        </p:grpSpPr>
        <p:sp>
          <p:nvSpPr>
            <p:cNvPr id="70" name="Oval 69"/>
            <p:cNvSpPr/>
            <p:nvPr/>
          </p:nvSpPr>
          <p:spPr>
            <a:xfrm>
              <a:off x="6057376" y="2358961"/>
              <a:ext cx="595837" cy="212986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Parallelogram 80"/>
            <p:cNvSpPr/>
            <p:nvPr/>
          </p:nvSpPr>
          <p:spPr>
            <a:xfrm rot="16200000">
              <a:off x="6010707" y="2486991"/>
              <a:ext cx="299095" cy="348689"/>
            </a:xfrm>
            <a:prstGeom prst="parallelogram">
              <a:avLst>
                <a:gd name="adj" fmla="val 32197"/>
              </a:avLst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890913" y="1880807"/>
            <a:ext cx="679545" cy="418488"/>
            <a:chOff x="5983192" y="2006642"/>
            <a:chExt cx="679545" cy="418488"/>
          </a:xfrm>
        </p:grpSpPr>
        <p:sp>
          <p:nvSpPr>
            <p:cNvPr id="71" name="Oval 70"/>
            <p:cNvSpPr/>
            <p:nvPr/>
          </p:nvSpPr>
          <p:spPr>
            <a:xfrm>
              <a:off x="6050298" y="2006642"/>
              <a:ext cx="612439" cy="167965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Parallelogram 77"/>
            <p:cNvSpPr/>
            <p:nvPr/>
          </p:nvSpPr>
          <p:spPr>
            <a:xfrm rot="16008783">
              <a:off x="6001924" y="2095172"/>
              <a:ext cx="311226" cy="348689"/>
            </a:xfrm>
            <a:prstGeom prst="parallelogram">
              <a:avLst>
                <a:gd name="adj" fmla="val 32197"/>
              </a:avLst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525908" y="1690765"/>
            <a:ext cx="849331" cy="486050"/>
            <a:chOff x="6618187" y="1816600"/>
            <a:chExt cx="849331" cy="486050"/>
          </a:xfrm>
        </p:grpSpPr>
        <p:sp>
          <p:nvSpPr>
            <p:cNvPr id="68" name="Oval 67"/>
            <p:cNvSpPr/>
            <p:nvPr/>
          </p:nvSpPr>
          <p:spPr>
            <a:xfrm rot="181764">
              <a:off x="6674002" y="1816600"/>
              <a:ext cx="793516" cy="193481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Parallelogram 83"/>
            <p:cNvSpPr/>
            <p:nvPr/>
          </p:nvSpPr>
          <p:spPr>
            <a:xfrm rot="16374032">
              <a:off x="6699618" y="1887892"/>
              <a:ext cx="333327" cy="496190"/>
            </a:xfrm>
            <a:prstGeom prst="parallelogram">
              <a:avLst>
                <a:gd name="adj" fmla="val 18735"/>
              </a:avLst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510440" y="2145033"/>
            <a:ext cx="820199" cy="548459"/>
            <a:chOff x="6602719" y="2270868"/>
            <a:chExt cx="820199" cy="548459"/>
          </a:xfrm>
        </p:grpSpPr>
        <p:sp>
          <p:nvSpPr>
            <p:cNvPr id="69" name="Oval 68"/>
            <p:cNvSpPr/>
            <p:nvPr/>
          </p:nvSpPr>
          <p:spPr>
            <a:xfrm rot="208894">
              <a:off x="6671896" y="2270868"/>
              <a:ext cx="751022" cy="255624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Parallelogram 84"/>
            <p:cNvSpPr/>
            <p:nvPr/>
          </p:nvSpPr>
          <p:spPr>
            <a:xfrm rot="16423230">
              <a:off x="6668234" y="2408176"/>
              <a:ext cx="345636" cy="476666"/>
            </a:xfrm>
            <a:prstGeom prst="parallelogram">
              <a:avLst>
                <a:gd name="adj" fmla="val 24536"/>
              </a:avLst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719421" y="1611526"/>
            <a:ext cx="690830" cy="826491"/>
            <a:chOff x="3720260" y="1706881"/>
            <a:chExt cx="690830" cy="826491"/>
          </a:xfrm>
        </p:grpSpPr>
        <p:sp>
          <p:nvSpPr>
            <p:cNvPr id="94" name="TextBox 93"/>
            <p:cNvSpPr txBox="1"/>
            <p:nvPr/>
          </p:nvSpPr>
          <p:spPr>
            <a:xfrm>
              <a:off x="3720260" y="1889760"/>
              <a:ext cx="6908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F200E1"/>
                  </a:solidFill>
                </a:rPr>
                <a:t>Tower 3</a:t>
              </a:r>
            </a:p>
            <a:p>
              <a:pPr algn="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F200E1"/>
                  </a:solidFill>
                </a:rPr>
                <a:t>Sources</a:t>
              </a:r>
              <a:endParaRPr lang="en-US" sz="1200" b="1" dirty="0">
                <a:solidFill>
                  <a:srgbClr val="F200E1"/>
                </a:solidFill>
              </a:endParaRPr>
            </a:p>
          </p:txBody>
        </p:sp>
        <p:cxnSp>
          <p:nvCxnSpPr>
            <p:cNvPr id="99" name="Straight Arrow Connector 98"/>
            <p:cNvCxnSpPr>
              <a:stCxn id="94" idx="0"/>
            </p:cNvCxnSpPr>
            <p:nvPr/>
          </p:nvCxnSpPr>
          <p:spPr>
            <a:xfrm rot="5400000" flipH="1" flipV="1">
              <a:off x="4145912" y="1626643"/>
              <a:ext cx="182880" cy="343355"/>
            </a:xfrm>
            <a:prstGeom prst="straightConnector1">
              <a:avLst/>
            </a:prstGeom>
            <a:ln w="12700">
              <a:solidFill>
                <a:srgbClr val="F200E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94" idx="2"/>
            </p:cNvCxnSpPr>
            <p:nvPr/>
          </p:nvCxnSpPr>
          <p:spPr>
            <a:xfrm rot="16200000" flipH="1">
              <a:off x="4131296" y="2275545"/>
              <a:ext cx="192206" cy="323448"/>
            </a:xfrm>
            <a:prstGeom prst="straightConnector1">
              <a:avLst/>
            </a:prstGeom>
            <a:ln w="12700">
              <a:solidFill>
                <a:srgbClr val="F200E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Box 108"/>
          <p:cNvSpPr txBox="1"/>
          <p:nvPr/>
        </p:nvSpPr>
        <p:spPr>
          <a:xfrm>
            <a:off x="5080000" y="36206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28" name="Group 127"/>
          <p:cNvGrpSpPr/>
          <p:nvPr/>
        </p:nvGrpSpPr>
        <p:grpSpPr>
          <a:xfrm>
            <a:off x="4606957" y="3480914"/>
            <a:ext cx="1743836" cy="2537620"/>
            <a:chOff x="4606957" y="3365500"/>
            <a:chExt cx="1743836" cy="2537620"/>
          </a:xfrm>
        </p:grpSpPr>
        <p:grpSp>
          <p:nvGrpSpPr>
            <p:cNvPr id="108" name="Group 107"/>
            <p:cNvGrpSpPr/>
            <p:nvPr/>
          </p:nvGrpSpPr>
          <p:grpSpPr>
            <a:xfrm>
              <a:off x="4613274" y="3824290"/>
              <a:ext cx="1737519" cy="2078830"/>
              <a:chOff x="4613274" y="3824290"/>
              <a:chExt cx="1737519" cy="2078830"/>
            </a:xfrm>
            <a:solidFill>
              <a:schemeClr val="accent6">
                <a:lumMod val="75000"/>
                <a:alpha val="49000"/>
              </a:schemeClr>
            </a:solidFill>
          </p:grpSpPr>
          <p:sp>
            <p:nvSpPr>
              <p:cNvPr id="105" name="Rectangle 104"/>
              <p:cNvSpPr/>
              <p:nvPr/>
            </p:nvSpPr>
            <p:spPr>
              <a:xfrm>
                <a:off x="4613274" y="3829052"/>
                <a:ext cx="61119" cy="20740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5376863" y="3824290"/>
                <a:ext cx="114299" cy="20740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6236494" y="3828258"/>
                <a:ext cx="114299" cy="20740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4851400" y="3365500"/>
              <a:ext cx="11518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6">
                      <a:lumMod val="50000"/>
                    </a:schemeClr>
                  </a:solidFill>
                </a:rPr>
                <a:t>Post-</a:t>
              </a:r>
              <a:r>
                <a:rPr lang="en-US" sz="12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Cf</a:t>
              </a:r>
              <a:r>
                <a:rPr lang="en-US" sz="1200" b="1" dirty="0" smtClean="0">
                  <a:solidFill>
                    <a:schemeClr val="accent6">
                      <a:lumMod val="50000"/>
                    </a:schemeClr>
                  </a:solidFill>
                </a:rPr>
                <a:t> periods</a:t>
              </a:r>
              <a:endParaRPr lang="en-US" sz="12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 rot="16200000" flipH="1">
              <a:off x="5333425" y="3679251"/>
              <a:ext cx="181791" cy="6686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rot="10800000" flipV="1">
              <a:off x="4686301" y="3591698"/>
              <a:ext cx="734679" cy="180201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5420977" y="3591698"/>
              <a:ext cx="763923" cy="180202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>
              <a:off x="3570303" y="4860148"/>
              <a:ext cx="2074862" cy="1554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4341828" y="4859355"/>
              <a:ext cx="2074862" cy="1554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5400000">
              <a:off x="4396597" y="4859352"/>
              <a:ext cx="2074862" cy="1554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5196697" y="4862527"/>
              <a:ext cx="2074862" cy="1554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/>
          <p:cNvGrpSpPr/>
          <p:nvPr/>
        </p:nvGrpSpPr>
        <p:grpSpPr>
          <a:xfrm>
            <a:off x="5097850" y="974173"/>
            <a:ext cx="3783148" cy="2343994"/>
            <a:chOff x="5097850" y="974173"/>
            <a:chExt cx="3783148" cy="2343994"/>
          </a:xfrm>
        </p:grpSpPr>
        <p:grpSp>
          <p:nvGrpSpPr>
            <p:cNvPr id="132" name="Group 131"/>
            <p:cNvGrpSpPr/>
            <p:nvPr/>
          </p:nvGrpSpPr>
          <p:grpSpPr>
            <a:xfrm>
              <a:off x="7969541" y="1832645"/>
              <a:ext cx="911457" cy="357406"/>
              <a:chOff x="8061820" y="1958480"/>
              <a:chExt cx="911457" cy="357406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8229740" y="1958480"/>
                <a:ext cx="743537" cy="357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1200" b="1" dirty="0" smtClean="0">
                    <a:solidFill>
                      <a:srgbClr val="000099"/>
                    </a:solidFill>
                  </a:rPr>
                  <a:t>T5Z2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>
                    <a:solidFill>
                      <a:srgbClr val="000099"/>
                    </a:solidFill>
                  </a:rPr>
                  <a:t>2.0 keV</a:t>
                </a:r>
                <a:r>
                  <a:rPr lang="en-US" sz="1200" baseline="-25000" dirty="0" smtClean="0">
                    <a:solidFill>
                      <a:srgbClr val="000099"/>
                    </a:solidFill>
                  </a:rPr>
                  <a:t>nr</a:t>
                </a:r>
                <a:endParaRPr lang="en-US" sz="1200" baseline="-25000" dirty="0">
                  <a:solidFill>
                    <a:srgbClr val="000099"/>
                  </a:solidFill>
                </a:endParaRPr>
              </a:p>
            </p:txBody>
          </p:sp>
          <p:cxnSp>
            <p:nvCxnSpPr>
              <p:cNvPr id="131" name="Straight Arrow Connector 130"/>
              <p:cNvCxnSpPr/>
              <p:nvPr/>
            </p:nvCxnSpPr>
            <p:spPr>
              <a:xfrm rot="10800000" flipV="1">
                <a:off x="8061820" y="2112016"/>
                <a:ext cx="218254" cy="102678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32"/>
            <p:cNvGrpSpPr/>
            <p:nvPr/>
          </p:nvGrpSpPr>
          <p:grpSpPr>
            <a:xfrm>
              <a:off x="7942977" y="2303827"/>
              <a:ext cx="938021" cy="348813"/>
              <a:chOff x="8035256" y="1958480"/>
              <a:chExt cx="938021" cy="348813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8229740" y="1958480"/>
                <a:ext cx="74353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1200" b="1" dirty="0" smtClean="0">
                    <a:solidFill>
                      <a:srgbClr val="000099"/>
                    </a:solidFill>
                  </a:rPr>
                  <a:t>T5Z3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>
                    <a:solidFill>
                      <a:srgbClr val="000099"/>
                    </a:solidFill>
                  </a:rPr>
                  <a:t>1.7 keV</a:t>
                </a:r>
                <a:r>
                  <a:rPr lang="en-US" sz="1200" baseline="-25000" dirty="0" smtClean="0">
                    <a:solidFill>
                      <a:srgbClr val="000099"/>
                    </a:solidFill>
                  </a:rPr>
                  <a:t>nr</a:t>
                </a:r>
                <a:endParaRPr lang="en-US" sz="1200" baseline="-25000" dirty="0">
                  <a:solidFill>
                    <a:srgbClr val="000099"/>
                  </a:solidFill>
                </a:endParaRPr>
              </a:p>
            </p:txBody>
          </p:sp>
          <p:cxnSp>
            <p:nvCxnSpPr>
              <p:cNvPr id="135" name="Straight Arrow Connector 134"/>
              <p:cNvCxnSpPr/>
              <p:nvPr/>
            </p:nvCxnSpPr>
            <p:spPr>
              <a:xfrm rot="10800000" flipV="1">
                <a:off x="8035256" y="2112017"/>
                <a:ext cx="244819" cy="67721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/>
            <p:cNvGrpSpPr/>
            <p:nvPr/>
          </p:nvGrpSpPr>
          <p:grpSpPr>
            <a:xfrm>
              <a:off x="6764463" y="974173"/>
              <a:ext cx="743537" cy="661683"/>
              <a:chOff x="8229740" y="1958480"/>
              <a:chExt cx="743537" cy="661683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8229740" y="1958480"/>
                <a:ext cx="743537" cy="357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1200" b="1" dirty="0" smtClean="0">
                    <a:solidFill>
                      <a:srgbClr val="000099"/>
                    </a:solidFill>
                  </a:rPr>
                  <a:t>T2Z1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>
                    <a:solidFill>
                      <a:srgbClr val="000099"/>
                    </a:solidFill>
                  </a:rPr>
                  <a:t>1.5 keV</a:t>
                </a:r>
                <a:r>
                  <a:rPr lang="en-US" sz="1200" baseline="-25000" dirty="0" smtClean="0">
                    <a:solidFill>
                      <a:srgbClr val="000099"/>
                    </a:solidFill>
                  </a:rPr>
                  <a:t>nr</a:t>
                </a:r>
                <a:endParaRPr lang="en-US" sz="1200" baseline="-25000" dirty="0">
                  <a:solidFill>
                    <a:srgbClr val="000099"/>
                  </a:solidFill>
                </a:endParaRPr>
              </a:p>
            </p:txBody>
          </p:sp>
          <p:cxnSp>
            <p:nvCxnSpPr>
              <p:cNvPr id="139" name="Straight Arrow Connector 138"/>
              <p:cNvCxnSpPr/>
              <p:nvPr/>
            </p:nvCxnSpPr>
            <p:spPr>
              <a:xfrm rot="5400000">
                <a:off x="8301372" y="2389790"/>
                <a:ext cx="365533" cy="95213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/>
            <p:cNvGrpSpPr/>
            <p:nvPr/>
          </p:nvGrpSpPr>
          <p:grpSpPr>
            <a:xfrm>
              <a:off x="7197754" y="2650921"/>
              <a:ext cx="991152" cy="667246"/>
              <a:chOff x="7982125" y="1640047"/>
              <a:chExt cx="991152" cy="667246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8229740" y="1958480"/>
                <a:ext cx="74353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1200" b="1" dirty="0" smtClean="0">
                    <a:solidFill>
                      <a:srgbClr val="000099"/>
                    </a:solidFill>
                  </a:rPr>
                  <a:t>T2Z2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>
                    <a:solidFill>
                      <a:srgbClr val="000099"/>
                    </a:solidFill>
                  </a:rPr>
                  <a:t>1.8 keV</a:t>
                </a:r>
                <a:r>
                  <a:rPr lang="en-US" sz="1200" baseline="-25000" dirty="0" smtClean="0">
                    <a:solidFill>
                      <a:srgbClr val="000099"/>
                    </a:solidFill>
                  </a:rPr>
                  <a:t>nr</a:t>
                </a:r>
                <a:endParaRPr lang="en-US" sz="1200" baseline="-25000" dirty="0">
                  <a:solidFill>
                    <a:srgbClr val="000099"/>
                  </a:solidFill>
                </a:endParaRPr>
              </a:p>
            </p:txBody>
          </p:sp>
          <p:cxnSp>
            <p:nvCxnSpPr>
              <p:cNvPr id="143" name="Straight Arrow Connector 142"/>
              <p:cNvCxnSpPr/>
              <p:nvPr/>
            </p:nvCxnSpPr>
            <p:spPr>
              <a:xfrm rot="16200000" flipV="1">
                <a:off x="7953838" y="1668334"/>
                <a:ext cx="354526" cy="297951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5859850" y="2676088"/>
              <a:ext cx="743537" cy="642079"/>
              <a:chOff x="8229740" y="1665214"/>
              <a:chExt cx="743537" cy="642079"/>
            </a:xfrm>
          </p:grpSpPr>
          <p:sp>
            <p:nvSpPr>
              <p:cNvPr id="147" name="TextBox 146"/>
              <p:cNvSpPr txBox="1"/>
              <p:nvPr/>
            </p:nvSpPr>
            <p:spPr>
              <a:xfrm>
                <a:off x="8229740" y="1958480"/>
                <a:ext cx="74353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1200" b="1" dirty="0" smtClean="0">
                    <a:solidFill>
                      <a:srgbClr val="000099"/>
                    </a:solidFill>
                  </a:rPr>
                  <a:t>T4Z3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>
                    <a:solidFill>
                      <a:srgbClr val="000099"/>
                    </a:solidFill>
                  </a:rPr>
                  <a:t>1.7 keV</a:t>
                </a:r>
                <a:r>
                  <a:rPr lang="en-US" sz="1200" baseline="-25000" dirty="0" smtClean="0">
                    <a:solidFill>
                      <a:srgbClr val="000099"/>
                    </a:solidFill>
                  </a:rPr>
                  <a:t>nr</a:t>
                </a:r>
                <a:endParaRPr lang="en-US" sz="1200" baseline="-25000" dirty="0">
                  <a:solidFill>
                    <a:srgbClr val="000099"/>
                  </a:solidFill>
                </a:endParaRPr>
              </a:p>
            </p:txBody>
          </p:sp>
          <p:cxnSp>
            <p:nvCxnSpPr>
              <p:cNvPr id="148" name="Straight Arrow Connector 147"/>
              <p:cNvCxnSpPr/>
              <p:nvPr/>
            </p:nvCxnSpPr>
            <p:spPr>
              <a:xfrm rot="5400000" flipH="1" flipV="1">
                <a:off x="8339730" y="1798508"/>
                <a:ext cx="295806" cy="29218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5931157" y="974173"/>
              <a:ext cx="743537" cy="863016"/>
              <a:chOff x="8229741" y="1958480"/>
              <a:chExt cx="743537" cy="863016"/>
            </a:xfrm>
          </p:grpSpPr>
          <p:sp>
            <p:nvSpPr>
              <p:cNvPr id="152" name="TextBox 151"/>
              <p:cNvSpPr txBox="1"/>
              <p:nvPr/>
            </p:nvSpPr>
            <p:spPr>
              <a:xfrm>
                <a:off x="8229741" y="1958480"/>
                <a:ext cx="743537" cy="357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1200" b="1" dirty="0" smtClean="0">
                    <a:solidFill>
                      <a:srgbClr val="000099"/>
                    </a:solidFill>
                  </a:rPr>
                  <a:t>T4Z2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>
                    <a:solidFill>
                      <a:srgbClr val="000099"/>
                    </a:solidFill>
                  </a:rPr>
                  <a:t>4.7 keV</a:t>
                </a:r>
                <a:r>
                  <a:rPr lang="en-US" sz="1200" baseline="-25000" dirty="0" smtClean="0">
                    <a:solidFill>
                      <a:srgbClr val="000099"/>
                    </a:solidFill>
                  </a:rPr>
                  <a:t>nr</a:t>
                </a:r>
                <a:endParaRPr lang="en-US" sz="1200" baseline="-25000" dirty="0">
                  <a:solidFill>
                    <a:srgbClr val="000099"/>
                  </a:solidFill>
                </a:endParaRPr>
              </a:p>
            </p:txBody>
          </p:sp>
          <p:cxnSp>
            <p:nvCxnSpPr>
              <p:cNvPr id="153" name="Straight Arrow Connector 152"/>
              <p:cNvCxnSpPr/>
              <p:nvPr/>
            </p:nvCxnSpPr>
            <p:spPr>
              <a:xfrm rot="16200000" flipH="1">
                <a:off x="8269213" y="2517160"/>
                <a:ext cx="566866" cy="41805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5097850" y="974173"/>
              <a:ext cx="743537" cy="636515"/>
              <a:chOff x="8229740" y="1958480"/>
              <a:chExt cx="743537" cy="636515"/>
            </a:xfrm>
          </p:grpSpPr>
          <p:sp>
            <p:nvSpPr>
              <p:cNvPr id="156" name="TextBox 155"/>
              <p:cNvSpPr txBox="1"/>
              <p:nvPr/>
            </p:nvSpPr>
            <p:spPr>
              <a:xfrm>
                <a:off x="8229740" y="1958480"/>
                <a:ext cx="74353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1200" b="1" dirty="0" smtClean="0">
                    <a:solidFill>
                      <a:srgbClr val="000099"/>
                    </a:solidFill>
                  </a:rPr>
                  <a:t>T1Z1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sz="1200" dirty="0" smtClean="0">
                    <a:solidFill>
                      <a:srgbClr val="000099"/>
                    </a:solidFill>
                  </a:rPr>
                  <a:t>4.6 keV</a:t>
                </a:r>
                <a:r>
                  <a:rPr lang="en-US" sz="1200" baseline="-25000" dirty="0" smtClean="0">
                    <a:solidFill>
                      <a:srgbClr val="000099"/>
                    </a:solidFill>
                  </a:rPr>
                  <a:t>nr</a:t>
                </a:r>
                <a:endParaRPr lang="en-US" sz="1200" baseline="-25000" dirty="0">
                  <a:solidFill>
                    <a:srgbClr val="000099"/>
                  </a:solidFill>
                </a:endParaRPr>
              </a:p>
            </p:txBody>
          </p:sp>
          <p:cxnSp>
            <p:nvCxnSpPr>
              <p:cNvPr id="157" name="Straight Arrow Connector 156"/>
              <p:cNvCxnSpPr/>
              <p:nvPr/>
            </p:nvCxnSpPr>
            <p:spPr>
              <a:xfrm rot="16200000" flipH="1">
                <a:off x="8396446" y="2389929"/>
                <a:ext cx="340365" cy="69767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5" name="Group 174"/>
          <p:cNvGrpSpPr/>
          <p:nvPr/>
        </p:nvGrpSpPr>
        <p:grpSpPr>
          <a:xfrm>
            <a:off x="7183900" y="2284734"/>
            <a:ext cx="693656" cy="396877"/>
            <a:chOff x="7276178" y="2410568"/>
            <a:chExt cx="693656" cy="396877"/>
          </a:xfrm>
          <a:solidFill>
            <a:srgbClr val="FF0000">
              <a:alpha val="75000"/>
            </a:srgbClr>
          </a:solidFill>
        </p:grpSpPr>
        <p:sp>
          <p:nvSpPr>
            <p:cNvPr id="176" name="Parallelogram 175"/>
            <p:cNvSpPr/>
            <p:nvPr/>
          </p:nvSpPr>
          <p:spPr>
            <a:xfrm rot="20763979">
              <a:off x="7554444" y="2617726"/>
              <a:ext cx="415390" cy="189719"/>
            </a:xfrm>
            <a:prstGeom prst="parallelogram">
              <a:avLst>
                <a:gd name="adj" fmla="val 3473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 rot="208894">
              <a:off x="7276178" y="2410568"/>
              <a:ext cx="570937" cy="1993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7127140" y="1909502"/>
            <a:ext cx="786288" cy="379484"/>
            <a:chOff x="6899867" y="2035337"/>
            <a:chExt cx="786288" cy="379484"/>
          </a:xfrm>
          <a:solidFill>
            <a:srgbClr val="FF0000">
              <a:alpha val="75000"/>
            </a:srgbClr>
          </a:solidFill>
        </p:grpSpPr>
        <p:sp>
          <p:nvSpPr>
            <p:cNvPr id="179" name="Parallelogram 178"/>
            <p:cNvSpPr/>
            <p:nvPr/>
          </p:nvSpPr>
          <p:spPr>
            <a:xfrm rot="20958793">
              <a:off x="7278031" y="2211446"/>
              <a:ext cx="408124" cy="203375"/>
            </a:xfrm>
            <a:prstGeom prst="parallelogram">
              <a:avLst>
                <a:gd name="adj" fmla="val 3162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180" name="Oval 179"/>
            <p:cNvSpPr/>
            <p:nvPr/>
          </p:nvSpPr>
          <p:spPr>
            <a:xfrm rot="208894">
              <a:off x="6899867" y="2035337"/>
              <a:ext cx="665832" cy="167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74"/>
          <p:cNvGrpSpPr/>
          <p:nvPr/>
        </p:nvGrpSpPr>
        <p:grpSpPr>
          <a:xfrm>
            <a:off x="4907558" y="3347207"/>
            <a:ext cx="963598" cy="1543576"/>
            <a:chOff x="5629012" y="3313651"/>
            <a:chExt cx="963598" cy="1543576"/>
          </a:xfrm>
        </p:grpSpPr>
        <p:cxnSp>
          <p:nvCxnSpPr>
            <p:cNvPr id="168" name="Straight Arrow Connector 167"/>
            <p:cNvCxnSpPr/>
            <p:nvPr/>
          </p:nvCxnSpPr>
          <p:spPr>
            <a:xfrm rot="5400000" flipH="1" flipV="1">
              <a:off x="5293454" y="3649209"/>
              <a:ext cx="1543576" cy="87246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5729681" y="3691156"/>
              <a:ext cx="862929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Geant4</a:t>
              </a:r>
            </a:p>
            <a:p>
              <a:pPr algn="ctr"/>
              <a:r>
                <a:rPr lang="en-US" sz="1200" b="1" dirty="0" smtClean="0"/>
                <a:t>simulation</a:t>
              </a:r>
              <a:endParaRPr lang="en-US" sz="1200" b="1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9843" y="66514"/>
            <a:ext cx="53951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LT-analysis backgrounds </a:t>
            </a:r>
            <a:endParaRPr lang="en-US" sz="4000" dirty="0"/>
          </a:p>
        </p:txBody>
      </p:sp>
      <p:grpSp>
        <p:nvGrpSpPr>
          <p:cNvPr id="100" name="Group 99"/>
          <p:cNvGrpSpPr/>
          <p:nvPr/>
        </p:nvGrpSpPr>
        <p:grpSpPr>
          <a:xfrm>
            <a:off x="631271" y="4743129"/>
            <a:ext cx="1484852" cy="1631797"/>
            <a:chOff x="527587" y="4354363"/>
            <a:chExt cx="1484852" cy="1631797"/>
          </a:xfrm>
        </p:grpSpPr>
        <p:sp>
          <p:nvSpPr>
            <p:cNvPr id="8" name="Rectangle 7"/>
            <p:cNvSpPr/>
            <p:nvPr/>
          </p:nvSpPr>
          <p:spPr>
            <a:xfrm>
              <a:off x="527587" y="4947954"/>
              <a:ext cx="1484852" cy="4446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7587" y="5541544"/>
              <a:ext cx="1484852" cy="4446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detector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7587" y="4354363"/>
              <a:ext cx="1484852" cy="4446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402147" y="4500562"/>
            <a:ext cx="1943100" cy="2116931"/>
          </a:xfrm>
          <a:prstGeom prst="rect">
            <a:avLst/>
          </a:prstGeom>
          <a:noFill/>
          <a:ln w="152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 rot="16200000">
            <a:off x="-590162" y="5392732"/>
            <a:ext cx="1468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copper housing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89070" y="3216129"/>
            <a:ext cx="228671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baseline="30000" dirty="0" smtClean="0"/>
              <a:t>210</a:t>
            </a:r>
            <a:r>
              <a:rPr lang="en-US" sz="1400" dirty="0" smtClean="0"/>
              <a:t>Pb, </a:t>
            </a:r>
            <a:r>
              <a:rPr lang="en-US" sz="1400" baseline="30000" dirty="0" smtClean="0"/>
              <a:t>210</a:t>
            </a:r>
            <a:r>
              <a:rPr lang="en-US" sz="1400" dirty="0" smtClean="0"/>
              <a:t>Bi </a:t>
            </a:r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l-GR" sz="1400" dirty="0" smtClean="0">
                <a:sym typeface="Wingdings" pitchFamily="2" charset="2"/>
              </a:rPr>
              <a:t>β</a:t>
            </a:r>
            <a:r>
              <a:rPr lang="en-US" sz="1400" dirty="0" smtClean="0">
                <a:sym typeface="Wingdings" pitchFamily="2" charset="2"/>
              </a:rPr>
              <a:t>’s </a:t>
            </a:r>
            <a:r>
              <a:rPr lang="en-US" sz="1100" dirty="0" smtClean="0">
                <a:sym typeface="Wingdings" pitchFamily="2" charset="2"/>
              </a:rPr>
              <a:t>&amp;</a:t>
            </a:r>
            <a:r>
              <a:rPr lang="en-US" sz="1400" dirty="0" smtClean="0">
                <a:sym typeface="Wingdings" pitchFamily="2" charset="2"/>
              </a:rPr>
              <a:t> X-rays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baseline="30000" dirty="0" smtClean="0"/>
              <a:t>210</a:t>
            </a:r>
            <a:r>
              <a:rPr lang="en-US" sz="1400" dirty="0" smtClean="0"/>
              <a:t>Po decays </a:t>
            </a:r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baseline="30000" dirty="0" smtClean="0"/>
              <a:t>206</a:t>
            </a:r>
            <a:r>
              <a:rPr lang="en-US" sz="1400" dirty="0" smtClean="0"/>
              <a:t>Pb recoils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Divide by location:</a:t>
            </a:r>
          </a:p>
          <a:p>
            <a:pPr lvl="1"/>
            <a:r>
              <a:rPr lang="en-US" sz="11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detector </a:t>
            </a:r>
            <a:r>
              <a:rPr lang="en-US" sz="1400" b="1" dirty="0" smtClean="0">
                <a:solidFill>
                  <a:srgbClr val="0000FF"/>
                </a:solidFill>
              </a:rPr>
              <a:t>faces</a:t>
            </a:r>
          </a:p>
          <a:p>
            <a:pPr lvl="1"/>
            <a:r>
              <a:rPr lang="en-US" sz="11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detector </a:t>
            </a:r>
            <a:r>
              <a:rPr lang="en-US" sz="1400" b="1" dirty="0" smtClean="0">
                <a:solidFill>
                  <a:srgbClr val="FF0000"/>
                </a:solidFill>
              </a:rPr>
              <a:t>sidewalls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3630946" y="3847444"/>
            <a:ext cx="4784374" cy="2941976"/>
            <a:chOff x="5173822" y="1410949"/>
            <a:chExt cx="4784374" cy="2941976"/>
          </a:xfrm>
        </p:grpSpPr>
        <p:pic>
          <p:nvPicPr>
            <p:cNvPr id="8197" name="Picture 5" descr="C:\Users\raybunker\Documents\Physics\Conferences\Mitchell - 2014\my material\458px-Decay_chain(4n+2,_Uranium_series)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255" t="45739" r="2322"/>
            <a:stretch>
              <a:fillRect/>
            </a:stretch>
          </p:blipFill>
          <p:spPr bwMode="auto">
            <a:xfrm>
              <a:off x="5173822" y="1410949"/>
              <a:ext cx="2790464" cy="2941976"/>
            </a:xfrm>
            <a:prstGeom prst="rect">
              <a:avLst/>
            </a:prstGeom>
            <a:noFill/>
          </p:spPr>
        </p:pic>
        <p:sp>
          <p:nvSpPr>
            <p:cNvPr id="122" name="TextBox 121"/>
            <p:cNvSpPr txBox="1"/>
            <p:nvPr/>
          </p:nvSpPr>
          <p:spPr>
            <a:xfrm>
              <a:off x="7792347" y="1636500"/>
              <a:ext cx="216584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err="1" smtClean="0"/>
                <a:t>Rn</a:t>
              </a:r>
              <a:r>
                <a:rPr lang="en-US" dirty="0" smtClean="0"/>
                <a:t> progeny plate-out</a:t>
              </a:r>
            </a:p>
            <a:p>
              <a:pPr algn="r"/>
              <a:r>
                <a:rPr lang="en-US" dirty="0" smtClean="0"/>
                <a:t>onto detector </a:t>
              </a:r>
              <a:r>
                <a:rPr lang="en-US" sz="1400" dirty="0" smtClean="0"/>
                <a:t>&amp;</a:t>
              </a:r>
              <a:endParaRPr lang="en-US" dirty="0" smtClean="0"/>
            </a:p>
            <a:p>
              <a:pPr algn="r"/>
              <a:r>
                <a:rPr lang="en-US" dirty="0" smtClean="0"/>
                <a:t>copper surfaces,</a:t>
              </a:r>
            </a:p>
            <a:p>
              <a:pPr algn="r"/>
              <a:r>
                <a:rPr lang="en-US" dirty="0" smtClean="0"/>
                <a:t>creating long-lived</a:t>
              </a:r>
            </a:p>
            <a:p>
              <a:pPr algn="r"/>
              <a:r>
                <a:rPr lang="en-US" baseline="30000" dirty="0" smtClean="0"/>
                <a:t>210</a:t>
              </a:r>
              <a:r>
                <a:rPr lang="en-US" dirty="0" smtClean="0"/>
                <a:t>Pb source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1264596" y="4518255"/>
            <a:ext cx="321317" cy="276999"/>
            <a:chOff x="1264596" y="4518255"/>
            <a:chExt cx="321317" cy="276999"/>
          </a:xfrm>
        </p:grpSpPr>
        <p:cxnSp>
          <p:nvCxnSpPr>
            <p:cNvPr id="99" name="Straight Arrow Connector 98"/>
            <p:cNvCxnSpPr/>
            <p:nvPr/>
          </p:nvCxnSpPr>
          <p:spPr>
            <a:xfrm rot="16200000" flipH="1">
              <a:off x="1435894" y="4610100"/>
              <a:ext cx="183356" cy="116682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1264596" y="4518255"/>
              <a:ext cx="2680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0000FF"/>
                  </a:solidFill>
                </a:rPr>
                <a:t>β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1495425" y="5112234"/>
            <a:ext cx="297753" cy="276999"/>
            <a:chOff x="1495425" y="5112234"/>
            <a:chExt cx="297753" cy="276999"/>
          </a:xfrm>
        </p:grpSpPr>
        <p:cxnSp>
          <p:nvCxnSpPr>
            <p:cNvPr id="114" name="Straight Arrow Connector 113"/>
            <p:cNvCxnSpPr/>
            <p:nvPr/>
          </p:nvCxnSpPr>
          <p:spPr>
            <a:xfrm rot="16200000" flipV="1">
              <a:off x="1450308" y="5233861"/>
              <a:ext cx="171706" cy="81472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1525156" y="5112234"/>
              <a:ext cx="2680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0000FF"/>
                  </a:solidFill>
                </a:rPr>
                <a:t>β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406228" y="5944319"/>
            <a:ext cx="268022" cy="411238"/>
            <a:chOff x="406228" y="5944319"/>
            <a:chExt cx="268022" cy="411238"/>
          </a:xfrm>
        </p:grpSpPr>
        <p:cxnSp>
          <p:nvCxnSpPr>
            <p:cNvPr id="117" name="Straight Arrow Connector 116"/>
            <p:cNvCxnSpPr/>
            <p:nvPr/>
          </p:nvCxnSpPr>
          <p:spPr>
            <a:xfrm rot="5400000" flipH="1" flipV="1">
              <a:off x="456984" y="6181270"/>
              <a:ext cx="188791" cy="15978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406228" y="5944319"/>
              <a:ext cx="2680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FF0000"/>
                  </a:solidFill>
                </a:rPr>
                <a:t>β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258329" y="5021760"/>
            <a:ext cx="282450" cy="333671"/>
            <a:chOff x="258329" y="5021760"/>
            <a:chExt cx="282450" cy="333671"/>
          </a:xfrm>
        </p:grpSpPr>
        <p:cxnSp>
          <p:nvCxnSpPr>
            <p:cNvPr id="134" name="Straight Arrow Connector 133"/>
            <p:cNvCxnSpPr/>
            <p:nvPr/>
          </p:nvCxnSpPr>
          <p:spPr>
            <a:xfrm rot="16200000" flipV="1">
              <a:off x="336948" y="5242321"/>
              <a:ext cx="126206" cy="10001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258329" y="5021760"/>
              <a:ext cx="2824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FF0000"/>
                  </a:solidFill>
                  <a:sym typeface="Symbol"/>
                </a:rPr>
                <a:t>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419103" y="5253029"/>
            <a:ext cx="503664" cy="305999"/>
            <a:chOff x="419103" y="5253029"/>
            <a:chExt cx="503664" cy="305999"/>
          </a:xfrm>
        </p:grpSpPr>
        <p:cxnSp>
          <p:nvCxnSpPr>
            <p:cNvPr id="128" name="Straight Arrow Connector 127"/>
            <p:cNvCxnSpPr>
              <a:endCxn id="8" idx="1"/>
            </p:cNvCxnSpPr>
            <p:nvPr/>
          </p:nvCxnSpPr>
          <p:spPr>
            <a:xfrm rot="16200000" flipH="1">
              <a:off x="449581" y="5377338"/>
              <a:ext cx="191690" cy="17169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/>
            <p:cNvSpPr txBox="1"/>
            <p:nvPr/>
          </p:nvSpPr>
          <p:spPr>
            <a:xfrm>
              <a:off x="419103" y="5253029"/>
              <a:ext cx="5036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FF0000"/>
                  </a:solidFill>
                </a:rPr>
                <a:t>206</a:t>
              </a:r>
              <a:r>
                <a:rPr lang="en-US" sz="1200" dirty="0" smtClean="0">
                  <a:solidFill>
                    <a:srgbClr val="FF0000"/>
                  </a:solidFill>
                </a:rPr>
                <a:t>Pb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3" name="Donut 152"/>
          <p:cNvSpPr/>
          <p:nvPr/>
        </p:nvSpPr>
        <p:spPr>
          <a:xfrm>
            <a:off x="4604741" y="5413057"/>
            <a:ext cx="542925" cy="538162"/>
          </a:xfrm>
          <a:prstGeom prst="donut">
            <a:avLst>
              <a:gd name="adj" fmla="val 108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4" name="Donut 153"/>
          <p:cNvSpPr/>
          <p:nvPr/>
        </p:nvSpPr>
        <p:spPr>
          <a:xfrm>
            <a:off x="5095278" y="5008244"/>
            <a:ext cx="542925" cy="538162"/>
          </a:xfrm>
          <a:prstGeom prst="donut">
            <a:avLst>
              <a:gd name="adj" fmla="val 108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Donut 154"/>
          <p:cNvSpPr/>
          <p:nvPr/>
        </p:nvSpPr>
        <p:spPr>
          <a:xfrm>
            <a:off x="5590578" y="4598669"/>
            <a:ext cx="542925" cy="538162"/>
          </a:xfrm>
          <a:prstGeom prst="donut">
            <a:avLst>
              <a:gd name="adj" fmla="val 108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2910689" y="1118475"/>
            <a:ext cx="2781146" cy="1557586"/>
            <a:chOff x="3128162" y="1013263"/>
            <a:chExt cx="2781146" cy="1557586"/>
          </a:xfrm>
        </p:grpSpPr>
        <p:grpSp>
          <p:nvGrpSpPr>
            <p:cNvPr id="178" name="Group 177"/>
            <p:cNvGrpSpPr/>
            <p:nvPr/>
          </p:nvGrpSpPr>
          <p:grpSpPr>
            <a:xfrm>
              <a:off x="3128162" y="1292487"/>
              <a:ext cx="2781146" cy="1278362"/>
              <a:chOff x="3128162" y="1292487"/>
              <a:chExt cx="2781146" cy="1278362"/>
            </a:xfrm>
          </p:grpSpPr>
          <p:cxnSp>
            <p:nvCxnSpPr>
              <p:cNvPr id="174" name="Straight Arrow Connector 173"/>
              <p:cNvCxnSpPr/>
              <p:nvPr/>
            </p:nvCxnSpPr>
            <p:spPr>
              <a:xfrm rot="10800000">
                <a:off x="3419778" y="2568779"/>
                <a:ext cx="2197914" cy="2070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TextBox 175"/>
              <p:cNvSpPr txBox="1"/>
              <p:nvPr/>
            </p:nvSpPr>
            <p:spPr>
              <a:xfrm>
                <a:off x="3128162" y="1292487"/>
                <a:ext cx="2781146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Simulate low-energy detector</a:t>
                </a:r>
              </a:p>
              <a:p>
                <a:pPr algn="ctr"/>
                <a:r>
                  <a:rPr lang="en-US" sz="1400" dirty="0" smtClean="0"/>
                  <a:t>response by combining noise traces</a:t>
                </a:r>
              </a:p>
              <a:p>
                <a:pPr algn="ctr"/>
                <a:r>
                  <a:rPr lang="en-US" sz="1400" dirty="0" smtClean="0"/>
                  <a:t>w/ template pulses taken from</a:t>
                </a:r>
              </a:p>
              <a:p>
                <a:pPr algn="ctr"/>
                <a:r>
                  <a:rPr lang="en-US" sz="1400" dirty="0" smtClean="0"/>
                  <a:t>higher-energy sidebands </a:t>
                </a:r>
                <a:r>
                  <a:rPr lang="en-US" sz="1100" dirty="0" smtClean="0"/>
                  <a:t>&amp;</a:t>
                </a:r>
                <a:r>
                  <a:rPr lang="en-US" sz="1400" dirty="0" smtClean="0"/>
                  <a:t> scaled</a:t>
                </a:r>
              </a:p>
              <a:p>
                <a:pPr algn="ctr"/>
                <a:r>
                  <a:rPr lang="en-US" sz="1400" dirty="0" smtClean="0"/>
                  <a:t>to give MC energy spectrum</a:t>
                </a:r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3556228" y="1013263"/>
              <a:ext cx="1925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 smtClean="0"/>
                <a:t>“Pulse Simulation”</a:t>
              </a:r>
              <a:endParaRPr lang="en-US" u="sng" dirty="0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36704" y="744576"/>
            <a:ext cx="2897909" cy="2555350"/>
            <a:chOff x="151004" y="862022"/>
            <a:chExt cx="2897909" cy="2555350"/>
          </a:xfrm>
        </p:grpSpPr>
        <p:pic>
          <p:nvPicPr>
            <p:cNvPr id="183" name="Picture 2" descr="C:\Users\raybunker\Documents\Physics\Conferences\Mitchell - 2014\my material\Pb-210_simulation.PNG"/>
            <p:cNvPicPr>
              <a:picLocks noChangeAspect="1" noChangeArrowheads="1"/>
            </p:cNvPicPr>
            <p:nvPr/>
          </p:nvPicPr>
          <p:blipFill>
            <a:blip r:embed="rId4"/>
            <a:srcRect t="2040"/>
            <a:stretch>
              <a:fillRect/>
            </a:stretch>
          </p:blipFill>
          <p:spPr bwMode="auto">
            <a:xfrm>
              <a:off x="151004" y="1104900"/>
              <a:ext cx="2897909" cy="2312472"/>
            </a:xfrm>
            <a:prstGeom prst="rect">
              <a:avLst/>
            </a:prstGeom>
            <a:noFill/>
          </p:spPr>
        </p:pic>
        <p:sp>
          <p:nvSpPr>
            <p:cNvPr id="184" name="TextBox 183"/>
            <p:cNvSpPr txBox="1"/>
            <p:nvPr/>
          </p:nvSpPr>
          <p:spPr>
            <a:xfrm>
              <a:off x="871546" y="862022"/>
              <a:ext cx="1656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baseline="30000" dirty="0" smtClean="0">
                  <a:solidFill>
                    <a:schemeClr val="accent6">
                      <a:lumMod val="75000"/>
                    </a:schemeClr>
                  </a:solidFill>
                </a:rPr>
                <a:t>210</a:t>
              </a:r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Pb decay chain</a:t>
              </a:r>
              <a:endParaRPr 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6092825" y="1014413"/>
            <a:ext cx="2819400" cy="2220912"/>
            <a:chOff x="5991225" y="1014413"/>
            <a:chExt cx="2819400" cy="2220912"/>
          </a:xfrm>
        </p:grpSpPr>
        <p:pic>
          <p:nvPicPr>
            <p:cNvPr id="8198" name="Picture 6" descr="C:\Users\raybunker\Documents\Physics\Conferences\Mitchell - 2014\my material\qinner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879" t="7512" r="9387" b="10845"/>
            <a:stretch>
              <a:fillRect/>
            </a:stretch>
          </p:blipFill>
          <p:spPr bwMode="auto">
            <a:xfrm>
              <a:off x="5991225" y="1014413"/>
              <a:ext cx="2819400" cy="222091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</p:pic>
        <p:sp>
          <p:nvSpPr>
            <p:cNvPr id="185" name="TextBox 184"/>
            <p:cNvSpPr txBox="1"/>
            <p:nvPr/>
          </p:nvSpPr>
          <p:spPr>
            <a:xfrm>
              <a:off x="7100888" y="2462211"/>
              <a:ext cx="6408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</a:rPr>
                <a:t>Faces</a:t>
              </a:r>
              <a:endParaRPr lang="en-US" sz="1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5663090" y="1320079"/>
            <a:ext cx="3466325" cy="2377112"/>
            <a:chOff x="5561490" y="1320079"/>
            <a:chExt cx="3466325" cy="2377112"/>
          </a:xfrm>
        </p:grpSpPr>
        <p:grpSp>
          <p:nvGrpSpPr>
            <p:cNvPr id="186" name="Group 185"/>
            <p:cNvGrpSpPr/>
            <p:nvPr/>
          </p:nvGrpSpPr>
          <p:grpSpPr>
            <a:xfrm>
              <a:off x="5561490" y="1320079"/>
              <a:ext cx="2678648" cy="2377112"/>
              <a:chOff x="5561490" y="1320079"/>
              <a:chExt cx="2678648" cy="2377112"/>
            </a:xfrm>
          </p:grpSpPr>
          <p:sp>
            <p:nvSpPr>
              <p:cNvPr id="164" name="TextBox 163"/>
              <p:cNvSpPr txBox="1"/>
              <p:nvPr/>
            </p:nvSpPr>
            <p:spPr>
              <a:xfrm>
                <a:off x="6660860" y="3389414"/>
                <a:ext cx="15792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Recoil energy [</a:t>
                </a:r>
                <a:r>
                  <a:rPr lang="en-US" sz="1400" dirty="0" err="1" smtClean="0"/>
                  <a:t>keV</a:t>
                </a:r>
                <a:r>
                  <a:rPr lang="en-US" sz="1400" dirty="0" smtClean="0"/>
                  <a:t>]</a:t>
                </a:r>
                <a:endParaRPr lang="en-US" sz="1400" dirty="0"/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 rot="16200000">
                <a:off x="5042983" y="1838586"/>
                <a:ext cx="134479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Event rate [</a:t>
                </a:r>
                <a:r>
                  <a:rPr lang="en-US" sz="1400" dirty="0" err="1" smtClean="0"/>
                  <a:t>a.u</a:t>
                </a:r>
                <a:r>
                  <a:rPr lang="en-US" sz="1400" dirty="0" smtClean="0"/>
                  <a:t>.]</a:t>
                </a:r>
                <a:endParaRPr lang="en-US" sz="1400" dirty="0"/>
              </a:p>
            </p:txBody>
          </p:sp>
        </p:grpSp>
        <p:sp>
          <p:nvSpPr>
            <p:cNvPr id="189" name="TextBox 188"/>
            <p:cNvSpPr txBox="1"/>
            <p:nvPr/>
          </p:nvSpPr>
          <p:spPr>
            <a:xfrm>
              <a:off x="5860760" y="3214789"/>
              <a:ext cx="2760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749760" y="3214789"/>
              <a:ext cx="3674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50</a:t>
              </a:r>
              <a:endParaRPr lang="en-US" sz="1400" dirty="0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638760" y="3211614"/>
              <a:ext cx="4587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100</a:t>
              </a:r>
              <a:endParaRPr lang="en-US" sz="1400" dirty="0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8569035" y="3211614"/>
              <a:ext cx="4587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150</a:t>
              </a:r>
              <a:endParaRPr lang="en-US" sz="1400" dirty="0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106429" y="1021097"/>
            <a:ext cx="2797175" cy="2206625"/>
            <a:chOff x="1412875" y="546100"/>
            <a:chExt cx="2797175" cy="2206625"/>
          </a:xfrm>
        </p:grpSpPr>
        <p:pic>
          <p:nvPicPr>
            <p:cNvPr id="8199" name="Picture 7" descr="C:\Users\raybunker\Documents\Physics\Conferences\Mitchell - 2014\my material\qouter.png"/>
            <p:cNvPicPr>
              <a:picLocks noChangeAspect="1" noChangeArrowheads="1"/>
            </p:cNvPicPr>
            <p:nvPr/>
          </p:nvPicPr>
          <p:blipFill>
            <a:blip r:embed="rId6"/>
            <a:srcRect l="12918" t="7349" r="9391" b="10934"/>
            <a:stretch>
              <a:fillRect/>
            </a:stretch>
          </p:blipFill>
          <p:spPr bwMode="auto">
            <a:xfrm>
              <a:off x="1412875" y="546100"/>
              <a:ext cx="2797175" cy="22066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</p:pic>
        <p:sp>
          <p:nvSpPr>
            <p:cNvPr id="194" name="TextBox 193"/>
            <p:cNvSpPr txBox="1"/>
            <p:nvPr/>
          </p:nvSpPr>
          <p:spPr>
            <a:xfrm>
              <a:off x="2387673" y="2018992"/>
              <a:ext cx="9765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Sidewalls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animBg="1"/>
      <p:bldP spid="1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31271" y="4743129"/>
            <a:ext cx="1484852" cy="1631797"/>
            <a:chOff x="527587" y="4354363"/>
            <a:chExt cx="1484852" cy="1631797"/>
          </a:xfrm>
        </p:grpSpPr>
        <p:sp>
          <p:nvSpPr>
            <p:cNvPr id="11" name="Rectangle 10"/>
            <p:cNvSpPr/>
            <p:nvPr/>
          </p:nvSpPr>
          <p:spPr>
            <a:xfrm>
              <a:off x="527587" y="4947954"/>
              <a:ext cx="1484852" cy="4446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7587" y="5541544"/>
              <a:ext cx="1484852" cy="4446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detector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7587" y="4354363"/>
              <a:ext cx="1484852" cy="4446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2147" y="4500562"/>
            <a:ext cx="1943100" cy="2116931"/>
          </a:xfrm>
          <a:prstGeom prst="rect">
            <a:avLst/>
          </a:prstGeom>
          <a:noFill/>
          <a:ln w="152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264596" y="4518255"/>
            <a:ext cx="321317" cy="276999"/>
            <a:chOff x="1264596" y="4518255"/>
            <a:chExt cx="321317" cy="276999"/>
          </a:xfrm>
        </p:grpSpPr>
        <p:cxnSp>
          <p:nvCxnSpPr>
            <p:cNvPr id="21" name="Straight Arrow Connector 20"/>
            <p:cNvCxnSpPr/>
            <p:nvPr/>
          </p:nvCxnSpPr>
          <p:spPr>
            <a:xfrm rot="16200000" flipH="1">
              <a:off x="1435894" y="4610100"/>
              <a:ext cx="183356" cy="116682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264596" y="4518255"/>
              <a:ext cx="2680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0000FF"/>
                  </a:solidFill>
                </a:rPr>
                <a:t>β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95425" y="5112234"/>
            <a:ext cx="297753" cy="276999"/>
            <a:chOff x="1495425" y="5112234"/>
            <a:chExt cx="297753" cy="276999"/>
          </a:xfrm>
        </p:grpSpPr>
        <p:cxnSp>
          <p:nvCxnSpPr>
            <p:cNvPr id="24" name="Straight Arrow Connector 23"/>
            <p:cNvCxnSpPr/>
            <p:nvPr/>
          </p:nvCxnSpPr>
          <p:spPr>
            <a:xfrm rot="16200000" flipV="1">
              <a:off x="1450308" y="5233861"/>
              <a:ext cx="171706" cy="81472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525156" y="5112234"/>
              <a:ext cx="2680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0000FF"/>
                  </a:solidFill>
                </a:rPr>
                <a:t>β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6228" y="5944319"/>
            <a:ext cx="268022" cy="411238"/>
            <a:chOff x="406228" y="5944319"/>
            <a:chExt cx="268022" cy="411238"/>
          </a:xfrm>
        </p:grpSpPr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456984" y="6181270"/>
              <a:ext cx="188791" cy="15978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06228" y="5944319"/>
              <a:ext cx="2680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FF0000"/>
                  </a:solidFill>
                </a:rPr>
                <a:t>β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8329" y="5021760"/>
            <a:ext cx="282450" cy="333671"/>
            <a:chOff x="258329" y="5021760"/>
            <a:chExt cx="282450" cy="333671"/>
          </a:xfrm>
        </p:grpSpPr>
        <p:cxnSp>
          <p:nvCxnSpPr>
            <p:cNvPr id="30" name="Straight Arrow Connector 29"/>
            <p:cNvCxnSpPr/>
            <p:nvPr/>
          </p:nvCxnSpPr>
          <p:spPr>
            <a:xfrm rot="16200000" flipV="1">
              <a:off x="336948" y="5242321"/>
              <a:ext cx="126206" cy="10001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58329" y="5021760"/>
              <a:ext cx="2824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FF0000"/>
                  </a:solidFill>
                  <a:sym typeface="Symbol"/>
                </a:rPr>
                <a:t>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19103" y="5253029"/>
            <a:ext cx="503664" cy="305999"/>
            <a:chOff x="419103" y="5253029"/>
            <a:chExt cx="503664" cy="305999"/>
          </a:xfrm>
        </p:grpSpPr>
        <p:cxnSp>
          <p:nvCxnSpPr>
            <p:cNvPr id="33" name="Straight Arrow Connector 32"/>
            <p:cNvCxnSpPr>
              <a:endCxn id="11" idx="1"/>
            </p:cNvCxnSpPr>
            <p:nvPr/>
          </p:nvCxnSpPr>
          <p:spPr>
            <a:xfrm rot="16200000" flipH="1">
              <a:off x="449581" y="5377338"/>
              <a:ext cx="191690" cy="17169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19103" y="5253029"/>
              <a:ext cx="5036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FF0000"/>
                  </a:solidFill>
                </a:rPr>
                <a:t>206</a:t>
              </a:r>
              <a:r>
                <a:rPr lang="en-US" sz="1200" dirty="0" smtClean="0">
                  <a:solidFill>
                    <a:srgbClr val="FF0000"/>
                  </a:solidFill>
                </a:rPr>
                <a:t>Pb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 rot="16200000">
            <a:off x="-590162" y="5392732"/>
            <a:ext cx="1468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copper housing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764025" y="4554077"/>
            <a:ext cx="1569720" cy="443218"/>
            <a:chOff x="1749745" y="4597892"/>
            <a:chExt cx="1569720" cy="443218"/>
          </a:xfrm>
        </p:grpSpPr>
        <p:pic>
          <p:nvPicPr>
            <p:cNvPr id="9220" name="Picture 4" descr="C:\Users\raybunker\Documents\Physics\Conferences\Mitchell - 2014\my material\propagators1-1024x228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784"/>
                  </a:srgbClr>
                </a:clrFrom>
                <a:clrTo>
                  <a:srgbClr val="000000">
                    <a:alpha val="0"/>
                  </a:srgbClr>
                </a:clrTo>
              </a:clrChange>
              <a:biLevel thresh="50000"/>
            </a:blip>
            <a:srcRect l="71410" t="42889" r="5934" b="21930"/>
            <a:stretch>
              <a:fillRect/>
            </a:stretch>
          </p:blipFill>
          <p:spPr bwMode="auto">
            <a:xfrm rot="20636942">
              <a:off x="1749745" y="4597892"/>
              <a:ext cx="1569720" cy="355108"/>
            </a:xfrm>
            <a:prstGeom prst="rect">
              <a:avLst/>
            </a:prstGeom>
            <a:noFill/>
          </p:spPr>
        </p:pic>
        <p:cxnSp>
          <p:nvCxnSpPr>
            <p:cNvPr id="47" name="Straight Arrow Connector 46"/>
            <p:cNvCxnSpPr/>
            <p:nvPr/>
          </p:nvCxnSpPr>
          <p:spPr>
            <a:xfrm rot="5400000">
              <a:off x="1824050" y="4981582"/>
              <a:ext cx="102392" cy="1666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 rot="1811583">
            <a:off x="1699550" y="5729017"/>
            <a:ext cx="1444363" cy="355108"/>
            <a:chOff x="1871016" y="4568906"/>
            <a:chExt cx="1444363" cy="355108"/>
          </a:xfrm>
        </p:grpSpPr>
        <p:pic>
          <p:nvPicPr>
            <p:cNvPr id="69" name="Picture 4" descr="C:\Users\raybunker\Documents\Physics\Conferences\Mitchell - 2014\my material\propagators1-1024x228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784"/>
                  </a:srgbClr>
                </a:clrFrom>
                <a:clrTo>
                  <a:srgbClr val="000000">
                    <a:alpha val="0"/>
                  </a:srgbClr>
                </a:clrTo>
              </a:clrChange>
              <a:biLevel thresh="50000"/>
            </a:blip>
            <a:srcRect l="74436" t="42889" r="5934" b="21930"/>
            <a:stretch>
              <a:fillRect/>
            </a:stretch>
          </p:blipFill>
          <p:spPr bwMode="auto">
            <a:xfrm rot="20636942">
              <a:off x="1955317" y="4568906"/>
              <a:ext cx="1360062" cy="355108"/>
            </a:xfrm>
            <a:prstGeom prst="rect">
              <a:avLst/>
            </a:prstGeom>
            <a:noFill/>
          </p:spPr>
        </p:pic>
        <p:cxnSp>
          <p:nvCxnSpPr>
            <p:cNvPr id="70" name="Straight Arrow Connector 69"/>
            <p:cNvCxnSpPr/>
            <p:nvPr/>
          </p:nvCxnSpPr>
          <p:spPr>
            <a:xfrm rot="13782696" flipV="1">
              <a:off x="1860864" y="4765693"/>
              <a:ext cx="87323" cy="670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/>
          <p:cNvSpPr txBox="1"/>
          <p:nvPr/>
        </p:nvSpPr>
        <p:spPr>
          <a:xfrm>
            <a:off x="3047996" y="4147171"/>
            <a:ext cx="29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g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67021" y="5657827"/>
            <a:ext cx="29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g</a:t>
            </a:r>
            <a:endParaRPr lang="en-US" sz="2000" dirty="0">
              <a:latin typeface="Symbol" pitchFamily="18" charset="2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3042498" y="744576"/>
            <a:ext cx="2977931" cy="2536299"/>
            <a:chOff x="3151520" y="869642"/>
            <a:chExt cx="2977931" cy="2536299"/>
          </a:xfrm>
        </p:grpSpPr>
        <p:pic>
          <p:nvPicPr>
            <p:cNvPr id="80" name="Picture 3" descr="C:\Users\raybunker\Documents\Physics\Conferences\Mitchell - 2014\my material\gamma_simulation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51520" y="1056748"/>
              <a:ext cx="2977931" cy="2349193"/>
            </a:xfrm>
            <a:prstGeom prst="rect">
              <a:avLst/>
            </a:prstGeom>
            <a:noFill/>
          </p:spPr>
        </p:pic>
        <p:sp>
          <p:nvSpPr>
            <p:cNvPr id="81" name="TextBox 80"/>
            <p:cNvSpPr txBox="1"/>
            <p:nvPr/>
          </p:nvSpPr>
          <p:spPr>
            <a:xfrm>
              <a:off x="3873826" y="869642"/>
              <a:ext cx="1679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C00000"/>
                  </a:solidFill>
                </a:rPr>
                <a:t>External Gammas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6704" y="744576"/>
            <a:ext cx="2897909" cy="2555350"/>
            <a:chOff x="151004" y="862022"/>
            <a:chExt cx="2897909" cy="2555350"/>
          </a:xfrm>
        </p:grpSpPr>
        <p:pic>
          <p:nvPicPr>
            <p:cNvPr id="83" name="Picture 2" descr="C:\Users\raybunker\Documents\Physics\Conferences\Mitchell - 2014\my material\Pb-210_simulation.PNG"/>
            <p:cNvPicPr>
              <a:picLocks noChangeAspect="1" noChangeArrowheads="1"/>
            </p:cNvPicPr>
            <p:nvPr/>
          </p:nvPicPr>
          <p:blipFill>
            <a:blip r:embed="rId5"/>
            <a:srcRect t="2040"/>
            <a:stretch>
              <a:fillRect/>
            </a:stretch>
          </p:blipFill>
          <p:spPr bwMode="auto">
            <a:xfrm>
              <a:off x="151004" y="1104900"/>
              <a:ext cx="2897909" cy="2312472"/>
            </a:xfrm>
            <a:prstGeom prst="rect">
              <a:avLst/>
            </a:prstGeom>
            <a:noFill/>
          </p:spPr>
        </p:pic>
        <p:sp>
          <p:nvSpPr>
            <p:cNvPr id="84" name="TextBox 83"/>
            <p:cNvSpPr txBox="1"/>
            <p:nvPr/>
          </p:nvSpPr>
          <p:spPr>
            <a:xfrm>
              <a:off x="871546" y="862022"/>
              <a:ext cx="1656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baseline="30000" dirty="0" smtClean="0">
                  <a:solidFill>
                    <a:schemeClr val="accent6">
                      <a:lumMod val="75000"/>
                    </a:schemeClr>
                  </a:solidFill>
                </a:rPr>
                <a:t>210</a:t>
              </a:r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Pb decay chain</a:t>
              </a:r>
              <a:endParaRPr 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2801580" y="3232138"/>
            <a:ext cx="31207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 External gammas from radioactivity in</a:t>
            </a:r>
          </a:p>
          <a:p>
            <a:pPr marL="228600" lvl="1"/>
            <a:r>
              <a:rPr lang="en-US" sz="1400" dirty="0" smtClean="0"/>
              <a:t>shielding </a:t>
            </a:r>
            <a:r>
              <a:rPr lang="en-US" sz="1100" dirty="0" smtClean="0"/>
              <a:t>&amp;</a:t>
            </a:r>
            <a:r>
              <a:rPr lang="en-US" sz="1400" dirty="0" smtClean="0"/>
              <a:t> cryostat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Detector response via pulse simulation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89070" y="3216129"/>
            <a:ext cx="228671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baseline="30000" dirty="0" smtClean="0"/>
              <a:t>210</a:t>
            </a:r>
            <a:r>
              <a:rPr lang="en-US" sz="1400" dirty="0" smtClean="0"/>
              <a:t>Pb, </a:t>
            </a:r>
            <a:r>
              <a:rPr lang="en-US" sz="1400" baseline="30000" dirty="0" smtClean="0"/>
              <a:t>210</a:t>
            </a:r>
            <a:r>
              <a:rPr lang="en-US" sz="1400" dirty="0" smtClean="0"/>
              <a:t>Bi </a:t>
            </a:r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l-GR" sz="1400" dirty="0" smtClean="0">
                <a:sym typeface="Wingdings" pitchFamily="2" charset="2"/>
              </a:rPr>
              <a:t>β</a:t>
            </a:r>
            <a:r>
              <a:rPr lang="en-US" sz="1400" dirty="0" smtClean="0">
                <a:sym typeface="Wingdings" pitchFamily="2" charset="2"/>
              </a:rPr>
              <a:t>’s </a:t>
            </a:r>
            <a:r>
              <a:rPr lang="en-US" sz="1100" dirty="0" smtClean="0">
                <a:sym typeface="Wingdings" pitchFamily="2" charset="2"/>
              </a:rPr>
              <a:t>&amp;</a:t>
            </a:r>
            <a:r>
              <a:rPr lang="en-US" sz="1400" dirty="0" smtClean="0">
                <a:sym typeface="Wingdings" pitchFamily="2" charset="2"/>
              </a:rPr>
              <a:t> X-rays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baseline="30000" dirty="0" smtClean="0"/>
              <a:t>210</a:t>
            </a:r>
            <a:r>
              <a:rPr lang="en-US" sz="1400" dirty="0" smtClean="0"/>
              <a:t>Po decays </a:t>
            </a:r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baseline="30000" dirty="0" smtClean="0"/>
              <a:t>206</a:t>
            </a:r>
            <a:r>
              <a:rPr lang="en-US" sz="1400" dirty="0" smtClean="0"/>
              <a:t>Pb recoils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Divide by location:</a:t>
            </a:r>
          </a:p>
          <a:p>
            <a:pPr lvl="1"/>
            <a:r>
              <a:rPr lang="en-US" sz="11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detector </a:t>
            </a:r>
            <a:r>
              <a:rPr lang="en-US" sz="1400" b="1" dirty="0" smtClean="0">
                <a:solidFill>
                  <a:srgbClr val="0000FF"/>
                </a:solidFill>
              </a:rPr>
              <a:t>faces</a:t>
            </a:r>
          </a:p>
          <a:p>
            <a:pPr lvl="1"/>
            <a:r>
              <a:rPr lang="en-US" sz="11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detector </a:t>
            </a:r>
            <a:r>
              <a:rPr lang="en-US" sz="1400" b="1" dirty="0" smtClean="0">
                <a:solidFill>
                  <a:srgbClr val="FF0000"/>
                </a:solidFill>
              </a:rPr>
              <a:t>sidewalls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869843" y="66514"/>
            <a:ext cx="53951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LT-analysis backgrounds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Ray Bunker - Syracuse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128315" y="744576"/>
            <a:ext cx="2920773" cy="2559162"/>
            <a:chOff x="6097835" y="869642"/>
            <a:chExt cx="2920773" cy="2559162"/>
          </a:xfrm>
        </p:grpSpPr>
        <p:pic>
          <p:nvPicPr>
            <p:cNvPr id="5" name="Picture 4" descr="C:\Users\raybunker\Documents\Physics\Conferences\Mitchell - 2014\my material\activation_line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7835" y="1056748"/>
              <a:ext cx="2920773" cy="2372056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6533206" y="869642"/>
              <a:ext cx="22447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Internal Activation Lines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2498" y="744576"/>
            <a:ext cx="2977931" cy="2536299"/>
            <a:chOff x="3151520" y="869642"/>
            <a:chExt cx="2977931" cy="2536299"/>
          </a:xfrm>
        </p:grpSpPr>
        <p:pic>
          <p:nvPicPr>
            <p:cNvPr id="8" name="Picture 3" descr="C:\Users\raybunker\Documents\Physics\Conferences\Mitchell - 2014\my material\gamma_simulation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51520" y="1056748"/>
              <a:ext cx="2977931" cy="2349193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3873826" y="869642"/>
              <a:ext cx="1679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C00000"/>
                  </a:solidFill>
                </a:rPr>
                <a:t>External Gammas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1271" y="4743129"/>
            <a:ext cx="1484852" cy="1631797"/>
            <a:chOff x="527587" y="4354363"/>
            <a:chExt cx="1484852" cy="1631797"/>
          </a:xfrm>
        </p:grpSpPr>
        <p:sp>
          <p:nvSpPr>
            <p:cNvPr id="11" name="Rectangle 10"/>
            <p:cNvSpPr/>
            <p:nvPr/>
          </p:nvSpPr>
          <p:spPr>
            <a:xfrm>
              <a:off x="527587" y="4947954"/>
              <a:ext cx="1484852" cy="4446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7587" y="5541544"/>
              <a:ext cx="1484852" cy="4446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detector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7587" y="4354363"/>
              <a:ext cx="1484852" cy="4446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402147" y="4500562"/>
            <a:ext cx="1943100" cy="2116931"/>
          </a:xfrm>
          <a:prstGeom prst="rect">
            <a:avLst/>
          </a:prstGeom>
          <a:noFill/>
          <a:ln w="152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264596" y="4518255"/>
            <a:ext cx="321317" cy="276999"/>
            <a:chOff x="1264596" y="4518255"/>
            <a:chExt cx="321317" cy="276999"/>
          </a:xfrm>
        </p:grpSpPr>
        <p:cxnSp>
          <p:nvCxnSpPr>
            <p:cNvPr id="16" name="Straight Arrow Connector 15"/>
            <p:cNvCxnSpPr/>
            <p:nvPr/>
          </p:nvCxnSpPr>
          <p:spPr>
            <a:xfrm rot="16200000" flipH="1">
              <a:off x="1435894" y="4610100"/>
              <a:ext cx="183356" cy="116682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64596" y="4518255"/>
              <a:ext cx="2680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0000FF"/>
                  </a:solidFill>
                </a:rPr>
                <a:t>β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95425" y="5112234"/>
            <a:ext cx="297753" cy="276999"/>
            <a:chOff x="1495425" y="5112234"/>
            <a:chExt cx="297753" cy="276999"/>
          </a:xfrm>
        </p:grpSpPr>
        <p:cxnSp>
          <p:nvCxnSpPr>
            <p:cNvPr id="19" name="Straight Arrow Connector 18"/>
            <p:cNvCxnSpPr/>
            <p:nvPr/>
          </p:nvCxnSpPr>
          <p:spPr>
            <a:xfrm rot="16200000" flipV="1">
              <a:off x="1450308" y="5233861"/>
              <a:ext cx="171706" cy="81472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525156" y="5112234"/>
              <a:ext cx="2680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0000FF"/>
                  </a:solidFill>
                </a:rPr>
                <a:t>β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6228" y="5944319"/>
            <a:ext cx="268022" cy="411238"/>
            <a:chOff x="406228" y="5944319"/>
            <a:chExt cx="268022" cy="411238"/>
          </a:xfrm>
        </p:grpSpPr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456984" y="6181270"/>
              <a:ext cx="188791" cy="15978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06228" y="5944319"/>
              <a:ext cx="2680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FF0000"/>
                  </a:solidFill>
                </a:rPr>
                <a:t>β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8329" y="5021760"/>
            <a:ext cx="282450" cy="333671"/>
            <a:chOff x="258329" y="5021760"/>
            <a:chExt cx="282450" cy="333671"/>
          </a:xfrm>
        </p:grpSpPr>
        <p:cxnSp>
          <p:nvCxnSpPr>
            <p:cNvPr id="25" name="Straight Arrow Connector 24"/>
            <p:cNvCxnSpPr/>
            <p:nvPr/>
          </p:nvCxnSpPr>
          <p:spPr>
            <a:xfrm rot="16200000" flipV="1">
              <a:off x="336948" y="5242321"/>
              <a:ext cx="126206" cy="10001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58329" y="5021760"/>
              <a:ext cx="2824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solidFill>
                    <a:srgbClr val="FF0000"/>
                  </a:solidFill>
                  <a:sym typeface="Symbol"/>
                </a:rPr>
                <a:t>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9103" y="5253029"/>
            <a:ext cx="503664" cy="305999"/>
            <a:chOff x="419103" y="5253029"/>
            <a:chExt cx="503664" cy="305999"/>
          </a:xfrm>
        </p:grpSpPr>
        <p:cxnSp>
          <p:nvCxnSpPr>
            <p:cNvPr id="28" name="Straight Arrow Connector 27"/>
            <p:cNvCxnSpPr>
              <a:endCxn id="11" idx="1"/>
            </p:cNvCxnSpPr>
            <p:nvPr/>
          </p:nvCxnSpPr>
          <p:spPr>
            <a:xfrm rot="16200000" flipH="1">
              <a:off x="449581" y="5377338"/>
              <a:ext cx="191690" cy="17169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19103" y="5253029"/>
              <a:ext cx="5036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>
                  <a:solidFill>
                    <a:srgbClr val="FF0000"/>
                  </a:solidFill>
                </a:rPr>
                <a:t>206</a:t>
              </a:r>
              <a:r>
                <a:rPr lang="en-US" sz="1200" dirty="0" smtClean="0">
                  <a:solidFill>
                    <a:srgbClr val="FF0000"/>
                  </a:solidFill>
                </a:rPr>
                <a:t>Pb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704" y="744576"/>
            <a:ext cx="2897909" cy="2555350"/>
            <a:chOff x="151004" y="862022"/>
            <a:chExt cx="2897909" cy="2555350"/>
          </a:xfrm>
        </p:grpSpPr>
        <p:pic>
          <p:nvPicPr>
            <p:cNvPr id="32" name="Picture 2" descr="C:\Users\raybunker\Documents\Physics\Conferences\Mitchell - 2014\my material\Pb-210_simulation.PNG"/>
            <p:cNvPicPr>
              <a:picLocks noChangeAspect="1" noChangeArrowheads="1"/>
            </p:cNvPicPr>
            <p:nvPr/>
          </p:nvPicPr>
          <p:blipFill>
            <a:blip r:embed="rId5"/>
            <a:srcRect t="2040"/>
            <a:stretch>
              <a:fillRect/>
            </a:stretch>
          </p:blipFill>
          <p:spPr bwMode="auto">
            <a:xfrm>
              <a:off x="151004" y="1104900"/>
              <a:ext cx="2897909" cy="2312472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871546" y="862022"/>
              <a:ext cx="1656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baseline="30000" dirty="0" smtClean="0">
                  <a:solidFill>
                    <a:schemeClr val="accent6">
                      <a:lumMod val="75000"/>
                    </a:schemeClr>
                  </a:solidFill>
                </a:rPr>
                <a:t>210</a:t>
              </a:r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Pb decay chain</a:t>
              </a:r>
              <a:endParaRPr 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 rot="16200000">
            <a:off x="-590162" y="5392732"/>
            <a:ext cx="1468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copper housing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764025" y="4554077"/>
            <a:ext cx="1569720" cy="443218"/>
            <a:chOff x="1749745" y="4597892"/>
            <a:chExt cx="1569720" cy="443218"/>
          </a:xfrm>
        </p:grpSpPr>
        <p:pic>
          <p:nvPicPr>
            <p:cNvPr id="38" name="Picture 4" descr="C:\Users\raybunker\Documents\Physics\Conferences\Mitchell - 2014\my material\propagators1-1024x228.pn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>
                    <a:alpha val="784"/>
                  </a:srgbClr>
                </a:clrFrom>
                <a:clrTo>
                  <a:srgbClr val="000000">
                    <a:alpha val="0"/>
                  </a:srgbClr>
                </a:clrTo>
              </a:clrChange>
              <a:biLevel thresh="50000"/>
            </a:blip>
            <a:srcRect l="71410" t="42889" r="5934" b="21930"/>
            <a:stretch>
              <a:fillRect/>
            </a:stretch>
          </p:blipFill>
          <p:spPr bwMode="auto">
            <a:xfrm rot="20636942">
              <a:off x="1749745" y="4597892"/>
              <a:ext cx="1569720" cy="355108"/>
            </a:xfrm>
            <a:prstGeom prst="rect">
              <a:avLst/>
            </a:prstGeom>
            <a:noFill/>
          </p:spPr>
        </p:pic>
        <p:cxnSp>
          <p:nvCxnSpPr>
            <p:cNvPr id="39" name="Straight Arrow Connector 38"/>
            <p:cNvCxnSpPr/>
            <p:nvPr/>
          </p:nvCxnSpPr>
          <p:spPr>
            <a:xfrm rot="5400000">
              <a:off x="1824050" y="4981582"/>
              <a:ext cx="102392" cy="1666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 rot="1811583">
            <a:off x="1699550" y="5729017"/>
            <a:ext cx="1444363" cy="355108"/>
            <a:chOff x="1871016" y="4568906"/>
            <a:chExt cx="1444363" cy="355108"/>
          </a:xfrm>
        </p:grpSpPr>
        <p:pic>
          <p:nvPicPr>
            <p:cNvPr id="41" name="Picture 4" descr="C:\Users\raybunker\Documents\Physics\Conferences\Mitchell - 2014\my material\propagators1-1024x228.pn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>
                    <a:alpha val="784"/>
                  </a:srgbClr>
                </a:clrFrom>
                <a:clrTo>
                  <a:srgbClr val="000000">
                    <a:alpha val="0"/>
                  </a:srgbClr>
                </a:clrTo>
              </a:clrChange>
              <a:biLevel thresh="50000"/>
            </a:blip>
            <a:srcRect l="74436" t="42889" r="5934" b="21930"/>
            <a:stretch>
              <a:fillRect/>
            </a:stretch>
          </p:blipFill>
          <p:spPr bwMode="auto">
            <a:xfrm rot="20636942">
              <a:off x="1955317" y="4568906"/>
              <a:ext cx="1360062" cy="355108"/>
            </a:xfrm>
            <a:prstGeom prst="rect">
              <a:avLst/>
            </a:prstGeom>
            <a:noFill/>
          </p:spPr>
        </p:pic>
        <p:cxnSp>
          <p:nvCxnSpPr>
            <p:cNvPr id="42" name="Straight Arrow Connector 41"/>
            <p:cNvCxnSpPr/>
            <p:nvPr/>
          </p:nvCxnSpPr>
          <p:spPr>
            <a:xfrm rot="13782696" flipV="1">
              <a:off x="1860864" y="4765693"/>
              <a:ext cx="87323" cy="670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047996" y="4147171"/>
            <a:ext cx="29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g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67021" y="5657827"/>
            <a:ext cx="29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g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26861" y="3247378"/>
            <a:ext cx="31207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 Detector activation from </a:t>
            </a:r>
            <a:r>
              <a:rPr lang="en-US" sz="1400" dirty="0" err="1" smtClean="0"/>
              <a:t>cosmics</a:t>
            </a:r>
            <a:endParaRPr lang="en-US" sz="1400" dirty="0" smtClean="0"/>
          </a:p>
          <a:p>
            <a:pPr marL="228600" lvl="1"/>
            <a:r>
              <a:rPr lang="en-US" sz="1100" dirty="0" smtClean="0"/>
              <a:t>&amp;</a:t>
            </a:r>
            <a:r>
              <a:rPr lang="en-US" sz="1400" dirty="0" smtClean="0"/>
              <a:t> thermal-neutron capture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X-rays </a:t>
            </a:r>
            <a:r>
              <a:rPr lang="en-US" sz="1100" dirty="0" smtClean="0"/>
              <a:t>&amp;</a:t>
            </a:r>
            <a:r>
              <a:rPr lang="en-US" sz="1400" dirty="0" smtClean="0"/>
              <a:t> Auger electrons from </a:t>
            </a:r>
            <a:r>
              <a:rPr lang="en-US" sz="1400" baseline="30000" dirty="0" smtClean="0"/>
              <a:t>68,71</a:t>
            </a:r>
            <a:r>
              <a:rPr lang="en-US" sz="1400" dirty="0" smtClean="0"/>
              <a:t>Ge,</a:t>
            </a:r>
          </a:p>
          <a:p>
            <a:pPr marL="228600" lvl="1"/>
            <a:r>
              <a:rPr lang="en-US" sz="1400" baseline="30000" dirty="0" smtClean="0"/>
              <a:t>65</a:t>
            </a:r>
            <a:r>
              <a:rPr lang="en-US" sz="1400" dirty="0" smtClean="0"/>
              <a:t>Zn, </a:t>
            </a:r>
            <a:r>
              <a:rPr lang="en-US" sz="1400" baseline="30000" dirty="0" smtClean="0"/>
              <a:t>68</a:t>
            </a:r>
            <a:r>
              <a:rPr lang="en-US" sz="1400" dirty="0" smtClean="0"/>
              <a:t>Ga L-shell e</a:t>
            </a:r>
            <a:r>
              <a:rPr lang="en-US" sz="1400" baseline="30000" dirty="0" smtClean="0"/>
              <a:t>–</a:t>
            </a:r>
            <a:r>
              <a:rPr lang="en-US" sz="1400" dirty="0" smtClean="0"/>
              <a:t> capture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Detector response </a:t>
            </a:r>
            <a:r>
              <a:rPr lang="en-US" sz="1400" dirty="0" smtClean="0">
                <a:sym typeface="Wingdings" pitchFamily="2" charset="2"/>
              </a:rPr>
              <a:t>via</a:t>
            </a:r>
            <a:r>
              <a:rPr lang="en-US" sz="1400" dirty="0" smtClean="0"/>
              <a:t> pulse simulation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801580" y="3232138"/>
            <a:ext cx="31207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 External gammas from radioactivity in</a:t>
            </a:r>
          </a:p>
          <a:p>
            <a:pPr marL="228600" lvl="1"/>
            <a:r>
              <a:rPr lang="en-US" sz="1400" dirty="0" smtClean="0"/>
              <a:t>shielding </a:t>
            </a:r>
            <a:r>
              <a:rPr lang="en-US" sz="1100" dirty="0" smtClean="0"/>
              <a:t>&amp;</a:t>
            </a:r>
            <a:r>
              <a:rPr lang="en-US" sz="1400" dirty="0" smtClean="0"/>
              <a:t> cryostat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Detector response via pulse simulation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9070" y="3216129"/>
            <a:ext cx="228671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baseline="30000" dirty="0" smtClean="0"/>
              <a:t>210</a:t>
            </a:r>
            <a:r>
              <a:rPr lang="en-US" sz="1400" dirty="0" smtClean="0"/>
              <a:t>Pb, </a:t>
            </a:r>
            <a:r>
              <a:rPr lang="en-US" sz="1400" baseline="30000" dirty="0" smtClean="0"/>
              <a:t>210</a:t>
            </a:r>
            <a:r>
              <a:rPr lang="en-US" sz="1400" dirty="0" smtClean="0"/>
              <a:t>Bi </a:t>
            </a:r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l-GR" sz="1400" dirty="0" smtClean="0">
                <a:sym typeface="Wingdings" pitchFamily="2" charset="2"/>
              </a:rPr>
              <a:t>β</a:t>
            </a:r>
            <a:r>
              <a:rPr lang="en-US" sz="1400" dirty="0" smtClean="0">
                <a:sym typeface="Wingdings" pitchFamily="2" charset="2"/>
              </a:rPr>
              <a:t>’s </a:t>
            </a:r>
            <a:r>
              <a:rPr lang="en-US" sz="1100" dirty="0" smtClean="0">
                <a:sym typeface="Wingdings" pitchFamily="2" charset="2"/>
              </a:rPr>
              <a:t>&amp;</a:t>
            </a:r>
            <a:r>
              <a:rPr lang="en-US" sz="1400" dirty="0" smtClean="0">
                <a:sym typeface="Wingdings" pitchFamily="2" charset="2"/>
              </a:rPr>
              <a:t> X-rays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baseline="30000" dirty="0" smtClean="0"/>
              <a:t>210</a:t>
            </a:r>
            <a:r>
              <a:rPr lang="en-US" sz="1400" dirty="0" smtClean="0"/>
              <a:t>Po decays </a:t>
            </a:r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baseline="30000" dirty="0" smtClean="0"/>
              <a:t>206</a:t>
            </a:r>
            <a:r>
              <a:rPr lang="en-US" sz="1400" dirty="0" smtClean="0"/>
              <a:t>Pb recoils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Divide by location:</a:t>
            </a:r>
          </a:p>
          <a:p>
            <a:pPr lvl="1"/>
            <a:r>
              <a:rPr lang="en-US" sz="11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detector </a:t>
            </a:r>
            <a:r>
              <a:rPr lang="en-US" sz="1400" b="1" dirty="0" smtClean="0">
                <a:solidFill>
                  <a:srgbClr val="0000FF"/>
                </a:solidFill>
              </a:rPr>
              <a:t>faces</a:t>
            </a:r>
          </a:p>
          <a:p>
            <a:pPr lvl="1"/>
            <a:r>
              <a:rPr lang="en-US" sz="11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detector </a:t>
            </a:r>
            <a:r>
              <a:rPr lang="en-US" sz="1400" b="1" dirty="0" smtClean="0">
                <a:solidFill>
                  <a:srgbClr val="FF0000"/>
                </a:solidFill>
              </a:rPr>
              <a:t>sidewalls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52655" y="4663905"/>
            <a:ext cx="658201" cy="508316"/>
            <a:chOff x="652655" y="4663905"/>
            <a:chExt cx="658201" cy="508316"/>
          </a:xfrm>
        </p:grpSpPr>
        <p:pic>
          <p:nvPicPr>
            <p:cNvPr id="10242" name="Picture 2" descr="C:\Users\raybunker\Documents\Physics\Conferences\Mitchell - 2014\my material\propagators1-1024x228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-20000"/>
            </a:blip>
            <a:srcRect l="71947" t="41959" r="6491" b="24357"/>
            <a:stretch>
              <a:fillRect/>
            </a:stretch>
          </p:blipFill>
          <p:spPr bwMode="auto">
            <a:xfrm rot="1064511">
              <a:off x="652655" y="4875772"/>
              <a:ext cx="365695" cy="127199"/>
            </a:xfrm>
            <a:prstGeom prst="rect">
              <a:avLst/>
            </a:prstGeom>
            <a:noFill/>
          </p:spPr>
        </p:pic>
        <p:pic>
          <p:nvPicPr>
            <p:cNvPr id="51" name="Picture 2" descr="C:\Users\raybunker\Documents\Physics\Conferences\Mitchell - 2014\my material\propagators1-1024x228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-20000"/>
            </a:blip>
            <a:srcRect l="71947" t="41959" r="6491" b="24357"/>
            <a:stretch>
              <a:fillRect/>
            </a:stretch>
          </p:blipFill>
          <p:spPr bwMode="auto">
            <a:xfrm rot="19698598">
              <a:off x="945161" y="4843803"/>
              <a:ext cx="365695" cy="127199"/>
            </a:xfrm>
            <a:prstGeom prst="rect">
              <a:avLst/>
            </a:prstGeom>
            <a:noFill/>
          </p:spPr>
        </p:pic>
        <p:cxnSp>
          <p:nvCxnSpPr>
            <p:cNvPr id="53" name="Straight Arrow Connector 52"/>
            <p:cNvCxnSpPr/>
            <p:nvPr/>
          </p:nvCxnSpPr>
          <p:spPr>
            <a:xfrm rot="10800000" flipH="1" flipV="1">
              <a:off x="989091" y="4991550"/>
              <a:ext cx="94377" cy="12337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headEnd type="oval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714370" y="4673427"/>
              <a:ext cx="2471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g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71540" y="4663905"/>
              <a:ext cx="2471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g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2655" y="4918305"/>
              <a:ext cx="296876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accent1">
                      <a:lumMod val="50000"/>
                    </a:schemeClr>
                  </a:solidFill>
                </a:rPr>
                <a:t>e</a:t>
              </a:r>
              <a:r>
                <a:rPr lang="en-US" sz="1050" baseline="30000" dirty="0" smtClean="0">
                  <a:solidFill>
                    <a:schemeClr val="accent1">
                      <a:lumMod val="50000"/>
                    </a:schemeClr>
                  </a:solidFill>
                </a:rPr>
                <a:t>–</a:t>
              </a:r>
              <a:endParaRPr lang="en-US" sz="1050" baseline="300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38611" y="5260922"/>
            <a:ext cx="658201" cy="508316"/>
            <a:chOff x="652655" y="4663905"/>
            <a:chExt cx="658201" cy="508316"/>
          </a:xfrm>
        </p:grpSpPr>
        <p:pic>
          <p:nvPicPr>
            <p:cNvPr id="59" name="Picture 2" descr="C:\Users\raybunker\Documents\Physics\Conferences\Mitchell - 2014\my material\propagators1-1024x228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-20000"/>
            </a:blip>
            <a:srcRect l="71947" t="41959" r="6491" b="24357"/>
            <a:stretch>
              <a:fillRect/>
            </a:stretch>
          </p:blipFill>
          <p:spPr bwMode="auto">
            <a:xfrm rot="1064511">
              <a:off x="652655" y="4875772"/>
              <a:ext cx="365695" cy="127199"/>
            </a:xfrm>
            <a:prstGeom prst="rect">
              <a:avLst/>
            </a:prstGeom>
            <a:noFill/>
          </p:spPr>
        </p:pic>
        <p:pic>
          <p:nvPicPr>
            <p:cNvPr id="60" name="Picture 2" descr="C:\Users\raybunker\Documents\Physics\Conferences\Mitchell - 2014\my material\propagators1-1024x228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-20000"/>
            </a:blip>
            <a:srcRect l="71947" t="41959" r="6491" b="24357"/>
            <a:stretch>
              <a:fillRect/>
            </a:stretch>
          </p:blipFill>
          <p:spPr bwMode="auto">
            <a:xfrm rot="19698598">
              <a:off x="945161" y="4843803"/>
              <a:ext cx="365695" cy="127199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/>
            <p:nvPr/>
          </p:nvCxnSpPr>
          <p:spPr>
            <a:xfrm rot="10800000" flipH="1" flipV="1">
              <a:off x="989091" y="4991550"/>
              <a:ext cx="94377" cy="12337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headEnd type="oval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714370" y="4673427"/>
              <a:ext cx="2471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g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71540" y="4663905"/>
              <a:ext cx="2471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g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02655" y="4918305"/>
              <a:ext cx="296876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chemeClr val="accent1">
                      <a:lumMod val="50000"/>
                    </a:schemeClr>
                  </a:solidFill>
                </a:rPr>
                <a:t>e</a:t>
              </a:r>
              <a:r>
                <a:rPr lang="en-US" sz="1050" baseline="30000" dirty="0" smtClean="0">
                  <a:solidFill>
                    <a:schemeClr val="accent1">
                      <a:lumMod val="50000"/>
                    </a:schemeClr>
                  </a:solidFill>
                </a:rPr>
                <a:t>–</a:t>
              </a:r>
              <a:endParaRPr lang="en-US" sz="1050" baseline="300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233866" y="4756557"/>
            <a:ext cx="5689763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 Also, radiogenic </a:t>
            </a:r>
            <a:r>
              <a:rPr lang="en-US" sz="1100" dirty="0" smtClean="0"/>
              <a:t>&amp;</a:t>
            </a:r>
            <a:r>
              <a:rPr lang="en-US" sz="1400" dirty="0" smtClean="0"/>
              <a:t> </a:t>
            </a:r>
            <a:r>
              <a:rPr lang="en-US" sz="1400" dirty="0" err="1" smtClean="0"/>
              <a:t>cosmogenic</a:t>
            </a:r>
            <a:r>
              <a:rPr lang="en-US" sz="1400" dirty="0" smtClean="0"/>
              <a:t> neutron backgrounds</a:t>
            </a:r>
          </a:p>
          <a:p>
            <a:pPr marL="282575" lvl="1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but irreducible </a:t>
            </a:r>
            <a:r>
              <a:rPr lang="en-US" sz="1100" dirty="0" smtClean="0">
                <a:sym typeface="Wingdings" pitchFamily="2" charset="2"/>
              </a:rPr>
              <a:t>&amp;</a:t>
            </a:r>
            <a:r>
              <a:rPr lang="en-US" sz="1400" dirty="0" smtClean="0">
                <a:sym typeface="Wingdings" pitchFamily="2" charset="2"/>
              </a:rPr>
              <a:t> rate is very low</a:t>
            </a:r>
            <a:endParaRPr lang="en-US" sz="1400" dirty="0" smtClean="0"/>
          </a:p>
          <a:p>
            <a:endParaRPr lang="en-US" sz="9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 Signal region blinded </a:t>
            </a:r>
            <a:r>
              <a:rPr lang="en-US" sz="1100" dirty="0" smtClean="0">
                <a:solidFill>
                  <a:srgbClr val="C00000"/>
                </a:solidFill>
              </a:rPr>
              <a:t>&amp;</a:t>
            </a:r>
            <a:r>
              <a:rPr lang="en-US" sz="1400" dirty="0" smtClean="0">
                <a:solidFill>
                  <a:srgbClr val="C00000"/>
                </a:solidFill>
              </a:rPr>
              <a:t> no calibration for </a:t>
            </a:r>
            <a:r>
              <a:rPr lang="en-US" sz="1400" baseline="30000" dirty="0" smtClean="0">
                <a:solidFill>
                  <a:srgbClr val="C00000"/>
                </a:solidFill>
              </a:rPr>
              <a:t>210</a:t>
            </a:r>
            <a:r>
              <a:rPr lang="en-US" sz="1400" dirty="0" smtClean="0">
                <a:solidFill>
                  <a:srgbClr val="C00000"/>
                </a:solidFill>
              </a:rPr>
              <a:t>Pb-sourced sidewall events</a:t>
            </a:r>
          </a:p>
          <a:p>
            <a:pPr marL="282575" lvl="1"/>
            <a:r>
              <a:rPr lang="en-US" sz="11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sz="1400" baseline="30000" dirty="0" smtClean="0">
                <a:solidFill>
                  <a:srgbClr val="C00000"/>
                </a:solidFill>
                <a:sym typeface="Wingdings" pitchFamily="2" charset="2"/>
              </a:rPr>
              <a:t>210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Pb decay-chain simulation </a:t>
            </a:r>
            <a:r>
              <a:rPr lang="en-US" sz="1400" dirty="0" err="1" smtClean="0">
                <a:solidFill>
                  <a:srgbClr val="C00000"/>
                </a:solidFill>
                <a:sym typeface="Wingdings" pitchFamily="2" charset="2"/>
              </a:rPr>
              <a:t>systematics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not yet understood in detail</a:t>
            </a:r>
          </a:p>
          <a:p>
            <a:pPr marL="282575" lvl="1"/>
            <a:r>
              <a:rPr lang="en-US" sz="11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Before </a:t>
            </a:r>
            <a:r>
              <a:rPr lang="en-US" sz="1400" dirty="0" err="1" smtClean="0">
                <a:solidFill>
                  <a:srgbClr val="C00000"/>
                </a:solidFill>
                <a:sym typeface="Wingdings" pitchFamily="2" charset="2"/>
              </a:rPr>
              <a:t>unblinding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, chose to set upper limit based on any candidates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869843" y="66514"/>
            <a:ext cx="53951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LT-analysis backgrounds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93301" y="58125"/>
            <a:ext cx="33473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LT-analysis BDT</a:t>
            </a:r>
            <a:endParaRPr lang="en-US" sz="4000" dirty="0"/>
          </a:p>
        </p:txBody>
      </p:sp>
      <p:pic>
        <p:nvPicPr>
          <p:cNvPr id="11266" name="Picture 2" descr="C:\Users\raybunker\Documents\Physics\Conferences\Mitchell - 2014\my material\bdt_phonon_energ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827" y="747845"/>
            <a:ext cx="2306324" cy="1754750"/>
          </a:xfrm>
          <a:prstGeom prst="rect">
            <a:avLst/>
          </a:prstGeom>
          <a:noFill/>
        </p:spPr>
      </p:pic>
      <p:pic>
        <p:nvPicPr>
          <p:cNvPr id="11267" name="Picture 3" descr="C:\Users\raybunker\Documents\Physics\Conferences\Mitchell - 2014\my material\bdt_ionization_energ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8797" y="747845"/>
            <a:ext cx="2306324" cy="1789045"/>
          </a:xfrm>
          <a:prstGeom prst="rect">
            <a:avLst/>
          </a:prstGeom>
          <a:noFill/>
        </p:spPr>
      </p:pic>
      <p:pic>
        <p:nvPicPr>
          <p:cNvPr id="11268" name="Picture 4" descr="C:\Users\raybunker\Documents\Physics\Conferences\Mitchell - 2014\my material\bdt_radial_partitio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827" y="2525330"/>
            <a:ext cx="2360625" cy="1743318"/>
          </a:xfrm>
          <a:prstGeom prst="rect">
            <a:avLst/>
          </a:prstGeom>
          <a:noFill/>
        </p:spPr>
      </p:pic>
      <p:pic>
        <p:nvPicPr>
          <p:cNvPr id="11269" name="Picture 5" descr="C:\Users\raybunker\Documents\Physics\Conferences\Mitchell - 2014\my material\bdt_z_partition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5944" y="2516756"/>
            <a:ext cx="2289177" cy="1751892"/>
          </a:xfrm>
          <a:prstGeom prst="rect">
            <a:avLst/>
          </a:prstGeom>
          <a:noFill/>
        </p:spPr>
      </p:pic>
      <p:sp>
        <p:nvSpPr>
          <p:cNvPr id="11" name="Right Brace 10"/>
          <p:cNvSpPr/>
          <p:nvPr/>
        </p:nvSpPr>
        <p:spPr>
          <a:xfrm rot="5400000">
            <a:off x="2225180" y="1874940"/>
            <a:ext cx="580936" cy="4918048"/>
          </a:xfrm>
          <a:prstGeom prst="rightBrace">
            <a:avLst>
              <a:gd name="adj1" fmla="val 5176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82180" y="4544774"/>
            <a:ext cx="287226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Boosted Decision Tree — inputs </a:t>
            </a:r>
            <a:endParaRPr lang="en-US" sz="1600" dirty="0"/>
          </a:p>
        </p:txBody>
      </p:sp>
      <p:sp>
        <p:nvSpPr>
          <p:cNvPr id="14" name="Down Arrow 13"/>
          <p:cNvSpPr/>
          <p:nvPr/>
        </p:nvSpPr>
        <p:spPr>
          <a:xfrm rot="16200000">
            <a:off x="5102605" y="2212596"/>
            <a:ext cx="339754" cy="620785"/>
          </a:xfrm>
          <a:prstGeom prst="downArrow">
            <a:avLst>
              <a:gd name="adj1" fmla="val 22548"/>
              <a:gd name="adj2" fmla="val 5987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394719" y="5000777"/>
            <a:ext cx="3937974" cy="307777"/>
            <a:chOff x="271156" y="5067889"/>
            <a:chExt cx="3937974" cy="307777"/>
          </a:xfrm>
        </p:grpSpPr>
        <p:grpSp>
          <p:nvGrpSpPr>
            <p:cNvPr id="38" name="Group 37"/>
            <p:cNvGrpSpPr/>
            <p:nvPr/>
          </p:nvGrpSpPr>
          <p:grpSpPr>
            <a:xfrm>
              <a:off x="271156" y="5114517"/>
              <a:ext cx="828981" cy="210208"/>
              <a:chOff x="275919" y="5243118"/>
              <a:chExt cx="828981" cy="21020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75919" y="5243118"/>
                <a:ext cx="470701" cy="210208"/>
              </a:xfrm>
              <a:prstGeom prst="rect">
                <a:avLst/>
              </a:prstGeom>
              <a:solidFill>
                <a:srgbClr val="646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4" name="Straight Arrow Connector 23"/>
              <p:cNvCxnSpPr>
                <a:stCxn id="17" idx="3"/>
              </p:cNvCxnSpPr>
              <p:nvPr/>
            </p:nvCxnSpPr>
            <p:spPr>
              <a:xfrm>
                <a:off x="746620" y="5348222"/>
                <a:ext cx="358280" cy="66"/>
              </a:xfrm>
              <a:prstGeom prst="straightConnector1">
                <a:avLst/>
              </a:prstGeom>
              <a:ln w="28575">
                <a:solidFill>
                  <a:srgbClr val="646464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1076606" y="5067889"/>
              <a:ext cx="313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646464"/>
                  </a:solidFill>
                </a:rPr>
                <a:t>Expected signal (10 </a:t>
              </a:r>
              <a:r>
                <a:rPr lang="en-US" sz="1400" b="1" dirty="0" err="1" smtClean="0">
                  <a:solidFill>
                    <a:srgbClr val="646464"/>
                  </a:solidFill>
                </a:rPr>
                <a:t>GeV</a:t>
              </a:r>
              <a:r>
                <a:rPr lang="en-US" sz="1400" b="1" dirty="0" smtClean="0">
                  <a:solidFill>
                    <a:srgbClr val="646464"/>
                  </a:solidFill>
                </a:rPr>
                <a:t>/</a:t>
              </a:r>
              <a:r>
                <a:rPr lang="en-US" sz="1400" b="1" i="1" dirty="0" smtClean="0">
                  <a:solidFill>
                    <a:srgbClr val="646464"/>
                  </a:solidFill>
                </a:rPr>
                <a:t>c</a:t>
              </a:r>
              <a:r>
                <a:rPr lang="en-US" sz="1400" b="1" baseline="30000" dirty="0" smtClean="0">
                  <a:solidFill>
                    <a:srgbClr val="646464"/>
                  </a:solidFill>
                </a:rPr>
                <a:t>2</a:t>
              </a:r>
              <a:r>
                <a:rPr lang="en-US" sz="1400" b="1" dirty="0" smtClean="0">
                  <a:solidFill>
                    <a:srgbClr val="646464"/>
                  </a:solidFill>
                </a:rPr>
                <a:t> shown here)</a:t>
              </a:r>
              <a:endParaRPr lang="en-US" sz="1400" b="1" dirty="0">
                <a:solidFill>
                  <a:srgbClr val="646464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94719" y="5271288"/>
            <a:ext cx="2553746" cy="307777"/>
            <a:chOff x="275919" y="5344113"/>
            <a:chExt cx="2553746" cy="307777"/>
          </a:xfrm>
        </p:grpSpPr>
        <p:grpSp>
          <p:nvGrpSpPr>
            <p:cNvPr id="39" name="Group 38"/>
            <p:cNvGrpSpPr/>
            <p:nvPr/>
          </p:nvGrpSpPr>
          <p:grpSpPr>
            <a:xfrm>
              <a:off x="275919" y="5390745"/>
              <a:ext cx="828981" cy="210208"/>
              <a:chOff x="280682" y="5490768"/>
              <a:chExt cx="828981" cy="21020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80682" y="5490768"/>
                <a:ext cx="470701" cy="21020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8" name="Straight Arrow Connector 27"/>
              <p:cNvCxnSpPr>
                <a:stCxn id="27" idx="3"/>
              </p:cNvCxnSpPr>
              <p:nvPr/>
            </p:nvCxnSpPr>
            <p:spPr>
              <a:xfrm>
                <a:off x="751383" y="5595872"/>
                <a:ext cx="358280" cy="66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1081366" y="5344113"/>
              <a:ext cx="17482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Sidewall </a:t>
              </a:r>
              <a:r>
                <a:rPr lang="en-US" sz="1400" b="1" baseline="30000" dirty="0" smtClean="0">
                  <a:solidFill>
                    <a:schemeClr val="accent6">
                      <a:lumMod val="75000"/>
                    </a:schemeClr>
                  </a:solidFill>
                </a:rPr>
                <a:t>206</a:t>
              </a:r>
              <a:r>
                <a:rPr lang="en-US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Pb recoils</a:t>
              </a:r>
              <a:endParaRPr lang="en-US" sz="1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4719" y="5541799"/>
            <a:ext cx="2522138" cy="307777"/>
            <a:chOff x="266393" y="5625102"/>
            <a:chExt cx="2522138" cy="307777"/>
          </a:xfrm>
        </p:grpSpPr>
        <p:grpSp>
          <p:nvGrpSpPr>
            <p:cNvPr id="40" name="Group 39"/>
            <p:cNvGrpSpPr/>
            <p:nvPr/>
          </p:nvGrpSpPr>
          <p:grpSpPr>
            <a:xfrm>
              <a:off x="266393" y="5671735"/>
              <a:ext cx="828981" cy="210208"/>
              <a:chOff x="271156" y="5747943"/>
              <a:chExt cx="828981" cy="21020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71156" y="5747943"/>
                <a:ext cx="470701" cy="21020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30" name="Straight Arrow Connector 29"/>
              <p:cNvCxnSpPr>
                <a:stCxn id="29" idx="3"/>
              </p:cNvCxnSpPr>
              <p:nvPr/>
            </p:nvCxnSpPr>
            <p:spPr>
              <a:xfrm>
                <a:off x="741857" y="5853047"/>
                <a:ext cx="358280" cy="66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1071843" y="5625102"/>
              <a:ext cx="1716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B050"/>
                  </a:solidFill>
                </a:rPr>
                <a:t>Sidewall </a:t>
              </a:r>
              <a:r>
                <a:rPr lang="el-GR" sz="1400" b="1" dirty="0" smtClean="0">
                  <a:solidFill>
                    <a:srgbClr val="00B050"/>
                  </a:solidFill>
                </a:rPr>
                <a:t>β</a:t>
              </a:r>
              <a:r>
                <a:rPr lang="en-US" sz="1400" b="1" dirty="0" smtClean="0">
                  <a:solidFill>
                    <a:srgbClr val="00B050"/>
                  </a:solidFill>
                </a:rPr>
                <a:t>’s &amp; X-rays</a:t>
              </a:r>
              <a:endParaRPr lang="en-US" sz="1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4719" y="5812310"/>
            <a:ext cx="2201025" cy="307777"/>
            <a:chOff x="266393" y="5901325"/>
            <a:chExt cx="2201025" cy="307777"/>
          </a:xfrm>
        </p:grpSpPr>
        <p:grpSp>
          <p:nvGrpSpPr>
            <p:cNvPr id="41" name="Group 40"/>
            <p:cNvGrpSpPr/>
            <p:nvPr/>
          </p:nvGrpSpPr>
          <p:grpSpPr>
            <a:xfrm>
              <a:off x="266393" y="5947962"/>
              <a:ext cx="828981" cy="210208"/>
              <a:chOff x="271156" y="6005118"/>
              <a:chExt cx="828981" cy="21020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71156" y="6005118"/>
                <a:ext cx="470701" cy="210208"/>
              </a:xfrm>
              <a:prstGeom prst="rect">
                <a:avLst/>
              </a:prstGeom>
              <a:solidFill>
                <a:srgbClr val="8764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33" name="Straight Arrow Connector 32"/>
              <p:cNvCxnSpPr>
                <a:stCxn id="32" idx="3"/>
              </p:cNvCxnSpPr>
              <p:nvPr/>
            </p:nvCxnSpPr>
            <p:spPr>
              <a:xfrm>
                <a:off x="741857" y="6110222"/>
                <a:ext cx="358280" cy="66"/>
              </a:xfrm>
              <a:prstGeom prst="straightConnector1">
                <a:avLst/>
              </a:prstGeom>
              <a:ln w="28575">
                <a:solidFill>
                  <a:srgbClr val="87643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1071843" y="5901325"/>
              <a:ext cx="13955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87643D"/>
                  </a:solidFill>
                </a:rPr>
                <a:t>Face </a:t>
              </a:r>
              <a:r>
                <a:rPr lang="el-GR" sz="1400" b="1" dirty="0" smtClean="0">
                  <a:solidFill>
                    <a:srgbClr val="87643D"/>
                  </a:solidFill>
                </a:rPr>
                <a:t>β</a:t>
              </a:r>
              <a:r>
                <a:rPr lang="en-US" sz="1400" b="1" dirty="0" smtClean="0">
                  <a:solidFill>
                    <a:srgbClr val="87643D"/>
                  </a:solidFill>
                </a:rPr>
                <a:t>’s </a:t>
              </a:r>
              <a:r>
                <a:rPr lang="en-US" sz="1100" b="1" dirty="0" smtClean="0">
                  <a:solidFill>
                    <a:srgbClr val="87643D"/>
                  </a:solidFill>
                </a:rPr>
                <a:t>&amp;</a:t>
              </a:r>
              <a:r>
                <a:rPr lang="en-US" sz="1400" b="1" dirty="0" smtClean="0">
                  <a:solidFill>
                    <a:srgbClr val="87643D"/>
                  </a:solidFill>
                </a:rPr>
                <a:t> X-rays</a:t>
              </a:r>
              <a:endParaRPr lang="en-US" sz="1400" b="1" dirty="0">
                <a:solidFill>
                  <a:srgbClr val="87643D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4719" y="6085996"/>
            <a:ext cx="3541700" cy="307777"/>
            <a:chOff x="266393" y="6171201"/>
            <a:chExt cx="3541700" cy="307777"/>
          </a:xfrm>
        </p:grpSpPr>
        <p:grpSp>
          <p:nvGrpSpPr>
            <p:cNvPr id="42" name="Group 41"/>
            <p:cNvGrpSpPr/>
            <p:nvPr/>
          </p:nvGrpSpPr>
          <p:grpSpPr>
            <a:xfrm>
              <a:off x="266393" y="6214664"/>
              <a:ext cx="828981" cy="210208"/>
              <a:chOff x="271156" y="6252768"/>
              <a:chExt cx="828981" cy="210208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71156" y="6252768"/>
                <a:ext cx="470701" cy="210208"/>
              </a:xfrm>
              <a:prstGeom prst="rect">
                <a:avLst/>
              </a:prstGeom>
              <a:solidFill>
                <a:srgbClr val="3E6C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35" name="Straight Arrow Connector 34"/>
              <p:cNvCxnSpPr>
                <a:stCxn id="34" idx="3"/>
              </p:cNvCxnSpPr>
              <p:nvPr/>
            </p:nvCxnSpPr>
            <p:spPr>
              <a:xfrm>
                <a:off x="741857" y="6357872"/>
                <a:ext cx="358280" cy="66"/>
              </a:xfrm>
              <a:prstGeom prst="straightConnector1">
                <a:avLst/>
              </a:prstGeom>
              <a:ln w="28575">
                <a:solidFill>
                  <a:srgbClr val="3E6CA4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069458" y="6171201"/>
              <a:ext cx="2738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3E6CA4"/>
                  </a:solidFill>
                </a:rPr>
                <a:t>1.1–1.3 </a:t>
              </a:r>
              <a:r>
                <a:rPr lang="en-US" sz="1400" b="1" dirty="0" err="1" smtClean="0">
                  <a:solidFill>
                    <a:srgbClr val="3E6CA4"/>
                  </a:solidFill>
                </a:rPr>
                <a:t>keV</a:t>
              </a:r>
              <a:r>
                <a:rPr lang="en-US" sz="1400" b="1" dirty="0" smtClean="0">
                  <a:solidFill>
                    <a:srgbClr val="3E6CA4"/>
                  </a:solidFill>
                </a:rPr>
                <a:t> L-shell activation lines</a:t>
              </a:r>
              <a:endParaRPr lang="en-US" sz="1400" b="1" dirty="0">
                <a:solidFill>
                  <a:srgbClr val="3E6CA4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4719" y="6353330"/>
            <a:ext cx="3330041" cy="307777"/>
            <a:chOff x="252106" y="6420442"/>
            <a:chExt cx="3330041" cy="307777"/>
          </a:xfrm>
        </p:grpSpPr>
        <p:grpSp>
          <p:nvGrpSpPr>
            <p:cNvPr id="43" name="Group 42"/>
            <p:cNvGrpSpPr/>
            <p:nvPr/>
          </p:nvGrpSpPr>
          <p:grpSpPr>
            <a:xfrm>
              <a:off x="252106" y="6467076"/>
              <a:ext cx="828981" cy="210208"/>
              <a:chOff x="256869" y="6509943"/>
              <a:chExt cx="828981" cy="21020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56869" y="6509943"/>
                <a:ext cx="470701" cy="2102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37" name="Straight Arrow Connector 36"/>
              <p:cNvCxnSpPr>
                <a:stCxn id="36" idx="3"/>
              </p:cNvCxnSpPr>
              <p:nvPr/>
            </p:nvCxnSpPr>
            <p:spPr>
              <a:xfrm>
                <a:off x="727570" y="6615047"/>
                <a:ext cx="358280" cy="6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1055173" y="6420442"/>
              <a:ext cx="25269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External gammas (“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Comptons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”)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249960" y="5293453"/>
            <a:ext cx="3510582" cy="807310"/>
            <a:chOff x="1107347" y="5360565"/>
            <a:chExt cx="3510582" cy="807310"/>
          </a:xfrm>
        </p:grpSpPr>
        <p:grpSp>
          <p:nvGrpSpPr>
            <p:cNvPr id="59" name="Group 58"/>
            <p:cNvGrpSpPr/>
            <p:nvPr/>
          </p:nvGrpSpPr>
          <p:grpSpPr>
            <a:xfrm>
              <a:off x="1107347" y="5360565"/>
              <a:ext cx="2198780" cy="807310"/>
              <a:chOff x="1107347" y="5360565"/>
              <a:chExt cx="2198780" cy="80731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1107347" y="5360565"/>
                <a:ext cx="1837189" cy="8073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>
                <a:off x="2947847" y="5781600"/>
                <a:ext cx="358280" cy="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/>
            <p:cNvSpPr txBox="1"/>
            <p:nvPr/>
          </p:nvSpPr>
          <p:spPr>
            <a:xfrm>
              <a:off x="3288526" y="5612621"/>
              <a:ext cx="1329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/>
                <a:t>210</a:t>
              </a:r>
              <a:r>
                <a:rPr lang="en-US" sz="1600" dirty="0" smtClean="0"/>
                <a:t>Pb-sourced</a:t>
              </a:r>
              <a:endParaRPr lang="en-US" sz="1600" dirty="0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043939" y="3844750"/>
            <a:ext cx="423455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Train BDT with:</a:t>
            </a:r>
          </a:p>
          <a:p>
            <a:pPr marL="114300" lvl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 Background events from pulse simulation</a:t>
            </a:r>
          </a:p>
          <a:p>
            <a:pPr marL="114300" lvl="1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 Signal from </a:t>
            </a:r>
            <a:r>
              <a:rPr lang="en-US" sz="1400" baseline="30000" dirty="0" smtClean="0">
                <a:solidFill>
                  <a:srgbClr val="0000FF"/>
                </a:solidFill>
              </a:rPr>
              <a:t>252</a:t>
            </a:r>
            <a:r>
              <a:rPr lang="en-US" sz="1400" dirty="0" smtClean="0">
                <a:solidFill>
                  <a:srgbClr val="0000FF"/>
                </a:solidFill>
              </a:rPr>
              <a:t>Cf NRs reweighted to expected</a:t>
            </a:r>
          </a:p>
          <a:p>
            <a:pPr marL="114300" lvl="1"/>
            <a:r>
              <a:rPr lang="en-US" sz="1400" dirty="0" smtClean="0">
                <a:solidFill>
                  <a:srgbClr val="0000FF"/>
                </a:solidFill>
              </a:rPr>
              <a:t>   energy spectra for 5, 7, 10 </a:t>
            </a:r>
            <a:r>
              <a:rPr lang="en-US" sz="1100" dirty="0" smtClean="0">
                <a:solidFill>
                  <a:srgbClr val="0000FF"/>
                </a:solidFill>
              </a:rPr>
              <a:t>&amp;</a:t>
            </a:r>
            <a:r>
              <a:rPr lang="en-US" sz="1400" dirty="0" smtClean="0">
                <a:solidFill>
                  <a:srgbClr val="0000FF"/>
                </a:solidFill>
              </a:rPr>
              <a:t> 15 </a:t>
            </a:r>
            <a:r>
              <a:rPr lang="en-US" sz="1400" dirty="0" err="1" smtClean="0">
                <a:solidFill>
                  <a:srgbClr val="0000FF"/>
                </a:solidFill>
              </a:rPr>
              <a:t>GeV</a:t>
            </a:r>
            <a:r>
              <a:rPr lang="en-US" sz="1400" dirty="0" smtClean="0">
                <a:solidFill>
                  <a:srgbClr val="0000FF"/>
                </a:solidFill>
              </a:rPr>
              <a:t>/</a:t>
            </a:r>
            <a:r>
              <a:rPr lang="en-US" sz="1400" i="1" dirty="0" smtClean="0">
                <a:solidFill>
                  <a:srgbClr val="0000FF"/>
                </a:solidFill>
              </a:rPr>
              <a:t>c</a:t>
            </a:r>
            <a:r>
              <a:rPr lang="en-US" sz="1400" baseline="30000" dirty="0" smtClean="0">
                <a:solidFill>
                  <a:srgbClr val="0000FF"/>
                </a:solidFill>
              </a:rPr>
              <a:t>2</a:t>
            </a:r>
            <a:r>
              <a:rPr lang="en-US" sz="1400" dirty="0" smtClean="0">
                <a:solidFill>
                  <a:srgbClr val="0000FF"/>
                </a:solidFill>
              </a:rPr>
              <a:t> DM particles</a:t>
            </a:r>
          </a:p>
          <a:p>
            <a:pPr marL="114300" lvl="1"/>
            <a:endParaRPr lang="en-US" sz="800" dirty="0" smtClean="0"/>
          </a:p>
          <a:p>
            <a:pPr marL="0" lvl="1"/>
            <a:r>
              <a:rPr lang="en-US" sz="1400" dirty="0" smtClean="0"/>
              <a:t>Create 1 BDT per detector per DM-particle mass</a:t>
            </a:r>
          </a:p>
          <a:p>
            <a:pPr marL="0" lvl="1"/>
            <a:endParaRPr lang="en-US" sz="800" dirty="0" smtClean="0"/>
          </a:p>
          <a:p>
            <a:pPr marL="0" lvl="1"/>
            <a:r>
              <a:rPr lang="en-US" sz="1400" dirty="0" smtClean="0"/>
              <a:t>Optimize BDT-score cuts simultaneously across</a:t>
            </a:r>
          </a:p>
          <a:p>
            <a:pPr marL="171450" lvl="1"/>
            <a:r>
              <a:rPr lang="en-US" sz="1400" dirty="0" smtClean="0"/>
              <a:t>detectors to minimize expected 90% C.L. </a:t>
            </a:r>
          </a:p>
          <a:p>
            <a:pPr marL="171450" lvl="1"/>
            <a:r>
              <a:rPr lang="en-US" sz="1400" dirty="0" smtClean="0"/>
              <a:t>upper limit separately for each mass</a:t>
            </a:r>
          </a:p>
          <a:p>
            <a:pPr marL="171450" lvl="2"/>
            <a:endParaRPr lang="en-US" sz="800" dirty="0" smtClean="0"/>
          </a:p>
          <a:p>
            <a:pPr marL="0" lvl="2"/>
            <a:r>
              <a:rPr lang="en-US" sz="1400" dirty="0" smtClean="0"/>
              <a:t>OR across 4 DM-particle masses to accept events that</a:t>
            </a:r>
          </a:p>
          <a:p>
            <a:pPr marL="171450" lvl="2"/>
            <a:r>
              <a:rPr lang="en-US" sz="1400" dirty="0" smtClean="0"/>
              <a:t>pass one or more of 4 BDT cuts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518107" y="874093"/>
            <a:ext cx="3451658" cy="2885644"/>
            <a:chOff x="5518107" y="874093"/>
            <a:chExt cx="3451658" cy="2885644"/>
          </a:xfrm>
        </p:grpSpPr>
        <p:grpSp>
          <p:nvGrpSpPr>
            <p:cNvPr id="15" name="Group 14"/>
            <p:cNvGrpSpPr/>
            <p:nvPr/>
          </p:nvGrpSpPr>
          <p:grpSpPr>
            <a:xfrm>
              <a:off x="5518107" y="874093"/>
              <a:ext cx="3451658" cy="2885644"/>
              <a:chOff x="5509718" y="1385822"/>
              <a:chExt cx="3451658" cy="2885644"/>
            </a:xfrm>
          </p:grpSpPr>
          <p:pic>
            <p:nvPicPr>
              <p:cNvPr id="11270" name="Picture 6" descr="C:\Users\raybunker\Documents\Physics\Conferences\Mitchell - 2014\my material\bdt_response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509718" y="1736521"/>
                <a:ext cx="3451658" cy="2534945"/>
              </a:xfrm>
              <a:prstGeom prst="rect">
                <a:avLst/>
              </a:prstGeom>
              <a:noFill/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5828025" y="1385822"/>
                <a:ext cx="29508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Boosted Decision Tree — Output </a:t>
                </a:r>
                <a:endParaRPr lang="en-US" sz="1600" dirty="0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7850981" y="1676400"/>
              <a:ext cx="997744" cy="1833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817404" y="1625801"/>
              <a:ext cx="1066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 </a:t>
              </a:r>
              <a:r>
                <a:rPr lang="en-US" sz="1200" dirty="0" err="1" smtClean="0"/>
                <a:t>GeV</a:t>
              </a:r>
              <a:r>
                <a:rPr lang="en-US" sz="1200" dirty="0" smtClean="0"/>
                <a:t>/</a:t>
              </a:r>
              <a:r>
                <a:rPr lang="en-US" sz="1200" i="1" dirty="0" smtClean="0"/>
                <a:t>c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DM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53020" y="93312"/>
            <a:ext cx="65943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LT-analysis detection efficiency</a:t>
            </a:r>
            <a:endParaRPr lang="en-US" sz="4000" dirty="0"/>
          </a:p>
        </p:txBody>
      </p:sp>
      <p:pic>
        <p:nvPicPr>
          <p:cNvPr id="12291" name="Picture 3" descr="C:\Users\raybunker\Documents\Physics\Conferences\Mitchell - 2014\my material\efficiency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4161" y="1327540"/>
            <a:ext cx="5259899" cy="33596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882392" y="1770077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Quality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4892" y="878173"/>
            <a:ext cx="3221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Remove:</a:t>
            </a:r>
          </a:p>
          <a:p>
            <a:pPr marL="165100" lvl="1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smtClean="0"/>
              <a:t>bad data periods </a:t>
            </a:r>
            <a:r>
              <a:rPr lang="en-US" sz="1200" dirty="0" smtClean="0"/>
              <a:t>(</a:t>
            </a:r>
            <a:r>
              <a:rPr lang="en-US" sz="1200" i="1" dirty="0" smtClean="0"/>
              <a:t>e.g.</a:t>
            </a:r>
            <a:r>
              <a:rPr lang="en-US" sz="1200" dirty="0" smtClean="0"/>
              <a:t> noise)</a:t>
            </a:r>
            <a:endParaRPr lang="en-US" sz="1400" dirty="0" smtClean="0"/>
          </a:p>
          <a:p>
            <a:pPr marL="165100" lvl="1"/>
            <a:r>
              <a:rPr lang="en-US" sz="1100" dirty="0" smtClean="0">
                <a:sym typeface="Wingdings" pitchFamily="2" charset="2"/>
              </a:rPr>
              <a:t> </a:t>
            </a:r>
            <a:r>
              <a:rPr lang="en-US" sz="1400" dirty="0" smtClean="0"/>
              <a:t>incorrect pulse shapes </a:t>
            </a:r>
            <a:r>
              <a:rPr lang="en-US" sz="1200" dirty="0" smtClean="0"/>
              <a:t>(</a:t>
            </a:r>
            <a:r>
              <a:rPr lang="en-US" sz="1200" i="1" dirty="0" smtClean="0"/>
              <a:t>e.g.</a:t>
            </a:r>
            <a:r>
              <a:rPr lang="en-US" sz="1200" dirty="0" smtClean="0"/>
              <a:t> glitches)</a:t>
            </a:r>
            <a:endParaRPr lang="en-US" sz="1400" dirty="0" smtClean="0"/>
          </a:p>
          <a:p>
            <a:pPr marL="0" lvl="1"/>
            <a:r>
              <a:rPr lang="en-US" sz="1600" dirty="0" smtClean="0"/>
              <a:t>Efficiency via pulse-shape simulation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8917" y="2031533"/>
            <a:ext cx="139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 Thresholds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2392" y="2829885"/>
            <a:ext cx="152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+ </a:t>
            </a:r>
            <a:r>
              <a:rPr lang="en-US" b="1" dirty="0" err="1" smtClean="0">
                <a:solidFill>
                  <a:srgbClr val="0000FF"/>
                </a:solidFill>
              </a:rPr>
              <a:t>Preselection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8917" y="3544349"/>
            <a:ext cx="739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+ BDT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892" y="2101084"/>
            <a:ext cx="307526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Apply trigger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analysis  thresholds</a:t>
            </a:r>
          </a:p>
          <a:p>
            <a:pPr marL="282575" lvl="1"/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 ≈ 1.5–5 keV</a:t>
            </a:r>
            <a:r>
              <a:rPr lang="en-US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nr</a:t>
            </a:r>
            <a:endParaRPr lang="en-US" sz="1400" baseline="-25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Efficiency measured from </a:t>
            </a:r>
            <a:r>
              <a:rPr lang="en-US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133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</a:t>
            </a:r>
          </a:p>
          <a:p>
            <a:pPr marL="282575" lvl="2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calibration ERs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892" y="3354772"/>
            <a:ext cx="37676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Single-detector events only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No activity in </a:t>
            </a:r>
            <a:r>
              <a:rPr lang="en-US" sz="1600" dirty="0" err="1" smtClean="0">
                <a:solidFill>
                  <a:srgbClr val="0000FF"/>
                </a:solidFill>
              </a:rPr>
              <a:t>muon</a:t>
            </a:r>
            <a:r>
              <a:rPr lang="en-US" sz="1600" dirty="0" smtClean="0">
                <a:solidFill>
                  <a:srgbClr val="0000FF"/>
                </a:solidFill>
              </a:rPr>
              <a:t> veto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Loose ionization-based 3D </a:t>
            </a:r>
            <a:r>
              <a:rPr lang="en-US" sz="1600" dirty="0" err="1" smtClean="0">
                <a:solidFill>
                  <a:srgbClr val="0000FF"/>
                </a:solidFill>
              </a:rPr>
              <a:t>fiducial</a:t>
            </a:r>
            <a:r>
              <a:rPr lang="en-US" sz="1600" dirty="0" smtClean="0">
                <a:solidFill>
                  <a:srgbClr val="0000FF"/>
                </a:solidFill>
              </a:rPr>
              <a:t> volume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NR-consistent ionization energy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4892" y="4639237"/>
            <a:ext cx="41438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60000"/>
                </a:solidFill>
              </a:rPr>
              <a:t>Final selection optimized on energy</a:t>
            </a:r>
          </a:p>
          <a:p>
            <a:pPr marL="282575" lvl="1">
              <a:tabLst>
                <a:tab pos="285750" algn="l"/>
              </a:tabLst>
            </a:pPr>
            <a:r>
              <a:rPr lang="en-US" sz="1200" dirty="0" smtClean="0">
                <a:solidFill>
                  <a:srgbClr val="D60000"/>
                </a:solidFill>
              </a:rPr>
              <a:t>&amp;</a:t>
            </a:r>
            <a:r>
              <a:rPr lang="en-US" sz="1600" dirty="0" smtClean="0">
                <a:solidFill>
                  <a:srgbClr val="D60000"/>
                </a:solidFill>
              </a:rPr>
              <a:t> phonon position estimators</a:t>
            </a:r>
          </a:p>
          <a:p>
            <a:r>
              <a:rPr lang="en-US" sz="1600" dirty="0" smtClean="0">
                <a:solidFill>
                  <a:srgbClr val="D60000"/>
                </a:solidFill>
              </a:rPr>
              <a:t>Efficiency measured together with </a:t>
            </a:r>
            <a:r>
              <a:rPr lang="en-US" sz="1600" dirty="0" err="1" smtClean="0">
                <a:solidFill>
                  <a:srgbClr val="D60000"/>
                </a:solidFill>
              </a:rPr>
              <a:t>preselection</a:t>
            </a:r>
            <a:endParaRPr lang="en-US" sz="1600" dirty="0" smtClean="0">
              <a:solidFill>
                <a:srgbClr val="D60000"/>
              </a:solidFill>
            </a:endParaRPr>
          </a:p>
          <a:p>
            <a:pPr marL="282575" lvl="1"/>
            <a:r>
              <a:rPr lang="en-US" sz="1600" dirty="0" smtClean="0">
                <a:solidFill>
                  <a:srgbClr val="D60000"/>
                </a:solidFill>
              </a:rPr>
              <a:t>using </a:t>
            </a:r>
            <a:r>
              <a:rPr lang="en-US" sz="1600" baseline="30000" dirty="0" smtClean="0">
                <a:solidFill>
                  <a:srgbClr val="D60000"/>
                </a:solidFill>
              </a:rPr>
              <a:t>252</a:t>
            </a:r>
            <a:r>
              <a:rPr lang="en-US" sz="1600" dirty="0" smtClean="0">
                <a:solidFill>
                  <a:srgbClr val="D60000"/>
                </a:solidFill>
              </a:rPr>
              <a:t>Cf passage fraction </a:t>
            </a:r>
            <a:r>
              <a:rPr lang="en-US" sz="1200" dirty="0" smtClean="0">
                <a:solidFill>
                  <a:srgbClr val="D60000"/>
                </a:solidFill>
              </a:rPr>
              <a:t>&amp;</a:t>
            </a:r>
            <a:r>
              <a:rPr lang="en-US" sz="1600" dirty="0" smtClean="0">
                <a:solidFill>
                  <a:srgbClr val="D60000"/>
                </a:solidFill>
              </a:rPr>
              <a:t> Geant4 </a:t>
            </a:r>
            <a:r>
              <a:rPr lang="en-US" sz="1600" dirty="0" err="1" smtClean="0">
                <a:solidFill>
                  <a:srgbClr val="D60000"/>
                </a:solidFill>
              </a:rPr>
              <a:t>sim</a:t>
            </a:r>
            <a:r>
              <a:rPr lang="en-US" sz="1600" dirty="0" smtClean="0">
                <a:solidFill>
                  <a:srgbClr val="D60000"/>
                </a:solidFill>
              </a:rPr>
              <a:t> to </a:t>
            </a:r>
          </a:p>
          <a:p>
            <a:pPr marL="282575" lvl="1"/>
            <a:r>
              <a:rPr lang="en-US" sz="1600" dirty="0" smtClean="0">
                <a:solidFill>
                  <a:srgbClr val="D60000"/>
                </a:solidFill>
              </a:rPr>
              <a:t>correct </a:t>
            </a:r>
            <a:r>
              <a:rPr lang="en-US" sz="1600" dirty="0" err="1" smtClean="0">
                <a:solidFill>
                  <a:srgbClr val="D60000"/>
                </a:solidFill>
              </a:rPr>
              <a:t>fiducial</a:t>
            </a:r>
            <a:r>
              <a:rPr lang="en-US" sz="1600" dirty="0" smtClean="0">
                <a:solidFill>
                  <a:srgbClr val="D60000"/>
                </a:solidFill>
              </a:rPr>
              <a:t> volume for differences</a:t>
            </a:r>
          </a:p>
          <a:p>
            <a:pPr marL="282575" lvl="1"/>
            <a:r>
              <a:rPr lang="en-US" sz="1600" dirty="0" smtClean="0">
                <a:solidFill>
                  <a:srgbClr val="D60000"/>
                </a:solidFill>
              </a:rPr>
              <a:t>between neutrons </a:t>
            </a:r>
            <a:r>
              <a:rPr lang="en-US" sz="1200" dirty="0" smtClean="0">
                <a:solidFill>
                  <a:srgbClr val="D60000"/>
                </a:solidFill>
              </a:rPr>
              <a:t>&amp;</a:t>
            </a:r>
            <a:r>
              <a:rPr lang="en-US" sz="1600" dirty="0" smtClean="0">
                <a:solidFill>
                  <a:srgbClr val="D60000"/>
                </a:solidFill>
              </a:rPr>
              <a:t> DM particles</a:t>
            </a:r>
            <a:endParaRPr lang="en-US" sz="1600" dirty="0">
              <a:solidFill>
                <a:srgbClr val="D6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0782" y="4999838"/>
            <a:ext cx="298710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l-GR" sz="1600" u="sng" dirty="0" smtClean="0">
                <a:solidFill>
                  <a:schemeClr val="accent6">
                    <a:lumMod val="50000"/>
                  </a:schemeClr>
                </a:solidFill>
              </a:rPr>
              <a:t>σ</a:t>
            </a:r>
            <a:r>
              <a:rPr lang="en-US" sz="1600" u="sng" dirty="0" smtClean="0">
                <a:solidFill>
                  <a:schemeClr val="accent6">
                    <a:lumMod val="50000"/>
                  </a:schemeClr>
                </a:solidFill>
              </a:rPr>
              <a:t> band includes uncertainties in:</a:t>
            </a:r>
          </a:p>
          <a:p>
            <a:pPr marL="282575" lvl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Trigger efficiency</a:t>
            </a:r>
          </a:p>
          <a:p>
            <a:pPr marL="282575" lvl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Fiducial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volume (stat. 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&amp;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syst.)</a:t>
            </a:r>
          </a:p>
          <a:p>
            <a:pPr marL="282575" lvl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NR energy scale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0943" y="255179"/>
            <a:ext cx="7053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LT-analysis </a:t>
            </a:r>
            <a:r>
              <a:rPr lang="en-US" sz="4000" dirty="0" err="1" smtClean="0">
                <a:solidFill>
                  <a:srgbClr val="0000FF"/>
                </a:solidFill>
              </a:rPr>
              <a:t>unblinding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(before BDT)</a:t>
            </a:r>
            <a:endParaRPr lang="en-US" sz="4000" dirty="0"/>
          </a:p>
        </p:txBody>
      </p:sp>
      <p:pic>
        <p:nvPicPr>
          <p:cNvPr id="13314" name="Picture 2" descr="C:\Users\raybunker\Documents\Physics\Conferences\Mitchell - 2014\my material\before_BD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872" y="1394495"/>
            <a:ext cx="5994083" cy="40605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20623" y="1736521"/>
            <a:ext cx="3504677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6C24"/>
                </a:solidFill>
              </a:rPr>
              <a:t>All events passing:</a:t>
            </a:r>
          </a:p>
          <a:p>
            <a:pPr marL="223838" lvl="1">
              <a:buFont typeface="Arial" pitchFamily="34" charset="0"/>
              <a:buChar char="•"/>
            </a:pPr>
            <a:r>
              <a:rPr lang="en-US" sz="1600" dirty="0" smtClean="0"/>
              <a:t> Quality </a:t>
            </a:r>
            <a:r>
              <a:rPr lang="en-US" sz="1200" dirty="0" smtClean="0"/>
              <a:t>&amp;</a:t>
            </a:r>
            <a:r>
              <a:rPr lang="en-US" sz="1600" dirty="0" smtClean="0"/>
              <a:t> </a:t>
            </a:r>
          </a:p>
          <a:p>
            <a:pPr marL="223838"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Thresholds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23838" lvl="1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Preselection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(except NR ionization)</a:t>
            </a:r>
          </a:p>
          <a:p>
            <a:pPr marL="223838" lvl="1"/>
            <a:endParaRPr lang="en-US" sz="1000" dirty="0" smtClean="0">
              <a:solidFill>
                <a:srgbClr val="0000FF"/>
              </a:solidFill>
            </a:endParaRPr>
          </a:p>
          <a:p>
            <a:pPr marL="0" lvl="1"/>
            <a:r>
              <a:rPr lang="en-US" u="sng" dirty="0" smtClean="0">
                <a:solidFill>
                  <a:srgbClr val="006C24"/>
                </a:solidFill>
              </a:rPr>
              <a:t>3 background components evident:</a:t>
            </a:r>
          </a:p>
          <a:p>
            <a:pPr marL="223838" lvl="2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baseline="30000" dirty="0" smtClean="0">
                <a:solidFill>
                  <a:schemeClr val="accent6">
                    <a:lumMod val="75000"/>
                  </a:schemeClr>
                </a:solidFill>
              </a:rPr>
              <a:t>210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Pb-sourced surface events</a:t>
            </a:r>
          </a:p>
          <a:p>
            <a:pPr marL="223838" lvl="2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 External gammas (“</a:t>
            </a:r>
            <a:r>
              <a:rPr lang="en-US" sz="1600" dirty="0" err="1" smtClean="0">
                <a:solidFill>
                  <a:srgbClr val="C00000"/>
                </a:solidFill>
              </a:rPr>
              <a:t>Comptons</a:t>
            </a:r>
            <a:r>
              <a:rPr lang="en-US" sz="1600" dirty="0" smtClean="0">
                <a:solidFill>
                  <a:srgbClr val="C00000"/>
                </a:solidFill>
              </a:rPr>
              <a:t>”)</a:t>
            </a:r>
          </a:p>
          <a:p>
            <a:pPr marL="223838" lvl="2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Internal activation lines</a:t>
            </a:r>
          </a:p>
          <a:p>
            <a:pPr marL="223838" lvl="2"/>
            <a:endParaRPr lang="en-US" sz="1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lvl="2"/>
            <a:r>
              <a:rPr lang="en-US" u="sng" dirty="0" smtClean="0">
                <a:solidFill>
                  <a:srgbClr val="006C24"/>
                </a:solidFill>
              </a:rPr>
              <a:t>Expected background after BDT:</a:t>
            </a:r>
            <a:endParaRPr lang="en-US" sz="1600" u="sng" dirty="0" smtClean="0">
              <a:solidFill>
                <a:srgbClr val="006C24"/>
              </a:solidFill>
            </a:endParaRPr>
          </a:p>
          <a:p>
            <a:pPr marL="223838" lvl="3"/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6.1       (stat. </a:t>
            </a:r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&amp;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 syst.)</a:t>
            </a:r>
          </a:p>
          <a:p>
            <a:pPr marL="223838" lvl="3"/>
            <a:r>
              <a:rPr lang="en-US" sz="1600" dirty="0" smtClean="0">
                <a:solidFill>
                  <a:srgbClr val="FF0000"/>
                </a:solidFill>
              </a:rPr>
              <a:t>Also, 0.10 ± 0.02 neutrons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131725" y="4319586"/>
            <a:ext cx="412292" cy="360518"/>
            <a:chOff x="6131725" y="4319586"/>
            <a:chExt cx="412292" cy="360518"/>
          </a:xfrm>
        </p:grpSpPr>
        <p:sp>
          <p:nvSpPr>
            <p:cNvPr id="7" name="TextBox 6"/>
            <p:cNvSpPr txBox="1"/>
            <p:nvPr/>
          </p:nvSpPr>
          <p:spPr>
            <a:xfrm>
              <a:off x="6131725" y="4319586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+1.1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31725" y="4433883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–0.8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23373" y="3643312"/>
            <a:ext cx="4810652" cy="1266826"/>
            <a:chOff x="723373" y="3643312"/>
            <a:chExt cx="4810652" cy="1266826"/>
          </a:xfrm>
        </p:grpSpPr>
        <p:cxnSp>
          <p:nvCxnSpPr>
            <p:cNvPr id="21" name="Straight Connector 20"/>
            <p:cNvCxnSpPr/>
            <p:nvPr/>
          </p:nvCxnSpPr>
          <p:spPr>
            <a:xfrm rot="5400000">
              <a:off x="95318" y="4276135"/>
              <a:ext cx="1257296" cy="118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4979115" y="4349877"/>
              <a:ext cx="1100137" cy="133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23900" y="4905375"/>
              <a:ext cx="4810125" cy="4763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723903" y="3643312"/>
              <a:ext cx="4805361" cy="16668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28664" y="1800225"/>
            <a:ext cx="3938587" cy="2696369"/>
            <a:chOff x="728664" y="1800225"/>
            <a:chExt cx="3938587" cy="2696369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738188" y="1803634"/>
              <a:ext cx="2499962" cy="155869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28975" y="1800225"/>
              <a:ext cx="1433513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169069" y="3931444"/>
              <a:ext cx="1128712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 flipV="1">
              <a:off x="728664" y="1804988"/>
              <a:ext cx="3938587" cy="26908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8"/>
          <p:cNvSpPr/>
          <p:nvPr/>
        </p:nvSpPr>
        <p:spPr>
          <a:xfrm>
            <a:off x="833438" y="3090862"/>
            <a:ext cx="695325" cy="135255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2" descr="C:\Users\raybunker\Documents\Physics\Conferences\Mitchell - 2014\my material\before_BDT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0873" y="1394495"/>
            <a:ext cx="5994081" cy="4060507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5634990" y="2000250"/>
            <a:ext cx="3391185" cy="1384995"/>
            <a:chOff x="5634990" y="2000250"/>
            <a:chExt cx="3391185" cy="1384995"/>
          </a:xfrm>
        </p:grpSpPr>
        <p:sp>
          <p:nvSpPr>
            <p:cNvPr id="8" name="TextBox 7"/>
            <p:cNvSpPr txBox="1"/>
            <p:nvPr/>
          </p:nvSpPr>
          <p:spPr>
            <a:xfrm>
              <a:off x="5634990" y="2000250"/>
              <a:ext cx="339118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11 candidate events pass all cuts!</a:t>
              </a:r>
            </a:p>
            <a:p>
              <a:pPr algn="ctr"/>
              <a:r>
                <a:rPr lang="en-US" sz="1600" dirty="0" smtClean="0"/>
                <a:t>(6.1       expected)</a:t>
              </a:r>
            </a:p>
            <a:p>
              <a:pPr algn="ctr"/>
              <a:endParaRPr lang="en-US" sz="1600" dirty="0" smtClean="0"/>
            </a:p>
            <a:p>
              <a:pPr algn="ctr"/>
              <a:r>
                <a:rPr lang="en-US" dirty="0" smtClean="0"/>
                <a:t>3 with unexpectedly high energies</a:t>
              </a:r>
            </a:p>
            <a:p>
              <a:pPr algn="ctr"/>
              <a:r>
                <a:rPr lang="en-US" sz="1200" dirty="0" smtClean="0">
                  <a:sym typeface="Wingdings" pitchFamily="2" charset="2"/>
                </a:rPr>
                <a:t></a:t>
              </a:r>
              <a:r>
                <a:rPr lang="en-US" sz="1600" dirty="0" smtClean="0">
                  <a:sym typeface="Wingdings" pitchFamily="2" charset="2"/>
                </a:rPr>
                <a:t> all in T5Z3 w/ altered E-field</a:t>
              </a:r>
              <a:endParaRPr lang="en-US" sz="1600" dirty="0" smtClean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38961" y="2269332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+1.1</a:t>
              </a:r>
              <a:endParaRPr lang="en-US" sz="1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38961" y="2383629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–0.8</a:t>
              </a:r>
              <a:endParaRPr lang="en-US" sz="10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265835" y="255179"/>
            <a:ext cx="6605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LT-analysis </a:t>
            </a:r>
            <a:r>
              <a:rPr lang="en-US" sz="4000" dirty="0" err="1" smtClean="0">
                <a:solidFill>
                  <a:srgbClr val="0000FF"/>
                </a:solidFill>
              </a:rPr>
              <a:t>unblinding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(after BDT)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2" descr="C:\Users\raybunker\Documents\Physics\Conferences\Mitchell - 2014\my material\before_BDT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0873" y="1394495"/>
            <a:ext cx="5994081" cy="4060506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5634990" y="2000250"/>
            <a:ext cx="3447226" cy="2123658"/>
            <a:chOff x="5634990" y="2000250"/>
            <a:chExt cx="3447226" cy="2123658"/>
          </a:xfrm>
        </p:grpSpPr>
        <p:sp>
          <p:nvSpPr>
            <p:cNvPr id="9" name="TextBox 8"/>
            <p:cNvSpPr txBox="1"/>
            <p:nvPr/>
          </p:nvSpPr>
          <p:spPr>
            <a:xfrm>
              <a:off x="5634990" y="2000250"/>
              <a:ext cx="3447226" cy="2123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11 candidate events pass all cuts!</a:t>
              </a:r>
            </a:p>
            <a:p>
              <a:pPr algn="ctr"/>
              <a:r>
                <a:rPr lang="en-US" sz="1600" dirty="0" smtClean="0"/>
                <a:t>(6.1        expected)</a:t>
              </a:r>
            </a:p>
            <a:p>
              <a:pPr algn="ctr"/>
              <a:endParaRPr lang="en-US" sz="1600" dirty="0" smtClean="0"/>
            </a:p>
            <a:p>
              <a:pPr algn="ctr"/>
              <a:r>
                <a:rPr lang="en-US" dirty="0" smtClean="0"/>
                <a:t>3 with unexpectedly high energies</a:t>
              </a:r>
            </a:p>
            <a:p>
              <a:pPr algn="ctr"/>
              <a:r>
                <a:rPr lang="en-US" sz="1200" dirty="0" smtClean="0">
                  <a:sym typeface="Wingdings" pitchFamily="2" charset="2"/>
                </a:rPr>
                <a:t></a:t>
              </a:r>
              <a:r>
                <a:rPr lang="en-US" sz="1600" dirty="0" smtClean="0">
                  <a:sym typeface="Wingdings" pitchFamily="2" charset="2"/>
                </a:rPr>
                <a:t> all in T5Z3 w/ altered E-field</a:t>
              </a:r>
            </a:p>
            <a:p>
              <a:pPr algn="ctr"/>
              <a:endParaRPr lang="en-US" sz="1600" dirty="0" smtClean="0">
                <a:sym typeface="Wingdings" pitchFamily="2" charset="2"/>
              </a:endParaRPr>
            </a:p>
            <a:p>
              <a:pPr algn="ctr"/>
              <a:r>
                <a:rPr lang="en-US" sz="1600" dirty="0" smtClean="0"/>
                <a:t>95% confidence contours for expected</a:t>
              </a:r>
            </a:p>
            <a:p>
              <a:pPr algn="ctr"/>
              <a:r>
                <a:rPr lang="en-US" sz="1600" dirty="0" smtClean="0"/>
                <a:t>signal from </a:t>
              </a:r>
              <a:r>
                <a:rPr lang="en-US" sz="16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5</a:t>
              </a:r>
              <a:r>
                <a:rPr lang="en-US" sz="1600" dirty="0" smtClean="0"/>
                <a:t>, </a:t>
              </a:r>
              <a:r>
                <a:rPr lang="en-U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7</a:t>
              </a:r>
              <a:r>
                <a:rPr lang="en-US" sz="1600" dirty="0" smtClean="0"/>
                <a:t>,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10</a:t>
              </a:r>
              <a:r>
                <a:rPr lang="en-US" sz="1600" dirty="0" smtClean="0"/>
                <a:t> </a:t>
              </a:r>
              <a:r>
                <a:rPr lang="en-US" sz="1200" dirty="0" smtClean="0"/>
                <a:t>&amp;</a:t>
              </a:r>
              <a:r>
                <a:rPr lang="en-US" sz="1600" dirty="0" smtClean="0"/>
                <a:t> </a:t>
              </a:r>
              <a:r>
                <a:rPr lang="en-US" sz="1600" b="1" dirty="0" smtClean="0">
                  <a:solidFill>
                    <a:srgbClr val="173E49"/>
                  </a:solidFill>
                </a:rPr>
                <a:t>15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GeV</a:t>
              </a:r>
              <a:r>
                <a:rPr lang="en-US" sz="1600" dirty="0" smtClean="0"/>
                <a:t>/</a:t>
              </a:r>
              <a:r>
                <a:rPr lang="en-US" sz="1600" i="1" dirty="0" smtClean="0"/>
                <a:t>c</a:t>
              </a:r>
              <a:r>
                <a:rPr lang="en-US" sz="1600" baseline="30000" dirty="0" smtClean="0"/>
                <a:t>2</a:t>
              </a:r>
              <a:r>
                <a:rPr lang="en-US" sz="1600" dirty="0" smtClean="0"/>
                <a:t> DM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38961" y="2269332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+1.1</a:t>
              </a:r>
              <a:endParaRPr lang="en-US" sz="1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38961" y="2383629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–0.8</a:t>
              </a:r>
              <a:endParaRPr lang="en-US" sz="10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65835" y="255179"/>
            <a:ext cx="6605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LT-analysis </a:t>
            </a:r>
            <a:r>
              <a:rPr lang="en-US" sz="4000" dirty="0" err="1" smtClean="0">
                <a:solidFill>
                  <a:srgbClr val="0000FF"/>
                </a:solidFill>
              </a:rPr>
              <a:t>unblinding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(after BDT)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ybunker\Documents\Physics\Conferences\Mitchell - 2014\my material\collab2013.jpg"/>
          <p:cNvPicPr>
            <a:picLocks noChangeAspect="1" noChangeArrowheads="1"/>
          </p:cNvPicPr>
          <p:nvPr/>
        </p:nvPicPr>
        <p:blipFill>
          <a:blip r:embed="rId3"/>
          <a:srcRect l="3613" t="1579" r="3843"/>
          <a:stretch>
            <a:fillRect/>
          </a:stretch>
        </p:blipFill>
        <p:spPr bwMode="auto">
          <a:xfrm>
            <a:off x="0" y="989035"/>
            <a:ext cx="9144000" cy="1953176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60422" y="59822"/>
            <a:ext cx="6939192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SuperCDMS Collaboration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3" descr="C:\Users\raybunker\Documents\Physics\Conferences\Mitchell - 2014\my material\CDMS Collab Slide Image.002.png"/>
          <p:cNvPicPr>
            <a:picLocks noChangeAspect="1" noChangeArrowheads="1"/>
          </p:cNvPicPr>
          <p:nvPr/>
        </p:nvPicPr>
        <p:blipFill>
          <a:blip r:embed="rId4"/>
          <a:srcRect l="72353" t="33185" r="12850" b="52017"/>
          <a:stretch>
            <a:fillRect/>
          </a:stretch>
        </p:blipFill>
        <p:spPr bwMode="auto">
          <a:xfrm>
            <a:off x="282018" y="59820"/>
            <a:ext cx="1348527" cy="842829"/>
          </a:xfrm>
          <a:prstGeom prst="rect">
            <a:avLst/>
          </a:prstGeom>
          <a:noFill/>
        </p:spPr>
      </p:pic>
      <p:grpSp>
        <p:nvGrpSpPr>
          <p:cNvPr id="28" name="Group 27"/>
          <p:cNvGrpSpPr/>
          <p:nvPr/>
        </p:nvGrpSpPr>
        <p:grpSpPr>
          <a:xfrm>
            <a:off x="419816" y="3161945"/>
            <a:ext cx="8219996" cy="3409771"/>
            <a:chOff x="60884" y="3153399"/>
            <a:chExt cx="8219996" cy="3409771"/>
          </a:xfrm>
        </p:grpSpPr>
        <p:grpSp>
          <p:nvGrpSpPr>
            <p:cNvPr id="24" name="Group 23"/>
            <p:cNvGrpSpPr/>
            <p:nvPr/>
          </p:nvGrpSpPr>
          <p:grpSpPr>
            <a:xfrm>
              <a:off x="7169926" y="3153399"/>
              <a:ext cx="1110954" cy="3379863"/>
              <a:chOff x="6922092" y="3110669"/>
              <a:chExt cx="1110954" cy="3379863"/>
            </a:xfrm>
          </p:grpSpPr>
          <p:pic>
            <p:nvPicPr>
              <p:cNvPr id="10" name="Picture 4" descr="C:\Users\raybunker\Documents\Physics\Conferences\Mitchell - 2014\my material\CDMS Collab Slide Image.002.png"/>
              <p:cNvPicPr>
                <a:picLocks noChangeAspect="1" noChangeArrowheads="1"/>
              </p:cNvPicPr>
              <p:nvPr/>
            </p:nvPicPr>
            <p:blipFill>
              <a:blip r:embed="rId4"/>
              <a:srcRect l="44369" t="64585" r="45020" b="20462"/>
              <a:stretch>
                <a:fillRect/>
              </a:stretch>
            </p:blipFill>
            <p:spPr bwMode="auto">
              <a:xfrm>
                <a:off x="7011823" y="3110669"/>
                <a:ext cx="931492" cy="820396"/>
              </a:xfrm>
              <a:prstGeom prst="rect">
                <a:avLst/>
              </a:prstGeom>
              <a:noFill/>
            </p:spPr>
          </p:pic>
          <p:pic>
            <p:nvPicPr>
              <p:cNvPr id="11" name="Picture 10" descr="C:\Users\raybunker\Documents\Physics\Conferences\Mitchell - 2014\my material\CDMS Collab Slide Image.002.png"/>
              <p:cNvPicPr>
                <a:picLocks noChangeAspect="1" noChangeArrowheads="1"/>
              </p:cNvPicPr>
              <p:nvPr/>
            </p:nvPicPr>
            <p:blipFill>
              <a:blip r:embed="rId4"/>
              <a:srcRect l="53243" t="82991" r="34101" b="4886"/>
              <a:stretch>
                <a:fillRect/>
              </a:stretch>
            </p:blipFill>
            <p:spPr bwMode="auto">
              <a:xfrm>
                <a:off x="6922092" y="5825385"/>
                <a:ext cx="1110954" cy="665147"/>
              </a:xfrm>
              <a:prstGeom prst="rect">
                <a:avLst/>
              </a:prstGeom>
              <a:noFill/>
            </p:spPr>
          </p:pic>
          <p:pic>
            <p:nvPicPr>
              <p:cNvPr id="12" name="Picture 4" descr="C:\Users\raybunker\Documents\Physics\Conferences\Mitchell - 2014\my material\CDMS Collab Slide Image.002.png"/>
              <p:cNvPicPr>
                <a:picLocks noChangeAspect="1" noChangeArrowheads="1"/>
              </p:cNvPicPr>
              <p:nvPr/>
            </p:nvPicPr>
            <p:blipFill>
              <a:blip r:embed="rId4"/>
              <a:srcRect l="65023" t="67259" r="25745" b="20125"/>
              <a:stretch>
                <a:fillRect/>
              </a:stretch>
            </p:blipFill>
            <p:spPr bwMode="auto">
              <a:xfrm>
                <a:off x="7072356" y="4101982"/>
                <a:ext cx="810427" cy="692210"/>
              </a:xfrm>
              <a:prstGeom prst="rect">
                <a:avLst/>
              </a:prstGeom>
              <a:noFill/>
            </p:spPr>
          </p:pic>
          <p:pic>
            <p:nvPicPr>
              <p:cNvPr id="13" name="Picture 4" descr="C:\Users\raybunker\Documents\Physics\Conferences\Mitchell - 2014\my material\CDMS Collab Slide Image.002.png"/>
              <p:cNvPicPr>
                <a:picLocks noChangeAspect="1" noChangeArrowheads="1"/>
              </p:cNvPicPr>
              <p:nvPr/>
            </p:nvPicPr>
            <p:blipFill>
              <a:blip r:embed="rId4"/>
              <a:srcRect l="34163" t="83146" r="55615" b="4886"/>
              <a:stretch>
                <a:fillRect/>
              </a:stretch>
            </p:blipFill>
            <p:spPr bwMode="auto">
              <a:xfrm>
                <a:off x="7028915" y="4922378"/>
                <a:ext cx="897309" cy="656602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Picture 4" descr="C:\Users\raybunker\Documents\Physics\Conferences\Mitchell - 2014\my material\CDMS Collab Slide Image.002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783" t="64585" r="61846" b="20280"/>
            <a:stretch>
              <a:fillRect/>
            </a:stretch>
          </p:blipFill>
          <p:spPr bwMode="auto">
            <a:xfrm>
              <a:off x="5390976" y="5732804"/>
              <a:ext cx="1437118" cy="830366"/>
            </a:xfrm>
            <a:prstGeom prst="rect">
              <a:avLst/>
            </a:prstGeom>
            <a:noFill/>
          </p:spPr>
        </p:pic>
        <p:pic>
          <p:nvPicPr>
            <p:cNvPr id="20" name="Picture 3" descr="C:\Users\raybunker\Documents\Physics\Conferences\Mitchell - 2014\my material\CDMS Collab Slide Image.002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325" t="33341" r="31834" b="35672"/>
            <a:stretch>
              <a:fillRect/>
            </a:stretch>
          </p:blipFill>
          <p:spPr bwMode="auto">
            <a:xfrm>
              <a:off x="60884" y="4854011"/>
              <a:ext cx="4989679" cy="1700057"/>
            </a:xfrm>
            <a:prstGeom prst="rect">
              <a:avLst/>
            </a:prstGeom>
            <a:noFill/>
          </p:spPr>
        </p:pic>
        <p:pic>
          <p:nvPicPr>
            <p:cNvPr id="21" name="Picture 3" descr="C:\Users\raybunker\Documents\Physics\Conferences\Mitchell - 2014\my material\CDMS Collab Slide Image.002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379" t="50320" r="11253" b="35672"/>
            <a:stretch>
              <a:fillRect/>
            </a:stretch>
          </p:blipFill>
          <p:spPr bwMode="auto">
            <a:xfrm>
              <a:off x="5315484" y="4879648"/>
              <a:ext cx="1524599" cy="768566"/>
            </a:xfrm>
            <a:prstGeom prst="rect">
              <a:avLst/>
            </a:prstGeom>
            <a:noFill/>
          </p:spPr>
        </p:pic>
        <p:pic>
          <p:nvPicPr>
            <p:cNvPr id="1027" name="Picture 3" descr="C:\Users\raybunker\Documents\Physics\Conferences\Mitchell - 2014\my material\CDMS Collab Slide Image.002.png"/>
            <p:cNvPicPr>
              <a:picLocks noChangeAspect="1" noChangeArrowheads="1"/>
            </p:cNvPicPr>
            <p:nvPr/>
          </p:nvPicPr>
          <p:blipFill>
            <a:blip r:embed="rId4"/>
            <a:srcRect l="11325" t="2635" r="11253" b="67308"/>
            <a:stretch>
              <a:fillRect/>
            </a:stretch>
          </p:blipFill>
          <p:spPr bwMode="auto">
            <a:xfrm>
              <a:off x="62310" y="3170768"/>
              <a:ext cx="6796289" cy="164906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0157" y="255179"/>
            <a:ext cx="8299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LT-analysis post-</a:t>
            </a:r>
            <a:r>
              <a:rPr lang="en-US" sz="4000" dirty="0" err="1" smtClean="0">
                <a:solidFill>
                  <a:srgbClr val="0000FF"/>
                </a:solidFill>
              </a:rPr>
              <a:t>unblinding</a:t>
            </a:r>
            <a:r>
              <a:rPr lang="en-US" sz="4000" dirty="0" smtClean="0">
                <a:solidFill>
                  <a:srgbClr val="0000FF"/>
                </a:solidFill>
              </a:rPr>
              <a:t> comparison</a:t>
            </a:r>
            <a:endParaRPr lang="en-US" sz="4000" dirty="0"/>
          </a:p>
        </p:txBody>
      </p:sp>
      <p:pic>
        <p:nvPicPr>
          <p:cNvPr id="19458" name="Picture 2" descr="C:\Users\raybunker\Documents\Physics\Conferences\Mitchell - 2014\my material\bdt_preselection_comparison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97167" y="1249960"/>
            <a:ext cx="4733031" cy="320624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803188" y="4899870"/>
            <a:ext cx="39444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Background model agrees well with</a:t>
            </a:r>
          </a:p>
          <a:p>
            <a:pPr algn="ctr"/>
            <a:r>
              <a:rPr lang="en-US" dirty="0" smtClean="0"/>
              <a:t>events observed in </a:t>
            </a:r>
            <a:r>
              <a:rPr lang="en-US" dirty="0" err="1" smtClean="0"/>
              <a:t>preselection</a:t>
            </a:r>
            <a:r>
              <a:rPr lang="en-US" dirty="0" smtClean="0"/>
              <a:t> region</a:t>
            </a:r>
          </a:p>
          <a:p>
            <a:pPr marL="0" lvl="1" algn="ctr"/>
            <a:r>
              <a:rPr lang="en-US" sz="1200" dirty="0" smtClean="0">
                <a:solidFill>
                  <a:srgbClr val="003399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3399"/>
                </a:solidFill>
                <a:sym typeface="Wingdings" pitchFamily="2" charset="2"/>
              </a:rPr>
              <a:t> p-values = 8–26% for 4 DM masses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68954" y="1090570"/>
            <a:ext cx="3174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Quality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 Thresholds </a:t>
            </a:r>
            <a:r>
              <a:rPr lang="en-US" sz="1600" b="1" dirty="0" smtClean="0">
                <a:solidFill>
                  <a:srgbClr val="0000FF"/>
                </a:solidFill>
              </a:rPr>
              <a:t>+ </a:t>
            </a:r>
            <a:r>
              <a:rPr lang="en-US" sz="1600" b="1" dirty="0" err="1" smtClean="0">
                <a:solidFill>
                  <a:srgbClr val="0000FF"/>
                </a:solidFill>
              </a:rPr>
              <a:t>Preselection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5398" y="1484852"/>
            <a:ext cx="1220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3399"/>
                </a:solidFill>
              </a:rPr>
              <a:t>p-value = 14%</a:t>
            </a:r>
            <a:endParaRPr lang="en-US" sz="1400" b="1" dirty="0">
              <a:solidFill>
                <a:srgbClr val="0033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7474" y="1166069"/>
            <a:ext cx="3976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Overall, 11 candidate events are</a:t>
            </a:r>
          </a:p>
          <a:p>
            <a:pPr algn="ctr"/>
            <a:r>
              <a:rPr lang="en-US" sz="1600" dirty="0" smtClean="0"/>
              <a:t>consistent w/ background expectation </a:t>
            </a:r>
            <a:r>
              <a:rPr lang="en-US" sz="1400" dirty="0" smtClean="0"/>
              <a:t>&amp;</a:t>
            </a:r>
            <a:endParaRPr lang="en-US" sz="1600" dirty="0" smtClean="0"/>
          </a:p>
          <a:p>
            <a:pPr algn="ctr"/>
            <a:r>
              <a:rPr lang="en-US" sz="1600" dirty="0" smtClean="0"/>
              <a:t>most individual detectors agree w/ model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68478" y="2115423"/>
            <a:ext cx="4134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Altered electric field on T5Z3 may have</a:t>
            </a:r>
          </a:p>
          <a:p>
            <a:pPr algn="ctr"/>
            <a:r>
              <a:rPr lang="en-US" sz="1600" dirty="0" smtClean="0"/>
              <a:t>affected background-model performance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i="1" dirty="0" smtClean="0">
                <a:sym typeface="Wingdings" pitchFamily="2" charset="2"/>
              </a:rPr>
              <a:t>further investigation in progress</a:t>
            </a:r>
            <a:endParaRPr lang="en-US" sz="1600" i="1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108045" y="3338818"/>
            <a:ext cx="4695964" cy="3020037"/>
            <a:chOff x="108045" y="3263317"/>
            <a:chExt cx="4695964" cy="3020037"/>
          </a:xfrm>
        </p:grpSpPr>
        <p:pic>
          <p:nvPicPr>
            <p:cNvPr id="19459" name="Picture 3" descr="C:\Users\raybunker\Documents\Physics\Conferences\Mitchell - 2014\my material\expected_vs_observed_event_rates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19" b="4077"/>
            <a:stretch>
              <a:fillRect/>
            </a:stretch>
          </p:blipFill>
          <p:spPr bwMode="auto">
            <a:xfrm>
              <a:off x="394283" y="3263317"/>
              <a:ext cx="4409726" cy="3020037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-528507" y="4697835"/>
              <a:ext cx="1580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Events passing BDT</a:t>
              </a:r>
              <a:endParaRPr lang="en-US" sz="14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8114" y="3070369"/>
            <a:ext cx="41376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C00000"/>
                </a:solidFill>
              </a:rPr>
              <a:t>Average thresholds</a:t>
            </a:r>
            <a:r>
              <a:rPr lang="en-US" sz="1600" dirty="0" smtClean="0">
                <a:solidFill>
                  <a:srgbClr val="C00000"/>
                </a:solidFill>
              </a:rPr>
              <a:t> (keV</a:t>
            </a:r>
            <a:r>
              <a:rPr lang="en-US" sz="1600" baseline="-25000" dirty="0" smtClean="0">
                <a:solidFill>
                  <a:srgbClr val="C00000"/>
                </a:solidFill>
              </a:rPr>
              <a:t>nr</a:t>
            </a:r>
            <a:r>
              <a:rPr lang="en-US" sz="1600" dirty="0" smtClean="0">
                <a:solidFill>
                  <a:srgbClr val="C00000"/>
                </a:solidFill>
              </a:rPr>
              <a:t>):</a:t>
            </a:r>
          </a:p>
          <a:p>
            <a:endParaRPr lang="en-US" sz="200" dirty="0" smtClean="0">
              <a:solidFill>
                <a:srgbClr val="C00000"/>
              </a:solidFill>
            </a:endParaRPr>
          </a:p>
          <a:p>
            <a:pPr lvl="1"/>
            <a:r>
              <a:rPr lang="en-US" sz="1600" dirty="0" smtClean="0">
                <a:solidFill>
                  <a:srgbClr val="C00000"/>
                </a:solidFill>
              </a:rPr>
              <a:t>4.6      1.5      1.8      4.7      1.7      2.0      1.7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4325" y="1673225"/>
            <a:ext cx="269875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855502" y="1616279"/>
            <a:ext cx="8675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ym typeface="Wingdings" pitchFamily="2" charset="2"/>
              </a:rPr>
              <a:t>DM</a:t>
            </a:r>
            <a:r>
              <a:rPr lang="en-US" sz="600" dirty="0" smtClean="0">
                <a:sym typeface="Wingdings" pitchFamily="2" charset="2"/>
              </a:rPr>
              <a:t> </a:t>
            </a:r>
            <a:r>
              <a:rPr lang="en-US" sz="800" dirty="0" smtClean="0">
                <a:sym typeface="Wingdings" pitchFamily="2" charset="2"/>
              </a:rPr>
              <a:t> </a:t>
            </a:r>
            <a:r>
              <a:rPr lang="en-US" sz="800" dirty="0" smtClean="0"/>
              <a:t>10 </a:t>
            </a:r>
            <a:r>
              <a:rPr lang="en-US" sz="800" dirty="0" err="1" smtClean="0"/>
              <a:t>GeV</a:t>
            </a:r>
            <a:r>
              <a:rPr lang="en-US" sz="800" dirty="0" smtClean="0"/>
              <a:t>/</a:t>
            </a:r>
            <a:r>
              <a:rPr lang="en-US" sz="800" i="1" dirty="0" smtClean="0"/>
              <a:t>c</a:t>
            </a:r>
            <a:r>
              <a:rPr lang="en-US" sz="800" baseline="30000" dirty="0" smtClean="0"/>
              <a:t>2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53655" y="305513"/>
            <a:ext cx="36942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LT-analysis result</a:t>
            </a:r>
            <a:endParaRPr lang="en-US" sz="4000" dirty="0"/>
          </a:p>
        </p:txBody>
      </p:sp>
      <p:pic>
        <p:nvPicPr>
          <p:cNvPr id="5" name="Picture 2" descr="C:\Users\raybunker\Documents\Physics\Conferences\Mitchell - 2014\my material\CDMSlite_limit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9037" y="1159267"/>
            <a:ext cx="6439315" cy="48294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4056916">
            <a:off x="2524559" y="4184781"/>
            <a:ext cx="432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568424"/>
                </a:solidFill>
              </a:rPr>
              <a:t>LUX</a:t>
            </a:r>
            <a:endParaRPr lang="en-US" sz="1200" b="1" dirty="0">
              <a:solidFill>
                <a:srgbClr val="56842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33513">
            <a:off x="4038851" y="4064132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9A0000"/>
                </a:solidFill>
              </a:rPr>
              <a:t>CDMS II </a:t>
            </a:r>
            <a:r>
              <a:rPr lang="en-US" sz="1200" b="1" dirty="0" err="1" smtClean="0">
                <a:solidFill>
                  <a:srgbClr val="9A0000"/>
                </a:solidFill>
              </a:rPr>
              <a:t>Ge</a:t>
            </a:r>
            <a:endParaRPr lang="en-US" sz="1200" b="1" dirty="0">
              <a:solidFill>
                <a:srgbClr val="9A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706764">
            <a:off x="4824549" y="4105409"/>
            <a:ext cx="1153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B05408"/>
                </a:solidFill>
              </a:rPr>
              <a:t>EDELWEISS (LT)</a:t>
            </a:r>
            <a:endParaRPr lang="en-US" sz="1200" b="1" dirty="0">
              <a:solidFill>
                <a:srgbClr val="B0540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207760">
            <a:off x="5053085" y="3560092"/>
            <a:ext cx="765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B4772"/>
                </a:solidFill>
              </a:rPr>
              <a:t>CRESST II</a:t>
            </a:r>
            <a:endParaRPr lang="en-US" sz="1200" b="1" dirty="0">
              <a:solidFill>
                <a:srgbClr val="FB477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3409613">
            <a:off x="1481016" y="1986351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6C24"/>
                </a:solidFill>
              </a:rPr>
              <a:t>XENON10 S2</a:t>
            </a:r>
            <a:endParaRPr lang="en-US" sz="1200" b="1" dirty="0">
              <a:solidFill>
                <a:srgbClr val="006C2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95537">
            <a:off x="2200902" y="2232185"/>
            <a:ext cx="1162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8002B"/>
                </a:solidFill>
              </a:rPr>
              <a:t>CDMS II </a:t>
            </a:r>
            <a:r>
              <a:rPr lang="en-US" sz="1200" b="1" dirty="0" err="1" smtClean="0">
                <a:solidFill>
                  <a:srgbClr val="C8002B"/>
                </a:solidFill>
              </a:rPr>
              <a:t>Ge</a:t>
            </a:r>
            <a:r>
              <a:rPr lang="en-US" sz="1200" b="1" dirty="0" smtClean="0">
                <a:solidFill>
                  <a:srgbClr val="C8002B"/>
                </a:solidFill>
              </a:rPr>
              <a:t> (LT)</a:t>
            </a:r>
            <a:endParaRPr lang="en-US" sz="1200" b="1" dirty="0">
              <a:solidFill>
                <a:srgbClr val="C8002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37733">
            <a:off x="3134504" y="3434897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3F3FFF"/>
                </a:solidFill>
              </a:rPr>
              <a:t>CDMS II Si</a:t>
            </a:r>
            <a:endParaRPr lang="en-US" sz="1200" b="1" dirty="0">
              <a:solidFill>
                <a:srgbClr val="3F3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796607">
            <a:off x="3291450" y="2054618"/>
            <a:ext cx="1038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A28D58"/>
                </a:solidFill>
              </a:rPr>
              <a:t>DAMA/LIBRA</a:t>
            </a:r>
            <a:endParaRPr lang="en-US" sz="1200" b="1" dirty="0">
              <a:solidFill>
                <a:srgbClr val="A28D5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312755">
            <a:off x="4724690" y="2525840"/>
            <a:ext cx="77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9A0000"/>
                </a:solidFill>
              </a:rPr>
              <a:t>CDMSlite</a:t>
            </a:r>
            <a:endParaRPr lang="en-US" sz="1200" b="1" dirty="0">
              <a:solidFill>
                <a:srgbClr val="9A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28639" y="5184400"/>
            <a:ext cx="2033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6C24"/>
                </a:solidFill>
              </a:rPr>
              <a:t>Expected sensitivity</a:t>
            </a:r>
          </a:p>
          <a:p>
            <a:pPr algn="ctr"/>
            <a:r>
              <a:rPr lang="en-US" dirty="0" smtClean="0">
                <a:solidFill>
                  <a:srgbClr val="006C24"/>
                </a:solidFill>
              </a:rPr>
              <a:t>at 68 and 95% C.L.</a:t>
            </a:r>
            <a:endParaRPr lang="en-US" dirty="0">
              <a:solidFill>
                <a:srgbClr val="006C24"/>
              </a:solidFill>
            </a:endParaRPr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rot="10800000">
            <a:off x="5687737" y="4907560"/>
            <a:ext cx="1140903" cy="600006"/>
          </a:xfrm>
          <a:prstGeom prst="straightConnector1">
            <a:avLst/>
          </a:prstGeom>
          <a:ln w="28575">
            <a:solidFill>
              <a:srgbClr val="006C24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50023" y="3340220"/>
            <a:ext cx="1256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SuperCDMS LT</a:t>
            </a:r>
          </a:p>
          <a:p>
            <a:pPr algn="ctr"/>
            <a:r>
              <a:rPr lang="en-US" sz="1400" b="1" dirty="0" smtClean="0"/>
              <a:t>(this result)</a:t>
            </a:r>
            <a:endParaRPr lang="en-US" sz="1400" b="1" dirty="0"/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>
          <a:xfrm rot="5400000" flipH="1" flipV="1">
            <a:off x="1689982" y="2916177"/>
            <a:ext cx="412462" cy="435625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2946" y="570452"/>
            <a:ext cx="33395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95% C.L. uncertainty band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(trigger, energy scale,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fiducial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volume)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4" name="Straight Arrow Connector 23"/>
          <p:cNvCxnSpPr>
            <a:stCxn id="22" idx="2"/>
          </p:cNvCxnSpPr>
          <p:nvPr/>
        </p:nvCxnSpPr>
        <p:spPr>
          <a:xfrm rot="5400000">
            <a:off x="1453046" y="1234588"/>
            <a:ext cx="458237" cy="36107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37696" y="4202885"/>
            <a:ext cx="2064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difference due to T5Z3</a:t>
            </a:r>
          </a:p>
          <a:p>
            <a:pPr algn="ctr"/>
            <a:r>
              <a:rPr lang="en-US" sz="1600" dirty="0" smtClean="0"/>
              <a:t>high-energy events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300432" y="6006147"/>
            <a:ext cx="4068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PRL 112 (2014) 241302 — Editor’s suggestion! </a:t>
            </a:r>
            <a:endParaRPr lang="en-US" sz="1600" i="1" dirty="0"/>
          </a:p>
        </p:txBody>
      </p:sp>
      <p:sp>
        <p:nvSpPr>
          <p:cNvPr id="25" name="Rectangle 24"/>
          <p:cNvSpPr/>
          <p:nvPr/>
        </p:nvSpPr>
        <p:spPr>
          <a:xfrm>
            <a:off x="194310" y="1470660"/>
            <a:ext cx="333375" cy="3409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24300" y="5737860"/>
            <a:ext cx="212407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520862" y="5688181"/>
            <a:ext cx="269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Dark-matter mass [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-1228159" y="3402181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DM-nucleon cross section [cm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/>
          </a:p>
        </p:txBody>
      </p:sp>
      <p:sp>
        <p:nvSpPr>
          <p:cNvPr id="32" name="Rectangle 31"/>
          <p:cNvSpPr/>
          <p:nvPr/>
        </p:nvSpPr>
        <p:spPr>
          <a:xfrm>
            <a:off x="6435090" y="1363980"/>
            <a:ext cx="333375" cy="3409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5400000">
            <a:off x="5086371" y="2815441"/>
            <a:ext cx="3043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DM-nucleon cross section [</a:t>
            </a:r>
            <a:r>
              <a:rPr lang="en-US" dirty="0" err="1" smtClean="0"/>
              <a:t>pb</a:t>
            </a:r>
            <a:r>
              <a:rPr lang="en-US" dirty="0" smtClean="0"/>
              <a:t>]</a:t>
            </a:r>
            <a:endParaRPr lang="en-US" baseline="30000" dirty="0"/>
          </a:p>
        </p:txBody>
      </p:sp>
      <p:cxnSp>
        <p:nvCxnSpPr>
          <p:cNvPr id="29" name="Straight Arrow Connector 28"/>
          <p:cNvCxnSpPr>
            <a:stCxn id="26" idx="1"/>
          </p:cNvCxnSpPr>
          <p:nvPr/>
        </p:nvCxnSpPr>
        <p:spPr>
          <a:xfrm rot="10800000" flipV="1">
            <a:off x="5889072" y="4495272"/>
            <a:ext cx="1048624" cy="127061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0929" y="162354"/>
            <a:ext cx="8550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Next generation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 SuperCDMS SNOLAB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365" y="880146"/>
            <a:ext cx="56721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sng" dirty="0" smtClean="0">
                <a:ea typeface="+mn-ea"/>
                <a:cs typeface="+mn-cs"/>
              </a:rPr>
              <a:t>SuperCDMS </a:t>
            </a:r>
            <a:r>
              <a:rPr lang="en-US" sz="1800" b="1" u="sng" dirty="0">
                <a:ea typeface="+mn-ea"/>
                <a:cs typeface="+mn-cs"/>
              </a:rPr>
              <a:t>Soudan</a:t>
            </a:r>
            <a:r>
              <a:rPr lang="en-US" sz="1800" b="1" dirty="0">
                <a:ea typeface="+mn-ea"/>
                <a:cs typeface="+mn-cs"/>
              </a:rPr>
              <a:t>      </a:t>
            </a:r>
            <a:r>
              <a:rPr lang="en-US" sz="1800" b="1" dirty="0" smtClean="0">
                <a:ea typeface="+mn-ea"/>
                <a:cs typeface="+mn-cs"/>
              </a:rPr>
              <a:t>           </a:t>
            </a:r>
            <a:r>
              <a:rPr lang="en-US" sz="1800" b="1" u="sng" dirty="0" smtClean="0">
                <a:ea typeface="+mn-ea"/>
                <a:cs typeface="+mn-cs"/>
              </a:rPr>
              <a:t>SuperCDMS </a:t>
            </a:r>
            <a:r>
              <a:rPr lang="en-US" sz="1800" b="1" u="sng" dirty="0">
                <a:ea typeface="+mn-ea"/>
                <a:cs typeface="+mn-cs"/>
              </a:rPr>
              <a:t>SNOLAB</a:t>
            </a:r>
          </a:p>
        </p:txBody>
      </p:sp>
      <p:sp>
        <p:nvSpPr>
          <p:cNvPr id="9" name="TextBox 68"/>
          <p:cNvSpPr txBox="1">
            <a:spLocks noChangeArrowheads="1"/>
          </p:cNvSpPr>
          <p:nvPr/>
        </p:nvSpPr>
        <p:spPr bwMode="auto">
          <a:xfrm>
            <a:off x="3391978" y="2172196"/>
            <a:ext cx="2886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2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ionization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+ 2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ionization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</a:b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4 phonon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+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4 phonon</a:t>
            </a:r>
          </a:p>
        </p:txBody>
      </p:sp>
      <p:sp>
        <p:nvSpPr>
          <p:cNvPr id="10" name="TextBox 36"/>
          <p:cNvSpPr txBox="1">
            <a:spLocks noChangeArrowheads="1"/>
          </p:cNvSpPr>
          <p:nvPr/>
        </p:nvSpPr>
        <p:spPr bwMode="auto">
          <a:xfrm>
            <a:off x="3925378" y="1337346"/>
            <a:ext cx="1819275" cy="78803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2.5 cm thick</a:t>
            </a:r>
          </a:p>
          <a:p>
            <a:pPr algn="ctr">
              <a:lnSpc>
                <a:spcPts val="1800"/>
              </a:lnSpc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3”diameter</a:t>
            </a:r>
          </a:p>
          <a:p>
            <a:pPr algn="ctr">
              <a:lnSpc>
                <a:spcPts val="1800"/>
              </a:lnSpc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600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g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Ge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37"/>
          <p:cNvSpPr txBox="1">
            <a:spLocks noChangeArrowheads="1"/>
          </p:cNvSpPr>
          <p:nvPr/>
        </p:nvSpPr>
        <p:spPr bwMode="auto">
          <a:xfrm>
            <a:off x="6642428" y="1337346"/>
            <a:ext cx="2038350" cy="78803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3.3 cm thick</a:t>
            </a:r>
          </a:p>
          <a:p>
            <a:pPr algn="ctr">
              <a:lnSpc>
                <a:spcPts val="1800"/>
              </a:lnSpc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4”diameter</a:t>
            </a:r>
          </a:p>
          <a:p>
            <a:pPr algn="ctr">
              <a:lnSpc>
                <a:spcPts val="1800"/>
              </a:lnSpc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1.4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kg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/ 615 g Si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2" name="Picture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1515" y="4328706"/>
            <a:ext cx="26670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0" t="10341" r="3497" b="6468"/>
          <a:stretch>
            <a:fillRect/>
          </a:stretch>
        </p:blipFill>
        <p:spPr bwMode="auto">
          <a:xfrm>
            <a:off x="6328103" y="4316006"/>
            <a:ext cx="26670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8"/>
          <p:cNvSpPr txBox="1">
            <a:spLocks noChangeArrowheads="1"/>
          </p:cNvSpPr>
          <p:nvPr/>
        </p:nvSpPr>
        <p:spPr bwMode="auto">
          <a:xfrm>
            <a:off x="6195984" y="2172196"/>
            <a:ext cx="2931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2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ionization 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+ 2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ionization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</a:b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6 phonon  + 6 phonon</a:t>
            </a:r>
          </a:p>
        </p:txBody>
      </p:sp>
      <p:sp>
        <p:nvSpPr>
          <p:cNvPr id="16" name="TextBox 98"/>
          <p:cNvSpPr txBox="1">
            <a:spLocks noChangeArrowheads="1"/>
          </p:cNvSpPr>
          <p:nvPr/>
        </p:nvSpPr>
        <p:spPr bwMode="auto">
          <a:xfrm>
            <a:off x="6322510" y="3902367"/>
            <a:ext cx="2678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latin typeface="+mn-lt"/>
              </a:rPr>
              <a:t>7 towers of 6 </a:t>
            </a:r>
            <a:r>
              <a:rPr lang="en-US" dirty="0" err="1" smtClean="0">
                <a:latin typeface="+mn-lt"/>
              </a:rPr>
              <a:t>iZIPs</a:t>
            </a:r>
            <a:r>
              <a:rPr lang="en-US" dirty="0" smtClean="0">
                <a:latin typeface="+mn-lt"/>
              </a:rPr>
              <a:t> each</a:t>
            </a:r>
          </a:p>
        </p:txBody>
      </p: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3868024" y="3057399"/>
            <a:ext cx="838200" cy="838200"/>
            <a:chOff x="3733800" y="3120103"/>
            <a:chExt cx="838200" cy="838200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3733800" y="3120103"/>
              <a:ext cx="838200" cy="838200"/>
              <a:chOff x="3733800" y="3120103"/>
              <a:chExt cx="838200" cy="838200"/>
            </a:xfrm>
          </p:grpSpPr>
          <p:sp>
            <p:nvSpPr>
              <p:cNvPr id="23" name="Oval 1"/>
              <p:cNvSpPr>
                <a:spLocks noChangeArrowheads="1"/>
              </p:cNvSpPr>
              <p:nvPr/>
            </p:nvSpPr>
            <p:spPr bwMode="auto">
              <a:xfrm>
                <a:off x="3733800" y="3120103"/>
                <a:ext cx="838200" cy="8382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rgbClr val="000080"/>
                  </a:solidFill>
                </a:endParaRPr>
              </a:p>
            </p:txBody>
          </p:sp>
          <p:sp>
            <p:nvSpPr>
              <p:cNvPr id="24" name="Oval 2"/>
              <p:cNvSpPr>
                <a:spLocks noChangeArrowheads="1"/>
              </p:cNvSpPr>
              <p:nvPr/>
            </p:nvSpPr>
            <p:spPr bwMode="auto">
              <a:xfrm>
                <a:off x="3886200" y="3270659"/>
                <a:ext cx="533400" cy="53340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8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939238" y="3270660"/>
              <a:ext cx="435912" cy="450487"/>
              <a:chOff x="3939238" y="3270660"/>
              <a:chExt cx="435912" cy="450487"/>
            </a:xfrm>
          </p:grpSpPr>
          <p:cxnSp>
            <p:nvCxnSpPr>
              <p:cNvPr id="20" name="Straight Connector 17"/>
              <p:cNvCxnSpPr>
                <a:cxnSpLocks noChangeShapeType="1"/>
              </p:cNvCxnSpPr>
              <p:nvPr/>
            </p:nvCxnSpPr>
            <p:spPr bwMode="auto">
              <a:xfrm flipV="1">
                <a:off x="4146552" y="3270660"/>
                <a:ext cx="3047" cy="271462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1" name="Straight Connector 3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52126" y="3526724"/>
                <a:ext cx="181535" cy="207312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2" name="Straight Connector 34"/>
              <p:cNvCxnSpPr>
                <a:cxnSpLocks noChangeShapeType="1"/>
              </p:cNvCxnSpPr>
              <p:nvPr/>
            </p:nvCxnSpPr>
            <p:spPr bwMode="auto">
              <a:xfrm flipH="1" flipV="1">
                <a:off x="4146551" y="3539613"/>
                <a:ext cx="228599" cy="152399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grpSp>
        <p:nvGrpSpPr>
          <p:cNvPr id="25" name="Group 79"/>
          <p:cNvGrpSpPr>
            <a:grpSpLocks/>
          </p:cNvGrpSpPr>
          <p:nvPr/>
        </p:nvGrpSpPr>
        <p:grpSpPr bwMode="auto">
          <a:xfrm rot="10800000">
            <a:off x="4934824" y="3057398"/>
            <a:ext cx="838200" cy="838200"/>
            <a:chOff x="3733800" y="3120103"/>
            <a:chExt cx="838200" cy="838200"/>
          </a:xfrm>
        </p:grpSpPr>
        <p:grpSp>
          <p:nvGrpSpPr>
            <p:cNvPr id="26" name="Group 80"/>
            <p:cNvGrpSpPr>
              <a:grpSpLocks/>
            </p:cNvGrpSpPr>
            <p:nvPr/>
          </p:nvGrpSpPr>
          <p:grpSpPr bwMode="auto">
            <a:xfrm>
              <a:off x="3733800" y="3120103"/>
              <a:ext cx="838200" cy="838200"/>
              <a:chOff x="3733800" y="3120103"/>
              <a:chExt cx="838200" cy="838200"/>
            </a:xfrm>
          </p:grpSpPr>
          <p:sp>
            <p:nvSpPr>
              <p:cNvPr id="31" name="Oval 85"/>
              <p:cNvSpPr>
                <a:spLocks noChangeArrowheads="1"/>
              </p:cNvSpPr>
              <p:nvPr/>
            </p:nvSpPr>
            <p:spPr bwMode="auto">
              <a:xfrm>
                <a:off x="3733800" y="3120103"/>
                <a:ext cx="838200" cy="8382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rgbClr val="000080"/>
                  </a:solidFill>
                </a:endParaRPr>
              </a:p>
            </p:txBody>
          </p:sp>
          <p:sp>
            <p:nvSpPr>
              <p:cNvPr id="32" name="Oval 86"/>
              <p:cNvSpPr>
                <a:spLocks noChangeArrowheads="1"/>
              </p:cNvSpPr>
              <p:nvPr/>
            </p:nvSpPr>
            <p:spPr bwMode="auto">
              <a:xfrm>
                <a:off x="3886200" y="3270659"/>
                <a:ext cx="533400" cy="53340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80"/>
                  </a:solidFill>
                </a:endParaRPr>
              </a:p>
            </p:txBody>
          </p:sp>
        </p:grpSp>
        <p:grpSp>
          <p:nvGrpSpPr>
            <p:cNvPr id="27" name="Group 81"/>
            <p:cNvGrpSpPr>
              <a:grpSpLocks/>
            </p:cNvGrpSpPr>
            <p:nvPr/>
          </p:nvGrpSpPr>
          <p:grpSpPr bwMode="auto">
            <a:xfrm>
              <a:off x="3939238" y="3270660"/>
              <a:ext cx="435912" cy="450487"/>
              <a:chOff x="3939238" y="3270660"/>
              <a:chExt cx="435912" cy="450487"/>
            </a:xfrm>
          </p:grpSpPr>
          <p:cxnSp>
            <p:nvCxnSpPr>
              <p:cNvPr id="28" name="Straight Connector 17"/>
              <p:cNvCxnSpPr>
                <a:cxnSpLocks noChangeShapeType="1"/>
              </p:cNvCxnSpPr>
              <p:nvPr/>
            </p:nvCxnSpPr>
            <p:spPr bwMode="auto">
              <a:xfrm flipV="1">
                <a:off x="4146552" y="3270660"/>
                <a:ext cx="3047" cy="271462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9" name="Straight Connector 3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52126" y="3526724"/>
                <a:ext cx="181535" cy="207312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0" name="Straight Connector 34"/>
              <p:cNvCxnSpPr>
                <a:cxnSpLocks noChangeShapeType="1"/>
              </p:cNvCxnSpPr>
              <p:nvPr/>
            </p:nvCxnSpPr>
            <p:spPr bwMode="auto">
              <a:xfrm flipH="1" flipV="1">
                <a:off x="4146551" y="3539613"/>
                <a:ext cx="228599" cy="152399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6518246" y="2828799"/>
            <a:ext cx="1066800" cy="1066800"/>
            <a:chOff x="6096000" y="3012770"/>
            <a:chExt cx="1066800" cy="1066800"/>
          </a:xfrm>
        </p:grpSpPr>
        <p:sp>
          <p:nvSpPr>
            <p:cNvPr id="34" name="Oval 20"/>
            <p:cNvSpPr>
              <a:spLocks noChangeArrowheads="1"/>
            </p:cNvSpPr>
            <p:nvPr/>
          </p:nvSpPr>
          <p:spPr bwMode="auto">
            <a:xfrm>
              <a:off x="6096000" y="3012770"/>
              <a:ext cx="1066800" cy="10668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000080"/>
                </a:solidFill>
              </a:endParaRPr>
            </a:p>
          </p:txBody>
        </p:sp>
        <p:sp>
          <p:nvSpPr>
            <p:cNvPr id="35" name="Oval 21"/>
            <p:cNvSpPr>
              <a:spLocks noChangeArrowheads="1"/>
            </p:cNvSpPr>
            <p:nvPr/>
          </p:nvSpPr>
          <p:spPr bwMode="auto">
            <a:xfrm>
              <a:off x="6213170" y="3132394"/>
              <a:ext cx="838200" cy="838200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srgbClr val="000080"/>
                </a:solidFill>
              </a:endParaRPr>
            </a:p>
          </p:txBody>
        </p:sp>
        <p:sp>
          <p:nvSpPr>
            <p:cNvPr id="36" name="Oval 22"/>
            <p:cNvSpPr>
              <a:spLocks noChangeArrowheads="1"/>
            </p:cNvSpPr>
            <p:nvPr/>
          </p:nvSpPr>
          <p:spPr bwMode="auto">
            <a:xfrm>
              <a:off x="6458973" y="3379840"/>
              <a:ext cx="339215" cy="339215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srgbClr val="000080"/>
                </a:solidFill>
              </a:endParaRPr>
            </a:p>
          </p:txBody>
        </p:sp>
        <p:cxnSp>
          <p:nvCxnSpPr>
            <p:cNvPr id="37" name="Straight Connector 17"/>
            <p:cNvCxnSpPr>
              <a:cxnSpLocks noChangeShapeType="1"/>
              <a:stCxn id="35" idx="6"/>
              <a:endCxn id="36" idx="6"/>
            </p:cNvCxnSpPr>
            <p:nvPr/>
          </p:nvCxnSpPr>
          <p:spPr bwMode="auto">
            <a:xfrm flipH="1" flipV="1">
              <a:off x="6798188" y="3549448"/>
              <a:ext cx="253182" cy="204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" name="Straight Connector 17"/>
            <p:cNvCxnSpPr>
              <a:cxnSpLocks noChangeShapeType="1"/>
              <a:stCxn id="36" idx="2"/>
              <a:endCxn id="35" idx="2"/>
            </p:cNvCxnSpPr>
            <p:nvPr/>
          </p:nvCxnSpPr>
          <p:spPr bwMode="auto">
            <a:xfrm flipH="1">
              <a:off x="6213170" y="3549448"/>
              <a:ext cx="245803" cy="204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" name="Straight Connector 17"/>
            <p:cNvCxnSpPr>
              <a:cxnSpLocks noChangeShapeType="1"/>
              <a:stCxn id="36" idx="4"/>
              <a:endCxn id="35" idx="4"/>
            </p:cNvCxnSpPr>
            <p:nvPr/>
          </p:nvCxnSpPr>
          <p:spPr bwMode="auto">
            <a:xfrm>
              <a:off x="6628581" y="3719055"/>
              <a:ext cx="3689" cy="25153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Straight Connector 17"/>
            <p:cNvCxnSpPr>
              <a:cxnSpLocks noChangeShapeType="1"/>
              <a:stCxn id="35" idx="0"/>
              <a:endCxn id="36" idx="0"/>
            </p:cNvCxnSpPr>
            <p:nvPr/>
          </p:nvCxnSpPr>
          <p:spPr bwMode="auto">
            <a:xfrm flipH="1">
              <a:off x="6628581" y="3132394"/>
              <a:ext cx="3689" cy="24744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1" name="Group 104"/>
          <p:cNvGrpSpPr>
            <a:grpSpLocks/>
          </p:cNvGrpSpPr>
          <p:nvPr/>
        </p:nvGrpSpPr>
        <p:grpSpPr bwMode="auto">
          <a:xfrm rot="-2679861">
            <a:off x="7737446" y="2825984"/>
            <a:ext cx="1066800" cy="1066800"/>
            <a:chOff x="6096000" y="3012770"/>
            <a:chExt cx="1066800" cy="1066800"/>
          </a:xfrm>
        </p:grpSpPr>
        <p:sp>
          <p:nvSpPr>
            <p:cNvPr id="42" name="Oval 105"/>
            <p:cNvSpPr>
              <a:spLocks noChangeArrowheads="1"/>
            </p:cNvSpPr>
            <p:nvPr/>
          </p:nvSpPr>
          <p:spPr bwMode="auto">
            <a:xfrm>
              <a:off x="6096000" y="3012770"/>
              <a:ext cx="1066800" cy="10668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000080"/>
                </a:solidFill>
              </a:endParaRPr>
            </a:p>
          </p:txBody>
        </p:sp>
        <p:sp>
          <p:nvSpPr>
            <p:cNvPr id="43" name="Oval 106"/>
            <p:cNvSpPr>
              <a:spLocks noChangeArrowheads="1"/>
            </p:cNvSpPr>
            <p:nvPr/>
          </p:nvSpPr>
          <p:spPr bwMode="auto">
            <a:xfrm>
              <a:off x="6213170" y="3132394"/>
              <a:ext cx="838200" cy="838200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srgbClr val="000080"/>
                </a:solidFill>
              </a:endParaRPr>
            </a:p>
          </p:txBody>
        </p:sp>
        <p:sp>
          <p:nvSpPr>
            <p:cNvPr id="44" name="Oval 107"/>
            <p:cNvSpPr>
              <a:spLocks noChangeArrowheads="1"/>
            </p:cNvSpPr>
            <p:nvPr/>
          </p:nvSpPr>
          <p:spPr bwMode="auto">
            <a:xfrm>
              <a:off x="6458973" y="3379840"/>
              <a:ext cx="339215" cy="339215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srgbClr val="000080"/>
                </a:solidFill>
              </a:endParaRPr>
            </a:p>
          </p:txBody>
        </p:sp>
        <p:cxnSp>
          <p:nvCxnSpPr>
            <p:cNvPr id="45" name="Straight Connector 17"/>
            <p:cNvCxnSpPr>
              <a:cxnSpLocks noChangeShapeType="1"/>
              <a:stCxn id="43" idx="6"/>
              <a:endCxn id="44" idx="6"/>
            </p:cNvCxnSpPr>
            <p:nvPr/>
          </p:nvCxnSpPr>
          <p:spPr bwMode="auto">
            <a:xfrm flipH="1" flipV="1">
              <a:off x="6798188" y="3549448"/>
              <a:ext cx="253182" cy="204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Straight Connector 17"/>
            <p:cNvCxnSpPr>
              <a:cxnSpLocks noChangeShapeType="1"/>
              <a:stCxn id="44" idx="2"/>
              <a:endCxn id="43" idx="2"/>
            </p:cNvCxnSpPr>
            <p:nvPr/>
          </p:nvCxnSpPr>
          <p:spPr bwMode="auto">
            <a:xfrm flipH="1">
              <a:off x="6213170" y="3549448"/>
              <a:ext cx="245803" cy="204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7" name="Straight Connector 17"/>
            <p:cNvCxnSpPr>
              <a:cxnSpLocks noChangeShapeType="1"/>
              <a:stCxn id="44" idx="4"/>
              <a:endCxn id="43" idx="4"/>
            </p:cNvCxnSpPr>
            <p:nvPr/>
          </p:nvCxnSpPr>
          <p:spPr bwMode="auto">
            <a:xfrm>
              <a:off x="6628581" y="3719055"/>
              <a:ext cx="3689" cy="25153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Straight Connector 17"/>
            <p:cNvCxnSpPr>
              <a:cxnSpLocks noChangeShapeType="1"/>
              <a:stCxn id="43" idx="0"/>
              <a:endCxn id="44" idx="0"/>
            </p:cNvCxnSpPr>
            <p:nvPr/>
          </p:nvCxnSpPr>
          <p:spPr bwMode="auto">
            <a:xfrm flipH="1">
              <a:off x="6628581" y="3132394"/>
              <a:ext cx="3689" cy="24744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9" name="TextBox 98"/>
          <p:cNvSpPr txBox="1">
            <a:spLocks noChangeArrowheads="1"/>
          </p:cNvSpPr>
          <p:nvPr/>
        </p:nvSpPr>
        <p:spPr bwMode="auto">
          <a:xfrm>
            <a:off x="3576317" y="3902367"/>
            <a:ext cx="2517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latin typeface="+mn-lt"/>
              </a:rPr>
              <a:t>5 towers of 3 </a:t>
            </a:r>
            <a:r>
              <a:rPr lang="en-US" dirty="0" err="1" smtClean="0">
                <a:latin typeface="+mn-lt"/>
              </a:rPr>
              <a:t>iZIPs</a:t>
            </a:r>
            <a:r>
              <a:rPr lang="en-US" dirty="0" smtClean="0">
                <a:latin typeface="+mn-lt"/>
              </a:rPr>
              <a:t> each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3556" y="1049556"/>
            <a:ext cx="339112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Larger target mass: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More </a:t>
            </a:r>
            <a:r>
              <a:rPr lang="en-US" sz="1400" dirty="0" smtClean="0">
                <a:solidFill>
                  <a:srgbClr val="0000FF"/>
                </a:solidFill>
              </a:rPr>
              <a:t>&amp;</a:t>
            </a:r>
            <a:r>
              <a:rPr lang="en-US" sz="1600" dirty="0" smtClean="0">
                <a:solidFill>
                  <a:srgbClr val="0000FF"/>
                </a:solidFill>
              </a:rPr>
              <a:t> larger </a:t>
            </a:r>
            <a:r>
              <a:rPr lang="en-US" sz="1600" dirty="0" err="1" smtClean="0">
                <a:solidFill>
                  <a:srgbClr val="0000FF"/>
                </a:solidFill>
              </a:rPr>
              <a:t>iZIPs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Cryostat large enough for 400 kg</a:t>
            </a:r>
          </a:p>
          <a:p>
            <a:pPr marL="223838" lvl="1"/>
            <a:r>
              <a:rPr lang="en-US" sz="1600" b="1" dirty="0" smtClean="0">
                <a:solidFill>
                  <a:srgbClr val="0000FF"/>
                </a:solidFill>
              </a:rPr>
              <a:t>Si </a:t>
            </a:r>
            <a:r>
              <a:rPr lang="en-US" sz="1400" b="1" dirty="0" smtClean="0">
                <a:solidFill>
                  <a:srgbClr val="0000FF"/>
                </a:solidFill>
              </a:rPr>
              <a:t>&amp;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Ge</a:t>
            </a:r>
            <a:r>
              <a:rPr lang="en-US" sz="1600" b="1" dirty="0" smtClean="0">
                <a:solidFill>
                  <a:srgbClr val="0000FF"/>
                </a:solidFill>
              </a:rPr>
              <a:t> crystals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1 tower in </a:t>
            </a:r>
            <a:r>
              <a:rPr lang="en-US" sz="1600" dirty="0" err="1" smtClean="0">
                <a:solidFill>
                  <a:srgbClr val="0000FF"/>
                </a:solidFill>
              </a:rPr>
              <a:t>CDMSlite</a:t>
            </a:r>
            <a:r>
              <a:rPr lang="en-US" sz="1600" dirty="0" smtClean="0">
                <a:solidFill>
                  <a:srgbClr val="0000FF"/>
                </a:solidFill>
              </a:rPr>
              <a:t> configuration</a:t>
            </a:r>
          </a:p>
          <a:p>
            <a:pPr marL="515938" lvl="2"/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also with Si </a:t>
            </a:r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&amp;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sym typeface="Wingdings" pitchFamily="2" charset="2"/>
              </a:rPr>
              <a:t>Ge</a:t>
            </a:r>
            <a:endParaRPr lang="en-US" sz="1600" dirty="0" smtClean="0">
              <a:solidFill>
                <a:srgbClr val="0000FF"/>
              </a:solidFill>
            </a:endParaRPr>
          </a:p>
          <a:p>
            <a:pPr lvl="1"/>
            <a:endParaRPr lang="en-US" sz="1000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Lower background: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New facility at deeper site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Cleaner materials selection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Active neutron veto</a:t>
            </a:r>
            <a:endParaRPr lang="en-US" sz="1600" dirty="0" smtClean="0">
              <a:solidFill>
                <a:srgbClr val="0000FF"/>
              </a:solidFill>
            </a:endParaRPr>
          </a:p>
          <a:p>
            <a:pPr lvl="1"/>
            <a:endParaRPr lang="en-US" sz="1000" dirty="0" smtClean="0"/>
          </a:p>
          <a:p>
            <a:r>
              <a:rPr lang="en-US" dirty="0" smtClean="0"/>
              <a:t>Improved signal readout: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Phonons </a:t>
            </a:r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new SQUID arrays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Ionization </a:t>
            </a:r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switch to HEMTs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Improved tower design</a:t>
            </a:r>
          </a:p>
          <a:p>
            <a:pPr marL="0" lvl="1"/>
            <a:endParaRPr lang="en-US" sz="1000" dirty="0" smtClean="0">
              <a:solidFill>
                <a:srgbClr val="C00000"/>
              </a:solidFill>
              <a:sym typeface="Wingdings" pitchFamily="2" charset="2"/>
            </a:endParaRPr>
          </a:p>
          <a:p>
            <a:pPr marL="0" lvl="1"/>
            <a:r>
              <a:rPr lang="en-US" dirty="0" smtClean="0">
                <a:sym typeface="Wingdings" pitchFamily="2" charset="2"/>
              </a:rPr>
              <a:t>Improved resolution:</a:t>
            </a:r>
          </a:p>
          <a:p>
            <a:pPr marL="223838" lvl="2"/>
            <a:r>
              <a:rPr lang="en-US" sz="1600" dirty="0" err="1" smtClean="0">
                <a:solidFill>
                  <a:srgbClr val="0000FF"/>
                </a:solidFill>
                <a:sym typeface="Wingdings" pitchFamily="2" charset="2"/>
              </a:rPr>
              <a:t>σ</a:t>
            </a:r>
            <a:r>
              <a:rPr lang="en-US" sz="1600" baseline="-25000" dirty="0" err="1" smtClean="0">
                <a:solidFill>
                  <a:srgbClr val="0000FF"/>
                </a:solidFill>
                <a:sym typeface="Wingdings" pitchFamily="2" charset="2"/>
              </a:rPr>
              <a:t>phonon</a:t>
            </a:r>
            <a:r>
              <a:rPr lang="en-US" sz="1600" baseline="-25000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sym typeface="Symbol"/>
              </a:rPr>
              <a:t> T</a:t>
            </a:r>
            <a:r>
              <a:rPr lang="en-US" sz="1600" baseline="-25000" dirty="0" smtClean="0">
                <a:solidFill>
                  <a:srgbClr val="0000FF"/>
                </a:solidFill>
                <a:sym typeface="Symbol"/>
              </a:rPr>
              <a:t>c</a:t>
            </a:r>
            <a:r>
              <a:rPr lang="en-US" sz="1600" baseline="30000" dirty="0" smtClean="0">
                <a:solidFill>
                  <a:srgbClr val="0000FF"/>
                </a:solidFill>
                <a:sym typeface="Symbol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lower operating temp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42 </a:t>
            </a:r>
            <a:r>
              <a:rPr lang="en-US" sz="1600" dirty="0" err="1" smtClean="0">
                <a:solidFill>
                  <a:srgbClr val="0000FF"/>
                </a:solidFill>
              </a:rPr>
              <a:t>eV</a:t>
            </a:r>
            <a:r>
              <a:rPr lang="en-US" sz="1600" dirty="0" smtClean="0">
                <a:solidFill>
                  <a:srgbClr val="0000FF"/>
                </a:solidFill>
              </a:rPr>
              <a:t> demonstrated (&gt;4x better)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Improved cryogenics 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could give</a:t>
            </a:r>
          </a:p>
          <a:p>
            <a:pPr marL="515938" lvl="2"/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&gt;100x improvement!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48229" y="286179"/>
            <a:ext cx="60151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Beyond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</a:rPr>
              <a:t>SuperCDMS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 Soudan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8195" y="1495425"/>
            <a:ext cx="5194045" cy="4417457"/>
            <a:chOff x="190595" y="1495425"/>
            <a:chExt cx="5194045" cy="4417457"/>
          </a:xfrm>
        </p:grpSpPr>
        <p:pic>
          <p:nvPicPr>
            <p:cNvPr id="5" name="Picture 4" descr="dRdPt-Pt_R133SoudanHV_bp1-logXlog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453" t="10692" r="8333" b="10926"/>
            <a:stretch/>
          </p:blipFill>
          <p:spPr>
            <a:xfrm>
              <a:off x="866776" y="1943100"/>
              <a:ext cx="4517864" cy="3352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47851" y="5300662"/>
              <a:ext cx="514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1.0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00451" y="5300662"/>
              <a:ext cx="514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10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76400" y="5543550"/>
              <a:ext cx="2653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phonon energy (</a:t>
              </a:r>
              <a:r>
                <a:rPr lang="en-US" dirty="0" err="1" smtClean="0"/>
                <a:t>keV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-947698" y="3358664"/>
              <a:ext cx="2645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Event rate [kg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keVt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yr</a:t>
              </a:r>
              <a:r>
                <a:rPr lang="en-US" baseline="30000" dirty="0" smtClean="0"/>
                <a:t>-1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9088" y="2833687"/>
              <a:ext cx="628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10</a:t>
              </a:r>
              <a:r>
                <a:rPr lang="en-US" sz="1600" baseline="30000" dirty="0" smtClean="0"/>
                <a:t>0</a:t>
              </a:r>
              <a:endParaRPr lang="en-US" sz="1600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9088" y="4090987"/>
              <a:ext cx="628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10</a:t>
              </a:r>
              <a:r>
                <a:rPr lang="en-US" sz="1600" baseline="30000" dirty="0" smtClean="0"/>
                <a:t>-2</a:t>
              </a:r>
              <a:endParaRPr lang="en-US" sz="1600" baseline="30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4400" y="1495425"/>
              <a:ext cx="43252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Simulation of current background levels</a:t>
              </a:r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42975" y="4848225"/>
              <a:ext cx="13957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C00000"/>
                  </a:solidFill>
                </a:rPr>
                <a:t>Courtesy M. Pyle</a:t>
              </a:r>
              <a:endParaRPr lang="en-US" sz="1400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1150" y="1628775"/>
            <a:ext cx="3721340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Background Reduction</a:t>
            </a:r>
          </a:p>
          <a:p>
            <a:endParaRPr lang="en-US" sz="1000" dirty="0" smtClean="0"/>
          </a:p>
          <a:p>
            <a:r>
              <a:rPr lang="en-US" dirty="0" smtClean="0">
                <a:solidFill>
                  <a:srgbClr val="996633"/>
                </a:solidFill>
              </a:rPr>
              <a:t>Step 1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sz="1600" dirty="0" smtClean="0">
                <a:sym typeface="Wingdings" pitchFamily="2" charset="2"/>
              </a:rPr>
              <a:t>Bulk gamma background via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cleaner copper … 220x lower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 Based on levels achieved by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DEAP/CLEAN and XENON100</a:t>
            </a:r>
          </a:p>
          <a:p>
            <a:endParaRPr lang="en-US" sz="1000" dirty="0" smtClean="0">
              <a:sym typeface="Wingdings" pitchFamily="2" charset="2"/>
            </a:endParaRPr>
          </a:p>
          <a:p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Step 2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Rn</a:t>
            </a:r>
            <a:r>
              <a:rPr lang="en-US" sz="1600" dirty="0" smtClean="0">
                <a:sym typeface="Wingdings" pitchFamily="2" charset="2"/>
              </a:rPr>
              <a:t>-sourced backgrounds,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primarily at high radius</a:t>
            </a:r>
          </a:p>
          <a:p>
            <a:pPr lvl="2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copper housings … 22x lower</a:t>
            </a:r>
          </a:p>
          <a:p>
            <a:pPr lvl="2"/>
            <a:r>
              <a:rPr lang="en-US" sz="1600" dirty="0" smtClean="0"/>
              <a:t>via cleaner handling </a:t>
            </a:r>
            <a:r>
              <a:rPr lang="en-US" sz="1400" dirty="0" smtClean="0"/>
              <a:t>&amp;</a:t>
            </a:r>
            <a:r>
              <a:rPr lang="en-US" sz="1600" dirty="0" smtClean="0"/>
              <a:t> storage</a:t>
            </a:r>
          </a:p>
          <a:p>
            <a:pPr lvl="2"/>
            <a:endParaRPr lang="en-US" sz="1000" dirty="0" smtClean="0"/>
          </a:p>
          <a:p>
            <a:r>
              <a:rPr lang="en-US" dirty="0" smtClean="0"/>
              <a:t>Further improvement </a:t>
            </a:r>
            <a:r>
              <a:rPr lang="en-US" sz="1600" dirty="0" smtClean="0">
                <a:sym typeface="Wingdings" pitchFamily="2" charset="2"/>
              </a:rPr>
              <a:t>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Superior resolution via lower </a:t>
            </a:r>
            <a:r>
              <a:rPr lang="en-US" sz="1600" dirty="0" err="1" smtClean="0">
                <a:sym typeface="Wingdings" pitchFamily="2" charset="2"/>
              </a:rPr>
              <a:t>Tc’s</a:t>
            </a:r>
            <a:endParaRPr lang="en-US" sz="1600" dirty="0" smtClean="0">
              <a:sym typeface="Wingdings" pitchFamily="2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Fiducialization</a:t>
            </a:r>
            <a:endParaRPr lang="en-US" sz="1600" dirty="0" smtClean="0">
              <a:sym typeface="Wingdings" pitchFamily="2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Lower energy thresholds</a:t>
            </a:r>
          </a:p>
          <a:p>
            <a:pPr lvl="1"/>
            <a:r>
              <a:rPr lang="en-US" sz="1600" dirty="0" smtClean="0">
                <a:sym typeface="Wingdings" pitchFamily="2" charset="2"/>
              </a:rPr>
              <a:t> </a:t>
            </a:r>
            <a:endParaRPr lang="en-US" sz="1600" dirty="0" smtClean="0"/>
          </a:p>
        </p:txBody>
      </p:sp>
      <p:pic>
        <p:nvPicPr>
          <p:cNvPr id="23" name="Picture 22" descr="dRdPt-Pt_R133SoudanHV_bp3-logXlog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16" t="10417" r="8681" b="11479"/>
          <a:stretch/>
        </p:blipFill>
        <p:spPr>
          <a:xfrm>
            <a:off x="742950" y="1947492"/>
            <a:ext cx="4524376" cy="3367458"/>
          </a:xfrm>
          <a:prstGeom prst="rect">
            <a:avLst/>
          </a:prstGeom>
        </p:spPr>
      </p:pic>
      <p:sp>
        <p:nvSpPr>
          <p:cNvPr id="26" name="Down Arrow 25"/>
          <p:cNvSpPr/>
          <p:nvPr/>
        </p:nvSpPr>
        <p:spPr>
          <a:xfrm>
            <a:off x="1657351" y="2057400"/>
            <a:ext cx="352424" cy="1371600"/>
          </a:xfrm>
          <a:prstGeom prst="downArrow">
            <a:avLst>
              <a:gd name="adj1" fmla="val 24545"/>
              <a:gd name="adj2" fmla="val 56499"/>
            </a:avLst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dRdPt-Pt_R133SoudanHV_bp4-logXlogY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32" t="10880" r="8507" b="11978"/>
          <a:stretch/>
        </p:blipFill>
        <p:spPr>
          <a:xfrm>
            <a:off x="723899" y="1948500"/>
            <a:ext cx="4581526" cy="3356926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>
            <a:off x="2247901" y="2314575"/>
            <a:ext cx="352424" cy="781050"/>
          </a:xfrm>
          <a:prstGeom prst="downArrow">
            <a:avLst>
              <a:gd name="adj1" fmla="val 24545"/>
              <a:gd name="adj2" fmla="val 56499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035175" y="3257550"/>
            <a:ext cx="463550" cy="1932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092200" y="3251200"/>
            <a:ext cx="463550" cy="1932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733675" y="3251200"/>
            <a:ext cx="463550" cy="1932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467350" y="4931410"/>
            <a:ext cx="3057184" cy="1267222"/>
            <a:chOff x="5467350" y="4931410"/>
            <a:chExt cx="3057184" cy="1267222"/>
          </a:xfrm>
        </p:grpSpPr>
        <p:sp>
          <p:nvSpPr>
            <p:cNvPr id="40" name="Rectangle 39"/>
            <p:cNvSpPr/>
            <p:nvPr/>
          </p:nvSpPr>
          <p:spPr>
            <a:xfrm>
              <a:off x="5819775" y="4931410"/>
              <a:ext cx="2336800" cy="52959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40" idx="2"/>
            </p:cNvCxnSpPr>
            <p:nvPr/>
          </p:nvCxnSpPr>
          <p:spPr>
            <a:xfrm rot="5400000">
              <a:off x="6789738" y="5659437"/>
              <a:ext cx="396875" cy="15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67350" y="5829300"/>
              <a:ext cx="305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Dependent on detector mode!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19100" y="1533525"/>
            <a:ext cx="5142883" cy="3838576"/>
            <a:chOff x="419100" y="1533525"/>
            <a:chExt cx="5142883" cy="3838576"/>
          </a:xfrm>
        </p:grpSpPr>
        <p:pic>
          <p:nvPicPr>
            <p:cNvPr id="45" name="Picture 44" descr="dRdPt-Pt_R133SoudanHV_bp6b-logXlogY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505" t="10885" r="8928" b="10897"/>
            <a:stretch/>
          </p:blipFill>
          <p:spPr>
            <a:xfrm>
              <a:off x="733425" y="2008053"/>
              <a:ext cx="4505326" cy="336404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19100" y="1533525"/>
              <a:ext cx="51428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CDMSlite</a:t>
              </a:r>
              <a:r>
                <a:rPr lang="en-US" sz="2000" dirty="0" smtClean="0"/>
                <a:t> mode w/ modest radial </a:t>
              </a:r>
              <a:r>
                <a:rPr lang="en-US" sz="2000" dirty="0" err="1" smtClean="0"/>
                <a:t>fiducialization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028" y="170821"/>
            <a:ext cx="8688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SuperCDMS SNOLAB expected sensitivity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578" name="Picture 2" descr="C:\Users\raybunker\Documents\Physics\Conferences\Mitchell - 2014\my material\snolab_reach_curre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436" y="907579"/>
            <a:ext cx="8202170" cy="54800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8840" y="5847126"/>
            <a:ext cx="159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courtesy </a:t>
            </a:r>
            <a:r>
              <a:rPr lang="en-US" sz="1400" i="1" dirty="0" err="1" smtClean="0"/>
              <a:t>T.Figueroa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028" y="170821"/>
            <a:ext cx="8688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SuperCDMS SNOLAB expected sensitivity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 descr="C:\Users\raybunker\Documents\Physics\Conferences\Mitchell - 2014\my material\snolab_reach_current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1713" y="889835"/>
            <a:ext cx="8287907" cy="54871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8840" y="5847126"/>
            <a:ext cx="159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courtesy </a:t>
            </a:r>
            <a:r>
              <a:rPr lang="en-US" sz="1400" i="1" dirty="0" err="1" smtClean="0"/>
              <a:t>T.Figueroa</a:t>
            </a:r>
            <a:endParaRPr lang="en-US" sz="1400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86221" y="4191000"/>
            <a:ext cx="2046202" cy="876875"/>
            <a:chOff x="1386221" y="4191000"/>
            <a:chExt cx="2046202" cy="876875"/>
          </a:xfrm>
        </p:grpSpPr>
        <p:sp>
          <p:nvSpPr>
            <p:cNvPr id="7" name="TextBox 6"/>
            <p:cNvSpPr txBox="1"/>
            <p:nvPr/>
          </p:nvSpPr>
          <p:spPr>
            <a:xfrm>
              <a:off x="1386221" y="4483100"/>
              <a:ext cx="2046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FF"/>
                  </a:solidFill>
                </a:rPr>
                <a:t>Detection of coherent</a:t>
              </a:r>
            </a:p>
            <a:p>
              <a:pPr algn="ctr"/>
              <a:r>
                <a:rPr lang="en-US" sz="1600" b="1" dirty="0" smtClean="0">
                  <a:solidFill>
                    <a:srgbClr val="0000FF"/>
                  </a:solidFill>
                </a:rPr>
                <a:t>neutrino scattering</a:t>
              </a:r>
              <a:endParaRPr lang="en-US" sz="16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2559050" y="4235450"/>
              <a:ext cx="330200" cy="24130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509658" y="2037147"/>
            <a:ext cx="1047082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Unique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sensitivity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3825" y="1524000"/>
            <a:ext cx="4886325" cy="34671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Previous expectations assumed 110 kg target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G2 approval for ~</a:t>
            </a:r>
            <a:r>
              <a:rPr lang="en-US" b="1" dirty="0" smtClean="0">
                <a:latin typeface="Segoe UI"/>
                <a:ea typeface="Segoe UI"/>
                <a:cs typeface="Segoe UI"/>
              </a:rPr>
              <a:t>½ </a:t>
            </a:r>
            <a:r>
              <a:rPr lang="en-US" b="1" dirty="0" smtClean="0">
                <a:ea typeface="Segoe UI"/>
                <a:cs typeface="Segoe UI"/>
              </a:rPr>
              <a:t>as many detectors &amp;</a:t>
            </a:r>
          </a:p>
          <a:p>
            <a:pPr algn="ctr"/>
            <a:endParaRPr lang="en-US" b="1" dirty="0" smtClean="0">
              <a:ea typeface="Segoe UI"/>
              <a:cs typeface="Segoe UI"/>
            </a:endParaRPr>
          </a:p>
          <a:p>
            <a:pPr algn="ctr"/>
            <a:r>
              <a:rPr lang="en-US" b="1" dirty="0" smtClean="0">
                <a:ea typeface="Segoe UI"/>
                <a:cs typeface="Segoe UI"/>
              </a:rPr>
              <a:t>but with large cryostat for up to 400 kg target</a:t>
            </a:r>
          </a:p>
          <a:p>
            <a:pPr algn="ctr"/>
            <a:endParaRPr lang="en-US" b="1" dirty="0" smtClean="0">
              <a:ea typeface="Segoe UI"/>
              <a:cs typeface="Segoe UI"/>
            </a:endParaRPr>
          </a:p>
          <a:p>
            <a:pPr algn="ctr"/>
            <a:r>
              <a:rPr lang="en-US" b="1" dirty="0" smtClean="0">
                <a:ea typeface="Segoe UI"/>
                <a:cs typeface="Segoe UI"/>
              </a:rPr>
              <a:t>Still provide complimentary sensitivity,</a:t>
            </a:r>
          </a:p>
          <a:p>
            <a:pPr algn="ctr"/>
            <a:endParaRPr lang="en-US" b="1" dirty="0" smtClean="0">
              <a:ea typeface="Segoe UI"/>
              <a:cs typeface="Segoe UI"/>
            </a:endParaRPr>
          </a:p>
          <a:p>
            <a:pPr algn="ctr"/>
            <a:r>
              <a:rPr lang="en-US" b="1" dirty="0" smtClean="0">
                <a:ea typeface="Segoe UI"/>
                <a:cs typeface="Segoe UI"/>
              </a:rPr>
              <a:t>But need to reevaluate higher-mass sensitivity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8195" y="1495425"/>
            <a:ext cx="5194045" cy="4417457"/>
            <a:chOff x="190595" y="1495425"/>
            <a:chExt cx="5194045" cy="4417457"/>
          </a:xfrm>
        </p:grpSpPr>
        <p:pic>
          <p:nvPicPr>
            <p:cNvPr id="5" name="Picture 4" descr="dRdPt-Pt_R133SoudanHV_bp1-logXlog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453" t="10692" r="8333" b="10926"/>
            <a:stretch/>
          </p:blipFill>
          <p:spPr>
            <a:xfrm>
              <a:off x="866776" y="1943100"/>
              <a:ext cx="4517864" cy="3352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47851" y="5300662"/>
              <a:ext cx="514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1.0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00451" y="5300662"/>
              <a:ext cx="514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10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76400" y="5543550"/>
              <a:ext cx="2653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phonon energy (</a:t>
              </a:r>
              <a:r>
                <a:rPr lang="en-US" dirty="0" err="1" smtClean="0"/>
                <a:t>keV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-947698" y="3358664"/>
              <a:ext cx="2645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Event rate [kg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keVt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yr</a:t>
              </a:r>
              <a:r>
                <a:rPr lang="en-US" baseline="30000" dirty="0" smtClean="0"/>
                <a:t>-1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9088" y="2833687"/>
              <a:ext cx="628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10</a:t>
              </a:r>
              <a:r>
                <a:rPr lang="en-US" sz="1600" baseline="30000" dirty="0" smtClean="0"/>
                <a:t>0</a:t>
              </a:r>
              <a:endParaRPr lang="en-US" sz="1600" baseline="30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9088" y="4090987"/>
              <a:ext cx="628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10</a:t>
              </a:r>
              <a:r>
                <a:rPr lang="en-US" sz="1600" baseline="30000" dirty="0" smtClean="0"/>
                <a:t>-2</a:t>
              </a:r>
              <a:endParaRPr lang="en-US" sz="1600" baseline="30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4400" y="1495425"/>
              <a:ext cx="43252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Simulation of current background levels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42975" y="4848225"/>
              <a:ext cx="13957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C00000"/>
                  </a:solidFill>
                </a:rPr>
                <a:t>Courtesy M. Pyle</a:t>
              </a:r>
              <a:endParaRPr lang="en-US" sz="1400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91150" y="1628775"/>
            <a:ext cx="3721340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Background Reduction</a:t>
            </a:r>
          </a:p>
          <a:p>
            <a:endParaRPr lang="en-US" sz="1000" dirty="0" smtClean="0"/>
          </a:p>
          <a:p>
            <a:r>
              <a:rPr lang="en-US" dirty="0" smtClean="0">
                <a:solidFill>
                  <a:srgbClr val="996633"/>
                </a:solidFill>
              </a:rPr>
              <a:t>Step 1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sz="1600" dirty="0" smtClean="0">
                <a:sym typeface="Wingdings" pitchFamily="2" charset="2"/>
              </a:rPr>
              <a:t>Bulk gamma background via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cleaner copper … 220x lower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 Based on levels achieved by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DEAP/CLEAN and XENON100</a:t>
            </a:r>
          </a:p>
          <a:p>
            <a:endParaRPr lang="en-US" sz="1000" dirty="0" smtClean="0">
              <a:sym typeface="Wingdings" pitchFamily="2" charset="2"/>
            </a:endParaRPr>
          </a:p>
          <a:p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Step 2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Rn</a:t>
            </a:r>
            <a:r>
              <a:rPr lang="en-US" sz="1600" dirty="0" smtClean="0">
                <a:sym typeface="Wingdings" pitchFamily="2" charset="2"/>
              </a:rPr>
              <a:t>-sourced backgrounds,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primarily at high radius</a:t>
            </a:r>
          </a:p>
          <a:p>
            <a:pPr lvl="2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copper housings … 22x lower</a:t>
            </a:r>
          </a:p>
          <a:p>
            <a:pPr lvl="2"/>
            <a:r>
              <a:rPr lang="en-US" sz="1600" dirty="0" smtClean="0"/>
              <a:t>via cleaner handling </a:t>
            </a:r>
            <a:r>
              <a:rPr lang="en-US" sz="1400" dirty="0" smtClean="0"/>
              <a:t>&amp;</a:t>
            </a:r>
            <a:r>
              <a:rPr lang="en-US" sz="1600" dirty="0" smtClean="0"/>
              <a:t> storage</a:t>
            </a:r>
          </a:p>
          <a:p>
            <a:pPr lvl="2"/>
            <a:endParaRPr lang="en-US" sz="1000" dirty="0" smtClean="0"/>
          </a:p>
          <a:p>
            <a:r>
              <a:rPr lang="en-US" dirty="0" smtClean="0"/>
              <a:t>Further improvement </a:t>
            </a:r>
            <a:r>
              <a:rPr lang="en-US" sz="1600" dirty="0" smtClean="0">
                <a:sym typeface="Wingdings" pitchFamily="2" charset="2"/>
              </a:rPr>
              <a:t>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Superior resolution via lower </a:t>
            </a:r>
            <a:r>
              <a:rPr lang="en-US" sz="1600" dirty="0" err="1" smtClean="0">
                <a:sym typeface="Wingdings" pitchFamily="2" charset="2"/>
              </a:rPr>
              <a:t>Tc’s</a:t>
            </a:r>
            <a:endParaRPr lang="en-US" sz="1600" dirty="0" smtClean="0">
              <a:sym typeface="Wingdings" pitchFamily="2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Fiducialization</a:t>
            </a:r>
            <a:endParaRPr lang="en-US" sz="1600" dirty="0" smtClean="0">
              <a:sym typeface="Wingdings" pitchFamily="2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Lower energy thresholds</a:t>
            </a:r>
          </a:p>
          <a:p>
            <a:pPr lvl="1"/>
            <a:r>
              <a:rPr lang="en-US" sz="1600" dirty="0" smtClean="0">
                <a:sym typeface="Wingdings" pitchFamily="2" charset="2"/>
              </a:rPr>
              <a:t> </a:t>
            </a:r>
            <a:endParaRPr lang="en-US" sz="1600" dirty="0" smtClean="0"/>
          </a:p>
        </p:txBody>
      </p:sp>
      <p:pic>
        <p:nvPicPr>
          <p:cNvPr id="26" name="Picture 25" descr="dRdPt-Pt_R133SoudanHV_bp4-logXlog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32" t="10880" r="8507" b="11978"/>
          <a:stretch/>
        </p:blipFill>
        <p:spPr>
          <a:xfrm>
            <a:off x="723899" y="1948500"/>
            <a:ext cx="4581526" cy="335692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5619750" y="3219450"/>
            <a:ext cx="3390900" cy="1123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2247901" y="2314575"/>
            <a:ext cx="352424" cy="781050"/>
          </a:xfrm>
          <a:prstGeom prst="downArrow">
            <a:avLst>
              <a:gd name="adj1" fmla="val 24545"/>
              <a:gd name="adj2" fmla="val 56499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548229" y="286179"/>
            <a:ext cx="60151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Beyond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</a:rPr>
              <a:t>SuperCDMS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 Soudan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14929" y="286179"/>
            <a:ext cx="5479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Plans for Radon Exclusion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665" y="1134340"/>
            <a:ext cx="914769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 Protect detector and nearby copper surfaces from exposure to </a:t>
            </a:r>
            <a:r>
              <a:rPr lang="en-US" sz="2400" b="1" dirty="0" err="1" smtClean="0">
                <a:solidFill>
                  <a:srgbClr val="000099"/>
                </a:solidFill>
              </a:rPr>
              <a:t>Rn</a:t>
            </a:r>
            <a:r>
              <a:rPr lang="en-US" sz="2400" b="1" dirty="0" smtClean="0">
                <a:solidFill>
                  <a:srgbClr val="000099"/>
                </a:solidFill>
              </a:rPr>
              <a:t>!</a:t>
            </a:r>
          </a:p>
          <a:p>
            <a:endParaRPr lang="en-US" sz="1000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Use standard etching techniques to clean copper surfaces</a:t>
            </a:r>
          </a:p>
          <a:p>
            <a:pPr lvl="1"/>
            <a:endParaRPr lang="en-US" sz="1000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Radiopurity</a:t>
            </a:r>
            <a:r>
              <a:rPr lang="en-US" sz="2000" dirty="0" smtClean="0"/>
              <a:t> of </a:t>
            </a:r>
            <a:r>
              <a:rPr lang="en-US" sz="2000" dirty="0" err="1" smtClean="0"/>
              <a:t>Ge</a:t>
            </a:r>
            <a:r>
              <a:rPr lang="en-US" sz="2000" dirty="0" smtClean="0"/>
              <a:t> </a:t>
            </a:r>
            <a:r>
              <a:rPr lang="en-US" sz="1600" dirty="0" smtClean="0"/>
              <a:t>&amp;</a:t>
            </a:r>
            <a:r>
              <a:rPr lang="en-US" sz="2000" dirty="0" smtClean="0"/>
              <a:t> Si substrates already sufficient for SNOLAB sensitivity</a:t>
            </a:r>
          </a:p>
          <a:p>
            <a:pPr lvl="1"/>
            <a:endParaRPr lang="en-US" sz="1000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Improved procedures to limit exposure during payload assembly</a:t>
            </a:r>
          </a:p>
          <a:p>
            <a:pPr lvl="1"/>
            <a:endParaRPr lang="en-US" sz="1000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Radon-mitigated clean room underground at SNOLAB</a:t>
            </a:r>
          </a:p>
          <a:p>
            <a:pPr lvl="2"/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/>
              <a:t>To prevent contamination during detector installation</a:t>
            </a:r>
          </a:p>
          <a:p>
            <a:pPr lvl="1"/>
            <a:endParaRPr lang="en-US" sz="2000" dirty="0" smtClean="0"/>
          </a:p>
          <a:p>
            <a:r>
              <a:rPr lang="en-US" sz="2400" b="1" dirty="0" smtClean="0">
                <a:solidFill>
                  <a:srgbClr val="000099"/>
                </a:solidFill>
              </a:rPr>
              <a:t>Looking toward the future and G3:</a:t>
            </a:r>
          </a:p>
          <a:p>
            <a:pPr lvl="1"/>
            <a:endParaRPr lang="en-US" sz="1000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More robust protection while in storage</a:t>
            </a:r>
          </a:p>
          <a:p>
            <a:pPr lvl="2"/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/>
              <a:t> Use radon emanation measurements to study storage cabinets </a:t>
            </a:r>
            <a:r>
              <a:rPr lang="en-US" sz="1400" dirty="0" smtClean="0"/>
              <a:t>&amp;</a:t>
            </a:r>
            <a:r>
              <a:rPr lang="en-US" dirty="0" smtClean="0"/>
              <a:t> purge packaging</a:t>
            </a:r>
          </a:p>
          <a:p>
            <a:pPr lvl="2"/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/>
              <a:t>Commission </a:t>
            </a:r>
            <a:r>
              <a:rPr lang="en-US" sz="1600" dirty="0" smtClean="0"/>
              <a:t>&amp;</a:t>
            </a:r>
            <a:r>
              <a:rPr lang="en-US" dirty="0" smtClean="0"/>
              <a:t> operate </a:t>
            </a:r>
            <a:r>
              <a:rPr lang="en-US" dirty="0" err="1" smtClean="0"/>
              <a:t>Rn</a:t>
            </a:r>
            <a:r>
              <a:rPr lang="en-US" dirty="0" smtClean="0"/>
              <a:t>-emanation system</a:t>
            </a:r>
          </a:p>
          <a:p>
            <a:pPr lvl="1"/>
            <a:endParaRPr lang="en-US" sz="1000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Development of </a:t>
            </a:r>
            <a:r>
              <a:rPr lang="en-US" sz="2000" dirty="0" err="1" smtClean="0"/>
              <a:t>BetaCage</a:t>
            </a:r>
            <a:r>
              <a:rPr lang="en-US" sz="2000" dirty="0" smtClean="0"/>
              <a:t> detector</a:t>
            </a:r>
          </a:p>
          <a:p>
            <a:pPr lvl="2"/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/>
              <a:t>More sensitive screening of </a:t>
            </a:r>
            <a:r>
              <a:rPr lang="en-US" dirty="0" smtClean="0">
                <a:sym typeface="Symbol"/>
              </a:rPr>
              <a:t></a:t>
            </a:r>
            <a:r>
              <a:rPr lang="en-US" dirty="0" smtClean="0"/>
              <a:t>- </a:t>
            </a:r>
            <a:r>
              <a:rPr lang="en-US" sz="1400" dirty="0" smtClean="0"/>
              <a:t>&amp;</a:t>
            </a:r>
            <a:r>
              <a:rPr lang="en-US" dirty="0" smtClean="0"/>
              <a:t> </a:t>
            </a:r>
            <a:r>
              <a:rPr lang="el-GR" dirty="0" smtClean="0">
                <a:sym typeface="Symbol"/>
              </a:rPr>
              <a:t>β</a:t>
            </a:r>
            <a:r>
              <a:rPr lang="en-US" dirty="0" smtClean="0"/>
              <a:t>-emitting surface contaminants </a:t>
            </a:r>
            <a:r>
              <a:rPr lang="en-US" sz="1600" dirty="0" smtClean="0"/>
              <a:t>(</a:t>
            </a:r>
            <a:r>
              <a:rPr lang="en-US" sz="1600" i="1" dirty="0" smtClean="0"/>
              <a:t>i.e.</a:t>
            </a:r>
            <a:r>
              <a:rPr lang="en-US" sz="1600" dirty="0" smtClean="0"/>
              <a:t>, </a:t>
            </a:r>
            <a:r>
              <a:rPr lang="en-US" sz="1600" dirty="0" err="1" smtClean="0"/>
              <a:t>Rn</a:t>
            </a:r>
            <a:r>
              <a:rPr lang="en-US" sz="1600" dirty="0" smtClean="0"/>
              <a:t> daughters)</a:t>
            </a:r>
            <a:r>
              <a:rPr lang="en-US" dirty="0" smtClean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9546" y="3044537"/>
            <a:ext cx="5981700" cy="65722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88869" y="5046525"/>
            <a:ext cx="4611831" cy="3048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5441" y="5460425"/>
            <a:ext cx="8435684" cy="6286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/>
          <a:srcRect l="13064" t="5437" r="2375" b="5676"/>
          <a:stretch>
            <a:fillRect/>
          </a:stretch>
        </p:blipFill>
        <p:spPr bwMode="auto">
          <a:xfrm>
            <a:off x="246756" y="3808146"/>
            <a:ext cx="3944387" cy="289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814929" y="110380"/>
            <a:ext cx="55790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Radon Mitigation Systems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9748" y="828675"/>
            <a:ext cx="236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0099"/>
                </a:solidFill>
              </a:rPr>
              <a:t>Continuous flow</a:t>
            </a:r>
            <a:r>
              <a:rPr lang="en-US" sz="2400" b="1" dirty="0" smtClean="0">
                <a:solidFill>
                  <a:srgbClr val="000099"/>
                </a:solidFill>
              </a:rPr>
              <a:t>: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3092" y="828675"/>
            <a:ext cx="166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</a:rPr>
              <a:t>Swing flow</a:t>
            </a:r>
            <a:r>
              <a:rPr lang="en-US" sz="2400" b="1" dirty="0" smtClean="0">
                <a:solidFill>
                  <a:srgbClr val="000099"/>
                </a:solidFill>
              </a:rPr>
              <a:t>: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779" y="1343025"/>
            <a:ext cx="448417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Most </a:t>
            </a:r>
            <a:r>
              <a:rPr lang="en-US" sz="2000" dirty="0" err="1" smtClean="0"/>
              <a:t>Rn</a:t>
            </a:r>
            <a:r>
              <a:rPr lang="en-US" sz="2000" dirty="0" smtClean="0"/>
              <a:t> decays before exiting carbon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</a:t>
            </a:r>
            <a:r>
              <a:rPr lang="en-US" sz="2000" i="1" dirty="0" err="1" smtClean="0"/>
              <a:t>C</a:t>
            </a:r>
            <a:r>
              <a:rPr lang="en-US" sz="2000" baseline="-25000" dirty="0" err="1" smtClean="0"/>
              <a:t>final</a:t>
            </a:r>
            <a:r>
              <a:rPr lang="en-US" sz="2000" dirty="0" smtClean="0"/>
              <a:t>  =  </a:t>
            </a:r>
            <a:r>
              <a:rPr lang="en-US" sz="2000" i="1" dirty="0" err="1" smtClean="0"/>
              <a:t>C</a:t>
            </a:r>
            <a:r>
              <a:rPr lang="en-US" sz="2000" baseline="-25000" dirty="0" err="1" smtClean="0"/>
              <a:t>initial</a:t>
            </a:r>
            <a:r>
              <a:rPr lang="en-US" sz="2000" dirty="0" smtClean="0"/>
              <a:t> exp[-</a:t>
            </a:r>
            <a:r>
              <a:rPr lang="en-US" sz="2000" i="1" dirty="0" smtClean="0"/>
              <a:t>t</a:t>
            </a:r>
            <a:r>
              <a:rPr lang="en-US" sz="1400" dirty="0" smtClean="0"/>
              <a:t>/</a:t>
            </a:r>
            <a:r>
              <a:rPr lang="en-US" sz="2000" i="1" dirty="0" err="1" smtClean="0"/>
              <a:t>t</a:t>
            </a:r>
            <a:r>
              <a:rPr lang="en-US" sz="2000" baseline="-25000" dirty="0" err="1" smtClean="0"/>
              <a:t>Rn</a:t>
            </a:r>
            <a:r>
              <a:rPr lang="en-US" sz="2000" dirty="0" smtClean="0"/>
              <a:t>]</a:t>
            </a:r>
          </a:p>
          <a:p>
            <a:pPr marL="342900" lvl="1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Assuming ideal column</a:t>
            </a:r>
          </a:p>
          <a:p>
            <a:pPr lvl="1"/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Relatively simple &amp; robust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Need to cool carbon to be effective</a:t>
            </a:r>
          </a:p>
          <a:p>
            <a:pPr marL="342900" lvl="1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sz="1600" i="1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Ateko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commercial system effective for NEMO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371493" y="1628775"/>
            <a:ext cx="1772172" cy="316705"/>
            <a:chOff x="2433639" y="1628775"/>
            <a:chExt cx="1772172" cy="316705"/>
          </a:xfrm>
        </p:grpSpPr>
        <p:sp>
          <p:nvSpPr>
            <p:cNvPr id="22" name="TextBox 21"/>
            <p:cNvSpPr txBox="1"/>
            <p:nvPr/>
          </p:nvSpPr>
          <p:spPr>
            <a:xfrm>
              <a:off x="2650321" y="1628775"/>
              <a:ext cx="15554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breakthrough time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22" idx="1"/>
            </p:cNvCxnSpPr>
            <p:nvPr/>
          </p:nvCxnSpPr>
          <p:spPr>
            <a:xfrm rot="10800000" flipV="1">
              <a:off x="2433639" y="1782664"/>
              <a:ext cx="216683" cy="1628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833455" y="2095500"/>
            <a:ext cx="1212430" cy="307777"/>
            <a:chOff x="2895601" y="2095500"/>
            <a:chExt cx="1212430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3133725" y="2095500"/>
              <a:ext cx="9743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</a:rPr>
                <a:t>Rn</a:t>
              </a:r>
              <a:r>
                <a:rPr lang="en-US" sz="1400" dirty="0" smtClean="0">
                  <a:solidFill>
                    <a:srgbClr val="FF0000"/>
                  </a:solidFill>
                </a:rPr>
                <a:t> lifetime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23" idx="1"/>
            </p:cNvCxnSpPr>
            <p:nvPr/>
          </p:nvCxnSpPr>
          <p:spPr>
            <a:xfrm rot="10800000">
              <a:off x="2895601" y="2143125"/>
              <a:ext cx="238125" cy="1062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553337" y="1333500"/>
            <a:ext cx="456349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Stop gas flow well before breakthrough</a:t>
            </a:r>
          </a:p>
          <a:p>
            <a:pPr marL="287338" lvl="1"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Use at least 2 columns:</a:t>
            </a:r>
            <a:endParaRPr lang="en-US" sz="1600" i="1" dirty="0" smtClean="0">
              <a:solidFill>
                <a:schemeClr val="accent6">
                  <a:lumMod val="75000"/>
                </a:schemeClr>
              </a:solidFill>
              <a:sym typeface="Wingdings" pitchFamily="2" charset="2"/>
            </a:endParaRPr>
          </a:p>
          <a:p>
            <a:pPr marL="684213" lvl="2"/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 Regenerate column #1</a:t>
            </a:r>
          </a:p>
          <a:p>
            <a:pPr marL="684213" lvl="2"/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 Flow through column #2</a:t>
            </a:r>
            <a:endParaRPr lang="en-US" sz="1600" dirty="0" smtClean="0">
              <a:solidFill>
                <a:srgbClr val="FF0000"/>
              </a:solidFill>
            </a:endParaRP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</a:t>
            </a:r>
            <a:r>
              <a:rPr lang="en-US" sz="2000" i="1" dirty="0" err="1" smtClean="0"/>
              <a:t>C</a:t>
            </a:r>
            <a:r>
              <a:rPr lang="en-US" sz="2000" baseline="-25000" dirty="0" err="1" smtClean="0"/>
              <a:t>final</a:t>
            </a:r>
            <a:r>
              <a:rPr lang="en-US" sz="2000" dirty="0" smtClean="0"/>
              <a:t> = 0</a:t>
            </a:r>
          </a:p>
          <a:p>
            <a:pPr marL="342900" lvl="1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Assuming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ideal column</a:t>
            </a:r>
          </a:p>
          <a:p>
            <a:pPr lvl="1"/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More complicated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Vacuum-swing:</a:t>
            </a:r>
          </a:p>
          <a:p>
            <a:pPr marL="342900" lvl="1">
              <a:buFont typeface="Wingdings" pitchFamily="2" charset="2"/>
              <a:buChar char="à"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Potentially better performance than</a:t>
            </a:r>
          </a:p>
          <a:p>
            <a:pPr marL="342900" lvl="1"/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    continuous system at lower cost</a:t>
            </a:r>
          </a:p>
          <a:p>
            <a:pPr marL="342900" lvl="1">
              <a:buFont typeface="Wingdings" pitchFamily="2" charset="2"/>
              <a:buChar char="à"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A.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Pocar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, LRT2004 (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Borexino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)</a:t>
            </a:r>
          </a:p>
          <a:p>
            <a:pPr marL="342900" lvl="1">
              <a:buFont typeface="Wingdings" pitchFamily="2" charset="2"/>
              <a:buChar char="à"/>
            </a:pPr>
            <a:endParaRPr lang="en-US" i="1" dirty="0" smtClean="0">
              <a:solidFill>
                <a:schemeClr val="accent6">
                  <a:lumMod val="75000"/>
                </a:schemeClr>
              </a:solidFill>
              <a:sym typeface="Wingdings" pitchFamily="2" charset="2"/>
            </a:endParaRPr>
          </a:p>
          <a:p>
            <a:pPr marL="0" lvl="1">
              <a:buFont typeface="Arial" pitchFamily="34" charset="0"/>
              <a:buChar char="•"/>
            </a:pPr>
            <a:r>
              <a:rPr lang="en-US" sz="2000" dirty="0" smtClean="0">
                <a:sym typeface="Wingdings" pitchFamily="2" charset="2"/>
              </a:rPr>
              <a:t> Temperature-swing:</a:t>
            </a:r>
          </a:p>
          <a:p>
            <a:pPr marL="339725" lvl="2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Expect best performance at highest cost</a:t>
            </a:r>
          </a:p>
          <a:p>
            <a:pPr marL="339725" lvl="2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A.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Hallin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, LRT2010</a:t>
            </a:r>
          </a:p>
        </p:txBody>
      </p:sp>
      <p:sp>
        <p:nvSpPr>
          <p:cNvPr id="42" name="Oval 41"/>
          <p:cNvSpPr/>
          <p:nvPr/>
        </p:nvSpPr>
        <p:spPr>
          <a:xfrm>
            <a:off x="7148073" y="4421981"/>
            <a:ext cx="1145382" cy="354807"/>
          </a:xfrm>
          <a:prstGeom prst="ellipse">
            <a:avLst/>
          </a:prstGeom>
          <a:noFill/>
          <a:ln w="38100">
            <a:solidFill>
              <a:srgbClr val="006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70539" y="367842"/>
            <a:ext cx="55790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Radon Mitigation Systems</a:t>
            </a:r>
            <a:endParaRPr lang="en-US" sz="4000" dirty="0">
              <a:solidFill>
                <a:srgbClr val="006C24"/>
              </a:solidFill>
            </a:endParaRPr>
          </a:p>
        </p:txBody>
      </p:sp>
      <p:pic>
        <p:nvPicPr>
          <p:cNvPr id="7" name="Content Placeholder 4" descr="RadonAket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89" t="2298" r="370"/>
          <a:stretch/>
        </p:blipFill>
        <p:spPr>
          <a:xfrm>
            <a:off x="2078432" y="2087506"/>
            <a:ext cx="6418262" cy="2159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72094" y="4170306"/>
          <a:ext cx="63245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1828800"/>
                <a:gridCol w="25908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90 m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/h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&gt;50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40 000,-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7341837" y="5078790"/>
            <a:ext cx="17466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rgbClr val="FF6600"/>
                </a:solidFill>
              </a:rPr>
              <a:t>Hardware only</a:t>
            </a:r>
            <a:endParaRPr lang="en-US" i="1" dirty="0">
              <a:solidFill>
                <a:srgbClr val="FF6600"/>
              </a:solidFill>
            </a:endParaRPr>
          </a:p>
        </p:txBody>
      </p:sp>
      <p:sp>
        <p:nvSpPr>
          <p:cNvPr id="14" name="Left Brace 13"/>
          <p:cNvSpPr/>
          <p:nvPr/>
        </p:nvSpPr>
        <p:spPr>
          <a:xfrm>
            <a:off x="1571374" y="2032962"/>
            <a:ext cx="541538" cy="2148396"/>
          </a:xfrm>
          <a:prstGeom prst="leftBrace">
            <a:avLst>
              <a:gd name="adj1" fmla="val 6898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0940" y="2459077"/>
            <a:ext cx="13643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Continuous</a:t>
            </a:r>
          </a:p>
          <a:p>
            <a:pPr algn="ctr"/>
            <a:r>
              <a:rPr lang="en-US" sz="1600" dirty="0" smtClean="0"/>
              <a:t>system</a:t>
            </a:r>
          </a:p>
          <a:p>
            <a:pPr algn="ctr"/>
            <a:r>
              <a:rPr lang="en-US" sz="1600" dirty="0" smtClean="0"/>
              <a:t>commercially</a:t>
            </a:r>
          </a:p>
          <a:p>
            <a:pPr algn="ctr"/>
            <a:r>
              <a:rPr lang="en-US" sz="1600" dirty="0" smtClean="0"/>
              <a:t>available from</a:t>
            </a:r>
          </a:p>
          <a:p>
            <a:pPr algn="ctr"/>
            <a:r>
              <a:rPr lang="en-US" sz="1600" dirty="0" err="1" smtClean="0"/>
              <a:t>Ateko</a:t>
            </a:r>
            <a:endParaRPr lang="en-US" sz="1600" dirty="0"/>
          </a:p>
        </p:txBody>
      </p:sp>
      <p:cxnSp>
        <p:nvCxnSpPr>
          <p:cNvPr id="17" name="Straight Arrow Connector 16"/>
          <p:cNvCxnSpPr>
            <a:stCxn id="12" idx="0"/>
          </p:cNvCxnSpPr>
          <p:nvPr/>
        </p:nvCxnSpPr>
        <p:spPr>
          <a:xfrm rot="16200000" flipV="1">
            <a:off x="7942352" y="4805963"/>
            <a:ext cx="435793" cy="10986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0" y="4059335"/>
            <a:ext cx="17466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Syracuse</a:t>
            </a:r>
          </a:p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Vacuum-swing</a:t>
            </a:r>
            <a:endParaRPr lang="en-US" sz="1600" dirty="0">
              <a:solidFill>
                <a:srgbClr val="FF66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518082" y="4360499"/>
            <a:ext cx="497153" cy="3394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Ray Bunker - Syracuse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21755" y="25636"/>
            <a:ext cx="2674845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Outline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2032" y="891957"/>
            <a:ext cx="5379486" cy="5424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2400" b="1" dirty="0" smtClean="0">
                <a:solidFill>
                  <a:srgbClr val="C00000"/>
                </a:solidFill>
              </a:rPr>
              <a:t>Introduction</a:t>
            </a:r>
          </a:p>
          <a:p>
            <a:pPr marL="857250" lvl="1" indent="-400050">
              <a:buFont typeface="+mj-lt"/>
              <a:buAutoNum type="alphaLcParenR"/>
            </a:pPr>
            <a:r>
              <a:rPr lang="en-US" sz="2000" dirty="0" smtClean="0"/>
              <a:t>SuperCDMS direct-detection technique</a:t>
            </a:r>
          </a:p>
          <a:p>
            <a:pPr marL="857250" lvl="1" indent="-400050">
              <a:buFont typeface="+mj-lt"/>
              <a:buAutoNum type="alphaLcParenR"/>
            </a:pPr>
            <a:r>
              <a:rPr lang="en-US" sz="2000" dirty="0" smtClean="0"/>
              <a:t>Demonstrated background discrimination</a:t>
            </a:r>
          </a:p>
          <a:p>
            <a:pPr marL="857250" lvl="1" indent="-400050"/>
            <a:endParaRPr lang="en-US" sz="100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2400" b="1" dirty="0" smtClean="0">
                <a:solidFill>
                  <a:srgbClr val="0000FF"/>
                </a:solidFill>
              </a:rPr>
              <a:t>SuperCDMS Soudan</a:t>
            </a:r>
          </a:p>
          <a:p>
            <a:pPr marL="857250" lvl="1" indent="-400050">
              <a:buFont typeface="+mj-lt"/>
              <a:buAutoNum type="alphaLcParenR"/>
            </a:pPr>
            <a:r>
              <a:rPr lang="en-US" sz="2000" dirty="0" smtClean="0"/>
              <a:t>Run description</a:t>
            </a:r>
          </a:p>
          <a:p>
            <a:pPr marL="857250" lvl="1" indent="-400050">
              <a:buFont typeface="+mj-lt"/>
              <a:buAutoNum type="alphaLcParenR"/>
            </a:pPr>
            <a:r>
              <a:rPr lang="en-US" sz="2000" dirty="0" smtClean="0"/>
              <a:t>High-voltage-bias operation (</a:t>
            </a:r>
            <a:r>
              <a:rPr lang="en-US" sz="2000" dirty="0" err="1" smtClean="0"/>
              <a:t>CDMSlite</a:t>
            </a:r>
            <a:r>
              <a:rPr lang="en-US" sz="2000" dirty="0" smtClean="0"/>
              <a:t>)</a:t>
            </a:r>
          </a:p>
          <a:p>
            <a:pPr marL="857250" lvl="1" indent="-400050">
              <a:buFont typeface="+mj-lt"/>
              <a:buAutoNum type="alphaLcParenR"/>
            </a:pPr>
            <a:r>
              <a:rPr lang="en-US" sz="2000" dirty="0" smtClean="0"/>
              <a:t>Low-threshold analysis</a:t>
            </a:r>
          </a:p>
          <a:p>
            <a:pPr marL="857250" lvl="1" indent="-400050"/>
            <a:endParaRPr lang="en-US" sz="105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SuperCDMS SNOLAB</a:t>
            </a:r>
          </a:p>
          <a:p>
            <a:pPr marL="857250" lvl="1" indent="-400050">
              <a:buFont typeface="+mj-lt"/>
              <a:buAutoNum type="alphaLcParenR"/>
            </a:pPr>
            <a:r>
              <a:rPr lang="en-US" sz="2000" dirty="0" smtClean="0"/>
              <a:t>Improvements </a:t>
            </a:r>
            <a:r>
              <a:rPr lang="en-US" sz="2000" i="1" dirty="0" smtClean="0"/>
              <a:t>vs. </a:t>
            </a:r>
            <a:r>
              <a:rPr lang="en-US" sz="2000" dirty="0" smtClean="0"/>
              <a:t>Soudan</a:t>
            </a:r>
          </a:p>
          <a:p>
            <a:pPr marL="857250" lvl="1" indent="-400050">
              <a:buFont typeface="+mj-lt"/>
              <a:buAutoNum type="alphaLcParenR"/>
            </a:pPr>
            <a:r>
              <a:rPr lang="en-US" sz="2000" dirty="0" smtClean="0"/>
              <a:t>Projected reach</a:t>
            </a:r>
          </a:p>
          <a:p>
            <a:pPr marL="857250" lvl="1" indent="-400050"/>
            <a:endParaRPr lang="en-US" sz="100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2400" b="1" dirty="0" smtClean="0">
                <a:solidFill>
                  <a:srgbClr val="006C24"/>
                </a:solidFill>
              </a:rPr>
              <a:t>Radon Mitigation </a:t>
            </a:r>
            <a:r>
              <a:rPr lang="en-US" sz="2000" b="1" dirty="0" smtClean="0">
                <a:solidFill>
                  <a:srgbClr val="006C24"/>
                </a:solidFill>
              </a:rPr>
              <a:t>&amp;</a:t>
            </a:r>
            <a:r>
              <a:rPr lang="en-US" sz="2400" b="1" dirty="0" smtClean="0">
                <a:solidFill>
                  <a:srgbClr val="006C24"/>
                </a:solidFill>
              </a:rPr>
              <a:t> Assay</a:t>
            </a:r>
          </a:p>
          <a:p>
            <a:pPr marL="914400" lvl="1" indent="-457200">
              <a:buAutoNum type="alphaLcParenR"/>
            </a:pPr>
            <a:r>
              <a:rPr lang="en-US" sz="2000" dirty="0" smtClean="0"/>
              <a:t>Vacuum-swing absorption filtering</a:t>
            </a:r>
          </a:p>
          <a:p>
            <a:pPr marL="914400" lvl="1" indent="-457200">
              <a:buAutoNum type="alphaLcParenR"/>
            </a:pPr>
            <a:r>
              <a:rPr lang="en-US" sz="2000" dirty="0" smtClean="0"/>
              <a:t>Emanation assay </a:t>
            </a:r>
            <a:r>
              <a:rPr lang="en-US" dirty="0" smtClean="0"/>
              <a:t>&amp;</a:t>
            </a:r>
            <a:r>
              <a:rPr lang="en-US" sz="2000" dirty="0" smtClean="0"/>
              <a:t> the </a:t>
            </a:r>
            <a:r>
              <a:rPr lang="en-US" sz="2000" dirty="0" err="1" smtClean="0"/>
              <a:t>BetaCage</a:t>
            </a:r>
            <a:endParaRPr lang="en-US" sz="2000" dirty="0" smtClean="0"/>
          </a:p>
          <a:p>
            <a:pPr marL="914400" lvl="1" indent="-457200"/>
            <a:endParaRPr lang="en-US" sz="1000" dirty="0" smtClean="0"/>
          </a:p>
          <a:p>
            <a:pPr marL="457200" indent="-457200"/>
            <a:r>
              <a:rPr lang="en-US" sz="2400" b="1" dirty="0" smtClean="0"/>
              <a:t>V.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44873" y="810496"/>
            <a:ext cx="464440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Takes advantage of greater adsorption</a:t>
            </a:r>
          </a:p>
          <a:p>
            <a:r>
              <a:rPr lang="en-US" sz="2000" dirty="0" smtClean="0"/>
              <a:t>   capacity at high pressures:</a:t>
            </a:r>
          </a:p>
          <a:p>
            <a:endParaRPr lang="en-US" sz="1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</a:rPr>
              <a:t> Regenerate carbon by flowing small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   fraction f of gas mass flow F back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   through tank at low purge pressure</a:t>
            </a:r>
          </a:p>
          <a:p>
            <a:pPr lvl="1"/>
            <a:endParaRPr lang="en-US" sz="1000" dirty="0" smtClean="0">
              <a:solidFill>
                <a:srgbClr val="000099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</a:rPr>
              <a:t> Volume purge flow </a:t>
            </a:r>
            <a:r>
              <a:rPr lang="en-US" i="1" dirty="0" smtClean="0">
                <a:solidFill>
                  <a:srgbClr val="000099"/>
                </a:solidFill>
                <a:sym typeface="Symbol"/>
              </a:rPr>
              <a:t></a:t>
            </a:r>
            <a:r>
              <a:rPr lang="en-US" baseline="-25000" dirty="0" smtClean="0">
                <a:solidFill>
                  <a:srgbClr val="000099"/>
                </a:solidFill>
                <a:sym typeface="Symbol"/>
              </a:rPr>
              <a:t>purge</a:t>
            </a:r>
            <a:r>
              <a:rPr lang="en-US" dirty="0" smtClean="0">
                <a:solidFill>
                  <a:srgbClr val="000099"/>
                </a:solidFill>
                <a:sym typeface="Symbol"/>
              </a:rPr>
              <a:t>  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ym typeface="Symbol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  <a:sym typeface="Symbol"/>
              </a:rPr>
              <a:t> Push back radon front if: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rgbClr val="000099"/>
              </a:solidFill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rgbClr val="000099"/>
              </a:solidFill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rgbClr val="000099"/>
              </a:solidFill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rgbClr val="000099"/>
              </a:solidFill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rgbClr val="000099"/>
              </a:solidFill>
              <a:sym typeface="Symbol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  <a:sym typeface="Symbol"/>
              </a:rPr>
              <a:t> Syracuse system, f ≈ 10% with 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  <a:sym typeface="Symbol"/>
              </a:rPr>
              <a:t>   </a:t>
            </a:r>
            <a:r>
              <a:rPr lang="en-US" i="1" dirty="0" err="1" smtClean="0">
                <a:solidFill>
                  <a:srgbClr val="000099"/>
                </a:solidFill>
                <a:sym typeface="Symbol"/>
              </a:rPr>
              <a:t>P</a:t>
            </a:r>
            <a:r>
              <a:rPr lang="en-US" baseline="-25000" dirty="0" err="1" smtClean="0">
                <a:solidFill>
                  <a:srgbClr val="000099"/>
                </a:solidFill>
                <a:sym typeface="Symbol"/>
              </a:rPr>
              <a:t>purge</a:t>
            </a:r>
            <a:r>
              <a:rPr lang="en-US" dirty="0" smtClean="0">
                <a:solidFill>
                  <a:srgbClr val="000099"/>
                </a:solidFill>
                <a:sym typeface="Symbol"/>
              </a:rPr>
              <a:t> ≈ 2.5 </a:t>
            </a:r>
            <a:r>
              <a:rPr lang="en-US" dirty="0" err="1" smtClean="0">
                <a:solidFill>
                  <a:srgbClr val="000099"/>
                </a:solidFill>
                <a:sym typeface="Symbol"/>
              </a:rPr>
              <a:t>Torr</a:t>
            </a:r>
            <a:r>
              <a:rPr lang="en-US" dirty="0" smtClean="0">
                <a:solidFill>
                  <a:srgbClr val="000099"/>
                </a:solidFill>
                <a:sym typeface="Symbol"/>
              </a:rPr>
              <a:t> </a:t>
            </a:r>
            <a:r>
              <a:rPr lang="en-US" sz="1400" dirty="0" smtClean="0">
                <a:solidFill>
                  <a:srgbClr val="000099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i="1" dirty="0" smtClean="0">
                <a:solidFill>
                  <a:srgbClr val="000099"/>
                </a:solidFill>
                <a:sym typeface="Wingdings" pitchFamily="2" charset="2"/>
              </a:rPr>
              <a:t>G</a:t>
            </a:r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0099"/>
                </a:solidFill>
                <a:sym typeface="Symbol"/>
              </a:rPr>
              <a:t>≈ 30 (ideally)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68682" y="6377461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30</a:t>
            </a:fld>
            <a:endParaRPr lang="en-US" dirty="0"/>
          </a:p>
        </p:txBody>
      </p:sp>
      <p:pic>
        <p:nvPicPr>
          <p:cNvPr id="4" name="Picture 3" descr="Manual VI.JPG"/>
          <p:cNvPicPr>
            <a:picLocks noChangeAspect="1"/>
          </p:cNvPicPr>
          <p:nvPr/>
        </p:nvPicPr>
        <p:blipFill>
          <a:blip r:embed="rId4"/>
          <a:srcRect l="16692" t="25990" r="56049" b="21976"/>
          <a:stretch>
            <a:fillRect/>
          </a:stretch>
        </p:blipFill>
        <p:spPr bwMode="auto">
          <a:xfrm>
            <a:off x="5105400" y="852253"/>
            <a:ext cx="3708400" cy="566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943600" y="1215498"/>
            <a:ext cx="457200" cy="457200"/>
          </a:xfrm>
          <a:prstGeom prst="rect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80"/>
              </a:solidFill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561263" y="2739498"/>
            <a:ext cx="457200" cy="457200"/>
          </a:xfrm>
          <a:prstGeom prst="rect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80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943600" y="5711298"/>
            <a:ext cx="457200" cy="457200"/>
          </a:xfrm>
          <a:prstGeom prst="rect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80"/>
              </a:solidFill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7620000" y="4796898"/>
            <a:ext cx="304800" cy="304800"/>
          </a:xfrm>
          <a:prstGeom prst="rect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80"/>
              </a:solidFill>
            </a:endParaRPr>
          </a:p>
        </p:txBody>
      </p:sp>
      <p:sp>
        <p:nvSpPr>
          <p:cNvPr id="11" name="Bent Arrow 10"/>
          <p:cNvSpPr/>
          <p:nvPr/>
        </p:nvSpPr>
        <p:spPr bwMode="auto">
          <a:xfrm flipH="1">
            <a:off x="8059738" y="2833161"/>
            <a:ext cx="381000" cy="381000"/>
          </a:xfrm>
          <a:prstGeom prst="ben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775366" y="4415898"/>
            <a:ext cx="990600" cy="838200"/>
            <a:chOff x="6775366" y="4495800"/>
            <a:chExt cx="990600" cy="838200"/>
          </a:xfrm>
        </p:grpSpPr>
        <p:sp>
          <p:nvSpPr>
            <p:cNvPr id="13" name="TextBox 27"/>
            <p:cNvSpPr txBox="1">
              <a:spLocks noChangeArrowheads="1"/>
            </p:cNvSpPr>
            <p:nvPr/>
          </p:nvSpPr>
          <p:spPr bwMode="auto">
            <a:xfrm>
              <a:off x="6775366" y="4495800"/>
              <a:ext cx="990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</a:rPr>
                <a:t>f</a:t>
              </a:r>
              <a:r>
                <a:rPr lang="en-US" sz="900" dirty="0" smtClean="0">
                  <a:solidFill>
                    <a:srgbClr val="FFFF00"/>
                  </a:solidFill>
                </a:rPr>
                <a:t> </a:t>
              </a:r>
              <a:r>
                <a:rPr lang="en-US" sz="3200" dirty="0" err="1" smtClean="0">
                  <a:solidFill>
                    <a:srgbClr val="FFFF00"/>
                  </a:solidFill>
                </a:rPr>
                <a:t>F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14" name="Bent Arrow 13"/>
            <p:cNvSpPr/>
            <p:nvPr/>
          </p:nvSpPr>
          <p:spPr bwMode="auto">
            <a:xfrm>
              <a:off x="6934200" y="4953000"/>
              <a:ext cx="381000" cy="381000"/>
            </a:xfrm>
            <a:prstGeom prst="bentArrow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32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" name="Bent Arrow 14"/>
          <p:cNvSpPr/>
          <p:nvPr/>
        </p:nvSpPr>
        <p:spPr bwMode="auto">
          <a:xfrm rot="5400000" flipH="1">
            <a:off x="8094663" y="4661961"/>
            <a:ext cx="381000" cy="381000"/>
          </a:xfrm>
          <a:prstGeom prst="ben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Bent Arrow 15"/>
          <p:cNvSpPr/>
          <p:nvPr/>
        </p:nvSpPr>
        <p:spPr bwMode="auto">
          <a:xfrm rot="16200000" flipH="1">
            <a:off x="6883400" y="2891898"/>
            <a:ext cx="381000" cy="381000"/>
          </a:xfrm>
          <a:prstGeom prst="ben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096451" y="4611161"/>
            <a:ext cx="753498" cy="1219200"/>
            <a:chOff x="5096435" y="4690534"/>
            <a:chExt cx="754032" cy="1219200"/>
          </a:xfrm>
        </p:grpSpPr>
        <p:sp>
          <p:nvSpPr>
            <p:cNvPr id="21" name="Down Arrow 15"/>
            <p:cNvSpPr>
              <a:spLocks noChangeArrowheads="1"/>
            </p:cNvSpPr>
            <p:nvPr/>
          </p:nvSpPr>
          <p:spPr bwMode="auto">
            <a:xfrm>
              <a:off x="5317067" y="4690534"/>
              <a:ext cx="533400" cy="12192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solidFill>
                  <a:srgbClr val="FFFF00"/>
                </a:solidFill>
              </a:endParaRPr>
            </a:p>
          </p:txBody>
        </p:sp>
        <p:sp>
          <p:nvSpPr>
            <p:cNvPr id="22" name="TextBox 27"/>
            <p:cNvSpPr txBox="1">
              <a:spLocks noChangeArrowheads="1"/>
            </p:cNvSpPr>
            <p:nvPr/>
          </p:nvSpPr>
          <p:spPr bwMode="auto">
            <a:xfrm>
              <a:off x="5096435" y="4892040"/>
              <a:ext cx="45719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F</a:t>
              </a:r>
            </a:p>
          </p:txBody>
        </p:sp>
      </p:grpSp>
      <p:graphicFrame>
        <p:nvGraphicFramePr>
          <p:cNvPr id="23" name="Object 9"/>
          <p:cNvGraphicFramePr>
            <a:graphicFrameLocks noChangeAspect="1"/>
          </p:cNvGraphicFramePr>
          <p:nvPr/>
        </p:nvGraphicFramePr>
        <p:xfrm>
          <a:off x="403225" y="3094038"/>
          <a:ext cx="4127500" cy="914400"/>
        </p:xfrm>
        <a:graphic>
          <a:graphicData uri="http://schemas.openxmlformats.org/presentationml/2006/ole">
            <p:oleObj spid="_x0000_s34818" name="Equation" r:id="rId5" imgW="2006280" imgH="444240" progId="Equation.3">
              <p:embed/>
            </p:oleObj>
          </a:graphicData>
        </a:graphic>
      </p:graphicFrame>
      <p:graphicFrame>
        <p:nvGraphicFramePr>
          <p:cNvPr id="24" name="Object 10"/>
          <p:cNvGraphicFramePr>
            <a:graphicFrameLocks noChangeAspect="1"/>
          </p:cNvGraphicFramePr>
          <p:nvPr/>
        </p:nvGraphicFramePr>
        <p:xfrm>
          <a:off x="1031875" y="4738688"/>
          <a:ext cx="2870200" cy="939800"/>
        </p:xfrm>
        <a:graphic>
          <a:graphicData uri="http://schemas.openxmlformats.org/presentationml/2006/ole">
            <p:oleObj spid="_x0000_s34819" name="Equation" r:id="rId6" imgW="1434960" imgH="469800" progId="Equation.3">
              <p:embed/>
            </p:oleObj>
          </a:graphicData>
        </a:graphic>
      </p:graphicFrame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083792" y="1817161"/>
            <a:ext cx="750344" cy="1219200"/>
            <a:chOff x="5083731" y="1896532"/>
            <a:chExt cx="749788" cy="1219200"/>
          </a:xfrm>
        </p:grpSpPr>
        <p:sp>
          <p:nvSpPr>
            <p:cNvPr id="26" name="Down Arrow 6"/>
            <p:cNvSpPr>
              <a:spLocks noChangeArrowheads="1"/>
            </p:cNvSpPr>
            <p:nvPr/>
          </p:nvSpPr>
          <p:spPr bwMode="auto">
            <a:xfrm>
              <a:off x="5300120" y="1896532"/>
              <a:ext cx="533399" cy="12192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solidFill>
                  <a:srgbClr val="FFFF00"/>
                </a:solidFill>
              </a:endParaRPr>
            </a:p>
          </p:txBody>
        </p:sp>
        <p:sp>
          <p:nvSpPr>
            <p:cNvPr id="27" name="TextBox 27"/>
            <p:cNvSpPr txBox="1">
              <a:spLocks noChangeArrowheads="1"/>
            </p:cNvSpPr>
            <p:nvPr/>
          </p:nvSpPr>
          <p:spPr bwMode="auto">
            <a:xfrm>
              <a:off x="5083731" y="2128484"/>
              <a:ext cx="45719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F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122445" y="101502"/>
            <a:ext cx="6911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Vacuum-Swing Absorption (VSA)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280149" y="3863448"/>
            <a:ext cx="539751" cy="5524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baseline="-25000" dirty="0"/>
          </a:p>
        </p:txBody>
      </p:sp>
      <p:sp>
        <p:nvSpPr>
          <p:cNvPr id="31" name="Oval 30"/>
          <p:cNvSpPr/>
          <p:nvPr/>
        </p:nvSpPr>
        <p:spPr>
          <a:xfrm>
            <a:off x="7150099" y="3863448"/>
            <a:ext cx="539751" cy="5524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6286500" y="3945998"/>
            <a:ext cx="518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solidFill>
                  <a:srgbClr val="FFFF00"/>
                </a:solidFill>
              </a:rPr>
              <a:t>P</a:t>
            </a:r>
            <a:r>
              <a:rPr lang="en-US" sz="1600" b="1" baseline="-25000" dirty="0" err="1" smtClean="0">
                <a:solidFill>
                  <a:srgbClr val="FFFF00"/>
                </a:solidFill>
              </a:rPr>
              <a:t>atm</a:t>
            </a:r>
            <a:endParaRPr lang="en-US" sz="1600" b="1" baseline="-25000" dirty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18350" y="3952348"/>
            <a:ext cx="619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solidFill>
                  <a:srgbClr val="FFFF00"/>
                </a:solidFill>
              </a:rPr>
              <a:t>P</a:t>
            </a:r>
            <a:r>
              <a:rPr lang="en-US" sz="1600" b="1" baseline="-25000" dirty="0" err="1" smtClean="0">
                <a:solidFill>
                  <a:srgbClr val="FFFF00"/>
                </a:solidFill>
              </a:rPr>
              <a:t>purge</a:t>
            </a:r>
            <a:endParaRPr lang="en-US" sz="1600" b="1" baseline="-25000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55583" y="3587321"/>
            <a:ext cx="758541" cy="738664"/>
          </a:xfrm>
          <a:prstGeom prst="rect">
            <a:avLst/>
          </a:prstGeom>
          <a:solidFill>
            <a:srgbClr val="0000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Carbon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Column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#1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38119" y="3587321"/>
            <a:ext cx="758541" cy="738664"/>
          </a:xfrm>
          <a:prstGeom prst="rect">
            <a:avLst/>
          </a:prstGeom>
          <a:solidFill>
            <a:srgbClr val="0000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Carbon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Column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#2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07340" y="889256"/>
            <a:ext cx="949906" cy="307777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Input Air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34114" y="3295653"/>
            <a:ext cx="1495423" cy="409578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Vacuum Pumps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38737" y="6189206"/>
            <a:ext cx="3638549" cy="307777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Filtered output air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714478" y="6005279"/>
            <a:ext cx="1948204" cy="790575"/>
            <a:chOff x="6714478" y="6111815"/>
            <a:chExt cx="1948204" cy="790575"/>
          </a:xfrm>
        </p:grpSpPr>
        <p:sp>
          <p:nvSpPr>
            <p:cNvPr id="18" name="Down Arrow 20"/>
            <p:cNvSpPr>
              <a:spLocks noChangeArrowheads="1"/>
            </p:cNvSpPr>
            <p:nvPr/>
          </p:nvSpPr>
          <p:spPr bwMode="auto">
            <a:xfrm>
              <a:off x="6714478" y="6216590"/>
              <a:ext cx="533400" cy="685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solidFill>
                  <a:srgbClr val="FFFF00"/>
                </a:solidFill>
              </a:endParaRPr>
            </a:p>
          </p:txBody>
        </p:sp>
        <p:sp>
          <p:nvSpPr>
            <p:cNvPr id="19" name="TextBox 27"/>
            <p:cNvSpPr txBox="1">
              <a:spLocks noChangeArrowheads="1"/>
            </p:cNvSpPr>
            <p:nvPr/>
          </p:nvSpPr>
          <p:spPr bwMode="auto">
            <a:xfrm>
              <a:off x="7291082" y="6111815"/>
              <a:ext cx="1371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(1-f)</a:t>
              </a:r>
              <a:r>
                <a:rPr lang="en-US" sz="900" dirty="0">
                  <a:solidFill>
                    <a:srgbClr val="FFFF00"/>
                  </a:solidFill>
                </a:rPr>
                <a:t> </a:t>
              </a:r>
              <a:r>
                <a:rPr lang="en-US" sz="3200" dirty="0">
                  <a:solidFill>
                    <a:srgbClr val="FFFF00"/>
                  </a:solidFill>
                </a:rPr>
                <a:t>F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17271" y="101502"/>
            <a:ext cx="5692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Activated-Carbon Columns</a:t>
            </a:r>
            <a:endParaRPr lang="en-US" sz="4000" dirty="0">
              <a:solidFill>
                <a:srgbClr val="006C24"/>
              </a:solidFill>
            </a:endParaRPr>
          </a:p>
        </p:txBody>
      </p:sp>
      <p:pic>
        <p:nvPicPr>
          <p:cNvPr id="6" name="Picture 2" descr="C:\Users\raybunker\Pictures\Science\SU Uploaded\Originals\Radon Mitigation\Carbon Cleaning - Mar 2012\P1020108.JPG"/>
          <p:cNvPicPr>
            <a:picLocks noChangeAspect="1" noChangeArrowheads="1"/>
          </p:cNvPicPr>
          <p:nvPr/>
        </p:nvPicPr>
        <p:blipFill>
          <a:blip r:embed="rId2" cstate="print"/>
          <a:srcRect l="21156" t="31560" b="19525"/>
          <a:stretch>
            <a:fillRect/>
          </a:stretch>
        </p:blipFill>
        <p:spPr bwMode="auto">
          <a:xfrm>
            <a:off x="165100" y="3721100"/>
            <a:ext cx="3454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raybunker\Pictures\Science\SU Uploaded\Originals\Radon Mitigation\Carbon Cleaning - Mar 2012\P1020109.JPG"/>
          <p:cNvPicPr>
            <a:picLocks noChangeAspect="1" noChangeArrowheads="1"/>
          </p:cNvPicPr>
          <p:nvPr/>
        </p:nvPicPr>
        <p:blipFill>
          <a:blip r:embed="rId3" cstate="print"/>
          <a:srcRect t="10484" b="55084"/>
          <a:stretch>
            <a:fillRect/>
          </a:stretch>
        </p:blipFill>
        <p:spPr bwMode="auto">
          <a:xfrm>
            <a:off x="127000" y="2019300"/>
            <a:ext cx="3530600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14300" y="901700"/>
            <a:ext cx="3530600" cy="1077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/>
              <a:t>Calgon Coconut Activated Carbon</a:t>
            </a:r>
          </a:p>
          <a:p>
            <a:pPr algn="ctr"/>
            <a:r>
              <a:rPr lang="en-US" sz="1600" b="1"/>
              <a:t>Product OVC Plus 4x8 (mesh)</a:t>
            </a:r>
          </a:p>
          <a:p>
            <a:pPr algn="ctr"/>
            <a:r>
              <a:rPr lang="en-US" sz="1600" b="1"/>
              <a:t>Multiply rinsed, then dried</a:t>
            </a:r>
          </a:p>
          <a:p>
            <a:pPr algn="ctr"/>
            <a:r>
              <a:rPr lang="en-US" sz="1600" b="1"/>
              <a:t>under high-flow fume hoods</a:t>
            </a:r>
          </a:p>
        </p:txBody>
      </p:sp>
      <p:pic>
        <p:nvPicPr>
          <p:cNvPr id="9" name="Picture 7" descr="C:\Users\raybunker\Pictures\Science\SU Uploaded\Originals\Radon Mitigation\System Status\Mechanical Room  - Mar 2012\P1020135.JPG"/>
          <p:cNvPicPr>
            <a:picLocks noChangeAspect="1" noChangeArrowheads="1"/>
          </p:cNvPicPr>
          <p:nvPr/>
        </p:nvPicPr>
        <p:blipFill>
          <a:blip r:embed="rId4" cstate="print"/>
          <a:srcRect t="24774" r="3000" b="841"/>
          <a:stretch>
            <a:fillRect/>
          </a:stretch>
        </p:blipFill>
        <p:spPr bwMode="auto">
          <a:xfrm>
            <a:off x="3733800" y="2963863"/>
            <a:ext cx="5313363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raybunker\Pictures\Science\SU Uploaded\Originals\Radon Mitigation\System Status\Spring Loading - Aug 10, 2012\P1020577.JPG"/>
          <p:cNvPicPr>
            <a:picLocks noChangeAspect="1" noChangeArrowheads="1"/>
          </p:cNvPicPr>
          <p:nvPr/>
        </p:nvPicPr>
        <p:blipFill>
          <a:blip r:embed="rId5" cstate="print"/>
          <a:srcRect l="-330" t="22301" r="-473" b="20818"/>
          <a:stretch>
            <a:fillRect/>
          </a:stretch>
        </p:blipFill>
        <p:spPr bwMode="auto">
          <a:xfrm>
            <a:off x="6179144" y="906463"/>
            <a:ext cx="26670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31682" y="1173163"/>
            <a:ext cx="1765300" cy="15700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Two Identical</a:t>
            </a:r>
          </a:p>
          <a:p>
            <a:pPr algn="ctr">
              <a:defRPr/>
            </a:pPr>
            <a:r>
              <a:rPr lang="en-US" sz="1600" b="1" dirty="0"/>
              <a:t>Stainless-steel</a:t>
            </a:r>
          </a:p>
          <a:p>
            <a:pPr algn="ctr">
              <a:defRPr/>
            </a:pPr>
            <a:r>
              <a:rPr lang="en-US" sz="1600" b="1" dirty="0"/>
              <a:t>Vacuum Vessels</a:t>
            </a:r>
          </a:p>
          <a:p>
            <a:pPr algn="ctr">
              <a:defRPr/>
            </a:pPr>
            <a:r>
              <a:rPr lang="en-US" sz="1600" b="1" dirty="0"/>
              <a:t>Filled with </a:t>
            </a:r>
          </a:p>
          <a:p>
            <a:pPr algn="ctr">
              <a:defRPr/>
            </a:pPr>
            <a:r>
              <a:rPr lang="en-US" sz="1600" b="1" dirty="0"/>
              <a:t>~150 kg each</a:t>
            </a:r>
            <a:r>
              <a:rPr lang="en-US" sz="1400" b="1" dirty="0"/>
              <a:t> &amp;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99"/>
                </a:solidFill>
              </a:rPr>
              <a:t>Spring Loaded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3608034" y="6054312"/>
            <a:ext cx="5562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Opened up tank after first month commissioning, found carbon still in good shape &amp; well packed.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raybunker\Documents\Physics\Conferences\LRT 2013\Mitigation Talk\Annotated Front.png"/>
          <p:cNvPicPr>
            <a:picLocks noChangeAspect="1" noChangeArrowheads="1"/>
          </p:cNvPicPr>
          <p:nvPr/>
        </p:nvPicPr>
        <p:blipFill>
          <a:blip r:embed="rId2"/>
          <a:srcRect t="3500" r="1721" b="3784"/>
          <a:stretch>
            <a:fillRect/>
          </a:stretch>
        </p:blipFill>
        <p:spPr bwMode="auto">
          <a:xfrm>
            <a:off x="230577" y="730168"/>
            <a:ext cx="8655976" cy="604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368196" y="829315"/>
            <a:ext cx="1205778" cy="369332"/>
          </a:xfrm>
          <a:prstGeom prst="rect">
            <a:avLst/>
          </a:prstGeom>
          <a:solidFill>
            <a:schemeClr val="tx1">
              <a:alpha val="48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≈10 </a:t>
            </a:r>
            <a:r>
              <a:rPr lang="en-US" b="1" dirty="0" err="1">
                <a:solidFill>
                  <a:schemeClr val="bg1"/>
                </a:solidFill>
              </a:rPr>
              <a:t>Bq</a:t>
            </a:r>
            <a:r>
              <a:rPr lang="en-US" b="1" dirty="0">
                <a:solidFill>
                  <a:schemeClr val="bg1"/>
                </a:solidFill>
              </a:rPr>
              <a:t>/m</a:t>
            </a:r>
            <a:r>
              <a:rPr lang="en-US" b="1" baseline="3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568814" y="1292436"/>
            <a:ext cx="1266692" cy="369332"/>
          </a:xfrm>
          <a:prstGeom prst="rect">
            <a:avLst/>
          </a:prstGeom>
          <a:solidFill>
            <a:schemeClr val="tx1">
              <a:alpha val="51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≈0.1 </a:t>
            </a:r>
            <a:r>
              <a:rPr lang="en-US" b="1" dirty="0" err="1">
                <a:solidFill>
                  <a:schemeClr val="bg1"/>
                </a:solidFill>
              </a:rPr>
              <a:t>Bq</a:t>
            </a:r>
            <a:r>
              <a:rPr lang="en-US" b="1" dirty="0">
                <a:solidFill>
                  <a:schemeClr val="bg1"/>
                </a:solidFill>
              </a:rPr>
              <a:t>/m</a:t>
            </a:r>
            <a:r>
              <a:rPr lang="en-US" b="1" baseline="3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3219" y="3844"/>
            <a:ext cx="4526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The VSA Radon Filter</a:t>
            </a:r>
            <a:endParaRPr lang="en-US" sz="4000" dirty="0">
              <a:solidFill>
                <a:srgbClr val="006C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Ray Bunker - Syracuse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 descr="C:\Users\raybunker\Documents\Physics\Conferences\LRT 2013\Mitigation Talk\Annotated Top.png"/>
          <p:cNvPicPr>
            <a:picLocks noChangeAspect="1" noChangeArrowheads="1"/>
          </p:cNvPicPr>
          <p:nvPr/>
        </p:nvPicPr>
        <p:blipFill>
          <a:blip r:embed="rId2"/>
          <a:srcRect l="1299" t="3464" r="1744" b="5113"/>
          <a:stretch>
            <a:fillRect/>
          </a:stretch>
        </p:blipFill>
        <p:spPr bwMode="auto">
          <a:xfrm>
            <a:off x="582966" y="722906"/>
            <a:ext cx="7948474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03219" y="3844"/>
            <a:ext cx="4526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The VSA Radon Filter</a:t>
            </a:r>
            <a:endParaRPr lang="en-US" sz="4000" dirty="0">
              <a:solidFill>
                <a:srgbClr val="006C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6" descr="C:\Users\raybunker\Documents\MATLAB\LRT 2013 - mitigation\plots\filter_demonstra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1993900"/>
            <a:ext cx="8037512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Brace 8"/>
          <p:cNvSpPr>
            <a:spLocks/>
          </p:cNvSpPr>
          <p:nvPr/>
        </p:nvSpPr>
        <p:spPr bwMode="auto">
          <a:xfrm rot="16200000">
            <a:off x="2305050" y="539750"/>
            <a:ext cx="444500" cy="2717800"/>
          </a:xfrm>
          <a:prstGeom prst="rightBrace">
            <a:avLst>
              <a:gd name="adj1" fmla="val 59756"/>
              <a:gd name="adj2" fmla="val 27102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80"/>
              </a:solidFill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30200" y="927100"/>
            <a:ext cx="3162300" cy="830263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/>
              <a:t>Unfiltered, but conditioned air</a:t>
            </a:r>
          </a:p>
          <a:p>
            <a:pPr algn="ctr"/>
            <a:r>
              <a:rPr lang="en-US" sz="1600" b="1"/>
              <a:t>from building HVAC, first</a:t>
            </a:r>
          </a:p>
          <a:p>
            <a:pPr algn="ctr"/>
            <a:r>
              <a:rPr lang="en-US" sz="1600" b="1"/>
              <a:t>collected by vent at roof level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445000" y="1016000"/>
            <a:ext cx="4203700" cy="9239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/>
              <a:t>Re-binned RAD7 measurements,</a:t>
            </a:r>
          </a:p>
          <a:p>
            <a:pPr algn="ctr"/>
            <a:r>
              <a:rPr lang="en-US" sz="1800" b="1"/>
              <a:t>derived from </a:t>
            </a:r>
            <a:r>
              <a:rPr lang="en-US" sz="2000" b="1" baseline="30000"/>
              <a:t>214</a:t>
            </a:r>
            <a:r>
              <a:rPr lang="en-US" sz="1800" b="1"/>
              <a:t>Po</a:t>
            </a:r>
            <a:r>
              <a:rPr lang="en-US" sz="1600" b="1"/>
              <a:t> &amp; </a:t>
            </a:r>
            <a:r>
              <a:rPr lang="en-US" sz="2000" b="1" baseline="30000"/>
              <a:t>218</a:t>
            </a:r>
            <a:r>
              <a:rPr lang="en-US" sz="1800" b="1"/>
              <a:t>Po alphas </a:t>
            </a:r>
            <a:r>
              <a:rPr lang="en-US" sz="1600" b="1"/>
              <a:t>&amp;</a:t>
            </a:r>
            <a:endParaRPr lang="en-US" sz="1800" b="1"/>
          </a:p>
          <a:p>
            <a:pPr algn="ctr"/>
            <a:r>
              <a:rPr lang="en-US" sz="1800" b="1"/>
              <a:t>originally taken in 1-hour intervals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8067675" y="3317875"/>
            <a:ext cx="1263650" cy="584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&gt;10x</a:t>
            </a:r>
          </a:p>
          <a:p>
            <a:pPr algn="ctr">
              <a:defRPr/>
            </a:pPr>
            <a:r>
              <a:rPr lang="en-US" sz="1600" b="1" dirty="0"/>
              <a:t>Reduction</a:t>
            </a:r>
          </a:p>
        </p:txBody>
      </p:sp>
      <p:cxnSp>
        <p:nvCxnSpPr>
          <p:cNvPr id="9" name="Shape 8"/>
          <p:cNvCxnSpPr>
            <a:stCxn id="8" idx="1"/>
          </p:cNvCxnSpPr>
          <p:nvPr/>
        </p:nvCxnSpPr>
        <p:spPr bwMode="auto">
          <a:xfrm rot="16200000" flipV="1">
            <a:off x="8238332" y="2516981"/>
            <a:ext cx="315912" cy="606425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  <a:extLst/>
        </p:spPr>
      </p:cxnSp>
      <p:cxnSp>
        <p:nvCxnSpPr>
          <p:cNvPr id="10" name="Shape 9"/>
          <p:cNvCxnSpPr>
            <a:stCxn id="8" idx="3"/>
          </p:cNvCxnSpPr>
          <p:nvPr/>
        </p:nvCxnSpPr>
        <p:spPr bwMode="auto">
          <a:xfrm rot="5400000">
            <a:off x="8206581" y="4128294"/>
            <a:ext cx="379413" cy="606425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  <a:extLst/>
        </p:spPr>
      </p:cxnSp>
      <p:sp>
        <p:nvSpPr>
          <p:cNvPr id="11" name="Rectangle 10"/>
          <p:cNvSpPr/>
          <p:nvPr/>
        </p:nvSpPr>
        <p:spPr>
          <a:xfrm>
            <a:off x="829471" y="101502"/>
            <a:ext cx="74678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Initial Performance at Filter Output</a:t>
            </a:r>
            <a:endParaRPr lang="en-US" sz="4000" dirty="0">
              <a:solidFill>
                <a:srgbClr val="006C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92979" y="92624"/>
            <a:ext cx="5922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Optimizations in 2013-2014</a:t>
            </a:r>
            <a:endParaRPr lang="en-US" sz="4000" dirty="0">
              <a:solidFill>
                <a:srgbClr val="006C24"/>
              </a:solidFill>
            </a:endParaRPr>
          </a:p>
        </p:txBody>
      </p:sp>
      <p:pic>
        <p:nvPicPr>
          <p:cNvPr id="10" name="Picture 1" descr="with_circulation.png"/>
          <p:cNvPicPr>
            <a:picLocks noChangeAspect="1"/>
          </p:cNvPicPr>
          <p:nvPr/>
        </p:nvPicPr>
        <p:blipFill>
          <a:blip r:embed="rId2"/>
          <a:srcRect l="4169" t="6944" r="8328"/>
          <a:stretch>
            <a:fillRect/>
          </a:stretch>
        </p:blipFill>
        <p:spPr bwMode="auto">
          <a:xfrm>
            <a:off x="4502971" y="2540480"/>
            <a:ext cx="45862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no_circulation.png"/>
          <p:cNvPicPr>
            <a:picLocks noChangeAspect="1"/>
          </p:cNvPicPr>
          <p:nvPr/>
        </p:nvPicPr>
        <p:blipFill>
          <a:blip r:embed="rId3"/>
          <a:srcRect l="1620" t="6636" r="8095"/>
          <a:stretch>
            <a:fillRect/>
          </a:stretch>
        </p:blipFill>
        <p:spPr bwMode="auto">
          <a:xfrm>
            <a:off x="72258" y="2530955"/>
            <a:ext cx="47498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36821" y="2192776"/>
            <a:ext cx="394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Clean-room HVAC Off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&gt;50x reduction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43968" y="2194255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Clean-room HVAC On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&gt;25x reduction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7297" y="6347533"/>
            <a:ext cx="7800342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Further recent optimizations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0.1 </a:t>
            </a:r>
            <a:r>
              <a:rPr lang="en-US" dirty="0" err="1" smtClean="0">
                <a:sym typeface="Wingdings" pitchFamily="2" charset="2"/>
              </a:rPr>
              <a:t>Bq</a:t>
            </a:r>
            <a:r>
              <a:rPr lang="en-US" dirty="0" smtClean="0">
                <a:sym typeface="Wingdings" pitchFamily="2" charset="2"/>
              </a:rPr>
              <a:t>/m</a:t>
            </a:r>
            <a:r>
              <a:rPr lang="en-US" baseline="30000" dirty="0" smtClean="0">
                <a:sym typeface="Wingdings" pitchFamily="2" charset="2"/>
              </a:rPr>
              <a:t>3</a:t>
            </a:r>
            <a:r>
              <a:rPr lang="en-US" dirty="0" smtClean="0">
                <a:sym typeface="Wingdings" pitchFamily="2" charset="2"/>
              </a:rPr>
              <a:t> in clean room with HVAC circulation on!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2670" y="852250"/>
            <a:ext cx="805226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Increased robustness of system: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Overcame difficulty of roughing pump to handle high humidity of upstate NY in summer</a:t>
            </a:r>
          </a:p>
          <a:p>
            <a:pPr lvl="1"/>
            <a:endParaRPr lang="en-US" sz="600" dirty="0" smtClean="0"/>
          </a:p>
          <a:p>
            <a:r>
              <a:rPr lang="en-US" dirty="0" smtClean="0">
                <a:solidFill>
                  <a:srgbClr val="000099"/>
                </a:solidFill>
              </a:rPr>
              <a:t>Identified &amp; reduced leaks all along system: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Still limited by leaks in clean-room HVAC when HVAC circulation is 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06371" y="137013"/>
            <a:ext cx="54763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Radon Emanation System</a:t>
            </a:r>
            <a:endParaRPr lang="en-US" sz="4000" dirty="0">
              <a:solidFill>
                <a:srgbClr val="006C24"/>
              </a:solidFill>
            </a:endParaRPr>
          </a:p>
        </p:txBody>
      </p:sp>
      <p:pic>
        <p:nvPicPr>
          <p:cNvPr id="7" name="Picture 6" descr="emanationsystem.jpg"/>
          <p:cNvPicPr>
            <a:picLocks noChangeAspect="1"/>
          </p:cNvPicPr>
          <p:nvPr/>
        </p:nvPicPr>
        <p:blipFill>
          <a:blip r:embed="rId2" cstate="print"/>
          <a:srcRect l="5863" t="3149" r="-1456" b="7829"/>
          <a:stretch>
            <a:fillRect/>
          </a:stretch>
        </p:blipFill>
        <p:spPr bwMode="auto">
          <a:xfrm>
            <a:off x="154539" y="1207363"/>
            <a:ext cx="5681708" cy="396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4705" y="5504156"/>
            <a:ext cx="214052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Electropolished</a:t>
            </a:r>
            <a:endParaRPr lang="en-US" sz="1600" dirty="0" smtClean="0"/>
          </a:p>
          <a:p>
            <a:r>
              <a:rPr lang="en-US" sz="1600" dirty="0" smtClean="0"/>
              <a:t>chamber for emanating</a:t>
            </a:r>
          </a:p>
          <a:p>
            <a:r>
              <a:rPr lang="en-US" sz="1600" dirty="0" smtClean="0"/>
              <a:t>radon from samples</a:t>
            </a:r>
            <a:endParaRPr lang="en-US" sz="1600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rot="16200000" flipV="1">
            <a:off x="781778" y="5190968"/>
            <a:ext cx="577048" cy="493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1493" y="292969"/>
            <a:ext cx="20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HEPA-filtered acrylic</a:t>
            </a:r>
          </a:p>
          <a:p>
            <a:pPr algn="ctr"/>
            <a:r>
              <a:rPr lang="en-US" sz="1600" dirty="0" smtClean="0"/>
              <a:t>enclosure … class ≈100</a:t>
            </a: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rot="5400000">
            <a:off x="997974" y="1047668"/>
            <a:ext cx="435011" cy="951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08715" y="1546200"/>
            <a:ext cx="2369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Gas panel fabricated</a:t>
            </a:r>
          </a:p>
          <a:p>
            <a:pPr algn="ctr"/>
            <a:r>
              <a:rPr lang="en-US" sz="1600" dirty="0" smtClean="0"/>
              <a:t>by Swagelok with</a:t>
            </a:r>
          </a:p>
          <a:p>
            <a:pPr algn="ctr"/>
            <a:r>
              <a:rPr lang="en-US" sz="1600" dirty="0" smtClean="0"/>
              <a:t>carbon </a:t>
            </a:r>
            <a:r>
              <a:rPr lang="en-US" sz="1200" dirty="0" smtClean="0"/>
              <a:t>&amp;</a:t>
            </a:r>
            <a:r>
              <a:rPr lang="en-US" sz="1600" dirty="0" smtClean="0"/>
              <a:t> brass-wool traps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93344" y="5534933"/>
            <a:ext cx="2244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Small liquid-nitrogen</a:t>
            </a:r>
          </a:p>
          <a:p>
            <a:pPr algn="ctr"/>
            <a:r>
              <a:rPr lang="en-US" sz="1600" dirty="0" err="1" smtClean="0"/>
              <a:t>dewar</a:t>
            </a:r>
            <a:r>
              <a:rPr lang="en-US" sz="1600" dirty="0" smtClean="0"/>
              <a:t> for freezing radon</a:t>
            </a:r>
          </a:p>
          <a:p>
            <a:pPr algn="ctr"/>
            <a:r>
              <a:rPr lang="en-US" sz="1600" dirty="0" smtClean="0"/>
              <a:t>onto brass wool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rot="5400000" flipH="1" flipV="1">
            <a:off x="3087419" y="5137282"/>
            <a:ext cx="625582" cy="1697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49422" y="5534933"/>
            <a:ext cx="2509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Electrostatic detector:</a:t>
            </a:r>
          </a:p>
          <a:p>
            <a:pPr algn="r"/>
            <a:r>
              <a:rPr lang="en-US" sz="1600" dirty="0" err="1" smtClean="0"/>
              <a:t>Ortec</a:t>
            </a:r>
            <a:r>
              <a:rPr lang="en-US" sz="1600" dirty="0" smtClean="0"/>
              <a:t> Si alpha detector held</a:t>
            </a:r>
          </a:p>
          <a:p>
            <a:pPr algn="r"/>
            <a:r>
              <a:rPr lang="en-US" sz="1600" dirty="0" smtClean="0"/>
              <a:t>at large negative voltage</a:t>
            </a:r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rot="16200000" flipV="1">
            <a:off x="5194588" y="5025300"/>
            <a:ext cx="634459" cy="3848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5132525" y="1278371"/>
            <a:ext cx="3964005" cy="3700931"/>
            <a:chOff x="5132525" y="1278371"/>
            <a:chExt cx="3964005" cy="3700931"/>
          </a:xfrm>
        </p:grpSpPr>
        <p:pic>
          <p:nvPicPr>
            <p:cNvPr id="35842" name="Picture 2" descr="C:\Users\raybunker\Documents\MATLAB\ed\plots\run64c_Po-peak_characterization.png"/>
            <p:cNvPicPr>
              <a:picLocks noChangeAspect="1" noChangeArrowheads="1"/>
            </p:cNvPicPr>
            <p:nvPr/>
          </p:nvPicPr>
          <p:blipFill>
            <a:blip r:embed="rId3"/>
            <a:srcRect l="4723" t="6635" r="7170" b="2102"/>
            <a:stretch>
              <a:fillRect/>
            </a:stretch>
          </p:blipFill>
          <p:spPr bwMode="auto">
            <a:xfrm>
              <a:off x="5132525" y="1899826"/>
              <a:ext cx="3964005" cy="3079476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5868138" y="1278371"/>
              <a:ext cx="31051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99"/>
                  </a:solidFill>
                </a:rPr>
                <a:t>Currently commissioning</a:t>
              </a:r>
            </a:p>
            <a:p>
              <a:r>
                <a:rPr lang="en-US" sz="1400" dirty="0" smtClean="0">
                  <a:sym typeface="Wingdings" pitchFamily="2" charset="2"/>
                </a:rPr>
                <a:t> Demonstrated sensitivity to Po peaks</a:t>
              </a:r>
              <a:endParaRPr lang="en-US" sz="1400" dirty="0" smtClean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15604" y="1442454"/>
            <a:ext cx="4194254" cy="3364805"/>
            <a:chOff x="315604" y="1442454"/>
            <a:chExt cx="4194254" cy="3364805"/>
          </a:xfrm>
        </p:grpSpPr>
        <p:pic>
          <p:nvPicPr>
            <p:cNvPr id="35843" name="Picture 3" descr="C:\Users\raybunker\Documents\MATLAB\ed\plots\low-pressure_background.png"/>
            <p:cNvPicPr>
              <a:picLocks noChangeAspect="1" noChangeArrowheads="1"/>
            </p:cNvPicPr>
            <p:nvPr/>
          </p:nvPicPr>
          <p:blipFill>
            <a:blip r:embed="rId4"/>
            <a:srcRect l="4957" t="5611" r="6800"/>
            <a:stretch>
              <a:fillRect/>
            </a:stretch>
          </p:blipFill>
          <p:spPr bwMode="auto">
            <a:xfrm>
              <a:off x="315604" y="1442454"/>
              <a:ext cx="4194254" cy="3364805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834500" y="2024113"/>
              <a:ext cx="16043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Initial backgrounds</a:t>
              </a:r>
            </a:p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indicate ≈10 </a:t>
              </a:r>
              <a:r>
                <a:rPr lang="el-GR" sz="1400" b="1" dirty="0" smtClean="0">
                  <a:solidFill>
                    <a:srgbClr val="FF0000"/>
                  </a:solidFill>
                </a:rPr>
                <a:t>μ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Bq</a:t>
              </a:r>
              <a:endParaRPr lang="en-US" sz="14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readily achievable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16719" y="119257"/>
            <a:ext cx="48675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The </a:t>
            </a:r>
            <a:r>
              <a:rPr lang="en-US" sz="4000" dirty="0" err="1" smtClean="0">
                <a:solidFill>
                  <a:srgbClr val="006C24"/>
                </a:solidFill>
              </a:rPr>
              <a:t>BetaCage</a:t>
            </a:r>
            <a:r>
              <a:rPr lang="en-US" sz="4000" dirty="0" smtClean="0">
                <a:solidFill>
                  <a:srgbClr val="006C24"/>
                </a:solidFill>
              </a:rPr>
              <a:t> Concept</a:t>
            </a:r>
            <a:endParaRPr lang="en-US" sz="4000" dirty="0">
              <a:solidFill>
                <a:srgbClr val="006C24"/>
              </a:solidFill>
            </a:endParaRPr>
          </a:p>
        </p:txBody>
      </p:sp>
      <p:pic>
        <p:nvPicPr>
          <p:cNvPr id="6" name="Picture 5" descr="BetaCage_schematic_with_load_lock.png"/>
          <p:cNvPicPr>
            <a:picLocks noChangeAspect="1"/>
          </p:cNvPicPr>
          <p:nvPr/>
        </p:nvPicPr>
        <p:blipFill>
          <a:blip r:embed="rId2"/>
          <a:srcRect l="48181" b="4396"/>
          <a:stretch>
            <a:fillRect/>
          </a:stretch>
        </p:blipFill>
        <p:spPr bwMode="auto">
          <a:xfrm>
            <a:off x="436367" y="2810753"/>
            <a:ext cx="4243747" cy="368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578" y="904816"/>
            <a:ext cx="507292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Goal is for 100x more sensitive surface </a:t>
            </a:r>
            <a:r>
              <a:rPr lang="el-GR" dirty="0" smtClean="0"/>
              <a:t>β</a:t>
            </a:r>
            <a:r>
              <a:rPr lang="en-US" dirty="0" smtClean="0"/>
              <a:t> screening</a:t>
            </a:r>
          </a:p>
          <a:p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Radiopure</a:t>
            </a:r>
            <a:r>
              <a:rPr lang="en-US" dirty="0" smtClean="0"/>
              <a:t> time projection chamber</a:t>
            </a:r>
          </a:p>
          <a:p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Wires provide minimum surface area for emissions</a:t>
            </a:r>
          </a:p>
          <a:p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Crossed grids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≈mm </a:t>
            </a:r>
            <a:r>
              <a:rPr lang="en-US" i="1" dirty="0" err="1" smtClean="0">
                <a:sym typeface="Wingdings" pitchFamily="2" charset="2"/>
              </a:rPr>
              <a:t>xy</a:t>
            </a:r>
            <a:r>
              <a:rPr lang="en-US" dirty="0" smtClean="0">
                <a:sym typeface="Wingdings" pitchFamily="2" charset="2"/>
              </a:rPr>
              <a:t> position information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1019" y="904816"/>
            <a:ext cx="383605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Can screen for </a:t>
            </a:r>
            <a:r>
              <a:rPr lang="en-US" baseline="30000" dirty="0" smtClean="0"/>
              <a:t>210</a:t>
            </a:r>
            <a:r>
              <a:rPr lang="en-US" dirty="0" smtClean="0"/>
              <a:t>Pb </a:t>
            </a:r>
            <a:r>
              <a:rPr lang="el-GR" dirty="0" smtClean="0"/>
              <a:t>β</a:t>
            </a:r>
            <a:r>
              <a:rPr lang="en-US" dirty="0" smtClean="0"/>
              <a:t>’s promptly,</a:t>
            </a:r>
          </a:p>
          <a:p>
            <a:r>
              <a:rPr lang="en-US" dirty="0" smtClean="0"/>
              <a:t>   without waiting for </a:t>
            </a:r>
            <a:r>
              <a:rPr lang="en-US" baseline="30000" dirty="0" smtClean="0"/>
              <a:t>210</a:t>
            </a:r>
            <a:r>
              <a:rPr lang="en-US" dirty="0" smtClean="0"/>
              <a:t>Po grow-in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Sensitivity goals are: </a:t>
            </a:r>
            <a:r>
              <a:rPr lang="en-US" sz="1600" dirty="0" smtClean="0">
                <a:solidFill>
                  <a:srgbClr val="000099"/>
                </a:solidFill>
              </a:rPr>
              <a:t>(Bunker LRT2013)</a:t>
            </a:r>
            <a:endParaRPr lang="en-US" dirty="0" smtClean="0">
              <a:solidFill>
                <a:srgbClr val="000099"/>
              </a:solidFill>
            </a:endParaRPr>
          </a:p>
          <a:p>
            <a:pPr lvl="1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0.1 </a:t>
            </a:r>
            <a:r>
              <a:rPr lang="el-GR" sz="1600" dirty="0" smtClean="0"/>
              <a:t>β</a:t>
            </a:r>
            <a:r>
              <a:rPr lang="en-US" sz="1600" dirty="0" smtClean="0"/>
              <a:t> /</a:t>
            </a:r>
            <a:r>
              <a:rPr lang="en-US" sz="1600" dirty="0" err="1" smtClean="0"/>
              <a:t>keV</a:t>
            </a:r>
            <a:r>
              <a:rPr lang="en-US" sz="1600" dirty="0" smtClean="0"/>
              <a:t>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/day</a:t>
            </a:r>
          </a:p>
          <a:p>
            <a:pPr lvl="1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0.1 </a:t>
            </a:r>
            <a:r>
              <a:rPr lang="en-US" sz="1600" dirty="0" smtClean="0">
                <a:sym typeface="Symbol"/>
              </a:rPr>
              <a:t></a:t>
            </a:r>
            <a:r>
              <a:rPr lang="en-US" sz="1600" dirty="0" smtClean="0">
                <a:sym typeface="Wingdings" pitchFamily="2" charset="2"/>
              </a:rPr>
              <a:t>/m</a:t>
            </a:r>
            <a:r>
              <a:rPr lang="en-US" sz="1600" baseline="30000" dirty="0" smtClean="0">
                <a:sym typeface="Wingdings" pitchFamily="2" charset="2"/>
              </a:rPr>
              <a:t>2</a:t>
            </a:r>
            <a:r>
              <a:rPr lang="en-US" sz="1600" dirty="0" smtClean="0">
                <a:sym typeface="Wingdings" pitchFamily="2" charset="2"/>
              </a:rPr>
              <a:t>/day</a:t>
            </a:r>
          </a:p>
          <a:p>
            <a:pPr lvl="1">
              <a:buFont typeface="Wingdings" pitchFamily="2" charset="2"/>
              <a:buChar char="à"/>
            </a:pPr>
            <a:endParaRPr lang="en-US" sz="16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 Smaller-sized prototype should have</a:t>
            </a:r>
          </a:p>
          <a:p>
            <a:r>
              <a:rPr lang="en-US" dirty="0" smtClean="0">
                <a:sym typeface="Wingdings" pitchFamily="2" charset="2"/>
              </a:rPr>
              <a:t>   essentially zero background for </a:t>
            </a:r>
            <a:r>
              <a:rPr lang="en-US" dirty="0" smtClean="0">
                <a:sym typeface="Symbol"/>
              </a:rPr>
              <a:t>’s</a:t>
            </a:r>
            <a:endParaRPr lang="en-US" dirty="0"/>
          </a:p>
        </p:txBody>
      </p:sp>
      <p:pic>
        <p:nvPicPr>
          <p:cNvPr id="15" name="Picture 1" descr="alphas_track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4648" y="3404879"/>
            <a:ext cx="3527513" cy="328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/>
          <a:srcRect l="5138" t="4481" r="5196" b="3883"/>
          <a:stretch>
            <a:fillRect/>
          </a:stretch>
        </p:blipFill>
        <p:spPr bwMode="auto">
          <a:xfrm>
            <a:off x="239151" y="1822117"/>
            <a:ext cx="4375052" cy="47406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56915" y="137013"/>
            <a:ext cx="52155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The </a:t>
            </a:r>
            <a:r>
              <a:rPr lang="en-US" sz="4000" dirty="0" err="1" smtClean="0">
                <a:solidFill>
                  <a:srgbClr val="006C24"/>
                </a:solidFill>
              </a:rPr>
              <a:t>BetaCage</a:t>
            </a:r>
            <a:r>
              <a:rPr lang="en-US" sz="4000" dirty="0" smtClean="0">
                <a:solidFill>
                  <a:srgbClr val="006C24"/>
                </a:solidFill>
              </a:rPr>
              <a:t> Prototype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07" y="905525"/>
            <a:ext cx="46013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 2 40x40-cm</a:t>
            </a:r>
            <a:r>
              <a:rPr lang="en-US" baseline="30000" dirty="0" smtClean="0">
                <a:solidFill>
                  <a:srgbClr val="000099"/>
                </a:solidFill>
              </a:rPr>
              <a:t>2</a:t>
            </a:r>
            <a:r>
              <a:rPr lang="en-US" dirty="0" smtClean="0">
                <a:solidFill>
                  <a:srgbClr val="000099"/>
                </a:solidFill>
              </a:rPr>
              <a:t> MWPCs around 20-cm field-cage</a:t>
            </a:r>
          </a:p>
          <a:p>
            <a:pPr lvl="1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Trigger MWPC </a:t>
            </a:r>
            <a:r>
              <a:rPr lang="en-US" sz="1200" dirty="0" smtClean="0">
                <a:sym typeface="Wingdings" pitchFamily="2" charset="2"/>
              </a:rPr>
              <a:t>&amp;</a:t>
            </a:r>
            <a:r>
              <a:rPr lang="en-US" sz="1600" dirty="0" smtClean="0">
                <a:sym typeface="Wingdings" pitchFamily="2" charset="2"/>
              </a:rPr>
              <a:t> imaging “bulk” MWPC</a:t>
            </a:r>
            <a:endParaRPr lang="en-US" sz="1600" dirty="0"/>
          </a:p>
        </p:txBody>
      </p:sp>
      <p:pic>
        <p:nvPicPr>
          <p:cNvPr id="9" name="Picture 2" descr="eresvsv_final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6453" y="2888790"/>
            <a:ext cx="4152304" cy="336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799494" y="905525"/>
            <a:ext cx="440165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 Characterized with </a:t>
            </a:r>
            <a:r>
              <a:rPr lang="en-US" baseline="30000" dirty="0" smtClean="0">
                <a:solidFill>
                  <a:srgbClr val="000099"/>
                </a:solidFill>
              </a:rPr>
              <a:t>55</a:t>
            </a:r>
            <a:r>
              <a:rPr lang="en-US" dirty="0" smtClean="0">
                <a:solidFill>
                  <a:srgbClr val="000099"/>
                </a:solidFill>
              </a:rPr>
              <a:t>Fe X-rays</a:t>
            </a:r>
          </a:p>
          <a:p>
            <a:pPr marL="219075" lvl="1"/>
            <a:r>
              <a:rPr lang="en-US" sz="1600" dirty="0" smtClean="0">
                <a:sym typeface="Wingdings" pitchFamily="2" charset="2"/>
              </a:rPr>
              <a:t> Achieved intrinsic resolution of ≈14% </a:t>
            </a:r>
            <a:r>
              <a:rPr lang="en-US" sz="1600" i="1" dirty="0" err="1" smtClean="0">
                <a:sym typeface="Wingdings" pitchFamily="2" charset="2"/>
              </a:rPr>
              <a:t>vs</a:t>
            </a:r>
            <a:r>
              <a:rPr lang="en-US" sz="1600" i="1" dirty="0" smtClean="0">
                <a:sym typeface="Wingdings" pitchFamily="2" charset="2"/>
              </a:rPr>
              <a:t> </a:t>
            </a:r>
            <a:r>
              <a:rPr lang="en-US" sz="1600" dirty="0" smtClean="0">
                <a:sym typeface="Wingdings" pitchFamily="2" charset="2"/>
              </a:rPr>
              <a:t>ideal</a:t>
            </a:r>
          </a:p>
          <a:p>
            <a:pPr marL="219075" lvl="1"/>
            <a:r>
              <a:rPr lang="en-US" sz="1600" dirty="0" smtClean="0">
                <a:sym typeface="Wingdings" pitchFamily="2" charset="2"/>
              </a:rPr>
              <a:t>     12-13% from </a:t>
            </a:r>
            <a:r>
              <a:rPr lang="en-US" sz="1600" dirty="0" err="1" smtClean="0">
                <a:sym typeface="Wingdings" pitchFamily="2" charset="2"/>
              </a:rPr>
              <a:t>Fano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200" dirty="0" smtClean="0">
                <a:sym typeface="Wingdings" pitchFamily="2" charset="2"/>
              </a:rPr>
              <a:t>&amp;</a:t>
            </a:r>
            <a:r>
              <a:rPr lang="en-US" sz="1600" dirty="0" smtClean="0">
                <a:sym typeface="Wingdings" pitchFamily="2" charset="2"/>
              </a:rPr>
              <a:t> avalanche statistics</a:t>
            </a:r>
          </a:p>
          <a:p>
            <a:pPr marL="219075" lvl="1">
              <a:buFont typeface="Wingdings" pitchFamily="2" charset="2"/>
              <a:buChar char="à"/>
            </a:pPr>
            <a:r>
              <a:rPr lang="en-US" sz="1600" dirty="0" smtClean="0">
                <a:sym typeface="Wingdings" pitchFamily="2" charset="2"/>
              </a:rPr>
              <a:t>JINST </a:t>
            </a:r>
            <a:r>
              <a:rPr lang="en-US" sz="1600" b="1" dirty="0" smtClean="0">
                <a:sym typeface="Wingdings" pitchFamily="2" charset="2"/>
              </a:rPr>
              <a:t>9</a:t>
            </a:r>
            <a:r>
              <a:rPr lang="en-US" sz="1600" dirty="0" smtClean="0">
                <a:sym typeface="Wingdings" pitchFamily="2" charset="2"/>
              </a:rPr>
              <a:t> (2014) P01009</a:t>
            </a:r>
          </a:p>
          <a:p>
            <a:pPr marL="219075" lvl="1"/>
            <a:endParaRPr lang="en-US" sz="1000" dirty="0" smtClean="0">
              <a:sym typeface="Wingdings" pitchFamily="2" charset="2"/>
            </a:endParaRPr>
          </a:p>
          <a:p>
            <a:pPr marL="6350"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 Stability to voltage &amp; pressure variations</a:t>
            </a:r>
          </a:p>
          <a:p>
            <a:pPr marL="6350" lvl="1"/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   consistent with </a:t>
            </a:r>
            <a:r>
              <a:rPr lang="en-US" dirty="0" err="1" smtClean="0">
                <a:solidFill>
                  <a:srgbClr val="000099"/>
                </a:solidFill>
                <a:sym typeface="Wingdings" pitchFamily="2" charset="2"/>
              </a:rPr>
              <a:t>Diethorn</a:t>
            </a:r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 formalism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39676" y="170821"/>
            <a:ext cx="2659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Conclusions</a:t>
            </a:r>
            <a:endParaRPr lang="en-US" sz="4000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96946" y="774701"/>
            <a:ext cx="8890782" cy="56787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SuperCDMS Soudan</a:t>
            </a:r>
          </a:p>
          <a:p>
            <a:pPr marL="115888" marR="0" lvl="0" indent="15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err="1" smtClean="0"/>
              <a:t>CDMSlite</a:t>
            </a:r>
            <a:r>
              <a:rPr lang="en-US" sz="2000" dirty="0" smtClean="0"/>
              <a:t> demonstrates utility of Luke-amplified phonons for low-mass DM</a:t>
            </a:r>
          </a:p>
          <a:p>
            <a:pPr marL="406400" lvl="1" indent="1588">
              <a:spcBef>
                <a:spcPct val="20000"/>
              </a:spcBef>
            </a:pPr>
            <a:r>
              <a:rPr lang="en-US" sz="1400" dirty="0" smtClean="0">
                <a:solidFill>
                  <a:srgbClr val="006C24"/>
                </a:solidFill>
                <a:sym typeface="Wingdings" pitchFamily="2" charset="2"/>
              </a:rPr>
              <a:t> </a:t>
            </a:r>
            <a:r>
              <a:rPr lang="en-US" i="1" dirty="0" smtClean="0">
                <a:solidFill>
                  <a:srgbClr val="006C24"/>
                </a:solidFill>
              </a:rPr>
              <a:t>PRL 112 (2014) 041302 with 170 </a:t>
            </a:r>
            <a:r>
              <a:rPr lang="en-US" i="1" dirty="0" err="1" smtClean="0">
                <a:solidFill>
                  <a:srgbClr val="006C24"/>
                </a:solidFill>
              </a:rPr>
              <a:t>eVee</a:t>
            </a:r>
            <a:r>
              <a:rPr lang="en-US" i="1" dirty="0" smtClean="0">
                <a:solidFill>
                  <a:srgbClr val="006C24"/>
                </a:solidFill>
              </a:rPr>
              <a:t> threshold</a:t>
            </a:r>
            <a:endParaRPr lang="en-US" sz="1400" i="1" dirty="0" smtClean="0">
              <a:solidFill>
                <a:srgbClr val="006C24"/>
              </a:solidFill>
              <a:sym typeface="Wingdings" pitchFamily="2" charset="2"/>
            </a:endParaRPr>
          </a:p>
          <a:p>
            <a:pPr marL="406400" lvl="1" indent="1588">
              <a:spcBef>
                <a:spcPct val="20000"/>
              </a:spcBef>
            </a:pPr>
            <a:r>
              <a:rPr lang="en-US" sz="1400" dirty="0" smtClean="0">
                <a:solidFill>
                  <a:srgbClr val="006C24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6C24"/>
                </a:solidFill>
                <a:sym typeface="Wingdings" pitchFamily="2" charset="2"/>
              </a:rPr>
              <a:t> Better measure of backgrounds with 2</a:t>
            </a:r>
            <a:r>
              <a:rPr lang="en-US" baseline="30000" dirty="0" smtClean="0">
                <a:solidFill>
                  <a:srgbClr val="006C24"/>
                </a:solidFill>
                <a:sym typeface="Wingdings" pitchFamily="2" charset="2"/>
              </a:rPr>
              <a:t>nd</a:t>
            </a:r>
            <a:r>
              <a:rPr lang="en-US" dirty="0" smtClean="0">
                <a:solidFill>
                  <a:srgbClr val="006C24"/>
                </a:solidFill>
                <a:sym typeface="Wingdings" pitchFamily="2" charset="2"/>
              </a:rPr>
              <a:t> run</a:t>
            </a:r>
          </a:p>
          <a:p>
            <a:pPr marL="115888" indent="1588">
              <a:spcBef>
                <a:spcPct val="20000"/>
              </a:spcBef>
            </a:pPr>
            <a:r>
              <a:rPr lang="en-US" sz="2000" dirty="0" smtClean="0"/>
              <a:t>577 kg-day low-threshold analysis sets 90% C.L. limit of 1.2x10</a:t>
            </a:r>
            <a:r>
              <a:rPr lang="en-US" sz="2000" baseline="30000" dirty="0" smtClean="0"/>
              <a:t>-42</a:t>
            </a:r>
            <a:r>
              <a:rPr lang="en-US" sz="2000" dirty="0" smtClean="0"/>
              <a:t> at 8 </a:t>
            </a:r>
            <a:r>
              <a:rPr lang="en-US" sz="2000" dirty="0" err="1" smtClean="0"/>
              <a:t>GeV</a:t>
            </a:r>
            <a:r>
              <a:rPr lang="en-US" sz="2000" dirty="0" smtClean="0"/>
              <a:t>/</a:t>
            </a:r>
            <a:r>
              <a:rPr lang="en-US" sz="2000" i="1" dirty="0" smtClean="0"/>
              <a:t>c</a:t>
            </a:r>
            <a:r>
              <a:rPr lang="en-US" sz="2000" baseline="30000" dirty="0" smtClean="0"/>
              <a:t>2</a:t>
            </a:r>
          </a:p>
          <a:p>
            <a:pPr marL="406400" lvl="1" indent="1588">
              <a:spcBef>
                <a:spcPct val="20000"/>
              </a:spcBef>
            </a:pPr>
            <a:r>
              <a:rPr lang="en-US" sz="1400" dirty="0" smtClean="0">
                <a:solidFill>
                  <a:srgbClr val="006C24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6C24"/>
                </a:solidFill>
                <a:sym typeface="Wingdings" pitchFamily="2" charset="2"/>
              </a:rPr>
              <a:t> Rules out DM interpretation of </a:t>
            </a:r>
            <a:r>
              <a:rPr lang="en-US" dirty="0" err="1" smtClean="0">
                <a:solidFill>
                  <a:srgbClr val="006C24"/>
                </a:solidFill>
                <a:sym typeface="Wingdings" pitchFamily="2" charset="2"/>
              </a:rPr>
              <a:t>CoGeNT</a:t>
            </a:r>
            <a:r>
              <a:rPr lang="en-US" dirty="0" smtClean="0">
                <a:solidFill>
                  <a:srgbClr val="006C24"/>
                </a:solidFill>
                <a:sym typeface="Wingdings" pitchFamily="2" charset="2"/>
              </a:rPr>
              <a:t> excess, also for standard-halo</a:t>
            </a:r>
          </a:p>
          <a:p>
            <a:pPr marL="406400" lvl="1" indent="1588">
              <a:spcBef>
                <a:spcPct val="20000"/>
              </a:spcBef>
            </a:pPr>
            <a:r>
              <a:rPr lang="en-US" dirty="0" smtClean="0">
                <a:solidFill>
                  <a:srgbClr val="006C24"/>
                </a:solidFill>
                <a:sym typeface="Wingdings" pitchFamily="2" charset="2"/>
              </a:rPr>
              <a:t>     spin-independent interpretations of CDMS II Si, DAMA/LIBRA </a:t>
            </a:r>
            <a:r>
              <a:rPr lang="en-US" sz="1400" dirty="0" smtClean="0">
                <a:solidFill>
                  <a:srgbClr val="006C24"/>
                </a:solidFill>
                <a:sym typeface="Wingdings" pitchFamily="2" charset="2"/>
              </a:rPr>
              <a:t>&amp;</a:t>
            </a:r>
            <a:r>
              <a:rPr lang="en-US" dirty="0" smtClean="0">
                <a:solidFill>
                  <a:srgbClr val="006C24"/>
                </a:solidFill>
                <a:sym typeface="Wingdings" pitchFamily="2" charset="2"/>
              </a:rPr>
              <a:t> CRESST</a:t>
            </a:r>
          </a:p>
          <a:p>
            <a:pPr marL="393700"/>
            <a:r>
              <a:rPr lang="en-US" sz="1400" dirty="0" smtClean="0">
                <a:solidFill>
                  <a:srgbClr val="006C24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6C24"/>
                </a:solidFill>
                <a:sym typeface="Wingdings" pitchFamily="2" charset="2"/>
              </a:rPr>
              <a:t> Rules out new parameter space for masses &lt; 6 </a:t>
            </a:r>
            <a:r>
              <a:rPr lang="en-US" dirty="0" err="1" smtClean="0">
                <a:solidFill>
                  <a:srgbClr val="006C24"/>
                </a:solidFill>
                <a:sym typeface="Wingdings" pitchFamily="2" charset="2"/>
              </a:rPr>
              <a:t>GeV</a:t>
            </a:r>
            <a:r>
              <a:rPr lang="en-US" dirty="0" smtClean="0">
                <a:solidFill>
                  <a:srgbClr val="006C24"/>
                </a:solidFill>
                <a:sym typeface="Wingdings" pitchFamily="2" charset="2"/>
              </a:rPr>
              <a:t>/</a:t>
            </a:r>
            <a:r>
              <a:rPr lang="en-US" i="1" dirty="0" smtClean="0">
                <a:solidFill>
                  <a:srgbClr val="006C24"/>
                </a:solidFill>
                <a:sym typeface="Wingdings" pitchFamily="2" charset="2"/>
              </a:rPr>
              <a:t>c</a:t>
            </a:r>
            <a:r>
              <a:rPr lang="en-US" baseline="30000" dirty="0" smtClean="0">
                <a:solidFill>
                  <a:srgbClr val="006C24"/>
                </a:solidFill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006C24"/>
                </a:solidFill>
                <a:sym typeface="Wingdings" pitchFamily="2" charset="2"/>
              </a:rPr>
              <a:t>;  </a:t>
            </a:r>
            <a:r>
              <a:rPr lang="en-US" i="1" dirty="0" smtClean="0">
                <a:solidFill>
                  <a:srgbClr val="006C24"/>
                </a:solidFill>
              </a:rPr>
              <a:t>PRL 112 (2014) 241302 </a:t>
            </a:r>
          </a:p>
          <a:p>
            <a:pPr marL="115888" marR="0" lvl="0" indent="15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SuperCDMS SNOLAB</a:t>
            </a:r>
          </a:p>
          <a:p>
            <a:pPr marL="342900" marR="0" lvl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Lower backgrounds,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improved resolution, </a:t>
            </a:r>
            <a:r>
              <a:rPr lang="en-US" sz="2000" dirty="0" smtClean="0"/>
              <a:t>lower energy thresholds:</a:t>
            </a:r>
          </a:p>
          <a:p>
            <a:pPr marL="406400" lvl="1" indent="-3175">
              <a:spcBef>
                <a:spcPct val="20000"/>
              </a:spcBef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unique discovery potential for WIMP masses 1–10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  <a:p>
            <a:pPr marL="115888" marR="0" lvl="0" indent="15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CDMSlite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tower with high-gain, low-noise operation:</a:t>
            </a:r>
          </a:p>
          <a:p>
            <a:pPr marL="401638" lvl="0" indent="1588">
              <a:spcBef>
                <a:spcPct val="20000"/>
              </a:spcBef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extremely low thresholds for world leading light-WIMP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sensitivity from 0.3</a:t>
            </a:r>
            <a:r>
              <a:rPr lang="en-US" dirty="0" smtClean="0">
                <a:solidFill>
                  <a:srgbClr val="C00000"/>
                </a:solidFill>
              </a:rPr>
              <a:t>–5 </a:t>
            </a:r>
            <a:r>
              <a:rPr lang="en-US" dirty="0" err="1" smtClean="0">
                <a:solidFill>
                  <a:srgbClr val="C00000"/>
                </a:solidFill>
              </a:rPr>
              <a:t>GeV</a:t>
            </a:r>
            <a:r>
              <a:rPr lang="en-US" dirty="0" smtClean="0">
                <a:solidFill>
                  <a:srgbClr val="C00000"/>
                </a:solidFill>
              </a:rPr>
              <a:t>/</a:t>
            </a:r>
            <a:r>
              <a:rPr lang="en-US" i="1" dirty="0" smtClean="0">
                <a:solidFill>
                  <a:srgbClr val="C00000"/>
                </a:solidFill>
              </a:rPr>
              <a:t>c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</a:p>
          <a:p>
            <a:pPr marL="119063" lvl="0" indent="1588">
              <a:spcBef>
                <a:spcPct val="20000"/>
              </a:spcBef>
              <a:defRPr/>
            </a:pPr>
            <a:r>
              <a:rPr lang="en-US" sz="2000" dirty="0" smtClean="0"/>
              <a:t>Radon exclusion critical to achieve background goals:</a:t>
            </a:r>
          </a:p>
          <a:p>
            <a:pPr marL="400050" lvl="0" indent="1588">
              <a:spcBef>
                <a:spcPct val="20000"/>
              </a:spcBef>
              <a:defRPr/>
            </a:pP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VSA technique is viable alternative to more expensive continuous-flow filter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17463"/>
            <a:ext cx="9144000" cy="689292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879512" y="6592953"/>
            <a:ext cx="18886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i="1" dirty="0" smtClean="0">
                <a:solidFill>
                  <a:schemeClr val="bg1"/>
                </a:solidFill>
                <a:latin typeface="+mj-lt"/>
              </a:rPr>
              <a:t>Courtesy M</a:t>
            </a:r>
            <a:r>
              <a:rPr lang="en-US" sz="1200" i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200" i="1" dirty="0" err="1">
                <a:solidFill>
                  <a:schemeClr val="bg1"/>
                </a:solidFill>
                <a:latin typeface="+mj-lt"/>
              </a:rPr>
              <a:t>Attisha</a:t>
            </a:r>
            <a:endParaRPr lang="en-US" sz="12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74177" y="5190146"/>
            <a:ext cx="281869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66"/>
                </a:solidFill>
              </a:rPr>
              <a:t>Fast </a:t>
            </a:r>
            <a:r>
              <a:rPr lang="en-US" sz="2000" b="1" dirty="0" smtClean="0">
                <a:solidFill>
                  <a:srgbClr val="FFFF66"/>
                </a:solidFill>
              </a:rPr>
              <a:t>E</a:t>
            </a:r>
            <a:r>
              <a:rPr lang="en-US" sz="2000" dirty="0" smtClean="0">
                <a:solidFill>
                  <a:srgbClr val="FFFF66"/>
                </a:solidFill>
              </a:rPr>
              <a:t>lectron </a:t>
            </a:r>
            <a:r>
              <a:rPr lang="en-US" sz="2000" b="1" dirty="0" smtClean="0">
                <a:solidFill>
                  <a:srgbClr val="FFFF66"/>
                </a:solidFill>
              </a:rPr>
              <a:t>R</a:t>
            </a:r>
            <a:r>
              <a:rPr lang="en-US" sz="2000" dirty="0" smtClean="0">
                <a:solidFill>
                  <a:srgbClr val="FFFF66"/>
                </a:solidFill>
              </a:rPr>
              <a:t>ecoil (ER), </a:t>
            </a:r>
            <a:r>
              <a:rPr lang="en-US" sz="2000" dirty="0">
                <a:solidFill>
                  <a:srgbClr val="FFFF66"/>
                </a:solidFill>
              </a:rPr>
              <a:t>deposits </a:t>
            </a:r>
            <a:r>
              <a:rPr lang="en-US" sz="2000" dirty="0" smtClean="0">
                <a:solidFill>
                  <a:srgbClr val="FFFF66"/>
                </a:solidFill>
              </a:rPr>
              <a:t>energy</a:t>
            </a:r>
          </a:p>
          <a:p>
            <a:r>
              <a:rPr lang="en-US" sz="2000" dirty="0" smtClean="0">
                <a:solidFill>
                  <a:srgbClr val="FFFF66"/>
                </a:solidFill>
              </a:rPr>
              <a:t>over </a:t>
            </a:r>
            <a:r>
              <a:rPr lang="en-US" sz="2000" dirty="0">
                <a:solidFill>
                  <a:srgbClr val="FFFF66"/>
                </a:solidFill>
              </a:rPr>
              <a:t>large distance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-111098" y="4097004"/>
            <a:ext cx="28457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FF66"/>
                </a:solidFill>
              </a:rPr>
              <a:t>Slow </a:t>
            </a:r>
            <a:r>
              <a:rPr lang="en-US" sz="2000" b="1" dirty="0" smtClean="0">
                <a:solidFill>
                  <a:srgbClr val="FFFF66"/>
                </a:solidFill>
              </a:rPr>
              <a:t>N</a:t>
            </a:r>
            <a:r>
              <a:rPr lang="en-US" sz="2000" dirty="0" smtClean="0">
                <a:solidFill>
                  <a:srgbClr val="FFFF66"/>
                </a:solidFill>
              </a:rPr>
              <a:t>uclear </a:t>
            </a:r>
            <a:r>
              <a:rPr lang="en-US" sz="2000" b="1" dirty="0" smtClean="0">
                <a:solidFill>
                  <a:srgbClr val="FFFF66"/>
                </a:solidFill>
              </a:rPr>
              <a:t>R</a:t>
            </a:r>
            <a:r>
              <a:rPr lang="en-US" sz="2000" dirty="0" smtClean="0">
                <a:solidFill>
                  <a:srgbClr val="FFFF66"/>
                </a:solidFill>
              </a:rPr>
              <a:t>ecoil (NR), </a:t>
            </a:r>
          </a:p>
          <a:p>
            <a:pPr algn="r"/>
            <a:r>
              <a:rPr lang="en-US" sz="2000" dirty="0" smtClean="0">
                <a:solidFill>
                  <a:srgbClr val="FFFF66"/>
                </a:solidFill>
              </a:rPr>
              <a:t>deposits energy</a:t>
            </a:r>
          </a:p>
          <a:p>
            <a:pPr algn="r"/>
            <a:r>
              <a:rPr lang="en-US" sz="2000" dirty="0" smtClean="0">
                <a:solidFill>
                  <a:srgbClr val="FFFF66"/>
                </a:solidFill>
              </a:rPr>
              <a:t>over short distance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56583" y="-92593"/>
            <a:ext cx="4648914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Direct detection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6194" y="256374"/>
            <a:ext cx="726393" cy="521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2568" y="76914"/>
            <a:ext cx="867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Neutral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   Particle</a:t>
            </a:r>
            <a:endParaRPr lang="en-US" sz="1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98201" y="895879"/>
            <a:ext cx="9915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Electrically</a:t>
            </a:r>
          </a:p>
          <a:p>
            <a:pPr algn="r"/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Charged  </a:t>
            </a:r>
          </a:p>
          <a:p>
            <a:pPr algn="r"/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Particle   </a:t>
            </a:r>
            <a:endParaRPr lang="en-US" sz="1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43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Ray Bunker - Syracuse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642155"/>
            <a:ext cx="9144000" cy="10238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Backup slides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909638"/>
          </a:xfrm>
        </p:spPr>
        <p:txBody>
          <a:bodyPr/>
          <a:lstStyle/>
          <a:p>
            <a:r>
              <a:rPr lang="en-US" dirty="0" smtClean="0"/>
              <a:t>2) Asymmetric Dark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231900"/>
            <a:ext cx="8229600" cy="5207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Kaplan et al</a:t>
            </a:r>
          </a:p>
          <a:p>
            <a:pPr lvl="1"/>
            <a:r>
              <a:rPr lang="en-US" dirty="0" smtClean="0"/>
              <a:t>0901.4117</a:t>
            </a:r>
          </a:p>
          <a:p>
            <a:pPr lvl="1"/>
            <a:r>
              <a:rPr lang="en-US" dirty="0" smtClean="0"/>
              <a:t>Rooted in Technicolor</a:t>
            </a:r>
          </a:p>
          <a:p>
            <a:r>
              <a:rPr lang="en-US" dirty="0" smtClean="0"/>
              <a:t>Relic Density Determined by Asymmetry Magnitude  (NOT Freeze Out)</a:t>
            </a:r>
          </a:p>
          <a:p>
            <a:r>
              <a:rPr lang="en-US" dirty="0" smtClean="0"/>
              <a:t>No Power Injection at low Z-&gt; No distortion of CMB</a:t>
            </a:r>
          </a:p>
          <a:p>
            <a:r>
              <a:rPr lang="en-US" dirty="0" smtClean="0"/>
              <a:t>“ADM Miracle”</a:t>
            </a:r>
          </a:p>
          <a:p>
            <a:pPr lvl="1"/>
            <a:r>
              <a:rPr lang="en-US" dirty="0" smtClean="0"/>
              <a:t>Ω</a:t>
            </a:r>
            <a:r>
              <a:rPr lang="en-US" baseline="-25000" dirty="0" smtClean="0"/>
              <a:t>DM</a:t>
            </a:r>
            <a:r>
              <a:rPr lang="en-US" dirty="0" smtClean="0"/>
              <a:t> ~ 5 Ω</a:t>
            </a:r>
            <a:r>
              <a:rPr lang="en-US" baseline="-25000" dirty="0" smtClean="0"/>
              <a:t>B</a:t>
            </a:r>
            <a:r>
              <a:rPr lang="en-US" dirty="0" smtClean="0"/>
              <a:t> -&gt; M</a:t>
            </a:r>
            <a:r>
              <a:rPr lang="en-US" baseline="-25000" dirty="0" smtClean="0"/>
              <a:t>DM</a:t>
            </a:r>
            <a:r>
              <a:rPr lang="en-US" dirty="0" smtClean="0"/>
              <a:t> ~ 5 M</a:t>
            </a:r>
            <a:r>
              <a:rPr lang="en-US" baseline="-25000" dirty="0" smtClean="0"/>
              <a:t>B</a:t>
            </a:r>
          </a:p>
          <a:p>
            <a:pPr lvl="1"/>
            <a:r>
              <a:rPr lang="en-US" dirty="0" smtClean="0"/>
              <a:t>M</a:t>
            </a:r>
            <a:r>
              <a:rPr lang="en-US" baseline="-25000" dirty="0" smtClean="0"/>
              <a:t>DM  </a:t>
            </a:r>
            <a:r>
              <a:rPr lang="en-US" dirty="0" smtClean="0"/>
              <a:t>~5GeV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315200" y="5886450"/>
            <a:ext cx="1568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C00000"/>
                </a:solidFill>
              </a:rPr>
              <a:t>Courtesy M. Pyle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3410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154"/>
    </mc:Choice>
    <mc:Fallback>
      <p:transition spd="slow" advTm="55154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3"/>
          <p:cNvGrpSpPr/>
          <p:nvPr/>
        </p:nvGrpSpPr>
        <p:grpSpPr>
          <a:xfrm>
            <a:off x="5448300" y="3483880"/>
            <a:ext cx="2876481" cy="2862176"/>
            <a:chOff x="5448300" y="3483880"/>
            <a:chExt cx="2876481" cy="2862176"/>
          </a:xfrm>
        </p:grpSpPr>
        <p:sp>
          <p:nvSpPr>
            <p:cNvPr id="31" name="Pie 30"/>
            <p:cNvSpPr/>
            <p:nvPr/>
          </p:nvSpPr>
          <p:spPr>
            <a:xfrm>
              <a:off x="5448300" y="3483880"/>
              <a:ext cx="2821509" cy="2845751"/>
            </a:xfrm>
            <a:prstGeom prst="pie">
              <a:avLst>
                <a:gd name="adj1" fmla="val 9005940"/>
                <a:gd name="adj2" fmla="val 1620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ie 31"/>
            <p:cNvSpPr/>
            <p:nvPr/>
          </p:nvSpPr>
          <p:spPr>
            <a:xfrm rot="7181223">
              <a:off x="5491151" y="3479101"/>
              <a:ext cx="2821509" cy="2845751"/>
            </a:xfrm>
            <a:prstGeom prst="pie">
              <a:avLst>
                <a:gd name="adj1" fmla="val 9005940"/>
                <a:gd name="adj2" fmla="val 16200000"/>
              </a:avLst>
            </a:prstGeom>
            <a:solidFill>
              <a:srgbClr val="441E6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Pie 32"/>
            <p:cNvSpPr/>
            <p:nvPr/>
          </p:nvSpPr>
          <p:spPr>
            <a:xfrm rot="14365590">
              <a:off x="5476846" y="3512426"/>
              <a:ext cx="2821509" cy="2845751"/>
            </a:xfrm>
            <a:prstGeom prst="pie">
              <a:avLst>
                <a:gd name="adj1" fmla="val 9005940"/>
                <a:gd name="adj2" fmla="val 16200000"/>
              </a:avLst>
            </a:prstGeom>
            <a:solidFill>
              <a:srgbClr val="006C24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Ray Bunker - Syracuse University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185" y="196556"/>
            <a:ext cx="3973792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SuperCDMS </a:t>
            </a:r>
            <a:r>
              <a:rPr lang="en-US" sz="4000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iZIP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201" y="2474481"/>
            <a:ext cx="4547592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Doubled channel count:</a:t>
            </a:r>
          </a:p>
          <a:p>
            <a:endParaRPr lang="en-US" sz="600" dirty="0" smtClean="0"/>
          </a:p>
          <a:p>
            <a:pPr marL="344488" lvl="1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Ionization Sensors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(on both sides)</a:t>
            </a:r>
            <a:endParaRPr lang="en-US" sz="1400" b="1" dirty="0" smtClean="0"/>
          </a:p>
          <a:p>
            <a:pPr marL="511175" lvl="2"/>
            <a:r>
              <a:rPr lang="en-US" sz="1400" dirty="0" smtClean="0">
                <a:solidFill>
                  <a:srgbClr val="0000FF"/>
                </a:solidFill>
              </a:rPr>
              <a:t>Inner</a:t>
            </a:r>
            <a:r>
              <a:rPr lang="en-US" sz="1400" dirty="0" smtClean="0"/>
              <a:t> </a:t>
            </a:r>
            <a:r>
              <a:rPr lang="en-US" sz="1200" dirty="0" smtClean="0"/>
              <a:t>&amp;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Outer-guard</a:t>
            </a:r>
            <a:r>
              <a:rPr lang="en-US" sz="1400" dirty="0" smtClean="0"/>
              <a:t> electrodes </a:t>
            </a:r>
          </a:p>
          <a:p>
            <a:pPr marL="511175" lvl="2"/>
            <a:r>
              <a:rPr lang="en-US" sz="1400" dirty="0" smtClean="0"/>
              <a:t>Radial partitioning:  </a:t>
            </a:r>
            <a:r>
              <a:rPr lang="en-US" sz="1400" dirty="0" smtClean="0">
                <a:solidFill>
                  <a:srgbClr val="FF0000"/>
                </a:solidFill>
              </a:rPr>
              <a:t>Outer</a:t>
            </a:r>
            <a:r>
              <a:rPr lang="en-US" sz="1400" dirty="0" smtClean="0"/>
              <a:t> / (</a:t>
            </a:r>
            <a:r>
              <a:rPr lang="en-US" sz="1400" dirty="0" smtClean="0">
                <a:solidFill>
                  <a:srgbClr val="0000FF"/>
                </a:solidFill>
              </a:rPr>
              <a:t>Inner</a:t>
            </a:r>
            <a:r>
              <a:rPr lang="en-US" sz="1400" dirty="0" smtClean="0"/>
              <a:t> + </a:t>
            </a:r>
            <a:r>
              <a:rPr lang="en-US" sz="1400" dirty="0" smtClean="0">
                <a:solidFill>
                  <a:srgbClr val="FF0000"/>
                </a:solidFill>
              </a:rPr>
              <a:t>Outer</a:t>
            </a:r>
            <a:r>
              <a:rPr lang="en-US" sz="1400" dirty="0" smtClean="0"/>
              <a:t>)</a:t>
            </a:r>
          </a:p>
          <a:p>
            <a:pPr marL="511175" lvl="2"/>
            <a:r>
              <a:rPr lang="en-US" sz="1400" i="1" dirty="0" smtClean="0"/>
              <a:t>z</a:t>
            </a:r>
            <a:r>
              <a:rPr lang="en-US" sz="1400" dirty="0" smtClean="0"/>
              <a:t>-direction partitioning:  (</a:t>
            </a:r>
            <a:r>
              <a:rPr lang="en-US" sz="1400" dirty="0" smtClean="0">
                <a:solidFill>
                  <a:srgbClr val="008000"/>
                </a:solidFill>
              </a:rPr>
              <a:t>S1</a:t>
            </a:r>
            <a:r>
              <a:rPr lang="en-US" sz="1400" dirty="0" smtClean="0"/>
              <a:t> – </a:t>
            </a:r>
            <a:r>
              <a:rPr lang="en-US" sz="1400" dirty="0" smtClean="0">
                <a:solidFill>
                  <a:srgbClr val="FF3399"/>
                </a:solidFill>
              </a:rPr>
              <a:t>S2</a:t>
            </a:r>
            <a:r>
              <a:rPr lang="en-US" sz="1400" dirty="0" smtClean="0"/>
              <a:t>) / (</a:t>
            </a:r>
            <a:r>
              <a:rPr lang="en-US" sz="1400" dirty="0" smtClean="0">
                <a:solidFill>
                  <a:srgbClr val="008000"/>
                </a:solidFill>
              </a:rPr>
              <a:t>S1</a:t>
            </a:r>
            <a:r>
              <a:rPr lang="en-US" sz="1400" dirty="0" smtClean="0"/>
              <a:t> + </a:t>
            </a:r>
            <a:r>
              <a:rPr lang="en-US" sz="1400" dirty="0" smtClean="0">
                <a:solidFill>
                  <a:srgbClr val="FF3399"/>
                </a:solidFill>
              </a:rPr>
              <a:t>S2</a:t>
            </a:r>
            <a:r>
              <a:rPr lang="en-US" sz="1400" dirty="0" smtClean="0"/>
              <a:t>)</a:t>
            </a:r>
          </a:p>
          <a:p>
            <a:pPr marL="511175" lvl="2"/>
            <a:r>
              <a:rPr lang="en-US" sz="1400" dirty="0" smtClean="0"/>
              <a:t>3D </a:t>
            </a:r>
            <a:r>
              <a:rPr lang="en-US" sz="1400" dirty="0" err="1" smtClean="0"/>
              <a:t>fiducialization</a:t>
            </a:r>
            <a:r>
              <a:rPr lang="en-US" sz="1400" dirty="0" smtClean="0"/>
              <a:t> with ionization signals alone</a:t>
            </a:r>
          </a:p>
          <a:p>
            <a:pPr marL="511175" lvl="2"/>
            <a:r>
              <a:rPr lang="en-US" sz="1400" dirty="0" smtClean="0"/>
              <a:t>Near-perfect rejection of surface events for &gt;8 </a:t>
            </a:r>
            <a:r>
              <a:rPr lang="en-US" sz="1400" dirty="0" err="1" smtClean="0"/>
              <a:t>keVr</a:t>
            </a:r>
            <a:endParaRPr lang="en-US" sz="1400" dirty="0" smtClean="0"/>
          </a:p>
          <a:p>
            <a:pPr marL="511175" lvl="2"/>
            <a:endParaRPr lang="en-US" sz="800" dirty="0" smtClean="0"/>
          </a:p>
          <a:p>
            <a:pPr marL="344488" lvl="1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Phonons Sensors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(on both sides)</a:t>
            </a:r>
            <a:endParaRPr lang="en-US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2763" lvl="2"/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3 Inner channels</a:t>
            </a:r>
            <a:r>
              <a:rPr lang="en-US" sz="1400" dirty="0" smtClean="0">
                <a:sym typeface="Wingdings" pitchFamily="2" charset="2"/>
              </a:rPr>
              <a:t> + 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Outer-guard</a:t>
            </a:r>
            <a:r>
              <a:rPr lang="en-US" sz="1400" dirty="0" smtClean="0">
                <a:sym typeface="Wingdings" pitchFamily="2" charset="2"/>
              </a:rPr>
              <a:t> channel</a:t>
            </a:r>
          </a:p>
          <a:p>
            <a:pPr marL="512763" lvl="2"/>
            <a:r>
              <a:rPr lang="en-US" sz="1400" dirty="0" smtClean="0">
                <a:sym typeface="Wingdings" pitchFamily="2" charset="2"/>
              </a:rPr>
              <a:t>Radial partitioning:  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Outer</a:t>
            </a:r>
            <a:r>
              <a:rPr lang="en-US" sz="1400" dirty="0" smtClean="0">
                <a:sym typeface="Wingdings" pitchFamily="2" charset="2"/>
              </a:rPr>
              <a:t>/(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Outer</a:t>
            </a:r>
            <a:r>
              <a:rPr lang="en-US" sz="1400" dirty="0" smtClean="0">
                <a:sym typeface="Wingdings" pitchFamily="2" charset="2"/>
              </a:rPr>
              <a:t> + </a:t>
            </a:r>
            <a:r>
              <a:rPr lang="en-US" sz="1400" dirty="0" smtClean="0">
                <a:latin typeface="Symbol" pitchFamily="18" charset="2"/>
                <a:sym typeface="Wingdings" pitchFamily="2" charset="2"/>
              </a:rPr>
              <a:t>S </a:t>
            </a:r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Inner</a:t>
            </a:r>
            <a:r>
              <a:rPr lang="en-US" sz="1400" dirty="0" smtClean="0">
                <a:sym typeface="Wingdings" pitchFamily="2" charset="2"/>
              </a:rPr>
              <a:t>)</a:t>
            </a:r>
          </a:p>
          <a:p>
            <a:pPr marL="512763" lvl="2"/>
            <a:r>
              <a:rPr lang="en-US" sz="1400" dirty="0" smtClean="0">
                <a:sym typeface="Wingdings" pitchFamily="2" charset="2"/>
              </a:rPr>
              <a:t>z-direction partitioning:  (</a:t>
            </a:r>
            <a:r>
              <a:rPr lang="en-US" sz="1400" dirty="0" smtClean="0">
                <a:solidFill>
                  <a:srgbClr val="006C24"/>
                </a:solidFill>
                <a:sym typeface="Wingdings" pitchFamily="2" charset="2"/>
              </a:rPr>
              <a:t>S1</a:t>
            </a:r>
            <a:r>
              <a:rPr lang="en-US" sz="1400" dirty="0" smtClean="0">
                <a:sym typeface="Wingdings" pitchFamily="2" charset="2"/>
              </a:rPr>
              <a:t> – </a:t>
            </a:r>
            <a:r>
              <a:rPr lang="en-US" sz="1400" dirty="0" smtClean="0">
                <a:solidFill>
                  <a:srgbClr val="FF3399"/>
                </a:solidFill>
                <a:sym typeface="Wingdings" pitchFamily="2" charset="2"/>
              </a:rPr>
              <a:t>S2</a:t>
            </a:r>
            <a:r>
              <a:rPr lang="en-US" sz="1400" dirty="0" smtClean="0">
                <a:sym typeface="Wingdings" pitchFamily="2" charset="2"/>
              </a:rPr>
              <a:t>)/(</a:t>
            </a:r>
            <a:r>
              <a:rPr lang="en-US" sz="1400" dirty="0" smtClean="0">
                <a:solidFill>
                  <a:srgbClr val="006C24"/>
                </a:solidFill>
                <a:sym typeface="Wingdings" pitchFamily="2" charset="2"/>
              </a:rPr>
              <a:t>S1</a:t>
            </a:r>
            <a:r>
              <a:rPr lang="en-US" sz="1400" dirty="0" smtClean="0">
                <a:sym typeface="Wingdings" pitchFamily="2" charset="2"/>
              </a:rPr>
              <a:t> + </a:t>
            </a:r>
            <a:r>
              <a:rPr lang="en-US" sz="1400" dirty="0" smtClean="0">
                <a:solidFill>
                  <a:srgbClr val="FF3399"/>
                </a:solidFill>
                <a:sym typeface="Wingdings" pitchFamily="2" charset="2"/>
              </a:rPr>
              <a:t>S2</a:t>
            </a:r>
            <a:r>
              <a:rPr lang="en-US" sz="1400" dirty="0" smtClean="0">
                <a:sym typeface="Wingdings" pitchFamily="2" charset="2"/>
              </a:rPr>
              <a:t>)</a:t>
            </a:r>
          </a:p>
          <a:p>
            <a:pPr marL="512763" lvl="2"/>
            <a:r>
              <a:rPr lang="en-US" sz="1400" dirty="0" smtClean="0">
                <a:sym typeface="Wingdings" pitchFamily="2" charset="2"/>
              </a:rPr>
              <a:t>Better signal to noise for lowest-energy triggers</a:t>
            </a:r>
          </a:p>
          <a:p>
            <a:pPr marL="969963" lvl="3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Extend 3D </a:t>
            </a:r>
            <a:r>
              <a:rPr lang="en-US" sz="1400" dirty="0" err="1" smtClean="0">
                <a:sym typeface="Wingdings" pitchFamily="2" charset="2"/>
              </a:rPr>
              <a:t>fiducialization</a:t>
            </a:r>
            <a:r>
              <a:rPr lang="en-US" sz="1400" dirty="0" smtClean="0">
                <a:sym typeface="Wingdings" pitchFamily="2" charset="2"/>
              </a:rPr>
              <a:t> to low energy!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13183" t="9028"/>
          <a:stretch>
            <a:fillRect/>
          </a:stretch>
        </p:blipFill>
        <p:spPr bwMode="auto">
          <a:xfrm>
            <a:off x="5101836" y="247223"/>
            <a:ext cx="3512324" cy="274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0201" y="1333152"/>
            <a:ext cx="43371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Detector upgrade to CDMS II</a:t>
            </a:r>
          </a:p>
          <a:p>
            <a:pPr marL="285750" lvl="1"/>
            <a:r>
              <a:rPr lang="en-US" dirty="0" smtClean="0">
                <a:solidFill>
                  <a:srgbClr val="0000FF"/>
                </a:solidFill>
              </a:rPr>
              <a:t>2.5x thicker </a:t>
            </a:r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00FF"/>
                </a:solidFill>
              </a:rPr>
              <a:t> 600 gram </a:t>
            </a:r>
            <a:r>
              <a:rPr lang="en-US" dirty="0" err="1" smtClean="0">
                <a:solidFill>
                  <a:srgbClr val="0000FF"/>
                </a:solidFill>
              </a:rPr>
              <a:t>Ge</a:t>
            </a:r>
            <a:r>
              <a:rPr lang="en-US" dirty="0" smtClean="0">
                <a:solidFill>
                  <a:srgbClr val="0000FF"/>
                </a:solidFill>
              </a:rPr>
              <a:t> crystals with</a:t>
            </a:r>
          </a:p>
          <a:p>
            <a:pPr marL="285750" lvl="1"/>
            <a:r>
              <a:rPr lang="en-US" dirty="0" smtClean="0">
                <a:solidFill>
                  <a:srgbClr val="0000FF"/>
                </a:solidFill>
              </a:rPr>
              <a:t>interleaved phonon </a:t>
            </a:r>
            <a:r>
              <a:rPr lang="en-US" sz="1400" dirty="0" smtClean="0">
                <a:solidFill>
                  <a:srgbClr val="0000FF"/>
                </a:solidFill>
              </a:rPr>
              <a:t>&amp;</a:t>
            </a:r>
            <a:r>
              <a:rPr lang="en-US" dirty="0" smtClean="0">
                <a:solidFill>
                  <a:srgbClr val="0000FF"/>
                </a:solidFill>
              </a:rPr>
              <a:t> ionization sensors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6380" y="3175968"/>
            <a:ext cx="3691787" cy="345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Donut 10"/>
          <p:cNvSpPr/>
          <p:nvPr/>
        </p:nvSpPr>
        <p:spPr>
          <a:xfrm>
            <a:off x="5138354" y="3174497"/>
            <a:ext cx="3474918" cy="3486150"/>
          </a:xfrm>
          <a:prstGeom prst="donut">
            <a:avLst>
              <a:gd name="adj" fmla="val 7169"/>
            </a:avLst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450971" y="3479296"/>
            <a:ext cx="2867026" cy="2867026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968391" y="1025496"/>
            <a:ext cx="2201885" cy="461665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8000"/>
                </a:solidFill>
              </a:rPr>
              <a:t>Top face @ +2V = Side 1 (S1)</a:t>
            </a:r>
          </a:p>
          <a:p>
            <a:pPr algn="ctr"/>
            <a:r>
              <a:rPr lang="en-US" sz="1200" b="1" dirty="0" smtClean="0">
                <a:solidFill>
                  <a:srgbClr val="FF3399"/>
                </a:solidFill>
              </a:rPr>
              <a:t>Bottom face @ -2V = Side 2 (S2)</a:t>
            </a:r>
            <a:endParaRPr lang="en-US" sz="1200" b="1" dirty="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119642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Searching for low-mass dark matter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075" y="1006766"/>
            <a:ext cx="8487227" cy="646264"/>
          </a:xfrm>
          <a:prstGeom prst="rect">
            <a:avLst/>
          </a:prstGeom>
          <a:noFill/>
        </p:spPr>
        <p:txBody>
          <a:bodyPr wrap="square" lIns="91373" tIns="45687" rIns="91373" bIns="45687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  <a:sym typeface="Wingdings"/>
              </a:rPr>
              <a:t>Experiments </a:t>
            </a:r>
            <a:r>
              <a:rPr lang="en-US" sz="1800" dirty="0">
                <a:solidFill>
                  <a:srgbClr val="C00000"/>
                </a:solidFill>
                <a:latin typeface="+mn-lt"/>
                <a:sym typeface="Wingdings"/>
              </a:rPr>
              <a:t>with lighter targets and lower thresholds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have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the </a:t>
            </a:r>
            <a:r>
              <a:rPr lang="en-US" dirty="0" smtClean="0">
                <a:solidFill>
                  <a:srgbClr val="C00000"/>
                </a:solidFill>
              </a:rPr>
              <a:t>a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dvantage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when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looking for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dark-matter (DM) particles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with mass &lt; 10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c</a:t>
            </a:r>
            <a:r>
              <a:rPr lang="en-US" sz="1800" baseline="30000" dirty="0" smtClean="0">
                <a:solidFill>
                  <a:srgbClr val="C00000"/>
                </a:solidFill>
                <a:latin typeface="+mn-lt"/>
              </a:rPr>
              <a:t>2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5316" y="2447898"/>
            <a:ext cx="371414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Ge</a:t>
            </a:r>
            <a:r>
              <a:rPr lang="en-US" dirty="0" smtClean="0"/>
              <a:t> is a relatively heavy target, so go as low in threshold as possible</a:t>
            </a:r>
            <a:r>
              <a:rPr lang="en-US" dirty="0"/>
              <a:t> </a:t>
            </a:r>
            <a:endParaRPr lang="en-US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233363" lvl="1"/>
            <a:r>
              <a:rPr lang="en-US" sz="1600" dirty="0" err="1" smtClean="0">
                <a:solidFill>
                  <a:srgbClr val="0000FF"/>
                </a:solidFill>
              </a:rPr>
              <a:t>CDMSlite</a:t>
            </a:r>
            <a:r>
              <a:rPr lang="en-US" sz="1600" dirty="0" smtClean="0">
                <a:solidFill>
                  <a:srgbClr val="0000FF"/>
                </a:solidFill>
              </a:rPr>
              <a:t> search </a:t>
            </a:r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&lt; 1 keV</a:t>
            </a:r>
            <a:r>
              <a:rPr lang="en-US" sz="1600" baseline="-25000" dirty="0" smtClean="0">
                <a:solidFill>
                  <a:srgbClr val="0000FF"/>
                </a:solidFill>
                <a:sym typeface="Wingdings" pitchFamily="2" charset="2"/>
              </a:rPr>
              <a:t>nr</a:t>
            </a:r>
            <a:endParaRPr lang="en-US" sz="1600" baseline="-25000" dirty="0" smtClean="0">
              <a:solidFill>
                <a:srgbClr val="0000FF"/>
              </a:solidFill>
            </a:endParaRPr>
          </a:p>
          <a:p>
            <a:pPr marL="233363" lvl="1"/>
            <a:r>
              <a:rPr lang="en-US" sz="1600" dirty="0" smtClean="0">
                <a:solidFill>
                  <a:srgbClr val="0000FF"/>
                </a:solidFill>
              </a:rPr>
              <a:t>LT analysis </a:t>
            </a:r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≈1.6 keV</a:t>
            </a:r>
            <a:r>
              <a:rPr lang="en-US" sz="1600" baseline="-25000" dirty="0" smtClean="0">
                <a:solidFill>
                  <a:srgbClr val="0000FF"/>
                </a:solidFill>
                <a:sym typeface="Wingdings" pitchFamily="2" charset="2"/>
              </a:rPr>
              <a:t>nr</a:t>
            </a:r>
            <a:endParaRPr lang="en-US" sz="1600" baseline="-25000" dirty="0" smtClean="0">
              <a:solidFill>
                <a:srgbClr val="0000FF"/>
              </a:solidFill>
            </a:endParaRPr>
          </a:p>
          <a:p>
            <a:endParaRPr lang="en-US" dirty="0"/>
          </a:p>
          <a:p>
            <a:r>
              <a:rPr lang="en-US" dirty="0" smtClean="0"/>
              <a:t>Backgrounds more difficult to reject below 10 keV</a:t>
            </a:r>
            <a:r>
              <a:rPr lang="en-US" baseline="-25000" dirty="0" smtClean="0"/>
              <a:t>nr</a:t>
            </a:r>
            <a:endParaRPr lang="en-US" dirty="0" smtClean="0"/>
          </a:p>
          <a:p>
            <a:pPr marL="233363" lvl="1"/>
            <a:r>
              <a:rPr lang="en-US" sz="1600" dirty="0" err="1" smtClean="0">
                <a:solidFill>
                  <a:srgbClr val="0000FF"/>
                </a:solidFill>
              </a:rPr>
              <a:t>CDMSlite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extra-low threshold</a:t>
            </a:r>
          </a:p>
          <a:p>
            <a:pPr marL="233363" lvl="1"/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LT analysis </a:t>
            </a:r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use improved </a:t>
            </a:r>
            <a:r>
              <a:rPr lang="en-US" sz="1600" dirty="0" err="1" smtClean="0">
                <a:solidFill>
                  <a:srgbClr val="0000FF"/>
                </a:solidFill>
              </a:rPr>
              <a:t>iZIP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233363" lvl="1"/>
            <a:r>
              <a:rPr lang="en-US" sz="1600" dirty="0" smtClean="0">
                <a:solidFill>
                  <a:srgbClr val="0000FF"/>
                </a:solidFill>
              </a:rPr>
              <a:t>    </a:t>
            </a:r>
            <a:r>
              <a:rPr lang="en-US" sz="1600" dirty="0" err="1" smtClean="0">
                <a:solidFill>
                  <a:srgbClr val="0000FF"/>
                </a:solidFill>
              </a:rPr>
              <a:t>fiducialization</a:t>
            </a:r>
            <a:r>
              <a:rPr lang="en-US" sz="1600" dirty="0" smtClean="0">
                <a:solidFill>
                  <a:srgbClr val="0000FF"/>
                </a:solidFill>
              </a:rPr>
              <a:t> capability to reject </a:t>
            </a:r>
          </a:p>
          <a:p>
            <a:pPr marL="233363" lvl="1"/>
            <a:r>
              <a:rPr lang="en-US" sz="1600" dirty="0" smtClean="0">
                <a:solidFill>
                  <a:srgbClr val="0000FF"/>
                </a:solidFill>
              </a:rPr>
              <a:t>    as much background as possible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15316" y="1952421"/>
            <a:ext cx="2868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Our strategy</a:t>
            </a:r>
            <a:endParaRPr lang="en-US" sz="2000" b="1" u="sng" dirty="0"/>
          </a:p>
        </p:txBody>
      </p:sp>
      <p:grpSp>
        <p:nvGrpSpPr>
          <p:cNvPr id="21" name="Group 20"/>
          <p:cNvGrpSpPr/>
          <p:nvPr/>
        </p:nvGrpSpPr>
        <p:grpSpPr>
          <a:xfrm>
            <a:off x="148182" y="1795032"/>
            <a:ext cx="5307375" cy="3901733"/>
            <a:chOff x="148182" y="1795032"/>
            <a:chExt cx="5307375" cy="3901733"/>
          </a:xfrm>
        </p:grpSpPr>
        <p:grpSp>
          <p:nvGrpSpPr>
            <p:cNvPr id="20" name="Group 19"/>
            <p:cNvGrpSpPr/>
            <p:nvPr/>
          </p:nvGrpSpPr>
          <p:grpSpPr>
            <a:xfrm>
              <a:off x="148182" y="1795032"/>
              <a:ext cx="5307375" cy="3901733"/>
              <a:chOff x="148182" y="1795032"/>
              <a:chExt cx="5307375" cy="3901733"/>
            </a:xfrm>
          </p:grpSpPr>
          <p:pic>
            <p:nvPicPr>
              <p:cNvPr id="5" name="Picture 4" descr="lowthresh_ucla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045" t="5996" r="8631" b="6028"/>
              <a:stretch/>
            </p:blipFill>
            <p:spPr>
              <a:xfrm>
                <a:off x="516467" y="1986174"/>
                <a:ext cx="4926391" cy="3404819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410857" y="2207841"/>
                <a:ext cx="1886857" cy="9363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30" tIns="45716" rIns="91430" bIns="45716" rtlCol="0">
                <a:spAutoFit/>
              </a:bodyPr>
              <a:lstStyle/>
              <a:p>
                <a:pPr algn="r"/>
                <a:r>
                  <a:rPr lang="en-US" sz="1800" b="1" dirty="0">
                    <a:solidFill>
                      <a:srgbClr val="000000"/>
                    </a:solidFill>
                    <a:latin typeface="+mn-lt"/>
                  </a:rPr>
                  <a:t>Si (A≈28)</a:t>
                </a:r>
              </a:p>
              <a:p>
                <a:pPr algn="r"/>
                <a:r>
                  <a:rPr lang="en-US" sz="1800" b="1" dirty="0" err="1">
                    <a:solidFill>
                      <a:srgbClr val="FF0000"/>
                    </a:solidFill>
                    <a:latin typeface="+mn-lt"/>
                  </a:rPr>
                  <a:t>Ge</a:t>
                </a:r>
                <a:r>
                  <a:rPr lang="en-US" sz="1800" b="1" dirty="0">
                    <a:solidFill>
                      <a:srgbClr val="FF0000"/>
                    </a:solidFill>
                    <a:latin typeface="+mn-lt"/>
                  </a:rPr>
                  <a:t> (A≈72)</a:t>
                </a:r>
              </a:p>
              <a:p>
                <a:pPr algn="r"/>
                <a:r>
                  <a:rPr lang="en-US" sz="1800" b="1" dirty="0" err="1">
                    <a:solidFill>
                      <a:srgbClr val="4AAB17"/>
                    </a:solidFill>
                    <a:latin typeface="+mn-lt"/>
                  </a:rPr>
                  <a:t>Xe</a:t>
                </a:r>
                <a:r>
                  <a:rPr lang="en-US" sz="1800" b="1" dirty="0">
                    <a:solidFill>
                      <a:srgbClr val="4AAB17"/>
                    </a:solidFill>
                    <a:latin typeface="+mn-lt"/>
                  </a:rPr>
                  <a:t> (A≈</a:t>
                </a:r>
                <a:r>
                  <a:rPr lang="en-US" sz="1800" b="1" dirty="0" smtClean="0">
                    <a:solidFill>
                      <a:srgbClr val="4AAB17"/>
                    </a:solidFill>
                    <a:latin typeface="+mn-lt"/>
                  </a:rPr>
                  <a:t>131)</a:t>
                </a:r>
                <a:endParaRPr lang="en-US" sz="1800" b="1" dirty="0">
                  <a:solidFill>
                    <a:srgbClr val="4AAB17"/>
                  </a:solidFill>
                  <a:latin typeface="+mn-lt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265714" y="3078892"/>
                <a:ext cx="2032000" cy="553990"/>
              </a:xfrm>
              <a:prstGeom prst="rect">
                <a:avLst/>
              </a:prstGeom>
              <a:noFill/>
            </p:spPr>
            <p:txBody>
              <a:bodyPr wrap="square" lIns="91430" tIns="45716" rIns="91430" bIns="45716" rtlCol="0">
                <a:spAutoFit/>
              </a:bodyPr>
              <a:lstStyle/>
              <a:p>
                <a:pPr algn="r"/>
                <a:r>
                  <a:rPr lang="en-US" sz="1400" b="1" i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V</a:t>
                </a:r>
                <a:r>
                  <a:rPr lang="en-US" sz="1400" b="1" baseline="-25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esc</a:t>
                </a: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 </a:t>
                </a:r>
                <a:r>
                  <a:rPr 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= 544 km/s</a:t>
                </a:r>
              </a:p>
              <a:p>
                <a:pPr algn="r"/>
                <a:r>
                  <a:rPr lang="el-GR" sz="1400" b="1" i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σ</a:t>
                </a:r>
                <a:r>
                  <a:rPr lang="el-GR" sz="1400" b="1" baseline="-25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χ</a:t>
                </a:r>
                <a:r>
                  <a:rPr lang="en-US" sz="1400" b="1" baseline="-25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-N</a:t>
                </a:r>
                <a:r>
                  <a:rPr lang="en-US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 </a:t>
                </a:r>
                <a:r>
                  <a:rPr 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= 10</a:t>
                </a:r>
                <a:r>
                  <a:rPr lang="en-US" sz="1400" b="1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-</a:t>
                </a:r>
                <a:r>
                  <a:rPr lang="en-US" sz="1400" b="1" baseline="30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41</a:t>
                </a:r>
                <a:r>
                  <a:rPr lang="en-US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 </a:t>
                </a:r>
                <a:r>
                  <a:rPr 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cm</a:t>
                </a:r>
                <a:r>
                  <a:rPr lang="en-US" sz="1400" b="1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2</a:t>
                </a:r>
                <a:endPara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81000" y="1795032"/>
                <a:ext cx="5074557" cy="338546"/>
              </a:xfrm>
              <a:prstGeom prst="rect">
                <a:avLst/>
              </a:prstGeom>
              <a:noFill/>
            </p:spPr>
            <p:txBody>
              <a:bodyPr wrap="square" lIns="91430" tIns="45716" rIns="91430" bIns="45716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Expected recoil spectra for </a:t>
                </a:r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7 </a:t>
                </a:r>
                <a:r>
                  <a:rPr lang="en-US" sz="1600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GeV</a:t>
                </a:r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</a:t>
                </a:r>
                <a:r>
                  <a:rPr lang="en-US" sz="1600" i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</a:t>
                </a:r>
                <a:r>
                  <a:rPr lang="en-US" sz="1600" baseline="30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</a:t>
                </a:r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DM particle</a:t>
                </a:r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 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119373" y="5358211"/>
                <a:ext cx="18929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Recoil energy [keV</a:t>
                </a:r>
                <a:r>
                  <a:rPr lang="en-US" sz="1600" baseline="-25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nr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]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6200000">
                <a:off x="-847476" y="3527978"/>
                <a:ext cx="23298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Event rate  [keV</a:t>
                </a:r>
                <a:r>
                  <a:rPr lang="en-US" sz="1600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-1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kg</a:t>
                </a:r>
                <a:r>
                  <a:rPr lang="en-US" sz="1600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-1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</a:t>
                </a:r>
                <a:r>
                  <a:rPr lang="en-US" sz="1600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-1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]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 bwMode="auto">
            <a:xfrm>
              <a:off x="938937" y="2160145"/>
              <a:ext cx="36295" cy="308428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1127725" y="2162624"/>
              <a:ext cx="1180827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i="1" dirty="0" smtClean="0">
                  <a:solidFill>
                    <a:srgbClr val="0000FF"/>
                  </a:solidFill>
                </a:rPr>
                <a:t>Analysis range</a:t>
              </a:r>
              <a:endParaRPr lang="en-US" sz="1400" i="1" dirty="0" smtClean="0">
                <a:solidFill>
                  <a:srgbClr val="0000FF"/>
                </a:solidFill>
                <a:latin typeface="+mn-lt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2502726" y="2129845"/>
              <a:ext cx="36295" cy="308428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>
            <a:xfrm>
              <a:off x="2109682" y="2359389"/>
              <a:ext cx="312675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>
              <a:off x="1026125" y="2359389"/>
              <a:ext cx="312675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855018" y="5694609"/>
            <a:ext cx="7411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We expect background events in the signal region…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tradeoff is greater sensitivity to low masses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62121" y="142015"/>
            <a:ext cx="51950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LT-analysis energy scale </a:t>
            </a:r>
            <a:endParaRPr lang="en-US" sz="4000" dirty="0"/>
          </a:p>
        </p:txBody>
      </p:sp>
      <p:pic>
        <p:nvPicPr>
          <p:cNvPr id="5" name="Picture 4" descr="T2Z2_ZoomedIn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84" t="7607" r="8433" b="8642"/>
          <a:stretch/>
        </p:blipFill>
        <p:spPr>
          <a:xfrm>
            <a:off x="687897" y="1877676"/>
            <a:ext cx="4320331" cy="2996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8111" y="1639964"/>
            <a:ext cx="3498718" cy="294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Total phonon energy =</a:t>
            </a:r>
          </a:p>
          <a:p>
            <a:pPr lvl="2"/>
            <a:r>
              <a:rPr lang="en-US" sz="2000" dirty="0" err="1" smtClean="0">
                <a:solidFill>
                  <a:srgbClr val="0000FF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total</a:t>
            </a:r>
            <a:r>
              <a:rPr lang="en-US" sz="2000" dirty="0" smtClean="0">
                <a:solidFill>
                  <a:srgbClr val="0000FF"/>
                </a:solidFill>
              </a:rPr>
              <a:t> = </a:t>
            </a:r>
            <a:r>
              <a:rPr lang="en-US" sz="2000" dirty="0" err="1" smtClean="0">
                <a:solidFill>
                  <a:srgbClr val="0000FF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Luke</a:t>
            </a:r>
            <a:r>
              <a:rPr lang="en-US" sz="2000" baseline="30000" dirty="0" smtClean="0">
                <a:solidFill>
                  <a:srgbClr val="0000FF"/>
                </a:solidFill>
              </a:rPr>
              <a:t> +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recoil</a:t>
            </a:r>
            <a:endParaRPr lang="en-US" sz="2000" baseline="30000" dirty="0">
              <a:solidFill>
                <a:srgbClr val="0000FF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baseline="-25000" dirty="0" err="1" smtClean="0">
                <a:solidFill>
                  <a:schemeClr val="accent6">
                    <a:lumMod val="75000"/>
                  </a:schemeClr>
                </a:solidFill>
              </a:rPr>
              <a:t>total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is measured with phonons</a:t>
            </a:r>
          </a:p>
          <a:p>
            <a:pPr algn="ctr"/>
            <a:endParaRPr lang="en-US" sz="1600" baseline="30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1600" baseline="30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/>
              <a:t>NR equivalent energy =</a:t>
            </a:r>
          </a:p>
          <a:p>
            <a:pPr lvl="2"/>
            <a:r>
              <a:rPr lang="en-US" sz="2000" dirty="0" err="1" smtClean="0">
                <a:solidFill>
                  <a:srgbClr val="0000FF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total</a:t>
            </a:r>
            <a:r>
              <a:rPr lang="en-US" sz="2000" dirty="0" smtClean="0">
                <a:solidFill>
                  <a:srgbClr val="0000FF"/>
                </a:solidFill>
              </a:rPr>
              <a:t> – </a:t>
            </a:r>
            <a:r>
              <a:rPr lang="en-US" sz="2000" dirty="0" err="1" smtClean="0">
                <a:solidFill>
                  <a:srgbClr val="0000FF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Luke,NR</a:t>
            </a:r>
            <a:endParaRPr lang="en-US" sz="2000" dirty="0" smtClean="0">
              <a:solidFill>
                <a:srgbClr val="0000FF"/>
              </a:solidFill>
            </a:endParaRPr>
          </a:p>
          <a:p>
            <a:pPr algn="ctr"/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baseline="-25000" dirty="0" err="1" smtClean="0">
                <a:solidFill>
                  <a:schemeClr val="accent6">
                    <a:lumMod val="75000"/>
                  </a:schemeClr>
                </a:solidFill>
              </a:rPr>
              <a:t>Luke,NR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estimated from mean NR ionization, varies with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baseline="-25000" dirty="0" err="1" smtClean="0">
                <a:solidFill>
                  <a:schemeClr val="accent6">
                    <a:lumMod val="75000"/>
                  </a:schemeClr>
                </a:solidFill>
              </a:rPr>
              <a:t>total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1600" dirty="0" smtClean="0"/>
              <a:t>(same as CDMS II low-energy analysis)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8095" y="2080256"/>
            <a:ext cx="974261" cy="58477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Detector: T2Z2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40559" y="5022363"/>
            <a:ext cx="2718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Total phonon energy [</a:t>
            </a:r>
            <a:r>
              <a:rPr lang="en-US" sz="1600" dirty="0" err="1" smtClean="0"/>
              <a:t>keV</a:t>
            </a:r>
            <a:r>
              <a:rPr lang="en-US" sz="1600" dirty="0"/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436" y="1068055"/>
            <a:ext cx="4461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Ionization for nuclear recoils</a:t>
            </a:r>
          </a:p>
          <a:p>
            <a:pPr algn="ctr"/>
            <a:r>
              <a:rPr lang="en-US" sz="2000" dirty="0" smtClean="0"/>
              <a:t>measured from </a:t>
            </a:r>
            <a:r>
              <a:rPr lang="en-US" sz="2000" baseline="30000" dirty="0" smtClean="0"/>
              <a:t>252</a:t>
            </a:r>
            <a:r>
              <a:rPr lang="en-US" sz="2000" dirty="0" smtClean="0"/>
              <a:t>Cf data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77505" y="5534979"/>
            <a:ext cx="841415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Note:  we sometimes approximate mean ionization </a:t>
            </a:r>
            <a:r>
              <a:rPr lang="en-US" sz="1600" dirty="0">
                <a:solidFill>
                  <a:srgbClr val="0000FF"/>
                </a:solidFill>
              </a:rPr>
              <a:t>with </a:t>
            </a:r>
            <a:r>
              <a:rPr lang="en-US" sz="1600" dirty="0" err="1">
                <a:solidFill>
                  <a:srgbClr val="0000FF"/>
                </a:solidFill>
              </a:rPr>
              <a:t>Lindhard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theory because </a:t>
            </a:r>
            <a:r>
              <a:rPr lang="en-US" sz="1600" dirty="0">
                <a:solidFill>
                  <a:srgbClr val="0000FF"/>
                </a:solidFill>
              </a:rPr>
              <a:t>measured </a:t>
            </a:r>
            <a:r>
              <a:rPr lang="en-US" sz="1600" dirty="0" smtClean="0">
                <a:solidFill>
                  <a:srgbClr val="0000FF"/>
                </a:solidFill>
              </a:rPr>
              <a:t>values are </a:t>
            </a:r>
            <a:r>
              <a:rPr lang="en-US" sz="1600" dirty="0">
                <a:solidFill>
                  <a:srgbClr val="0000FF"/>
                </a:solidFill>
              </a:rPr>
              <a:t>detector-</a:t>
            </a:r>
            <a:r>
              <a:rPr lang="en-US" sz="1600" dirty="0" smtClean="0">
                <a:solidFill>
                  <a:srgbClr val="0000FF"/>
                </a:solidFill>
              </a:rPr>
              <a:t>dependent.   This is labeled “</a:t>
            </a:r>
            <a:r>
              <a:rPr lang="en-US" sz="1600" dirty="0" err="1">
                <a:solidFill>
                  <a:srgbClr val="0000FF"/>
                </a:solidFill>
              </a:rPr>
              <a:t>Lindhard</a:t>
            </a:r>
            <a:r>
              <a:rPr lang="en-US" sz="1600" dirty="0">
                <a:solidFill>
                  <a:srgbClr val="0000FF"/>
                </a:solidFill>
              </a:rPr>
              <a:t> nuclear recoil energy</a:t>
            </a:r>
            <a:r>
              <a:rPr lang="en-US" sz="1600" dirty="0" smtClean="0">
                <a:solidFill>
                  <a:srgbClr val="0000FF"/>
                </a:solidFill>
              </a:rPr>
              <a:t>”; difference is a few </a:t>
            </a:r>
            <a:r>
              <a:rPr lang="en-US" sz="1600" dirty="0">
                <a:solidFill>
                  <a:srgbClr val="0000FF"/>
                </a:solidFill>
              </a:rPr>
              <a:t>%</a:t>
            </a:r>
            <a:r>
              <a:rPr lang="en-US" sz="1600" dirty="0" smtClean="0">
                <a:solidFill>
                  <a:srgbClr val="0000FF"/>
                </a:solidFill>
              </a:rPr>
              <a:t>.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059486" y="3025671"/>
            <a:ext cx="2718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Ionization energy [keV</a:t>
            </a:r>
            <a:r>
              <a:rPr lang="en-US" sz="1600" baseline="-25000" dirty="0" smtClean="0"/>
              <a:t>ee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36228" y="202174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46015" y="310532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185644" y="479291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0048" y="479430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992385" y="479430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017241" y="479570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100819" y="4797104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119642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CDMSlite</a:t>
            </a: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Run 1 raw spectrum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 descr="C:\Users\raybunker\Documents\Physics\Conferences\Mitchell - 2014\my material\CDMSlite_raw_spectru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420" y="1226995"/>
            <a:ext cx="5854394" cy="4698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6903" y="885929"/>
            <a:ext cx="5096065" cy="5556638"/>
            <a:chOff x="423312" y="849960"/>
            <a:chExt cx="5096065" cy="5556638"/>
          </a:xfrm>
        </p:grpSpPr>
        <p:pic>
          <p:nvPicPr>
            <p:cNvPr id="5" name="Picture 4" descr="cartoon_pulsesi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4972" y="1338359"/>
              <a:ext cx="4780991" cy="506823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23312" y="849960"/>
              <a:ext cx="258873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High energy event </a:t>
              </a:r>
            </a:p>
            <a:p>
              <a:pPr algn="ctr"/>
              <a:r>
                <a:rPr lang="en-US" dirty="0" smtClean="0"/>
                <a:t>w/ good signal to noise, </a:t>
              </a:r>
            </a:p>
            <a:p>
              <a:pPr algn="ctr"/>
              <a:r>
                <a:rPr lang="en-US" dirty="0" smtClean="0"/>
                <a:t>scaled down in amplitude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30646" y="1090546"/>
              <a:ext cx="258873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Random trigger </a:t>
              </a:r>
            </a:p>
            <a:p>
              <a:pPr algn="ctr"/>
              <a:r>
                <a:rPr lang="en-US" dirty="0" smtClean="0"/>
                <a:t>(e.g. noise)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13299" y="3571002"/>
              <a:ext cx="155713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Simulated low energy event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793669" y="1328554"/>
            <a:ext cx="28092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Backgrounds at low energy are more difficult to separate from signal region due to poor signal to noise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Study directly with a pulse simulation, using high energy events in sidebands and calibration data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00775" y="4428973"/>
            <a:ext cx="2605014" cy="1407194"/>
            <a:chOff x="5600775" y="4949156"/>
            <a:chExt cx="2605014" cy="1407194"/>
          </a:xfrm>
        </p:grpSpPr>
        <p:sp>
          <p:nvSpPr>
            <p:cNvPr id="11" name="Rounded Rectangle 10"/>
            <p:cNvSpPr/>
            <p:nvPr/>
          </p:nvSpPr>
          <p:spPr>
            <a:xfrm>
              <a:off x="5600776" y="4949156"/>
              <a:ext cx="2605013" cy="140719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00775" y="5047646"/>
              <a:ext cx="24910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</a:t>
              </a:r>
              <a:r>
                <a:rPr lang="en-US" dirty="0" smtClean="0"/>
                <a:t>eight events as a function of energy to match low energy spectrum </a:t>
              </a:r>
              <a:endParaRPr lang="en-US" dirty="0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3650" y="119642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pulse simulation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9843" y="66514"/>
            <a:ext cx="53951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LT-analysis backgrounds </a:t>
            </a:r>
            <a:endParaRPr lang="en-US" sz="4000" dirty="0"/>
          </a:p>
        </p:txBody>
      </p:sp>
      <p:grpSp>
        <p:nvGrpSpPr>
          <p:cNvPr id="5" name="Group 17"/>
          <p:cNvGrpSpPr/>
          <p:nvPr/>
        </p:nvGrpSpPr>
        <p:grpSpPr>
          <a:xfrm>
            <a:off x="4670120" y="1493241"/>
            <a:ext cx="4146709" cy="3383770"/>
            <a:chOff x="4728843" y="696286"/>
            <a:chExt cx="4146709" cy="3383770"/>
          </a:xfrm>
        </p:grpSpPr>
        <p:grpSp>
          <p:nvGrpSpPr>
            <p:cNvPr id="6" name="Group 9"/>
            <p:cNvGrpSpPr/>
            <p:nvPr/>
          </p:nvGrpSpPr>
          <p:grpSpPr>
            <a:xfrm>
              <a:off x="4728843" y="696286"/>
              <a:ext cx="4146709" cy="3383770"/>
              <a:chOff x="4603008" y="973123"/>
              <a:chExt cx="4146709" cy="3383770"/>
            </a:xfrm>
          </p:grpSpPr>
          <p:pic>
            <p:nvPicPr>
              <p:cNvPr id="27650" name="Picture 2" descr="C:\Users\raybunker\Documents\Physics\Conferences\Mitchell - 2014\my material\sidewall_sideband_selection.png"/>
              <p:cNvPicPr>
                <a:picLocks noChangeAspect="1" noChangeArrowheads="1"/>
              </p:cNvPicPr>
              <p:nvPr/>
            </p:nvPicPr>
            <p:blipFill>
              <a:blip r:embed="rId2"/>
              <a:srcRect l="7232" t="9429" r="6162" b="5890"/>
              <a:stretch>
                <a:fillRect/>
              </a:stretch>
            </p:blipFill>
            <p:spPr bwMode="auto">
              <a:xfrm>
                <a:off x="4932726" y="1243250"/>
                <a:ext cx="3816991" cy="2799126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125674" y="973123"/>
                <a:ext cx="35699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Detector T1Z1 — WIMP-search sideband</a:t>
                </a:r>
                <a:endParaRPr lang="en-US" sz="16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6200000">
                <a:off x="4048625" y="2431421"/>
                <a:ext cx="14473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Ionization yield</a:t>
                </a:r>
                <a:endParaRPr lang="en-US" sz="16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004659" y="4018339"/>
                <a:ext cx="1777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Recoil energy [</a:t>
                </a:r>
                <a:r>
                  <a:rPr lang="en-US" sz="1600" dirty="0" err="1" smtClean="0"/>
                  <a:t>keV</a:t>
                </a:r>
                <a:r>
                  <a:rPr lang="en-US" sz="1600" dirty="0" smtClean="0"/>
                  <a:t>]</a:t>
                </a:r>
                <a:endParaRPr lang="en-US" sz="1600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885227" y="3018406"/>
              <a:ext cx="21478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800080"/>
                  </a:solidFill>
                </a:rPr>
                <a:t>Sidewall </a:t>
              </a:r>
              <a:r>
                <a:rPr lang="en-US" sz="1200" baseline="30000" dirty="0" smtClean="0">
                  <a:solidFill>
                    <a:srgbClr val="800080"/>
                  </a:solidFill>
                </a:rPr>
                <a:t>206</a:t>
              </a:r>
              <a:r>
                <a:rPr lang="en-US" sz="1200" dirty="0" smtClean="0">
                  <a:solidFill>
                    <a:srgbClr val="800080"/>
                  </a:solidFill>
                </a:rPr>
                <a:t>Pb-recoil templates</a:t>
              </a:r>
              <a:endParaRPr lang="en-US" sz="1200" dirty="0">
                <a:solidFill>
                  <a:srgbClr val="80008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38297" y="2701146"/>
              <a:ext cx="1519237" cy="311944"/>
            </a:xfrm>
            <a:prstGeom prst="rect">
              <a:avLst/>
            </a:prstGeom>
            <a:noFill/>
            <a:ln w="127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90635" y="1929622"/>
              <a:ext cx="1866900" cy="76914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45748" y="2157952"/>
              <a:ext cx="14838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Sidewall </a:t>
              </a:r>
              <a:r>
                <a:rPr lang="en-US" sz="1200" baseline="30000" dirty="0" smtClean="0">
                  <a:solidFill>
                    <a:schemeClr val="accent3">
                      <a:lumMod val="50000"/>
                    </a:schemeClr>
                  </a:solidFill>
                </a:rPr>
                <a:t>210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Pb </a:t>
              </a:r>
              <a:r>
                <a:rPr lang="en-US" sz="1050" dirty="0" smtClean="0">
                  <a:solidFill>
                    <a:schemeClr val="accent3">
                      <a:lumMod val="50000"/>
                    </a:schemeClr>
                  </a:solidFill>
                </a:rPr>
                <a:t>&amp;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1200" baseline="30000" dirty="0" smtClean="0">
                  <a:solidFill>
                    <a:schemeClr val="accent3">
                      <a:lumMod val="50000"/>
                    </a:schemeClr>
                  </a:solidFill>
                </a:rPr>
                <a:t>210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Bi</a:t>
              </a:r>
            </a:p>
            <a:p>
              <a:pPr algn="ctr"/>
              <a:r>
                <a:rPr lang="el-GR" sz="1200" dirty="0" smtClean="0">
                  <a:solidFill>
                    <a:schemeClr val="accent3">
                      <a:lumMod val="50000"/>
                    </a:schemeClr>
                  </a:solidFill>
                </a:rPr>
                <a:t>β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1050" dirty="0" smtClean="0">
                  <a:solidFill>
                    <a:schemeClr val="accent3">
                      <a:lumMod val="50000"/>
                    </a:schemeClr>
                  </a:solidFill>
                </a:rPr>
                <a:t>&amp;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</a:rPr>
                <a:t> X-ray templates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6220" y="1081270"/>
            <a:ext cx="4389343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 smtClean="0">
                <a:solidFill>
                  <a:schemeClr val="accent6">
                    <a:lumMod val="75000"/>
                  </a:schemeClr>
                </a:solidFill>
              </a:rPr>
              <a:t>210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Pb-sourced templates:</a:t>
            </a:r>
          </a:p>
          <a:p>
            <a:pPr marL="223838" lvl="1"/>
            <a:r>
              <a:rPr lang="en-US" sz="1400" dirty="0" smtClean="0"/>
              <a:t>From WIMP-search sidebands</a:t>
            </a:r>
            <a:endParaRPr lang="en-US" sz="1600" dirty="0" smtClean="0"/>
          </a:p>
          <a:p>
            <a:pPr marL="223838" lvl="1"/>
            <a:r>
              <a:rPr lang="en-US" sz="1400" dirty="0" smtClean="0"/>
              <a:t>Sidewalls </a:t>
            </a:r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high radius, 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mid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200" dirty="0" smtClean="0">
                <a:sym typeface="Wingdings" pitchFamily="2" charset="2"/>
              </a:rPr>
              <a:t>&amp;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b="1" dirty="0" smtClean="0">
                <a:solidFill>
                  <a:srgbClr val="800080"/>
                </a:solidFill>
                <a:sym typeface="Wingdings" pitchFamily="2" charset="2"/>
              </a:rPr>
              <a:t>low</a:t>
            </a:r>
            <a:r>
              <a:rPr lang="en-US" sz="1400" dirty="0" smtClean="0">
                <a:sym typeface="Wingdings" pitchFamily="2" charset="2"/>
              </a:rPr>
              <a:t> yield</a:t>
            </a:r>
          </a:p>
          <a:p>
            <a:pPr marL="223838" lvl="1"/>
            <a:r>
              <a:rPr lang="en-US" sz="1400" dirty="0" smtClean="0">
                <a:sym typeface="Wingdings" pitchFamily="2" charset="2"/>
              </a:rPr>
              <a:t>Faces </a:t>
            </a:r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inner radius, asymmetric, 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mid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200" dirty="0" smtClean="0">
                <a:sym typeface="Wingdings" pitchFamily="2" charset="2"/>
              </a:rPr>
              <a:t>&amp;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b="1" dirty="0" smtClean="0">
                <a:solidFill>
                  <a:srgbClr val="800080"/>
                </a:solidFill>
                <a:sym typeface="Wingdings" pitchFamily="2" charset="2"/>
              </a:rPr>
              <a:t>low</a:t>
            </a:r>
            <a:r>
              <a:rPr lang="en-US" sz="1400" dirty="0" smtClean="0">
                <a:sym typeface="Wingdings" pitchFamily="2" charset="2"/>
              </a:rPr>
              <a:t> yield</a:t>
            </a:r>
          </a:p>
          <a:p>
            <a:pPr marL="223838" lvl="1"/>
            <a:r>
              <a:rPr lang="en-US" sz="1400" dirty="0" smtClean="0">
                <a:sym typeface="Wingdings" pitchFamily="2" charset="2"/>
              </a:rPr>
              <a:t>Dominant systematic uncertainty:</a:t>
            </a:r>
          </a:p>
          <a:p>
            <a:pPr marL="463550" lvl="2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yield naively extrapolated to low energy</a:t>
            </a:r>
          </a:p>
          <a:p>
            <a:pPr marL="223838" lvl="1"/>
            <a:r>
              <a:rPr lang="en-US" sz="1400" dirty="0" smtClean="0">
                <a:sym typeface="Wingdings" pitchFamily="2" charset="2"/>
              </a:rPr>
              <a:t>Normalized to </a:t>
            </a:r>
            <a:r>
              <a:rPr lang="en-US" sz="1400" baseline="30000" dirty="0" smtClean="0">
                <a:sym typeface="Wingdings" pitchFamily="2" charset="2"/>
              </a:rPr>
              <a:t>206</a:t>
            </a:r>
            <a:r>
              <a:rPr lang="en-US" sz="1400" dirty="0" smtClean="0">
                <a:sym typeface="Wingdings" pitchFamily="2" charset="2"/>
              </a:rPr>
              <a:t>Pb rates at higher energy</a:t>
            </a:r>
          </a:p>
          <a:p>
            <a:pPr marL="463550" lvl="2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checked with </a:t>
            </a:r>
            <a:r>
              <a:rPr lang="en-US" sz="1400" baseline="30000" dirty="0" smtClean="0">
                <a:sym typeface="Wingdings" pitchFamily="2" charset="2"/>
              </a:rPr>
              <a:t>210</a:t>
            </a:r>
            <a:r>
              <a:rPr lang="en-US" sz="1400" dirty="0" smtClean="0">
                <a:sym typeface="Wingdings" pitchFamily="2" charset="2"/>
              </a:rPr>
              <a:t>Po </a:t>
            </a:r>
            <a:r>
              <a:rPr lang="en-US" sz="1400" dirty="0" smtClean="0">
                <a:sym typeface="Symbol"/>
              </a:rPr>
              <a:t> rates</a:t>
            </a:r>
            <a:endParaRPr lang="en-US" sz="1400" dirty="0" smtClean="0">
              <a:sym typeface="Wingdings" pitchFamily="2" charset="2"/>
            </a:endParaRPr>
          </a:p>
          <a:p>
            <a:pPr marL="463550" lvl="2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difference assigned as systematic uncertainty </a:t>
            </a:r>
          </a:p>
          <a:p>
            <a:pPr marL="223838" lvl="1"/>
            <a:endParaRPr lang="en-US" sz="1000" dirty="0" smtClean="0">
              <a:sym typeface="Wingdings" pitchFamily="2" charset="2"/>
            </a:endParaRPr>
          </a:p>
          <a:p>
            <a:pPr marL="0" lvl="1"/>
            <a:r>
              <a:rPr lang="en-US" sz="1600" b="1" dirty="0" smtClean="0">
                <a:solidFill>
                  <a:srgbClr val="C00000"/>
                </a:solidFill>
                <a:sym typeface="Wingdings" pitchFamily="2" charset="2"/>
              </a:rPr>
              <a:t>External-gamma templates:</a:t>
            </a:r>
          </a:p>
          <a:p>
            <a:pPr marL="223838" lvl="2"/>
            <a:r>
              <a:rPr lang="en-US" sz="1400" dirty="0" smtClean="0">
                <a:sym typeface="Wingdings" pitchFamily="2" charset="2"/>
              </a:rPr>
              <a:t>From ≈100 keV</a:t>
            </a:r>
            <a:r>
              <a:rPr lang="en-US" sz="1400" baseline="-25000" dirty="0" smtClean="0">
                <a:sym typeface="Wingdings" pitchFamily="2" charset="2"/>
              </a:rPr>
              <a:t>ee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baseline="30000" dirty="0" smtClean="0">
                <a:sym typeface="Wingdings" pitchFamily="2" charset="2"/>
              </a:rPr>
              <a:t>133</a:t>
            </a:r>
            <a:r>
              <a:rPr lang="en-US" sz="1400" dirty="0" smtClean="0">
                <a:sym typeface="Wingdings" pitchFamily="2" charset="2"/>
              </a:rPr>
              <a:t>Ba calibration events</a:t>
            </a:r>
          </a:p>
          <a:p>
            <a:pPr marL="223838" lvl="2"/>
            <a:r>
              <a:rPr lang="en-US" sz="1400" dirty="0" smtClean="0">
                <a:sym typeface="Wingdings" pitchFamily="2" charset="2"/>
              </a:rPr>
              <a:t>Randomly chosen from WIMP-search period</a:t>
            </a:r>
          </a:p>
          <a:p>
            <a:pPr marL="223838" lvl="2"/>
            <a:r>
              <a:rPr lang="en-US" sz="1400" dirty="0" smtClean="0">
                <a:sym typeface="Wingdings" pitchFamily="2" charset="2"/>
              </a:rPr>
              <a:t>Normalized to WIMP-search sideband:</a:t>
            </a:r>
          </a:p>
          <a:p>
            <a:pPr marL="681038" lvl="3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2.6–5.1 keV</a:t>
            </a:r>
            <a:r>
              <a:rPr lang="en-US" sz="1400" baseline="-25000" dirty="0" smtClean="0">
                <a:sym typeface="Wingdings" pitchFamily="2" charset="2"/>
              </a:rPr>
              <a:t>ee</a:t>
            </a:r>
            <a:r>
              <a:rPr lang="en-US" sz="1400" dirty="0" smtClean="0">
                <a:sym typeface="Wingdings" pitchFamily="2" charset="2"/>
              </a:rPr>
              <a:t> bulk ER rate  </a:t>
            </a:r>
          </a:p>
          <a:p>
            <a:pPr marL="457200" lvl="2"/>
            <a:endParaRPr lang="en-US" sz="1000" dirty="0" smtClean="0">
              <a:sym typeface="Wingdings" pitchFamily="2" charset="2"/>
            </a:endParaRPr>
          </a:p>
          <a:p>
            <a:pPr marL="0" lvl="1"/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Internal activation-line templates:</a:t>
            </a:r>
          </a:p>
          <a:p>
            <a:pPr marL="223838" lvl="2"/>
            <a:r>
              <a:rPr lang="en-US" sz="1400" dirty="0" smtClean="0">
                <a:sym typeface="Wingdings" pitchFamily="2" charset="2"/>
              </a:rPr>
              <a:t>From WIMP-search sideband</a:t>
            </a:r>
          </a:p>
          <a:p>
            <a:pPr marL="223838" lvl="2"/>
            <a:r>
              <a:rPr lang="en-US" sz="1400" dirty="0" smtClean="0">
                <a:sym typeface="Wingdings" pitchFamily="2" charset="2"/>
              </a:rPr>
              <a:t>K-shell e</a:t>
            </a:r>
            <a:r>
              <a:rPr lang="en-US" sz="1400" baseline="30000" dirty="0" smtClean="0">
                <a:sym typeface="Wingdings" pitchFamily="2" charset="2"/>
              </a:rPr>
              <a:t>–</a:t>
            </a:r>
            <a:r>
              <a:rPr lang="en-US" sz="1400" dirty="0" smtClean="0">
                <a:sym typeface="Wingdings" pitchFamily="2" charset="2"/>
              </a:rPr>
              <a:t> captures at ≈10.4 keV</a:t>
            </a:r>
            <a:r>
              <a:rPr lang="en-US" sz="1400" baseline="-25000" dirty="0" smtClean="0">
                <a:sym typeface="Wingdings" pitchFamily="2" charset="2"/>
              </a:rPr>
              <a:t>ee</a:t>
            </a:r>
            <a:endParaRPr lang="en-US" sz="1400" dirty="0" smtClean="0">
              <a:sym typeface="Wingdings" pitchFamily="2" charset="2"/>
            </a:endParaRPr>
          </a:p>
          <a:p>
            <a:pPr marL="681038" lvl="3"/>
            <a:r>
              <a:rPr lang="en-US" sz="1100" dirty="0" smtClean="0">
                <a:sym typeface="Wingdings" pitchFamily="2" charset="2"/>
              </a:rPr>
              <a:t> </a:t>
            </a:r>
            <a:r>
              <a:rPr lang="en-US" sz="1400" dirty="0" smtClean="0">
                <a:sym typeface="Wingdings" pitchFamily="2" charset="2"/>
              </a:rPr>
              <a:t>same distribution in crystal as L-shell captures</a:t>
            </a:r>
          </a:p>
          <a:p>
            <a:pPr marL="223838" lvl="2"/>
            <a:r>
              <a:rPr lang="en-US" sz="1400" dirty="0" smtClean="0">
                <a:sym typeface="Wingdings" pitchFamily="2" charset="2"/>
              </a:rPr>
              <a:t>Normalize using K-shell rate in sidebands </a:t>
            </a:r>
            <a:r>
              <a:rPr lang="en-US" sz="1200" dirty="0" smtClean="0">
                <a:sym typeface="Wingdings" pitchFamily="2" charset="2"/>
              </a:rPr>
              <a:t>&amp;</a:t>
            </a:r>
            <a:r>
              <a:rPr lang="en-US" sz="1400" dirty="0" smtClean="0">
                <a:sym typeface="Wingdings" pitchFamily="2" charset="2"/>
              </a:rPr>
              <a:t> ratio</a:t>
            </a:r>
          </a:p>
          <a:p>
            <a:pPr marL="681038" lvl="3"/>
            <a:r>
              <a:rPr lang="en-US" sz="1400" dirty="0" smtClean="0">
                <a:sym typeface="Wingdings" pitchFamily="2" charset="2"/>
              </a:rPr>
              <a:t>of L- to K-shell captures in post-</a:t>
            </a:r>
            <a:r>
              <a:rPr lang="en-US" sz="1400" dirty="0" err="1" smtClean="0">
                <a:sym typeface="Wingdings" pitchFamily="2" charset="2"/>
              </a:rPr>
              <a:t>Cf</a:t>
            </a:r>
            <a:r>
              <a:rPr lang="en-US" sz="1400" dirty="0" smtClean="0">
                <a:sym typeface="Wingdings" pitchFamily="2" charset="2"/>
              </a:rPr>
              <a:t> open dataset</a:t>
            </a:r>
          </a:p>
        </p:txBody>
      </p:sp>
      <p:grpSp>
        <p:nvGrpSpPr>
          <p:cNvPr id="10" name="Group 23"/>
          <p:cNvGrpSpPr/>
          <p:nvPr/>
        </p:nvGrpSpPr>
        <p:grpSpPr>
          <a:xfrm>
            <a:off x="4663129" y="1486250"/>
            <a:ext cx="4162090" cy="3502602"/>
            <a:chOff x="4663129" y="1477861"/>
            <a:chExt cx="4162090" cy="3502602"/>
          </a:xfrm>
        </p:grpSpPr>
        <p:grpSp>
          <p:nvGrpSpPr>
            <p:cNvPr id="12" name="Group 21"/>
            <p:cNvGrpSpPr/>
            <p:nvPr/>
          </p:nvGrpSpPr>
          <p:grpSpPr>
            <a:xfrm>
              <a:off x="4663129" y="1477861"/>
              <a:ext cx="4162090" cy="3281777"/>
              <a:chOff x="4663129" y="1477861"/>
              <a:chExt cx="4162090" cy="3281777"/>
            </a:xfrm>
          </p:grpSpPr>
          <p:pic>
            <p:nvPicPr>
              <p:cNvPr id="27653" name="Picture 5" descr="C:\Users\raybunker\Documents\Physics\Conferences\Mitchell - 2014\my material\sideband_ptvqsummax_norm_1104_time1.png"/>
              <p:cNvPicPr>
                <a:picLocks noChangeAspect="1" noChangeArrowheads="1"/>
              </p:cNvPicPr>
              <p:nvPr/>
            </p:nvPicPr>
            <p:blipFill>
              <a:blip r:embed="rId3"/>
              <a:srcRect l="9758" t="5556" r="7024" b="5710"/>
              <a:stretch>
                <a:fillRect/>
              </a:stretch>
            </p:blipFill>
            <p:spPr bwMode="auto">
              <a:xfrm>
                <a:off x="5066951" y="1754069"/>
                <a:ext cx="3758268" cy="3005569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194184" y="1477861"/>
                <a:ext cx="35699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Detector T2Z1 — WIMP-search sideband</a:t>
                </a:r>
                <a:endParaRPr lang="en-US" sz="16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6200000">
                <a:off x="4021190" y="2936159"/>
                <a:ext cx="16224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Ionization energy</a:t>
                </a:r>
                <a:endParaRPr lang="en-US" sz="1600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891869" y="4641909"/>
              <a:ext cx="23746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Total phonon energy [</a:t>
              </a:r>
              <a:r>
                <a:rPr lang="en-US" sz="1600" dirty="0" err="1" smtClean="0"/>
                <a:t>keV</a:t>
              </a:r>
              <a:r>
                <a:rPr lang="en-US" sz="1600" dirty="0" smtClean="0"/>
                <a:t>]</a:t>
              </a:r>
              <a:endParaRPr lang="en-US" sz="1600" dirty="0"/>
            </a:p>
          </p:txBody>
        </p:sp>
      </p:grpSp>
      <p:grpSp>
        <p:nvGrpSpPr>
          <p:cNvPr id="17" name="Group 56"/>
          <p:cNvGrpSpPr/>
          <p:nvPr/>
        </p:nvGrpSpPr>
        <p:grpSpPr>
          <a:xfrm>
            <a:off x="4533900" y="731520"/>
            <a:ext cx="4445945" cy="5759305"/>
            <a:chOff x="4533900" y="731520"/>
            <a:chExt cx="4445945" cy="5759305"/>
          </a:xfrm>
        </p:grpSpPr>
        <p:grpSp>
          <p:nvGrpSpPr>
            <p:cNvPr id="18" name="Group 47"/>
            <p:cNvGrpSpPr/>
            <p:nvPr/>
          </p:nvGrpSpPr>
          <p:grpSpPr>
            <a:xfrm>
              <a:off x="4533900" y="731520"/>
              <a:ext cx="4445945" cy="5759305"/>
              <a:chOff x="4533900" y="731520"/>
              <a:chExt cx="4445945" cy="5759305"/>
            </a:xfrm>
          </p:grpSpPr>
          <p:grpSp>
            <p:nvGrpSpPr>
              <p:cNvPr id="19" name="Group 34"/>
              <p:cNvGrpSpPr/>
              <p:nvPr/>
            </p:nvGrpSpPr>
            <p:grpSpPr>
              <a:xfrm>
                <a:off x="4533900" y="731520"/>
                <a:ext cx="4445945" cy="5759305"/>
                <a:chOff x="4533900" y="731520"/>
                <a:chExt cx="4445945" cy="5759305"/>
              </a:xfrm>
            </p:grpSpPr>
            <p:grpSp>
              <p:nvGrpSpPr>
                <p:cNvPr id="22" name="Group 32"/>
                <p:cNvGrpSpPr/>
                <p:nvPr/>
              </p:nvGrpSpPr>
              <p:grpSpPr>
                <a:xfrm>
                  <a:off x="4602322" y="731520"/>
                  <a:ext cx="4377523" cy="5759305"/>
                  <a:chOff x="4602322" y="731520"/>
                  <a:chExt cx="4377523" cy="5759305"/>
                </a:xfrm>
              </p:grpSpPr>
              <p:grpSp>
                <p:nvGrpSpPr>
                  <p:cNvPr id="24" name="Group 29"/>
                  <p:cNvGrpSpPr/>
                  <p:nvPr/>
                </p:nvGrpSpPr>
                <p:grpSpPr>
                  <a:xfrm>
                    <a:off x="4914900" y="731520"/>
                    <a:ext cx="4064945" cy="5453380"/>
                    <a:chOff x="4914900" y="731520"/>
                    <a:chExt cx="4064945" cy="5453380"/>
                  </a:xfrm>
                </p:grpSpPr>
                <p:grpSp>
                  <p:nvGrpSpPr>
                    <p:cNvPr id="25" name="Group 27"/>
                    <p:cNvGrpSpPr/>
                    <p:nvPr/>
                  </p:nvGrpSpPr>
                  <p:grpSpPr>
                    <a:xfrm>
                      <a:off x="4914900" y="3448968"/>
                      <a:ext cx="4064945" cy="2735932"/>
                      <a:chOff x="4914900" y="3490913"/>
                      <a:chExt cx="4064945" cy="2735932"/>
                    </a:xfrm>
                  </p:grpSpPr>
                  <p:pic>
                    <p:nvPicPr>
                      <p:cNvPr id="27655" name="Picture 7" descr="C:\Users\raybunker\Documents\Physics\Conferences\Mitchell - 2014\my material\ten_kev_fit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l="5666" b="6376"/>
                      <a:stretch>
                        <a:fillRect/>
                      </a:stretch>
                    </p:blipFill>
                    <p:spPr bwMode="auto">
                      <a:xfrm>
                        <a:off x="4914900" y="3490913"/>
                        <a:ext cx="4064945" cy="2735932"/>
                      </a:xfrm>
                      <a:prstGeom prst="rect">
                        <a:avLst/>
                      </a:prstGeom>
                      <a:noFill/>
                    </p:spPr>
                  </p:pic>
                  <p:sp>
                    <p:nvSpPr>
                      <p:cNvPr id="27" name="Rectangle 26"/>
                      <p:cNvSpPr/>
                      <p:nvPr/>
                    </p:nvSpPr>
                    <p:spPr>
                      <a:xfrm>
                        <a:off x="6652470" y="3523376"/>
                        <a:ext cx="360726" cy="1845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pic>
                  <p:nvPicPr>
                    <p:cNvPr id="27654" name="Picture 6" descr="C:\Users\raybunker\Documents\Physics\Conferences\Mitchell - 2014\my material\one_kev_fit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 l="5793" b="5852"/>
                    <a:stretch>
                      <a:fillRect/>
                    </a:stretch>
                  </p:blipFill>
                  <p:spPr bwMode="auto">
                    <a:xfrm>
                      <a:off x="4920362" y="808777"/>
                      <a:ext cx="4059483" cy="2751259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6553200" y="731520"/>
                      <a:ext cx="518160" cy="27432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1" name="TextBox 30"/>
                  <p:cNvSpPr txBox="1"/>
                  <p:nvPr/>
                </p:nvSpPr>
                <p:spPr>
                  <a:xfrm rot="16200000">
                    <a:off x="3951247" y="3424756"/>
                    <a:ext cx="160992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Event rate / 0.4 </a:t>
                    </a:r>
                    <a:r>
                      <a:rPr lang="en-US" sz="1400" dirty="0" err="1" smtClean="0"/>
                      <a:t>keV</a:t>
                    </a:r>
                    <a:endParaRPr lang="en-US" sz="1400" dirty="0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5778023" y="6183048"/>
                    <a:ext cx="210435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Total phonon energy [</a:t>
                    </a:r>
                    <a:r>
                      <a:rPr lang="en-US" sz="1400" dirty="0" err="1" smtClean="0"/>
                      <a:t>keV</a:t>
                    </a:r>
                    <a:r>
                      <a:rPr lang="en-US" sz="1400" dirty="0" smtClean="0"/>
                      <a:t>]</a:t>
                    </a:r>
                    <a:endParaRPr lang="en-US" sz="1400" dirty="0"/>
                  </a:p>
                </p:txBody>
              </p:sp>
            </p:grpSp>
            <p:sp>
              <p:nvSpPr>
                <p:cNvPr id="34" name="TextBox 33"/>
                <p:cNvSpPr txBox="1"/>
                <p:nvPr/>
              </p:nvSpPr>
              <p:spPr>
                <a:xfrm>
                  <a:off x="4533900" y="746760"/>
                  <a:ext cx="31483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Detector T2Z2 post-</a:t>
                  </a:r>
                  <a:r>
                    <a:rPr lang="en-US" sz="1600" dirty="0" err="1" smtClean="0"/>
                    <a:t>Cf</a:t>
                  </a:r>
                  <a:r>
                    <a:rPr lang="en-US" sz="1600" dirty="0" smtClean="0"/>
                    <a:t> open dataset</a:t>
                  </a:r>
                  <a:endParaRPr lang="en-US" sz="1600" dirty="0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5553075" y="5408930"/>
                <a:ext cx="4892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baseline="30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65</a:t>
                </a:r>
                <a:r>
                  <a:rPr lang="en-US" sz="14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Zn</a:t>
                </a:r>
                <a:endParaRPr lang="en-US"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203950" y="5311775"/>
                <a:ext cx="508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baseline="30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68</a:t>
                </a:r>
                <a:r>
                  <a:rPr lang="en-US" sz="14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Ga</a:t>
                </a:r>
                <a:endParaRPr lang="en-US"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228080" y="3972560"/>
                <a:ext cx="6623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baseline="30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68,71</a:t>
                </a:r>
                <a:r>
                  <a:rPr lang="en-US" sz="14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Ge</a:t>
                </a:r>
                <a:endParaRPr lang="en-US"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rot="16200000" flipH="1">
                <a:off x="5843589" y="5681663"/>
                <a:ext cx="171451" cy="123827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16200000" flipH="1">
                <a:off x="6485575" y="5611178"/>
                <a:ext cx="187324" cy="90171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6826252" y="4140203"/>
                <a:ext cx="184148" cy="15872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5427677" y="4588778"/>
              <a:ext cx="1194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K-shell lines</a:t>
              </a:r>
              <a:endParaRPr lang="en-US" sz="1600" dirty="0"/>
            </a:p>
          </p:txBody>
        </p:sp>
        <p:grpSp>
          <p:nvGrpSpPr>
            <p:cNvPr id="26" name="Group 55"/>
            <p:cNvGrpSpPr/>
            <p:nvPr/>
          </p:nvGrpSpPr>
          <p:grpSpPr>
            <a:xfrm>
              <a:off x="6219826" y="1293303"/>
              <a:ext cx="1278506" cy="1150320"/>
              <a:chOff x="6219826" y="1293303"/>
              <a:chExt cx="1278506" cy="1150320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6351864" y="1293303"/>
                <a:ext cx="11464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L-shell lines</a:t>
                </a:r>
                <a:endParaRPr lang="en-US" sz="16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375848" y="1920403"/>
                <a:ext cx="9460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baseline="30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65</a:t>
                </a:r>
                <a:r>
                  <a:rPr lang="en-US" sz="14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Zn, </a:t>
                </a:r>
                <a:r>
                  <a:rPr lang="en-US" sz="1400" b="1" baseline="30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68</a:t>
                </a:r>
                <a:r>
                  <a:rPr lang="en-US" sz="14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Ga,</a:t>
                </a:r>
              </a:p>
              <a:p>
                <a:pPr algn="ctr"/>
                <a:r>
                  <a:rPr lang="en-US" sz="1400" b="1" baseline="30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68,71</a:t>
                </a:r>
                <a:r>
                  <a:rPr lang="en-US" sz="14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Ge</a:t>
                </a:r>
                <a:endParaRPr lang="en-US"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 rot="10800000" flipV="1">
                <a:off x="6219826" y="2197099"/>
                <a:ext cx="288927" cy="98426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119642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by-detector efficiencies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C:\Users\raybunker\Documents\Physics\Conferences\Mitchell - 2014\my material\efficiency_by_detecto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8454" y="1340534"/>
            <a:ext cx="7066490" cy="4417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119642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</a:t>
            </a:r>
            <a:r>
              <a:rPr lang="en-US" sz="4000" noProof="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fiducial</a:t>
            </a: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-volume correction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602" name="Picture 2" descr="C:\Users\raybunker\Documents\Physics\Conferences\Mitchell - 2014\my material\FV_eff_full_correc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6164" y="1766970"/>
            <a:ext cx="4633092" cy="3155295"/>
          </a:xfrm>
          <a:prstGeom prst="rect">
            <a:avLst/>
          </a:prstGeom>
          <a:noFill/>
        </p:spPr>
      </p:pic>
      <p:pic>
        <p:nvPicPr>
          <p:cNvPr id="25603" name="Picture 3" descr="C:\Users\raybunker\Documents\Physics\Conferences\Mitchell - 2014\my material\FV_eff_gamma_correc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06" y="1766970"/>
            <a:ext cx="4640580" cy="3160395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1778466" y="3475234"/>
            <a:ext cx="2348913" cy="930546"/>
            <a:chOff x="1778466" y="3448669"/>
            <a:chExt cx="2348913" cy="930546"/>
          </a:xfrm>
        </p:grpSpPr>
        <p:sp>
          <p:nvSpPr>
            <p:cNvPr id="7" name="TextBox 6"/>
            <p:cNvSpPr txBox="1"/>
            <p:nvPr/>
          </p:nvSpPr>
          <p:spPr>
            <a:xfrm>
              <a:off x="1778466" y="4102216"/>
              <a:ext cx="2348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uncorrected </a:t>
              </a:r>
              <a:r>
                <a:rPr lang="en-US" sz="1200" b="1" baseline="30000" dirty="0" smtClean="0"/>
                <a:t>252</a:t>
              </a:r>
              <a:r>
                <a:rPr lang="en-US" sz="1200" b="1" dirty="0" smtClean="0"/>
                <a:t>Cf passage fraction</a:t>
              </a:r>
              <a:endParaRPr lang="en-US" sz="1200" b="1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2629949" y="3762463"/>
              <a:ext cx="629175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167468" y="2425816"/>
            <a:ext cx="2531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corrected to remove ER contribution</a:t>
            </a:r>
            <a:endParaRPr lang="en-US" sz="1200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2244055" y="2948729"/>
            <a:ext cx="536895" cy="1426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45185" y="2291592"/>
            <a:ext cx="1935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fully corrected, including</a:t>
            </a:r>
          </a:p>
          <a:p>
            <a:pPr algn="ctr"/>
            <a:r>
              <a:rPr lang="en-US" sz="1200" b="1" dirty="0" smtClean="0"/>
              <a:t>neutron multiple scattering</a:t>
            </a:r>
          </a:p>
          <a:p>
            <a:pPr algn="ctr"/>
            <a:r>
              <a:rPr lang="en-US" sz="1100" b="1" dirty="0" smtClean="0"/>
              <a:t>&amp;</a:t>
            </a:r>
            <a:r>
              <a:rPr lang="en-US" sz="1200" b="1" dirty="0" smtClean="0"/>
              <a:t> stat. + syst. uncertainty</a:t>
            </a:r>
            <a:endParaRPr lang="en-US" sz="1200" b="1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 rot="16200000" flipH="1">
            <a:off x="6303186" y="2947590"/>
            <a:ext cx="258282" cy="2389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6192473" y="3475234"/>
            <a:ext cx="2348913" cy="930546"/>
            <a:chOff x="6192473" y="3475234"/>
            <a:chExt cx="2348913" cy="930546"/>
          </a:xfrm>
        </p:grpSpPr>
        <p:sp>
          <p:nvSpPr>
            <p:cNvPr id="16" name="TextBox 15"/>
            <p:cNvSpPr txBox="1"/>
            <p:nvPr/>
          </p:nvSpPr>
          <p:spPr>
            <a:xfrm>
              <a:off x="6192473" y="4128781"/>
              <a:ext cx="2348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uncorrected </a:t>
              </a:r>
              <a:r>
                <a:rPr lang="en-US" sz="1200" b="1" baseline="30000" dirty="0" smtClean="0"/>
                <a:t>252</a:t>
              </a:r>
              <a:r>
                <a:rPr lang="en-US" sz="1200" b="1" dirty="0" smtClean="0"/>
                <a:t>Cf passage fraction</a:t>
              </a:r>
              <a:endParaRPr lang="en-US" sz="1200" b="1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 flipH="1" flipV="1">
              <a:off x="7043956" y="3789028"/>
              <a:ext cx="629175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5059680" y="1587896"/>
            <a:ext cx="3964679" cy="830997"/>
            <a:chOff x="5059680" y="1587896"/>
            <a:chExt cx="3964679" cy="830997"/>
          </a:xfrm>
        </p:grpSpPr>
        <p:sp>
          <p:nvSpPr>
            <p:cNvPr id="111" name="Oval 110"/>
            <p:cNvSpPr/>
            <p:nvPr/>
          </p:nvSpPr>
          <p:spPr>
            <a:xfrm>
              <a:off x="5059680" y="1600200"/>
              <a:ext cx="678180" cy="685800"/>
            </a:xfrm>
            <a:prstGeom prst="ellipse">
              <a:avLst/>
            </a:prstGeom>
            <a:noFill/>
            <a:ln w="190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Arrow Connector 111"/>
            <p:cNvCxnSpPr>
              <a:stCxn id="111" idx="6"/>
              <a:endCxn id="113" idx="1"/>
            </p:cNvCxnSpPr>
            <p:nvPr/>
          </p:nvCxnSpPr>
          <p:spPr>
            <a:xfrm>
              <a:off x="5737860" y="1943100"/>
              <a:ext cx="842402" cy="60295"/>
            </a:xfrm>
            <a:prstGeom prst="straightConnector1">
              <a:avLst/>
            </a:prstGeom>
            <a:ln w="190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580262" y="1587896"/>
              <a:ext cx="2444097" cy="830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Extra energy:</a:t>
              </a:r>
            </a:p>
            <a:p>
              <a:pPr algn="ctr"/>
              <a:r>
                <a:rPr lang="en-US" sz="1600" dirty="0" err="1" smtClean="0"/>
                <a:t>Neganov</a:t>
              </a:r>
              <a:r>
                <a:rPr lang="en-US" sz="1600" dirty="0" smtClean="0"/>
                <a:t>-Luke phonon amplification </a:t>
              </a:r>
              <a:r>
                <a:rPr lang="en-US" sz="1200" dirty="0" smtClean="0">
                  <a:sym typeface="Wingdings" pitchFamily="2" charset="2"/>
                </a:rPr>
                <a:t></a:t>
              </a:r>
              <a:r>
                <a:rPr lang="en-US" sz="1600" dirty="0" smtClean="0">
                  <a:sym typeface="Wingdings" pitchFamily="2" charset="2"/>
                </a:rPr>
                <a:t> </a:t>
              </a:r>
              <a:r>
                <a:rPr lang="en-US" sz="1600" dirty="0" err="1" smtClean="0">
                  <a:sym typeface="Wingdings" pitchFamily="2" charset="2"/>
                </a:rPr>
                <a:t>CDMSlite</a:t>
              </a:r>
              <a:endParaRPr lang="en-US" sz="1600" dirty="0" smtClean="0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583669" y="1023457"/>
            <a:ext cx="4531175" cy="5461233"/>
            <a:chOff x="4583669" y="1023457"/>
            <a:chExt cx="4531175" cy="5461233"/>
          </a:xfrm>
        </p:grpSpPr>
        <p:grpSp>
          <p:nvGrpSpPr>
            <p:cNvPr id="122" name="Group 386"/>
            <p:cNvGrpSpPr/>
            <p:nvPr/>
          </p:nvGrpSpPr>
          <p:grpSpPr>
            <a:xfrm>
              <a:off x="4583669" y="1023457"/>
              <a:ext cx="4531175" cy="5461233"/>
              <a:chOff x="4583669" y="1023457"/>
              <a:chExt cx="4531175" cy="5461233"/>
            </a:xfrm>
          </p:grpSpPr>
          <p:grpSp>
            <p:nvGrpSpPr>
              <p:cNvPr id="129" name="Group 167"/>
              <p:cNvGrpSpPr/>
              <p:nvPr/>
            </p:nvGrpSpPr>
            <p:grpSpPr>
              <a:xfrm>
                <a:off x="4598566" y="4494985"/>
                <a:ext cx="4516278" cy="1989705"/>
                <a:chOff x="4674067" y="4142647"/>
                <a:chExt cx="4516278" cy="1989705"/>
              </a:xfrm>
            </p:grpSpPr>
            <p:grpSp>
              <p:nvGrpSpPr>
                <p:cNvPr id="184" name="Group 120"/>
                <p:cNvGrpSpPr/>
                <p:nvPr/>
              </p:nvGrpSpPr>
              <p:grpSpPr>
                <a:xfrm>
                  <a:off x="4766400" y="4142647"/>
                  <a:ext cx="4423945" cy="1989705"/>
                  <a:chOff x="4709160" y="4672295"/>
                  <a:chExt cx="4012615" cy="1804705"/>
                </a:xfrm>
              </p:grpSpPr>
              <p:pic>
                <p:nvPicPr>
                  <p:cNvPr id="190" name="Picture 189"/>
                  <p:cNvPicPr>
                    <a:picLocks noChangeArrowheads="1"/>
                  </p:cNvPicPr>
                  <p:nvPr/>
                </p:nvPicPr>
                <p:blipFill>
                  <a:blip r:embed="rId4"/>
                  <a:srcRect l="5079" r="1270"/>
                  <a:stretch>
                    <a:fillRect/>
                  </a:stretch>
                </p:blipFill>
                <p:spPr bwMode="auto">
                  <a:xfrm>
                    <a:off x="4714891" y="4818996"/>
                    <a:ext cx="3995651" cy="1507092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91" name="TextBox 190"/>
                  <p:cNvSpPr txBox="1"/>
                  <p:nvPr/>
                </p:nvSpPr>
                <p:spPr>
                  <a:xfrm>
                    <a:off x="5067355" y="4672295"/>
                    <a:ext cx="3505200" cy="3070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/>
                      <a:t>Phonon (</a:t>
                    </a:r>
                    <a:r>
                      <a:rPr lang="en-US" sz="1600" b="1" dirty="0" smtClean="0"/>
                      <a:t>P</a:t>
                    </a:r>
                    <a:r>
                      <a:rPr lang="en-US" sz="1600" dirty="0" smtClean="0"/>
                      <a:t>) Pulses</a:t>
                    </a:r>
                    <a:endParaRPr lang="en-US" sz="1600" dirty="0"/>
                  </a:p>
                </p:txBody>
              </p:sp>
              <p:sp>
                <p:nvSpPr>
                  <p:cNvPr id="192" name="TextBox 191"/>
                  <p:cNvSpPr txBox="1"/>
                  <p:nvPr/>
                </p:nvSpPr>
                <p:spPr>
                  <a:xfrm>
                    <a:off x="4972735" y="6120315"/>
                    <a:ext cx="3749040" cy="16749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200" dirty="0" smtClean="0"/>
                      <a:t>  300         400         500         600        700         800        900       1000</a:t>
                    </a:r>
                    <a:endParaRPr lang="en-US" sz="1200" dirty="0"/>
                  </a:p>
                </p:txBody>
              </p:sp>
              <p:sp>
                <p:nvSpPr>
                  <p:cNvPr id="193" name="TextBox 192"/>
                  <p:cNvSpPr txBox="1"/>
                  <p:nvPr/>
                </p:nvSpPr>
                <p:spPr>
                  <a:xfrm>
                    <a:off x="4709160" y="6261556"/>
                    <a:ext cx="4005072" cy="21544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tIns="0" bIns="0" rtlCol="0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Time (</a:t>
                    </a:r>
                    <a:r>
                      <a:rPr lang="en-US" sz="1400" dirty="0" err="1" smtClean="0">
                        <a:latin typeface="Symbol" pitchFamily="18" charset="2"/>
                      </a:rPr>
                      <a:t>m</a:t>
                    </a:r>
                    <a:r>
                      <a:rPr lang="en-US" sz="1400" dirty="0" err="1" smtClean="0"/>
                      <a:t>s</a:t>
                    </a:r>
                    <a:r>
                      <a:rPr lang="en-US" sz="1400" dirty="0" smtClean="0"/>
                      <a:t>)</a:t>
                    </a:r>
                    <a:endParaRPr lang="en-US" sz="1400" dirty="0"/>
                  </a:p>
                </p:txBody>
              </p:sp>
            </p:grpSp>
            <p:sp>
              <p:nvSpPr>
                <p:cNvPr id="185" name="Rectangle 184"/>
                <p:cNvSpPr/>
                <p:nvPr/>
              </p:nvSpPr>
              <p:spPr>
                <a:xfrm>
                  <a:off x="4808291" y="4405619"/>
                  <a:ext cx="402671" cy="13254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TextBox 163"/>
                <p:cNvSpPr txBox="1"/>
                <p:nvPr/>
              </p:nvSpPr>
              <p:spPr>
                <a:xfrm rot="16200000">
                  <a:off x="3878849" y="4941125"/>
                  <a:ext cx="18982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Pulse Height (ADC bins)</a:t>
                  </a:r>
                  <a:endParaRPr lang="en-US" sz="1400" dirty="0"/>
                </a:p>
              </p:txBody>
            </p:sp>
            <p:sp>
              <p:nvSpPr>
                <p:cNvPr id="187" name="TextBox 164"/>
                <p:cNvSpPr txBox="1"/>
                <p:nvPr/>
              </p:nvSpPr>
              <p:spPr>
                <a:xfrm>
                  <a:off x="4867015" y="4556621"/>
                  <a:ext cx="43313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 smtClean="0"/>
                    <a:t> 800</a:t>
                  </a:r>
                  <a:endParaRPr lang="en-US" sz="1100" dirty="0"/>
                </a:p>
              </p:txBody>
            </p:sp>
            <p:sp>
              <p:nvSpPr>
                <p:cNvPr id="188" name="TextBox 165"/>
                <p:cNvSpPr txBox="1"/>
                <p:nvPr/>
              </p:nvSpPr>
              <p:spPr>
                <a:xfrm>
                  <a:off x="4868413" y="5011024"/>
                  <a:ext cx="43313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 smtClean="0"/>
                    <a:t> 400</a:t>
                  </a:r>
                  <a:endParaRPr lang="en-US" sz="1100" dirty="0"/>
                </a:p>
              </p:txBody>
            </p:sp>
            <p:sp>
              <p:nvSpPr>
                <p:cNvPr id="189" name="TextBox 166"/>
                <p:cNvSpPr txBox="1"/>
                <p:nvPr/>
              </p:nvSpPr>
              <p:spPr>
                <a:xfrm>
                  <a:off x="4997305" y="5465428"/>
                  <a:ext cx="28886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 smtClean="0"/>
                    <a:t> 0</a:t>
                  </a:r>
                  <a:endParaRPr lang="en-US" sz="1100" dirty="0"/>
                </a:p>
              </p:txBody>
            </p:sp>
          </p:grpSp>
          <p:grpSp>
            <p:nvGrpSpPr>
              <p:cNvPr id="130" name="Group 214"/>
              <p:cNvGrpSpPr/>
              <p:nvPr/>
            </p:nvGrpSpPr>
            <p:grpSpPr>
              <a:xfrm>
                <a:off x="4583669" y="1708294"/>
                <a:ext cx="4431084" cy="1641391"/>
                <a:chOff x="4566891" y="1188176"/>
                <a:chExt cx="4431084" cy="1641391"/>
              </a:xfrm>
            </p:grpSpPr>
            <p:grpSp>
              <p:nvGrpSpPr>
                <p:cNvPr id="141" name="Group 225"/>
                <p:cNvGrpSpPr>
                  <a:grpSpLocks/>
                </p:cNvGrpSpPr>
                <p:nvPr/>
              </p:nvGrpSpPr>
              <p:grpSpPr bwMode="auto">
                <a:xfrm>
                  <a:off x="4566891" y="1188176"/>
                  <a:ext cx="4431084" cy="1641391"/>
                  <a:chOff x="116" y="715"/>
                  <a:chExt cx="5059" cy="1874"/>
                </a:xfrm>
              </p:grpSpPr>
              <p:grpSp>
                <p:nvGrpSpPr>
                  <p:cNvPr id="145" name="Group 226"/>
                  <p:cNvGrpSpPr>
                    <a:grpSpLocks/>
                  </p:cNvGrpSpPr>
                  <p:nvPr/>
                </p:nvGrpSpPr>
                <p:grpSpPr bwMode="auto">
                  <a:xfrm>
                    <a:off x="674" y="1488"/>
                    <a:ext cx="4457" cy="1072"/>
                    <a:chOff x="3128" y="1149"/>
                    <a:chExt cx="2632" cy="867"/>
                  </a:xfrm>
                </p:grpSpPr>
                <p:grpSp>
                  <p:nvGrpSpPr>
                    <p:cNvPr id="167" name="Group 2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28" y="1149"/>
                      <a:ext cx="2632" cy="867"/>
                      <a:chOff x="3128" y="1149"/>
                      <a:chExt cx="2632" cy="867"/>
                    </a:xfrm>
                  </p:grpSpPr>
                  <p:sp>
                    <p:nvSpPr>
                      <p:cNvPr id="177" name="Rectangle 2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244" y="1239"/>
                        <a:ext cx="1566" cy="347"/>
                      </a:xfrm>
                      <a:prstGeom prst="rect">
                        <a:avLst/>
                      </a:prstGeom>
                      <a:solidFill>
                        <a:srgbClr val="CECECE"/>
                      </a:solidFill>
                      <a:ln w="12700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/>
                        <a:endParaRPr lang="en-US" sz="2400" dirty="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178" name="Rectangle 2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28" y="1584"/>
                        <a:ext cx="2632" cy="432"/>
                      </a:xfrm>
                      <a:prstGeom prst="rect">
                        <a:avLst/>
                      </a:prstGeom>
                      <a:solidFill>
                        <a:srgbClr val="3366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 dirty="0"/>
                      </a:p>
                    </p:txBody>
                  </p:sp>
                  <p:grpSp>
                    <p:nvGrpSpPr>
                      <p:cNvPr id="179" name="Group 2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49" y="1149"/>
                        <a:ext cx="646" cy="437"/>
                        <a:chOff x="4649" y="1149"/>
                        <a:chExt cx="646" cy="437"/>
                      </a:xfrm>
                    </p:grpSpPr>
                    <p:sp>
                      <p:nvSpPr>
                        <p:cNvPr id="180" name="Rectangle 2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649" y="1149"/>
                          <a:ext cx="168" cy="51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 w="19050">
                          <a:noFill/>
                          <a:miter lim="800000"/>
                          <a:headEnd/>
                          <a:tailEnd type="none" w="lg" len="lg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1" name="Rectangle 2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48" y="1496"/>
                          <a:ext cx="447" cy="89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 w="19050">
                          <a:noFill/>
                          <a:miter lim="800000"/>
                          <a:headEnd/>
                          <a:tailEnd type="none" w="lg" len="lg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2" name="Rectangle 2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649" y="1186"/>
                          <a:ext cx="168" cy="50"/>
                        </a:xfrm>
                        <a:prstGeom prst="rect">
                          <a:avLst/>
                        </a:prstGeom>
                        <a:solidFill>
                          <a:srgbClr val="274C29"/>
                        </a:solidFill>
                        <a:ln w="19050">
                          <a:noFill/>
                          <a:miter lim="800000"/>
                          <a:headEnd/>
                          <a:tailEnd type="none" w="lg" len="lg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3" name="Rectangle 2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00" y="1149"/>
                          <a:ext cx="56" cy="437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 w="19050">
                          <a:noFill/>
                          <a:miter lim="800000"/>
                          <a:headEnd/>
                          <a:tailEnd type="none" w="lg" len="lg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68" name="Group 2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40" y="1295"/>
                      <a:ext cx="391" cy="221"/>
                      <a:chOff x="3440" y="1295"/>
                      <a:chExt cx="391" cy="221"/>
                    </a:xfrm>
                  </p:grpSpPr>
                  <p:grpSp>
                    <p:nvGrpSpPr>
                      <p:cNvPr id="169" name="Group 2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40" y="1295"/>
                        <a:ext cx="168" cy="101"/>
                        <a:chOff x="3432" y="1571"/>
                        <a:chExt cx="144" cy="78"/>
                      </a:xfrm>
                    </p:grpSpPr>
                    <p:sp>
                      <p:nvSpPr>
                        <p:cNvPr id="174" name="Oval 2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56" y="1585"/>
                          <a:ext cx="48" cy="4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3175">
                          <a:solidFill>
                            <a:schemeClr val="tx1"/>
                          </a:solidFill>
                          <a:round/>
                          <a:headEnd/>
                          <a:tailEnd type="none" w="lg" len="lg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5" name="Oval 2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4" y="1585"/>
                          <a:ext cx="48" cy="4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3175">
                          <a:solidFill>
                            <a:schemeClr val="tx1"/>
                          </a:solidFill>
                          <a:round/>
                          <a:headEnd/>
                          <a:tailEnd type="none" w="lg" len="lg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6" name="Oval 2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32" y="1571"/>
                          <a:ext cx="144" cy="78"/>
                        </a:xfrm>
                        <a:prstGeom prst="ellipse">
                          <a:avLst/>
                        </a:prstGeom>
                        <a:noFill/>
                        <a:ln w="3175">
                          <a:solidFill>
                            <a:schemeClr val="tx1"/>
                          </a:solidFill>
                          <a:round/>
                          <a:headEnd/>
                          <a:tailEnd type="none" w="lg" len="lg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0" name="Group 2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64" y="1414"/>
                        <a:ext cx="167" cy="102"/>
                        <a:chOff x="3664" y="1414"/>
                        <a:chExt cx="167" cy="102"/>
                      </a:xfrm>
                    </p:grpSpPr>
                    <p:sp>
                      <p:nvSpPr>
                        <p:cNvPr id="171" name="Oval 2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92" y="1432"/>
                          <a:ext cx="55" cy="6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3175">
                          <a:solidFill>
                            <a:schemeClr val="tx1"/>
                          </a:solidFill>
                          <a:round/>
                          <a:headEnd/>
                          <a:tailEnd type="none" w="lg" len="lg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" name="Oval 2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47" y="1432"/>
                          <a:ext cx="56" cy="6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3175">
                          <a:solidFill>
                            <a:schemeClr val="tx1"/>
                          </a:solidFill>
                          <a:round/>
                          <a:headEnd/>
                          <a:tailEnd type="none" w="lg" len="lg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3" name="Oval 2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64" y="1414"/>
                          <a:ext cx="167" cy="102"/>
                        </a:xfrm>
                        <a:prstGeom prst="ellipse">
                          <a:avLst/>
                        </a:prstGeom>
                        <a:noFill/>
                        <a:ln w="3175">
                          <a:solidFill>
                            <a:schemeClr val="tx1"/>
                          </a:solidFill>
                          <a:round/>
                          <a:headEnd/>
                          <a:tailEnd type="none" w="lg" len="lg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46" name="Group 244"/>
                  <p:cNvGrpSpPr>
                    <a:grpSpLocks/>
                  </p:cNvGrpSpPr>
                  <p:nvPr/>
                </p:nvGrpSpPr>
                <p:grpSpPr bwMode="auto">
                  <a:xfrm>
                    <a:off x="3882" y="1927"/>
                    <a:ext cx="411" cy="80"/>
                    <a:chOff x="5010" y="1504"/>
                    <a:chExt cx="242" cy="65"/>
                  </a:xfrm>
                </p:grpSpPr>
                <p:sp>
                  <p:nvSpPr>
                    <p:cNvPr id="165" name="Oval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10" y="1504"/>
                      <a:ext cx="56" cy="61"/>
                    </a:xfrm>
                    <a:prstGeom prst="ellipse">
                      <a:avLst/>
                    </a:prstGeom>
                    <a:solidFill>
                      <a:schemeClr val="hlink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Oval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6" y="1508"/>
                      <a:ext cx="56" cy="61"/>
                    </a:xfrm>
                    <a:prstGeom prst="ellipse">
                      <a:avLst/>
                    </a:prstGeom>
                    <a:solidFill>
                      <a:schemeClr val="hlink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47" name="AutoShape 24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630" y="1914"/>
                    <a:ext cx="188" cy="424"/>
                  </a:xfrm>
                  <a:prstGeom prst="downArrow">
                    <a:avLst>
                      <a:gd name="adj1" fmla="val 15325"/>
                      <a:gd name="adj2" fmla="val 112989"/>
                    </a:avLst>
                  </a:prstGeom>
                  <a:gradFill rotWithShape="0">
                    <a:gsLst>
                      <a:gs pos="0">
                        <a:srgbClr val="475E00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 w="19050">
                    <a:noFill/>
                    <a:miter lim="800000"/>
                    <a:headEnd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Text Box 2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6" y="777"/>
                    <a:ext cx="1619" cy="597"/>
                  </a:xfrm>
                  <a:prstGeom prst="rect">
                    <a:avLst/>
                  </a:prstGeom>
                  <a:noFill/>
                  <a:ln w="19050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algn="r" eaLnBrk="0" hangingPunct="0">
                      <a:defRPr/>
                    </a:pPr>
                    <a:r>
                      <a:rPr lang="en-US" sz="1400" b="1" dirty="0" err="1" smtClean="0">
                        <a:solidFill>
                          <a:srgbClr val="004C00"/>
                        </a:solidFill>
                        <a:latin typeface="+mn-lt"/>
                        <a:cs typeface="Arial" charset="0"/>
                      </a:rPr>
                      <a:t>Quasiparticl</a:t>
                    </a:r>
                    <a:r>
                      <a:rPr lang="en-US" sz="1400" b="1" dirty="0" err="1" smtClean="0">
                        <a:solidFill>
                          <a:srgbClr val="004C00"/>
                        </a:solidFill>
                        <a:cs typeface="Arial" charset="0"/>
                      </a:rPr>
                      <a:t>e</a:t>
                    </a:r>
                    <a:endParaRPr lang="en-US" sz="1400" b="1" dirty="0" smtClean="0">
                      <a:solidFill>
                        <a:srgbClr val="004C00"/>
                      </a:solidFill>
                      <a:cs typeface="Arial" charset="0"/>
                    </a:endParaRPr>
                  </a:p>
                  <a:p>
                    <a:pPr algn="r" eaLnBrk="0" hangingPunct="0">
                      <a:defRPr/>
                    </a:pPr>
                    <a:r>
                      <a:rPr lang="en-US" sz="1400" b="1" dirty="0" smtClean="0">
                        <a:solidFill>
                          <a:srgbClr val="004C00"/>
                        </a:solidFill>
                        <a:cs typeface="Arial" charset="0"/>
                      </a:rPr>
                      <a:t>t</a:t>
                    </a:r>
                    <a:r>
                      <a:rPr lang="en-US" sz="1400" b="1" dirty="0" smtClean="0">
                        <a:solidFill>
                          <a:srgbClr val="004C00"/>
                        </a:solidFill>
                        <a:latin typeface="+mn-lt"/>
                        <a:cs typeface="Arial" charset="0"/>
                      </a:rPr>
                      <a:t>rap</a:t>
                    </a:r>
                    <a:endParaRPr lang="en-US" sz="1400" b="1" dirty="0">
                      <a:solidFill>
                        <a:srgbClr val="004C00"/>
                      </a:solidFill>
                      <a:latin typeface="+mn-lt"/>
                      <a:cs typeface="Arial" charset="0"/>
                    </a:endParaRPr>
                  </a:p>
                </p:txBody>
              </p:sp>
              <p:sp>
                <p:nvSpPr>
                  <p:cNvPr id="149" name="Text Box 2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6" y="1344"/>
                    <a:ext cx="1736" cy="316"/>
                  </a:xfrm>
                  <a:prstGeom prst="rect">
                    <a:avLst/>
                  </a:prstGeom>
                  <a:noFill/>
                  <a:ln w="19050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en-US" sz="1200" b="1" dirty="0">
                        <a:latin typeface="+mn-lt"/>
                        <a:cs typeface="Arial" charset="0"/>
                      </a:rPr>
                      <a:t>Aluminum </a:t>
                    </a:r>
                    <a:r>
                      <a:rPr lang="en-US" sz="1200" b="1" dirty="0" smtClean="0">
                        <a:latin typeface="+mn-lt"/>
                        <a:cs typeface="Arial" charset="0"/>
                      </a:rPr>
                      <a:t>collector</a:t>
                    </a:r>
                    <a:endParaRPr lang="en-US" sz="1600" b="1" dirty="0">
                      <a:latin typeface="+mn-lt"/>
                      <a:cs typeface="Arial" charset="0"/>
                    </a:endParaRPr>
                  </a:p>
                </p:txBody>
              </p:sp>
              <p:sp>
                <p:nvSpPr>
                  <p:cNvPr id="151" name="Text Box 2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15" y="2238"/>
                    <a:ext cx="1469" cy="3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0" hangingPunct="0">
                      <a:defRPr/>
                    </a:pPr>
                    <a:r>
                      <a:rPr lang="en-US" sz="1400" b="1" dirty="0" err="1">
                        <a:solidFill>
                          <a:schemeClr val="bg1"/>
                        </a:solidFill>
                        <a:latin typeface="+mn-lt"/>
                        <a:cs typeface="Arial" charset="0"/>
                      </a:rPr>
                      <a:t>Ge</a:t>
                    </a:r>
                    <a:r>
                      <a:rPr lang="en-US" sz="1400" b="1" dirty="0">
                        <a:solidFill>
                          <a:schemeClr val="bg1"/>
                        </a:solidFill>
                        <a:latin typeface="+mn-lt"/>
                        <a:cs typeface="Arial" charset="0"/>
                      </a:rPr>
                      <a:t> or Si </a:t>
                    </a:r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+mn-lt"/>
                        <a:cs typeface="Arial" charset="0"/>
                      </a:rPr>
                      <a:t>crystal</a:t>
                    </a:r>
                    <a:endParaRPr lang="en-US" sz="1200" b="1" dirty="0">
                      <a:solidFill>
                        <a:schemeClr val="bg1"/>
                      </a:solidFill>
                      <a:latin typeface="+mn-lt"/>
                      <a:cs typeface="Arial" charset="0"/>
                    </a:endParaRPr>
                  </a:p>
                </p:txBody>
              </p:sp>
              <p:sp>
                <p:nvSpPr>
                  <p:cNvPr id="152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2103" y="1885"/>
                    <a:ext cx="95" cy="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2321" y="1885"/>
                    <a:ext cx="95" cy="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3336" y="1786"/>
                    <a:ext cx="95" cy="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2530" y="1729"/>
                    <a:ext cx="95" cy="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2042" y="1825"/>
                    <a:ext cx="444" cy="18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prstDash val="dash"/>
                    <a:round/>
                    <a:headEnd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2626" y="1778"/>
                    <a:ext cx="71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8" name="Text Box 2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70" y="1744"/>
                    <a:ext cx="983" cy="3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en-US" sz="1400" b="1" dirty="0" smtClean="0">
                        <a:solidFill>
                          <a:schemeClr val="accent1"/>
                        </a:solidFill>
                        <a:latin typeface="+mn-lt"/>
                        <a:cs typeface="Arial" charset="0"/>
                      </a:rPr>
                      <a:t>Diffusion</a:t>
                    </a:r>
                    <a:endParaRPr lang="en-US" sz="1400" b="1" dirty="0">
                      <a:latin typeface="+mn-lt"/>
                      <a:cs typeface="Arial" charset="0"/>
                    </a:endParaRPr>
                  </a:p>
                </p:txBody>
              </p:sp>
              <p:sp>
                <p:nvSpPr>
                  <p:cNvPr id="159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2870" y="1766"/>
                    <a:ext cx="95" cy="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398" y="1500"/>
                    <a:ext cx="95" cy="7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Text Box 2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34" y="2236"/>
                    <a:ext cx="952" cy="35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0" hangingPunct="0">
                      <a:defRPr/>
                    </a:pPr>
                    <a:r>
                      <a:rPr lang="en-US" sz="1400" b="1" dirty="0" smtClean="0">
                        <a:solidFill>
                          <a:srgbClr val="C6F23A"/>
                        </a:solidFill>
                        <a:latin typeface="+mn-lt"/>
                        <a:cs typeface="Arial" charset="0"/>
                      </a:rPr>
                      <a:t>Phonons</a:t>
                    </a:r>
                    <a:endParaRPr lang="en-US" sz="1400" b="1" dirty="0">
                      <a:solidFill>
                        <a:srgbClr val="C6F23A"/>
                      </a:solidFill>
                      <a:latin typeface="+mn-lt"/>
                      <a:cs typeface="Arial" charset="0"/>
                    </a:endParaRPr>
                  </a:p>
                </p:txBody>
              </p:sp>
              <p:sp>
                <p:nvSpPr>
                  <p:cNvPr id="162" name="Text Box 2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6" y="1446"/>
                    <a:ext cx="838" cy="597"/>
                  </a:xfrm>
                  <a:prstGeom prst="rect">
                    <a:avLst/>
                  </a:prstGeom>
                  <a:noFill/>
                  <a:ln w="19050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algn="r" eaLnBrk="0" hangingPunct="0">
                      <a:defRPr/>
                    </a:pPr>
                    <a:r>
                      <a:rPr lang="en-US" sz="1400" b="1" dirty="0">
                        <a:latin typeface="+mn-lt"/>
                        <a:cs typeface="Arial" charset="0"/>
                      </a:rPr>
                      <a:t>Cooper </a:t>
                    </a:r>
                    <a:r>
                      <a:rPr lang="en-US" sz="1400" b="1" dirty="0" smtClean="0">
                        <a:latin typeface="+mn-lt"/>
                        <a:cs typeface="Arial" charset="0"/>
                      </a:rPr>
                      <a:t>pair</a:t>
                    </a:r>
                    <a:endParaRPr lang="en-US" b="1" dirty="0">
                      <a:latin typeface="+mn-lt"/>
                      <a:cs typeface="Arial" charset="0"/>
                    </a:endParaRPr>
                  </a:p>
                </p:txBody>
              </p:sp>
              <p:sp>
                <p:nvSpPr>
                  <p:cNvPr id="163" name="Line 2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40" y="1732"/>
                    <a:ext cx="343" cy="5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 type="none" w="sm" len="sm"/>
                    <a:tailEnd type="arrow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3143" y="1668"/>
                    <a:ext cx="95" cy="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Text Box 2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06" y="715"/>
                    <a:ext cx="1269" cy="1089"/>
                  </a:xfrm>
                  <a:prstGeom prst="rect">
                    <a:avLst/>
                  </a:prstGeom>
                  <a:noFill/>
                  <a:ln w="19050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r" eaLnBrk="0" hangingPunct="0">
                      <a:defRPr/>
                    </a:pPr>
                    <a:r>
                      <a:rPr lang="en-US" sz="1400" b="1" dirty="0">
                        <a:solidFill>
                          <a:srgbClr val="A43924"/>
                        </a:solidFill>
                        <a:cs typeface="Arial" charset="0"/>
                      </a:rPr>
                      <a:t>t</a:t>
                    </a:r>
                    <a:r>
                      <a:rPr lang="en-US" sz="1400" b="1" dirty="0" smtClean="0">
                        <a:solidFill>
                          <a:srgbClr val="A43924"/>
                        </a:solidFill>
                        <a:latin typeface="+mn-lt"/>
                        <a:cs typeface="Arial" charset="0"/>
                      </a:rPr>
                      <a:t>ungsten</a:t>
                    </a:r>
                    <a:endParaRPr lang="en-US" sz="1400" b="1" dirty="0">
                      <a:solidFill>
                        <a:srgbClr val="A43924"/>
                      </a:solidFill>
                      <a:latin typeface="+mn-lt"/>
                      <a:cs typeface="Arial" charset="0"/>
                    </a:endParaRPr>
                  </a:p>
                  <a:p>
                    <a:pPr algn="r" eaLnBrk="0" hangingPunct="0">
                      <a:defRPr/>
                    </a:pPr>
                    <a:r>
                      <a:rPr lang="en-US" sz="1400" b="1" dirty="0" smtClean="0">
                        <a:cs typeface="Arial" charset="0"/>
                      </a:rPr>
                      <a:t>T</a:t>
                    </a:r>
                    <a:r>
                      <a:rPr lang="en-US" sz="1400" b="1" dirty="0" smtClean="0">
                        <a:solidFill>
                          <a:srgbClr val="A43924"/>
                        </a:solidFill>
                        <a:latin typeface="+mn-lt"/>
                        <a:cs typeface="Arial" charset="0"/>
                      </a:rPr>
                      <a:t>ransition </a:t>
                    </a:r>
                    <a:r>
                      <a:rPr lang="en-US" sz="1400" b="1" dirty="0" smtClean="0">
                        <a:cs typeface="Arial" charset="0"/>
                      </a:rPr>
                      <a:t>E</a:t>
                    </a:r>
                    <a:r>
                      <a:rPr lang="en-US" sz="1400" b="1" dirty="0" smtClean="0">
                        <a:solidFill>
                          <a:srgbClr val="A43924"/>
                        </a:solidFill>
                        <a:latin typeface="+mn-lt"/>
                        <a:cs typeface="Arial" charset="0"/>
                      </a:rPr>
                      <a:t>dge </a:t>
                    </a:r>
                    <a:r>
                      <a:rPr lang="en-US" sz="1400" b="1" dirty="0">
                        <a:latin typeface="+mn-lt"/>
                        <a:cs typeface="Arial" charset="0"/>
                      </a:rPr>
                      <a:t>S</a:t>
                    </a:r>
                    <a:r>
                      <a:rPr lang="en-US" sz="1400" b="1" dirty="0">
                        <a:solidFill>
                          <a:srgbClr val="A43924"/>
                        </a:solidFill>
                        <a:latin typeface="+mn-lt"/>
                        <a:cs typeface="Arial" charset="0"/>
                      </a:rPr>
                      <a:t>ensor (</a:t>
                    </a:r>
                    <a:r>
                      <a:rPr lang="en-US" sz="1400" b="1" dirty="0">
                        <a:latin typeface="+mn-lt"/>
                        <a:cs typeface="Arial" charset="0"/>
                      </a:rPr>
                      <a:t>TES</a:t>
                    </a:r>
                    <a:r>
                      <a:rPr lang="en-US" sz="1400" b="1" dirty="0">
                        <a:solidFill>
                          <a:srgbClr val="A43924"/>
                        </a:solidFill>
                        <a:latin typeface="+mn-lt"/>
                        <a:cs typeface="Arial" charset="0"/>
                      </a:rPr>
                      <a:t>)</a:t>
                    </a:r>
                  </a:p>
                </p:txBody>
              </p:sp>
            </p:grpSp>
            <p:sp>
              <p:nvSpPr>
                <p:cNvPr id="142" name="AutoShape 248"/>
                <p:cNvSpPr>
                  <a:spLocks noChangeArrowheads="1"/>
                </p:cNvSpPr>
                <p:nvPr/>
              </p:nvSpPr>
              <p:spPr bwMode="auto">
                <a:xfrm flipV="1">
                  <a:off x="6359811" y="2223969"/>
                  <a:ext cx="183862" cy="443023"/>
                </a:xfrm>
                <a:prstGeom prst="downArrow">
                  <a:avLst>
                    <a:gd name="adj1" fmla="val 28835"/>
                    <a:gd name="adj2" fmla="val 111955"/>
                  </a:avLst>
                </a:prstGeom>
                <a:gradFill rotWithShape="0">
                  <a:gsLst>
                    <a:gs pos="0">
                      <a:srgbClr val="475E00"/>
                    </a:gs>
                    <a:gs pos="100000">
                      <a:srgbClr val="99CC00"/>
                    </a:gs>
                  </a:gsLst>
                  <a:lin ang="5400000" scaled="1"/>
                </a:gradFill>
                <a:ln w="19050">
                  <a:noFill/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" name="Line 266"/>
                <p:cNvSpPr>
                  <a:spLocks noChangeShapeType="1"/>
                </p:cNvSpPr>
                <p:nvPr/>
              </p:nvSpPr>
              <p:spPr bwMode="auto">
                <a:xfrm>
                  <a:off x="7394256" y="1535186"/>
                  <a:ext cx="45719" cy="302004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round/>
                  <a:headEnd type="none" w="sm" len="sm"/>
                  <a:tailEnd type="arrow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Line 266"/>
                <p:cNvSpPr>
                  <a:spLocks noChangeShapeType="1"/>
                </p:cNvSpPr>
                <p:nvPr/>
              </p:nvSpPr>
              <p:spPr bwMode="auto">
                <a:xfrm flipH="1">
                  <a:off x="7894040" y="1912691"/>
                  <a:ext cx="218114" cy="276836"/>
                </a:xfrm>
                <a:prstGeom prst="line">
                  <a:avLst/>
                </a:prstGeom>
                <a:noFill/>
                <a:ln w="19050">
                  <a:solidFill>
                    <a:schemeClr val="accent2">
                      <a:lumMod val="75000"/>
                    </a:schemeClr>
                  </a:solidFill>
                  <a:round/>
                  <a:headEnd type="none" w="sm" len="sm"/>
                  <a:tailEnd type="arrow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1" name="TextBox 130"/>
              <p:cNvSpPr txBox="1"/>
              <p:nvPr/>
            </p:nvSpPr>
            <p:spPr>
              <a:xfrm>
                <a:off x="5412297" y="3626025"/>
                <a:ext cx="3262753" cy="64633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C00000"/>
                    </a:solidFill>
                  </a:rPr>
                  <a:t>Phonons provide equal measure</a:t>
                </a:r>
              </a:p>
              <a:p>
                <a:pPr algn="ctr"/>
                <a:r>
                  <a:rPr lang="en-US" dirty="0" smtClean="0">
                    <a:solidFill>
                      <a:srgbClr val="C00000"/>
                    </a:solidFill>
                  </a:rPr>
                  <a:t>of NR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&amp;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ER recoil energies</a:t>
                </a:r>
              </a:p>
            </p:txBody>
          </p:sp>
          <p:grpSp>
            <p:nvGrpSpPr>
              <p:cNvPr id="134" name="Group 378"/>
              <p:cNvGrpSpPr/>
              <p:nvPr/>
            </p:nvGrpSpPr>
            <p:grpSpPr>
              <a:xfrm>
                <a:off x="4976069" y="1023457"/>
                <a:ext cx="1119853" cy="650345"/>
                <a:chOff x="5202572" y="1023457"/>
                <a:chExt cx="1119853" cy="650345"/>
              </a:xfrm>
            </p:grpSpPr>
            <p:sp>
              <p:nvSpPr>
                <p:cNvPr id="137" name="TextBox 136"/>
                <p:cNvSpPr txBox="1"/>
                <p:nvPr/>
              </p:nvSpPr>
              <p:spPr>
                <a:xfrm>
                  <a:off x="5452844" y="1023457"/>
                  <a:ext cx="3097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bg1"/>
                      </a:solidFill>
                    </a:rPr>
                    <a:t>A</a:t>
                  </a:r>
                  <a:endParaRPr lang="en-US" sz="1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5202572" y="1242969"/>
                  <a:ext cx="30008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bg1"/>
                      </a:solidFill>
                    </a:rPr>
                    <a:t>B</a:t>
                  </a:r>
                  <a:endParaRPr lang="en-US" sz="1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TextBox 138"/>
                <p:cNvSpPr txBox="1"/>
                <p:nvPr/>
              </p:nvSpPr>
              <p:spPr>
                <a:xfrm>
                  <a:off x="5739468" y="1335248"/>
                  <a:ext cx="2936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bg1"/>
                      </a:solidFill>
                    </a:rPr>
                    <a:t>C</a:t>
                  </a:r>
                  <a:endParaRPr lang="en-US" sz="1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TextBox 139"/>
                <p:cNvSpPr txBox="1"/>
                <p:nvPr/>
              </p:nvSpPr>
              <p:spPr>
                <a:xfrm>
                  <a:off x="6007915" y="1100356"/>
                  <a:ext cx="31451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bg1"/>
                      </a:solidFill>
                    </a:rPr>
                    <a:t>D</a:t>
                  </a:r>
                  <a:endParaRPr lang="en-US" sz="16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3" name="Group 414"/>
            <p:cNvGrpSpPr/>
            <p:nvPr/>
          </p:nvGrpSpPr>
          <p:grpSpPr>
            <a:xfrm>
              <a:off x="6838950" y="4848837"/>
              <a:ext cx="1565105" cy="710066"/>
              <a:chOff x="6838950" y="4848837"/>
              <a:chExt cx="1565105" cy="710066"/>
            </a:xfrm>
          </p:grpSpPr>
          <p:sp>
            <p:nvSpPr>
              <p:cNvPr id="124" name="TextBox 123"/>
              <p:cNvSpPr txBox="1"/>
              <p:nvPr/>
            </p:nvSpPr>
            <p:spPr>
              <a:xfrm>
                <a:off x="6838950" y="4848837"/>
                <a:ext cx="1565105" cy="7100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r">
                  <a:lnSpc>
                    <a:spcPts val="1200"/>
                  </a:lnSpc>
                </a:pPr>
                <a:r>
                  <a:rPr lang="en-US" sz="1100" dirty="0" smtClean="0"/>
                  <a:t>Sensor A</a:t>
                </a:r>
              </a:p>
              <a:p>
                <a:pPr algn="r">
                  <a:lnSpc>
                    <a:spcPts val="1200"/>
                  </a:lnSpc>
                </a:pPr>
                <a:r>
                  <a:rPr lang="en-US" sz="1100" dirty="0" smtClean="0"/>
                  <a:t>Sensor B</a:t>
                </a:r>
              </a:p>
              <a:p>
                <a:pPr algn="r">
                  <a:lnSpc>
                    <a:spcPts val="1200"/>
                  </a:lnSpc>
                </a:pPr>
                <a:r>
                  <a:rPr lang="en-US" sz="1100" dirty="0" smtClean="0"/>
                  <a:t>Sensor C</a:t>
                </a:r>
              </a:p>
              <a:p>
                <a:pPr algn="r">
                  <a:lnSpc>
                    <a:spcPts val="1200"/>
                  </a:lnSpc>
                </a:pPr>
                <a:r>
                  <a:rPr lang="en-US" sz="1100" dirty="0" smtClean="0"/>
                  <a:t>Sensor D</a:t>
                </a:r>
                <a:endParaRPr lang="en-US" sz="1100" dirty="0"/>
              </a:p>
            </p:txBody>
          </p:sp>
          <p:cxnSp>
            <p:nvCxnSpPr>
              <p:cNvPr id="125" name="Straight Connector 124"/>
              <p:cNvCxnSpPr/>
              <p:nvPr/>
            </p:nvCxnSpPr>
            <p:spPr>
              <a:xfrm flipV="1">
                <a:off x="7027314" y="4967147"/>
                <a:ext cx="637353" cy="3656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7033373" y="5117160"/>
                <a:ext cx="628913" cy="360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7027577" y="5270660"/>
                <a:ext cx="637353" cy="3656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7033636" y="5427816"/>
                <a:ext cx="628913" cy="3608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-131311" y="979390"/>
            <a:ext cx="4720089" cy="5432447"/>
            <a:chOff x="-131311" y="979390"/>
            <a:chExt cx="4720089" cy="5432447"/>
          </a:xfrm>
        </p:grpSpPr>
        <p:grpSp>
          <p:nvGrpSpPr>
            <p:cNvPr id="8" name="Group 148"/>
            <p:cNvGrpSpPr/>
            <p:nvPr/>
          </p:nvGrpSpPr>
          <p:grpSpPr>
            <a:xfrm>
              <a:off x="443866" y="979390"/>
              <a:ext cx="3718311" cy="2316793"/>
              <a:chOff x="359976" y="668997"/>
              <a:chExt cx="3718311" cy="2316793"/>
            </a:xfrm>
          </p:grpSpPr>
          <p:grpSp>
            <p:nvGrpSpPr>
              <p:cNvPr id="23" name="Group 144"/>
              <p:cNvGrpSpPr/>
              <p:nvPr/>
            </p:nvGrpSpPr>
            <p:grpSpPr>
              <a:xfrm>
                <a:off x="359976" y="668997"/>
                <a:ext cx="3718311" cy="2228671"/>
                <a:chOff x="359976" y="778054"/>
                <a:chExt cx="3718311" cy="2228671"/>
              </a:xfrm>
            </p:grpSpPr>
            <p:sp>
              <p:nvSpPr>
                <p:cNvPr id="26" name="Rectangle 4"/>
                <p:cNvSpPr>
                  <a:spLocks noChangeArrowheads="1"/>
                </p:cNvSpPr>
                <p:nvPr/>
              </p:nvSpPr>
              <p:spPr bwMode="auto">
                <a:xfrm>
                  <a:off x="497804" y="1627882"/>
                  <a:ext cx="3580483" cy="907360"/>
                </a:xfrm>
                <a:prstGeom prst="rect">
                  <a:avLst/>
                </a:prstGeom>
                <a:solidFill>
                  <a:srgbClr val="33CCCC"/>
                </a:solidFill>
                <a:ln w="254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Line 5"/>
                <p:cNvSpPr>
                  <a:spLocks noChangeShapeType="1"/>
                </p:cNvSpPr>
                <p:nvPr/>
              </p:nvSpPr>
              <p:spPr bwMode="auto">
                <a:xfrm>
                  <a:off x="497804" y="1648554"/>
                  <a:ext cx="3580483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Line 6"/>
                <p:cNvSpPr>
                  <a:spLocks noChangeShapeType="1"/>
                </p:cNvSpPr>
                <p:nvPr/>
              </p:nvSpPr>
              <p:spPr bwMode="auto">
                <a:xfrm>
                  <a:off x="497804" y="2514572"/>
                  <a:ext cx="3580483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921545" y="2210008"/>
                  <a:ext cx="1117600" cy="2486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hangingPunct="0">
                    <a:lnSpc>
                      <a:spcPct val="101000"/>
                    </a:lnSpc>
                    <a:buClr>
                      <a:srgbClr val="000000"/>
                    </a:buClr>
                    <a:buSzPct val="45000"/>
                    <a:buFont typeface="StarSymbol"/>
                    <a:buNone/>
                    <a:tabLst>
                      <a:tab pos="723900" algn="l"/>
                      <a:tab pos="1447800" algn="l"/>
                    </a:tabLst>
                  </a:pPr>
                  <a:r>
                    <a:rPr lang="en-GB" sz="1600" b="1" dirty="0" err="1"/>
                    <a:t>Ge</a:t>
                  </a:r>
                  <a:r>
                    <a:rPr lang="en-GB" sz="1600" b="1" dirty="0"/>
                    <a:t> or </a:t>
                  </a:r>
                  <a:r>
                    <a:rPr lang="en-GB" sz="1600" b="1" dirty="0" smtClean="0"/>
                    <a:t>Si</a:t>
                  </a:r>
                  <a:endParaRPr lang="en-GB" sz="1600" b="1" dirty="0"/>
                </a:p>
              </p:txBody>
            </p:sp>
            <p:sp>
              <p:nvSpPr>
                <p:cNvPr id="30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086157" y="1897063"/>
                  <a:ext cx="335410" cy="1344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Oval 25"/>
                <p:cNvSpPr>
                  <a:spLocks noChangeArrowheads="1"/>
                </p:cNvSpPr>
                <p:nvPr/>
              </p:nvSpPr>
              <p:spPr bwMode="auto">
                <a:xfrm>
                  <a:off x="1556391" y="1854610"/>
                  <a:ext cx="101181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Oval 26"/>
                <p:cNvSpPr>
                  <a:spLocks noChangeArrowheads="1"/>
                </p:cNvSpPr>
                <p:nvPr/>
              </p:nvSpPr>
              <p:spPr bwMode="auto">
                <a:xfrm>
                  <a:off x="1657571" y="1904656"/>
                  <a:ext cx="101180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27"/>
                <p:cNvSpPr>
                  <a:spLocks noChangeArrowheads="1"/>
                </p:cNvSpPr>
                <p:nvPr/>
              </p:nvSpPr>
              <p:spPr bwMode="auto">
                <a:xfrm>
                  <a:off x="1758752" y="1854610"/>
                  <a:ext cx="101181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28"/>
                <p:cNvSpPr>
                  <a:spLocks noChangeArrowheads="1"/>
                </p:cNvSpPr>
                <p:nvPr/>
              </p:nvSpPr>
              <p:spPr bwMode="auto">
                <a:xfrm>
                  <a:off x="1859932" y="1904656"/>
                  <a:ext cx="100093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Oval 29"/>
                <p:cNvSpPr>
                  <a:spLocks noChangeArrowheads="1"/>
                </p:cNvSpPr>
                <p:nvPr/>
              </p:nvSpPr>
              <p:spPr bwMode="auto">
                <a:xfrm>
                  <a:off x="1556391" y="2055883"/>
                  <a:ext cx="101181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Oval 30"/>
                <p:cNvSpPr>
                  <a:spLocks noChangeArrowheads="1"/>
                </p:cNvSpPr>
                <p:nvPr/>
              </p:nvSpPr>
              <p:spPr bwMode="auto">
                <a:xfrm>
                  <a:off x="1657571" y="2005837"/>
                  <a:ext cx="101180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Oval 31"/>
                <p:cNvSpPr>
                  <a:spLocks noChangeArrowheads="1"/>
                </p:cNvSpPr>
                <p:nvPr/>
              </p:nvSpPr>
              <p:spPr bwMode="auto">
                <a:xfrm>
                  <a:off x="1758752" y="2055883"/>
                  <a:ext cx="101181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Oval 32"/>
                <p:cNvSpPr>
                  <a:spLocks noChangeArrowheads="1"/>
                </p:cNvSpPr>
                <p:nvPr/>
              </p:nvSpPr>
              <p:spPr bwMode="auto">
                <a:xfrm>
                  <a:off x="1859932" y="2005837"/>
                  <a:ext cx="100093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Rectangle 33"/>
                <p:cNvSpPr>
                  <a:spLocks noChangeArrowheads="1"/>
                </p:cNvSpPr>
                <p:nvPr/>
              </p:nvSpPr>
              <p:spPr bwMode="auto">
                <a:xfrm>
                  <a:off x="1910491" y="1677928"/>
                  <a:ext cx="541815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GB" sz="1600" b="1" dirty="0" smtClean="0">
                      <a:solidFill>
                        <a:srgbClr val="FF3300"/>
                      </a:solidFill>
                      <a:cs typeface="Arial" charset="0"/>
                    </a:rPr>
                    <a:t>h</a:t>
                  </a:r>
                  <a:r>
                    <a:rPr lang="en-GB" sz="1600" b="1" dirty="0" smtClean="0">
                      <a:solidFill>
                        <a:srgbClr val="FF3300"/>
                      </a:solidFill>
                      <a:latin typeface="+mn-lt"/>
                      <a:cs typeface="Arial" charset="0"/>
                    </a:rPr>
                    <a:t>oles</a:t>
                  </a:r>
                  <a:r>
                    <a:rPr lang="en-GB" sz="1600" b="1" baseline="30000" dirty="0" smtClean="0">
                      <a:solidFill>
                        <a:srgbClr val="FF3300"/>
                      </a:solidFill>
                      <a:latin typeface="+mn-lt"/>
                      <a:cs typeface="Arial" charset="0"/>
                    </a:rPr>
                    <a:t>+</a:t>
                  </a:r>
                  <a:endParaRPr lang="en-US" sz="1600" b="1" baseline="30000" dirty="0">
                    <a:solidFill>
                      <a:srgbClr val="FF3300"/>
                    </a:solidFill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40" name="Rectangle 34"/>
                <p:cNvSpPr>
                  <a:spLocks noChangeArrowheads="1"/>
                </p:cNvSpPr>
                <p:nvPr/>
              </p:nvSpPr>
              <p:spPr bwMode="auto">
                <a:xfrm>
                  <a:off x="1833491" y="2055883"/>
                  <a:ext cx="328936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GB" sz="1600" b="1" dirty="0">
                      <a:solidFill>
                        <a:srgbClr val="3333FF"/>
                      </a:solidFill>
                      <a:latin typeface="+mn-lt"/>
                      <a:cs typeface="Arial" charset="0"/>
                    </a:rPr>
                    <a:t>e</a:t>
                  </a:r>
                  <a:r>
                    <a:rPr lang="en-GB" sz="1600" b="1" baseline="30000" dirty="0">
                      <a:solidFill>
                        <a:srgbClr val="3333FF"/>
                      </a:solidFill>
                      <a:latin typeface="+mn-lt"/>
                      <a:cs typeface="Arial" charset="0"/>
                    </a:rPr>
                    <a:t>-</a:t>
                  </a:r>
                  <a:endParaRPr lang="en-US" sz="1600" b="1" baseline="30000" dirty="0">
                    <a:solidFill>
                      <a:srgbClr val="3333FF"/>
                    </a:solidFill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41" name="Line 35"/>
                <p:cNvSpPr>
                  <a:spLocks noChangeShapeType="1"/>
                </p:cNvSpPr>
                <p:nvPr/>
              </p:nvSpPr>
              <p:spPr bwMode="auto">
                <a:xfrm>
                  <a:off x="1758752" y="2157064"/>
                  <a:ext cx="0" cy="252407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1733729" y="1677798"/>
                  <a:ext cx="2792" cy="21489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Oval 37"/>
                <p:cNvSpPr>
                  <a:spLocks noChangeArrowheads="1"/>
                </p:cNvSpPr>
                <p:nvPr/>
              </p:nvSpPr>
              <p:spPr bwMode="auto">
                <a:xfrm>
                  <a:off x="3119793" y="2031516"/>
                  <a:ext cx="91389" cy="10118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Freeform 39"/>
                <p:cNvSpPr>
                  <a:spLocks/>
                </p:cNvSpPr>
                <p:nvPr/>
              </p:nvSpPr>
              <p:spPr bwMode="auto">
                <a:xfrm>
                  <a:off x="3170927" y="1684456"/>
                  <a:ext cx="862754" cy="472176"/>
                </a:xfrm>
                <a:custGeom>
                  <a:avLst/>
                  <a:gdLst>
                    <a:gd name="T0" fmla="*/ 0 w 822"/>
                    <a:gd name="T1" fmla="*/ 2147483647 h 450"/>
                    <a:gd name="T2" fmla="*/ 2147483647 w 822"/>
                    <a:gd name="T3" fmla="*/ 2147483647 h 450"/>
                    <a:gd name="T4" fmla="*/ 2147483647 w 822"/>
                    <a:gd name="T5" fmla="*/ 2147483647 h 450"/>
                    <a:gd name="T6" fmla="*/ 2147483647 w 822"/>
                    <a:gd name="T7" fmla="*/ 0 h 450"/>
                    <a:gd name="T8" fmla="*/ 2147483647 w 822"/>
                    <a:gd name="T9" fmla="*/ 2147483647 h 450"/>
                    <a:gd name="T10" fmla="*/ 2147483647 w 822"/>
                    <a:gd name="T11" fmla="*/ 2147483647 h 4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2"/>
                    <a:gd name="T19" fmla="*/ 0 h 450"/>
                    <a:gd name="T20" fmla="*/ 822 w 822"/>
                    <a:gd name="T21" fmla="*/ 450 h 45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2" h="450">
                      <a:moveTo>
                        <a:pt x="0" y="372"/>
                      </a:moveTo>
                      <a:lnTo>
                        <a:pt x="108" y="318"/>
                      </a:lnTo>
                      <a:lnTo>
                        <a:pt x="324" y="450"/>
                      </a:lnTo>
                      <a:lnTo>
                        <a:pt x="318" y="0"/>
                      </a:lnTo>
                      <a:lnTo>
                        <a:pt x="678" y="330"/>
                      </a:lnTo>
                      <a:lnTo>
                        <a:pt x="822" y="12"/>
                      </a:lnTo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861783" y="2333970"/>
                  <a:ext cx="126204" cy="3165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 sz="2400">
                    <a:solidFill>
                      <a:srgbClr val="3333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" name="Oval 47"/>
                <p:cNvSpPr>
                  <a:spLocks noChangeArrowheads="1"/>
                </p:cNvSpPr>
                <p:nvPr/>
              </p:nvSpPr>
              <p:spPr bwMode="auto">
                <a:xfrm>
                  <a:off x="3271019" y="2081563"/>
                  <a:ext cx="101181" cy="10118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Oval 48"/>
                <p:cNvSpPr>
                  <a:spLocks noChangeArrowheads="1"/>
                </p:cNvSpPr>
                <p:nvPr/>
              </p:nvSpPr>
              <p:spPr bwMode="auto">
                <a:xfrm>
                  <a:off x="3573473" y="2081563"/>
                  <a:ext cx="101181" cy="10118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Oval 49"/>
                <p:cNvSpPr>
                  <a:spLocks noChangeArrowheads="1"/>
                </p:cNvSpPr>
                <p:nvPr/>
              </p:nvSpPr>
              <p:spPr bwMode="auto">
                <a:xfrm>
                  <a:off x="3372200" y="2182743"/>
                  <a:ext cx="101180" cy="100093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Oval 50"/>
                <p:cNvSpPr>
                  <a:spLocks noChangeArrowheads="1"/>
                </p:cNvSpPr>
                <p:nvPr/>
              </p:nvSpPr>
              <p:spPr bwMode="auto">
                <a:xfrm>
                  <a:off x="3473380" y="2182743"/>
                  <a:ext cx="100093" cy="100093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Oval 51"/>
                <p:cNvSpPr>
                  <a:spLocks noChangeArrowheads="1"/>
                </p:cNvSpPr>
                <p:nvPr/>
              </p:nvSpPr>
              <p:spPr bwMode="auto">
                <a:xfrm>
                  <a:off x="3523426" y="1930336"/>
                  <a:ext cx="101181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Oval 52"/>
                <p:cNvSpPr>
                  <a:spLocks noChangeArrowheads="1"/>
                </p:cNvSpPr>
                <p:nvPr/>
              </p:nvSpPr>
              <p:spPr bwMode="auto">
                <a:xfrm>
                  <a:off x="3523426" y="1829155"/>
                  <a:ext cx="101181" cy="10118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Oval 53"/>
                <p:cNvSpPr>
                  <a:spLocks noChangeArrowheads="1"/>
                </p:cNvSpPr>
                <p:nvPr/>
              </p:nvSpPr>
              <p:spPr bwMode="auto">
                <a:xfrm>
                  <a:off x="3674653" y="1930336"/>
                  <a:ext cx="101180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Oval 54"/>
                <p:cNvSpPr>
                  <a:spLocks noChangeArrowheads="1"/>
                </p:cNvSpPr>
                <p:nvPr/>
              </p:nvSpPr>
              <p:spPr bwMode="auto">
                <a:xfrm>
                  <a:off x="3775834" y="2031516"/>
                  <a:ext cx="101181" cy="100093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auto">
                <a:xfrm>
                  <a:off x="3877014" y="1980382"/>
                  <a:ext cx="100093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Oval 57"/>
                <p:cNvSpPr>
                  <a:spLocks noChangeArrowheads="1"/>
                </p:cNvSpPr>
                <p:nvPr/>
              </p:nvSpPr>
              <p:spPr bwMode="auto">
                <a:xfrm>
                  <a:off x="3170927" y="1880289"/>
                  <a:ext cx="100093" cy="10009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Oval 58"/>
                <p:cNvSpPr>
                  <a:spLocks noChangeArrowheads="1"/>
                </p:cNvSpPr>
                <p:nvPr/>
              </p:nvSpPr>
              <p:spPr bwMode="auto">
                <a:xfrm>
                  <a:off x="3271019" y="1930336"/>
                  <a:ext cx="101181" cy="1011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Oval 59"/>
                <p:cNvSpPr>
                  <a:spLocks noChangeArrowheads="1"/>
                </p:cNvSpPr>
                <p:nvPr/>
              </p:nvSpPr>
              <p:spPr bwMode="auto">
                <a:xfrm>
                  <a:off x="3372200" y="1980382"/>
                  <a:ext cx="101180" cy="1011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Oval 60"/>
                <p:cNvSpPr>
                  <a:spLocks noChangeArrowheads="1"/>
                </p:cNvSpPr>
                <p:nvPr/>
              </p:nvSpPr>
              <p:spPr bwMode="auto">
                <a:xfrm>
                  <a:off x="3372200" y="1829155"/>
                  <a:ext cx="101180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Oval 61"/>
                <p:cNvSpPr>
                  <a:spLocks noChangeArrowheads="1"/>
                </p:cNvSpPr>
                <p:nvPr/>
              </p:nvSpPr>
              <p:spPr bwMode="auto">
                <a:xfrm>
                  <a:off x="3372200" y="1677928"/>
                  <a:ext cx="101180" cy="1011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Oval 62"/>
                <p:cNvSpPr>
                  <a:spLocks noChangeArrowheads="1"/>
                </p:cNvSpPr>
                <p:nvPr/>
              </p:nvSpPr>
              <p:spPr bwMode="auto">
                <a:xfrm>
                  <a:off x="3624607" y="1677928"/>
                  <a:ext cx="101180" cy="1011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Oval 63"/>
                <p:cNvSpPr>
                  <a:spLocks noChangeArrowheads="1"/>
                </p:cNvSpPr>
                <p:nvPr/>
              </p:nvSpPr>
              <p:spPr bwMode="auto">
                <a:xfrm>
                  <a:off x="3725787" y="1779109"/>
                  <a:ext cx="100093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Oval 64"/>
                <p:cNvSpPr>
                  <a:spLocks noChangeArrowheads="1"/>
                </p:cNvSpPr>
                <p:nvPr/>
              </p:nvSpPr>
              <p:spPr bwMode="auto">
                <a:xfrm>
                  <a:off x="3825880" y="1880289"/>
                  <a:ext cx="101181" cy="10009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Oval 65"/>
                <p:cNvSpPr>
                  <a:spLocks noChangeArrowheads="1"/>
                </p:cNvSpPr>
                <p:nvPr/>
              </p:nvSpPr>
              <p:spPr bwMode="auto">
                <a:xfrm>
                  <a:off x="3825880" y="1677928"/>
                  <a:ext cx="101181" cy="1011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904702" y="1595243"/>
                  <a:ext cx="2767776" cy="1088"/>
                </a:xfrm>
                <a:prstGeom prst="line">
                  <a:avLst/>
                </a:prstGeom>
                <a:ln w="76200">
                  <a:solidFill>
                    <a:srgbClr val="235F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817176" y="1594156"/>
                  <a:ext cx="208889" cy="2176"/>
                </a:xfrm>
                <a:prstGeom prst="line">
                  <a:avLst/>
                </a:prstGeom>
                <a:ln w="76200">
                  <a:solidFill>
                    <a:srgbClr val="235F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39146" y="1594156"/>
                  <a:ext cx="208889" cy="2176"/>
                </a:xfrm>
                <a:prstGeom prst="line">
                  <a:avLst/>
                </a:prstGeom>
                <a:ln w="76200">
                  <a:solidFill>
                    <a:srgbClr val="235F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525489" y="2066859"/>
                  <a:ext cx="302767" cy="65768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367208" y="1313906"/>
                  <a:ext cx="467630" cy="76776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2826640" y="2125264"/>
                  <a:ext cx="284747" cy="710122"/>
                </a:xfrm>
                <a:prstGeom prst="line">
                  <a:avLst/>
                </a:prstGeom>
                <a:noFill/>
                <a:ln w="38100">
                  <a:solidFill>
                    <a:srgbClr val="CC9900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Oval 42"/>
                <p:cNvSpPr>
                  <a:spLocks noChangeArrowheads="1"/>
                </p:cNvSpPr>
                <p:nvPr/>
              </p:nvSpPr>
              <p:spPr bwMode="auto">
                <a:xfrm>
                  <a:off x="2666118" y="2721757"/>
                  <a:ext cx="274855" cy="28496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62F00"/>
                    </a:gs>
                    <a:gs pos="100000">
                      <a:srgbClr val="FF66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2606675" y="1288787"/>
                  <a:ext cx="513118" cy="842779"/>
                </a:xfrm>
                <a:prstGeom prst="line">
                  <a:avLst/>
                </a:prstGeom>
                <a:noFill/>
                <a:ln w="38100">
                  <a:solidFill>
                    <a:srgbClr val="CC9900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2" name="Group 9"/>
                <p:cNvGrpSpPr>
                  <a:grpSpLocks/>
                </p:cNvGrpSpPr>
                <p:nvPr/>
              </p:nvGrpSpPr>
              <p:grpSpPr bwMode="auto">
                <a:xfrm>
                  <a:off x="827730" y="1930336"/>
                  <a:ext cx="273078" cy="302453"/>
                  <a:chOff x="1248" y="2064"/>
                  <a:chExt cx="192" cy="190"/>
                </a:xfrm>
              </p:grpSpPr>
              <p:sp>
                <p:nvSpPr>
                  <p:cNvPr id="77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2090"/>
                    <a:ext cx="64" cy="6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312" y="2064"/>
                    <a:ext cx="64" cy="6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355" y="2082"/>
                    <a:ext cx="64" cy="6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127"/>
                    <a:ext cx="64" cy="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312" y="2191"/>
                    <a:ext cx="64" cy="6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312" y="2127"/>
                    <a:ext cx="64" cy="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376" y="2127"/>
                    <a:ext cx="64" cy="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347" y="2143"/>
                    <a:ext cx="64" cy="6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2166"/>
                    <a:ext cx="64" cy="6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Oval 42"/>
                <p:cNvSpPr>
                  <a:spLocks noChangeArrowheads="1"/>
                </p:cNvSpPr>
                <p:nvPr/>
              </p:nvSpPr>
              <p:spPr bwMode="auto">
                <a:xfrm>
                  <a:off x="359976" y="2669369"/>
                  <a:ext cx="274855" cy="28496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85740" y="778054"/>
                  <a:ext cx="2816578" cy="4973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hangingPunct="0">
                    <a:lnSpc>
                      <a:spcPct val="101000"/>
                    </a:lnSpc>
                    <a:buClr>
                      <a:srgbClr val="000000"/>
                    </a:buClr>
                    <a:buSzPct val="45000"/>
                    <a:buFont typeface="StarSymbol"/>
                    <a:buNone/>
                    <a:tabLst>
                      <a:tab pos="723900" algn="l"/>
                      <a:tab pos="1447800" algn="l"/>
                    </a:tabLst>
                  </a:pPr>
                  <a:r>
                    <a:rPr lang="en-GB" sz="1600" dirty="0" smtClean="0"/>
                    <a:t>Inner &amp; outer electrodes</a:t>
                  </a:r>
                </a:p>
                <a:p>
                  <a:pPr algn="ctr" hangingPunct="0">
                    <a:lnSpc>
                      <a:spcPct val="101000"/>
                    </a:lnSpc>
                    <a:buClr>
                      <a:srgbClr val="000000"/>
                    </a:buClr>
                    <a:buSzPct val="45000"/>
                    <a:buFont typeface="StarSymbol"/>
                    <a:buNone/>
                    <a:tabLst>
                      <a:tab pos="723900" algn="l"/>
                      <a:tab pos="1447800" algn="l"/>
                    </a:tabLst>
                  </a:pPr>
                  <a:r>
                    <a:rPr lang="en-GB" sz="1600" dirty="0" smtClean="0"/>
                    <a:t>for radial </a:t>
                  </a:r>
                  <a:r>
                    <a:rPr lang="en-GB" sz="1600" dirty="0" err="1" smtClean="0"/>
                    <a:t>fiducialization</a:t>
                  </a:r>
                  <a:endParaRPr lang="en-GB" sz="1600" dirty="0"/>
                </a:p>
              </p:txBody>
            </p:sp>
            <p:cxnSp>
              <p:nvCxnSpPr>
                <p:cNvPr id="75" name="Straight Arrow Connector 74"/>
                <p:cNvCxnSpPr/>
                <p:nvPr/>
              </p:nvCxnSpPr>
              <p:spPr>
                <a:xfrm rot="10800000" flipV="1">
                  <a:off x="771788" y="1233181"/>
                  <a:ext cx="511728" cy="302005"/>
                </a:xfrm>
                <a:prstGeom prst="straightConnector1">
                  <a:avLst/>
                </a:prstGeom>
                <a:ln w="19050">
                  <a:solidFill>
                    <a:srgbClr val="0033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 rot="16200000" flipH="1">
                  <a:off x="1254923" y="1254920"/>
                  <a:ext cx="296931" cy="263595"/>
                </a:xfrm>
                <a:prstGeom prst="straightConnector1">
                  <a:avLst/>
                </a:prstGeom>
                <a:ln w="19050">
                  <a:solidFill>
                    <a:srgbClr val="0033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581332" y="2399252"/>
                <a:ext cx="10790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Nuclear</a:t>
                </a:r>
              </a:p>
              <a:p>
                <a:r>
                  <a:rPr lang="en-US" sz="1600" b="1" dirty="0" smtClean="0"/>
                  <a:t>recoil (NR)</a:t>
                </a:r>
                <a:endParaRPr lang="en-US" sz="1600" b="1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894224" y="2401015"/>
                <a:ext cx="10437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Electron</a:t>
                </a:r>
              </a:p>
              <a:p>
                <a:r>
                  <a:rPr lang="en-US" sz="16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recoil (ER)</a:t>
                </a:r>
                <a:endParaRPr lang="en-US" sz="16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9" name="Group 168"/>
            <p:cNvGrpSpPr/>
            <p:nvPr/>
          </p:nvGrpSpPr>
          <p:grpSpPr>
            <a:xfrm>
              <a:off x="-131311" y="4513161"/>
              <a:ext cx="4720089" cy="1898676"/>
              <a:chOff x="-139700" y="4269880"/>
              <a:chExt cx="4720089" cy="1898676"/>
            </a:xfrm>
          </p:grpSpPr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-139700" y="4460762"/>
                <a:ext cx="4712698" cy="1475694"/>
              </a:xfrm>
              <a:prstGeom prst="rect">
                <a:avLst/>
              </a:prstGeom>
              <a:noFill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90111" y="4269880"/>
                <a:ext cx="38354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Ionization (</a:t>
                </a:r>
                <a:r>
                  <a:rPr lang="en-US" sz="1600" b="1" dirty="0" smtClean="0"/>
                  <a:t>Q</a:t>
                </a:r>
                <a:r>
                  <a:rPr lang="en-US" sz="1600" dirty="0" smtClean="0"/>
                  <a:t>) Pulses</a:t>
                </a:r>
                <a:endParaRPr lang="en-US" sz="16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31110" y="5919678"/>
                <a:ext cx="3413052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1400" dirty="0" smtClean="0"/>
                  <a:t>Time (</a:t>
                </a:r>
                <a:r>
                  <a:rPr lang="en-US" sz="1400" dirty="0" err="1" smtClean="0">
                    <a:latin typeface="Symbol" pitchFamily="18" charset="2"/>
                  </a:rPr>
                  <a:t>m</a:t>
                </a:r>
                <a:r>
                  <a:rPr lang="en-US" sz="1400" dirty="0" err="1" smtClean="0"/>
                  <a:t>s</a:t>
                </a:r>
                <a:r>
                  <a:rPr lang="en-US" sz="1400" dirty="0" smtClean="0"/>
                  <a:t>)</a:t>
                </a:r>
                <a:endParaRPr lang="en-US" sz="14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34224" y="4530055"/>
                <a:ext cx="402671" cy="13254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90565" y="5736447"/>
                <a:ext cx="4189824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/>
                  <a:t>  300         400        500         600         700         800        900        1000</a:t>
                </a:r>
                <a:endParaRPr lang="en-US" sz="12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6200000">
                <a:off x="-795218" y="5065561"/>
                <a:ext cx="1898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Pulse Height (ADC bins)</a:t>
                </a:r>
                <a:endParaRPr lang="en-US" sz="1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92947" y="4479721"/>
                <a:ext cx="4331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100" dirty="0" smtClean="0"/>
                  <a:t> 200</a:t>
                </a:r>
                <a:endParaRPr lang="en-US" sz="11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4346" y="4917346"/>
                <a:ext cx="4331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100" dirty="0" smtClean="0"/>
                  <a:t> 100</a:t>
                </a:r>
                <a:endParaRPr lang="en-US" sz="11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23238" y="5363361"/>
                <a:ext cx="28886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100" dirty="0" smtClean="0"/>
                  <a:t> 0</a:t>
                </a:r>
                <a:endParaRPr lang="en-US" sz="11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954635" y="4697835"/>
                <a:ext cx="1912690" cy="2181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801923" y="4666259"/>
                <a:ext cx="1095172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Inner Electrode</a:t>
                </a:r>
              </a:p>
              <a:p>
                <a:r>
                  <a:rPr lang="en-US" sz="1100" dirty="0" smtClean="0"/>
                  <a:t>Outer Electrode</a:t>
                </a:r>
                <a:endParaRPr lang="en-US" sz="1100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V="1">
                <a:off x="2158498" y="4804088"/>
                <a:ext cx="637353" cy="365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169319" y="4970768"/>
                <a:ext cx="628913" cy="3608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897622" y="3642803"/>
              <a:ext cx="3065263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NR causes ≈20–30% ionization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relative to equal-energy ER 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5636"/>
            <a:ext cx="9144000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CDMS technique — ionization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&amp;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phonons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4298533" y="119641"/>
            <a:ext cx="2290274" cy="70930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/>
          <p:cNvGrpSpPr/>
          <p:nvPr/>
        </p:nvGrpSpPr>
        <p:grpSpPr>
          <a:xfrm>
            <a:off x="4602480" y="1093152"/>
            <a:ext cx="2948323" cy="1261428"/>
            <a:chOff x="4602480" y="1093152"/>
            <a:chExt cx="2948323" cy="1261428"/>
          </a:xfrm>
        </p:grpSpPr>
        <p:sp>
          <p:nvSpPr>
            <p:cNvPr id="107" name="Oval 106"/>
            <p:cNvSpPr/>
            <p:nvPr/>
          </p:nvSpPr>
          <p:spPr>
            <a:xfrm>
              <a:off x="4602480" y="1539240"/>
              <a:ext cx="1196340" cy="815340"/>
            </a:xfrm>
            <a:prstGeom prst="ellipse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8" name="Straight Arrow Connector 107"/>
            <p:cNvCxnSpPr>
              <a:stCxn id="107" idx="7"/>
              <a:endCxn id="109" idx="1"/>
            </p:cNvCxnSpPr>
            <p:nvPr/>
          </p:nvCxnSpPr>
          <p:spPr>
            <a:xfrm rot="5400000" flipH="1" flipV="1">
              <a:off x="5726936" y="1159114"/>
              <a:ext cx="396215" cy="602846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6226466" y="1093152"/>
              <a:ext cx="1324337" cy="338554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Recoil energy</a:t>
              </a:r>
              <a:endParaRPr lang="en-US" sz="1600" dirty="0"/>
            </a:p>
          </p:txBody>
        </p:sp>
      </p:grpSp>
      <p:sp>
        <p:nvSpPr>
          <p:cNvPr id="207" name="Oval 206"/>
          <p:cNvSpPr/>
          <p:nvPr/>
        </p:nvSpPr>
        <p:spPr>
          <a:xfrm>
            <a:off x="6922093" y="152399"/>
            <a:ext cx="2033900" cy="70930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8533" y="17089"/>
            <a:ext cx="4717279" cy="91440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TextBox 209"/>
          <p:cNvSpPr txBox="1"/>
          <p:nvPr/>
        </p:nvSpPr>
        <p:spPr>
          <a:xfrm>
            <a:off x="5153114" y="42472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2100946" y="1565026"/>
            <a:ext cx="4926868" cy="4711019"/>
            <a:chOff x="2098300" y="1622887"/>
            <a:chExt cx="4926868" cy="4711019"/>
          </a:xfrm>
        </p:grpSpPr>
        <p:grpSp>
          <p:nvGrpSpPr>
            <p:cNvPr id="93" name="Group 388"/>
            <p:cNvGrpSpPr/>
            <p:nvPr/>
          </p:nvGrpSpPr>
          <p:grpSpPr>
            <a:xfrm>
              <a:off x="2098300" y="2592040"/>
              <a:ext cx="4926868" cy="3741866"/>
              <a:chOff x="1955687" y="1895753"/>
              <a:chExt cx="4926868" cy="3741866"/>
            </a:xfrm>
          </p:grpSpPr>
          <p:grpSp>
            <p:nvGrpSpPr>
              <p:cNvPr id="95" name="Group 7"/>
              <p:cNvGrpSpPr/>
              <p:nvPr/>
            </p:nvGrpSpPr>
            <p:grpSpPr>
              <a:xfrm>
                <a:off x="1955687" y="1895753"/>
                <a:ext cx="4926868" cy="3741866"/>
                <a:chOff x="1955687" y="1895753"/>
                <a:chExt cx="4926868" cy="3741866"/>
              </a:xfrm>
            </p:grpSpPr>
            <p:pic>
              <p:nvPicPr>
                <p:cNvPr id="98" name="Picture 1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2261444" y="1895753"/>
                  <a:ext cx="4621111" cy="3458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99" name="TextBox 98"/>
                <p:cNvSpPr txBox="1"/>
                <p:nvPr/>
              </p:nvSpPr>
              <p:spPr>
                <a:xfrm rot="16200000">
                  <a:off x="1314101" y="3372374"/>
                  <a:ext cx="16525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Ionization Yield</a:t>
                  </a:r>
                  <a:endParaRPr lang="en-US" b="1" dirty="0"/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3607265" y="5268287"/>
                  <a:ext cx="201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Recoil Energy (</a:t>
                  </a:r>
                  <a:r>
                    <a:rPr lang="en-US" b="1" dirty="0" err="1" smtClean="0"/>
                    <a:t>keV</a:t>
                  </a:r>
                  <a:r>
                    <a:rPr lang="en-US" b="1" dirty="0" smtClean="0"/>
                    <a:t>)</a:t>
                  </a:r>
                  <a:endParaRPr lang="en-US" b="1" dirty="0"/>
                </a:p>
              </p:txBody>
            </p:sp>
          </p:grpSp>
          <p:sp>
            <p:nvSpPr>
              <p:cNvPr id="96" name="TextBox 95"/>
              <p:cNvSpPr txBox="1"/>
              <p:nvPr/>
            </p:nvSpPr>
            <p:spPr>
              <a:xfrm>
                <a:off x="4211273" y="2273417"/>
                <a:ext cx="19353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b="1" dirty="0" smtClean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γ</a:t>
                </a:r>
                <a:r>
                  <a:rPr lang="en-US" sz="1600" b="1" dirty="0" smtClean="0">
                    <a:solidFill>
                      <a:schemeClr val="bg1"/>
                    </a:solidFill>
                  </a:rPr>
                  <a:t>-ray calibration ERs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 rot="21128814">
                <a:off x="3686922" y="4058892"/>
                <a:ext cx="22263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Neutron calibration NRs</a:t>
                </a:r>
                <a:endParaRPr lang="en-US" sz="1600" b="1" dirty="0"/>
              </a:p>
            </p:txBody>
          </p:sp>
        </p:grpSp>
        <p:graphicFrame>
          <p:nvGraphicFramePr>
            <p:cNvPr id="94" name="Object 93"/>
            <p:cNvGraphicFramePr>
              <a:graphicFrameLocks noChangeAspect="1"/>
            </p:cNvGraphicFramePr>
            <p:nvPr/>
          </p:nvGraphicFramePr>
          <p:xfrm>
            <a:off x="3220965" y="1622887"/>
            <a:ext cx="2668108" cy="788832"/>
          </p:xfrm>
          <a:graphic>
            <a:graphicData uri="http://schemas.openxmlformats.org/presentationml/2006/ole">
              <p:oleObj spid="_x0000_s2050" name="Equation" r:id="rId7" imgW="1460160" imgH="431640" progId="Equation.3">
                <p:embed/>
              </p:oleObj>
            </a:graphicData>
          </a:graphic>
        </p:graphicFrame>
      </p:grpSp>
      <p:grpSp>
        <p:nvGrpSpPr>
          <p:cNvPr id="211" name="Group 210"/>
          <p:cNvGrpSpPr/>
          <p:nvPr/>
        </p:nvGrpSpPr>
        <p:grpSpPr>
          <a:xfrm rot="21100267">
            <a:off x="4544490" y="3912620"/>
            <a:ext cx="2042367" cy="514978"/>
            <a:chOff x="4532352" y="3883759"/>
            <a:chExt cx="2042367" cy="514978"/>
          </a:xfrm>
          <a:solidFill>
            <a:schemeClr val="bg1">
              <a:alpha val="65000"/>
            </a:schemeClr>
          </a:solidFill>
        </p:grpSpPr>
        <p:sp>
          <p:nvSpPr>
            <p:cNvPr id="212" name="Oval 211"/>
            <p:cNvSpPr/>
            <p:nvPr/>
          </p:nvSpPr>
          <p:spPr>
            <a:xfrm>
              <a:off x="4532352" y="3883759"/>
              <a:ext cx="2042367" cy="514978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842138" y="3936257"/>
              <a:ext cx="14203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</a:rPr>
                <a:t>Face events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854201" y="3503663"/>
            <a:ext cx="2289799" cy="1028698"/>
            <a:chOff x="6789420" y="3520441"/>
            <a:chExt cx="2289799" cy="1028698"/>
          </a:xfrm>
        </p:grpSpPr>
        <p:sp>
          <p:nvSpPr>
            <p:cNvPr id="115" name="TextBox 114"/>
            <p:cNvSpPr txBox="1"/>
            <p:nvPr/>
          </p:nvSpPr>
          <p:spPr>
            <a:xfrm>
              <a:off x="7307580" y="3604260"/>
              <a:ext cx="1771639" cy="86177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Near-perfect ID of</a:t>
              </a:r>
            </a:p>
            <a:p>
              <a:pPr algn="ctr"/>
              <a:r>
                <a:rPr lang="en-US" sz="1600" dirty="0" smtClean="0"/>
                <a:t>NRs and (bulk) ERs</a:t>
              </a:r>
            </a:p>
            <a:p>
              <a:pPr algn="ctr"/>
              <a:r>
                <a:rPr lang="en-US" sz="1600" dirty="0" smtClean="0"/>
                <a:t>Above ~10 </a:t>
              </a:r>
              <a:r>
                <a:rPr lang="en-US" sz="1600" dirty="0" err="1" smtClean="0"/>
                <a:t>keV</a:t>
              </a:r>
              <a:endParaRPr lang="en-US" sz="1600" dirty="0" smtClean="0"/>
            </a:p>
          </p:txBody>
        </p:sp>
        <p:cxnSp>
          <p:nvCxnSpPr>
            <p:cNvPr id="116" name="Straight Arrow Connector 115"/>
            <p:cNvCxnSpPr>
              <a:stCxn id="115" idx="1"/>
            </p:cNvCxnSpPr>
            <p:nvPr/>
          </p:nvCxnSpPr>
          <p:spPr>
            <a:xfrm rot="10800000">
              <a:off x="6812280" y="3520441"/>
              <a:ext cx="495300" cy="5147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15" idx="1"/>
            </p:cNvCxnSpPr>
            <p:nvPr/>
          </p:nvCxnSpPr>
          <p:spPr>
            <a:xfrm rot="10800000" flipV="1">
              <a:off x="6789420" y="4035146"/>
              <a:ext cx="518160" cy="51399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342900" y="2722880"/>
            <a:ext cx="2476500" cy="1077218"/>
            <a:chOff x="342900" y="2722880"/>
            <a:chExt cx="2476500" cy="1077218"/>
          </a:xfrm>
        </p:grpSpPr>
        <p:sp>
          <p:nvSpPr>
            <p:cNvPr id="119" name="TextBox 118"/>
            <p:cNvSpPr txBox="1"/>
            <p:nvPr/>
          </p:nvSpPr>
          <p:spPr>
            <a:xfrm>
              <a:off x="342900" y="2722880"/>
              <a:ext cx="1566967" cy="107721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Some confusion</a:t>
              </a:r>
            </a:p>
            <a:p>
              <a:pPr algn="ctr"/>
              <a:r>
                <a:rPr lang="en-US" sz="1600" dirty="0" smtClean="0"/>
                <a:t>due to</a:t>
              </a:r>
            </a:p>
            <a:p>
              <a:pPr algn="ctr"/>
              <a:r>
                <a:rPr lang="en-US" sz="1600" dirty="0" smtClean="0"/>
                <a:t>finite resolution</a:t>
              </a:r>
            </a:p>
            <a:p>
              <a:pPr algn="ctr"/>
              <a:r>
                <a:rPr lang="en-US" sz="1600" dirty="0" smtClean="0"/>
                <a:t>at low energy</a:t>
              </a:r>
              <a:endParaRPr lang="en-US" sz="1600" dirty="0"/>
            </a:p>
          </p:txBody>
        </p:sp>
        <p:cxnSp>
          <p:nvCxnSpPr>
            <p:cNvPr id="120" name="Straight Arrow Connector 119"/>
            <p:cNvCxnSpPr>
              <a:stCxn id="119" idx="3"/>
            </p:cNvCxnSpPr>
            <p:nvPr/>
          </p:nvCxnSpPr>
          <p:spPr>
            <a:xfrm>
              <a:off x="1909867" y="3261489"/>
              <a:ext cx="909533" cy="3122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/>
        </p:nvGrpSpPr>
        <p:grpSpPr>
          <a:xfrm>
            <a:off x="4230168" y="5358211"/>
            <a:ext cx="2435552" cy="425203"/>
            <a:chOff x="4274329" y="3975210"/>
            <a:chExt cx="2435552" cy="425203"/>
          </a:xfrm>
          <a:solidFill>
            <a:schemeClr val="bg1">
              <a:alpha val="50000"/>
            </a:schemeClr>
          </a:solidFill>
        </p:grpSpPr>
        <p:sp>
          <p:nvSpPr>
            <p:cNvPr id="215" name="Oval 214"/>
            <p:cNvSpPr/>
            <p:nvPr/>
          </p:nvSpPr>
          <p:spPr>
            <a:xfrm>
              <a:off x="4274329" y="3975210"/>
              <a:ext cx="2435552" cy="425203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4585926" y="3990887"/>
              <a:ext cx="18369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</a:rPr>
                <a:t>Sidewall events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217" name="TextBox 216"/>
          <p:cNvSpPr txBox="1"/>
          <p:nvPr/>
        </p:nvSpPr>
        <p:spPr>
          <a:xfrm>
            <a:off x="205102" y="4435270"/>
            <a:ext cx="1829860" cy="1077218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Near-surface ERs</a:t>
            </a:r>
          </a:p>
          <a:p>
            <a:pPr algn="ctr"/>
            <a:r>
              <a:rPr lang="en-US" sz="1600" dirty="0" smtClean="0"/>
              <a:t>most problematic</a:t>
            </a:r>
          </a:p>
          <a:p>
            <a:pPr algn="ctr"/>
            <a:r>
              <a:rPr lang="en-US" sz="1600" dirty="0" smtClean="0"/>
              <a:t>in original CDMS</a:t>
            </a:r>
          </a:p>
          <a:p>
            <a:pPr algn="ctr"/>
            <a:r>
              <a:rPr lang="en-US" sz="1600" dirty="0" smtClean="0"/>
              <a:t>ZIP-detector design</a:t>
            </a:r>
          </a:p>
        </p:txBody>
      </p:sp>
      <p:grpSp>
        <p:nvGrpSpPr>
          <p:cNvPr id="231" name="Group 230"/>
          <p:cNvGrpSpPr/>
          <p:nvPr/>
        </p:nvGrpSpPr>
        <p:grpSpPr>
          <a:xfrm>
            <a:off x="4719012" y="1000392"/>
            <a:ext cx="4424988" cy="1075478"/>
            <a:chOff x="4676282" y="916503"/>
            <a:chExt cx="4424988" cy="1075478"/>
          </a:xfrm>
        </p:grpSpPr>
        <p:sp>
          <p:nvSpPr>
            <p:cNvPr id="224" name="Text Box 7"/>
            <p:cNvSpPr txBox="1">
              <a:spLocks noChangeArrowheads="1"/>
            </p:cNvSpPr>
            <p:nvPr/>
          </p:nvSpPr>
          <p:spPr bwMode="auto">
            <a:xfrm>
              <a:off x="6665719" y="916503"/>
              <a:ext cx="2435551" cy="497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  <a:tab pos="1447800" algn="l"/>
                </a:tabLst>
              </a:pPr>
              <a:r>
                <a:rPr lang="en-GB" sz="1600" dirty="0" smtClean="0"/>
                <a:t>Channel partitioning enables</a:t>
              </a:r>
            </a:p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  <a:tab pos="1447800" algn="l"/>
                </a:tabLst>
              </a:pPr>
              <a:r>
                <a:rPr lang="en-GB" sz="1600" i="1" dirty="0" err="1" smtClean="0"/>
                <a:t>xy</a:t>
              </a:r>
              <a:r>
                <a:rPr lang="en-GB" sz="1600" dirty="0" smtClean="0"/>
                <a:t>-position reconstruction</a:t>
              </a:r>
              <a:endParaRPr lang="en-GB" sz="1600" dirty="0"/>
            </a:p>
          </p:txBody>
        </p:sp>
        <p:pic>
          <p:nvPicPr>
            <p:cNvPr id="225" name="Picture 22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282" y="1040099"/>
              <a:ext cx="1707739" cy="9518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26" name="TextBox 225"/>
            <p:cNvSpPr txBox="1"/>
            <p:nvPr/>
          </p:nvSpPr>
          <p:spPr>
            <a:xfrm>
              <a:off x="5226341" y="1023457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4976069" y="1242969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B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5512965" y="1335248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5781412" y="1100356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30" name="Straight Arrow Connector 229"/>
            <p:cNvCxnSpPr>
              <a:stCxn id="224" idx="1"/>
            </p:cNvCxnSpPr>
            <p:nvPr/>
          </p:nvCxnSpPr>
          <p:spPr>
            <a:xfrm rot="10800000" flipV="1">
              <a:off x="6375171" y="1165161"/>
              <a:ext cx="290549" cy="910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207" grpId="0" animBg="1"/>
      <p:bldP spid="207" grpId="1" animBg="1"/>
      <p:bldP spid="209" grpId="0" animBg="1"/>
      <p:bldP spid="2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575" y="1797342"/>
            <a:ext cx="6667500" cy="3784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872" y="505536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candidate summary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Donut 5"/>
          <p:cNvSpPr/>
          <p:nvPr/>
        </p:nvSpPr>
        <p:spPr>
          <a:xfrm>
            <a:off x="3682767" y="3492267"/>
            <a:ext cx="461394" cy="442169"/>
          </a:xfrm>
          <a:prstGeom prst="donut">
            <a:avLst>
              <a:gd name="adj" fmla="val 788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053428" y="1426130"/>
            <a:ext cx="7134364" cy="4601580"/>
            <a:chOff x="667534" y="1107047"/>
            <a:chExt cx="8019266" cy="5172331"/>
          </a:xfrm>
        </p:grpSpPr>
        <p:pic>
          <p:nvPicPr>
            <p:cNvPr id="5" name="Picture 4" descr="traceview_T2Z2candidat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301" t="6380" r="5000"/>
            <a:stretch/>
          </p:blipFill>
          <p:spPr>
            <a:xfrm>
              <a:off x="667534" y="1143000"/>
              <a:ext cx="8019266" cy="513637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04811" y="1107047"/>
              <a:ext cx="537283" cy="97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196872" y="211921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lowest-energy candidate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3024" y="4748169"/>
            <a:ext cx="4563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T2Z2, total phonon energy = 2.09 </a:t>
            </a:r>
            <a:r>
              <a:rPr lang="en-US" dirty="0" err="1" smtClean="0"/>
              <a:t>keV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6872" y="211921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background-model uncertainty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 descr="C:\Users\raybunker\Documents\Physics\Conferences\Mitchell - 2014\my material\background_uncertainty.png"/>
          <p:cNvPicPr>
            <a:picLocks noChangeAspect="1" noChangeArrowheads="1"/>
          </p:cNvPicPr>
          <p:nvPr/>
        </p:nvPicPr>
        <p:blipFill>
          <a:blip r:embed="rId2"/>
          <a:srcRect l="9003" t="5032" r="5758" b="5681"/>
          <a:stretch>
            <a:fillRect/>
          </a:stretch>
        </p:blipFill>
        <p:spPr bwMode="auto">
          <a:xfrm>
            <a:off x="396030" y="1476462"/>
            <a:ext cx="5712903" cy="448811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43318" y="1208015"/>
            <a:ext cx="403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T2Z2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1.77</a:t>
            </a:r>
            <a:r>
              <a:rPr lang="en-US" dirty="0" smtClean="0">
                <a:sym typeface="Wingdings" pitchFamily="2" charset="2"/>
              </a:rPr>
              <a:t> +0.36 -0.31 events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03439" y="5890470"/>
            <a:ext cx="393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number of events passing BDT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030099" y="3464652"/>
            <a:ext cx="247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Probability density (</a:t>
            </a:r>
            <a:r>
              <a:rPr lang="en-US" dirty="0" err="1" smtClean="0"/>
              <a:t>a.u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69596" y="1716227"/>
            <a:ext cx="2493823" cy="97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29770" y="1646239"/>
            <a:ext cx="2426818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 smtClean="0"/>
              <a:t>Statistical only</a:t>
            </a:r>
          </a:p>
          <a:p>
            <a:pPr>
              <a:lnSpc>
                <a:spcPts val="2000"/>
              </a:lnSpc>
            </a:pPr>
            <a:r>
              <a:rPr lang="en-US" dirty="0" smtClean="0"/>
              <a:t>+ MC sampling statistics</a:t>
            </a:r>
          </a:p>
          <a:p>
            <a:pPr>
              <a:lnSpc>
                <a:spcPts val="2000"/>
              </a:lnSpc>
            </a:pPr>
            <a:r>
              <a:rPr lang="en-US" dirty="0" smtClean="0"/>
              <a:t>+ 210Pb normalization</a:t>
            </a:r>
          </a:p>
          <a:p>
            <a:pPr>
              <a:lnSpc>
                <a:spcPts val="2000"/>
              </a:lnSpc>
            </a:pPr>
            <a:r>
              <a:rPr lang="en-US" dirty="0" smtClean="0"/>
              <a:t>+ low-energy </a:t>
            </a:r>
            <a:r>
              <a:rPr lang="el-GR" dirty="0" smtClean="0"/>
              <a:t>β</a:t>
            </a:r>
            <a:r>
              <a:rPr lang="en-US" dirty="0" smtClean="0"/>
              <a:t> yield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98905" y="1329795"/>
            <a:ext cx="2712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Statistical </a:t>
            </a:r>
            <a:r>
              <a:rPr lang="en-US" sz="1600" dirty="0" smtClean="0">
                <a:solidFill>
                  <a:srgbClr val="C00000"/>
                </a:solidFill>
              </a:rPr>
              <a:t>&amp;</a:t>
            </a:r>
            <a:r>
              <a:rPr lang="en-US" dirty="0" smtClean="0">
                <a:solidFill>
                  <a:srgbClr val="C00000"/>
                </a:solidFill>
              </a:rPr>
              <a:t> systematic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uncertainties combined 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via Monte Carlo simulation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24600" y="3444240"/>
            <a:ext cx="2678898" cy="2073116"/>
            <a:chOff x="6324600" y="3683794"/>
            <a:chExt cx="2369344" cy="1833562"/>
          </a:xfrm>
        </p:grpSpPr>
        <p:pic>
          <p:nvPicPr>
            <p:cNvPr id="30723" name="Picture 3" descr="C:\Users\raybunker\Documents\Physics\Conferences\Mitchell - 2014\my material\qo_yield_pdf_1105_time1.png"/>
            <p:cNvPicPr>
              <a:picLocks noChangeAspect="1" noChangeArrowheads="1"/>
            </p:cNvPicPr>
            <p:nvPr/>
          </p:nvPicPr>
          <p:blipFill>
            <a:blip r:embed="rId3"/>
            <a:srcRect l="8018" t="5675" r="6259" b="5874"/>
            <a:stretch>
              <a:fillRect/>
            </a:stretch>
          </p:blipFill>
          <p:spPr bwMode="auto">
            <a:xfrm>
              <a:off x="6324600" y="3683794"/>
              <a:ext cx="2369344" cy="1833562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8159005" y="3729864"/>
              <a:ext cx="434522" cy="174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369411" y="5478990"/>
            <a:ext cx="2681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Expected number of events passing BDT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5320472" y="4300152"/>
            <a:ext cx="1705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Probability density (</a:t>
            </a:r>
            <a:r>
              <a:rPr lang="en-US" sz="1200" dirty="0" err="1" smtClean="0"/>
              <a:t>a.u</a:t>
            </a:r>
            <a:r>
              <a:rPr lang="en-US" sz="1200" dirty="0" smtClean="0"/>
              <a:t>.)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425967" y="2768366"/>
            <a:ext cx="2442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Low-energy </a:t>
            </a:r>
            <a:r>
              <a:rPr lang="el-GR" sz="1400" dirty="0" smtClean="0"/>
              <a:t>β</a:t>
            </a:r>
            <a:r>
              <a:rPr lang="en-US" sz="1400" dirty="0" smtClean="0"/>
              <a:t> yield uncertainty</a:t>
            </a:r>
          </a:p>
          <a:p>
            <a:pPr algn="ctr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smtClean="0"/>
              <a:t>highly asymmetric 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548568" y="3608664"/>
            <a:ext cx="1218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Detector T2Z2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60919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BDT </a:t>
            </a:r>
            <a:r>
              <a:rPr lang="en-US" sz="40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inputs </a:t>
            </a:r>
            <a:r>
              <a:rPr lang="en-US" sz="4000" i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vs.</a:t>
            </a:r>
            <a:r>
              <a:rPr lang="en-US" sz="40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data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981" y="3697448"/>
            <a:ext cx="40505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981" y="820024"/>
            <a:ext cx="40505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2647" y="820024"/>
            <a:ext cx="40505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2647" y="3697448"/>
            <a:ext cx="40505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raybunker\Documents\Physics\Conferences\Mitchell - 2014\my material\bdt_comp_15Ge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7174" y="3542703"/>
            <a:ext cx="4110228" cy="2784348"/>
          </a:xfrm>
          <a:prstGeom prst="rect">
            <a:avLst/>
          </a:prstGeom>
          <a:noFill/>
        </p:spPr>
      </p:pic>
      <p:pic>
        <p:nvPicPr>
          <p:cNvPr id="16389" name="Picture 5" descr="C:\Users\raybunker\Documents\Physics\Conferences\Mitchell - 2014\my material\bdt_preselection_comparis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186" y="3542703"/>
            <a:ext cx="4110228" cy="2784348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60919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BDT </a:t>
            </a:r>
            <a:r>
              <a:rPr lang="en-US" sz="4000" i="1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vs.</a:t>
            </a: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WIMP mass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2" descr="C:\Users\raybunker\Documents\Physics\Conferences\Mitchell - 2014\my material\bdt_comp_5GeV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186" y="808097"/>
            <a:ext cx="4110228" cy="2784348"/>
          </a:xfrm>
          <a:prstGeom prst="rect">
            <a:avLst/>
          </a:prstGeom>
          <a:noFill/>
        </p:spPr>
      </p:pic>
      <p:pic>
        <p:nvPicPr>
          <p:cNvPr id="16387" name="Picture 3" descr="C:\Users\raybunker\Documents\Physics\Conferences\Mitchell - 2014\my material\bdt_comp_7GeV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7174" y="808097"/>
            <a:ext cx="4110228" cy="27843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50022" y="956345"/>
            <a:ext cx="103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 </a:t>
            </a:r>
            <a:r>
              <a:rPr lang="en-US" b="1" dirty="0" err="1" smtClean="0"/>
              <a:t>GeV</a:t>
            </a:r>
            <a:r>
              <a:rPr lang="en-US" b="1" dirty="0" smtClean="0"/>
              <a:t>/</a:t>
            </a:r>
            <a:r>
              <a:rPr lang="en-US" b="1" i="1" dirty="0" smtClean="0"/>
              <a:t>c</a:t>
            </a:r>
            <a:r>
              <a:rPr lang="en-US" b="1" baseline="30000" dirty="0" smtClean="0"/>
              <a:t>2</a:t>
            </a:r>
            <a:endParaRPr lang="en-US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354972" y="947956"/>
            <a:ext cx="103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 </a:t>
            </a:r>
            <a:r>
              <a:rPr lang="en-US" b="1" dirty="0" err="1" smtClean="0"/>
              <a:t>GeV</a:t>
            </a:r>
            <a:r>
              <a:rPr lang="en-US" b="1" dirty="0" smtClean="0"/>
              <a:t>/</a:t>
            </a:r>
            <a:r>
              <a:rPr lang="en-US" b="1" i="1" dirty="0" smtClean="0"/>
              <a:t>c</a:t>
            </a:r>
            <a:r>
              <a:rPr lang="en-US" b="1" baseline="30000" dirty="0" smtClean="0"/>
              <a:t>2</a:t>
            </a:r>
            <a:endParaRPr lang="en-US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50022" y="3717721"/>
            <a:ext cx="113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 </a:t>
            </a:r>
            <a:r>
              <a:rPr lang="en-US" b="1" dirty="0" err="1" smtClean="0"/>
              <a:t>GeV</a:t>
            </a:r>
            <a:r>
              <a:rPr lang="en-US" b="1" dirty="0" smtClean="0"/>
              <a:t>/</a:t>
            </a:r>
            <a:r>
              <a:rPr lang="en-US" b="1" i="1" dirty="0" smtClean="0"/>
              <a:t>c</a:t>
            </a:r>
            <a:r>
              <a:rPr lang="en-US" b="1" baseline="30000" dirty="0" smtClean="0"/>
              <a:t>2</a:t>
            </a:r>
            <a:endParaRPr lang="en-US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5354972" y="3709332"/>
            <a:ext cx="113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15 </a:t>
            </a:r>
            <a:r>
              <a:rPr lang="en-US" b="1" dirty="0" err="1" smtClean="0"/>
              <a:t>GeV</a:t>
            </a:r>
            <a:r>
              <a:rPr lang="en-US" b="1" dirty="0" smtClean="0"/>
              <a:t>/</a:t>
            </a:r>
            <a:r>
              <a:rPr lang="en-US" b="1" i="1" dirty="0" smtClean="0"/>
              <a:t>c</a:t>
            </a:r>
            <a:r>
              <a:rPr lang="en-US" b="1" baseline="30000" dirty="0" smtClean="0"/>
              <a:t>2</a:t>
            </a:r>
            <a:endParaRPr lang="en-US" b="1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4" name="Picture 3" descr="BDTscore_qimeanVsptNF_BDTmass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8" y="978361"/>
            <a:ext cx="3951742" cy="26763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2027" y="1825834"/>
            <a:ext cx="119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5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/</a:t>
            </a:r>
            <a:r>
              <a:rPr lang="en-US" sz="1400" b="1" i="1" dirty="0" smtClean="0"/>
              <a:t>c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BDT</a:t>
            </a:r>
            <a:endParaRPr lang="en-US" sz="14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3650" y="60919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BDT scoring of data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BDTscore_qimeanVsptNF_BDTmass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6753" y="978361"/>
            <a:ext cx="3918903" cy="2654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26644" y="1734952"/>
            <a:ext cx="119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7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/</a:t>
            </a:r>
            <a:r>
              <a:rPr lang="en-US" sz="1400" b="1" i="1" dirty="0" smtClean="0"/>
              <a:t>c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BDT</a:t>
            </a:r>
            <a:endParaRPr lang="en-US" sz="1400" b="1" dirty="0"/>
          </a:p>
        </p:txBody>
      </p:sp>
      <p:pic>
        <p:nvPicPr>
          <p:cNvPr id="7" name="Picture 6" descr="BDTscore_qimeanVsptNF_BDTmass15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5113" y="3758268"/>
            <a:ext cx="3880543" cy="26280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54473" y="4622164"/>
            <a:ext cx="126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15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/</a:t>
            </a:r>
            <a:r>
              <a:rPr lang="en-US" sz="1400" b="1" i="1" dirty="0" smtClean="0"/>
              <a:t>c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BDT</a:t>
            </a:r>
            <a:endParaRPr lang="en-US" sz="1400" b="1" dirty="0"/>
          </a:p>
        </p:txBody>
      </p:sp>
      <p:pic>
        <p:nvPicPr>
          <p:cNvPr id="6" name="Picture 5" descr="BDTscore_qimeanVsptNF_BDTmass1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292" y="3721551"/>
            <a:ext cx="3987378" cy="27004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59310" y="4596997"/>
            <a:ext cx="1303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10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/</a:t>
            </a:r>
            <a:r>
              <a:rPr lang="en-US" sz="1400" b="1" i="1" dirty="0" smtClean="0"/>
              <a:t>c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BDT</a:t>
            </a:r>
            <a:endParaRPr lang="en-US" sz="1400" b="1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60919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BDT scoring of signal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BDTscore_qimeanVsptNF_Cf_BDTmass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5582" y="973123"/>
            <a:ext cx="3922022" cy="2656185"/>
          </a:xfrm>
          <a:prstGeom prst="rect">
            <a:avLst/>
          </a:prstGeom>
        </p:spPr>
      </p:pic>
      <p:pic>
        <p:nvPicPr>
          <p:cNvPr id="6" name="Picture 5" descr="BDTscore_qimeanVsptNF_Cf_BDTmass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6558" y="3694421"/>
            <a:ext cx="3901046" cy="2641979"/>
          </a:xfrm>
          <a:prstGeom prst="rect">
            <a:avLst/>
          </a:prstGeom>
        </p:spPr>
      </p:pic>
      <p:pic>
        <p:nvPicPr>
          <p:cNvPr id="7" name="Picture 6" descr="BDTscore_qimeanVsptNF_Cf_BDTmass1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761" y="3702099"/>
            <a:ext cx="3973199" cy="2690843"/>
          </a:xfrm>
          <a:prstGeom prst="rect">
            <a:avLst/>
          </a:prstGeom>
        </p:spPr>
      </p:pic>
      <p:pic>
        <p:nvPicPr>
          <p:cNvPr id="8" name="Picture 7" descr="BDTscore_qimeanVsptNF_Cf_BDTmass5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761" y="950376"/>
            <a:ext cx="3971463" cy="2689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8565" y="1213437"/>
            <a:ext cx="119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5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/</a:t>
            </a:r>
            <a:r>
              <a:rPr lang="en-US" sz="1400" b="1" i="1" dirty="0" smtClean="0"/>
              <a:t>c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BDT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42451" y="1248390"/>
            <a:ext cx="119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7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/</a:t>
            </a:r>
            <a:r>
              <a:rPr lang="en-US" sz="1400" b="1" i="1" dirty="0" smtClean="0"/>
              <a:t>c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BDT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42451" y="3959433"/>
            <a:ext cx="126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15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/</a:t>
            </a:r>
            <a:r>
              <a:rPr lang="en-US" sz="1400" b="1" i="1" dirty="0" smtClean="0"/>
              <a:t>c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BDT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8565" y="3967822"/>
            <a:ext cx="1303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10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/</a:t>
            </a:r>
            <a:r>
              <a:rPr lang="en-US" sz="1400" b="1" i="1" dirty="0" smtClean="0"/>
              <a:t>c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BDT</a:t>
            </a:r>
            <a:endParaRPr lang="en-US" sz="1400" b="1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254" y="1922435"/>
            <a:ext cx="4503420" cy="304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3650" y="60919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tower-5 BDTs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1643" y="1922435"/>
            <a:ext cx="4503420" cy="304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812022" y="1199626"/>
            <a:ext cx="5483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Generally good agreement with background model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6502" y="5177406"/>
            <a:ext cx="2945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Low-rate BDT tails in data not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well-represented by model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" name="Elbow Connector 9"/>
          <p:cNvCxnSpPr/>
          <p:nvPr/>
        </p:nvCxnSpPr>
        <p:spPr>
          <a:xfrm rot="16200000" flipH="1">
            <a:off x="5453336" y="2703503"/>
            <a:ext cx="1588" cy="4429389"/>
          </a:xfrm>
          <a:prstGeom prst="bentConnector3">
            <a:avLst>
              <a:gd name="adj1" fmla="val 14395466"/>
            </a:avLst>
          </a:prstGeom>
          <a:ln w="190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119642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exclusion limit </a:t>
            </a:r>
            <a:r>
              <a:rPr lang="en-US" sz="32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(w/o T5Z3)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 descr="C:\Users\raybunker\Documents\Physics\Conferences\Mitchell - 2014\my material\limit_noT5Z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928" y="1577130"/>
            <a:ext cx="5554388" cy="3944350"/>
          </a:xfrm>
          <a:prstGeom prst="rect">
            <a:avLst/>
          </a:prstGeom>
          <a:noFill/>
        </p:spPr>
      </p:pic>
      <p:pic>
        <p:nvPicPr>
          <p:cNvPr id="18435" name="Picture 3" descr="C:\Users\raybunker\Documents\Physics\Conferences\Mitchell - 2014\my material\lege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094" y="1716851"/>
            <a:ext cx="3193015" cy="3669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119642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limit: alternate energy scales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626" name="Picture 2" descr="C:\Users\raybunker\Documents\Physics\Conferences\Mitchell - 2014\my material\r133lt_limit_25feb14_xcheck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703" y="1351024"/>
            <a:ext cx="8071346" cy="4236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6915" y="3031265"/>
            <a:ext cx="3839417" cy="259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737" y="3124332"/>
            <a:ext cx="4891396" cy="329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8353433" y="4331558"/>
            <a:ext cx="300642" cy="260058"/>
          </a:xfrm>
          <a:prstGeom prst="irregularSeal1">
            <a:avLst/>
          </a:prstGeom>
          <a:solidFill>
            <a:srgbClr val="0000CC"/>
          </a:solidFill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8407" y="1404751"/>
            <a:ext cx="405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Bulk event </a:t>
            </a:r>
            <a:r>
              <a:rPr lang="en-US" sz="1600" dirty="0" smtClean="0">
                <a:sym typeface="Wingdings" pitchFamily="2" charset="2"/>
              </a:rPr>
              <a:t> Side-symmetric Ionization signal</a:t>
            </a:r>
            <a:endParaRPr lang="en-US" sz="1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37512" y="4291390"/>
            <a:ext cx="822324" cy="939738"/>
            <a:chOff x="5334001" y="4255411"/>
            <a:chExt cx="822324" cy="939738"/>
          </a:xfrm>
        </p:grpSpPr>
        <p:cxnSp>
          <p:nvCxnSpPr>
            <p:cNvPr id="13" name="Straight Arrow Connector 12"/>
            <p:cNvCxnSpPr/>
            <p:nvPr/>
          </p:nvCxnSpPr>
          <p:spPr>
            <a:xfrm rot="5400000">
              <a:off x="5275453" y="4723536"/>
              <a:ext cx="939738" cy="34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334001" y="4505325"/>
              <a:ext cx="82232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CC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/>
                <a:t>Electrons</a:t>
              </a:r>
              <a:endParaRPr lang="en-US" sz="12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74037" y="3243640"/>
            <a:ext cx="549274" cy="939738"/>
            <a:chOff x="5470526" y="3207661"/>
            <a:chExt cx="549274" cy="939738"/>
          </a:xfrm>
        </p:grpSpPr>
        <p:cxnSp>
          <p:nvCxnSpPr>
            <p:cNvPr id="16" name="Straight Arrow Connector 15"/>
            <p:cNvCxnSpPr/>
            <p:nvPr/>
          </p:nvCxnSpPr>
          <p:spPr>
            <a:xfrm rot="16200000" flipV="1">
              <a:off x="5275453" y="3675786"/>
              <a:ext cx="939738" cy="34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470526" y="3597275"/>
              <a:ext cx="54927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CC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/>
                <a:t>Holes</a:t>
              </a:r>
              <a:endParaRPr lang="en-US" sz="1200" b="1" dirty="0"/>
            </a:p>
          </p:txBody>
        </p:sp>
      </p:grp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501729" y="4100184"/>
            <a:ext cx="300642" cy="260058"/>
          </a:xfrm>
          <a:prstGeom prst="irregularSeal1">
            <a:avLst/>
          </a:prstGeom>
          <a:solidFill>
            <a:srgbClr val="0000CC"/>
          </a:solidFill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5302" y="1949530"/>
            <a:ext cx="4023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Surface event </a:t>
            </a:r>
            <a:r>
              <a:rPr lang="en-US" sz="1600" dirty="0" smtClean="0">
                <a:sym typeface="Wingdings" pitchFamily="2" charset="2"/>
              </a:rPr>
              <a:t> Asymmetric ionization signal</a:t>
            </a:r>
            <a:endParaRPr lang="en-US" sz="1600" dirty="0"/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7256153" y="3676238"/>
            <a:ext cx="300642" cy="260058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264431" y="5113039"/>
            <a:ext cx="886140" cy="805402"/>
            <a:chOff x="7162800" y="5077060"/>
            <a:chExt cx="886140" cy="805402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7162800" y="5077060"/>
              <a:ext cx="392906" cy="3671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226616" y="5605463"/>
              <a:ext cx="82232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/>
                <a:t>Electrons</a:t>
              </a:r>
              <a:endParaRPr lang="en-US" sz="12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21789" y="5088250"/>
            <a:ext cx="691646" cy="836538"/>
            <a:chOff x="6320158" y="5052271"/>
            <a:chExt cx="691646" cy="836538"/>
          </a:xfrm>
        </p:grpSpPr>
        <p:cxnSp>
          <p:nvCxnSpPr>
            <p:cNvPr id="25" name="Straight Arrow Connector 24"/>
            <p:cNvCxnSpPr/>
            <p:nvPr/>
          </p:nvCxnSpPr>
          <p:spPr>
            <a:xfrm rot="5400000">
              <a:off x="6631781" y="5065154"/>
              <a:ext cx="392906" cy="3671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320158" y="5611810"/>
              <a:ext cx="54927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/>
                <a:t>Holes</a:t>
              </a:r>
              <a:endParaRPr lang="en-US" sz="1200" b="1" dirty="0"/>
            </a:p>
          </p:txBody>
        </p:sp>
      </p:grp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3035658" y="4969317"/>
            <a:ext cx="300642" cy="260058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303425" y="1727949"/>
            <a:ext cx="285225" cy="297901"/>
          </a:xfrm>
          <a:prstGeom prst="mathPlus">
            <a:avLst>
              <a:gd name="adj1" fmla="val 1240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607338" y="2252825"/>
            <a:ext cx="3899594" cy="616753"/>
            <a:chOff x="195263" y="939410"/>
            <a:chExt cx="3899594" cy="616753"/>
          </a:xfrm>
        </p:grpSpPr>
        <p:sp>
          <p:nvSpPr>
            <p:cNvPr id="31" name="Equal 30"/>
            <p:cNvSpPr/>
            <p:nvPr/>
          </p:nvSpPr>
          <p:spPr>
            <a:xfrm>
              <a:off x="1852397" y="939410"/>
              <a:ext cx="365149" cy="352337"/>
            </a:xfrm>
            <a:prstGeom prst="mathEqual">
              <a:avLst>
                <a:gd name="adj1" fmla="val 12611"/>
                <a:gd name="adj2" fmla="val 15397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5263" y="1217609"/>
              <a:ext cx="3899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Significantly improved face-event rejection</a:t>
              </a:r>
              <a:endParaRPr lang="en-US" sz="1600" b="1" dirty="0"/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0" y="8544"/>
            <a:ext cx="7545936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SuperCDMS technique — the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iZIP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raybunker\Documents\Physics\Conferences\Mitchell - 2014\my material\sensors.PNG"/>
          <p:cNvPicPr>
            <a:picLocks noChangeAspect="1" noChangeArrowheads="1"/>
          </p:cNvPicPr>
          <p:nvPr/>
        </p:nvPicPr>
        <p:blipFill>
          <a:blip r:embed="rId5"/>
          <a:srcRect l="21553" t="3030" r="3147" b="5506"/>
          <a:stretch>
            <a:fillRect/>
          </a:stretch>
        </p:blipFill>
        <p:spPr bwMode="auto">
          <a:xfrm>
            <a:off x="7246830" y="965678"/>
            <a:ext cx="1632246" cy="19826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5" name="Rectangle 54"/>
          <p:cNvSpPr/>
          <p:nvPr/>
        </p:nvSpPr>
        <p:spPr>
          <a:xfrm>
            <a:off x="8155914" y="3543848"/>
            <a:ext cx="116681" cy="809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128227" y="1179355"/>
            <a:ext cx="2002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Phonon sensors @ 0V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71078" y="2006871"/>
            <a:ext cx="1659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Ionization </a:t>
            </a:r>
          </a:p>
          <a:p>
            <a:pPr algn="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electrodes @ ±2V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Ray Bunker - Syracuse University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72361" y="922945"/>
            <a:ext cx="396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Interleaved ionization </a:t>
            </a:r>
            <a:r>
              <a:rPr lang="en-US" sz="1400" dirty="0" smtClean="0"/>
              <a:t>&amp;</a:t>
            </a:r>
            <a:r>
              <a:rPr lang="en-US" dirty="0" smtClean="0"/>
              <a:t> phonon sensors</a:t>
            </a:r>
            <a:endParaRPr lang="en-US" dirty="0"/>
          </a:p>
        </p:txBody>
      </p:sp>
      <p:sp>
        <p:nvSpPr>
          <p:cNvPr id="66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9" name="Straight Connector 68"/>
          <p:cNvCxnSpPr>
            <a:stCxn id="55" idx="1"/>
          </p:cNvCxnSpPr>
          <p:nvPr/>
        </p:nvCxnSpPr>
        <p:spPr>
          <a:xfrm rot="10800000">
            <a:off x="7239000" y="2957433"/>
            <a:ext cx="916914" cy="6268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55" idx="3"/>
          </p:cNvCxnSpPr>
          <p:nvPr/>
        </p:nvCxnSpPr>
        <p:spPr>
          <a:xfrm flipV="1">
            <a:off x="8272595" y="2955050"/>
            <a:ext cx="611849" cy="6292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734086" y="1486968"/>
            <a:ext cx="803305" cy="3332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6742632" y="2538101"/>
            <a:ext cx="623843" cy="28201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 animBg="1"/>
      <p:bldP spid="19" grpId="0"/>
      <p:bldP spid="20" grpId="0" animBg="1"/>
      <p:bldP spid="27" grpId="0" animBg="1"/>
      <p:bldP spid="2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119642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LT-analysis exclusion limits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0" name="Picture 2" descr="C:\Users\raybunker\Documents\Physics\Conferences\Mitchell - 2014\my material\LT_limit_with_new_cog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185" y="2020771"/>
            <a:ext cx="4114800" cy="3086100"/>
          </a:xfrm>
          <a:prstGeom prst="rect">
            <a:avLst/>
          </a:prstGeom>
          <a:noFill/>
        </p:spPr>
      </p:pic>
      <p:pic>
        <p:nvPicPr>
          <p:cNvPr id="17411" name="Picture 3" descr="C:\Users\raybunker\Documents\Physics\Conferences\Mitchell - 2014\my material\LT_limit_with_neutrino_flo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2493" y="2020771"/>
            <a:ext cx="4114800" cy="30861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05343" y="1946247"/>
            <a:ext cx="316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CoGeNT</a:t>
            </a:r>
            <a:r>
              <a:rPr lang="en-US" dirty="0" smtClean="0"/>
              <a:t> likelihood analysis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80077" y="194624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solar-neutrino floor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2770" y="5073134"/>
            <a:ext cx="1664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[arXiv:1401.6234]</a:t>
            </a:r>
            <a:endParaRPr lang="en-US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5157657" y="5073134"/>
            <a:ext cx="1664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[arXiv:1307.5458]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05779" y="170821"/>
            <a:ext cx="71320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SuperCDMS Soudan full exposure</a:t>
            </a:r>
            <a:endParaRPr lang="en-US" sz="4000" dirty="0"/>
          </a:p>
        </p:txBody>
      </p:sp>
      <p:grpSp>
        <p:nvGrpSpPr>
          <p:cNvPr id="2" name="Group 21"/>
          <p:cNvGrpSpPr/>
          <p:nvPr/>
        </p:nvGrpSpPr>
        <p:grpSpPr>
          <a:xfrm>
            <a:off x="3909548" y="3830272"/>
            <a:ext cx="5296416" cy="2469584"/>
            <a:chOff x="3922219" y="3696048"/>
            <a:chExt cx="5296416" cy="2469584"/>
          </a:xfrm>
        </p:grpSpPr>
        <p:grpSp>
          <p:nvGrpSpPr>
            <p:cNvPr id="5" name="Group 16"/>
            <p:cNvGrpSpPr/>
            <p:nvPr/>
          </p:nvGrpSpPr>
          <p:grpSpPr>
            <a:xfrm>
              <a:off x="3922219" y="3696048"/>
              <a:ext cx="5151575" cy="2251825"/>
              <a:chOff x="4000985" y="3610588"/>
              <a:chExt cx="5151575" cy="2251825"/>
            </a:xfrm>
          </p:grpSpPr>
          <p:grpSp>
            <p:nvGrpSpPr>
              <p:cNvPr id="6" name="Group 9"/>
              <p:cNvGrpSpPr/>
              <p:nvPr/>
            </p:nvGrpSpPr>
            <p:grpSpPr>
              <a:xfrm>
                <a:off x="4488396" y="3610588"/>
                <a:ext cx="4664164" cy="2251825"/>
                <a:chOff x="4488396" y="3610588"/>
                <a:chExt cx="4664164" cy="2251825"/>
              </a:xfrm>
            </p:grpSpPr>
            <p:pic>
              <p:nvPicPr>
                <p:cNvPr id="36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5119" b="14315"/>
                <a:stretch>
                  <a:fillRect/>
                </a:stretch>
              </p:blipFill>
              <p:spPr bwMode="auto">
                <a:xfrm>
                  <a:off x="4488396" y="3610588"/>
                  <a:ext cx="4664164" cy="22518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7" name="Rectangle 36"/>
                <p:cNvSpPr/>
                <p:nvPr/>
              </p:nvSpPr>
              <p:spPr>
                <a:xfrm>
                  <a:off x="5275137" y="3900265"/>
                  <a:ext cx="1068224" cy="4859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5195898" y="3799047"/>
                  <a:ext cx="1030475" cy="661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sz="1200" b="1" dirty="0" smtClean="0"/>
                    <a:t>Total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sz="1200" b="1" dirty="0" smtClean="0"/>
                    <a:t>WIMP search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en-US" sz="1200" b="1" dirty="0" smtClean="0"/>
                    <a:t>Calibration</a:t>
                  </a:r>
                  <a:endParaRPr lang="en-US" sz="1200" b="1" dirty="0"/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 rot="16200000">
                <a:off x="3072750" y="4628197"/>
                <a:ext cx="21334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Integrated raw live time [days]</a:t>
                </a:r>
                <a:endParaRPr lang="en-US" sz="1200" b="1" dirty="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111173" y="3726947"/>
              <a:ext cx="381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500</a:t>
              </a:r>
              <a:endParaRPr lang="en-US" sz="10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11168" y="4131762"/>
              <a:ext cx="381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400</a:t>
              </a:r>
              <a:endParaRPr lang="en-US" sz="10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15932" y="4546096"/>
              <a:ext cx="381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300</a:t>
              </a:r>
              <a:endParaRPr lang="en-US" sz="10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15927" y="4950911"/>
              <a:ext cx="381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200</a:t>
              </a:r>
              <a:endParaRPr lang="en-US" sz="1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11173" y="5370011"/>
              <a:ext cx="3818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100</a:t>
              </a:r>
              <a:endParaRPr lang="en-US" sz="10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3061" y="5916236"/>
              <a:ext cx="889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Mar 14, 2012</a:t>
              </a:r>
              <a:endParaRPr lang="en-US" sz="10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11067" y="5914647"/>
              <a:ext cx="8643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Sep 17, 2012</a:t>
              </a:r>
              <a:endParaRPr lang="en-US" sz="10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183176" y="5919410"/>
              <a:ext cx="889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Mar 22, 2013</a:t>
              </a:r>
              <a:endParaRPr lang="en-US" sz="10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80389" y="5919410"/>
              <a:ext cx="8643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Sep 25, 2013</a:t>
              </a:r>
              <a:endParaRPr lang="en-US" sz="10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28648" y="5919411"/>
              <a:ext cx="889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 smtClean="0"/>
                <a:t>Mar 30, 2014</a:t>
              </a:r>
              <a:endParaRPr lang="en-US" sz="1000" b="1" dirty="0"/>
            </a:p>
          </p:txBody>
        </p:sp>
      </p:grpSp>
      <p:grpSp>
        <p:nvGrpSpPr>
          <p:cNvPr id="7" name="Group 38"/>
          <p:cNvGrpSpPr/>
          <p:nvPr/>
        </p:nvGrpSpPr>
        <p:grpSpPr>
          <a:xfrm>
            <a:off x="4734026" y="1542240"/>
            <a:ext cx="3520866" cy="2120560"/>
            <a:chOff x="4566246" y="1475128"/>
            <a:chExt cx="3520866" cy="2120560"/>
          </a:xfrm>
        </p:grpSpPr>
        <p:sp>
          <p:nvSpPr>
            <p:cNvPr id="40" name="Oval 39"/>
            <p:cNvSpPr/>
            <p:nvPr/>
          </p:nvSpPr>
          <p:spPr>
            <a:xfrm rot="21353687">
              <a:off x="4723246" y="2651148"/>
              <a:ext cx="766849" cy="180625"/>
            </a:xfrm>
            <a:prstGeom prst="ellipse">
              <a:avLst/>
            </a:prstGeom>
            <a:solidFill>
              <a:srgbClr val="F200E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8280"/>
            <a:stretch>
              <a:fillRect/>
            </a:stretch>
          </p:blipFill>
          <p:spPr bwMode="auto">
            <a:xfrm>
              <a:off x="4566246" y="1565275"/>
              <a:ext cx="3520866" cy="1983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2" name="Rectangle 41"/>
            <p:cNvSpPr/>
            <p:nvPr/>
          </p:nvSpPr>
          <p:spPr>
            <a:xfrm>
              <a:off x="6867525" y="1498600"/>
              <a:ext cx="422275" cy="107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545931" y="1493838"/>
              <a:ext cx="422275" cy="107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957888" y="3128963"/>
              <a:ext cx="452437" cy="466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21431978">
              <a:off x="4639425" y="1475128"/>
              <a:ext cx="766849" cy="180625"/>
            </a:xfrm>
            <a:prstGeom prst="ellipse">
              <a:avLst/>
            </a:prstGeom>
            <a:solidFill>
              <a:srgbClr val="F200E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45"/>
          <p:cNvGrpSpPr/>
          <p:nvPr/>
        </p:nvGrpSpPr>
        <p:grpSpPr>
          <a:xfrm>
            <a:off x="3979480" y="1804473"/>
            <a:ext cx="690830" cy="826491"/>
            <a:chOff x="3720260" y="1706881"/>
            <a:chExt cx="690830" cy="826491"/>
          </a:xfrm>
        </p:grpSpPr>
        <p:sp>
          <p:nvSpPr>
            <p:cNvPr id="47" name="TextBox 46"/>
            <p:cNvSpPr txBox="1"/>
            <p:nvPr/>
          </p:nvSpPr>
          <p:spPr>
            <a:xfrm>
              <a:off x="3720260" y="1889760"/>
              <a:ext cx="6908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F200E1"/>
                  </a:solidFill>
                </a:rPr>
                <a:t>Tower 3</a:t>
              </a:r>
            </a:p>
            <a:p>
              <a:pPr algn="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F200E1"/>
                  </a:solidFill>
                </a:rPr>
                <a:t>Sources</a:t>
              </a:r>
              <a:endParaRPr lang="en-US" sz="1200" b="1" dirty="0">
                <a:solidFill>
                  <a:srgbClr val="F200E1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47" idx="0"/>
            </p:cNvCxnSpPr>
            <p:nvPr/>
          </p:nvCxnSpPr>
          <p:spPr>
            <a:xfrm rot="5400000" flipH="1" flipV="1">
              <a:off x="4145912" y="1626643"/>
              <a:ext cx="182880" cy="343355"/>
            </a:xfrm>
            <a:prstGeom prst="straightConnector1">
              <a:avLst/>
            </a:prstGeom>
            <a:ln w="12700">
              <a:solidFill>
                <a:srgbClr val="F200E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47" idx="2"/>
            </p:cNvCxnSpPr>
            <p:nvPr/>
          </p:nvCxnSpPr>
          <p:spPr>
            <a:xfrm rot="16200000" flipH="1">
              <a:off x="4131296" y="2275545"/>
              <a:ext cx="192206" cy="323448"/>
            </a:xfrm>
            <a:prstGeom prst="straightConnector1">
              <a:avLst/>
            </a:prstGeom>
            <a:ln w="12700">
              <a:solidFill>
                <a:srgbClr val="F200E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62569" y="1157681"/>
            <a:ext cx="227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Use full detector array</a:t>
            </a:r>
            <a:endParaRPr lang="en-US" i="1" dirty="0"/>
          </a:p>
        </p:txBody>
      </p:sp>
      <p:sp>
        <p:nvSpPr>
          <p:cNvPr id="51" name="Rectangle 50"/>
          <p:cNvSpPr/>
          <p:nvPr/>
        </p:nvSpPr>
        <p:spPr>
          <a:xfrm>
            <a:off x="4448175" y="3965576"/>
            <a:ext cx="4339128" cy="207010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99900" y="3541553"/>
            <a:ext cx="353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Use full exposure from first ≈2 years</a:t>
            </a:r>
            <a:endParaRPr lang="en-US" i="1" dirty="0"/>
          </a:p>
        </p:txBody>
      </p:sp>
      <p:grpSp>
        <p:nvGrpSpPr>
          <p:cNvPr id="9" name="Group 52"/>
          <p:cNvGrpSpPr/>
          <p:nvPr/>
        </p:nvGrpSpPr>
        <p:grpSpPr>
          <a:xfrm>
            <a:off x="5656262" y="3956844"/>
            <a:ext cx="1573213" cy="2079625"/>
            <a:chOff x="5656262" y="3823494"/>
            <a:chExt cx="1573213" cy="2079625"/>
          </a:xfrm>
        </p:grpSpPr>
        <p:sp>
          <p:nvSpPr>
            <p:cNvPr id="54" name="Rectangle 53"/>
            <p:cNvSpPr/>
            <p:nvPr/>
          </p:nvSpPr>
          <p:spPr>
            <a:xfrm>
              <a:off x="5656262" y="3823494"/>
              <a:ext cx="1573213" cy="2079625"/>
            </a:xfrm>
            <a:prstGeom prst="rect">
              <a:avLst/>
            </a:prstGeom>
            <a:solidFill>
              <a:schemeClr val="tx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62415" y="5486399"/>
              <a:ext cx="10870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SuperCDMS LT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4606957" y="3498850"/>
            <a:ext cx="1743836" cy="2537620"/>
            <a:chOff x="4606957" y="3365500"/>
            <a:chExt cx="1743836" cy="2537620"/>
          </a:xfrm>
        </p:grpSpPr>
        <p:grpSp>
          <p:nvGrpSpPr>
            <p:cNvPr id="11" name="Group 107"/>
            <p:cNvGrpSpPr/>
            <p:nvPr/>
          </p:nvGrpSpPr>
          <p:grpSpPr>
            <a:xfrm>
              <a:off x="4613274" y="3824290"/>
              <a:ext cx="1737519" cy="2078830"/>
              <a:chOff x="4613274" y="3824290"/>
              <a:chExt cx="1737519" cy="2078830"/>
            </a:xfrm>
            <a:solidFill>
              <a:schemeClr val="accent6">
                <a:lumMod val="75000"/>
                <a:alpha val="49000"/>
              </a:schemeClr>
            </a:solidFill>
          </p:grpSpPr>
          <p:sp>
            <p:nvSpPr>
              <p:cNvPr id="66" name="Rectangle 65"/>
              <p:cNvSpPr/>
              <p:nvPr/>
            </p:nvSpPr>
            <p:spPr>
              <a:xfrm>
                <a:off x="4613274" y="3829052"/>
                <a:ext cx="61119" cy="20740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5376863" y="3824290"/>
                <a:ext cx="114299" cy="20740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6236494" y="3828258"/>
                <a:ext cx="114299" cy="20740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4851400" y="3365500"/>
              <a:ext cx="11518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6">
                      <a:lumMod val="50000"/>
                    </a:schemeClr>
                  </a:solidFill>
                </a:rPr>
                <a:t>Post-</a:t>
              </a:r>
              <a:r>
                <a:rPr lang="en-US" sz="12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Cf</a:t>
              </a:r>
              <a:r>
                <a:rPr lang="en-US" sz="1200" b="1" dirty="0" smtClean="0">
                  <a:solidFill>
                    <a:schemeClr val="accent6">
                      <a:lumMod val="50000"/>
                    </a:schemeClr>
                  </a:solidFill>
                </a:rPr>
                <a:t> periods</a:t>
              </a:r>
              <a:endParaRPr lang="en-US" sz="12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rot="16200000" flipH="1">
              <a:off x="5333425" y="3679251"/>
              <a:ext cx="181791" cy="6686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10800000" flipV="1">
              <a:off x="4686301" y="3591698"/>
              <a:ext cx="734679" cy="180201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5420977" y="3591698"/>
              <a:ext cx="763923" cy="180202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3570303" y="4860148"/>
              <a:ext cx="2074862" cy="1554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341828" y="4859355"/>
              <a:ext cx="2074862" cy="1554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4396597" y="4859352"/>
              <a:ext cx="2074862" cy="1554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196697" y="4862527"/>
              <a:ext cx="2074862" cy="1554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89"/>
          <p:cNvGrpSpPr/>
          <p:nvPr/>
        </p:nvGrpSpPr>
        <p:grpSpPr>
          <a:xfrm>
            <a:off x="5161527" y="1848616"/>
            <a:ext cx="3005901" cy="1031143"/>
            <a:chOff x="5161527" y="1848616"/>
            <a:chExt cx="3005901" cy="1031143"/>
          </a:xfrm>
        </p:grpSpPr>
        <p:grpSp>
          <p:nvGrpSpPr>
            <p:cNvPr id="13" name="Group 68"/>
            <p:cNvGrpSpPr/>
            <p:nvPr/>
          </p:nvGrpSpPr>
          <p:grpSpPr>
            <a:xfrm>
              <a:off x="5161527" y="1848616"/>
              <a:ext cx="866846" cy="488954"/>
              <a:chOff x="4550715" y="1788184"/>
              <a:chExt cx="866846" cy="488954"/>
            </a:xfrm>
          </p:grpSpPr>
          <p:sp>
            <p:nvSpPr>
              <p:cNvPr id="70" name="Parallelogram 69"/>
              <p:cNvSpPr/>
              <p:nvPr/>
            </p:nvSpPr>
            <p:spPr>
              <a:xfrm rot="15970542">
                <a:off x="4539560" y="1902978"/>
                <a:ext cx="385315" cy="363005"/>
              </a:xfrm>
              <a:prstGeom prst="parallelogram">
                <a:avLst>
                  <a:gd name="adj" fmla="val 32197"/>
                </a:avLst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 rot="21431978">
                <a:off x="4650712" y="1788184"/>
                <a:ext cx="766849" cy="180625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71"/>
            <p:cNvGrpSpPr/>
            <p:nvPr/>
          </p:nvGrpSpPr>
          <p:grpSpPr>
            <a:xfrm>
              <a:off x="6147631" y="2419393"/>
              <a:ext cx="667303" cy="451922"/>
              <a:chOff x="5985910" y="2358961"/>
              <a:chExt cx="667303" cy="451922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057376" y="2358961"/>
                <a:ext cx="595837" cy="212986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Parallelogram 73"/>
              <p:cNvSpPr/>
              <p:nvPr/>
            </p:nvSpPr>
            <p:spPr>
              <a:xfrm rot="16200000">
                <a:off x="6010707" y="2486991"/>
                <a:ext cx="299095" cy="348689"/>
              </a:xfrm>
              <a:prstGeom prst="parallelogram">
                <a:avLst>
                  <a:gd name="adj" fmla="val 32197"/>
                </a:avLst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74"/>
            <p:cNvGrpSpPr/>
            <p:nvPr/>
          </p:nvGrpSpPr>
          <p:grpSpPr>
            <a:xfrm>
              <a:off x="6144913" y="2067074"/>
              <a:ext cx="679545" cy="418488"/>
              <a:chOff x="5983192" y="2006642"/>
              <a:chExt cx="679545" cy="418488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6050298" y="2006642"/>
                <a:ext cx="612439" cy="167965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Parallelogram 76"/>
              <p:cNvSpPr/>
              <p:nvPr/>
            </p:nvSpPr>
            <p:spPr>
              <a:xfrm rot="16008783">
                <a:off x="6001924" y="2095172"/>
                <a:ext cx="311226" cy="348689"/>
              </a:xfrm>
              <a:prstGeom prst="parallelogram">
                <a:avLst>
                  <a:gd name="adj" fmla="val 32197"/>
                </a:avLst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77"/>
            <p:cNvGrpSpPr/>
            <p:nvPr/>
          </p:nvGrpSpPr>
          <p:grpSpPr>
            <a:xfrm>
              <a:off x="6779908" y="1877032"/>
              <a:ext cx="849331" cy="486050"/>
              <a:chOff x="6618187" y="1816600"/>
              <a:chExt cx="849331" cy="486050"/>
            </a:xfrm>
          </p:grpSpPr>
          <p:sp>
            <p:nvSpPr>
              <p:cNvPr id="79" name="Oval 78"/>
              <p:cNvSpPr/>
              <p:nvPr/>
            </p:nvSpPr>
            <p:spPr>
              <a:xfrm rot="181764">
                <a:off x="6674002" y="1816600"/>
                <a:ext cx="793516" cy="193481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Parallelogram 79"/>
              <p:cNvSpPr/>
              <p:nvPr/>
            </p:nvSpPr>
            <p:spPr>
              <a:xfrm rot="16374032">
                <a:off x="6699618" y="1887892"/>
                <a:ext cx="333327" cy="496190"/>
              </a:xfrm>
              <a:prstGeom prst="parallelogram">
                <a:avLst>
                  <a:gd name="adj" fmla="val 18735"/>
                </a:avLst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80"/>
            <p:cNvGrpSpPr/>
            <p:nvPr/>
          </p:nvGrpSpPr>
          <p:grpSpPr>
            <a:xfrm>
              <a:off x="6764440" y="2331300"/>
              <a:ext cx="820199" cy="548459"/>
              <a:chOff x="6602719" y="2270868"/>
              <a:chExt cx="820199" cy="548459"/>
            </a:xfrm>
          </p:grpSpPr>
          <p:sp>
            <p:nvSpPr>
              <p:cNvPr id="82" name="Oval 81"/>
              <p:cNvSpPr/>
              <p:nvPr/>
            </p:nvSpPr>
            <p:spPr>
              <a:xfrm rot="208894">
                <a:off x="6671896" y="2270868"/>
                <a:ext cx="751022" cy="255624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82"/>
              <p:cNvSpPr/>
              <p:nvPr/>
            </p:nvSpPr>
            <p:spPr>
              <a:xfrm rot="16423230">
                <a:off x="6668234" y="2408176"/>
                <a:ext cx="345636" cy="476666"/>
              </a:xfrm>
              <a:prstGeom prst="parallelogram">
                <a:avLst>
                  <a:gd name="adj" fmla="val 24536"/>
                </a:avLst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83"/>
            <p:cNvGrpSpPr/>
            <p:nvPr/>
          </p:nvGrpSpPr>
          <p:grpSpPr>
            <a:xfrm>
              <a:off x="7437900" y="2471001"/>
              <a:ext cx="693656" cy="396877"/>
              <a:chOff x="7276178" y="2410568"/>
              <a:chExt cx="693656" cy="396877"/>
            </a:xfrm>
            <a:solidFill>
              <a:srgbClr val="0000FF">
                <a:alpha val="50000"/>
              </a:srgbClr>
            </a:solidFill>
          </p:grpSpPr>
          <p:sp>
            <p:nvSpPr>
              <p:cNvPr id="85" name="Parallelogram 84"/>
              <p:cNvSpPr/>
              <p:nvPr/>
            </p:nvSpPr>
            <p:spPr>
              <a:xfrm rot="20763979">
                <a:off x="7554444" y="2617726"/>
                <a:ext cx="415390" cy="189719"/>
              </a:xfrm>
              <a:prstGeom prst="parallelogram">
                <a:avLst>
                  <a:gd name="adj" fmla="val 3473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 rot="208894">
                <a:off x="7276178" y="2410568"/>
                <a:ext cx="570937" cy="19931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86"/>
            <p:cNvGrpSpPr/>
            <p:nvPr/>
          </p:nvGrpSpPr>
          <p:grpSpPr>
            <a:xfrm>
              <a:off x="7381140" y="2095769"/>
              <a:ext cx="786288" cy="379484"/>
              <a:chOff x="6899867" y="2035337"/>
              <a:chExt cx="786288" cy="379484"/>
            </a:xfrm>
            <a:solidFill>
              <a:srgbClr val="0000FF">
                <a:alpha val="50000"/>
              </a:srgbClr>
            </a:solidFill>
          </p:grpSpPr>
          <p:sp>
            <p:nvSpPr>
              <p:cNvPr id="88" name="Parallelogram 87"/>
              <p:cNvSpPr/>
              <p:nvPr/>
            </p:nvSpPr>
            <p:spPr>
              <a:xfrm rot="20958793">
                <a:off x="7278031" y="2211446"/>
                <a:ext cx="408124" cy="203375"/>
              </a:xfrm>
              <a:prstGeom prst="parallelogram">
                <a:avLst>
                  <a:gd name="adj" fmla="val 3162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sp>
            <p:nvSpPr>
              <p:cNvPr id="89" name="Oval 88"/>
              <p:cNvSpPr/>
              <p:nvPr/>
            </p:nvSpPr>
            <p:spPr>
              <a:xfrm rot="208894">
                <a:off x="6899867" y="2035337"/>
                <a:ext cx="665832" cy="1679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237070" y="905923"/>
            <a:ext cx="3584636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Near-zero background WIMP-search</a:t>
            </a:r>
          </a:p>
          <a:p>
            <a:endParaRPr lang="en-US" sz="600" dirty="0" smtClean="0"/>
          </a:p>
          <a:p>
            <a:pPr marL="287338" lvl="1"/>
            <a:r>
              <a:rPr lang="en-US" sz="1600" dirty="0" smtClean="0"/>
              <a:t>Different strategy:</a:t>
            </a:r>
          </a:p>
          <a:p>
            <a:pPr marL="515938" lvl="2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higher thresholds</a:t>
            </a:r>
          </a:p>
          <a:p>
            <a:pPr marL="515938" lvl="2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larger exposure (≈3000 kg-days)</a:t>
            </a:r>
          </a:p>
          <a:p>
            <a:pPr marL="515938" lvl="2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background from low-rate tails of</a:t>
            </a:r>
          </a:p>
          <a:p>
            <a:pPr marL="515938" lvl="2"/>
            <a:r>
              <a:rPr lang="en-US" sz="1400" dirty="0" smtClean="0">
                <a:sym typeface="Wingdings" pitchFamily="2" charset="2"/>
              </a:rPr>
              <a:t>     of surface-event distributions</a:t>
            </a:r>
          </a:p>
          <a:p>
            <a:pPr marL="515938" lvl="2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expect larger </a:t>
            </a:r>
            <a:r>
              <a:rPr lang="en-US" sz="1400" dirty="0" err="1" smtClean="0">
                <a:sym typeface="Wingdings" pitchFamily="2" charset="2"/>
              </a:rPr>
              <a:t>fiducial</a:t>
            </a:r>
            <a:r>
              <a:rPr lang="en-US" sz="1400" dirty="0" smtClean="0">
                <a:sym typeface="Wingdings" pitchFamily="2" charset="2"/>
              </a:rPr>
              <a:t> volume</a:t>
            </a:r>
          </a:p>
          <a:p>
            <a:pPr marL="515938" lvl="2"/>
            <a:endParaRPr lang="en-US" sz="600" dirty="0" smtClean="0">
              <a:sym typeface="Wingdings" pitchFamily="2" charset="2"/>
            </a:endParaRPr>
          </a:p>
          <a:p>
            <a:pPr marL="287338" lvl="2"/>
            <a:r>
              <a:rPr lang="en-US" sz="1600" dirty="0" smtClean="0">
                <a:sym typeface="Wingdings" pitchFamily="2" charset="2"/>
              </a:rPr>
              <a:t>Analysis effort ongoing!</a:t>
            </a:r>
          </a:p>
        </p:txBody>
      </p:sp>
      <p:pic>
        <p:nvPicPr>
          <p:cNvPr id="22530" name="Picture 2" descr="C:\Users\raybunker\Documents\Physics\Conferences\Mitchell - 2014\my material\HT-soudan_limit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228" y="3067594"/>
            <a:ext cx="3862927" cy="3715269"/>
          </a:xfrm>
          <a:prstGeom prst="rect">
            <a:avLst/>
          </a:prstGeom>
          <a:noFill/>
        </p:spPr>
      </p:pic>
      <p:sp>
        <p:nvSpPr>
          <p:cNvPr id="75" name="Footer Placeholder 7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/>
      <p:bldP spid="9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81" r="3764"/>
          <a:stretch/>
        </p:blipFill>
        <p:spPr bwMode="auto">
          <a:xfrm>
            <a:off x="4127384" y="1043148"/>
            <a:ext cx="4926468" cy="46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47943" y="162354"/>
            <a:ext cx="6444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SuperCDMS SNOLAB shielding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45" y="1118649"/>
            <a:ext cx="3752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</a:rPr>
              <a:t>Outer shielding (neutrons </a:t>
            </a:r>
            <a:r>
              <a:rPr lang="en-US" sz="1600" dirty="0" smtClean="0">
                <a:solidFill>
                  <a:srgbClr val="0000FF"/>
                </a:solidFill>
              </a:rPr>
              <a:t>&amp;</a:t>
            </a:r>
            <a:r>
              <a:rPr lang="en-US" dirty="0" smtClean="0">
                <a:solidFill>
                  <a:srgbClr val="0000FF"/>
                </a:solidFill>
              </a:rPr>
              <a:t> gammas):</a:t>
            </a:r>
          </a:p>
          <a:p>
            <a:pPr lvl="1" algn="r"/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00FF"/>
                </a:solidFill>
                <a:sym typeface="Wingdings" pitchFamily="2" charset="2"/>
              </a:rPr>
              <a:t> 60 cm water 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or</a:t>
            </a:r>
            <a:r>
              <a:rPr lang="en-US" dirty="0" smtClean="0">
                <a:solidFill>
                  <a:srgbClr val="0000FF"/>
                </a:solidFill>
                <a:sym typeface="Wingdings" pitchFamily="2" charset="2"/>
              </a:rPr>
              <a:t> polyethylene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585" y="2286117"/>
            <a:ext cx="3568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Inner passive shielding (gammas):</a:t>
            </a:r>
          </a:p>
          <a:p>
            <a:pPr lvl="1" algn="r"/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23 cm lead with radon purge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871" y="3453585"/>
            <a:ext cx="3134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Active shielding (neutrons):</a:t>
            </a:r>
          </a:p>
          <a:p>
            <a:pPr lvl="1" algn="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 40 cm doped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scintillator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481" y="4621052"/>
            <a:ext cx="3530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Nested cryostat (gammas):</a:t>
            </a:r>
          </a:p>
          <a:p>
            <a:pPr lvl="1" algn="r"/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1/2–3/8” low-activity copper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1942" y="3643736"/>
            <a:ext cx="990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Cold finger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4378" y="2747512"/>
            <a:ext cx="1535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Electronics signals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25363" y="3603190"/>
            <a:ext cx="903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Detectors</a:t>
            </a:r>
            <a:endParaRPr lang="en-US" sz="1400" b="1" dirty="0"/>
          </a:p>
        </p:txBody>
      </p:sp>
      <p:cxnSp>
        <p:nvCxnSpPr>
          <p:cNvPr id="14" name="Straight Arrow Connector 13"/>
          <p:cNvCxnSpPr>
            <a:stCxn id="6" idx="3"/>
          </p:cNvCxnSpPr>
          <p:nvPr/>
        </p:nvCxnSpPr>
        <p:spPr>
          <a:xfrm flipV="1">
            <a:off x="3793998" y="1286428"/>
            <a:ext cx="517943" cy="155387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736673" y="2284718"/>
            <a:ext cx="1221221" cy="358122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712904" y="3165562"/>
            <a:ext cx="1505048" cy="636356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738071" y="3937350"/>
            <a:ext cx="1958054" cy="1030639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400" y="5854700"/>
            <a:ext cx="6505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Assumed bulk contaminant levels no lower than measured</a:t>
            </a:r>
          </a:p>
          <a:p>
            <a:pPr algn="ctr"/>
            <a:r>
              <a:rPr lang="en-US" sz="2000" dirty="0" smtClean="0"/>
              <a:t>by other experiments for easily available </a:t>
            </a:r>
            <a:r>
              <a:rPr lang="en-US" sz="2000" dirty="0" err="1" smtClean="0"/>
              <a:t>radiopure</a:t>
            </a:r>
            <a:r>
              <a:rPr lang="en-US" sz="2000" dirty="0" smtClean="0"/>
              <a:t> materials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" t="7167" r="19649"/>
          <a:stretch/>
        </p:blipFill>
        <p:spPr bwMode="auto">
          <a:xfrm rot="21095314">
            <a:off x="286731" y="1052566"/>
            <a:ext cx="3251574" cy="243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1714" y="95320"/>
            <a:ext cx="6017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SuperCDMS SNOLAB ladder lab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18" r="4584" b="4651"/>
          <a:stretch/>
        </p:blipFill>
        <p:spPr bwMode="auto">
          <a:xfrm rot="20949406">
            <a:off x="1015069" y="3281812"/>
            <a:ext cx="5838243" cy="383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rot="5400000" flipH="1" flipV="1">
            <a:off x="339752" y="3477237"/>
            <a:ext cx="662735" cy="5536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4282" y="4093828"/>
            <a:ext cx="956345" cy="335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97834" y="2172749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Shielding</a:t>
            </a:r>
            <a:endParaRPr lang="en-US" sz="2000" dirty="0"/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rot="5400000">
            <a:off x="4656989" y="2957654"/>
            <a:ext cx="992462" cy="222873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61669" y="5219351"/>
            <a:ext cx="1309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Cryogenics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660398" y="2586605"/>
            <a:ext cx="1317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Electronics</a:t>
            </a:r>
            <a:endParaRPr lang="en-US" sz="2000" dirty="0"/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 rot="16200000" flipH="1">
            <a:off x="3938055" y="3367604"/>
            <a:ext cx="855446" cy="9366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4769143" y="4660086"/>
            <a:ext cx="838900" cy="427837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8" descr="fluxVSoverburde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5516" y="209725"/>
            <a:ext cx="3250130" cy="3486600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>
            <a:stCxn id="15" idx="1"/>
          </p:cNvCxnSpPr>
          <p:nvPr/>
        </p:nvCxnSpPr>
        <p:spPr>
          <a:xfrm rot="10800000">
            <a:off x="3531765" y="5259898"/>
            <a:ext cx="529905" cy="159509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6373923" y="2051844"/>
            <a:ext cx="1361965" cy="16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553200" y="1924051"/>
            <a:ext cx="999825" cy="4022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 smtClean="0"/>
              <a:t>μ flux down</a:t>
            </a:r>
          </a:p>
          <a:p>
            <a:pPr algn="ctr">
              <a:lnSpc>
                <a:spcPts val="1200"/>
              </a:lnSpc>
            </a:pPr>
            <a:r>
              <a:rPr lang="en-US" sz="1200" dirty="0" smtClean="0"/>
              <a:t>by nearly 10</a:t>
            </a:r>
            <a:r>
              <a:rPr lang="en-US" sz="1200" baseline="30000" dirty="0" smtClean="0"/>
              <a:t>3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4711" y="170821"/>
            <a:ext cx="8283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SuperCDMS SNOLAB reach with theory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554" name="Picture 2" descr="C:\Users\raybunker\Documents\Physics\Conferences\Mitchell - 2014\my material\snolab_reach_with_theor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1691" y="1067452"/>
            <a:ext cx="7413411" cy="49444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7897" y="5704513"/>
            <a:ext cx="159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courtesy </a:t>
            </a:r>
            <a:r>
              <a:rPr lang="en-US" sz="1400" i="1" dirty="0" err="1" smtClean="0"/>
              <a:t>T.Figueroa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05000"/>
            <a:ext cx="5032375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0350" y="984250"/>
            <a:ext cx="3176588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772400" y="838200"/>
            <a:ext cx="1116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J. Collar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228600" y="555676"/>
            <a:ext cx="8610600" cy="142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Monotype Sorts" charset="0"/>
              <a:buChar char=""/>
              <a:defRPr sz="20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Char char="—"/>
              <a:defRPr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Based closely on Princeton design for </a:t>
            </a:r>
            <a:r>
              <a:rPr lang="en-US" dirty="0" err="1" smtClean="0">
                <a:cs typeface="+mn-cs"/>
              </a:rPr>
              <a:t>Borexino</a:t>
            </a:r>
            <a:r>
              <a:rPr lang="en-US" dirty="0" smtClean="0">
                <a:cs typeface="+mn-cs"/>
              </a:rPr>
              <a:t> </a:t>
            </a:r>
            <a:r>
              <a:rPr lang="en-US" sz="1800" dirty="0" smtClean="0">
                <a:cs typeface="+mn-cs"/>
              </a:rPr>
              <a:t>(</a:t>
            </a:r>
            <a:r>
              <a:rPr lang="en-US" sz="1800" i="1" dirty="0" smtClean="0">
                <a:cs typeface="+mn-cs"/>
              </a:rPr>
              <a:t>described well in </a:t>
            </a:r>
            <a:r>
              <a:rPr lang="en-US" sz="1800" i="1" dirty="0" err="1" smtClean="0">
                <a:cs typeface="+mn-cs"/>
              </a:rPr>
              <a:t>Pocar</a:t>
            </a:r>
            <a:r>
              <a:rPr lang="en-US" sz="1800" i="1" dirty="0" smtClean="0">
                <a:cs typeface="+mn-cs"/>
              </a:rPr>
              <a:t> thesis, and thanks to T. </a:t>
            </a:r>
            <a:r>
              <a:rPr lang="en-US" sz="1800" i="1" dirty="0" err="1" smtClean="0">
                <a:cs typeface="+mn-cs"/>
              </a:rPr>
              <a:t>Shutt</a:t>
            </a:r>
            <a:r>
              <a:rPr lang="en-US" sz="1800" i="1" dirty="0" smtClean="0">
                <a:cs typeface="+mn-cs"/>
              </a:rPr>
              <a:t>, A. </a:t>
            </a:r>
            <a:r>
              <a:rPr lang="en-US" sz="1800" i="1" dirty="0" err="1" smtClean="0">
                <a:cs typeface="+mn-cs"/>
              </a:rPr>
              <a:t>Hallin</a:t>
            </a:r>
            <a:r>
              <a:rPr lang="en-US" sz="1800" i="1" dirty="0" smtClean="0">
                <a:cs typeface="+mn-cs"/>
              </a:rPr>
              <a:t>, A. </a:t>
            </a:r>
            <a:r>
              <a:rPr lang="en-US" sz="1800" i="1" dirty="0" err="1" smtClean="0">
                <a:cs typeface="+mn-cs"/>
              </a:rPr>
              <a:t>Pocar</a:t>
            </a:r>
            <a:r>
              <a:rPr lang="en-US" sz="1800" i="1" dirty="0" smtClean="0">
                <a:cs typeface="+mn-cs"/>
              </a:rPr>
              <a:t> for discussions</a:t>
            </a:r>
            <a:r>
              <a:rPr lang="en-US" sz="1800" dirty="0" smtClean="0">
                <a:cs typeface="+mn-cs"/>
              </a:rPr>
              <a:t>)</a:t>
            </a: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lnSpc>
                <a:spcPct val="120000"/>
              </a:lnSpc>
              <a:defRPr/>
            </a:pPr>
            <a:endParaRPr lang="en-US" dirty="0" smtClean="0"/>
          </a:p>
          <a:p>
            <a:pPr lvl="1">
              <a:lnSpc>
                <a:spcPct val="120000"/>
              </a:lnSpc>
              <a:defRPr/>
            </a:pPr>
            <a:endParaRPr lang="en-US" dirty="0" smtClean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273675" y="1944688"/>
            <a:ext cx="3870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SU cost 		SDSMT added 	</a:t>
            </a:r>
          </a:p>
          <a:p>
            <a:r>
              <a:rPr lang="en-US" sz="1800"/>
              <a:t>(10 years later)	cost (now)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237163" y="2463800"/>
            <a:ext cx="3525837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/>
              <a:t>9k		        19k</a:t>
            </a:r>
          </a:p>
          <a:p>
            <a:pPr>
              <a:lnSpc>
                <a:spcPct val="110000"/>
              </a:lnSpc>
            </a:pPr>
            <a:r>
              <a:rPr lang="en-US" sz="1600">
                <a:solidFill>
                  <a:srgbClr val="FF0000"/>
                </a:solidFill>
              </a:rPr>
              <a:t>1.5k</a:t>
            </a:r>
            <a:r>
              <a:rPr lang="en-US" sz="1600"/>
              <a:t> 		          3.3k</a:t>
            </a:r>
          </a:p>
          <a:p>
            <a:pPr>
              <a:lnSpc>
                <a:spcPct val="110000"/>
              </a:lnSpc>
            </a:pPr>
            <a:r>
              <a:rPr lang="en-US" sz="1600">
                <a:solidFill>
                  <a:srgbClr val="FF0000"/>
                </a:solidFill>
              </a:rPr>
              <a:t>10k</a:t>
            </a:r>
            <a:r>
              <a:rPr lang="en-US" sz="1600"/>
              <a:t> 		        10k</a:t>
            </a:r>
          </a:p>
          <a:p>
            <a:pPr>
              <a:lnSpc>
                <a:spcPct val="110000"/>
              </a:lnSpc>
            </a:pPr>
            <a:r>
              <a:rPr lang="en-US" sz="1600"/>
              <a:t>7k		</a:t>
            </a:r>
          </a:p>
          <a:p>
            <a:pPr>
              <a:lnSpc>
                <a:spcPct val="110000"/>
              </a:lnSpc>
            </a:pPr>
            <a:r>
              <a:rPr lang="en-US" sz="1600"/>
              <a:t>7.5k</a:t>
            </a:r>
          </a:p>
          <a:p>
            <a:pPr>
              <a:lnSpc>
                <a:spcPct val="110000"/>
              </a:lnSpc>
            </a:pPr>
            <a:r>
              <a:rPr lang="en-US" sz="1600"/>
              <a:t>(none)		          0.7k</a:t>
            </a:r>
          </a:p>
          <a:p>
            <a:pPr>
              <a:lnSpc>
                <a:spcPct val="110000"/>
              </a:lnSpc>
            </a:pPr>
            <a:r>
              <a:rPr lang="en-US" sz="1600"/>
              <a:t>1k		          0.4k</a:t>
            </a:r>
          </a:p>
          <a:p>
            <a:pPr>
              <a:lnSpc>
                <a:spcPct val="110000"/>
              </a:lnSpc>
            </a:pPr>
            <a:r>
              <a:rPr lang="en-US" sz="1600"/>
              <a:t>6k including gauges</a:t>
            </a:r>
          </a:p>
          <a:p>
            <a:pPr>
              <a:lnSpc>
                <a:spcPct val="110000"/>
              </a:lnSpc>
            </a:pPr>
            <a:r>
              <a:rPr lang="en-US" sz="1600"/>
              <a:t>5k + 8k chiller	          3k (later)</a:t>
            </a:r>
          </a:p>
          <a:p>
            <a:pPr>
              <a:lnSpc>
                <a:spcPct val="150000"/>
              </a:lnSpc>
            </a:pPr>
            <a:r>
              <a:rPr lang="en-US" sz="1600"/>
              <a:t>55k		     + 36k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334000" y="54498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no radon source	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633663" y="2097088"/>
            <a:ext cx="1563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2002 Princeton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133600" y="2754313"/>
            <a:ext cx="13128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(0.3 t) (0.8 t)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5029200" y="5011738"/>
            <a:ext cx="365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5029200" y="5392738"/>
            <a:ext cx="365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7315200" y="5486400"/>
            <a:ext cx="160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$8k pylon radon source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94547" y="165149"/>
            <a:ext cx="44886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VSA Cost Breakdown</a:t>
            </a:r>
            <a:endParaRPr lang="en-US" sz="4000" dirty="0">
              <a:solidFill>
                <a:srgbClr val="006C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838200"/>
            <a:ext cx="8755626" cy="9906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Takes 5 minutes to pump down to ≈10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lang="en-US" sz="2400" i="1" dirty="0" err="1" smtClean="0">
                <a:solidFill>
                  <a:srgbClr val="000099"/>
                </a:solidFill>
              </a:rPr>
              <a:t>vs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dirty="0" smtClean="0">
                <a:solidFill>
                  <a:srgbClr val="000099"/>
                </a:solidFill>
              </a:rPr>
              <a:t>Princeton ≈1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min)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 smtClean="0">
                <a:sym typeface="Wingdings" pitchFamily="2" charset="2"/>
              </a:rPr>
              <a:t> 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 part of cycle is inefficient</a:t>
            </a:r>
          </a:p>
        </p:txBody>
      </p:sp>
      <p:pic>
        <p:nvPicPr>
          <p:cNvPr id="5" name="Picture 6" descr="PUSUradonPurg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2718624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24400" y="1750140"/>
            <a:ext cx="441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Monotype Sorts" charset="0"/>
              <a:buChar char=""/>
              <a:defRPr sz="20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Char char="—"/>
              <a:defRPr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buNone/>
              <a:defRPr/>
            </a:pPr>
            <a:r>
              <a:rPr lang="en-US" dirty="0" smtClean="0"/>
              <a:t>Lower base pressure allows</a:t>
            </a:r>
          </a:p>
          <a:p>
            <a:pPr algn="ctr">
              <a:buNone/>
              <a:defRPr/>
            </a:pPr>
            <a:r>
              <a:rPr lang="en-US" dirty="0" smtClean="0"/>
              <a:t>higher volume flow gain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60" y="1538748"/>
            <a:ext cx="5065713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74071" y="165149"/>
            <a:ext cx="8606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VSA Comparison: Princeton </a:t>
            </a:r>
            <a:r>
              <a:rPr lang="en-US" sz="4000" i="1" dirty="0" err="1" smtClean="0">
                <a:solidFill>
                  <a:srgbClr val="006C24"/>
                </a:solidFill>
              </a:rPr>
              <a:t>vs</a:t>
            </a:r>
            <a:r>
              <a:rPr lang="en-US" sz="4000" dirty="0" smtClean="0">
                <a:solidFill>
                  <a:srgbClr val="006C24"/>
                </a:solidFill>
              </a:rPr>
              <a:t> Syracuse</a:t>
            </a:r>
            <a:endParaRPr lang="en-US" sz="4000" dirty="0">
              <a:solidFill>
                <a:srgbClr val="006C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4" name="Picture 5" descr="PUrad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556" y="1990677"/>
            <a:ext cx="44196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SUradon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6356" y="2051002"/>
            <a:ext cx="43608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708356" y="2944764"/>
            <a:ext cx="1268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Princeton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6280356" y="2925714"/>
            <a:ext cx="1254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Syracuse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071" y="165149"/>
            <a:ext cx="8606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VSA Comparison: Princeton </a:t>
            </a:r>
            <a:r>
              <a:rPr lang="en-US" sz="4000" i="1" dirty="0" err="1" smtClean="0">
                <a:solidFill>
                  <a:srgbClr val="006C24"/>
                </a:solidFill>
              </a:rPr>
              <a:t>vs</a:t>
            </a:r>
            <a:r>
              <a:rPr lang="en-US" sz="4000" dirty="0" smtClean="0">
                <a:solidFill>
                  <a:srgbClr val="006C24"/>
                </a:solidFill>
              </a:rPr>
              <a:t> Syracuse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0870" y="929150"/>
            <a:ext cx="677506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Want large G, big output flow and short cycle times:</a:t>
            </a:r>
          </a:p>
          <a:p>
            <a:pPr lvl="1"/>
            <a:r>
              <a:rPr lang="en-US" dirty="0" smtClean="0"/>
              <a:t>Must have G &gt; 1 for system to mitigate at all</a:t>
            </a:r>
          </a:p>
          <a:p>
            <a:pPr lvl="1"/>
            <a:r>
              <a:rPr lang="en-US" dirty="0" smtClean="0"/>
              <a:t>Note this is not a valid direct comparison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 same G in different systems can be different performance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36806" y="6307113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68</a:t>
            </a:fld>
            <a:endParaRPr lang="en-US"/>
          </a:p>
        </p:txBody>
      </p:sp>
      <p:pic>
        <p:nvPicPr>
          <p:cNvPr id="4" name="Content Placeholder 4" descr="clean_room_particle_coun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0" t="-3607" r="-1170" b="284"/>
          <a:stretch/>
        </p:blipFill>
        <p:spPr>
          <a:xfrm>
            <a:off x="5091332" y="705728"/>
            <a:ext cx="3703638" cy="5791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16235" y="137013"/>
            <a:ext cx="55033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The Syracuse Clean Room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490" y="1012873"/>
            <a:ext cx="441505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 Designed for 30 </a:t>
            </a:r>
            <a:r>
              <a:rPr lang="en-US" dirty="0" err="1" smtClean="0">
                <a:solidFill>
                  <a:srgbClr val="000099"/>
                </a:solidFill>
              </a:rPr>
              <a:t>cfm</a:t>
            </a:r>
            <a:r>
              <a:rPr lang="en-US" dirty="0" smtClean="0">
                <a:solidFill>
                  <a:srgbClr val="000099"/>
                </a:solidFill>
              </a:rPr>
              <a:t> low-</a:t>
            </a:r>
            <a:r>
              <a:rPr lang="en-US" dirty="0" err="1" smtClean="0">
                <a:solidFill>
                  <a:srgbClr val="000099"/>
                </a:solidFill>
              </a:rPr>
              <a:t>Rn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makup</a:t>
            </a:r>
            <a:r>
              <a:rPr lang="en-US" dirty="0" smtClean="0">
                <a:solidFill>
                  <a:srgbClr val="000099"/>
                </a:solidFill>
              </a:rPr>
              <a:t> up</a:t>
            </a:r>
          </a:p>
          <a:p>
            <a:r>
              <a:rPr lang="en-US" dirty="0" smtClean="0">
                <a:solidFill>
                  <a:srgbClr val="000099"/>
                </a:solidFill>
              </a:rPr>
              <a:t>   (0.04” </a:t>
            </a:r>
            <a:r>
              <a:rPr lang="en-US" dirty="0" err="1" smtClean="0">
                <a:solidFill>
                  <a:srgbClr val="000099"/>
                </a:solidFill>
              </a:rPr>
              <a:t>w.g</a:t>
            </a:r>
            <a:r>
              <a:rPr lang="en-US" dirty="0" smtClean="0">
                <a:solidFill>
                  <a:srgbClr val="000099"/>
                </a:solidFill>
              </a:rPr>
              <a:t>. in overpressure)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 8 ft x 12 ft x 8 ft high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With 4’ x 8’ anteroom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As small as would be practical</a:t>
            </a:r>
          </a:p>
          <a:p>
            <a:pPr lvl="1"/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 All aluminum panels/extrusions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Thick polycarbonate windows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Minimize emanation/permeation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Very leak tight, eventually (0.25” </a:t>
            </a:r>
            <a:r>
              <a:rPr lang="en-US" dirty="0" err="1" smtClean="0"/>
              <a:t>w.g</a:t>
            </a:r>
            <a:r>
              <a:rPr lang="en-US" dirty="0" smtClean="0"/>
              <a:t>.)</a:t>
            </a:r>
          </a:p>
          <a:p>
            <a:pPr lvl="1"/>
            <a:endParaRPr lang="en-US" dirty="0" smtClean="0">
              <a:solidFill>
                <a:srgbClr val="0000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 HVAC box for re-circulation outside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Extensive efforts to make leak tight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 Aged water for humidification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 Fast HEPA filtration:  1 air exchange per 30 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4" name="Content Placeholder 3" descr="clean_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65" b="6165"/>
          <a:stretch>
            <a:fillRect/>
          </a:stretch>
        </p:blipFill>
        <p:spPr>
          <a:xfrm>
            <a:off x="533400" y="931980"/>
            <a:ext cx="8305800" cy="541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6235" y="137013"/>
            <a:ext cx="55033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The Syracuse Clean Room</a:t>
            </a:r>
            <a:endParaRPr lang="en-US" sz="4000" dirty="0">
              <a:solidFill>
                <a:srgbClr val="006C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Ray Bunker - Syracuse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8544"/>
            <a:ext cx="9144000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SuperCDMS 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rejection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Users\raybunker\Documents\Physics\CDMS\Conference &amp; Presentations Committee\Standard Plots\Sep2012_ops_review_symmet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702" y="2002170"/>
            <a:ext cx="3933825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raybunker\Documents\Physics\CDMS\Conference &amp; Presentations Committee\Standard Plots\Sep2012_ops_review_yield_pl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8277" y="2176795"/>
            <a:ext cx="5191125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949" y="858912"/>
            <a:ext cx="87975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 </a:t>
            </a:r>
            <a:r>
              <a:rPr lang="en-US" dirty="0" smtClean="0"/>
              <a:t>Surface-event </a:t>
            </a:r>
            <a:r>
              <a:rPr lang="en-US" dirty="0" err="1" smtClean="0"/>
              <a:t>Rn</a:t>
            </a:r>
            <a:r>
              <a:rPr lang="en-US" dirty="0" smtClean="0"/>
              <a:t>-daughter sources </a:t>
            </a:r>
            <a:r>
              <a:rPr lang="en-US" dirty="0"/>
              <a:t>placed </a:t>
            </a:r>
            <a:r>
              <a:rPr lang="en-US" dirty="0" smtClean="0"/>
              <a:t>above and below 2 detectors (</a:t>
            </a:r>
            <a:r>
              <a:rPr lang="en-US" i="1" dirty="0" smtClean="0"/>
              <a:t>in situ</a:t>
            </a:r>
            <a:r>
              <a:rPr lang="en-US" dirty="0" smtClean="0"/>
              <a:t> @ Soudan)</a:t>
            </a:r>
            <a:endParaRPr lang="en-US" dirty="0"/>
          </a:p>
          <a:p>
            <a:pPr lvl="1">
              <a:defRPr/>
            </a:pPr>
            <a:r>
              <a:rPr lang="en-US" dirty="0" smtClean="0">
                <a:solidFill>
                  <a:srgbClr val="0000CC"/>
                </a:solidFill>
              </a:rPr>
              <a:t>50 </a:t>
            </a:r>
            <a:r>
              <a:rPr lang="en-US" dirty="0">
                <a:solidFill>
                  <a:srgbClr val="0000CC"/>
                </a:solidFill>
              </a:rPr>
              <a:t>live days </a:t>
            </a:r>
            <a:r>
              <a:rPr lang="en-US" sz="1400" dirty="0">
                <a:solidFill>
                  <a:srgbClr val="0000CC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CC"/>
                </a:solidFill>
                <a:sym typeface="Wingdings" pitchFamily="2" charset="2"/>
              </a:rPr>
              <a:t> 0 of </a:t>
            </a:r>
            <a:r>
              <a:rPr lang="en-US" dirty="0" smtClean="0">
                <a:solidFill>
                  <a:srgbClr val="0000CC"/>
                </a:solidFill>
                <a:sym typeface="Wingdings" pitchFamily="2" charset="2"/>
              </a:rPr>
              <a:t>132,968 </a:t>
            </a:r>
            <a:r>
              <a:rPr lang="en-US" dirty="0">
                <a:solidFill>
                  <a:srgbClr val="0000CC"/>
                </a:solidFill>
                <a:sym typeface="Wingdings" pitchFamily="2" charset="2"/>
              </a:rPr>
              <a:t>leaked </a:t>
            </a:r>
            <a:r>
              <a:rPr lang="en-US" dirty="0" smtClean="0">
                <a:solidFill>
                  <a:srgbClr val="0000CC"/>
                </a:solidFill>
                <a:sym typeface="Wingdings" pitchFamily="2" charset="2"/>
              </a:rPr>
              <a:t>surface events </a:t>
            </a:r>
            <a:r>
              <a:rPr lang="en-US" dirty="0">
                <a:solidFill>
                  <a:srgbClr val="0000CC"/>
                </a:solidFill>
                <a:sym typeface="Wingdings" pitchFamily="2" charset="2"/>
              </a:rPr>
              <a:t>in (symmetric) NR signal region</a:t>
            </a:r>
          </a:p>
          <a:p>
            <a:pPr marL="1257300" lvl="2" indent="-342900">
              <a:defRPr/>
            </a:pP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 Good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enough rejection for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proposed SuperCDMS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SNOLAB</a:t>
            </a:r>
          </a:p>
          <a:p>
            <a:pPr lvl="2">
              <a:defRPr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	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(100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kg, </a:t>
            </a:r>
            <a:r>
              <a:rPr lang="el-GR" i="1" dirty="0" smtClean="0">
                <a:solidFill>
                  <a:srgbClr val="FF0000"/>
                </a:solidFill>
                <a:sym typeface="Wingdings" pitchFamily="2" charset="2"/>
              </a:rPr>
              <a:t>σ</a:t>
            </a:r>
            <a:r>
              <a:rPr lang="el-GR" baseline="-25000" dirty="0" smtClean="0">
                <a:solidFill>
                  <a:srgbClr val="FF0000"/>
                </a:solidFill>
                <a:sym typeface="Wingdings" pitchFamily="2" charset="2"/>
              </a:rPr>
              <a:t>χ</a:t>
            </a:r>
            <a:r>
              <a:rPr lang="en-US" baseline="-25000" dirty="0" smtClean="0">
                <a:solidFill>
                  <a:srgbClr val="FF0000"/>
                </a:solidFill>
                <a:sym typeface="Wingdings" pitchFamily="2" charset="2"/>
              </a:rPr>
              <a:t>-N</a:t>
            </a:r>
            <a:r>
              <a:rPr lang="da-DK" dirty="0" smtClean="0">
                <a:solidFill>
                  <a:srgbClr val="FF0000"/>
                </a:solidFill>
                <a:sym typeface="Wingdings" pitchFamily="2" charset="2"/>
              </a:rPr>
              <a:t>&lt; </a:t>
            </a:r>
            <a:r>
              <a:rPr lang="da-DK" dirty="0">
                <a:solidFill>
                  <a:srgbClr val="FF0000"/>
                </a:solidFill>
                <a:sym typeface="Wingdings" pitchFamily="2" charset="2"/>
              </a:rPr>
              <a:t>8 x 10</a:t>
            </a:r>
            <a:r>
              <a:rPr lang="da-DK" baseline="30000" dirty="0">
                <a:solidFill>
                  <a:srgbClr val="FF0000"/>
                </a:solidFill>
                <a:sym typeface="Wingdings" pitchFamily="2" charset="2"/>
              </a:rPr>
              <a:t>-47 </a:t>
            </a:r>
            <a:r>
              <a:rPr lang="da-DK" dirty="0">
                <a:solidFill>
                  <a:srgbClr val="FF0000"/>
                </a:solidFill>
                <a:sym typeface="Wingdings" pitchFamily="2" charset="2"/>
              </a:rPr>
              <a:t>cm</a:t>
            </a:r>
            <a:r>
              <a:rPr lang="da-DK" baseline="30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da-DK" dirty="0">
                <a:solidFill>
                  <a:srgbClr val="FF0000"/>
                </a:solidFill>
                <a:sym typeface="Wingdings" pitchFamily="2" charset="2"/>
              </a:rPr>
              <a:t>  for 60 GeV/</a:t>
            </a:r>
            <a:r>
              <a:rPr lang="da-DK" i="1" dirty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da-DK" baseline="30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da-DK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a-DK" dirty="0" smtClean="0">
                <a:solidFill>
                  <a:srgbClr val="FF0000"/>
                </a:solidFill>
                <a:sym typeface="Wingdings" pitchFamily="2" charset="2"/>
              </a:rPr>
              <a:t>dark matter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4042746" y="5994314"/>
            <a:ext cx="124983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baseline="30000" dirty="0">
                <a:solidFill>
                  <a:srgbClr val="C00000"/>
                </a:solidFill>
                <a:latin typeface="+mn-lt"/>
              </a:rPr>
              <a:t>206</a:t>
            </a:r>
            <a:r>
              <a:rPr lang="en-US" sz="1600" b="1" dirty="0">
                <a:solidFill>
                  <a:srgbClr val="C00000"/>
                </a:solidFill>
                <a:latin typeface="+mn-lt"/>
              </a:rPr>
              <a:t>Pb Recoils</a:t>
            </a: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rot="16200000" flipV="1">
            <a:off x="3649013" y="4975666"/>
            <a:ext cx="792665" cy="12446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0"/>
          </p:cNvCxnSpPr>
          <p:nvPr/>
        </p:nvCxnSpPr>
        <p:spPr>
          <a:xfrm rot="5400000" flipH="1" flipV="1">
            <a:off x="4631652" y="5251305"/>
            <a:ext cx="779018" cy="70700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3476031" y="2854040"/>
            <a:ext cx="1333698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C00000"/>
                </a:solidFill>
                <a:latin typeface="+mn-lt"/>
              </a:rPr>
              <a:t>Surface Betas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rot="5400000">
            <a:off x="3481053" y="3112963"/>
            <a:ext cx="582196" cy="7414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2"/>
          </p:cNvCxnSpPr>
          <p:nvPr/>
        </p:nvCxnSpPr>
        <p:spPr>
          <a:xfrm rot="16200000" flipH="1">
            <a:off x="4281151" y="3054322"/>
            <a:ext cx="858421" cy="11349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71048" y="6240113"/>
            <a:ext cx="23246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hu-HU" sz="1200" i="1" dirty="0" smtClean="0">
                <a:latin typeface="+mj-lt"/>
              </a:rPr>
              <a:t>Appl.Phys.Lett. 103 (</a:t>
            </a:r>
            <a:r>
              <a:rPr lang="hu-HU" sz="1200" i="1" dirty="0">
                <a:latin typeface="+mj-lt"/>
              </a:rPr>
              <a:t>2013</a:t>
            </a:r>
            <a:r>
              <a:rPr lang="hu-HU" sz="1200" i="1" dirty="0" smtClean="0">
                <a:latin typeface="+mj-lt"/>
              </a:rPr>
              <a:t>) 164105</a:t>
            </a:r>
            <a:endParaRPr lang="en-US" sz="1200" i="1" dirty="0" smtClean="0">
              <a:latin typeface="+mj-lt"/>
            </a:endParaRPr>
          </a:p>
          <a:p>
            <a:r>
              <a:rPr lang="hu-HU" sz="1200" i="1" dirty="0" smtClean="0">
                <a:latin typeface="+mj-lt"/>
              </a:rPr>
              <a:t>[</a:t>
            </a:r>
            <a:r>
              <a:rPr lang="en-US" sz="1200" i="1" dirty="0" smtClean="0">
                <a:latin typeface="+mj-lt"/>
              </a:rPr>
              <a:t>arXiv:1305.2405]</a:t>
            </a:r>
            <a:endParaRPr lang="en-US" sz="1200" i="1" dirty="0">
              <a:latin typeface="+mj-lt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4315" y="5185618"/>
            <a:ext cx="936475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008000"/>
                </a:solidFill>
                <a:latin typeface="+mn-lt"/>
              </a:rPr>
              <a:t>Bulk NRs</a:t>
            </a:r>
            <a:endParaRPr lang="en-US" sz="16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47074" y="4004875"/>
            <a:ext cx="936475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Bulk ERs</a:t>
            </a:r>
            <a:endParaRPr lang="en-US" sz="1600" b="1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22" name="Straight Arrow Connector 21"/>
          <p:cNvCxnSpPr>
            <a:stCxn id="20" idx="0"/>
          </p:cNvCxnSpPr>
          <p:nvPr/>
        </p:nvCxnSpPr>
        <p:spPr>
          <a:xfrm rot="5400000" flipH="1" flipV="1">
            <a:off x="1313842" y="3532647"/>
            <a:ext cx="373698" cy="57075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3"/>
          </p:cNvCxnSpPr>
          <p:nvPr/>
        </p:nvCxnSpPr>
        <p:spPr>
          <a:xfrm flipV="1">
            <a:off x="1650790" y="5195057"/>
            <a:ext cx="272014" cy="1598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732702" y="3234329"/>
            <a:ext cx="936475" cy="338554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Bulk ERs</a:t>
            </a:r>
            <a:endParaRPr lang="en-US" sz="1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732702" y="4731267"/>
            <a:ext cx="936475" cy="338554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008000"/>
                </a:solidFill>
                <a:latin typeface="+mn-lt"/>
              </a:rPr>
              <a:t>Bulk NRs</a:t>
            </a:r>
            <a:endParaRPr lang="en-US" sz="1600" b="1" dirty="0">
              <a:solidFill>
                <a:srgbClr val="008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4" name="Picture 1" descr="AirSampler2.jpg"/>
          <p:cNvPicPr>
            <a:picLocks noChangeAspect="1"/>
          </p:cNvPicPr>
          <p:nvPr/>
        </p:nvPicPr>
        <p:blipFill>
          <a:blip r:embed="rId2" cstate="print"/>
          <a:srcRect l="10402" t="16544" b="23457"/>
          <a:stretch>
            <a:fillRect/>
          </a:stretch>
        </p:blipFill>
        <p:spPr bwMode="auto">
          <a:xfrm>
            <a:off x="6346876" y="1097284"/>
            <a:ext cx="2625725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320" y="3655252"/>
            <a:ext cx="37338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9120" y="3655252"/>
            <a:ext cx="39624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002320" y="5255452"/>
            <a:ext cx="820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baseline="30000" dirty="0">
                <a:solidFill>
                  <a:srgbClr val="000099"/>
                </a:solidFill>
              </a:rPr>
              <a:t>218</a:t>
            </a:r>
            <a:r>
              <a:rPr lang="en-US" sz="2400" b="1" dirty="0">
                <a:solidFill>
                  <a:srgbClr val="000099"/>
                </a:solidFill>
              </a:rPr>
              <a:t>Po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12120" y="3960052"/>
            <a:ext cx="820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baseline="30000" dirty="0">
                <a:solidFill>
                  <a:srgbClr val="FF0000"/>
                </a:solidFill>
              </a:rPr>
              <a:t>214</a:t>
            </a:r>
            <a:r>
              <a:rPr lang="en-US" sz="2400" b="1" dirty="0">
                <a:solidFill>
                  <a:srgbClr val="FF0000"/>
                </a:solidFill>
              </a:rPr>
              <a:t>Po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8445" y="5401994"/>
            <a:ext cx="226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/>
              <a:t>Clean room prior to</a:t>
            </a:r>
          </a:p>
          <a:p>
            <a:pPr algn="r"/>
            <a:r>
              <a:rPr lang="en-US" sz="2000" b="1" dirty="0" smtClean="0"/>
              <a:t>radon mitigation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20201" y="4443049"/>
            <a:ext cx="25002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6C24"/>
                </a:solidFill>
              </a:rPr>
              <a:t>HI-Q Environmental</a:t>
            </a:r>
          </a:p>
          <a:p>
            <a:pPr algn="r"/>
            <a:r>
              <a:rPr lang="en-US" sz="2000" dirty="0" smtClean="0">
                <a:solidFill>
                  <a:srgbClr val="006C24"/>
                </a:solidFill>
              </a:rPr>
              <a:t>Products CF-901</a:t>
            </a:r>
          </a:p>
          <a:p>
            <a:pPr algn="r"/>
            <a:r>
              <a:rPr lang="en-US" sz="2000" dirty="0" smtClean="0">
                <a:solidFill>
                  <a:srgbClr val="006C24"/>
                </a:solidFill>
              </a:rPr>
              <a:t>~70 </a:t>
            </a:r>
            <a:r>
              <a:rPr lang="en-US" sz="2000" dirty="0" err="1" smtClean="0">
                <a:solidFill>
                  <a:srgbClr val="006C24"/>
                </a:solidFill>
              </a:rPr>
              <a:t>lpm</a:t>
            </a:r>
            <a:r>
              <a:rPr lang="en-US" sz="2000" dirty="0" smtClean="0">
                <a:solidFill>
                  <a:srgbClr val="006C24"/>
                </a:solidFill>
              </a:rPr>
              <a:t> sampling rate</a:t>
            </a:r>
            <a:endParaRPr lang="en-US" sz="2000" dirty="0">
              <a:solidFill>
                <a:srgbClr val="006C2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32" y="1281520"/>
            <a:ext cx="62072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Use high-volume air sampling system with </a:t>
            </a:r>
            <a:r>
              <a:rPr lang="en-US" sz="2000" dirty="0" err="1" smtClean="0">
                <a:solidFill>
                  <a:srgbClr val="000099"/>
                </a:solidFill>
              </a:rPr>
              <a:t>Whatman</a:t>
            </a:r>
            <a:r>
              <a:rPr lang="en-US" sz="2000" dirty="0" smtClean="0">
                <a:solidFill>
                  <a:srgbClr val="000099"/>
                </a:solidFill>
              </a:rPr>
              <a:t> GF/F</a:t>
            </a:r>
          </a:p>
          <a:p>
            <a:r>
              <a:rPr lang="en-US" sz="2000" dirty="0" smtClean="0">
                <a:solidFill>
                  <a:srgbClr val="000099"/>
                </a:solidFill>
              </a:rPr>
              <a:t>glass-fiber filters, transfer to </a:t>
            </a:r>
            <a:r>
              <a:rPr lang="en-US" sz="2000" dirty="0" err="1" smtClean="0">
                <a:solidFill>
                  <a:srgbClr val="000099"/>
                </a:solidFill>
              </a:rPr>
              <a:t>Ortec</a:t>
            </a:r>
            <a:r>
              <a:rPr lang="en-US" sz="2000" dirty="0" smtClean="0">
                <a:solidFill>
                  <a:srgbClr val="000099"/>
                </a:solidFill>
              </a:rPr>
              <a:t> alpha counter to count</a:t>
            </a:r>
          </a:p>
          <a:p>
            <a:r>
              <a:rPr lang="en-US" sz="2000" baseline="30000" dirty="0" smtClean="0">
                <a:solidFill>
                  <a:srgbClr val="000099"/>
                </a:solidFill>
              </a:rPr>
              <a:t>218</a:t>
            </a:r>
            <a:r>
              <a:rPr lang="en-US" sz="2000" dirty="0" smtClean="0">
                <a:solidFill>
                  <a:srgbClr val="000099"/>
                </a:solidFill>
              </a:rPr>
              <a:t>Po, </a:t>
            </a:r>
            <a:r>
              <a:rPr lang="en-US" sz="2000" baseline="30000" dirty="0" smtClean="0">
                <a:solidFill>
                  <a:srgbClr val="000099"/>
                </a:solidFill>
              </a:rPr>
              <a:t>214</a:t>
            </a:r>
            <a:r>
              <a:rPr lang="en-US" sz="2000" dirty="0" smtClean="0">
                <a:solidFill>
                  <a:srgbClr val="000099"/>
                </a:solidFill>
              </a:rPr>
              <a:t>Po decays and infer </a:t>
            </a:r>
            <a:r>
              <a:rPr lang="en-US" sz="2000" dirty="0" err="1" smtClean="0">
                <a:solidFill>
                  <a:srgbClr val="000099"/>
                </a:solidFill>
              </a:rPr>
              <a:t>airborn</a:t>
            </a:r>
            <a:r>
              <a:rPr lang="en-US" sz="2000" dirty="0" smtClean="0">
                <a:solidFill>
                  <a:srgbClr val="000099"/>
                </a:solidFill>
              </a:rPr>
              <a:t> concentrations of</a:t>
            </a:r>
          </a:p>
          <a:p>
            <a:r>
              <a:rPr lang="en-US" sz="2000" baseline="30000" dirty="0" smtClean="0">
                <a:solidFill>
                  <a:srgbClr val="000099"/>
                </a:solidFill>
              </a:rPr>
              <a:t>218</a:t>
            </a:r>
            <a:r>
              <a:rPr lang="en-US" sz="2000" dirty="0" smtClean="0">
                <a:solidFill>
                  <a:srgbClr val="000099"/>
                </a:solidFill>
              </a:rPr>
              <a:t>Po, </a:t>
            </a:r>
            <a:r>
              <a:rPr lang="en-US" sz="2000" baseline="30000" dirty="0" smtClean="0">
                <a:solidFill>
                  <a:srgbClr val="000099"/>
                </a:solidFill>
              </a:rPr>
              <a:t>214</a:t>
            </a:r>
            <a:r>
              <a:rPr lang="en-US" sz="2000" dirty="0" smtClean="0">
                <a:solidFill>
                  <a:srgbClr val="000099"/>
                </a:solidFill>
              </a:rPr>
              <a:t>Bi, </a:t>
            </a:r>
            <a:r>
              <a:rPr lang="en-US" sz="2000" baseline="30000" dirty="0" smtClean="0">
                <a:solidFill>
                  <a:srgbClr val="000099"/>
                </a:solidFill>
              </a:rPr>
              <a:t>214</a:t>
            </a:r>
            <a:r>
              <a:rPr lang="en-US" sz="2000" dirty="0" smtClean="0">
                <a:solidFill>
                  <a:srgbClr val="000099"/>
                </a:solidFill>
              </a:rPr>
              <a:t>Pb</a:t>
            </a:r>
          </a:p>
          <a:p>
            <a:endParaRPr lang="en-US" sz="1000" dirty="0" smtClean="0"/>
          </a:p>
          <a:p>
            <a:pPr lvl="1">
              <a:buFont typeface="Wingdings" pitchFamily="2" charset="2"/>
              <a:buChar char="à"/>
            </a:pPr>
            <a:r>
              <a:rPr lang="en-US" dirty="0" smtClean="0">
                <a:sym typeface="Wingdings" pitchFamily="2" charset="2"/>
              </a:rPr>
              <a:t>Indicates clean room ≈10x lower radon daughter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    concentrations than outside lab prior to radon mitigation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63011" y="137013"/>
            <a:ext cx="5954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Air Sampling of Clean Room</a:t>
            </a:r>
            <a:endParaRPr lang="en-US" sz="4000" dirty="0">
              <a:solidFill>
                <a:srgbClr val="006C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run65_background_decay_rate_6days.png"/>
          <p:cNvPicPr>
            <a:picLocks noChangeAspect="1"/>
          </p:cNvPicPr>
          <p:nvPr/>
        </p:nvPicPr>
        <p:blipFill>
          <a:blip r:embed="rId2"/>
          <a:srcRect l="4918" r="7378"/>
          <a:stretch>
            <a:fillRect/>
          </a:stretch>
        </p:blipFill>
        <p:spPr bwMode="auto">
          <a:xfrm>
            <a:off x="3506836" y="1745715"/>
            <a:ext cx="5435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58087" y="137013"/>
            <a:ext cx="72601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Electrostatic Detector Background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675" y="1174422"/>
            <a:ext cx="474815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rate from fill 100x too large for LN</a:t>
            </a:r>
            <a:r>
              <a:rPr lang="en-US" baseline="-25000" dirty="0" smtClean="0"/>
              <a:t>2</a:t>
            </a:r>
            <a:r>
              <a:rPr lang="en-US" dirty="0" smtClean="0"/>
              <a:t> boil-off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 300x lower than our room air</a:t>
            </a:r>
          </a:p>
          <a:p>
            <a:pPr lvl="1">
              <a:buFont typeface="Wingdings" pitchFamily="2" charset="2"/>
              <a:buChar char="à"/>
            </a:pP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Decayed as expected if no</a:t>
            </a:r>
          </a:p>
          <a:p>
            <a:r>
              <a:rPr lang="en-US" dirty="0" smtClean="0">
                <a:sym typeface="Wingdings" pitchFamily="2" charset="2"/>
              </a:rPr>
              <a:t>source from chamber leaks</a:t>
            </a:r>
          </a:p>
          <a:p>
            <a:r>
              <a:rPr lang="en-US" dirty="0" smtClean="0">
                <a:sym typeface="Wingdings" pitchFamily="2" charset="2"/>
              </a:rPr>
              <a:t>or emanation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Reduced by factor 4 as expected</a:t>
            </a:r>
          </a:p>
          <a:p>
            <a:r>
              <a:rPr lang="en-US" dirty="0" smtClean="0">
                <a:sym typeface="Wingdings" pitchFamily="2" charset="2"/>
              </a:rPr>
              <a:t>when lowered  pressure from </a:t>
            </a:r>
          </a:p>
          <a:p>
            <a:r>
              <a:rPr lang="en-US" dirty="0" smtClean="0">
                <a:sym typeface="Wingdings" pitchFamily="2" charset="2"/>
              </a:rPr>
              <a:t>1000 to 230 </a:t>
            </a:r>
            <a:r>
              <a:rPr lang="en-US" dirty="0" err="1" smtClean="0">
                <a:sym typeface="Wingdings" pitchFamily="2" charset="2"/>
              </a:rPr>
              <a:t>Torr</a:t>
            </a:r>
            <a:r>
              <a:rPr lang="en-US" dirty="0" smtClean="0">
                <a:sym typeface="Wingdings" pitchFamily="2" charset="2"/>
              </a:rPr>
              <a:t>: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 No evidence of chamber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    leaks/emanation with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    better sensitivity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5" name="Picture 5" descr="gammabackgroundaftercut13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3524" y="975435"/>
            <a:ext cx="4564063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58723" y="1123072"/>
          <a:ext cx="3962401" cy="243785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646927"/>
                <a:gridCol w="755781"/>
                <a:gridCol w="768568"/>
                <a:gridCol w="791125"/>
              </a:tblGrid>
              <a:tr h="30616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mBq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/kg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</a:tr>
              <a:tr h="30616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Resistors 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4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35,000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</a:tr>
              <a:tr h="30616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Noryl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14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&lt;3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&lt;1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</a:tr>
              <a:tr h="31905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Lead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,000 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210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Pb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DEAD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DEADA"/>
                    </a:solidFill>
                  </a:tcPr>
                </a:tc>
              </a:tr>
              <a:tr h="31905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Acrylic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&lt;0.12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&lt;0.04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&lt;1.5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</a:tr>
              <a:tr h="31905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Copper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0.08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0.04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</a:tr>
              <a:tr h="459998">
                <a:tc>
                  <a:txBody>
                    <a:bodyPr/>
                    <a:lstStyle/>
                    <a:p>
                      <a:pPr marL="0" marR="0" indent="0" algn="ctr" defTabSz="21579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Stainless Steel</a:t>
                      </a:r>
                      <a:r>
                        <a:rPr lang="en-US" sz="2800" b="1" baseline="30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30000" dirty="0" err="1" smtClean="0">
                          <a:solidFill>
                            <a:schemeClr val="tx1"/>
                          </a:solidFill>
                        </a:rPr>
                        <a:t>a,e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&lt;1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&lt;10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&lt;4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90" marB="18290" anchor="ctr">
                    <a:solidFill>
                      <a:srgbClr val="FDEADA"/>
                    </a:solidFill>
                  </a:tcPr>
                </a:tc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30124" y="3597816"/>
            <a:ext cx="50450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[a]  Community Material Assay Database, radiopurity.org</a:t>
            </a:r>
          </a:p>
          <a:p>
            <a:r>
              <a:rPr lang="en-US" sz="1400" dirty="0"/>
              <a:t>[b]  U/</a:t>
            </a:r>
            <a:r>
              <a:rPr lang="en-US" sz="1400" dirty="0" err="1"/>
              <a:t>Th→UMN</a:t>
            </a:r>
            <a:r>
              <a:rPr lang="en-US" sz="1400" dirty="0"/>
              <a:t> Gopher </a:t>
            </a:r>
            <a:r>
              <a:rPr lang="en-US" sz="1400" dirty="0" err="1"/>
              <a:t>HPGe</a:t>
            </a:r>
            <a:r>
              <a:rPr lang="en-US" sz="1400" dirty="0"/>
              <a:t> &amp; Caltech ICP-MS;</a:t>
            </a:r>
          </a:p>
          <a:p>
            <a:r>
              <a:rPr lang="en-US" sz="1400" dirty="0"/>
              <a:t>      K→UC Davis NAA</a:t>
            </a:r>
          </a:p>
          <a:p>
            <a:r>
              <a:rPr lang="en-US" sz="1400" dirty="0"/>
              <a:t>[c]  PLOMBUM low-activity lead, www.plombum.republika.pl</a:t>
            </a:r>
          </a:p>
          <a:p>
            <a:r>
              <a:rPr lang="en-US" sz="1400" dirty="0"/>
              <a:t>[d]  E. </a:t>
            </a:r>
            <a:r>
              <a:rPr lang="en-US" sz="1400" dirty="0" err="1"/>
              <a:t>Aprile</a:t>
            </a:r>
            <a:r>
              <a:rPr lang="en-US" sz="1400" dirty="0"/>
              <a:t> et al., Phys. Rev. D83 (2011) 082001</a:t>
            </a:r>
          </a:p>
          <a:p>
            <a:r>
              <a:rPr lang="en-US" sz="1400" dirty="0"/>
              <a:t>[e]  SS </a:t>
            </a:r>
            <a:r>
              <a:rPr lang="en-US" sz="1400" dirty="0" err="1"/>
              <a:t>feedthrough</a:t>
            </a:r>
            <a:r>
              <a:rPr lang="en-US" sz="1400" dirty="0"/>
              <a:t> contributes negligibly to beta background</a:t>
            </a:r>
          </a:p>
        </p:txBody>
      </p:sp>
      <p:sp>
        <p:nvSpPr>
          <p:cNvPr id="8" name="Rectangle 7"/>
          <p:cNvSpPr/>
          <p:nvPr/>
        </p:nvSpPr>
        <p:spPr>
          <a:xfrm>
            <a:off x="367231" y="137013"/>
            <a:ext cx="83647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Expected </a:t>
            </a:r>
            <a:r>
              <a:rPr lang="en-US" sz="4000" dirty="0" err="1" smtClean="0">
                <a:solidFill>
                  <a:srgbClr val="006C24"/>
                </a:solidFill>
              </a:rPr>
              <a:t>BetaCage</a:t>
            </a:r>
            <a:r>
              <a:rPr lang="en-US" sz="4000" dirty="0" smtClean="0">
                <a:solidFill>
                  <a:srgbClr val="006C24"/>
                </a:solidFill>
              </a:rPr>
              <a:t> Photon Background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572" y="5078438"/>
            <a:ext cx="7849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Full background simulation using measured or limited </a:t>
            </a:r>
            <a:r>
              <a:rPr lang="en-US" sz="2000" dirty="0" err="1" smtClean="0">
                <a:solidFill>
                  <a:srgbClr val="000099"/>
                </a:solidFill>
              </a:rPr>
              <a:t>radiopurity</a:t>
            </a:r>
            <a:r>
              <a:rPr lang="en-US" sz="2000" dirty="0" smtClean="0">
                <a:solidFill>
                  <a:srgbClr val="000099"/>
                </a:solidFill>
              </a:rPr>
              <a:t> of</a:t>
            </a:r>
          </a:p>
          <a:p>
            <a:r>
              <a:rPr lang="en-US" sz="2000" dirty="0" smtClean="0">
                <a:solidFill>
                  <a:srgbClr val="000099"/>
                </a:solidFill>
              </a:rPr>
              <a:t>components indicates should be dominated by gammas from </a:t>
            </a:r>
            <a:r>
              <a:rPr lang="en-US" sz="2000" dirty="0" err="1" smtClean="0">
                <a:solidFill>
                  <a:srgbClr val="000099"/>
                </a:solidFill>
              </a:rPr>
              <a:t>Pb</a:t>
            </a:r>
            <a:r>
              <a:rPr lang="en-US" sz="2000" dirty="0" smtClean="0">
                <a:solidFill>
                  <a:srgbClr val="000099"/>
                </a:solidFill>
              </a:rPr>
              <a:t> shielding:</a:t>
            </a:r>
          </a:p>
          <a:p>
            <a:pPr lvl="1"/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2000" dirty="0" smtClean="0">
                <a:sym typeface="Wingdings" pitchFamily="2" charset="2"/>
              </a:rPr>
              <a:t> Most challenging component was plastic for wire frames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5" name="Picture 2" descr="BetaCageRadonDecays2.png"/>
          <p:cNvPicPr>
            <a:picLocks noChangeAspect="1"/>
          </p:cNvPicPr>
          <p:nvPr/>
        </p:nvPicPr>
        <p:blipFill>
          <a:blip r:embed="rId2"/>
          <a:srcRect t="3622"/>
          <a:stretch>
            <a:fillRect/>
          </a:stretch>
        </p:blipFill>
        <p:spPr bwMode="auto">
          <a:xfrm>
            <a:off x="4466077" y="1001544"/>
            <a:ext cx="463232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radon_onl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264" y="1026944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5707" y="137013"/>
            <a:ext cx="8187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Expected </a:t>
            </a:r>
            <a:r>
              <a:rPr lang="en-US" sz="4000" dirty="0" err="1" smtClean="0">
                <a:solidFill>
                  <a:srgbClr val="006C24"/>
                </a:solidFill>
              </a:rPr>
              <a:t>BetaCage</a:t>
            </a:r>
            <a:r>
              <a:rPr lang="en-US" sz="4000" dirty="0" smtClean="0">
                <a:solidFill>
                  <a:srgbClr val="006C24"/>
                </a:solidFill>
              </a:rPr>
              <a:t> Radon Background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4" y="4417255"/>
            <a:ext cx="83084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Some radon induced events rejected by requiring energy in trigger and bulk</a:t>
            </a:r>
          </a:p>
          <a:p>
            <a:r>
              <a:rPr lang="en-US" sz="2000" dirty="0" smtClean="0">
                <a:solidFill>
                  <a:srgbClr val="000099"/>
                </a:solidFill>
              </a:rPr>
              <a:t>but not edge regions: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But expected background would still dominate w/o mitigation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100x improvement sufficient to make subdominant &amp; achievable w/ 30 </a:t>
            </a:r>
            <a:r>
              <a:rPr lang="en-US" dirty="0" err="1" smtClean="0"/>
              <a:t>lpm</a:t>
            </a:r>
            <a:r>
              <a:rPr lang="en-US" dirty="0" smtClean="0"/>
              <a:t> flow</a:t>
            </a:r>
          </a:p>
          <a:p>
            <a:pPr lvl="1"/>
            <a:r>
              <a:rPr lang="en-US" dirty="0" smtClean="0"/>
              <a:t>    rate through cooled carbon trap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Keep wire surfaces clean via stringing in </a:t>
            </a:r>
            <a:r>
              <a:rPr lang="en-US" dirty="0" err="1" smtClean="0"/>
              <a:t>Rn</a:t>
            </a:r>
            <a:r>
              <a:rPr lang="en-US" dirty="0" smtClean="0"/>
              <a:t>-mitigated clean room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Ray Bunker - Syracuse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4" name="Picture 14" descr="C:\Users\raybunker\Documents\Physics\Conferences\LRT 2013\poster material\gas handling v1_7 (presentation quality)-bi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200" y="909704"/>
            <a:ext cx="842486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1299" y="151081"/>
            <a:ext cx="84067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Mature Design for Gas Handling System</a:t>
            </a:r>
            <a:endParaRPr lang="en-US" sz="4000" dirty="0">
              <a:solidFill>
                <a:srgbClr val="006C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0858" y="3362172"/>
            <a:ext cx="4146550" cy="2900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9332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657600"/>
            <a:ext cx="4097338" cy="2890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990600"/>
            <a:ext cx="2820988" cy="169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9334" name="TextBox 1"/>
          <p:cNvSpPr txBox="1">
            <a:spLocks noChangeArrowheads="1"/>
          </p:cNvSpPr>
          <p:nvPr/>
        </p:nvSpPr>
        <p:spPr bwMode="auto">
          <a:xfrm>
            <a:off x="5906919" y="2724150"/>
            <a:ext cx="308233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Spring-loaded </a:t>
            </a:r>
            <a:r>
              <a:rPr lang="en-US" sz="2000" dirty="0" err="1"/>
              <a:t>feedthroughs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1731827" y="151081"/>
            <a:ext cx="56195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Fully Strung MWPC Frame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0668" y="3193369"/>
            <a:ext cx="3688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     … roughly 6 minutes per wire.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09716" y="884906"/>
            <a:ext cx="4976940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MWPC comprised of 2 cathode layers and a</a:t>
            </a:r>
          </a:p>
          <a:p>
            <a:r>
              <a:rPr lang="en-US" sz="2000" dirty="0" smtClean="0"/>
              <a:t>crossed anode layer:  5 mm pitch, 5 mm plane</a:t>
            </a:r>
          </a:p>
          <a:p>
            <a:r>
              <a:rPr lang="en-US" sz="2000" dirty="0" smtClean="0"/>
              <a:t>spacing</a:t>
            </a:r>
          </a:p>
          <a:p>
            <a:endParaRPr lang="en-US" sz="1050" dirty="0" smtClean="0"/>
          </a:p>
          <a:p>
            <a:r>
              <a:rPr lang="en-US" sz="2000" dirty="0" smtClean="0"/>
              <a:t>MWPC frame assembly occurred in a class</a:t>
            </a:r>
          </a:p>
          <a:p>
            <a:r>
              <a:rPr lang="en-US" sz="2000" dirty="0" smtClean="0"/>
              <a:t>1000 clean room</a:t>
            </a:r>
          </a:p>
          <a:p>
            <a:endParaRPr lang="en-US" sz="1050" dirty="0" smtClean="0"/>
          </a:p>
          <a:p>
            <a:r>
              <a:rPr lang="en-US" sz="2000" dirty="0" smtClean="0"/>
              <a:t>Wires were strung using a custom stringing jig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BetaCage_Schematic_Fina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33450"/>
            <a:ext cx="84740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3263" y="151081"/>
            <a:ext cx="89731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Prototype Setup for X-ray Characterization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59263" y="3271077"/>
            <a:ext cx="4795837" cy="3109913"/>
            <a:chOff x="0" y="0"/>
            <a:chExt cx="4296" cy="2786"/>
          </a:xfrm>
        </p:grpSpPr>
        <p:sp>
          <p:nvSpPr>
            <p:cNvPr id="23555" name="AutoShape 3"/>
            <p:cNvSpPr>
              <a:spLocks/>
            </p:cNvSpPr>
            <p:nvPr/>
          </p:nvSpPr>
          <p:spPr bwMode="auto">
            <a:xfrm>
              <a:off x="0" y="0"/>
              <a:ext cx="4296" cy="2786"/>
            </a:xfrm>
            <a:prstGeom prst="roundRect">
              <a:avLst>
                <a:gd name="adj" fmla="val 4306"/>
              </a:avLst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02407" name="Picture 4"/>
            <p:cNvPicPr>
              <a:picLocks noChangeAspect="1" noChangeArrowheads="1"/>
            </p:cNvPicPr>
            <p:nvPr/>
          </p:nvPicPr>
          <p:blipFill>
            <a:blip r:embed="rId2"/>
            <a:srcRect l="5016" t="2475" r="34779" b="185"/>
            <a:stretch>
              <a:fillRect/>
            </a:stretch>
          </p:blipFill>
          <p:spPr bwMode="auto">
            <a:xfrm>
              <a:off x="73" y="67"/>
              <a:ext cx="4156" cy="26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02404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075008"/>
            <a:ext cx="4037012" cy="311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1059" y="151081"/>
            <a:ext cx="5497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6C24"/>
                </a:solidFill>
              </a:rPr>
              <a:t>Prototype </a:t>
            </a:r>
            <a:r>
              <a:rPr lang="en-US" sz="4000" baseline="30000" dirty="0" smtClean="0">
                <a:solidFill>
                  <a:srgbClr val="006C24"/>
                </a:solidFill>
              </a:rPr>
              <a:t>55</a:t>
            </a:r>
            <a:r>
              <a:rPr lang="en-US" sz="4000" dirty="0" smtClean="0">
                <a:solidFill>
                  <a:srgbClr val="006C24"/>
                </a:solidFill>
              </a:rPr>
              <a:t>Fe Spectrum</a:t>
            </a:r>
            <a:endParaRPr lang="en-US" sz="4000" dirty="0">
              <a:solidFill>
                <a:srgbClr val="006C24"/>
              </a:solidFill>
            </a:endParaRP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Ray Bunker - Syracuse University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5422" y="4459458"/>
            <a:ext cx="33902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pulse through </a:t>
            </a:r>
            <a:r>
              <a:rPr lang="en-US" dirty="0" err="1" smtClean="0"/>
              <a:t>Cremat</a:t>
            </a:r>
            <a:r>
              <a:rPr lang="en-US" dirty="0" smtClean="0"/>
              <a:t> amp</a:t>
            </a:r>
          </a:p>
          <a:p>
            <a:r>
              <a:rPr lang="en-US" dirty="0" smtClean="0"/>
              <a:t>With </a:t>
            </a:r>
            <a:r>
              <a:rPr lang="en-US" baseline="30000" dirty="0" smtClean="0"/>
              <a:t>55</a:t>
            </a:r>
            <a:r>
              <a:rPr lang="en-US" dirty="0" smtClean="0"/>
              <a:t>Fe x-ray source.</a:t>
            </a:r>
          </a:p>
          <a:p>
            <a:endParaRPr lang="en-US" dirty="0" smtClean="0"/>
          </a:p>
          <a:p>
            <a:r>
              <a:rPr lang="en-US" dirty="0" smtClean="0"/>
              <a:t>Gain ~10</a:t>
            </a:r>
            <a:r>
              <a:rPr lang="en-US" baseline="30000" dirty="0" smtClean="0"/>
              <a:t>4</a:t>
            </a:r>
            <a:r>
              <a:rPr lang="en-US" dirty="0" smtClean="0"/>
              <a:t> with P10 at STP</a:t>
            </a:r>
          </a:p>
          <a:p>
            <a:r>
              <a:rPr lang="en-US" dirty="0" smtClean="0"/>
              <a:t>Anode 2100 V, Cathode 100 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15729" y="1041008"/>
            <a:ext cx="41877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collected from 55Fe source x-rays</a:t>
            </a:r>
          </a:p>
          <a:p>
            <a:r>
              <a:rPr lang="en-US" dirty="0" smtClean="0"/>
              <a:t>Collimated into the central 3-wire channel.</a:t>
            </a:r>
          </a:p>
          <a:p>
            <a:endParaRPr lang="en-US" dirty="0" smtClean="0"/>
          </a:p>
          <a:p>
            <a:r>
              <a:rPr lang="en-US" dirty="0" smtClean="0"/>
              <a:t>Read into a charge integrating amp and a</a:t>
            </a:r>
          </a:p>
          <a:p>
            <a:r>
              <a:rPr lang="en-US" dirty="0" smtClean="0"/>
              <a:t>Slow digitizer.</a:t>
            </a:r>
          </a:p>
          <a:p>
            <a:endParaRPr lang="en-US" dirty="0" smtClean="0"/>
          </a:p>
          <a:p>
            <a:r>
              <a:rPr lang="en-US" dirty="0" smtClean="0"/>
              <a:t>Nearly ideal intrinsic energy </a:t>
            </a:r>
            <a:r>
              <a:rPr lang="en-US" dirty="0" err="1" smtClean="0"/>
              <a:t>resoluiton</a:t>
            </a:r>
            <a:r>
              <a:rPr lang="en-US" dirty="0" smtClean="0"/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5475829" y="1844592"/>
            <a:ext cx="766849" cy="180625"/>
          </a:xfrm>
          <a:prstGeom prst="ellipse">
            <a:avLst/>
          </a:prstGeom>
          <a:solidFill>
            <a:srgbClr val="F200E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7373" y="278296"/>
            <a:ext cx="3573090" cy="246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57174" y="6346825"/>
            <a:ext cx="276225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016528" y="2201069"/>
            <a:ext cx="5708145" cy="5441070"/>
            <a:chOff x="4016528" y="2201069"/>
            <a:chExt cx="5708145" cy="5441070"/>
          </a:xfrm>
        </p:grpSpPr>
        <p:pic>
          <p:nvPicPr>
            <p:cNvPr id="14" name="Picture 13" descr="mine_excavation"/>
            <p:cNvPicPr>
              <a:picLocks noChangeAspect="1" noChangeArrowheads="1"/>
            </p:cNvPicPr>
            <p:nvPr/>
          </p:nvPicPr>
          <p:blipFill>
            <a:blip r:embed="rId4">
              <a:lum bright="40000"/>
            </a:blip>
            <a:srcRect l="12432"/>
            <a:stretch>
              <a:fillRect/>
            </a:stretch>
          </p:blipFill>
          <p:spPr bwMode="auto">
            <a:xfrm>
              <a:off x="4452359" y="2978092"/>
              <a:ext cx="4691641" cy="4664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  <a:miter lim="800000"/>
              <a:headEnd/>
              <a:tailEnd/>
            </a:ln>
          </p:spPr>
        </p:pic>
        <p:pic>
          <p:nvPicPr>
            <p:cNvPr id="15" name="Picture 4" descr="C:\Users\raybunker\Documents\Physics\CDMS\Legacy\shielding and veto paper\Veto Side CAD\veto_side_shaded_v2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88"/>
            <a:stretch>
              <a:fillRect/>
            </a:stretch>
          </p:blipFill>
          <p:spPr bwMode="auto">
            <a:xfrm>
              <a:off x="4016528" y="3154262"/>
              <a:ext cx="5708145" cy="3661368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/>
            <p:nvPr/>
          </p:nvCxnSpPr>
          <p:spPr>
            <a:xfrm rot="5400000">
              <a:off x="6643688" y="2671763"/>
              <a:ext cx="942975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94999" y="952995"/>
            <a:ext cx="45282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15888"/>
            <a:r>
              <a:rPr lang="en-US" sz="2000" u="sng" dirty="0" smtClean="0"/>
              <a:t>5 Super Towers of </a:t>
            </a:r>
            <a:r>
              <a:rPr lang="en-US" sz="2000" u="sng" dirty="0" err="1" smtClean="0"/>
              <a:t>Ge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iZIPs</a:t>
            </a:r>
            <a:endParaRPr lang="en-US" sz="2000" u="sng" dirty="0" smtClean="0"/>
          </a:p>
          <a:p>
            <a:endParaRPr lang="en-US" sz="1000" u="sng" dirty="0" smtClean="0"/>
          </a:p>
          <a:p>
            <a:pPr lvl="1"/>
            <a:r>
              <a:rPr lang="en-US" dirty="0" smtClean="0">
                <a:solidFill>
                  <a:srgbClr val="0000CC"/>
                </a:solidFill>
              </a:rPr>
              <a:t>3 </a:t>
            </a:r>
            <a:r>
              <a:rPr lang="en-US" dirty="0" err="1" smtClean="0">
                <a:solidFill>
                  <a:srgbClr val="0000CC"/>
                </a:solidFill>
              </a:rPr>
              <a:t>iZIPs</a:t>
            </a:r>
            <a:r>
              <a:rPr lang="en-US" dirty="0" smtClean="0">
                <a:solidFill>
                  <a:srgbClr val="0000CC"/>
                </a:solidFill>
              </a:rPr>
              <a:t> per tower, 0.6 kg each</a:t>
            </a:r>
          </a:p>
          <a:p>
            <a:pPr lvl="2"/>
            <a:r>
              <a:rPr lang="en-US" sz="1400" dirty="0" smtClean="0">
                <a:solidFill>
                  <a:srgbClr val="0000CC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00CC"/>
                </a:solidFill>
                <a:sym typeface="Wingdings" pitchFamily="2" charset="2"/>
              </a:rPr>
              <a:t> total mass of 9 kg</a:t>
            </a:r>
            <a:endParaRPr lang="en-US" dirty="0" smtClean="0">
              <a:solidFill>
                <a:srgbClr val="0000CC"/>
              </a:solidFill>
            </a:endParaRPr>
          </a:p>
          <a:p>
            <a:pPr lvl="1"/>
            <a:r>
              <a:rPr lang="en-US" dirty="0" smtClean="0">
                <a:solidFill>
                  <a:srgbClr val="0000CC"/>
                </a:solidFill>
              </a:rPr>
              <a:t>Installed in CDMS II shielding end of 2011</a:t>
            </a:r>
          </a:p>
          <a:p>
            <a:pPr lvl="1"/>
            <a:r>
              <a:rPr lang="en-US" dirty="0" smtClean="0">
                <a:solidFill>
                  <a:srgbClr val="0000CC"/>
                </a:solidFill>
              </a:rPr>
              <a:t>Fully operational since early 2012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Science run ends this summer.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0150" y="102550"/>
            <a:ext cx="4419598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SuperCDMS Soudan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99" y="3021565"/>
            <a:ext cx="397985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Low-mass Search Strategies</a:t>
            </a:r>
          </a:p>
          <a:p>
            <a:endParaRPr lang="en-US" sz="600" u="sng" dirty="0" smtClean="0"/>
          </a:p>
          <a:p>
            <a:r>
              <a:rPr lang="en-US" i="1" dirty="0" err="1" smtClean="0">
                <a:solidFill>
                  <a:srgbClr val="FF0000"/>
                </a:solidFill>
              </a:rPr>
              <a:t>Ge</a:t>
            </a:r>
            <a:r>
              <a:rPr lang="en-US" i="1" dirty="0" smtClean="0">
                <a:solidFill>
                  <a:srgbClr val="FF0000"/>
                </a:solidFill>
              </a:rPr>
              <a:t> is a relatively heavy nucleus</a:t>
            </a:r>
          </a:p>
          <a:p>
            <a:pPr marL="171450"/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600" i="1" dirty="0" smtClean="0">
                <a:solidFill>
                  <a:srgbClr val="FF0000"/>
                </a:solidFill>
                <a:sym typeface="Wingdings" pitchFamily="2" charset="2"/>
              </a:rPr>
              <a:t> Go as low in threshold as possible</a:t>
            </a:r>
            <a:endParaRPr lang="en-US" sz="1600" i="1" dirty="0" smtClean="0">
              <a:solidFill>
                <a:srgbClr val="FF0000"/>
              </a:solidFill>
            </a:endParaRPr>
          </a:p>
          <a:p>
            <a:endParaRPr lang="en-US" sz="1000" u="sng" dirty="0" smtClean="0"/>
          </a:p>
          <a:p>
            <a:pPr marL="171450" lvl="1" indent="-3175"/>
            <a:r>
              <a:rPr lang="en-US" dirty="0" err="1" smtClean="0">
                <a:solidFill>
                  <a:srgbClr val="0000FF"/>
                </a:solidFill>
              </a:rPr>
              <a:t>CDMSlite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endParaRPr lang="en-US" dirty="0" smtClean="0">
              <a:solidFill>
                <a:srgbClr val="0000FF"/>
              </a:solidFill>
            </a:endParaRPr>
          </a:p>
          <a:p>
            <a:pPr marL="398463" lvl="2"/>
            <a:r>
              <a:rPr lang="en-US" sz="1600" dirty="0" smtClean="0"/>
              <a:t>Special bias configuration </a:t>
            </a:r>
            <a:r>
              <a:rPr lang="en-US" sz="1400" dirty="0" smtClean="0"/>
              <a:t>&amp;</a:t>
            </a:r>
            <a:r>
              <a:rPr lang="en-US" sz="1600" dirty="0" smtClean="0"/>
              <a:t> readout</a:t>
            </a:r>
          </a:p>
          <a:p>
            <a:pPr marL="398463" lvl="2"/>
            <a:r>
              <a:rPr lang="en-US" sz="1600" dirty="0" smtClean="0"/>
              <a:t>Extra-low threshold: </a:t>
            </a:r>
            <a:r>
              <a:rPr lang="en-US" sz="1600" dirty="0" smtClean="0">
                <a:sym typeface="Wingdings" pitchFamily="2" charset="2"/>
              </a:rPr>
              <a:t> &lt; 1 </a:t>
            </a:r>
            <a:r>
              <a:rPr lang="en-US" sz="1600" dirty="0" err="1" smtClean="0">
                <a:sym typeface="Wingdings" pitchFamily="2" charset="2"/>
              </a:rPr>
              <a:t>keV</a:t>
            </a:r>
            <a:r>
              <a:rPr lang="en-US" sz="1600" baseline="-25000" dirty="0" err="1" smtClean="0">
                <a:sym typeface="Wingdings" pitchFamily="2" charset="2"/>
              </a:rPr>
              <a:t>nr</a:t>
            </a:r>
            <a:endParaRPr lang="en-US" sz="1600" baseline="-25000" dirty="0" smtClean="0"/>
          </a:p>
          <a:p>
            <a:pPr marL="398463" lvl="2"/>
            <a:r>
              <a:rPr lang="en-US" sz="1600" dirty="0" smtClean="0"/>
              <a:t>Target masses:  &lt; 10 </a:t>
            </a:r>
            <a:r>
              <a:rPr lang="en-US" sz="1600" dirty="0" err="1" smtClean="0"/>
              <a:t>GeV</a:t>
            </a:r>
            <a:r>
              <a:rPr lang="en-US" sz="1600" dirty="0" smtClean="0"/>
              <a:t>/</a:t>
            </a:r>
            <a:r>
              <a:rPr lang="en-US" sz="1600" i="1" dirty="0" smtClean="0"/>
              <a:t>c</a:t>
            </a:r>
            <a:r>
              <a:rPr lang="en-US" sz="1600" baseline="30000" dirty="0" smtClean="0"/>
              <a:t>2</a:t>
            </a:r>
          </a:p>
          <a:p>
            <a:pPr marL="512763" lvl="2"/>
            <a:endParaRPr lang="en-US" sz="400" dirty="0" smtClean="0"/>
          </a:p>
          <a:p>
            <a:pPr marL="233363" lvl="1">
              <a:tabLst>
                <a:tab pos="168275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Low-threshold (LT) analysis </a:t>
            </a:r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endParaRPr lang="en-US" dirty="0" smtClean="0">
              <a:solidFill>
                <a:srgbClr val="0000FF"/>
              </a:solidFill>
            </a:endParaRPr>
          </a:p>
          <a:p>
            <a:pPr marL="398463" lvl="2"/>
            <a:r>
              <a:rPr lang="en-US" sz="1600" dirty="0" smtClean="0"/>
              <a:t>Low threshold:  ≈1.6 </a:t>
            </a:r>
            <a:r>
              <a:rPr lang="en-US" sz="1600" dirty="0" err="1" smtClean="0"/>
              <a:t>keV</a:t>
            </a:r>
            <a:r>
              <a:rPr lang="en-US" sz="1600" baseline="-25000" dirty="0" err="1" smtClean="0"/>
              <a:t>nr</a:t>
            </a:r>
            <a:endParaRPr lang="en-US" sz="1600" baseline="-25000" dirty="0" smtClean="0"/>
          </a:p>
          <a:p>
            <a:pPr marL="398463" lvl="2"/>
            <a:r>
              <a:rPr lang="en-US" sz="1600" dirty="0" smtClean="0"/>
              <a:t>Use improved </a:t>
            </a:r>
            <a:r>
              <a:rPr lang="en-US" sz="1600" dirty="0" err="1" smtClean="0"/>
              <a:t>iZIP</a:t>
            </a:r>
            <a:r>
              <a:rPr lang="en-US" sz="1600" dirty="0" smtClean="0"/>
              <a:t>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volume</a:t>
            </a:r>
          </a:p>
          <a:p>
            <a:pPr marL="398463" lvl="2"/>
            <a:r>
              <a:rPr lang="en-US" sz="1600" dirty="0" smtClean="0"/>
              <a:t>Target masses:  &lt; 20 </a:t>
            </a:r>
            <a:r>
              <a:rPr lang="en-US" sz="1600" dirty="0" err="1" smtClean="0"/>
              <a:t>GeV</a:t>
            </a:r>
            <a:r>
              <a:rPr lang="en-US" sz="1600" dirty="0" smtClean="0"/>
              <a:t>/</a:t>
            </a:r>
            <a:r>
              <a:rPr lang="en-US" sz="1600" i="1" dirty="0" smtClean="0"/>
              <a:t>c</a:t>
            </a:r>
            <a:r>
              <a:rPr lang="en-US" sz="1600" baseline="30000" dirty="0" smtClean="0"/>
              <a:t>2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49323" y="923925"/>
            <a:ext cx="690830" cy="911908"/>
            <a:chOff x="3720260" y="1621464"/>
            <a:chExt cx="690830" cy="911908"/>
          </a:xfrm>
        </p:grpSpPr>
        <p:sp>
          <p:nvSpPr>
            <p:cNvPr id="19" name="TextBox 18"/>
            <p:cNvSpPr txBox="1"/>
            <p:nvPr/>
          </p:nvSpPr>
          <p:spPr>
            <a:xfrm>
              <a:off x="3720260" y="1889760"/>
              <a:ext cx="6908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F200E1"/>
                  </a:solidFill>
                </a:rPr>
                <a:t>Tower 3</a:t>
              </a:r>
            </a:p>
            <a:p>
              <a:pPr algn="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F200E1"/>
                  </a:solidFill>
                </a:rPr>
                <a:t>Sources</a:t>
              </a:r>
              <a:endParaRPr lang="en-US" sz="1200" b="1" dirty="0">
                <a:solidFill>
                  <a:srgbClr val="F200E1"/>
                </a:solidFill>
              </a:endParaRPr>
            </a:p>
          </p:txBody>
        </p:sp>
        <p:cxnSp>
          <p:nvCxnSpPr>
            <p:cNvPr id="20" name="Straight Arrow Connector 19"/>
            <p:cNvCxnSpPr>
              <a:stCxn id="19" idx="0"/>
            </p:cNvCxnSpPr>
            <p:nvPr/>
          </p:nvCxnSpPr>
          <p:spPr>
            <a:xfrm rot="5400000" flipH="1" flipV="1">
              <a:off x="4089247" y="1597892"/>
              <a:ext cx="268296" cy="315440"/>
            </a:xfrm>
            <a:prstGeom prst="straightConnector1">
              <a:avLst/>
            </a:prstGeom>
            <a:ln w="12700">
              <a:solidFill>
                <a:srgbClr val="F200E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9" idx="2"/>
            </p:cNvCxnSpPr>
            <p:nvPr/>
          </p:nvCxnSpPr>
          <p:spPr>
            <a:xfrm rot="16200000" flipH="1">
              <a:off x="4131296" y="2275545"/>
              <a:ext cx="192206" cy="323448"/>
            </a:xfrm>
            <a:prstGeom prst="straightConnector1">
              <a:avLst/>
            </a:prstGeom>
            <a:ln w="12700">
              <a:solidFill>
                <a:srgbClr val="F200E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23"/>
          <p:cNvSpPr/>
          <p:nvPr/>
        </p:nvSpPr>
        <p:spPr>
          <a:xfrm rot="21431978">
            <a:off x="5390105" y="639679"/>
            <a:ext cx="766849" cy="180625"/>
          </a:xfrm>
          <a:prstGeom prst="ellipse">
            <a:avLst/>
          </a:prstGeom>
          <a:solidFill>
            <a:srgbClr val="F200E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743650" y="2831975"/>
            <a:ext cx="5307375" cy="3901733"/>
            <a:chOff x="148182" y="1795032"/>
            <a:chExt cx="5307375" cy="3901733"/>
          </a:xfrm>
        </p:grpSpPr>
        <p:grpSp>
          <p:nvGrpSpPr>
            <p:cNvPr id="26" name="Group 19"/>
            <p:cNvGrpSpPr/>
            <p:nvPr/>
          </p:nvGrpSpPr>
          <p:grpSpPr>
            <a:xfrm>
              <a:off x="148182" y="1795032"/>
              <a:ext cx="5307375" cy="3901733"/>
              <a:chOff x="148182" y="1795032"/>
              <a:chExt cx="5307375" cy="3901733"/>
            </a:xfrm>
          </p:grpSpPr>
          <p:pic>
            <p:nvPicPr>
              <p:cNvPr id="32" name="Picture 31" descr="lowthresh_ucla.gif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045" t="5996" r="8631" b="6028"/>
              <a:stretch/>
            </p:blipFill>
            <p:spPr>
              <a:xfrm>
                <a:off x="516467" y="1986174"/>
                <a:ext cx="4926391" cy="3404819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410857" y="2207841"/>
                <a:ext cx="1886857" cy="9363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30" tIns="45716" rIns="91430" bIns="45716" rtlCol="0">
                <a:spAutoFit/>
              </a:bodyPr>
              <a:lstStyle/>
              <a:p>
                <a:pPr algn="r"/>
                <a:r>
                  <a:rPr lang="en-US" sz="1800" b="1" dirty="0">
                    <a:solidFill>
                      <a:srgbClr val="000000"/>
                    </a:solidFill>
                    <a:latin typeface="+mn-lt"/>
                  </a:rPr>
                  <a:t>Si (A≈28)</a:t>
                </a:r>
              </a:p>
              <a:p>
                <a:pPr algn="r"/>
                <a:r>
                  <a:rPr lang="en-US" sz="1800" b="1" dirty="0" err="1">
                    <a:solidFill>
                      <a:srgbClr val="FF0000"/>
                    </a:solidFill>
                    <a:latin typeface="+mn-lt"/>
                  </a:rPr>
                  <a:t>Ge</a:t>
                </a:r>
                <a:r>
                  <a:rPr lang="en-US" sz="1800" b="1" dirty="0">
                    <a:solidFill>
                      <a:srgbClr val="FF0000"/>
                    </a:solidFill>
                    <a:latin typeface="+mn-lt"/>
                  </a:rPr>
                  <a:t> (A≈72)</a:t>
                </a:r>
              </a:p>
              <a:p>
                <a:pPr algn="r"/>
                <a:r>
                  <a:rPr lang="en-US" sz="1800" b="1" dirty="0" err="1">
                    <a:solidFill>
                      <a:srgbClr val="4AAB17"/>
                    </a:solidFill>
                    <a:latin typeface="+mn-lt"/>
                  </a:rPr>
                  <a:t>Xe</a:t>
                </a:r>
                <a:r>
                  <a:rPr lang="en-US" sz="1800" b="1" dirty="0">
                    <a:solidFill>
                      <a:srgbClr val="4AAB17"/>
                    </a:solidFill>
                    <a:latin typeface="+mn-lt"/>
                  </a:rPr>
                  <a:t> (A≈</a:t>
                </a:r>
                <a:r>
                  <a:rPr lang="en-US" sz="1800" b="1" dirty="0" smtClean="0">
                    <a:solidFill>
                      <a:srgbClr val="4AAB17"/>
                    </a:solidFill>
                    <a:latin typeface="+mn-lt"/>
                  </a:rPr>
                  <a:t>131)</a:t>
                </a:r>
                <a:endParaRPr lang="en-US" sz="1800" b="1" dirty="0">
                  <a:solidFill>
                    <a:srgbClr val="4AAB17"/>
                  </a:solidFill>
                  <a:latin typeface="+mn-lt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265714" y="3078892"/>
                <a:ext cx="2032000" cy="553990"/>
              </a:xfrm>
              <a:prstGeom prst="rect">
                <a:avLst/>
              </a:prstGeom>
              <a:noFill/>
            </p:spPr>
            <p:txBody>
              <a:bodyPr wrap="square" lIns="91430" tIns="45716" rIns="91430" bIns="45716" rtlCol="0">
                <a:spAutoFit/>
              </a:bodyPr>
              <a:lstStyle/>
              <a:p>
                <a:pPr algn="r"/>
                <a:r>
                  <a:rPr lang="en-US" sz="1400" b="1" i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V</a:t>
                </a:r>
                <a:r>
                  <a:rPr lang="en-US" sz="1400" b="1" baseline="-25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esc</a:t>
                </a: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 </a:t>
                </a:r>
                <a:r>
                  <a:rPr 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= 544 km/s</a:t>
                </a:r>
              </a:p>
              <a:p>
                <a:pPr algn="r"/>
                <a:r>
                  <a:rPr lang="el-GR" sz="1400" b="1" i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σ</a:t>
                </a:r>
                <a:r>
                  <a:rPr lang="el-GR" sz="1400" b="1" baseline="-25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χ</a:t>
                </a:r>
                <a:r>
                  <a:rPr lang="en-US" sz="1400" b="1" baseline="-25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-N</a:t>
                </a:r>
                <a:r>
                  <a:rPr lang="en-US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 </a:t>
                </a:r>
                <a:r>
                  <a:rPr 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= 10</a:t>
                </a:r>
                <a:r>
                  <a:rPr lang="en-US" sz="1400" b="1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-</a:t>
                </a:r>
                <a:r>
                  <a:rPr lang="en-US" sz="1400" b="1" baseline="30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41</a:t>
                </a:r>
                <a:r>
                  <a:rPr lang="en-US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 </a:t>
                </a:r>
                <a:r>
                  <a:rPr 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cm</a:t>
                </a:r>
                <a:r>
                  <a:rPr lang="en-US" sz="1400" b="1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2</a:t>
                </a:r>
                <a:endPara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81000" y="1795032"/>
                <a:ext cx="5074557" cy="338546"/>
              </a:xfrm>
              <a:prstGeom prst="rect">
                <a:avLst/>
              </a:prstGeom>
              <a:noFill/>
            </p:spPr>
            <p:txBody>
              <a:bodyPr wrap="square" lIns="91430" tIns="45716" rIns="91430" bIns="45716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Expected recoil spectra for </a:t>
                </a:r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7 </a:t>
                </a:r>
                <a:r>
                  <a:rPr lang="en-US" sz="1600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GeV</a:t>
                </a:r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</a:t>
                </a:r>
                <a:r>
                  <a:rPr lang="en-US" sz="1600" i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</a:t>
                </a:r>
                <a:r>
                  <a:rPr lang="en-US" sz="1600" baseline="30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</a:t>
                </a:r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DM particle</a:t>
                </a:r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 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119373" y="5358211"/>
                <a:ext cx="18929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Recoil energy [keV</a:t>
                </a:r>
                <a:r>
                  <a:rPr lang="en-US" sz="1600" baseline="-25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nr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]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6200000">
                <a:off x="-847476" y="3527978"/>
                <a:ext cx="23298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Event rate  [keV</a:t>
                </a:r>
                <a:r>
                  <a:rPr lang="en-US" sz="1600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-1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kg</a:t>
                </a:r>
                <a:r>
                  <a:rPr lang="en-US" sz="1600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-1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</a:t>
                </a:r>
                <a:r>
                  <a:rPr lang="en-US" sz="1600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-1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]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27" name="Straight Connector 26"/>
            <p:cNvCxnSpPr/>
            <p:nvPr/>
          </p:nvCxnSpPr>
          <p:spPr bwMode="auto">
            <a:xfrm>
              <a:off x="938937" y="2160145"/>
              <a:ext cx="36295" cy="308428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1127725" y="2162624"/>
              <a:ext cx="1180827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400" i="1" dirty="0" smtClean="0">
                  <a:solidFill>
                    <a:srgbClr val="0000FF"/>
                  </a:solidFill>
                </a:rPr>
                <a:t>Analysis range</a:t>
              </a:r>
              <a:endParaRPr lang="en-US" sz="1400" i="1" dirty="0" smtClean="0">
                <a:solidFill>
                  <a:srgbClr val="0000FF"/>
                </a:solidFill>
                <a:latin typeface="+mn-lt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2502726" y="2129845"/>
              <a:ext cx="36295" cy="308428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/>
            <p:cNvCxnSpPr/>
            <p:nvPr/>
          </p:nvCxnSpPr>
          <p:spPr>
            <a:xfrm>
              <a:off x="2109682" y="2359389"/>
              <a:ext cx="312675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>
              <a:off x="1026125" y="2359389"/>
              <a:ext cx="312675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Syracuse University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650" y="119642"/>
            <a:ext cx="8699617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SuperCDMS Soudan — </a:t>
            </a:r>
            <a:r>
              <a:rPr lang="en-US" sz="4000" noProof="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CDMSlite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45739" y="3747346"/>
            <a:ext cx="4601224" cy="2921786"/>
            <a:chOff x="379923" y="3764438"/>
            <a:chExt cx="4601224" cy="2921786"/>
          </a:xfrm>
        </p:grpSpPr>
        <p:grpSp>
          <p:nvGrpSpPr>
            <p:cNvPr id="7" name="Group 6"/>
            <p:cNvGrpSpPr/>
            <p:nvPr/>
          </p:nvGrpSpPr>
          <p:grpSpPr>
            <a:xfrm>
              <a:off x="463262" y="3764438"/>
              <a:ext cx="3601332" cy="2572783"/>
              <a:chOff x="4021508" y="1521151"/>
              <a:chExt cx="4724400" cy="3375100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21508" y="1705376"/>
                <a:ext cx="4724400" cy="3190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366759" y="1521151"/>
                <a:ext cx="512748" cy="538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15541" y="6217577"/>
              <a:ext cx="1848387" cy="468647"/>
              <a:chOff x="546938" y="5970733"/>
              <a:chExt cx="1848387" cy="468647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546938" y="6131603"/>
                <a:ext cx="809773" cy="30777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-69 volts</a:t>
                </a:r>
                <a:endParaRPr lang="en-US" sz="1400" dirty="0"/>
              </a:p>
            </p:txBody>
          </p:sp>
          <p:cxnSp>
            <p:nvCxnSpPr>
              <p:cNvPr id="10" name="Shape 9"/>
              <p:cNvCxnSpPr>
                <a:stCxn id="8" idx="3"/>
                <a:endCxn id="5122" idx="2"/>
              </p:cNvCxnSpPr>
              <p:nvPr/>
            </p:nvCxnSpPr>
            <p:spPr>
              <a:xfrm flipV="1">
                <a:off x="1356711" y="5970733"/>
                <a:ext cx="1038614" cy="314759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379923" y="3987126"/>
              <a:ext cx="663900" cy="30777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 volts</a:t>
              </a:r>
              <a:endParaRPr lang="en-US" sz="1400" dirty="0"/>
            </a:p>
          </p:txBody>
        </p:sp>
        <p:cxnSp>
          <p:nvCxnSpPr>
            <p:cNvPr id="12" name="Shape 11"/>
            <p:cNvCxnSpPr>
              <a:stCxn id="11" idx="3"/>
            </p:cNvCxnSpPr>
            <p:nvPr/>
          </p:nvCxnSpPr>
          <p:spPr>
            <a:xfrm>
              <a:off x="1043823" y="4141015"/>
              <a:ext cx="1211559" cy="303166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3157898" y="4106625"/>
              <a:ext cx="555477" cy="329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63433" y="3893123"/>
              <a:ext cx="1717714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Readout S1 phonons</a:t>
              </a:r>
              <a:endParaRPr lang="en-US" sz="14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08130" y="4789250"/>
              <a:ext cx="1244600" cy="1073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282" y="1070077"/>
            <a:ext cx="471727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Luke-amplified ionization-energy measurement</a:t>
            </a:r>
          </a:p>
          <a:p>
            <a:r>
              <a:rPr lang="en-US" sz="800" dirty="0" smtClean="0"/>
              <a:t> </a:t>
            </a:r>
          </a:p>
          <a:p>
            <a:pPr marL="233363" lvl="1"/>
            <a:r>
              <a:rPr lang="en-US" sz="1600" dirty="0" smtClean="0">
                <a:solidFill>
                  <a:srgbClr val="C00000"/>
                </a:solidFill>
              </a:rPr>
              <a:t>24x amplification of ionization energy via phonons</a:t>
            </a:r>
          </a:p>
          <a:p>
            <a:pPr marL="460375" lvl="3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smtClean="0"/>
              <a:t>10x lower threshold for ERs</a:t>
            </a:r>
          </a:p>
          <a:p>
            <a:pPr marL="460375" lvl="3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smtClean="0"/>
              <a:t>≈ equal noise performance</a:t>
            </a:r>
          </a:p>
          <a:p>
            <a:pPr marL="233363" lvl="2"/>
            <a:endParaRPr lang="en-US" sz="600" dirty="0" smtClean="0">
              <a:solidFill>
                <a:srgbClr val="0000FF"/>
              </a:solidFill>
            </a:endParaRPr>
          </a:p>
          <a:p>
            <a:pPr marL="233363" lvl="1"/>
            <a:r>
              <a:rPr lang="en-US" sz="1600" dirty="0" smtClean="0">
                <a:solidFill>
                  <a:srgbClr val="C00000"/>
                </a:solidFill>
              </a:rPr>
              <a:t>No event-by-event ER-NR discrimination</a:t>
            </a:r>
          </a:p>
          <a:p>
            <a:pPr marL="460375" lvl="3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But near perfect signal efficiency</a:t>
            </a:r>
          </a:p>
          <a:p>
            <a:pPr marL="460375" lvl="3"/>
            <a:endParaRPr lang="en-US" sz="600" dirty="0" smtClean="0">
              <a:solidFill>
                <a:srgbClr val="0000FF"/>
              </a:solidFill>
            </a:endParaRPr>
          </a:p>
          <a:p>
            <a:pPr marL="233363" lvl="1"/>
            <a:r>
              <a:rPr lang="en-US" sz="1600" dirty="0" smtClean="0">
                <a:solidFill>
                  <a:srgbClr val="C00000"/>
                </a:solidFill>
              </a:rPr>
              <a:t>Fall 2012 search for light WIMPs</a:t>
            </a:r>
          </a:p>
          <a:p>
            <a:pPr marL="454025" lvl="2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smtClean="0"/>
              <a:t>Single-detector 10-day exposure (5.9 kg-days)</a:t>
            </a:r>
          </a:p>
          <a:p>
            <a:pPr marL="454025" lvl="2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smtClean="0"/>
              <a:t>Observed rate </a:t>
            </a:r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1.2</a:t>
            </a:r>
            <a:r>
              <a:rPr lang="en-US" sz="1600" dirty="0" smtClean="0"/>
              <a:t>±0.2 events /keV</a:t>
            </a:r>
            <a:r>
              <a:rPr lang="en-US" sz="1600" baseline="-25000" dirty="0" smtClean="0"/>
              <a:t>nr</a:t>
            </a:r>
            <a:r>
              <a:rPr lang="en-US" sz="1600" dirty="0" smtClean="0"/>
              <a:t> /kg-d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5016382" y="1093862"/>
            <a:ext cx="3973794" cy="3236143"/>
            <a:chOff x="5016382" y="1093862"/>
            <a:chExt cx="3973794" cy="3236143"/>
          </a:xfrm>
        </p:grpSpPr>
        <p:graphicFrame>
          <p:nvGraphicFramePr>
            <p:cNvPr id="5123" name="Object 3"/>
            <p:cNvGraphicFramePr>
              <a:graphicFrameLocks noChangeAspect="1"/>
            </p:cNvGraphicFramePr>
            <p:nvPr/>
          </p:nvGraphicFramePr>
          <p:xfrm>
            <a:off x="5016382" y="1093862"/>
            <a:ext cx="3973794" cy="3236143"/>
          </p:xfrm>
          <a:graphic>
            <a:graphicData uri="http://schemas.openxmlformats.org/presentationml/2006/ole">
              <p:oleObj spid="_x0000_s5123" name="Acrobat Document" r:id="rId5" imgW="4772015" imgH="3885964" progId="AcroExch.Document.7">
                <p:embed/>
              </p:oleObj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6554616" y="2153545"/>
              <a:ext cx="13839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err="1" smtClean="0"/>
                <a:t>Ge</a:t>
              </a:r>
              <a:r>
                <a:rPr lang="en-US" sz="1200" dirty="0" smtClean="0"/>
                <a:t> 1.3 keV</a:t>
              </a:r>
              <a:r>
                <a:rPr lang="en-US" sz="1200" baseline="-25000" dirty="0" smtClean="0"/>
                <a:t>ee</a:t>
              </a:r>
              <a:r>
                <a:rPr lang="en-US" sz="1200" dirty="0" smtClean="0"/>
                <a:t> L-shell</a:t>
              </a:r>
            </a:p>
            <a:p>
              <a:pPr algn="r"/>
              <a:r>
                <a:rPr lang="en-US" sz="1200" dirty="0" smtClean="0"/>
                <a:t>activation line</a:t>
              </a:r>
              <a:endParaRPr lang="en-US" sz="1200" dirty="0"/>
            </a:p>
          </p:txBody>
        </p:sp>
        <p:cxnSp>
          <p:nvCxnSpPr>
            <p:cNvPr id="42" name="Straight Arrow Connector 41"/>
            <p:cNvCxnSpPr>
              <a:stCxn id="38" idx="3"/>
            </p:cNvCxnSpPr>
            <p:nvPr/>
          </p:nvCxnSpPr>
          <p:spPr>
            <a:xfrm flipV="1">
              <a:off x="7938520" y="2341550"/>
              <a:ext cx="265444" cy="428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094412" y="1771887"/>
            <a:ext cx="1134118" cy="481709"/>
            <a:chOff x="2949130" y="1746249"/>
            <a:chExt cx="1134118" cy="481709"/>
          </a:xfrm>
        </p:grpSpPr>
        <p:sp>
          <p:nvSpPr>
            <p:cNvPr id="43" name="Left Brace 42"/>
            <p:cNvSpPr/>
            <p:nvPr/>
          </p:nvSpPr>
          <p:spPr>
            <a:xfrm rot="10800000">
              <a:off x="2949130" y="1746249"/>
              <a:ext cx="316194" cy="481709"/>
            </a:xfrm>
            <a:prstGeom prst="leftBrace">
              <a:avLst>
                <a:gd name="adj1" fmla="val 25000"/>
                <a:gd name="adj2" fmla="val 50000"/>
              </a:avLst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228975" y="1762125"/>
              <a:ext cx="854273" cy="4514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200" b="1" i="1" dirty="0" smtClean="0">
                  <a:solidFill>
                    <a:srgbClr val="0000FF"/>
                  </a:solidFill>
                </a:rPr>
                <a:t>vs.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 normal</a:t>
              </a:r>
            </a:p>
            <a:p>
              <a:pPr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FF"/>
                  </a:solidFill>
                </a:rPr>
                <a:t>±2V mode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537821" y="5347295"/>
            <a:ext cx="2116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Primary recoil phonons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37821" y="4647489"/>
            <a:ext cx="1932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Electron propagation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4537821" y="4997392"/>
            <a:ext cx="1341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Luke phonons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537821" y="5697198"/>
            <a:ext cx="1627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Hole propagation</a:t>
            </a:r>
            <a:endParaRPr lang="en-US" sz="1600" dirty="0"/>
          </a:p>
        </p:txBody>
      </p:sp>
      <p:cxnSp>
        <p:nvCxnSpPr>
          <p:cNvPr id="57" name="Straight Arrow Connector 56"/>
          <p:cNvCxnSpPr>
            <a:stCxn id="55" idx="1"/>
          </p:cNvCxnSpPr>
          <p:nvPr/>
        </p:nvCxnSpPr>
        <p:spPr>
          <a:xfrm rot="10800000" flipV="1">
            <a:off x="2076629" y="5866474"/>
            <a:ext cx="2461193" cy="3012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3" idx="1"/>
          </p:cNvCxnSpPr>
          <p:nvPr/>
        </p:nvCxnSpPr>
        <p:spPr>
          <a:xfrm rot="10800000">
            <a:off x="2469735" y="4725824"/>
            <a:ext cx="2068086" cy="90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4" idx="1"/>
          </p:cNvCxnSpPr>
          <p:nvPr/>
        </p:nvCxnSpPr>
        <p:spPr>
          <a:xfrm rot="10800000">
            <a:off x="2401369" y="4948015"/>
            <a:ext cx="2136453" cy="2186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9" idx="1"/>
          </p:cNvCxnSpPr>
          <p:nvPr/>
        </p:nvCxnSpPr>
        <p:spPr>
          <a:xfrm rot="10800000" flipV="1">
            <a:off x="2059537" y="5516572"/>
            <a:ext cx="2478285" cy="46740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10442</TotalTime>
  <Words>5231</Words>
  <Application>Microsoft Office PowerPoint</Application>
  <PresentationFormat>On-screen Show (4:3)</PresentationFormat>
  <Paragraphs>1343</Paragraphs>
  <Slides>77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Office Theme</vt:lpstr>
      <vt:lpstr>Equation</vt:lpstr>
      <vt:lpstr>Acrobat Document</vt:lpstr>
      <vt:lpstr>Searching for low-mass dark matter with SuperCDMS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2) Asymmetric Dark Matter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SuperCDMS Recent Results &amp; Future</dc:title>
  <dc:creator>raybunker</dc:creator>
  <cp:lastModifiedBy>raybunker</cp:lastModifiedBy>
  <cp:revision>603</cp:revision>
  <dcterms:created xsi:type="dcterms:W3CDTF">2006-08-16T00:00:00Z</dcterms:created>
  <dcterms:modified xsi:type="dcterms:W3CDTF">2014-07-20T21:15:02Z</dcterms:modified>
</cp:coreProperties>
</file>