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00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2502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1083-D135-4DD2-9181-46E884F23ACB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E9AC-56F9-47DD-9CEB-1C8096F04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1083-D135-4DD2-9181-46E884F23ACB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E9AC-56F9-47DD-9CEB-1C8096F04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1083-D135-4DD2-9181-46E884F23ACB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E9AC-56F9-47DD-9CEB-1C8096F04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1083-D135-4DD2-9181-46E884F23ACB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E9AC-56F9-47DD-9CEB-1C8096F04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1083-D135-4DD2-9181-46E884F23ACB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E9AC-56F9-47DD-9CEB-1C8096F04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1083-D135-4DD2-9181-46E884F23ACB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E9AC-56F9-47DD-9CEB-1C8096F04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1083-D135-4DD2-9181-46E884F23ACB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E9AC-56F9-47DD-9CEB-1C8096F04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1083-D135-4DD2-9181-46E884F23ACB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E9AC-56F9-47DD-9CEB-1C8096F04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1083-D135-4DD2-9181-46E884F23ACB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E9AC-56F9-47DD-9CEB-1C8096F04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1083-D135-4DD2-9181-46E884F23ACB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E9AC-56F9-47DD-9CEB-1C8096F04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1083-D135-4DD2-9181-46E884F23ACB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E9AC-56F9-47DD-9CEB-1C8096F04C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51083-D135-4DD2-9181-46E884F23ACB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5E9AC-56F9-47DD-9CEB-1C8096F04C6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xperimental_seminars_background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19400" y="1219200"/>
            <a:ext cx="434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 pitchFamily="34" charset="0"/>
                <a:cs typeface="Arial" pitchFamily="34" charset="0"/>
              </a:rPr>
              <a:t>Wednesday July 9, 2014</a:t>
            </a:r>
          </a:p>
          <a:p>
            <a:pPr algn="r"/>
            <a:r>
              <a:rPr lang="en-US" dirty="0" smtClean="0">
                <a:latin typeface="Arial" pitchFamily="34" charset="0"/>
                <a:cs typeface="Arial" pitchFamily="34" charset="0"/>
              </a:rPr>
              <a:t>12:30 pm – 1:30 pm</a:t>
            </a:r>
          </a:p>
          <a:p>
            <a:pPr algn="r"/>
            <a:r>
              <a:rPr lang="en-US" dirty="0" smtClean="0">
                <a:latin typeface="Arial" pitchFamily="34" charset="0"/>
                <a:cs typeface="Arial" pitchFamily="34" charset="0"/>
              </a:rPr>
              <a:t>Madrone Conference Room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2209800"/>
            <a:ext cx="6553200" cy="1384995"/>
          </a:xfrm>
          <a:prstGeom prst="rect">
            <a:avLst/>
          </a:prstGeom>
          <a:noFill/>
          <a:effectLst>
            <a:outerShdw blurRad="114300" dist="50800" dir="5400000" algn="ctr" rotWithShape="0">
              <a:srgbClr val="000000">
                <a:alpha val="3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Measurement of the Forward-Backward Asymmetry of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tt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̅ at the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Fermilab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Tevatron</a:t>
            </a:r>
            <a:endParaRPr 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6858000"/>
            <a:ext cx="6553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anomalous large forward-backward asymmetry of top-quark pairs measured at the </a:t>
            </a:r>
            <a:r>
              <a:rPr lang="en-US" dirty="0" err="1">
                <a:solidFill>
                  <a:schemeClr val="bg1"/>
                </a:solidFill>
              </a:rPr>
              <a:t>Tevatron</a:t>
            </a:r>
            <a:r>
              <a:rPr lang="en-US" dirty="0">
                <a:solidFill>
                  <a:schemeClr val="bg1"/>
                </a:solidFill>
              </a:rPr>
              <a:t> has been a hot topic for almost a decade. In this talk we will discuss this important </a:t>
            </a:r>
            <a:r>
              <a:rPr lang="en-US" dirty="0" smtClean="0">
                <a:solidFill>
                  <a:schemeClr val="bg1"/>
                </a:solidFill>
              </a:rPr>
              <a:t>result </a:t>
            </a:r>
            <a:r>
              <a:rPr lang="en-US" dirty="0">
                <a:solidFill>
                  <a:schemeClr val="bg1"/>
                </a:solidFill>
              </a:rPr>
              <a:t>and additional handles to follow on it with new final states and a measurement of the </a:t>
            </a:r>
            <a:r>
              <a:rPr lang="en-US" dirty="0" err="1">
                <a:solidFill>
                  <a:schemeClr val="bg1"/>
                </a:solidFill>
              </a:rPr>
              <a:t>leptonic</a:t>
            </a:r>
            <a:r>
              <a:rPr lang="en-US" dirty="0">
                <a:solidFill>
                  <a:schemeClr val="bg1"/>
                </a:solidFill>
              </a:rPr>
              <a:t> asymmetry. We will focus on recent developments on the measurement methodologies, new results from the CDF </a:t>
            </a:r>
            <a:r>
              <a:rPr lang="en-US" dirty="0" smtClean="0">
                <a:solidFill>
                  <a:schemeClr val="bg1"/>
                </a:solidFill>
              </a:rPr>
              <a:t>experiment, </a:t>
            </a:r>
            <a:r>
              <a:rPr lang="en-US" dirty="0">
                <a:solidFill>
                  <a:schemeClr val="bg1"/>
                </a:solidFill>
              </a:rPr>
              <a:t>as well as prospects of the </a:t>
            </a:r>
            <a:r>
              <a:rPr lang="en-US" dirty="0" err="1">
                <a:solidFill>
                  <a:schemeClr val="bg1"/>
                </a:solidFill>
              </a:rPr>
              <a:t>Tevatron</a:t>
            </a:r>
            <a:r>
              <a:rPr lang="en-US" dirty="0">
                <a:solidFill>
                  <a:schemeClr val="bg1"/>
                </a:solidFill>
              </a:rPr>
              <a:t> legacy results on this </a:t>
            </a:r>
            <a:r>
              <a:rPr lang="en-US">
                <a:solidFill>
                  <a:schemeClr val="bg1"/>
                </a:solidFill>
              </a:rPr>
              <a:t>topic</a:t>
            </a:r>
            <a:r>
              <a:rPr lang="en-US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6087814"/>
            <a:ext cx="2971800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Ziqing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Hong</a:t>
            </a:r>
          </a:p>
          <a:p>
            <a:endParaRPr lang="en-US" sz="1700" dirty="0"/>
          </a:p>
        </p:txBody>
      </p:sp>
      <p:sp>
        <p:nvSpPr>
          <p:cNvPr id="11" name="TextBox 10"/>
          <p:cNvSpPr txBox="1"/>
          <p:nvPr/>
        </p:nvSpPr>
        <p:spPr>
          <a:xfrm>
            <a:off x="609600" y="9296400"/>
            <a:ext cx="36576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https://www-group.slac.stanford.edu/slacExp/</a:t>
            </a:r>
            <a:endParaRPr lang="en-US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2800" y="3810000"/>
            <a:ext cx="3733800" cy="2895600"/>
          </a:xfrm>
          <a:prstGeom prst="rect">
            <a:avLst/>
          </a:prstGeom>
          <a:solidFill>
            <a:srgbClr val="A400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247772" y="4114800"/>
            <a:ext cx="1419228" cy="1889600"/>
          </a:xfrm>
          <a:prstGeom prst="rect">
            <a:avLst/>
          </a:prstGeom>
          <a:noFill/>
          <a:ln w="38100">
            <a:solidFill>
              <a:srgbClr val="A4001D"/>
            </a:solidFill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505200" y="4021887"/>
            <a:ext cx="3392487" cy="2449602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12233</TotalTime>
  <Words>112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SLAC National Accelerator Laboratory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 Stewart</dc:creator>
  <cp:lastModifiedBy>Ryan Francis MacLellan</cp:lastModifiedBy>
  <cp:revision>17</cp:revision>
  <cp:lastPrinted>2014-07-04T04:10:42Z</cp:lastPrinted>
  <dcterms:created xsi:type="dcterms:W3CDTF">2013-12-12T23:01:04Z</dcterms:created>
  <dcterms:modified xsi:type="dcterms:W3CDTF">2014-07-07T19:01:15Z</dcterms:modified>
</cp:coreProperties>
</file>