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80AF-5F2C-4133-9C54-83232C043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3AFF5-E6E0-4A8B-A738-D6C51CA7E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FD95E-9B9B-4741-BA12-DE0D0D29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9FB1-9858-4E27-87E9-65C58F4E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4068-6641-42E7-8FC8-0A347E46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4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C593-9B23-4363-BE3E-7534B075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029A6-5ECA-4F4F-BC7D-900FBC2F1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07A1-EDED-4D87-88DC-B7DA0F1A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3DFE1-03C8-4062-BC46-11E078F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1293-F3F0-4D42-9049-3DD0C521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4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ADE5C-4E28-4473-BD6E-AA6D510BD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3E7EF-8EC0-44DA-9850-952064C41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85470-8F1C-48AA-A53D-AA2BFCE0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D3F78-7806-489C-A7FD-B0F0022B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5F9F-6E5F-4046-96C0-A9FEB441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A867-E104-4F61-9C72-4298E6CE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FF82-8EBE-4BBC-87B8-975E895A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3DB83-49E0-4587-BC23-0D391E4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4E82-3458-4E9F-BB2D-AED58B24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778A-F19C-44CF-95C7-4A72E143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AEF3-4D11-4F7D-A128-49DB7651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99C4-4604-48AB-B4EB-302E7763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1B4E8-A483-40D6-B347-00EDB9C6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4A5BD-E77E-4DCA-8C52-B3038ED3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8C70-C2E8-4530-A4CA-B41B95EE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3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5425-2CD2-4A6F-B769-AE59091D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5D9F-B355-4EC6-BC20-0CBCE06A4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66E39-08C7-4A7C-995B-453888E24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D64F1-C539-4297-B7A6-33D41BD7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EB7BA-E136-4BEF-BC9A-80DFA7ED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87ED-CF3A-48E8-A369-B7CD2F1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2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3121-4DDD-4ECF-8734-5437C877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747E6-1D3B-433B-9FB1-A498031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42277-527E-4D27-951F-689FA7D5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0B5C2-3699-41CB-87F9-CC81F5B03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C73E3-68BE-4B7A-902B-A7C9863AA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395F61-53DF-4CF5-8A7D-77E55124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90953-9873-4478-9F45-015472B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8DC0B-9CA2-4384-8CE2-E3451A62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C959-3A0A-4C52-8601-4200BE15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A5565-913A-4A54-A893-E14CEA52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E9A26-2FD3-4554-8279-35B74DA8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B3ED1-9C0F-4190-A6AE-82308E8A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D80FE-137B-4ED5-8A34-2C8A58FF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B4AB-049C-4756-B483-C7ED0BCB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FAB79-50C4-4FD2-9209-991EF4B7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2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EE46-AE04-46A7-B401-C98CD800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4540-7CD6-4EF2-B6E0-0AC06736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54B5-F167-4016-8DF0-646DDD394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F7E0-FFBE-4713-8599-4C2BDC5A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51888-F55A-4360-97A9-802D92E0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97530-AD21-487F-B84F-D6506338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B7A1-7466-4D63-83CA-BE6FEFA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01369-BCFA-40E7-B664-976630ED1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D826-4BC1-4C3C-B9B9-D30D2B193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74B0-7DA8-4A6F-8304-BD7C328C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9AF03-7665-4A0C-BF2A-322D9EFF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28444-4967-4F73-A44C-615B015A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6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72983-279A-4018-A20B-72E8DAC2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52E54-0A3B-4989-9F6D-4DED189EF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1E82E-C106-49E2-AD39-F52C303A8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6024-308E-4F36-B5BC-22B1843AB39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D532-C4B5-4D1F-92A0-5C5C29F6A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38FC0-5731-4D59-9936-5C3F24621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BA1E-AB39-4D42-A0AC-70EE87CD8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2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8FA5C5-6E57-47F2-B21D-8D41785F5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Alignment and Magnetic Field Measurements: MAGIS-100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156146B-E166-4089-92F1-0B3C5DE4C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9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D23C-8E5D-49E4-9A42-94EFF83B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7229-8EFC-4C6E-81A6-A28DC5E2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Sword of Damocles</a:t>
            </a:r>
          </a:p>
          <a:p>
            <a:pPr lvl="1"/>
            <a:r>
              <a:rPr lang="en-US" dirty="0"/>
              <a:t>You *really* don’t want the “spaceship” dropping 100M onto your optics</a:t>
            </a:r>
          </a:p>
          <a:p>
            <a:pPr lvl="1"/>
            <a:r>
              <a:rPr lang="en-US" dirty="0"/>
              <a:t>Fortunately, we are not working very hard for the alignment tolerance, so can have a substantial safety factor on the wire strength. (and measure)</a:t>
            </a:r>
          </a:p>
          <a:p>
            <a:r>
              <a:rPr lang="en-US" dirty="0"/>
              <a:t>Vacuum design</a:t>
            </a:r>
          </a:p>
          <a:p>
            <a:pPr lvl="1"/>
            <a:r>
              <a:rPr lang="en-US" dirty="0"/>
              <a:t>Hard – but built out of commercial components, almost nothing custom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Always harder that it sounds.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EFCF-9C48-4FFF-9ACC-2B15B0D7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72D8-D2B5-4DBA-A3A7-61ECC715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Resolution 50-100um, ~10cm working distance. 700nm wavelength. Want 1-2 cm depth of field</a:t>
            </a:r>
          </a:p>
          <a:p>
            <a:r>
              <a:rPr lang="en-US" dirty="0"/>
              <a:t>Gaussian beam propagation:</a:t>
            </a:r>
          </a:p>
          <a:p>
            <a:pPr lvl="1"/>
            <a:r>
              <a:rPr lang="en-US" dirty="0"/>
              <a:t>30 micron waist radius (w</a:t>
            </a:r>
            <a:r>
              <a:rPr lang="en-US" baseline="-25000" dirty="0"/>
              <a:t>0</a:t>
            </a:r>
            <a:r>
              <a:rPr lang="en-US" dirty="0"/>
              <a:t>), -&gt; 4mm Rayleigh length, 8mm depth of field. </a:t>
            </a:r>
          </a:p>
          <a:p>
            <a:pPr lvl="1"/>
            <a:r>
              <a:rPr lang="en-US" dirty="0"/>
              <a:t>Just physics, but need to think about definitions:</a:t>
            </a:r>
          </a:p>
          <a:p>
            <a:pPr lvl="1"/>
            <a:r>
              <a:rPr lang="en-US" dirty="0"/>
              <a:t>Resolution:  factor of 2 matters here. </a:t>
            </a:r>
          </a:p>
          <a:p>
            <a:pPr lvl="1"/>
            <a:r>
              <a:rPr lang="en-US" dirty="0"/>
              <a:t>Divergence 7.4 </a:t>
            </a:r>
            <a:r>
              <a:rPr lang="en-US" dirty="0" err="1"/>
              <a:t>mradians</a:t>
            </a:r>
            <a:r>
              <a:rPr lang="en-US" dirty="0"/>
              <a:t>:    Very high F#  Is there </a:t>
            </a:r>
            <a:r>
              <a:rPr lang="en-US"/>
              <a:t>enough light?</a:t>
            </a:r>
            <a:endParaRPr lang="en-US" dirty="0"/>
          </a:p>
          <a:p>
            <a:r>
              <a:rPr lang="en-US" dirty="0"/>
              <a:t>Any reasonable lens will be near diffraction limited in this situation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7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587059-1207-4473-842C-FC32CA1D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747"/>
            <a:ext cx="3221610" cy="3221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C8F10-E0E0-40E7-B927-E48E7851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6" y="29138"/>
            <a:ext cx="7886700" cy="1325563"/>
          </a:xfrm>
        </p:spPr>
        <p:txBody>
          <a:bodyPr/>
          <a:lstStyle/>
          <a:p>
            <a:r>
              <a:rPr lang="en-US" dirty="0"/>
              <a:t>Lens: example Thorlabs LMS05-BB</a:t>
            </a:r>
            <a:br>
              <a:rPr lang="en-US" dirty="0"/>
            </a:br>
            <a:r>
              <a:rPr lang="en-US" dirty="0"/>
              <a:t>680-810nm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9925F5-7A00-4A3E-B386-7019B2DE8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41" y="1234910"/>
            <a:ext cx="5509981" cy="4679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28BF47-D5EB-408D-9469-1B9B29CB77EF}"/>
              </a:ext>
            </a:extLst>
          </p:cNvPr>
          <p:cNvSpPr txBox="1"/>
          <p:nvPr/>
        </p:nvSpPr>
        <p:spPr>
          <a:xfrm>
            <a:off x="553236" y="3714161"/>
            <a:ext cx="266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+/- 14mm scan range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AE2E2D-8476-4D9A-9ED6-B6E19B484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" y="4799930"/>
            <a:ext cx="2857500" cy="1971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26353-6B7C-470A-B456-A3766F2F5286}"/>
              </a:ext>
            </a:extLst>
          </p:cNvPr>
          <p:cNvSpPr txBox="1"/>
          <p:nvPr/>
        </p:nvSpPr>
        <p:spPr>
          <a:xfrm>
            <a:off x="3048335" y="6182531"/>
            <a:ext cx="191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exactly what we want but close </a:t>
            </a:r>
          </a:p>
        </p:txBody>
      </p:sp>
    </p:spTree>
    <p:extLst>
      <p:ext uri="{BB962C8B-B14F-4D97-AF65-F5344CB8AC3E}">
        <p14:creationId xmlns:p14="http://schemas.microsoft.com/office/powerpoint/2010/main" val="405609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014B-DD99-45DF-A8F0-5C74A34F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347" y="293072"/>
            <a:ext cx="3294394" cy="1325563"/>
          </a:xfrm>
        </p:spPr>
        <p:txBody>
          <a:bodyPr>
            <a:noAutofit/>
          </a:bodyPr>
          <a:lstStyle/>
          <a:p>
            <a:r>
              <a:rPr lang="en-US" sz="2800" dirty="0"/>
              <a:t>Alignment: 100M vertical pipe and cameras.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8AFF1-659A-4D9E-96F9-03B5E0AF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825625"/>
            <a:ext cx="7886700" cy="49070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 alignment</a:t>
            </a:r>
          </a:p>
          <a:p>
            <a:pPr lvl="1"/>
            <a:r>
              <a:rPr lang="en-US" dirty="0"/>
              <a:t>Technique ~4500 years old, used for pyramid construction!</a:t>
            </a:r>
          </a:p>
          <a:p>
            <a:pPr lvl="1"/>
            <a:r>
              <a:rPr lang="en-US" dirty="0"/>
              <a:t>Standard technique for aligning particle accelerators</a:t>
            </a:r>
          </a:p>
          <a:p>
            <a:pPr lvl="2"/>
            <a:r>
              <a:rPr lang="en-US" dirty="0"/>
              <a:t>Sub-millimeter accuracy for 100M, </a:t>
            </a:r>
          </a:p>
          <a:p>
            <a:pPr lvl="2"/>
            <a:r>
              <a:rPr lang="en-US" dirty="0"/>
              <a:t>Dominated by vertical sag of horizontal wire (not an issue here)</a:t>
            </a:r>
          </a:p>
          <a:p>
            <a:pPr lvl="2"/>
            <a:r>
              <a:rPr lang="en-US" dirty="0"/>
              <a:t>Typically used in air, where air current limit (also not an issue here)</a:t>
            </a:r>
          </a:p>
          <a:p>
            <a:r>
              <a:rPr lang="en-US" dirty="0"/>
              <a:t>Wire provides an optical reference for camera system without requiring insertable targets</a:t>
            </a:r>
          </a:p>
          <a:p>
            <a:r>
              <a:rPr lang="en-US" dirty="0"/>
              <a:t>One-time alignment at setup</a:t>
            </a:r>
          </a:p>
          <a:p>
            <a:r>
              <a:rPr lang="en-US" dirty="0"/>
              <a:t>Alignment checking:</a:t>
            </a:r>
          </a:p>
          <a:p>
            <a:pPr lvl="1"/>
            <a:r>
              <a:rPr lang="en-US" dirty="0"/>
              <a:t>Ground tilt changes</a:t>
            </a:r>
          </a:p>
          <a:p>
            <a:pPr lvl="1"/>
            <a:r>
              <a:rPr lang="en-US" dirty="0"/>
              <a:t>Shaft distortions</a:t>
            </a:r>
          </a:p>
          <a:p>
            <a:pPr lvl="1"/>
            <a:r>
              <a:rPr lang="en-US" dirty="0"/>
              <a:t>Accidental bumping of cameras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6B20E7E4-3A85-4010-BEC9-2293323F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" y="125321"/>
            <a:ext cx="2526338" cy="1661067"/>
          </a:xfrm>
          <a:prstGeom prst="rect">
            <a:avLst/>
          </a:prstGeom>
        </p:spPr>
      </p:pic>
      <p:pic>
        <p:nvPicPr>
          <p:cNvPr id="7" name="Picture 6" descr="A picture containing truck, table, plane, sitting&#10;&#10;Description automatically generated">
            <a:extLst>
              <a:ext uri="{FF2B5EF4-FFF2-40B4-BE49-F238E27FC236}">
                <a16:creationId xmlns:a16="http://schemas.microsoft.com/office/drawing/2014/main" id="{E1A645AA-B2D7-4925-8CEF-973734165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1" y="125321"/>
            <a:ext cx="3092580" cy="17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92C5-8A05-498A-9257-F9BB1F08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2279732" cy="1325563"/>
          </a:xfrm>
        </p:spPr>
        <p:txBody>
          <a:bodyPr/>
          <a:lstStyle/>
          <a:p>
            <a:r>
              <a:rPr lang="en-US" dirty="0"/>
              <a:t>Concept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D13B27C-4580-4464-A314-2908BA7D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22" y="0"/>
            <a:ext cx="52993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D9E26-8048-4E28-9EE7-552577631399}"/>
              </a:ext>
            </a:extLst>
          </p:cNvPr>
          <p:cNvSpPr txBox="1"/>
          <p:nvPr/>
        </p:nvSpPr>
        <p:spPr>
          <a:xfrm>
            <a:off x="542741" y="1951672"/>
            <a:ext cx="3184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Modest UHV wire reel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UHV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Modest 250°C bake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organics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Gate valve to isolate low UHV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 visible in all cameras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focus and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Magnetometer “spacecraft”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 is straight and vertical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Except see next slides!</a:t>
            </a:r>
          </a:p>
        </p:txBody>
      </p:sp>
    </p:spTree>
    <p:extLst>
      <p:ext uri="{BB962C8B-B14F-4D97-AF65-F5344CB8AC3E}">
        <p14:creationId xmlns:p14="http://schemas.microsoft.com/office/powerpoint/2010/main" val="355007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124D-146E-4E38-B417-801D4137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 laser?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849C-8EE3-468C-A517-8C833B06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Over 100M, green laser will have a spot radius ~4mm average</a:t>
            </a:r>
          </a:p>
          <a:p>
            <a:r>
              <a:rPr lang="en-US" dirty="0"/>
              <a:t>Possible to measure to &lt;&lt; spot size, but requires care for beam mode cleaning</a:t>
            </a:r>
          </a:p>
          <a:p>
            <a:r>
              <a:rPr lang="en-US" dirty="0"/>
              <a:t>Requires insertable targets which need to be aligned relative to the camera system.</a:t>
            </a:r>
          </a:p>
          <a:p>
            <a:pPr lvl="1"/>
            <a:r>
              <a:rPr lang="en-US" dirty="0"/>
              <a:t>Depth of field issues complicate using angled targets</a:t>
            </a:r>
          </a:p>
          <a:p>
            <a:pPr lvl="1"/>
            <a:r>
              <a:rPr lang="en-US" dirty="0"/>
              <a:t>Could use insertable position detectors, but added complexity</a:t>
            </a:r>
          </a:p>
          <a:p>
            <a:r>
              <a:rPr lang="en-US" dirty="0"/>
              <a:t>Wire is a target in the same place as the atomic beam and provides easy focus adjustment for the cameras.</a:t>
            </a:r>
          </a:p>
        </p:txBody>
      </p:sp>
    </p:spTree>
    <p:extLst>
      <p:ext uri="{BB962C8B-B14F-4D97-AF65-F5344CB8AC3E}">
        <p14:creationId xmlns:p14="http://schemas.microsoft.com/office/powerpoint/2010/main" val="285461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4D48-EC85-4EBC-A5ED-60E8BB74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straight is a wire?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B82A-76DE-46C2-B81D-55F0A8E7C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1937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Finite stiffness and residual stresses can result a non-straight wire</a:t>
            </a:r>
          </a:p>
          <a:p>
            <a:r>
              <a:rPr lang="en-US" dirty="0"/>
              <a:t>No simple calculation, but example from </a:t>
            </a:r>
            <a:r>
              <a:rPr lang="en-US" dirty="0" err="1"/>
              <a:t>Gorden</a:t>
            </a:r>
            <a:r>
              <a:rPr lang="en-US" dirty="0"/>
              <a:t> Bowden</a:t>
            </a:r>
          </a:p>
          <a:p>
            <a:pPr lvl="1"/>
            <a:r>
              <a:rPr lang="en-US" dirty="0"/>
              <a:t>0.5mm steel wire, with 150mm diameter bend, tensioned to ½ breaking strength:  64-micron residual deviations</a:t>
            </a:r>
          </a:p>
          <a:p>
            <a:pPr lvl="1"/>
            <a:r>
              <a:rPr lang="en-US" dirty="0"/>
              <a:t>We plan 0.125mm wire, which should not be stressed beyond yield on a 100mm reel, but if it is, deflection should be &lt;&lt; 50 microns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Good calculation for a mechanical engineering student!  </a:t>
            </a:r>
            <a:r>
              <a:rPr lang="en-US" dirty="0"/>
              <a:t>Probably OK at our tolerances</a:t>
            </a:r>
          </a:p>
          <a:p>
            <a:r>
              <a:rPr lang="en-US" dirty="0"/>
              <a:t>In our scheme we lower the wire from a spool and monitor continuously, so some of this effect can be averaged away</a:t>
            </a:r>
          </a:p>
          <a:p>
            <a:r>
              <a:rPr lang="en-US" dirty="0"/>
              <a:t>Is it vertical?  </a:t>
            </a:r>
          </a:p>
          <a:p>
            <a:pPr lvl="1"/>
            <a:r>
              <a:rPr lang="en-US" dirty="0"/>
              <a:t>Yes, similar to above: only expected deviations are from the internal stresses described above and should be small.</a:t>
            </a:r>
          </a:p>
          <a:p>
            <a:r>
              <a:rPr lang="en-US" dirty="0"/>
              <a:t>Estimates (guesses really) from Heinz-Dieter </a:t>
            </a:r>
            <a:r>
              <a:rPr lang="en-US" dirty="0" err="1"/>
              <a:t>Nuhn</a:t>
            </a:r>
            <a:r>
              <a:rPr lang="en-US" dirty="0"/>
              <a:t> and Georg </a:t>
            </a:r>
            <a:r>
              <a:rPr lang="en-US" dirty="0" err="1"/>
              <a:t>Glassner</a:t>
            </a:r>
            <a:r>
              <a:rPr lang="en-US" dirty="0"/>
              <a:t> are &lt;100um absolute straightness.  </a:t>
            </a:r>
          </a:p>
        </p:txBody>
      </p:sp>
    </p:spTree>
    <p:extLst>
      <p:ext uri="{BB962C8B-B14F-4D97-AF65-F5344CB8AC3E}">
        <p14:creationId xmlns:p14="http://schemas.microsoft.com/office/powerpoint/2010/main" val="98426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9BB2-3FAB-40F4-83AD-83447DCF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Motion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8C7A-EF0D-4303-92EF-B74F747F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Pendulum motion</a:t>
            </a:r>
          </a:p>
          <a:p>
            <a:pPr lvl="1"/>
            <a:r>
              <a:rPr lang="en-US" dirty="0"/>
              <a:t>14 second period – will take pretty much forever to damp</a:t>
            </a:r>
          </a:p>
          <a:p>
            <a:pPr lvl="1"/>
            <a:r>
              <a:rPr lang="en-US" dirty="0"/>
              <a:t>Use low vacuum pressure liquid metal (gallium / indium alloy) as pendulum damper at bottom of tower</a:t>
            </a:r>
          </a:p>
          <a:p>
            <a:pPr lvl="1"/>
            <a:r>
              <a:rPr lang="en-US" dirty="0"/>
              <a:t>Cameras can record for multiple periods, and remove the motion component corresponding to the pendulum resonance</a:t>
            </a:r>
          </a:p>
          <a:p>
            <a:r>
              <a:rPr lang="en-US" dirty="0"/>
              <a:t>Vibration</a:t>
            </a:r>
          </a:p>
          <a:p>
            <a:pPr lvl="1"/>
            <a:r>
              <a:rPr lang="en-US" dirty="0"/>
              <a:t>Transverse wave speed ~100M/s. </a:t>
            </a:r>
          </a:p>
          <a:p>
            <a:pPr lvl="1"/>
            <a:r>
              <a:rPr lang="en-US" dirty="0"/>
              <a:t>Lowest mode ~0.5Hz. (will get this and  harmonics)</a:t>
            </a:r>
          </a:p>
          <a:p>
            <a:pPr lvl="1"/>
            <a:r>
              <a:rPr lang="en-US" dirty="0"/>
              <a:t>If wire modes are significant, these can be averaged in the camera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1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3DA3-4D1E-4ABF-8B0F-9010B511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462" y="426186"/>
            <a:ext cx="4233863" cy="1325563"/>
          </a:xfrm>
        </p:spPr>
        <p:txBody>
          <a:bodyPr/>
          <a:lstStyle/>
          <a:p>
            <a:r>
              <a:rPr lang="en-US" dirty="0"/>
              <a:t>Magnetometer “Spaceship”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C52B-DD82-40B3-BADB-9D131DCE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" y="2109788"/>
            <a:ext cx="4359817" cy="43830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Put a microcontroller controlled compact magnetometer inside of a vacuum vessel.</a:t>
            </a:r>
          </a:p>
          <a:p>
            <a:r>
              <a:rPr lang="en-US" dirty="0"/>
              <a:t>Lower slowly while recording magnetic field </a:t>
            </a:r>
          </a:p>
          <a:p>
            <a:r>
              <a:rPr lang="en-US" dirty="0"/>
              <a:t>Read out recorded data (probably Bluetooth is easiest, since built-in including software with some controllers)</a:t>
            </a:r>
          </a:p>
          <a:p>
            <a:r>
              <a:rPr lang="en-US" dirty="0"/>
              <a:t> Lots of details:</a:t>
            </a:r>
          </a:p>
          <a:p>
            <a:endParaRPr lang="en-US" dirty="0"/>
          </a:p>
        </p:txBody>
      </p:sp>
      <p:pic>
        <p:nvPicPr>
          <p:cNvPr id="5" name="Picture 4" descr="A picture containing sitting, clock, bottle&#10;&#10;Description automatically generated">
            <a:extLst>
              <a:ext uri="{FF2B5EF4-FFF2-40B4-BE49-F238E27FC236}">
                <a16:creationId xmlns:a16="http://schemas.microsoft.com/office/drawing/2014/main" id="{B1965ECC-0370-4E77-98D2-BD8E0B72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8" y="413118"/>
            <a:ext cx="1193800" cy="920750"/>
          </a:xfrm>
          <a:prstGeom prst="rect">
            <a:avLst/>
          </a:prstGeom>
        </p:spPr>
      </p:pic>
      <p:pic>
        <p:nvPicPr>
          <p:cNvPr id="7" name="Picture 6" descr="A picture containing ware, blue, sitting, table&#10;&#10;Description automatically generated">
            <a:extLst>
              <a:ext uri="{FF2B5EF4-FFF2-40B4-BE49-F238E27FC236}">
                <a16:creationId xmlns:a16="http://schemas.microsoft.com/office/drawing/2014/main" id="{766DC8AC-2712-4B7A-AF22-A4F3E505E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413118"/>
            <a:ext cx="2157412" cy="161805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917F1D-AA49-4DB4-BE95-68CFC1307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91" y="2609850"/>
            <a:ext cx="4676234" cy="34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A4C4-D626-4A1E-B37C-BD2473A3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08202-6169-48B1-A1CC-4FF0D9CA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Power required:  200mW</a:t>
            </a:r>
          </a:p>
          <a:p>
            <a:pPr lvl="1"/>
            <a:r>
              <a:rPr lang="en-US" dirty="0"/>
              <a:t>Cooling OK through radiation with 25C temperature rise</a:t>
            </a:r>
          </a:p>
          <a:p>
            <a:pPr lvl="1"/>
            <a:r>
              <a:rPr lang="en-US" dirty="0"/>
              <a:t>Lithium batteries have enough energy density for a few-hour scan</a:t>
            </a:r>
          </a:p>
          <a:p>
            <a:pPr lvl="1"/>
            <a:r>
              <a:rPr lang="en-US" dirty="0"/>
              <a:t>Recharge at docking station at top</a:t>
            </a:r>
          </a:p>
          <a:p>
            <a:r>
              <a:rPr lang="en-US" dirty="0"/>
              <a:t>Rotation: (If we need vector integrals, not  just showing it is below some tolerance</a:t>
            </a:r>
          </a:p>
          <a:p>
            <a:pPr lvl="1"/>
            <a:r>
              <a:rPr lang="en-US" dirty="0"/>
              <a:t>Big problem:  nothing to set angle, can expect slow rotation / torsional modes. </a:t>
            </a:r>
          </a:p>
          <a:p>
            <a:pPr lvl="1"/>
            <a:r>
              <a:rPr lang="en-US" dirty="0"/>
              <a:t>Linear polarized laser from base, with constant rotation</a:t>
            </a:r>
          </a:p>
          <a:p>
            <a:pPr lvl="1"/>
            <a:r>
              <a:rPr lang="en-US" dirty="0"/>
              <a:t>Detector on bottom of “spaceship”</a:t>
            </a:r>
          </a:p>
          <a:p>
            <a:pPr lvl="1"/>
            <a:r>
              <a:rPr lang="en-US" dirty="0"/>
              <a:t>Fiducial markers on laser intensity</a:t>
            </a:r>
          </a:p>
          <a:p>
            <a:r>
              <a:rPr lang="en-US" dirty="0"/>
              <a:t>Can time synchronize all data – cameras can see when the spaceship passes.</a:t>
            </a:r>
          </a:p>
          <a:p>
            <a:r>
              <a:rPr lang="en-US" dirty="0"/>
              <a:t>“Small matter of software!”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7E10-3CEC-41B4-96DE-5347981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is the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5E90-91CC-490F-A7BF-5B9432CE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Cameras:</a:t>
            </a:r>
          </a:p>
          <a:p>
            <a:pPr lvl="1"/>
            <a:r>
              <a:rPr lang="en-US" dirty="0"/>
              <a:t>Image processing software to find a single bright line is straightforward with existing toolboxes</a:t>
            </a:r>
          </a:p>
          <a:p>
            <a:pPr lvl="1"/>
            <a:r>
              <a:rPr lang="en-US" dirty="0"/>
              <a:t>Thing move slowly, so ~1 second timing synchronization is probably fine.</a:t>
            </a:r>
          </a:p>
          <a:p>
            <a:r>
              <a:rPr lang="en-US" dirty="0"/>
              <a:t>“Spacecraft” controls / data</a:t>
            </a:r>
          </a:p>
          <a:p>
            <a:pPr lvl="1"/>
            <a:r>
              <a:rPr lang="en-US" dirty="0"/>
              <a:t>Within capability of an Arduino (probably an undergrad project)</a:t>
            </a:r>
          </a:p>
          <a:p>
            <a:pPr lvl="1"/>
            <a:r>
              <a:rPr lang="en-US" dirty="0"/>
              <a:t>Magnetic field data:</a:t>
            </a:r>
          </a:p>
          <a:p>
            <a:pPr lvl="2"/>
            <a:r>
              <a:rPr lang="en-US" dirty="0"/>
              <a:t>3 axis, recorded at ~10Hz for a  few hours (very  modest total data)</a:t>
            </a:r>
          </a:p>
          <a:p>
            <a:pPr lvl="1"/>
            <a:r>
              <a:rPr lang="en-US" dirty="0"/>
              <a:t>Intensity data:</a:t>
            </a:r>
          </a:p>
          <a:p>
            <a:pPr lvl="2"/>
            <a:r>
              <a:rPr lang="en-US" dirty="0"/>
              <a:t>Record at 10Hz,   offline look for notches </a:t>
            </a:r>
          </a:p>
          <a:p>
            <a:pPr lvl="2"/>
            <a:r>
              <a:rPr lang="en-US" dirty="0"/>
              <a:t>Match to phase of polarization dependent modulation</a:t>
            </a:r>
          </a:p>
          <a:p>
            <a:pPr lvl="1"/>
            <a:r>
              <a:rPr lang="en-US" dirty="0"/>
              <a:t>Timing</a:t>
            </a:r>
          </a:p>
          <a:p>
            <a:pPr lvl="2"/>
            <a:r>
              <a:rPr lang="en-US" dirty="0"/>
              <a:t>1ppm accurate clock is easy – so even without fiducials expect to be good to milliseconds during a few-hour scan</a:t>
            </a:r>
          </a:p>
          <a:p>
            <a:r>
              <a:rPr lang="en-US" dirty="0"/>
              <a:t>Laser controls</a:t>
            </a:r>
          </a:p>
          <a:p>
            <a:pPr lvl="1"/>
            <a:r>
              <a:rPr lang="en-US" dirty="0"/>
              <a:t>Likely have an alignment laser anyway</a:t>
            </a:r>
          </a:p>
          <a:p>
            <a:pPr lvl="1"/>
            <a:r>
              <a:rPr lang="en-US" dirty="0"/>
              <a:t>Motorized lambda/2 plate to rotate polarization</a:t>
            </a:r>
          </a:p>
          <a:p>
            <a:pPr lvl="1"/>
            <a:r>
              <a:rPr lang="en-US" dirty="0"/>
              <a:t>Shutter to produce timing fiducials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913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Alignment and Magnetic Field Measurements: MAGIS-100</vt:lpstr>
      <vt:lpstr>Alignment: 100M vertical pipe and cameras. </vt:lpstr>
      <vt:lpstr>Concept</vt:lpstr>
      <vt:lpstr>Why not a laser?</vt:lpstr>
      <vt:lpstr>How straight is a wire?</vt:lpstr>
      <vt:lpstr>Wire Motion </vt:lpstr>
      <vt:lpstr>Magnetometer “Spaceship”</vt:lpstr>
      <vt:lpstr>Magnetometer Details</vt:lpstr>
      <vt:lpstr>How bad is the software</vt:lpstr>
      <vt:lpstr>Issues </vt:lpstr>
      <vt:lpstr>Camera requirements</vt:lpstr>
      <vt:lpstr>Lens: example Thorlabs LMS05-BB 680-810nm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and Magnetic Field Measurements: MAGIS-100</dc:title>
  <dc:creator>Frisch, Josef C.</dc:creator>
  <cp:lastModifiedBy>josef frisch</cp:lastModifiedBy>
  <cp:revision>24</cp:revision>
  <dcterms:created xsi:type="dcterms:W3CDTF">2020-09-06T16:31:18Z</dcterms:created>
  <dcterms:modified xsi:type="dcterms:W3CDTF">2020-09-07T17:36:15Z</dcterms:modified>
</cp:coreProperties>
</file>