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256" r:id="rId2"/>
    <p:sldId id="257" r:id="rId3"/>
    <p:sldId id="433" r:id="rId4"/>
    <p:sldId id="349" r:id="rId5"/>
    <p:sldId id="348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434" r:id="rId14"/>
    <p:sldId id="363" r:id="rId15"/>
    <p:sldId id="374" r:id="rId16"/>
    <p:sldId id="373" r:id="rId17"/>
    <p:sldId id="359" r:id="rId18"/>
    <p:sldId id="360" r:id="rId19"/>
    <p:sldId id="435" r:id="rId20"/>
    <p:sldId id="364" r:id="rId21"/>
    <p:sldId id="365" r:id="rId22"/>
    <p:sldId id="366" r:id="rId23"/>
    <p:sldId id="367" r:id="rId24"/>
    <p:sldId id="368" r:id="rId25"/>
    <p:sldId id="358" r:id="rId26"/>
    <p:sldId id="436" r:id="rId27"/>
    <p:sldId id="382" r:id="rId28"/>
    <p:sldId id="381" r:id="rId29"/>
    <p:sldId id="386" r:id="rId30"/>
    <p:sldId id="431" r:id="rId31"/>
    <p:sldId id="422" r:id="rId32"/>
    <p:sldId id="437" r:id="rId33"/>
    <p:sldId id="391" r:id="rId34"/>
    <p:sldId id="424" r:id="rId35"/>
    <p:sldId id="389" r:id="rId36"/>
    <p:sldId id="392" r:id="rId37"/>
    <p:sldId id="393" r:id="rId38"/>
    <p:sldId id="438" r:id="rId39"/>
    <p:sldId id="416" r:id="rId40"/>
    <p:sldId id="413" r:id="rId41"/>
    <p:sldId id="439" r:id="rId42"/>
    <p:sldId id="278" r:id="rId43"/>
    <p:sldId id="282" r:id="rId44"/>
    <p:sldId id="305" r:id="rId45"/>
    <p:sldId id="311" r:id="rId46"/>
    <p:sldId id="286" r:id="rId47"/>
    <p:sldId id="440" r:id="rId48"/>
    <p:sldId id="279" r:id="rId49"/>
    <p:sldId id="281" r:id="rId50"/>
    <p:sldId id="265" r:id="rId51"/>
    <p:sldId id="441" r:id="rId52"/>
    <p:sldId id="429" r:id="rId53"/>
    <p:sldId id="430" r:id="rId54"/>
    <p:sldId id="411" r:id="rId55"/>
    <p:sldId id="412" r:id="rId56"/>
    <p:sldId id="457" r:id="rId57"/>
    <p:sldId id="291" r:id="rId58"/>
    <p:sldId id="464" r:id="rId59"/>
    <p:sldId id="458" r:id="rId60"/>
    <p:sldId id="459" r:id="rId61"/>
    <p:sldId id="460" r:id="rId62"/>
    <p:sldId id="461" r:id="rId63"/>
    <p:sldId id="462" r:id="rId64"/>
    <p:sldId id="463" r:id="rId65"/>
    <p:sldId id="450" r:id="rId66"/>
    <p:sldId id="451" r:id="rId67"/>
    <p:sldId id="449" r:id="rId68"/>
    <p:sldId id="452" r:id="rId69"/>
    <p:sldId id="453" r:id="rId70"/>
    <p:sldId id="454" r:id="rId71"/>
    <p:sldId id="455" r:id="rId72"/>
    <p:sldId id="442" r:id="rId73"/>
    <p:sldId id="293" r:id="rId74"/>
    <p:sldId id="292" r:id="rId75"/>
    <p:sldId id="294" r:id="rId76"/>
    <p:sldId id="296" r:id="rId77"/>
    <p:sldId id="299" r:id="rId78"/>
    <p:sldId id="417" r:id="rId79"/>
    <p:sldId id="418" r:id="rId80"/>
    <p:sldId id="419" r:id="rId81"/>
    <p:sldId id="420" r:id="rId82"/>
    <p:sldId id="443" r:id="rId83"/>
    <p:sldId id="444" r:id="rId84"/>
    <p:sldId id="319" r:id="rId85"/>
    <p:sldId id="362" r:id="rId86"/>
    <p:sldId id="456" r:id="rId87"/>
    <p:sldId id="388" r:id="rId88"/>
    <p:sldId id="341" r:id="rId89"/>
    <p:sldId id="342" r:id="rId90"/>
    <p:sldId id="324" r:id="rId91"/>
    <p:sldId id="384" r:id="rId92"/>
    <p:sldId id="395" r:id="rId93"/>
    <p:sldId id="399" r:id="rId94"/>
    <p:sldId id="408" r:id="rId95"/>
    <p:sldId id="427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09090"/>
    <a:srgbClr val="6BF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handoutMaster" Target="handoutMasters/handout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06376-A971-4B4F-A9E3-58B99769E485}" type="datetimeFigureOut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59F71-7FAB-A04C-AC38-75272D0E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094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0E086-DE8D-7644-A9B3-F32D9C3F47EB}" type="datetimeFigureOut">
              <a:rPr lang="en-US" smtClean="0"/>
              <a:t>4/22/14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82C0D-9DD1-0C4E-8DC3-C3245D247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12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0C59E-B77D-459E-BBFC-2BFA0919FC15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0C59E-B77D-459E-BBFC-2BFA0919FC15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0C59E-B77D-459E-BBFC-2BFA0919FC15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0C59E-B77D-459E-BBFC-2BFA0919FC15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0C59E-B77D-459E-BBFC-2BFA0919FC15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(12/9/11 16:36) ----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684EF-F11C-AC45-A0BE-E030F8993A9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3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C8F3-36C7-B84E-A71E-07CFE218D0E0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7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F8D9-D2D2-A143-8841-F3A94B6067B6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23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053E-534D-3B43-AAFD-D918FC231FA5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5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2E3CD-A499-5442-A858-D4D464C6B71F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4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BCB2-4E87-6641-955A-55D888134F42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8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70BD-DA8A-C345-9CF0-D3287CA30724}" type="datetime1">
              <a:rPr lang="en-US" smtClean="0"/>
              <a:t>4/22/14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1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7270-A19E-3449-B1E8-6F42A7CA4F9D}" type="datetime1">
              <a:rPr lang="en-US" smtClean="0"/>
              <a:t>4/22/14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5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ADA-929C-3145-A793-FB2B4602E165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A32D-BC79-384D-A5BD-C280990842A2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59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9D3-EB53-C742-BBAC-07AB008DB7AC}" type="datetime1">
              <a:rPr lang="en-US" smtClean="0"/>
              <a:t>4/22/14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98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210C-3CEA-9845-9684-0ACFC7B44790}" type="datetime1">
              <a:rPr lang="en-US" smtClean="0"/>
              <a:t>4/22/14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90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3691C-B487-CA4E-8FE9-C907DC8EECC2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5DE60-E374-0C44-B585-AD059EBFF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8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oleObject" Target="!OLE_LINK1" TargetMode="External"/><Relationship Id="rId7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62.emf"/><Relationship Id="rId6" Type="http://schemas.openxmlformats.org/officeDocument/2006/relationships/image" Target="../media/image6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oleObject" Target="../embeddings/oleObject1.bin"/><Relationship Id="rId9" Type="http://schemas.openxmlformats.org/officeDocument/2006/relationships/image" Target="../media/image6.emf"/><Relationship Id="rId10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Relationship Id="rId3" Type="http://schemas.openxmlformats.org/officeDocument/2006/relationships/image" Target="../media/image7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368300"/>
            <a:ext cx="9144000" cy="6111179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743" y="2130425"/>
            <a:ext cx="8606913" cy="1470025"/>
          </a:xfrm>
        </p:spPr>
        <p:txBody>
          <a:bodyPr>
            <a:noAutofit/>
          </a:bodyPr>
          <a:lstStyle/>
          <a:p>
            <a:r>
              <a:rPr lang="en-US" sz="3400" i="1" dirty="0" err="1"/>
              <a:t>LAr</a:t>
            </a:r>
            <a:r>
              <a:rPr lang="en-US" sz="3400" i="1" dirty="0"/>
              <a:t> Detector Technology for Neutrino Physics: Light Detection, </a:t>
            </a:r>
            <a:r>
              <a:rPr lang="en-US" sz="3400" i="1" dirty="0" err="1"/>
              <a:t>MicroBooNE</a:t>
            </a:r>
            <a:r>
              <a:rPr lang="en-US" sz="3400" i="1" dirty="0"/>
              <a:t>, and Beyond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M. Toups, MIT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SLAC Experimental Seminar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April 22, 2014</a:t>
            </a:r>
          </a:p>
        </p:txBody>
      </p:sp>
    </p:spTree>
    <p:extLst>
      <p:ext uri="{BB962C8B-B14F-4D97-AF65-F5344CB8AC3E}">
        <p14:creationId xmlns:p14="http://schemas.microsoft.com/office/powerpoint/2010/main" val="416635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1677106"/>
            <a:ext cx="1937682" cy="3612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0" y="1731563"/>
            <a:ext cx="4159250" cy="349226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3968750" y="1629481"/>
            <a:ext cx="3127376" cy="2524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4" idx="2"/>
          </p:cNvCxnSpPr>
          <p:nvPr/>
        </p:nvCxnSpPr>
        <p:spPr>
          <a:xfrm flipH="1">
            <a:off x="3968750" y="5223824"/>
            <a:ext cx="3095625" cy="14594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425700" y="1629481"/>
            <a:ext cx="1543050" cy="37312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07000" y="4075677"/>
            <a:ext cx="1889125" cy="106055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425700" y="5221247"/>
            <a:ext cx="2781301" cy="1394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2425700" y="1629481"/>
            <a:ext cx="2781301" cy="2524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16187" y="5561282"/>
            <a:ext cx="4937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Are there light sterile neutrinos?</a:t>
            </a:r>
            <a:endParaRPr lang="en-US" sz="2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34" y="1507148"/>
            <a:ext cx="4011768" cy="3906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1447" y="1572985"/>
            <a:ext cx="93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LSND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61987"/>
          </a:xfrm>
        </p:spPr>
        <p:txBody>
          <a:bodyPr>
            <a:normAutofit/>
          </a:bodyPr>
          <a:lstStyle/>
          <a:p>
            <a:r>
              <a:rPr lang="en-US" sz="3000" dirty="0"/>
              <a:t>What More Can We Learn From </a:t>
            </a:r>
            <a:r>
              <a:rPr lang="en-US" sz="3000" dirty="0" err="1"/>
              <a:t>ν</a:t>
            </a:r>
            <a:r>
              <a:rPr lang="en-US" sz="3000" dirty="0"/>
              <a:t> </a:t>
            </a:r>
            <a:r>
              <a:rPr lang="en-US" sz="3000" dirty="0" smtClean="0"/>
              <a:t>Oscillations (II)?</a:t>
            </a:r>
            <a:endParaRPr lang="en-US" sz="30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750" y="1444473"/>
            <a:ext cx="3482805" cy="389065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594236" y="1463776"/>
            <a:ext cx="123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MiniBooNE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7FC1-8FA7-F34F-BDF1-EF207752EBB3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0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1987"/>
          </a:xfrm>
        </p:spPr>
        <p:txBody>
          <a:bodyPr>
            <a:normAutofit/>
          </a:bodyPr>
          <a:lstStyle/>
          <a:p>
            <a:r>
              <a:rPr lang="en-US" sz="3000" dirty="0"/>
              <a:t>What More Can We Learn From </a:t>
            </a:r>
            <a:r>
              <a:rPr lang="en-US" sz="3000" dirty="0" err="1"/>
              <a:t>ν</a:t>
            </a:r>
            <a:r>
              <a:rPr lang="en-US" sz="3000" dirty="0"/>
              <a:t> </a:t>
            </a:r>
            <a:r>
              <a:rPr lang="en-US" sz="3000" dirty="0" smtClean="0"/>
              <a:t>Oscillations (III)?</a:t>
            </a:r>
            <a:endParaRPr lang="en-US" sz="3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128" y="2053598"/>
            <a:ext cx="5525047" cy="5022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666" y="3333750"/>
            <a:ext cx="1894942" cy="4019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03495" y="2780724"/>
            <a:ext cx="6619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2231093" y="4781085"/>
            <a:ext cx="53920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Do neutrinos violate CP?</a:t>
            </a:r>
            <a:endParaRPr lang="en-US" sz="3800" dirty="0"/>
          </a:p>
        </p:txBody>
      </p:sp>
      <p:sp>
        <p:nvSpPr>
          <p:cNvPr id="16" name="TextBox 15"/>
          <p:cNvSpPr txBox="1"/>
          <p:nvPr/>
        </p:nvSpPr>
        <p:spPr>
          <a:xfrm>
            <a:off x="4690001" y="1540735"/>
            <a:ext cx="6619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35AC-4BCF-BB41-B936-AA3C3754F4B4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7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1987"/>
          </a:xfrm>
        </p:spPr>
        <p:txBody>
          <a:bodyPr>
            <a:normAutofit/>
          </a:bodyPr>
          <a:lstStyle/>
          <a:p>
            <a:r>
              <a:rPr lang="en-US" sz="3000" dirty="0"/>
              <a:t>What More Can We Learn From </a:t>
            </a:r>
            <a:r>
              <a:rPr lang="en-US" sz="3000" dirty="0" err="1"/>
              <a:t>ν</a:t>
            </a:r>
            <a:r>
              <a:rPr lang="en-US" sz="3000" dirty="0"/>
              <a:t> </a:t>
            </a:r>
            <a:r>
              <a:rPr lang="en-US" sz="3000" dirty="0" smtClean="0"/>
              <a:t>Oscillations (III)?</a:t>
            </a:r>
            <a:endParaRPr lang="en-US" sz="3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128" y="2053598"/>
            <a:ext cx="5525047" cy="5022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666" y="3333750"/>
            <a:ext cx="1894942" cy="4019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03495" y="2780724"/>
            <a:ext cx="6619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2231093" y="4781085"/>
            <a:ext cx="53920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Do neutrinos violate CP?</a:t>
            </a:r>
            <a:endParaRPr lang="en-US" sz="3800" dirty="0"/>
          </a:p>
        </p:txBody>
      </p:sp>
      <p:sp>
        <p:nvSpPr>
          <p:cNvPr id="16" name="TextBox 15"/>
          <p:cNvSpPr txBox="1"/>
          <p:nvPr/>
        </p:nvSpPr>
        <p:spPr>
          <a:xfrm>
            <a:off x="4690001" y="1540735"/>
            <a:ext cx="6619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989" y="1786208"/>
            <a:ext cx="3016516" cy="26717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915" y="1724024"/>
            <a:ext cx="3111819" cy="2733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6375" y="1722285"/>
            <a:ext cx="1428483" cy="2708434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4400" dirty="0" smtClean="0"/>
              <a:t>  VS.</a:t>
            </a:r>
            <a:endParaRPr lang="en-US" sz="44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09750" y="4781085"/>
            <a:ext cx="6350000" cy="64633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0D92-76C7-C247-8BC4-F54E0FE692C8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5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Neutrino Oscillation Physics</a:t>
            </a:r>
          </a:p>
          <a:p>
            <a:pPr lvl="1"/>
            <a:r>
              <a:rPr lang="en-US" dirty="0" smtClean="0"/>
              <a:t>Experimental Approaches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BFBFBF"/>
                </a:solidFill>
              </a:rPr>
              <a:t>Liquid Argon Time Projection Chambers (</a:t>
            </a:r>
            <a:r>
              <a:rPr lang="en-US" dirty="0" err="1" smtClean="0">
                <a:solidFill>
                  <a:srgbClr val="BFBFBF"/>
                </a:solidFill>
              </a:rPr>
              <a:t>LArTPCs</a:t>
            </a:r>
            <a:r>
              <a:rPr lang="en-US" dirty="0" smtClean="0">
                <a:solidFill>
                  <a:srgbClr val="BFBFBF"/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rgbClr val="BFBFBF"/>
                </a:solidFill>
              </a:rPr>
              <a:t>MicroBooNE</a:t>
            </a:r>
            <a:endParaRPr lang="en-US" dirty="0" smtClean="0">
              <a:solidFill>
                <a:srgbClr val="BFBFBF"/>
              </a:solidFill>
            </a:endParaRP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Liquid Argon Scintillation Light</a:t>
            </a: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err="1" smtClean="0">
                <a:solidFill>
                  <a:srgbClr val="BFBFBF"/>
                </a:solidFill>
              </a:rPr>
              <a:t>LAr</a:t>
            </a:r>
            <a:r>
              <a:rPr lang="en-US" dirty="0" smtClean="0">
                <a:solidFill>
                  <a:srgbClr val="BFBFBF"/>
                </a:solidFill>
              </a:rPr>
              <a:t> Light Studies at </a:t>
            </a:r>
            <a:r>
              <a:rPr lang="en-US" dirty="0" err="1" smtClean="0">
                <a:solidFill>
                  <a:srgbClr val="BFBFBF"/>
                </a:solidFill>
              </a:rPr>
              <a:t>Fermilab</a:t>
            </a:r>
            <a:endParaRPr lang="en-US" dirty="0" smtClean="0">
              <a:solidFill>
                <a:srgbClr val="BFBFBF"/>
              </a:solidFill>
            </a:endParaRP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Nitrogen Contamination in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endParaRPr lang="en-US" dirty="0" smtClean="0">
              <a:solidFill>
                <a:srgbClr val="BFBFBF"/>
              </a:solidFill>
            </a:endParaRP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Argon/Methane Mixtures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Characterizing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r>
              <a:rPr lang="en-US" dirty="0" smtClean="0">
                <a:solidFill>
                  <a:srgbClr val="BFBFBF"/>
                </a:solidFill>
              </a:rPr>
              <a:t> Light Guide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0AF4-F60C-FA4E-AD2B-A9DE9DDC0D7F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5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60350" y="647775"/>
            <a:ext cx="8883650" cy="54276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Mass Hierarchy &amp; CP violation</a:t>
            </a:r>
          </a:p>
          <a:p>
            <a:pPr lvl="1"/>
            <a:r>
              <a:rPr lang="en-US" dirty="0" smtClean="0"/>
              <a:t>“Long baseline” (&gt; 100 km) oscillation experiments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Sterile Neutrinos &amp; </a:t>
            </a:r>
            <a:r>
              <a:rPr lang="en-US" dirty="0" err="1" smtClean="0"/>
              <a:t>MiniBooNE</a:t>
            </a:r>
            <a:r>
              <a:rPr lang="en-US" dirty="0" smtClean="0"/>
              <a:t> Low Energy Excess</a:t>
            </a:r>
          </a:p>
          <a:p>
            <a:pPr lvl="1"/>
            <a:r>
              <a:rPr lang="en-US" dirty="0" smtClean="0"/>
              <a:t>“Short baseline” (&lt; 1 km) oscillation experiments</a:t>
            </a:r>
          </a:p>
          <a:p>
            <a:pPr lvl="2"/>
            <a:r>
              <a:rPr lang="en-US" dirty="0" err="1" smtClean="0"/>
              <a:t>OscSNS</a:t>
            </a:r>
            <a:r>
              <a:rPr lang="en-US" dirty="0" smtClean="0"/>
              <a:t>, </a:t>
            </a:r>
            <a:r>
              <a:rPr lang="en-US" dirty="0" err="1" smtClean="0"/>
              <a:t>MicroBooNE</a:t>
            </a:r>
            <a:r>
              <a:rPr lang="en-US" dirty="0" smtClean="0"/>
              <a:t>, plus a dozen others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241" y="1939216"/>
            <a:ext cx="2736490" cy="1944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2726" y="1952312"/>
            <a:ext cx="78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T2K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54" y="1965405"/>
            <a:ext cx="2344312" cy="1852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951" y="3473915"/>
            <a:ext cx="8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LBNE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424256">
            <a:off x="1310510" y="2842708"/>
            <a:ext cx="837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1300 km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825" y="1654928"/>
            <a:ext cx="2133600" cy="22745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3556092">
            <a:off x="6894391" y="2517039"/>
            <a:ext cx="837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810 km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852690" y="3170230"/>
            <a:ext cx="78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NOvA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9058-1AFD-2C4F-8EAD-314501657B97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1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60350" y="647775"/>
            <a:ext cx="8883650" cy="54276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Mass Hierarchy &amp; CP violation</a:t>
            </a:r>
          </a:p>
          <a:p>
            <a:pPr lvl="1"/>
            <a:r>
              <a:rPr lang="en-US" dirty="0" smtClean="0"/>
              <a:t>“Long baseline” (&gt; 100 km) oscillation experiments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Sterile Neutrinos &amp; </a:t>
            </a:r>
            <a:r>
              <a:rPr lang="en-US" dirty="0" err="1" smtClean="0"/>
              <a:t>MiniBooNE</a:t>
            </a:r>
            <a:r>
              <a:rPr lang="en-US" dirty="0" smtClean="0"/>
              <a:t> Low Energy Excess</a:t>
            </a:r>
          </a:p>
          <a:p>
            <a:pPr lvl="1"/>
            <a:r>
              <a:rPr lang="en-US" dirty="0" smtClean="0"/>
              <a:t>“Short baseline” (&lt; 1 km) oscillation experiments</a:t>
            </a:r>
          </a:p>
          <a:p>
            <a:pPr lvl="2"/>
            <a:r>
              <a:rPr lang="en-US" dirty="0" err="1" smtClean="0"/>
              <a:t>OscSNS</a:t>
            </a:r>
            <a:r>
              <a:rPr lang="en-US" dirty="0" smtClean="0"/>
              <a:t>, </a:t>
            </a:r>
            <a:r>
              <a:rPr lang="en-US" dirty="0" err="1" smtClean="0"/>
              <a:t>MicroBooNE</a:t>
            </a:r>
            <a:r>
              <a:rPr lang="en-US" dirty="0" smtClean="0"/>
              <a:t>, plus a dozen others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241" y="1939216"/>
            <a:ext cx="2736490" cy="1944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2726" y="1952312"/>
            <a:ext cx="78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T2K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54" y="1965405"/>
            <a:ext cx="2344312" cy="1852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951" y="3473915"/>
            <a:ext cx="8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LBNE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424256">
            <a:off x="1310510" y="2842708"/>
            <a:ext cx="837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1300 km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825" y="1654928"/>
            <a:ext cx="2133600" cy="22745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3556092">
            <a:off x="6894391" y="2517039"/>
            <a:ext cx="837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810 km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852690" y="3170230"/>
            <a:ext cx="78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NOvA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461531" y="5211426"/>
            <a:ext cx="1833056" cy="51066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4D9A-550A-A647-8B7F-AF67EC8300F3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4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60350" y="647775"/>
            <a:ext cx="8883650" cy="54276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Mass Hierarchy &amp; CP violation</a:t>
            </a:r>
          </a:p>
          <a:p>
            <a:pPr lvl="1"/>
            <a:r>
              <a:rPr lang="en-US" dirty="0" smtClean="0"/>
              <a:t>“Long baseline” (&gt; 100 km) oscillation experiments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Sterile Neutrinos &amp; </a:t>
            </a:r>
            <a:r>
              <a:rPr lang="en-US" dirty="0" err="1" smtClean="0"/>
              <a:t>MiniBooNE</a:t>
            </a:r>
            <a:r>
              <a:rPr lang="en-US" dirty="0" smtClean="0"/>
              <a:t> Low Energy Excess</a:t>
            </a:r>
          </a:p>
          <a:p>
            <a:pPr lvl="1"/>
            <a:r>
              <a:rPr lang="en-US" dirty="0" smtClean="0"/>
              <a:t>“Short baseline” (&lt; 1 km) oscillation experiments</a:t>
            </a:r>
          </a:p>
          <a:p>
            <a:pPr lvl="2"/>
            <a:r>
              <a:rPr lang="en-US" dirty="0" err="1" smtClean="0"/>
              <a:t>OscSNS</a:t>
            </a:r>
            <a:r>
              <a:rPr lang="en-US" dirty="0" smtClean="0"/>
              <a:t>, </a:t>
            </a:r>
            <a:r>
              <a:rPr lang="en-US" dirty="0" err="1" smtClean="0"/>
              <a:t>MicroBooNE</a:t>
            </a:r>
            <a:r>
              <a:rPr lang="en-US" dirty="0" smtClean="0"/>
              <a:t>, plus a dozen others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241" y="1939216"/>
            <a:ext cx="2736490" cy="1944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2726" y="1952312"/>
            <a:ext cx="78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T2K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54" y="1965405"/>
            <a:ext cx="2344312" cy="1852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951" y="3473915"/>
            <a:ext cx="8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LBNE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424256">
            <a:off x="1310510" y="2842708"/>
            <a:ext cx="837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1300 km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825" y="1654928"/>
            <a:ext cx="2133600" cy="22745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3556092">
            <a:off x="6894391" y="2517039"/>
            <a:ext cx="837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810 km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852690" y="3170230"/>
            <a:ext cx="78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NOvA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461531" y="5211426"/>
            <a:ext cx="1833056" cy="51066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82974" y="3883771"/>
            <a:ext cx="2921203" cy="2117088"/>
          </a:xfrm>
          <a:custGeom>
            <a:avLst/>
            <a:gdLst>
              <a:gd name="connsiteX0" fmla="*/ 2921203 w 2921203"/>
              <a:gd name="connsiteY0" fmla="*/ 1846259 h 2117088"/>
              <a:gd name="connsiteX1" fmla="*/ 1428573 w 2921203"/>
              <a:gd name="connsiteY1" fmla="*/ 2081951 h 2117088"/>
              <a:gd name="connsiteX2" fmla="*/ 40688 w 2921203"/>
              <a:gd name="connsiteY2" fmla="*/ 1178463 h 2117088"/>
              <a:gd name="connsiteX3" fmla="*/ 341833 w 2921203"/>
              <a:gd name="connsiteY3" fmla="*/ 0 h 211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203" h="2117088">
                <a:moveTo>
                  <a:pt x="2921203" y="1846259"/>
                </a:moveTo>
                <a:cubicBezTo>
                  <a:pt x="2414931" y="2019754"/>
                  <a:pt x="1908659" y="2193250"/>
                  <a:pt x="1428573" y="2081951"/>
                </a:cubicBezTo>
                <a:cubicBezTo>
                  <a:pt x="948487" y="1970652"/>
                  <a:pt x="221811" y="1525455"/>
                  <a:pt x="40688" y="1178463"/>
                </a:cubicBezTo>
                <a:cubicBezTo>
                  <a:pt x="-140435" y="831471"/>
                  <a:pt x="341833" y="0"/>
                  <a:pt x="341833" y="0"/>
                </a:cubicBezTo>
              </a:path>
            </a:pathLst>
          </a:custGeom>
          <a:ln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36B3-343B-E24E-84CB-5F76FCC3C37E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4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132"/>
          </a:xfrm>
        </p:spPr>
        <p:txBody>
          <a:bodyPr>
            <a:normAutofit fontScale="90000"/>
          </a:bodyPr>
          <a:lstStyle/>
          <a:p>
            <a:r>
              <a:rPr lang="en-US" sz="3400" dirty="0" smtClean="0"/>
              <a:t>Addressing the </a:t>
            </a:r>
            <a:r>
              <a:rPr lang="en-US" sz="3400" dirty="0" err="1" smtClean="0"/>
              <a:t>MiniBooNE</a:t>
            </a:r>
            <a:r>
              <a:rPr lang="en-US" sz="3400" dirty="0" smtClean="0"/>
              <a:t> “Low-Energy Excess”</a:t>
            </a:r>
            <a:endParaRPr lang="en-US" sz="3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51" y="3937604"/>
            <a:ext cx="4307680" cy="1931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97" y="1210933"/>
            <a:ext cx="6105233" cy="1830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878" y="860570"/>
            <a:ext cx="1765926" cy="228598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45917" y="3743767"/>
            <a:ext cx="3722307" cy="2203389"/>
            <a:chOff x="6354019" y="4294842"/>
            <a:chExt cx="3722307" cy="2203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54019" y="4294842"/>
              <a:ext cx="3722307" cy="22033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4804" y="4749497"/>
              <a:ext cx="1407552" cy="1145987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170546" y="3776714"/>
            <a:ext cx="123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MiniBooNE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3" idx="2"/>
          </p:cNvCxnSpPr>
          <p:nvPr/>
        </p:nvCxnSpPr>
        <p:spPr>
          <a:xfrm>
            <a:off x="3260220" y="3146559"/>
            <a:ext cx="4411621" cy="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14716" y="3128124"/>
            <a:ext cx="2062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~ 500 m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AEC6-A101-B243-A8F5-23DBF12771F5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2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132"/>
          </a:xfrm>
        </p:spPr>
        <p:txBody>
          <a:bodyPr>
            <a:normAutofit fontScale="90000"/>
          </a:bodyPr>
          <a:lstStyle/>
          <a:p>
            <a:r>
              <a:rPr lang="en-US" sz="3400" dirty="0" smtClean="0"/>
              <a:t>Addressing the </a:t>
            </a:r>
            <a:r>
              <a:rPr lang="en-US" sz="3400" dirty="0" err="1" smtClean="0"/>
              <a:t>MiniBooNE</a:t>
            </a:r>
            <a:r>
              <a:rPr lang="en-US" sz="3400" dirty="0" smtClean="0"/>
              <a:t> “Low-Energy Excess”</a:t>
            </a:r>
            <a:endParaRPr lang="en-US" sz="3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97" y="1210933"/>
            <a:ext cx="6105233" cy="1830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51" y="3861214"/>
            <a:ext cx="4282556" cy="16760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802" y="1147928"/>
            <a:ext cx="1993998" cy="17598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6702" y="963262"/>
            <a:ext cx="1407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/>
              <a:t>LArTPC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Detctor</a:t>
            </a:r>
            <a:endParaRPr lang="en-US" sz="10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250391" y="3487254"/>
            <a:ext cx="3887165" cy="2869096"/>
            <a:chOff x="5243954" y="3487254"/>
            <a:chExt cx="3710300" cy="2789125"/>
          </a:xfrm>
        </p:grpSpPr>
        <p:graphicFrame>
          <p:nvGraphicFramePr>
            <p:cNvPr id="16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5426819"/>
                </p:ext>
              </p:extLst>
            </p:nvPr>
          </p:nvGraphicFramePr>
          <p:xfrm>
            <a:off x="5243954" y="3487254"/>
            <a:ext cx="3710300" cy="278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6" name="Document" r:id="rId6" imgW="5600700" imgH="2921000" progId="Word.Document.12">
                    <p:link updateAutomatic="1"/>
                  </p:oleObj>
                </mc:Choice>
                <mc:Fallback>
                  <p:oleObj name="Document" r:id="rId6" imgW="5600700" imgH="2921000" progId="Word.Document.12">
                    <p:link updateAutomatic="1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265" r="44081"/>
                        <a:stretch>
                          <a:fillRect/>
                        </a:stretch>
                      </p:blipFill>
                      <p:spPr bwMode="auto">
                        <a:xfrm>
                          <a:off x="5243954" y="3487254"/>
                          <a:ext cx="3710300" cy="2789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5243954" y="3598835"/>
              <a:ext cx="3169097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Energy loss in first 2.4 cm of track</a:t>
              </a:r>
              <a:endParaRPr lang="en-US" sz="12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34286" y="5996153"/>
            <a:ext cx="708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LArTPC</a:t>
            </a:r>
            <a:r>
              <a:rPr lang="en-US" i="1" dirty="0" smtClean="0">
                <a:solidFill>
                  <a:srgbClr val="FF0000"/>
                </a:solidFill>
              </a:rPr>
              <a:t> = “Modern Bubble Chamber” with 3D track reconstruction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497" y="5497968"/>
            <a:ext cx="47015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Liquid Argon Time Projection Chamber (</a:t>
            </a:r>
            <a:r>
              <a:rPr lang="en-US" dirty="0" err="1" smtClean="0"/>
              <a:t>LArTPC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260220" y="3146559"/>
            <a:ext cx="4411621" cy="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14716" y="3128124"/>
            <a:ext cx="2062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~ 500 m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9C9A-0A0F-0B43-BA02-A98A0B7C126E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6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Neutrino Oscillation Physics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Experimental Approaches</a:t>
            </a:r>
          </a:p>
          <a:p>
            <a:endParaRPr lang="en-US" dirty="0" smtClean="0"/>
          </a:p>
          <a:p>
            <a:r>
              <a:rPr lang="en-US" dirty="0" smtClean="0"/>
              <a:t>Liquid Argon Time Projection Chambers (</a:t>
            </a:r>
            <a:r>
              <a:rPr lang="en-US" dirty="0" err="1" smtClean="0"/>
              <a:t>LArTPCs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>
                <a:solidFill>
                  <a:srgbClr val="BFBFBF"/>
                </a:solidFill>
              </a:rPr>
              <a:t>MicroBooNE</a:t>
            </a:r>
            <a:endParaRPr lang="en-US" dirty="0" smtClean="0">
              <a:solidFill>
                <a:srgbClr val="BFBFBF"/>
              </a:solidFill>
            </a:endParaRP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Liquid Argon Scintillation Light</a:t>
            </a: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err="1" smtClean="0">
                <a:solidFill>
                  <a:srgbClr val="BFBFBF"/>
                </a:solidFill>
              </a:rPr>
              <a:t>LAr</a:t>
            </a:r>
            <a:r>
              <a:rPr lang="en-US" dirty="0" smtClean="0">
                <a:solidFill>
                  <a:srgbClr val="BFBFBF"/>
                </a:solidFill>
              </a:rPr>
              <a:t> Light Studies at </a:t>
            </a:r>
            <a:r>
              <a:rPr lang="en-US" dirty="0" err="1" smtClean="0">
                <a:solidFill>
                  <a:srgbClr val="BFBFBF"/>
                </a:solidFill>
              </a:rPr>
              <a:t>Fermilab</a:t>
            </a:r>
            <a:endParaRPr lang="en-US" dirty="0" smtClean="0">
              <a:solidFill>
                <a:srgbClr val="BFBFBF"/>
              </a:solidFill>
            </a:endParaRP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Nitrogen Contamination in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endParaRPr lang="en-US" dirty="0" smtClean="0">
              <a:solidFill>
                <a:srgbClr val="BFBFBF"/>
              </a:solidFill>
            </a:endParaRP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Argon/Methane Mixtures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Characterizing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r>
              <a:rPr lang="en-US" dirty="0" smtClean="0">
                <a:solidFill>
                  <a:srgbClr val="BFBFBF"/>
                </a:solidFill>
              </a:rPr>
              <a:t> Light Guide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99EE-6362-8F46-9D1B-5A588BCD7B20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6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Neutrino Oscillation Physics</a:t>
            </a:r>
          </a:p>
          <a:p>
            <a:pPr lvl="1"/>
            <a:r>
              <a:rPr lang="en-US" dirty="0" smtClean="0"/>
              <a:t>Experimental Approaches</a:t>
            </a:r>
          </a:p>
          <a:p>
            <a:endParaRPr lang="en-US" dirty="0" smtClean="0"/>
          </a:p>
          <a:p>
            <a:r>
              <a:rPr lang="en-US" dirty="0" smtClean="0"/>
              <a:t>Liquid Argon Time Projection Chambers (</a:t>
            </a:r>
            <a:r>
              <a:rPr lang="en-US" dirty="0" err="1" smtClean="0"/>
              <a:t>LArTPCs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MicroBooNE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Liquid Argon Scintillation Light</a:t>
            </a:r>
          </a:p>
          <a:p>
            <a:endParaRPr lang="en-US" dirty="0" smtClean="0"/>
          </a:p>
          <a:p>
            <a:r>
              <a:rPr lang="en-US" dirty="0" err="1" smtClean="0"/>
              <a:t>LAr</a:t>
            </a:r>
            <a:r>
              <a:rPr lang="en-US" dirty="0" smtClean="0"/>
              <a:t> Light Studies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Nitrogen Contamination in </a:t>
            </a:r>
            <a:r>
              <a:rPr lang="en-US" dirty="0" err="1" smtClean="0"/>
              <a:t>LAr</a:t>
            </a:r>
            <a:endParaRPr lang="en-US" dirty="0" smtClean="0"/>
          </a:p>
          <a:p>
            <a:pPr lvl="1"/>
            <a:r>
              <a:rPr lang="en-US" dirty="0" smtClean="0"/>
              <a:t>Argon/Methane Mixtures</a:t>
            </a:r>
          </a:p>
          <a:p>
            <a:pPr lvl="1"/>
            <a:r>
              <a:rPr lang="en-US" dirty="0" smtClean="0"/>
              <a:t>Characterizing </a:t>
            </a:r>
            <a:r>
              <a:rPr lang="en-US" dirty="0" err="1" smtClean="0"/>
              <a:t>LAr</a:t>
            </a:r>
            <a:r>
              <a:rPr lang="en-US" dirty="0" smtClean="0"/>
              <a:t> Light Guide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F1AF-F5E7-F847-BD79-EE8A9E8090D4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5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C:\My Documents\Dusel\TPC\TPC2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9" t="16953" r="20518" b="8540"/>
          <a:stretch>
            <a:fillRect/>
          </a:stretch>
        </p:blipFill>
        <p:spPr bwMode="auto">
          <a:xfrm>
            <a:off x="3429000" y="1430338"/>
            <a:ext cx="2362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C:\My Documents\Dusel\TPC\TPC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0600"/>
            <a:ext cx="57626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62316" y="0"/>
            <a:ext cx="128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 Yu (BNL)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E21F-7E9F-E84F-A751-C042E257B380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62200" y="2514600"/>
            <a:ext cx="1752600" cy="2667000"/>
            <a:chOff x="2209800" y="2819400"/>
            <a:chExt cx="1752600" cy="2667000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019300" y="4381500"/>
              <a:ext cx="1295400" cy="914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667000" y="3276600"/>
              <a:ext cx="1371600" cy="4572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124200" y="3962400"/>
              <a:ext cx="838200" cy="2286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252" name="Picture 4" descr="C:\My Documents\Dusel\TPC\TPC2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9" t="16953" r="20518" b="8540"/>
          <a:stretch>
            <a:fillRect/>
          </a:stretch>
        </p:blipFill>
        <p:spPr bwMode="auto">
          <a:xfrm>
            <a:off x="3429000" y="1430338"/>
            <a:ext cx="2362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C:\My Documents\Dusel\TPC\TPC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0600"/>
            <a:ext cx="57626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6050693" y="1745734"/>
            <a:ext cx="2509107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Charged particle tracks ionize Argon atoms</a:t>
            </a:r>
            <a:endParaRPr lang="en-US" sz="1600" dirty="0"/>
          </a:p>
        </p:txBody>
      </p:sp>
      <p:grpSp>
        <p:nvGrpSpPr>
          <p:cNvPr id="5" name="Group 35"/>
          <p:cNvGrpSpPr/>
          <p:nvPr/>
        </p:nvGrpSpPr>
        <p:grpSpPr>
          <a:xfrm>
            <a:off x="420770" y="6858000"/>
            <a:ext cx="620630" cy="685800"/>
            <a:chOff x="1271670" y="5880100"/>
            <a:chExt cx="620630" cy="685800"/>
          </a:xfrm>
        </p:grpSpPr>
        <p:cxnSp>
          <p:nvCxnSpPr>
            <p:cNvPr id="33" name="Straight Arrow Connector 32"/>
            <p:cNvCxnSpPr/>
            <p:nvPr/>
          </p:nvCxnSpPr>
          <p:spPr>
            <a:xfrm rot="5400000" flipH="1" flipV="1">
              <a:off x="1282700" y="5956300"/>
              <a:ext cx="685800" cy="533400"/>
            </a:xfrm>
            <a:prstGeom prst="straightConnector1">
              <a:avLst/>
            </a:prstGeom>
            <a:ln w="38100" cap="flat" cmpd="sng" algn="ctr">
              <a:solidFill>
                <a:srgbClr val="00009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1271670" y="5918200"/>
              <a:ext cx="3793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n</a:t>
              </a:r>
              <a:endParaRPr lang="en-US" sz="2400" dirty="0">
                <a:solidFill>
                  <a:srgbClr val="00009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881717" y="4717534"/>
            <a:ext cx="670983" cy="489466"/>
            <a:chOff x="1805517" y="4819134"/>
            <a:chExt cx="670983" cy="489466"/>
          </a:xfrm>
        </p:grpSpPr>
        <p:sp>
          <p:nvSpPr>
            <p:cNvPr id="48" name="Oval 47"/>
            <p:cNvSpPr/>
            <p:nvPr/>
          </p:nvSpPr>
          <p:spPr>
            <a:xfrm>
              <a:off x="2235200" y="5067300"/>
              <a:ext cx="241300" cy="2413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5517" y="4819134"/>
              <a:ext cx="586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 smtClean="0">
                  <a:solidFill>
                    <a:srgbClr val="FF0000"/>
                  </a:solidFill>
                </a:rPr>
                <a:t>40</a:t>
              </a:r>
              <a:r>
                <a:rPr lang="en-US" dirty="0" smtClean="0">
                  <a:solidFill>
                    <a:srgbClr val="FF0000"/>
                  </a:solidFill>
                </a:rPr>
                <a:t>Ar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862316" y="0"/>
            <a:ext cx="128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 Yu (BNL)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5F7A2-E602-BC4E-A1BA-3FE3170C3FD5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03 -0.05023 L 0.1507 -0.2465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-9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62200" y="2514600"/>
            <a:ext cx="1752600" cy="2667000"/>
            <a:chOff x="2209800" y="2819400"/>
            <a:chExt cx="1752600" cy="2667000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019300" y="4381500"/>
              <a:ext cx="1295400" cy="914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667000" y="3276600"/>
              <a:ext cx="1371600" cy="4572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124200" y="3962400"/>
              <a:ext cx="838200" cy="2286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3429000" y="2441575"/>
            <a:ext cx="5264150" cy="3249613"/>
          </a:xfrm>
          <a:custGeom>
            <a:avLst/>
            <a:gdLst>
              <a:gd name="connsiteX0" fmla="*/ 0 w 5264458"/>
              <a:gd name="connsiteY0" fmla="*/ 2796466 h 3249227"/>
              <a:gd name="connsiteX1" fmla="*/ 790112 w 5264458"/>
              <a:gd name="connsiteY1" fmla="*/ 1447060 h 3249227"/>
              <a:gd name="connsiteX2" fmla="*/ 1225118 w 5264458"/>
              <a:gd name="connsiteY2" fmla="*/ 1216241 h 3249227"/>
              <a:gd name="connsiteX3" fmla="*/ 1944210 w 5264458"/>
              <a:gd name="connsiteY3" fmla="*/ 8878 h 3249227"/>
              <a:gd name="connsiteX4" fmla="*/ 5264458 w 5264458"/>
              <a:gd name="connsiteY4" fmla="*/ 0 h 3249227"/>
              <a:gd name="connsiteX5" fmla="*/ 5264458 w 5264458"/>
              <a:gd name="connsiteY5" fmla="*/ 3249227 h 3249227"/>
              <a:gd name="connsiteX6" fmla="*/ 0 w 5264458"/>
              <a:gd name="connsiteY6" fmla="*/ 2796466 h 324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4458" h="3249227">
                <a:moveTo>
                  <a:pt x="0" y="2796466"/>
                </a:moveTo>
                <a:lnTo>
                  <a:pt x="790112" y="1447060"/>
                </a:lnTo>
                <a:lnTo>
                  <a:pt x="1225118" y="1216241"/>
                </a:lnTo>
                <a:lnTo>
                  <a:pt x="1944210" y="8878"/>
                </a:lnTo>
                <a:lnTo>
                  <a:pt x="5264458" y="0"/>
                </a:lnTo>
                <a:lnTo>
                  <a:pt x="5264458" y="3249227"/>
                </a:lnTo>
                <a:lnTo>
                  <a:pt x="0" y="27964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3252" name="Picture 4" descr="C:\My Documents\Dusel\TPC\TPC2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9" t="16953" r="20518" b="8540"/>
          <a:stretch>
            <a:fillRect/>
          </a:stretch>
        </p:blipFill>
        <p:spPr bwMode="auto">
          <a:xfrm>
            <a:off x="3429000" y="1430338"/>
            <a:ext cx="2362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8" descr="C:\My Documents\Dusel\TPC\TPC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614488"/>
            <a:ext cx="4179888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C:\My Documents\Dusel\TPC\TPC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990600"/>
            <a:ext cx="57626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6248400" y="2133600"/>
            <a:ext cx="990600" cy="2286000"/>
            <a:chOff x="6248400" y="2133600"/>
            <a:chExt cx="990600" cy="2286000"/>
          </a:xfrm>
        </p:grpSpPr>
        <p:cxnSp>
          <p:nvCxnSpPr>
            <p:cNvPr id="29" name="Straight Connector 28"/>
            <p:cNvCxnSpPr/>
            <p:nvPr/>
          </p:nvCxnSpPr>
          <p:spPr>
            <a:xfrm rot="16200000" flipH="1">
              <a:off x="6248400" y="2819400"/>
              <a:ext cx="457200" cy="4572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6400800" y="2438400"/>
              <a:ext cx="1143000" cy="5334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V="1">
              <a:off x="6210300" y="3771900"/>
              <a:ext cx="1143000" cy="1524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5181600" y="4495800"/>
            <a:ext cx="2286000" cy="1905000"/>
            <a:chOff x="5181600" y="4495800"/>
            <a:chExt cx="2286000" cy="1905000"/>
          </a:xfrm>
        </p:grpSpPr>
        <p:cxnSp>
          <p:nvCxnSpPr>
            <p:cNvPr id="37" name="Straight Connector 36"/>
            <p:cNvCxnSpPr/>
            <p:nvPr/>
          </p:nvCxnSpPr>
          <p:spPr>
            <a:xfrm rot="10800000" flipV="1">
              <a:off x="6019800" y="4495800"/>
              <a:ext cx="1447800" cy="83820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5753100" y="5067300"/>
              <a:ext cx="533400" cy="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5067300" y="5448300"/>
              <a:ext cx="1066800" cy="83820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 26"/>
          <p:cNvSpPr/>
          <p:nvPr/>
        </p:nvSpPr>
        <p:spPr>
          <a:xfrm>
            <a:off x="3968750" y="1447800"/>
            <a:ext cx="4429125" cy="5041900"/>
          </a:xfrm>
          <a:custGeom>
            <a:avLst/>
            <a:gdLst>
              <a:gd name="connsiteX0" fmla="*/ 1988599 w 4429958"/>
              <a:gd name="connsiteY0" fmla="*/ 8878 h 5042517"/>
              <a:gd name="connsiteX1" fmla="*/ 1988599 w 4429958"/>
              <a:gd name="connsiteY1" fmla="*/ 3062796 h 5042517"/>
              <a:gd name="connsiteX2" fmla="*/ 0 w 4429958"/>
              <a:gd name="connsiteY2" fmla="*/ 5042517 h 5042517"/>
              <a:gd name="connsiteX3" fmla="*/ 4429958 w 4429958"/>
              <a:gd name="connsiteY3" fmla="*/ 5033639 h 5042517"/>
              <a:gd name="connsiteX4" fmla="*/ 4421080 w 4429958"/>
              <a:gd name="connsiteY4" fmla="*/ 0 h 5042517"/>
              <a:gd name="connsiteX5" fmla="*/ 1988599 w 4429958"/>
              <a:gd name="connsiteY5" fmla="*/ 8878 h 504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958" h="5042517">
                <a:moveTo>
                  <a:pt x="1988599" y="8878"/>
                </a:moveTo>
                <a:lnTo>
                  <a:pt x="1988599" y="3062796"/>
                </a:lnTo>
                <a:lnTo>
                  <a:pt x="0" y="5042517"/>
                </a:lnTo>
                <a:lnTo>
                  <a:pt x="4429958" y="5033639"/>
                </a:lnTo>
                <a:cubicBezTo>
                  <a:pt x="4426999" y="3355759"/>
                  <a:pt x="4424039" y="1677880"/>
                  <a:pt x="4421080" y="0"/>
                </a:cubicBezTo>
                <a:lnTo>
                  <a:pt x="1988599" y="887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050693" y="1745734"/>
            <a:ext cx="2509107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Charged particle tracks ionize Argon atoms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5981700" y="2291834"/>
            <a:ext cx="30861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Scintillation light (~ns) is detected by PMTs at same time</a:t>
            </a:r>
            <a:endParaRPr lang="en-US" sz="1600" dirty="0"/>
          </a:p>
        </p:txBody>
      </p:sp>
      <p:grpSp>
        <p:nvGrpSpPr>
          <p:cNvPr id="6" name="Group 50"/>
          <p:cNvGrpSpPr/>
          <p:nvPr/>
        </p:nvGrpSpPr>
        <p:grpSpPr>
          <a:xfrm>
            <a:off x="7086600" y="3111500"/>
            <a:ext cx="635000" cy="1892300"/>
            <a:chOff x="6832600" y="3251200"/>
            <a:chExt cx="635000" cy="1892300"/>
          </a:xfrm>
        </p:grpSpPr>
        <p:grpSp>
          <p:nvGrpSpPr>
            <p:cNvPr id="7" name="Group 43"/>
            <p:cNvGrpSpPr/>
            <p:nvPr/>
          </p:nvGrpSpPr>
          <p:grpSpPr>
            <a:xfrm>
              <a:off x="6845300" y="3251200"/>
              <a:ext cx="622300" cy="596900"/>
              <a:chOff x="6858000" y="3238500"/>
              <a:chExt cx="622300" cy="5969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6858000" y="3238500"/>
                <a:ext cx="431800" cy="5969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112000" y="3390900"/>
                <a:ext cx="368300" cy="330200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" name="Group 44"/>
            <p:cNvGrpSpPr/>
            <p:nvPr/>
          </p:nvGrpSpPr>
          <p:grpSpPr>
            <a:xfrm>
              <a:off x="6832600" y="3898900"/>
              <a:ext cx="622300" cy="596900"/>
              <a:chOff x="6858000" y="3238500"/>
              <a:chExt cx="622300" cy="596900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6858000" y="3238500"/>
                <a:ext cx="431800" cy="5969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112000" y="3390900"/>
                <a:ext cx="368300" cy="330200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" name="Group 47"/>
            <p:cNvGrpSpPr/>
            <p:nvPr/>
          </p:nvGrpSpPr>
          <p:grpSpPr>
            <a:xfrm>
              <a:off x="6832600" y="4546600"/>
              <a:ext cx="622300" cy="596900"/>
              <a:chOff x="6858000" y="3238500"/>
              <a:chExt cx="622300" cy="596900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6858000" y="3238500"/>
                <a:ext cx="431800" cy="5969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112000" y="3390900"/>
                <a:ext cx="368300" cy="330200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53" name="Straight Arrow Connector 52"/>
          <p:cNvCxnSpPr/>
          <p:nvPr/>
        </p:nvCxnSpPr>
        <p:spPr>
          <a:xfrm>
            <a:off x="3581400" y="4025900"/>
            <a:ext cx="787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3325742" y="3860801"/>
            <a:ext cx="814458" cy="1092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338443" y="4107148"/>
            <a:ext cx="827157" cy="1092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62316" y="0"/>
            <a:ext cx="128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 Yu (BNL)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E9E5-F8B4-5748-8A31-84D6FB905D18}" type="datetime1">
              <a:rPr lang="en-US" smtClean="0"/>
              <a:t>4/22/14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27917 -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0" y="-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0.25 -0.0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185 L 0.24445 0.0259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62200" y="2514600"/>
            <a:ext cx="1752600" cy="2667000"/>
            <a:chOff x="2209800" y="2819400"/>
            <a:chExt cx="1752600" cy="2667000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019300" y="4381500"/>
              <a:ext cx="1295400" cy="914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667000" y="3276600"/>
              <a:ext cx="1371600" cy="4572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124200" y="3962400"/>
              <a:ext cx="838200" cy="2286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3429000" y="2441575"/>
            <a:ext cx="5264150" cy="3249613"/>
          </a:xfrm>
          <a:custGeom>
            <a:avLst/>
            <a:gdLst>
              <a:gd name="connsiteX0" fmla="*/ 0 w 5264458"/>
              <a:gd name="connsiteY0" fmla="*/ 2796466 h 3249227"/>
              <a:gd name="connsiteX1" fmla="*/ 790112 w 5264458"/>
              <a:gd name="connsiteY1" fmla="*/ 1447060 h 3249227"/>
              <a:gd name="connsiteX2" fmla="*/ 1225118 w 5264458"/>
              <a:gd name="connsiteY2" fmla="*/ 1216241 h 3249227"/>
              <a:gd name="connsiteX3" fmla="*/ 1944210 w 5264458"/>
              <a:gd name="connsiteY3" fmla="*/ 8878 h 3249227"/>
              <a:gd name="connsiteX4" fmla="*/ 5264458 w 5264458"/>
              <a:gd name="connsiteY4" fmla="*/ 0 h 3249227"/>
              <a:gd name="connsiteX5" fmla="*/ 5264458 w 5264458"/>
              <a:gd name="connsiteY5" fmla="*/ 3249227 h 3249227"/>
              <a:gd name="connsiteX6" fmla="*/ 0 w 5264458"/>
              <a:gd name="connsiteY6" fmla="*/ 2796466 h 324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4458" h="3249227">
                <a:moveTo>
                  <a:pt x="0" y="2796466"/>
                </a:moveTo>
                <a:lnTo>
                  <a:pt x="790112" y="1447060"/>
                </a:lnTo>
                <a:lnTo>
                  <a:pt x="1225118" y="1216241"/>
                </a:lnTo>
                <a:lnTo>
                  <a:pt x="1944210" y="8878"/>
                </a:lnTo>
                <a:lnTo>
                  <a:pt x="5264458" y="0"/>
                </a:lnTo>
                <a:lnTo>
                  <a:pt x="5264458" y="3249227"/>
                </a:lnTo>
                <a:lnTo>
                  <a:pt x="0" y="27964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3252" name="Picture 4" descr="C:\My Documents\Dusel\TPC\TPC2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9" t="16953" r="20518" b="8540"/>
          <a:stretch>
            <a:fillRect/>
          </a:stretch>
        </p:blipFill>
        <p:spPr bwMode="auto">
          <a:xfrm>
            <a:off x="3429000" y="1430338"/>
            <a:ext cx="2362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8" descr="C:\My Documents\Dusel\TPC\TPC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614488"/>
            <a:ext cx="4179888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C:\My Documents\Dusel\TPC\TPC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990600"/>
            <a:ext cx="57626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6248400" y="2133600"/>
            <a:ext cx="990600" cy="2286000"/>
            <a:chOff x="6248400" y="2133600"/>
            <a:chExt cx="990600" cy="2286000"/>
          </a:xfrm>
        </p:grpSpPr>
        <p:cxnSp>
          <p:nvCxnSpPr>
            <p:cNvPr id="29" name="Straight Connector 28"/>
            <p:cNvCxnSpPr/>
            <p:nvPr/>
          </p:nvCxnSpPr>
          <p:spPr>
            <a:xfrm rot="16200000" flipH="1">
              <a:off x="6248400" y="2819400"/>
              <a:ext cx="457200" cy="4572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6400800" y="2438400"/>
              <a:ext cx="1143000" cy="5334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V="1">
              <a:off x="6210300" y="3771900"/>
              <a:ext cx="1143000" cy="1524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5181600" y="4495800"/>
            <a:ext cx="2286000" cy="1905000"/>
            <a:chOff x="5181600" y="4495800"/>
            <a:chExt cx="2286000" cy="1905000"/>
          </a:xfrm>
        </p:grpSpPr>
        <p:cxnSp>
          <p:nvCxnSpPr>
            <p:cNvPr id="37" name="Straight Connector 36"/>
            <p:cNvCxnSpPr/>
            <p:nvPr/>
          </p:nvCxnSpPr>
          <p:spPr>
            <a:xfrm rot="10800000" flipV="1">
              <a:off x="6019800" y="4495800"/>
              <a:ext cx="1447800" cy="83820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5753100" y="5067300"/>
              <a:ext cx="533400" cy="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5067300" y="5448300"/>
              <a:ext cx="1066800" cy="83820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 26"/>
          <p:cNvSpPr/>
          <p:nvPr/>
        </p:nvSpPr>
        <p:spPr>
          <a:xfrm>
            <a:off x="3968750" y="1447800"/>
            <a:ext cx="4429125" cy="5041900"/>
          </a:xfrm>
          <a:custGeom>
            <a:avLst/>
            <a:gdLst>
              <a:gd name="connsiteX0" fmla="*/ 1988599 w 4429958"/>
              <a:gd name="connsiteY0" fmla="*/ 8878 h 5042517"/>
              <a:gd name="connsiteX1" fmla="*/ 1988599 w 4429958"/>
              <a:gd name="connsiteY1" fmla="*/ 3062796 h 5042517"/>
              <a:gd name="connsiteX2" fmla="*/ 0 w 4429958"/>
              <a:gd name="connsiteY2" fmla="*/ 5042517 h 5042517"/>
              <a:gd name="connsiteX3" fmla="*/ 4429958 w 4429958"/>
              <a:gd name="connsiteY3" fmla="*/ 5033639 h 5042517"/>
              <a:gd name="connsiteX4" fmla="*/ 4421080 w 4429958"/>
              <a:gd name="connsiteY4" fmla="*/ 0 h 5042517"/>
              <a:gd name="connsiteX5" fmla="*/ 1988599 w 4429958"/>
              <a:gd name="connsiteY5" fmla="*/ 8878 h 504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958" h="5042517">
                <a:moveTo>
                  <a:pt x="1988599" y="8878"/>
                </a:moveTo>
                <a:lnTo>
                  <a:pt x="1988599" y="3062796"/>
                </a:lnTo>
                <a:lnTo>
                  <a:pt x="0" y="5042517"/>
                </a:lnTo>
                <a:lnTo>
                  <a:pt x="4429958" y="5033639"/>
                </a:lnTo>
                <a:cubicBezTo>
                  <a:pt x="4426999" y="3355759"/>
                  <a:pt x="4424039" y="1677880"/>
                  <a:pt x="4421080" y="0"/>
                </a:cubicBezTo>
                <a:lnTo>
                  <a:pt x="1988599" y="887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84893" y="3866634"/>
            <a:ext cx="30298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Then ionized electrons are collected by anode wires (~ms)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62316" y="0"/>
            <a:ext cx="128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 Yu (BNL)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7D5C-1870-8341-8318-4455D127C2AE}" type="datetime1">
              <a:rPr lang="en-US" smtClean="0"/>
              <a:t>4/22/14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3429000" y="2441575"/>
            <a:ext cx="5264150" cy="3249613"/>
          </a:xfrm>
          <a:custGeom>
            <a:avLst/>
            <a:gdLst>
              <a:gd name="connsiteX0" fmla="*/ 0 w 5264458"/>
              <a:gd name="connsiteY0" fmla="*/ 2796466 h 3249227"/>
              <a:gd name="connsiteX1" fmla="*/ 790112 w 5264458"/>
              <a:gd name="connsiteY1" fmla="*/ 1447060 h 3249227"/>
              <a:gd name="connsiteX2" fmla="*/ 1225118 w 5264458"/>
              <a:gd name="connsiteY2" fmla="*/ 1216241 h 3249227"/>
              <a:gd name="connsiteX3" fmla="*/ 1944210 w 5264458"/>
              <a:gd name="connsiteY3" fmla="*/ 8878 h 3249227"/>
              <a:gd name="connsiteX4" fmla="*/ 5264458 w 5264458"/>
              <a:gd name="connsiteY4" fmla="*/ 0 h 3249227"/>
              <a:gd name="connsiteX5" fmla="*/ 5264458 w 5264458"/>
              <a:gd name="connsiteY5" fmla="*/ 3249227 h 3249227"/>
              <a:gd name="connsiteX6" fmla="*/ 0 w 5264458"/>
              <a:gd name="connsiteY6" fmla="*/ 2796466 h 324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4458" h="3249227">
                <a:moveTo>
                  <a:pt x="0" y="2796466"/>
                </a:moveTo>
                <a:lnTo>
                  <a:pt x="790112" y="1447060"/>
                </a:lnTo>
                <a:lnTo>
                  <a:pt x="1225118" y="1216241"/>
                </a:lnTo>
                <a:lnTo>
                  <a:pt x="1944210" y="8878"/>
                </a:lnTo>
                <a:lnTo>
                  <a:pt x="5264458" y="0"/>
                </a:lnTo>
                <a:lnTo>
                  <a:pt x="5264458" y="3249227"/>
                </a:lnTo>
                <a:lnTo>
                  <a:pt x="0" y="27964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3252" name="Picture 4" descr="C:\My Documents\Dusel\TPC\TPC2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9" t="16953" r="20518" b="8540"/>
          <a:stretch>
            <a:fillRect/>
          </a:stretch>
        </p:blipFill>
        <p:spPr bwMode="auto">
          <a:xfrm>
            <a:off x="3429000" y="1430338"/>
            <a:ext cx="2362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8" descr="C:\My Documents\Dusel\TPC\TPC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614488"/>
            <a:ext cx="4179888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C:\My Documents\Dusel\TPC\TPC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990600"/>
            <a:ext cx="57626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6248400" y="2133600"/>
            <a:ext cx="990600" cy="2286000"/>
            <a:chOff x="6248400" y="2133600"/>
            <a:chExt cx="990600" cy="2286000"/>
          </a:xfrm>
        </p:grpSpPr>
        <p:cxnSp>
          <p:nvCxnSpPr>
            <p:cNvPr id="29" name="Straight Connector 28"/>
            <p:cNvCxnSpPr/>
            <p:nvPr/>
          </p:nvCxnSpPr>
          <p:spPr>
            <a:xfrm rot="16200000" flipH="1">
              <a:off x="6248400" y="2819400"/>
              <a:ext cx="457200" cy="4572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6400800" y="2438400"/>
              <a:ext cx="1143000" cy="5334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V="1">
              <a:off x="6210300" y="3771900"/>
              <a:ext cx="1143000" cy="1524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5181600" y="4495800"/>
            <a:ext cx="2286000" cy="1905000"/>
            <a:chOff x="5181600" y="4495800"/>
            <a:chExt cx="2286000" cy="1905000"/>
          </a:xfrm>
        </p:grpSpPr>
        <p:cxnSp>
          <p:nvCxnSpPr>
            <p:cNvPr id="37" name="Straight Connector 36"/>
            <p:cNvCxnSpPr/>
            <p:nvPr/>
          </p:nvCxnSpPr>
          <p:spPr>
            <a:xfrm rot="10800000" flipV="1">
              <a:off x="6019800" y="4495800"/>
              <a:ext cx="1447800" cy="83820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5753100" y="5067300"/>
              <a:ext cx="533400" cy="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5067300" y="5448300"/>
              <a:ext cx="1066800" cy="83820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284893" y="3866634"/>
            <a:ext cx="29917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Then ionized electrons are collected by anode wires (~ms)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6700" y="4586982"/>
            <a:ext cx="3009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Electrons near the wires are collected first, and electrons far from the wires are collected last, so drift coordinate  information is converted to electron drift time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862316" y="0"/>
            <a:ext cx="128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 Yu (BNL)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F3480-4ACA-3F43-BFBE-6498DE5807C5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5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2305"/>
            <a:ext cx="8229600" cy="5895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</a:t>
            </a:r>
            <a:r>
              <a:rPr lang="en-US" dirty="0" err="1" smtClean="0"/>
              <a:t>LAr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80" y="2317706"/>
            <a:ext cx="9147880" cy="4083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951473"/>
            <a:ext cx="8503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Relatively inexpensive, easy to obtain, easy to purity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Ionization electrons can be drifted over large distances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Good dielectric properties accommodate high voltages necessary for large drift fields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Bright scintillator (transparent to its own scintillation light)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89" y="3090333"/>
            <a:ext cx="1580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Soderberg</a:t>
            </a:r>
            <a:endParaRPr lang="en-US" sz="1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F812-5C82-7445-B109-37171C2EA1CE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5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Neutrino Oscillation Physics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Experimental Approaches</a:t>
            </a:r>
          </a:p>
          <a:p>
            <a:endParaRPr lang="en-US" dirty="0" smtClean="0"/>
          </a:p>
          <a:p>
            <a:r>
              <a:rPr lang="en-US" dirty="0" smtClean="0"/>
              <a:t>Liquid Argon Time Projection Chambers (</a:t>
            </a:r>
            <a:r>
              <a:rPr lang="en-US" dirty="0" err="1" smtClean="0"/>
              <a:t>LArTPCs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MicroBooNE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Liquid Argon Scintillation Light</a:t>
            </a: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err="1" smtClean="0">
                <a:solidFill>
                  <a:srgbClr val="BFBFBF"/>
                </a:solidFill>
              </a:rPr>
              <a:t>LAr</a:t>
            </a:r>
            <a:r>
              <a:rPr lang="en-US" dirty="0" smtClean="0">
                <a:solidFill>
                  <a:srgbClr val="BFBFBF"/>
                </a:solidFill>
              </a:rPr>
              <a:t> Light Studies at </a:t>
            </a:r>
            <a:r>
              <a:rPr lang="en-US" dirty="0" err="1" smtClean="0">
                <a:solidFill>
                  <a:srgbClr val="BFBFBF"/>
                </a:solidFill>
              </a:rPr>
              <a:t>Fermilab</a:t>
            </a:r>
            <a:endParaRPr lang="en-US" dirty="0" smtClean="0">
              <a:solidFill>
                <a:srgbClr val="BFBFBF"/>
              </a:solidFill>
            </a:endParaRP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Nitrogen Contamination in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endParaRPr lang="en-US" dirty="0" smtClean="0">
              <a:solidFill>
                <a:srgbClr val="BFBFBF"/>
              </a:solidFill>
            </a:endParaRP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Argon/Methane Mixtures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Characterizing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r>
              <a:rPr lang="en-US" dirty="0" smtClean="0">
                <a:solidFill>
                  <a:srgbClr val="BFBFBF"/>
                </a:solidFill>
              </a:rPr>
              <a:t> Light Guide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7601-2249-234B-9B01-497BE0E896B0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6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016" y="918032"/>
            <a:ext cx="3831984" cy="2786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16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MicroBooNE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44" y="1114803"/>
            <a:ext cx="5033672" cy="5226517"/>
          </a:xfrm>
        </p:spPr>
        <p:txBody>
          <a:bodyPr>
            <a:normAutofit/>
          </a:bodyPr>
          <a:lstStyle/>
          <a:p>
            <a:r>
              <a:rPr lang="en-US" dirty="0" smtClean="0"/>
              <a:t>Largest </a:t>
            </a:r>
            <a:r>
              <a:rPr lang="en-US" dirty="0" err="1"/>
              <a:t>LArTPC</a:t>
            </a:r>
            <a:r>
              <a:rPr lang="en-US" dirty="0"/>
              <a:t> in America </a:t>
            </a:r>
            <a:r>
              <a:rPr lang="en-US" dirty="0" smtClean="0"/>
              <a:t>(80 ton </a:t>
            </a:r>
            <a:r>
              <a:rPr lang="en-US" dirty="0"/>
              <a:t>active </a:t>
            </a:r>
            <a:r>
              <a:rPr lang="en-US" dirty="0" smtClean="0"/>
              <a:t>mass)</a:t>
            </a:r>
            <a:endParaRPr lang="en-US" dirty="0"/>
          </a:p>
          <a:p>
            <a:r>
              <a:rPr lang="en-US" dirty="0" smtClean="0"/>
              <a:t>8256 wires (3 mm pitch) </a:t>
            </a:r>
          </a:p>
          <a:p>
            <a:pPr lvl="1"/>
            <a:r>
              <a:rPr lang="en-US" dirty="0" smtClean="0"/>
              <a:t>3456 </a:t>
            </a:r>
            <a:r>
              <a:rPr lang="en-US" dirty="0"/>
              <a:t>c</a:t>
            </a:r>
            <a:r>
              <a:rPr lang="en-US" dirty="0" smtClean="0"/>
              <a:t>ollection channels (oriented vertically)</a:t>
            </a:r>
          </a:p>
          <a:p>
            <a:pPr lvl="1"/>
            <a:r>
              <a:rPr lang="en-US" dirty="0" smtClean="0"/>
              <a:t>4800 induction channels (oriented at ±60˚)</a:t>
            </a:r>
          </a:p>
          <a:p>
            <a:r>
              <a:rPr lang="en-US" dirty="0" smtClean="0"/>
              <a:t>32 8” Cryogenic PMTs + 4 light guide “paddles”</a:t>
            </a:r>
          </a:p>
          <a:p>
            <a:r>
              <a:rPr lang="en-US" dirty="0" smtClean="0"/>
              <a:t>UV laser calibration system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136" y="3704521"/>
            <a:ext cx="2491136" cy="261442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918151" y="1217745"/>
            <a:ext cx="0" cy="70707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11114" y="1492720"/>
            <a:ext cx="82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2.3 m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698832" y="4582966"/>
            <a:ext cx="604440" cy="7088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82471" y="4216279"/>
            <a:ext cx="349675" cy="824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304430" y="3862740"/>
            <a:ext cx="1394402" cy="10166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1234" y="3823458"/>
            <a:ext cx="82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PMTs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98832" y="3567303"/>
            <a:ext cx="144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Anode Wires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40408" y="3936635"/>
            <a:ext cx="1039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HV Cathode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607229" y="1277410"/>
            <a:ext cx="1394402" cy="64741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211114" y="941521"/>
            <a:ext cx="110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ν</a:t>
            </a:r>
            <a:r>
              <a:rPr lang="en-US" dirty="0" smtClean="0">
                <a:solidFill>
                  <a:srgbClr val="FF0000"/>
                </a:solidFill>
              </a:rPr>
              <a:t>  beam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315574" y="5656623"/>
            <a:ext cx="1184910" cy="1309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631758" y="5591153"/>
            <a:ext cx="94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Drift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F47FE-A303-C344-A104-7C0D76FA0308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8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06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MicroBooNE</a:t>
            </a:r>
            <a:r>
              <a:rPr lang="en-US" dirty="0" smtClean="0"/>
              <a:t>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779"/>
            <a:ext cx="8229600" cy="275711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Address </a:t>
            </a:r>
            <a:r>
              <a:rPr lang="en-US" dirty="0" err="1" smtClean="0"/>
              <a:t>MiniBooNE</a:t>
            </a:r>
            <a:r>
              <a:rPr lang="en-US" dirty="0" smtClean="0"/>
              <a:t> low energy excess</a:t>
            </a:r>
          </a:p>
          <a:p>
            <a:r>
              <a:rPr lang="en-US" dirty="0" err="1" smtClean="0"/>
              <a:t>ν</a:t>
            </a:r>
            <a:r>
              <a:rPr lang="en-US" dirty="0" smtClean="0"/>
              <a:t> cross section measurements on Argon </a:t>
            </a:r>
          </a:p>
          <a:p>
            <a:r>
              <a:rPr lang="en-US" dirty="0" smtClean="0"/>
              <a:t>R&amp;D for future </a:t>
            </a:r>
            <a:r>
              <a:rPr lang="en-US" dirty="0" err="1" smtClean="0"/>
              <a:t>LArTPCs</a:t>
            </a:r>
            <a:endParaRPr lang="en-US" dirty="0" smtClean="0"/>
          </a:p>
          <a:p>
            <a:pPr lvl="1"/>
            <a:r>
              <a:rPr lang="en-US" dirty="0"/>
              <a:t>Long drift length (2.5 m)</a:t>
            </a:r>
          </a:p>
          <a:p>
            <a:pPr lvl="1"/>
            <a:r>
              <a:rPr lang="en-US" dirty="0"/>
              <a:t>Cold </a:t>
            </a:r>
            <a:r>
              <a:rPr lang="en-US" dirty="0" smtClean="0"/>
              <a:t>electronics (CMOS ASICs in </a:t>
            </a:r>
            <a:r>
              <a:rPr lang="en-US" dirty="0" err="1" smtClean="0"/>
              <a:t>LAr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/>
              <a:t>LAr</a:t>
            </a:r>
            <a:r>
              <a:rPr lang="en-US" dirty="0"/>
              <a:t> fill without </a:t>
            </a:r>
            <a:r>
              <a:rPr lang="en-US" dirty="0" smtClean="0"/>
              <a:t>evacuation (</a:t>
            </a:r>
            <a:r>
              <a:rPr lang="en-US" dirty="0" err="1" smtClean="0"/>
              <a:t>GAr</a:t>
            </a:r>
            <a:r>
              <a:rPr lang="en-US" dirty="0" smtClean="0"/>
              <a:t> purge)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926" y="3744894"/>
            <a:ext cx="4745732" cy="2754915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6734671" y="2422397"/>
            <a:ext cx="500013" cy="100824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25099" y="2558330"/>
            <a:ext cx="1361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Related to scalability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3148-6B79-2C40-8D20-5987897C2EF9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3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Light Detection in </a:t>
            </a:r>
            <a:r>
              <a:rPr lang="en-US" dirty="0" err="1" smtClean="0"/>
              <a:t>MicroBooNE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80" y="1636755"/>
            <a:ext cx="4975436" cy="42162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Provides interaction time for non-accelerator events</a:t>
            </a:r>
          </a:p>
          <a:p>
            <a:endParaRPr lang="en-US" dirty="0" smtClean="0"/>
          </a:p>
          <a:p>
            <a:r>
              <a:rPr lang="en-US" dirty="0" smtClean="0"/>
              <a:t>Triggers detector readout</a:t>
            </a:r>
          </a:p>
          <a:p>
            <a:endParaRPr lang="en-US" dirty="0" smtClean="0"/>
          </a:p>
          <a:p>
            <a:r>
              <a:rPr lang="en-US" dirty="0" smtClean="0"/>
              <a:t>Input to reconstruction (particle ID, lower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thresh</a:t>
            </a:r>
            <a:r>
              <a:rPr lang="en-US" dirty="0" smtClean="0"/>
              <a:t>, etc.)</a:t>
            </a:r>
          </a:p>
          <a:p>
            <a:endParaRPr lang="en-US" dirty="0" smtClean="0"/>
          </a:p>
          <a:p>
            <a:r>
              <a:rPr lang="en-US" dirty="0" smtClean="0"/>
              <a:t>Cosmic background rejection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Essential for a surface </a:t>
            </a:r>
            <a:r>
              <a:rPr lang="en-US" dirty="0" err="1" smtClean="0">
                <a:solidFill>
                  <a:srgbClr val="FF0000"/>
                </a:solidFill>
              </a:rPr>
              <a:t>LArTPC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</a:p>
          <a:p>
            <a:endParaRPr lang="en-US" dirty="0" smtClean="0"/>
          </a:p>
          <a:p>
            <a:r>
              <a:rPr lang="en-US" dirty="0" smtClean="0"/>
              <a:t>Test bed for future technologies (light guide detectors)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4717" y="1712044"/>
            <a:ext cx="3941069" cy="37288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82471" y="1859049"/>
            <a:ext cx="85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Induction Plane 1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708657" y="3071864"/>
            <a:ext cx="85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Induction Plane 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734844" y="4245599"/>
            <a:ext cx="85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Collection Plane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404519" y="4522598"/>
            <a:ext cx="85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014716" y="4245599"/>
            <a:ext cx="0" cy="105748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284956" y="4255544"/>
            <a:ext cx="0" cy="1057485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4949719" y="4564174"/>
            <a:ext cx="85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1.6 </a:t>
            </a:r>
            <a:r>
              <a:rPr lang="en-US" sz="1600" dirty="0" err="1" smtClean="0">
                <a:solidFill>
                  <a:srgbClr val="3366FF"/>
                </a:solidFill>
              </a:rPr>
              <a:t>ms</a:t>
            </a:r>
            <a:endParaRPr lang="en-US" sz="1600" dirty="0">
              <a:solidFill>
                <a:srgbClr val="3366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180211" y="5466586"/>
            <a:ext cx="952151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22650" y="5507204"/>
            <a:ext cx="146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Wire number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286954" y="5303083"/>
            <a:ext cx="3668832" cy="1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05248" y="5015015"/>
            <a:ext cx="1235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~10 m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91793" y="5361279"/>
            <a:ext cx="1126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Ben Jones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93030-6361-D145-A44B-680FF3FDE861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6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Neutrino Oscillation Physics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Experimental Approaches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Liquid Argon Time Projection Chambers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LArTPCs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MicroBooNE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Liquid Argon Scintillation Light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LAr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Light Studies at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Fermilab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Nitrogen Contamination 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LAr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Argon/Methane Mixtures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Characterizing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LAr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Light Guide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029E-A906-504A-92BE-E06558682463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5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643"/>
            <a:ext cx="8229600" cy="524098"/>
          </a:xfrm>
        </p:spPr>
        <p:txBody>
          <a:bodyPr>
            <a:normAutofit fontScale="90000"/>
          </a:bodyPr>
          <a:lstStyle/>
          <a:p>
            <a:r>
              <a:rPr lang="en-US" sz="3400" dirty="0" smtClean="0"/>
              <a:t>Our Role in </a:t>
            </a:r>
            <a:r>
              <a:rPr lang="en-US" sz="3400" dirty="0" err="1" smtClean="0"/>
              <a:t>MicroBooNE</a:t>
            </a:r>
            <a:endParaRPr lang="en-US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933" y="3617634"/>
            <a:ext cx="4880171" cy="277629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73" y="906048"/>
            <a:ext cx="2870594" cy="2541364"/>
          </a:xfrm>
          <a:prstGeom prst="rect">
            <a:avLst/>
          </a:prstGeom>
        </p:spPr>
      </p:pic>
      <p:pic>
        <p:nvPicPr>
          <p:cNvPr id="8" name="Picture 7" descr="DSC_844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692" y="906048"/>
            <a:ext cx="3606327" cy="2539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58" y="906048"/>
            <a:ext cx="1694144" cy="25390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881" y="3477381"/>
            <a:ext cx="2580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T. </a:t>
            </a:r>
            <a:r>
              <a:rPr lang="en-US" sz="1200" dirty="0" err="1" smtClean="0"/>
              <a:t>Briese</a:t>
            </a:r>
            <a:r>
              <a:rPr lang="en-US" sz="1200" dirty="0"/>
              <a:t>,</a:t>
            </a:r>
            <a:r>
              <a:rPr lang="en-US" sz="1200" dirty="0" smtClean="0"/>
              <a:t> et. al., JINST 8 (2013) T07005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868289" y="3075813"/>
            <a:ext cx="102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B. Jones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5445" y="879028"/>
            <a:ext cx="116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T. </a:t>
            </a:r>
            <a:r>
              <a:rPr lang="en-US" dirty="0" err="1" smtClean="0">
                <a:solidFill>
                  <a:schemeClr val="bg1"/>
                </a:solidFill>
              </a:rPr>
              <a:t>Katori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4652" y="3043547"/>
            <a:ext cx="112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M. Toups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5222" y="3562202"/>
            <a:ext cx="1121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M. Toups, B. Jones, E. James, J. Conrad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572-6997-CA44-896D-41D63F1D4482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DiNE_poster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569493"/>
            <a:ext cx="8458240" cy="5147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4634" y="1066276"/>
            <a:ext cx="681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Dark matter, neutron EDM, </a:t>
            </a:r>
            <a:r>
              <a:rPr lang="en-US" sz="2000" dirty="0" err="1" smtClean="0"/>
              <a:t>neutrinoless</a:t>
            </a:r>
            <a:r>
              <a:rPr lang="en-US" sz="2000" dirty="0" smtClean="0"/>
              <a:t> double beta-decay, etc.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3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Light Detection Beyond </a:t>
            </a:r>
            <a:r>
              <a:rPr lang="en-US" dirty="0" err="1" smtClean="0"/>
              <a:t>MicroBooNE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4B54-74CF-F340-86B1-6E1B0FDE1505}" type="datetime1">
              <a:rPr lang="en-US" smtClean="0"/>
              <a:t>4/22/14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9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Neutrino Oscillation Physics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Experimental Approaches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Liquid Argon Time Projection Chambers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LArTPCs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MicroBooNE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smtClean="0"/>
              <a:t>Liquid Argon Scintillation Light</a:t>
            </a: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err="1" smtClean="0">
                <a:solidFill>
                  <a:srgbClr val="BFBFBF"/>
                </a:solidFill>
              </a:rPr>
              <a:t>LAr</a:t>
            </a:r>
            <a:r>
              <a:rPr lang="en-US" dirty="0" smtClean="0">
                <a:solidFill>
                  <a:srgbClr val="BFBFBF"/>
                </a:solidFill>
              </a:rPr>
              <a:t> Light Studies at </a:t>
            </a:r>
            <a:r>
              <a:rPr lang="en-US" dirty="0" err="1" smtClean="0">
                <a:solidFill>
                  <a:srgbClr val="BFBFBF"/>
                </a:solidFill>
              </a:rPr>
              <a:t>Fermilab</a:t>
            </a:r>
            <a:endParaRPr lang="en-US" dirty="0" smtClean="0">
              <a:solidFill>
                <a:srgbClr val="BFBFBF"/>
              </a:solidFill>
            </a:endParaRP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Nitrogen Contamination in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endParaRPr lang="en-US" dirty="0" smtClean="0">
              <a:solidFill>
                <a:srgbClr val="BFBFBF"/>
              </a:solidFill>
            </a:endParaRP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Argon/Methane Mixtures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Characterizing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r>
              <a:rPr lang="en-US" dirty="0" smtClean="0">
                <a:solidFill>
                  <a:srgbClr val="BFBFBF"/>
                </a:solidFill>
              </a:rPr>
              <a:t> Light Guide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2690-F44B-5C43-8B6C-E14FBF431556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1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74504" y="1789678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294503" y="2285959"/>
            <a:ext cx="372563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1943" y="1789678"/>
            <a:ext cx="1612561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061942" y="2533397"/>
            <a:ext cx="372563" cy="37256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90786" y="2285959"/>
            <a:ext cx="123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67067" y="2162241"/>
            <a:ext cx="247437" cy="247437"/>
          </a:xfrm>
          <a:prstGeom prst="ellipse">
            <a:avLst/>
          </a:prstGeom>
          <a:solidFill>
            <a:srgbClr val="8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b="1">
                <a:solidFill>
                  <a:srgbClr val="FFFFFF"/>
                </a:solidFill>
              </a:rPr>
              <a:t>p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61942" y="2162241"/>
            <a:ext cx="496281" cy="371156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67067" y="1914803"/>
            <a:ext cx="620000" cy="30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i-FI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905659" y="1789678"/>
            <a:ext cx="1611156" cy="1363718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224797" y="2400718"/>
            <a:ext cx="372562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597359" y="2400718"/>
            <a:ext cx="372563" cy="372563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2054504" y="2409678"/>
            <a:ext cx="620000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4285660" y="2409678"/>
            <a:ext cx="619999" cy="14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541941" y="2110222"/>
            <a:ext cx="620000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933368" y="2226387"/>
            <a:ext cx="619999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110325" y="2792545"/>
            <a:ext cx="1611156" cy="136231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730325" y="3536264"/>
            <a:ext cx="369750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7357763" y="3041389"/>
            <a:ext cx="371156" cy="371156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H="1" flipV="1">
            <a:off x="7232638" y="2916264"/>
            <a:ext cx="125125" cy="12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H="1">
            <a:off x="7481481" y="3908826"/>
            <a:ext cx="248843" cy="122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8101481" y="3288826"/>
            <a:ext cx="122313" cy="122313"/>
          </a:xfrm>
          <a:prstGeom prst="ellipse">
            <a:avLst/>
          </a:prstGeom>
          <a:solidFill>
            <a:srgbClr val="2323D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flipV="1">
            <a:off x="8225200" y="2914858"/>
            <a:ext cx="371156" cy="3739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8101482" y="2920482"/>
            <a:ext cx="618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9536" rIns="90000" bIns="45000"/>
          <a:lstStyle/>
          <a:p>
            <a:pPr>
              <a:lnSpc>
                <a:spcPct val="98000"/>
              </a:lnSpc>
            </a:pPr>
            <a:r>
              <a:rPr lang="fi-FI" dirty="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6518221" y="2427953"/>
            <a:ext cx="592104" cy="766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2695592" y="3645600"/>
            <a:ext cx="1734874" cy="1362312"/>
            <a:chOff x="3301" y="3679"/>
            <a:chExt cx="1234" cy="969"/>
          </a:xfrm>
        </p:grpSpPr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301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477" y="3767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389" y="4120"/>
              <a:ext cx="263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3918" y="4120"/>
              <a:ext cx="264" cy="263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3654" y="4296"/>
              <a:ext cx="2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3654" y="3943"/>
              <a:ext cx="264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4094" y="401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3654" y="3679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40" name="Line 39"/>
          <p:cNvSpPr>
            <a:spLocks noChangeShapeType="1"/>
          </p:cNvSpPr>
          <p:nvPr/>
        </p:nvSpPr>
        <p:spPr bwMode="auto">
          <a:xfrm>
            <a:off x="2040445" y="4212175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463031" y="3645600"/>
            <a:ext cx="1734874" cy="1362312"/>
            <a:chOff x="1713" y="3679"/>
            <a:chExt cx="1234" cy="969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713" y="3679"/>
              <a:ext cx="1146" cy="969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978" y="3855"/>
              <a:ext cx="264" cy="264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Ar</a:t>
              </a: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31" y="4208"/>
              <a:ext cx="175" cy="17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3" name="Text Box 52"/>
            <p:cNvSpPr txBox="1">
              <a:spLocks noChangeArrowheads="1"/>
            </p:cNvSpPr>
            <p:nvPr/>
          </p:nvSpPr>
          <p:spPr bwMode="auto">
            <a:xfrm>
              <a:off x="2507" y="4120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2154" y="3754"/>
              <a:ext cx="4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>
              <a:off x="2507" y="4384"/>
              <a:ext cx="87" cy="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Line 55"/>
          <p:cNvSpPr>
            <a:spLocks noChangeShapeType="1"/>
          </p:cNvSpPr>
          <p:nvPr/>
        </p:nvSpPr>
        <p:spPr bwMode="auto">
          <a:xfrm>
            <a:off x="4271599" y="4212175"/>
            <a:ext cx="638276" cy="140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4909876" y="3617482"/>
            <a:ext cx="1644897" cy="1391836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5288062" y="4210853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5669059" y="4210853"/>
            <a:ext cx="379592" cy="379592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60" name="Text Box 59"/>
          <p:cNvSpPr txBox="1">
            <a:spLocks noChangeArrowheads="1"/>
          </p:cNvSpPr>
          <p:nvPr/>
        </p:nvSpPr>
        <p:spPr bwMode="auto">
          <a:xfrm>
            <a:off x="6024751" y="4014028"/>
            <a:ext cx="632653" cy="4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61" name="Text Box 60"/>
          <p:cNvSpPr txBox="1">
            <a:spLocks noChangeArrowheads="1"/>
          </p:cNvSpPr>
          <p:nvPr/>
        </p:nvSpPr>
        <p:spPr bwMode="auto">
          <a:xfrm>
            <a:off x="5084732" y="3709140"/>
            <a:ext cx="1484447" cy="32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8528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fi-FI" sz="1400" b="1" dirty="0" err="1" smtClean="0">
                <a:latin typeface="DejaVu Sans" charset="0"/>
              </a:rPr>
              <a:t>Triplet</a:t>
            </a:r>
            <a:r>
              <a:rPr lang="fi-FI" sz="1400" b="1" dirty="0" smtClean="0">
                <a:latin typeface="DejaVu Sans" charset="0"/>
              </a:rPr>
              <a:t> </a:t>
            </a:r>
            <a:r>
              <a:rPr lang="fi-FI" sz="1400" b="1" dirty="0" err="1" smtClean="0">
                <a:latin typeface="DejaVu Sans" charset="0"/>
              </a:rPr>
              <a:t>excimer</a:t>
            </a:r>
            <a:endParaRPr lang="fi-FI" sz="1400" b="1" dirty="0">
              <a:latin typeface="DejaVu Sans" charset="0"/>
            </a:endParaRPr>
          </a:p>
        </p:txBody>
      </p:sp>
      <p:sp>
        <p:nvSpPr>
          <p:cNvPr id="62" name="Line 61"/>
          <p:cNvSpPr>
            <a:spLocks noChangeShapeType="1"/>
          </p:cNvSpPr>
          <p:nvPr/>
        </p:nvSpPr>
        <p:spPr bwMode="auto">
          <a:xfrm flipV="1">
            <a:off x="6595365" y="3709140"/>
            <a:ext cx="514960" cy="59609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Text Box 60"/>
          <p:cNvSpPr txBox="1">
            <a:spLocks noChangeArrowheads="1"/>
          </p:cNvSpPr>
          <p:nvPr/>
        </p:nvSpPr>
        <p:spPr bwMode="auto">
          <a:xfrm>
            <a:off x="5019268" y="1845914"/>
            <a:ext cx="1498953" cy="26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8528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fi-FI" sz="1400" b="1" dirty="0">
                <a:latin typeface="DejaVu Sans" charset="0"/>
              </a:rPr>
              <a:t>S</a:t>
            </a:r>
            <a:r>
              <a:rPr lang="fi-FI" sz="1400" b="1" dirty="0" smtClean="0">
                <a:latin typeface="DejaVu Sans" charset="0"/>
              </a:rPr>
              <a:t>inglet </a:t>
            </a:r>
            <a:r>
              <a:rPr lang="fi-FI" sz="1400" b="1" dirty="0" err="1" smtClean="0">
                <a:latin typeface="DejaVu Sans" charset="0"/>
              </a:rPr>
              <a:t>excimer</a:t>
            </a:r>
            <a:endParaRPr lang="fi-FI" sz="1400" b="1" dirty="0">
              <a:latin typeface="DejaVu Sans" charset="0"/>
            </a:endParaRPr>
          </a:p>
        </p:txBody>
      </p:sp>
      <p:sp>
        <p:nvSpPr>
          <p:cNvPr id="65" name="Line 14"/>
          <p:cNvSpPr>
            <a:spLocks noChangeShapeType="1"/>
          </p:cNvSpPr>
          <p:nvPr/>
        </p:nvSpPr>
        <p:spPr bwMode="auto">
          <a:xfrm>
            <a:off x="1222732" y="3194167"/>
            <a:ext cx="0" cy="42331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14"/>
          <p:cNvSpPr>
            <a:spLocks noChangeShapeType="1"/>
          </p:cNvSpPr>
          <p:nvPr/>
        </p:nvSpPr>
        <p:spPr bwMode="auto">
          <a:xfrm>
            <a:off x="4306749" y="2411083"/>
            <a:ext cx="598910" cy="120639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14"/>
          <p:cNvSpPr>
            <a:spLocks noChangeShapeType="1"/>
          </p:cNvSpPr>
          <p:nvPr/>
        </p:nvSpPr>
        <p:spPr bwMode="auto">
          <a:xfrm flipV="1">
            <a:off x="4306747" y="3153395"/>
            <a:ext cx="598911" cy="10601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77309" y="2225012"/>
            <a:ext cx="86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dirty="0" smtClean="0"/>
              <a:t> </a:t>
            </a:r>
            <a:r>
              <a:rPr lang="en-US" sz="1200" dirty="0" smtClean="0"/>
              <a:t>~</a:t>
            </a:r>
            <a:r>
              <a:rPr lang="en-US" dirty="0" smtClean="0"/>
              <a:t> 6 ns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615449" y="4170191"/>
            <a:ext cx="111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dirty="0" smtClean="0"/>
              <a:t> </a:t>
            </a:r>
            <a:r>
              <a:rPr lang="en-US" sz="1200" dirty="0" smtClean="0"/>
              <a:t>~</a:t>
            </a:r>
            <a:r>
              <a:rPr lang="en-US" dirty="0" smtClean="0"/>
              <a:t> 1.5 </a:t>
            </a:r>
            <a:r>
              <a:rPr lang="en-US" dirty="0" err="1" smtClean="0"/>
              <a:t>μs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1408319" y="3149151"/>
            <a:ext cx="3964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elf</a:t>
            </a:r>
            <a:r>
              <a:rPr lang="en-US" sz="1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-trapped </a:t>
            </a:r>
            <a:r>
              <a:rPr lang="en-US" sz="1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exciton</a:t>
            </a:r>
            <a:r>
              <a:rPr lang="en-US" sz="1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luminescence </a:t>
            </a:r>
            <a:endParaRPr lang="en-US" sz="1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08319" y="5007912"/>
            <a:ext cx="2725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Recombination luminescence </a:t>
            </a:r>
            <a:endParaRPr lang="en-US" sz="1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4" name="Title 7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5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Production Pathways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8820522">
            <a:off x="8084775" y="3040279"/>
            <a:ext cx="74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128 nm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927245" y="5636241"/>
            <a:ext cx="702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Production ratio depends on ionization density 		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 particle ID!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515" y="5866127"/>
            <a:ext cx="5761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EA0-6C19-CA4D-A773-B6A27121B38A}" type="datetime1">
              <a:rPr lang="en-US" smtClean="0"/>
              <a:t>4/22/14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2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Quenching Processes</a:t>
            </a:r>
            <a:endParaRPr lang="en-US" dirty="0"/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2259099" y="3768697"/>
            <a:ext cx="1932095" cy="170166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57"/>
          <p:cNvSpPr>
            <a:spLocks noChangeArrowheads="1"/>
          </p:cNvSpPr>
          <p:nvPr/>
        </p:nvSpPr>
        <p:spPr bwMode="auto">
          <a:xfrm>
            <a:off x="2636263" y="4713226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smtClean="0">
                <a:solidFill>
                  <a:srgbClr val="000000"/>
                </a:solidFill>
              </a:rPr>
              <a:t>N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60" name="Oval 58"/>
          <p:cNvSpPr>
            <a:spLocks noChangeArrowheads="1"/>
          </p:cNvSpPr>
          <p:nvPr/>
        </p:nvSpPr>
        <p:spPr bwMode="auto">
          <a:xfrm>
            <a:off x="3016232" y="4713226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66" name="Oval 57"/>
          <p:cNvSpPr>
            <a:spLocks noChangeArrowheads="1"/>
          </p:cNvSpPr>
          <p:nvPr/>
        </p:nvSpPr>
        <p:spPr bwMode="auto">
          <a:xfrm>
            <a:off x="2825547" y="4123459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67" name="Oval 58"/>
          <p:cNvSpPr>
            <a:spLocks noChangeArrowheads="1"/>
          </p:cNvSpPr>
          <p:nvPr/>
        </p:nvSpPr>
        <p:spPr bwMode="auto">
          <a:xfrm>
            <a:off x="3205516" y="4123459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68" name="Text Box 59"/>
          <p:cNvSpPr txBox="1">
            <a:spLocks noChangeArrowheads="1"/>
          </p:cNvSpPr>
          <p:nvPr/>
        </p:nvSpPr>
        <p:spPr bwMode="auto">
          <a:xfrm>
            <a:off x="3560247" y="3927166"/>
            <a:ext cx="630945" cy="48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/>
          <a:p>
            <a:r>
              <a:rPr lang="fi-FI" sz="32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69" name="Rectangle 56"/>
          <p:cNvSpPr>
            <a:spLocks noChangeArrowheads="1"/>
          </p:cNvSpPr>
          <p:nvPr/>
        </p:nvSpPr>
        <p:spPr bwMode="auto">
          <a:xfrm>
            <a:off x="4927017" y="3813242"/>
            <a:ext cx="1932095" cy="1701663"/>
          </a:xfrm>
          <a:prstGeom prst="rect">
            <a:avLst/>
          </a:prstGeom>
          <a:solidFill>
            <a:srgbClr val="FFFFFF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Oval 57"/>
          <p:cNvSpPr>
            <a:spLocks noChangeArrowheads="1"/>
          </p:cNvSpPr>
          <p:nvPr/>
        </p:nvSpPr>
        <p:spPr bwMode="auto">
          <a:xfrm>
            <a:off x="6038882" y="4896977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smtClean="0">
                <a:solidFill>
                  <a:srgbClr val="000000"/>
                </a:solidFill>
              </a:rPr>
              <a:t>N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71" name="Oval 58"/>
          <p:cNvSpPr>
            <a:spLocks noChangeArrowheads="1"/>
          </p:cNvSpPr>
          <p:nvPr/>
        </p:nvSpPr>
        <p:spPr bwMode="auto">
          <a:xfrm>
            <a:off x="5660315" y="4902509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 dirty="0" smtClean="0">
                <a:solidFill>
                  <a:srgbClr val="000000"/>
                </a:solidFill>
              </a:rPr>
              <a:t>N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73" name="Oval 57"/>
          <p:cNvSpPr>
            <a:spLocks noChangeArrowheads="1"/>
          </p:cNvSpPr>
          <p:nvPr/>
        </p:nvSpPr>
        <p:spPr bwMode="auto">
          <a:xfrm>
            <a:off x="5493465" y="4168005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74" name="Oval 58"/>
          <p:cNvSpPr>
            <a:spLocks noChangeArrowheads="1"/>
          </p:cNvSpPr>
          <p:nvPr/>
        </p:nvSpPr>
        <p:spPr bwMode="auto">
          <a:xfrm>
            <a:off x="6038882" y="4032100"/>
            <a:ext cx="378567" cy="378567"/>
          </a:xfrm>
          <a:prstGeom prst="ellipse">
            <a:avLst/>
          </a:prstGeom>
          <a:solidFill>
            <a:srgbClr val="94BD5E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/>
            <a:r>
              <a:rPr lang="fi-FI">
                <a:solidFill>
                  <a:srgbClr val="000000"/>
                </a:solidFill>
              </a:rPr>
              <a:t>Ar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436170" y="4409489"/>
            <a:ext cx="351949" cy="589766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258237" y="1326074"/>
            <a:ext cx="1891753" cy="1699254"/>
            <a:chOff x="133201" y="3509193"/>
            <a:chExt cx="1891753" cy="1699254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133201" y="3509193"/>
              <a:ext cx="1891753" cy="1699254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52749" y="3676523"/>
              <a:ext cx="435797" cy="462955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 err="1">
                  <a:solidFill>
                    <a:srgbClr val="000000"/>
                  </a:solidFill>
                </a:rPr>
                <a:t>Ar</a:t>
              </a:r>
              <a:endParaRPr lang="fi-FI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855662" y="3833123"/>
              <a:ext cx="288880" cy="306883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960405" y="4285721"/>
              <a:ext cx="435797" cy="462955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 err="1">
                  <a:solidFill>
                    <a:srgbClr val="000000"/>
                  </a:solidFill>
                </a:rPr>
                <a:t>Ar</a:t>
              </a:r>
              <a:endParaRPr lang="fi-FI" b="1" dirty="0">
                <a:solidFill>
                  <a:srgbClr val="000000"/>
                </a:solidFill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1178304" y="4793327"/>
              <a:ext cx="288880" cy="306883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>
                  <a:solidFill>
                    <a:srgbClr val="000000"/>
                  </a:solidFill>
                </a:rPr>
                <a:t>e</a:t>
              </a:r>
            </a:p>
          </p:txBody>
        </p:sp>
      </p:grpSp>
      <p:sp>
        <p:nvSpPr>
          <p:cNvPr id="57" name="Right Arrow 56"/>
          <p:cNvSpPr/>
          <p:nvPr/>
        </p:nvSpPr>
        <p:spPr>
          <a:xfrm>
            <a:off x="4413897" y="1807719"/>
            <a:ext cx="351949" cy="589766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52"/>
          <p:cNvSpPr txBox="1">
            <a:spLocks noChangeArrowheads="1"/>
          </p:cNvSpPr>
          <p:nvPr/>
        </p:nvSpPr>
        <p:spPr bwMode="auto">
          <a:xfrm>
            <a:off x="3195625" y="1458828"/>
            <a:ext cx="346359" cy="41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i-FI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62" name="Text Box 52"/>
          <p:cNvSpPr txBox="1">
            <a:spLocks noChangeArrowheads="1"/>
          </p:cNvSpPr>
          <p:nvPr/>
        </p:nvSpPr>
        <p:spPr bwMode="auto">
          <a:xfrm>
            <a:off x="3551067" y="2448929"/>
            <a:ext cx="346359" cy="41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i-FI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63" name="Text Box 53"/>
          <p:cNvSpPr txBox="1">
            <a:spLocks noChangeArrowheads="1"/>
          </p:cNvSpPr>
          <p:nvPr/>
        </p:nvSpPr>
        <p:spPr bwMode="auto">
          <a:xfrm>
            <a:off x="2782069" y="1286792"/>
            <a:ext cx="553148" cy="41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i-FI" b="1" dirty="0" smtClean="0">
                <a:solidFill>
                  <a:srgbClr val="FF0000"/>
                </a:solidFill>
              </a:rPr>
              <a:t>+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64" name="Text Box 53"/>
          <p:cNvSpPr txBox="1">
            <a:spLocks noChangeArrowheads="1"/>
          </p:cNvSpPr>
          <p:nvPr/>
        </p:nvSpPr>
        <p:spPr bwMode="auto">
          <a:xfrm>
            <a:off x="3411805" y="1917605"/>
            <a:ext cx="553148" cy="41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i-FI" b="1" dirty="0" smtClean="0">
                <a:solidFill>
                  <a:srgbClr val="FF0000"/>
                </a:solidFill>
              </a:rPr>
              <a:t>+</a:t>
            </a:r>
            <a:endParaRPr lang="fi-FI" b="1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16373" y="1248001"/>
            <a:ext cx="2042632" cy="1730747"/>
            <a:chOff x="4832368" y="3258886"/>
            <a:chExt cx="2042632" cy="1730747"/>
          </a:xfrm>
        </p:grpSpPr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4832368" y="3290379"/>
              <a:ext cx="1891753" cy="1699254"/>
            </a:xfrm>
            <a:prstGeom prst="rect">
              <a:avLst/>
            </a:prstGeom>
            <a:solidFill>
              <a:srgbClr val="FFFFFF"/>
            </a:solidFill>
            <a:ln w="72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4988590" y="3457709"/>
              <a:ext cx="435797" cy="462955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 err="1">
                  <a:solidFill>
                    <a:srgbClr val="000000"/>
                  </a:solidFill>
                </a:rPr>
                <a:t>Ar</a:t>
              </a:r>
              <a:endParaRPr lang="fi-FI" b="1" dirty="0">
                <a:solidFill>
                  <a:srgbClr val="000000"/>
                </a:solidFill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6082276" y="3614309"/>
              <a:ext cx="288880" cy="306883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5385616" y="4066907"/>
              <a:ext cx="435797" cy="462955"/>
            </a:xfrm>
            <a:prstGeom prst="ellipse">
              <a:avLst/>
            </a:prstGeom>
            <a:solidFill>
              <a:srgbClr val="94BD5E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 err="1">
                  <a:solidFill>
                    <a:srgbClr val="000000"/>
                  </a:solidFill>
                </a:rPr>
                <a:t>Ar</a:t>
              </a:r>
              <a:endParaRPr lang="fi-FI" b="1" dirty="0">
                <a:solidFill>
                  <a:srgbClr val="000000"/>
                </a:solidFill>
              </a:endParaRPr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6360569" y="4574513"/>
              <a:ext cx="288880" cy="306883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 algn="ctr"/>
              <a:r>
                <a:rPr lang="fi-FI" b="1" dirty="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65" name="Text Box 53"/>
            <p:cNvSpPr txBox="1">
              <a:spLocks noChangeArrowheads="1"/>
            </p:cNvSpPr>
            <p:nvPr/>
          </p:nvSpPr>
          <p:spPr bwMode="auto">
            <a:xfrm>
              <a:off x="5291836" y="3258886"/>
              <a:ext cx="553148" cy="410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 dirty="0" smtClean="0">
                  <a:solidFill>
                    <a:srgbClr val="FF0000"/>
                  </a:solidFill>
                </a:rPr>
                <a:t>+</a:t>
              </a:r>
              <a:endParaRPr lang="fi-FI" b="1" dirty="0">
                <a:solidFill>
                  <a:srgbClr val="FF0000"/>
                </a:solidFill>
              </a:endParaRPr>
            </a:p>
          </p:txBody>
        </p:sp>
        <p:sp>
          <p:nvSpPr>
            <p:cNvPr id="72" name="Text Box 53"/>
            <p:cNvSpPr txBox="1">
              <a:spLocks noChangeArrowheads="1"/>
            </p:cNvSpPr>
            <p:nvPr/>
          </p:nvSpPr>
          <p:spPr bwMode="auto">
            <a:xfrm>
              <a:off x="5695309" y="3889208"/>
              <a:ext cx="553148" cy="410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 dirty="0" smtClean="0">
                  <a:solidFill>
                    <a:srgbClr val="FF0000"/>
                  </a:solidFill>
                </a:rPr>
                <a:t>+</a:t>
              </a:r>
              <a:endParaRPr lang="fi-FI" b="1" dirty="0">
                <a:solidFill>
                  <a:srgbClr val="FF0000"/>
                </a:solidFill>
              </a:endParaRPr>
            </a:p>
          </p:txBody>
        </p:sp>
        <p:sp>
          <p:nvSpPr>
            <p:cNvPr id="75" name="Text Box 52"/>
            <p:cNvSpPr txBox="1">
              <a:spLocks noChangeArrowheads="1"/>
            </p:cNvSpPr>
            <p:nvPr/>
          </p:nvSpPr>
          <p:spPr bwMode="auto">
            <a:xfrm>
              <a:off x="6528641" y="4343152"/>
              <a:ext cx="346359" cy="410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76" name="Text Box 52"/>
            <p:cNvSpPr txBox="1">
              <a:spLocks noChangeArrowheads="1"/>
            </p:cNvSpPr>
            <p:nvPr/>
          </p:nvSpPr>
          <p:spPr bwMode="auto">
            <a:xfrm>
              <a:off x="6281309" y="3393828"/>
              <a:ext cx="346359" cy="410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fi-FI" b="1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H="1">
            <a:off x="5255897" y="2859275"/>
            <a:ext cx="109368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87953" y="2565557"/>
            <a:ext cx="95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E-field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3645402" y="5589079"/>
            <a:ext cx="1951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By trace impurities</a:t>
            </a:r>
            <a:endParaRPr lang="en-US" sz="1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668317" y="3145029"/>
            <a:ext cx="1951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an electric field</a:t>
            </a:r>
            <a:endParaRPr lang="en-US" sz="1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45716" y="6023256"/>
            <a:ext cx="59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Sets strict limits on impurity concentrations in </a:t>
            </a:r>
            <a:r>
              <a:rPr lang="en-US" sz="2000" dirty="0" err="1" smtClean="0">
                <a:solidFill>
                  <a:srgbClr val="FF0000"/>
                </a:solidFill>
              </a:rPr>
              <a:t>LArTPCs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178401" y="6258948"/>
            <a:ext cx="7594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EDC1-9630-584E-82AB-A2ABD9C42E65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22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Propagation: </a:t>
            </a:r>
            <a:r>
              <a:rPr lang="en-US" sz="3600" dirty="0" err="1" smtClean="0"/>
              <a:t>LAr</a:t>
            </a:r>
            <a:r>
              <a:rPr lang="en-US" sz="3600" dirty="0" smtClean="0"/>
              <a:t> is self-transparent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619" y="1217745"/>
            <a:ext cx="3821142" cy="4941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7855" y="6158746"/>
            <a:ext cx="37425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D.E. </a:t>
            </a:r>
            <a:r>
              <a:rPr lang="en-US" baseline="30000" dirty="0" err="1"/>
              <a:t>Grosjean</a:t>
            </a:r>
            <a:r>
              <a:rPr lang="en-US" baseline="30000" dirty="0"/>
              <a:t> et al</a:t>
            </a:r>
            <a:r>
              <a:rPr lang="en-US" baseline="30000" dirty="0" smtClean="0"/>
              <a:t>., Phys</a:t>
            </a:r>
            <a:r>
              <a:rPr lang="en-US" baseline="30000" dirty="0"/>
              <a:t>. Rev. B 56 (1997) 6975-6981.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EBB53-D8B0-F547-9FA4-5A7D9B6A5B51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3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22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Wavelength-shift to Visible Spectrum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592" y="1906850"/>
            <a:ext cx="3809216" cy="3595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792" y="1851795"/>
            <a:ext cx="1782084" cy="15216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4554" y="1432766"/>
            <a:ext cx="297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</a:t>
            </a:r>
            <a:r>
              <a:rPr lang="en-US" dirty="0" err="1" smtClean="0"/>
              <a:t>etraphenyl</a:t>
            </a:r>
            <a:r>
              <a:rPr lang="en-US" dirty="0" smtClean="0"/>
              <a:t> butadiene (TPB)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45" y="3755964"/>
            <a:ext cx="3787543" cy="22468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58096" y="3980586"/>
            <a:ext cx="2016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TPB evaporative coating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003754" y="5877406"/>
            <a:ext cx="2644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V. </a:t>
            </a:r>
            <a:r>
              <a:rPr lang="fr-FR" sz="1200" dirty="0" err="1" smtClean="0"/>
              <a:t>Gehman</a:t>
            </a:r>
            <a:r>
              <a:rPr lang="fr-FR" sz="1200" dirty="0" smtClean="0"/>
              <a:t> </a:t>
            </a:r>
            <a:r>
              <a:rPr lang="fr-FR" sz="1200" dirty="0"/>
              <a:t>et al, NIM A 654, 116 (2011)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029942" y="3373421"/>
            <a:ext cx="261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/>
              <a:t>C.S. </a:t>
            </a:r>
            <a:r>
              <a:rPr lang="da-DK" sz="1200" dirty="0" err="1" smtClean="0"/>
              <a:t>Chiu</a:t>
            </a:r>
            <a:r>
              <a:rPr lang="da-DK" sz="1200" dirty="0" smtClean="0"/>
              <a:t>, </a:t>
            </a:r>
            <a:r>
              <a:rPr lang="da-DK" sz="1200" dirty="0"/>
              <a:t>et al. JINST 7 (2012) P07007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010874" y="3611138"/>
            <a:ext cx="2781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B.J.P</a:t>
            </a:r>
            <a:r>
              <a:rPr lang="en-US" sz="1200" dirty="0" smtClean="0"/>
              <a:t>. Jones, et al JINST 8 (2013) </a:t>
            </a:r>
            <a:r>
              <a:rPr lang="en-US" sz="1200" dirty="0"/>
              <a:t>P01013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0184-9E05-2142-8B09-45E2D79F2DB2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2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7910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Photodetection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23" y="1330033"/>
            <a:ext cx="2990202" cy="2209945"/>
          </a:xfrm>
          <a:prstGeom prst="rect">
            <a:avLst/>
          </a:prstGeom>
          <a:ln w="38100" cmpd="sng"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3667731" y="1817304"/>
            <a:ext cx="142119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687357" y="1465495"/>
            <a:ext cx="266097" cy="3277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15450" y="1006867"/>
            <a:ext cx="97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128 nm light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770010" y="1849569"/>
            <a:ext cx="155222" cy="19755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925232" y="1835458"/>
            <a:ext cx="11289" cy="2794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953454" y="1849571"/>
            <a:ext cx="135467" cy="2201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88921" y="1817304"/>
            <a:ext cx="161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450 nm light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24067" y="1692083"/>
            <a:ext cx="680849" cy="11820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65952" y="1372349"/>
            <a:ext cx="140901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TPB-coated acrylic plate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862" y="4652345"/>
            <a:ext cx="5906090" cy="1013879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 rot="20333507">
            <a:off x="1586360" y="4544021"/>
            <a:ext cx="992711" cy="632775"/>
          </a:xfrm>
          <a:custGeom>
            <a:avLst/>
            <a:gdLst>
              <a:gd name="connsiteX0" fmla="*/ 39333 w 864833"/>
              <a:gd name="connsiteY0" fmla="*/ 0 h 812800"/>
              <a:gd name="connsiteX1" fmla="*/ 13933 w 864833"/>
              <a:gd name="connsiteY1" fmla="*/ 215900 h 812800"/>
              <a:gd name="connsiteX2" fmla="*/ 229833 w 864833"/>
              <a:gd name="connsiteY2" fmla="*/ 152400 h 812800"/>
              <a:gd name="connsiteX3" fmla="*/ 217133 w 864833"/>
              <a:gd name="connsiteY3" fmla="*/ 381000 h 812800"/>
              <a:gd name="connsiteX4" fmla="*/ 433033 w 864833"/>
              <a:gd name="connsiteY4" fmla="*/ 342900 h 812800"/>
              <a:gd name="connsiteX5" fmla="*/ 420333 w 864833"/>
              <a:gd name="connsiteY5" fmla="*/ 546100 h 812800"/>
              <a:gd name="connsiteX6" fmla="*/ 610833 w 864833"/>
              <a:gd name="connsiteY6" fmla="*/ 495300 h 812800"/>
              <a:gd name="connsiteX7" fmla="*/ 585433 w 864833"/>
              <a:gd name="connsiteY7" fmla="*/ 711200 h 812800"/>
              <a:gd name="connsiteX8" fmla="*/ 801333 w 864833"/>
              <a:gd name="connsiteY8" fmla="*/ 660400 h 812800"/>
              <a:gd name="connsiteX9" fmla="*/ 864833 w 864833"/>
              <a:gd name="connsiteY9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833" h="812800">
                <a:moveTo>
                  <a:pt x="39333" y="0"/>
                </a:moveTo>
                <a:cubicBezTo>
                  <a:pt x="10758" y="95250"/>
                  <a:pt x="-17817" y="190500"/>
                  <a:pt x="13933" y="215900"/>
                </a:cubicBezTo>
                <a:cubicBezTo>
                  <a:pt x="45683" y="241300"/>
                  <a:pt x="195966" y="124883"/>
                  <a:pt x="229833" y="152400"/>
                </a:cubicBezTo>
                <a:cubicBezTo>
                  <a:pt x="263700" y="179917"/>
                  <a:pt x="183266" y="349250"/>
                  <a:pt x="217133" y="381000"/>
                </a:cubicBezTo>
                <a:cubicBezTo>
                  <a:pt x="251000" y="412750"/>
                  <a:pt x="399166" y="315383"/>
                  <a:pt x="433033" y="342900"/>
                </a:cubicBezTo>
                <a:cubicBezTo>
                  <a:pt x="466900" y="370417"/>
                  <a:pt x="390700" y="520700"/>
                  <a:pt x="420333" y="546100"/>
                </a:cubicBezTo>
                <a:cubicBezTo>
                  <a:pt x="449966" y="571500"/>
                  <a:pt x="583316" y="467783"/>
                  <a:pt x="610833" y="495300"/>
                </a:cubicBezTo>
                <a:cubicBezTo>
                  <a:pt x="638350" y="522817"/>
                  <a:pt x="553683" y="683683"/>
                  <a:pt x="585433" y="711200"/>
                </a:cubicBezTo>
                <a:cubicBezTo>
                  <a:pt x="617183" y="738717"/>
                  <a:pt x="754766" y="643467"/>
                  <a:pt x="801333" y="660400"/>
                </a:cubicBezTo>
                <a:cubicBezTo>
                  <a:pt x="847900" y="677333"/>
                  <a:pt x="854250" y="785283"/>
                  <a:pt x="864833" y="81280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42553" y="4557049"/>
            <a:ext cx="173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LAr</a:t>
            </a:r>
            <a:r>
              <a:rPr lang="en-US" dirty="0" smtClean="0"/>
              <a:t> 128 nm scintillation light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34597" y="4652345"/>
            <a:ext cx="819428" cy="6124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SiPM</a:t>
            </a:r>
            <a:r>
              <a:rPr lang="en-US" dirty="0" smtClean="0">
                <a:solidFill>
                  <a:schemeClr val="tx1"/>
                </a:solidFill>
              </a:rPr>
              <a:t> / PMT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7517" y="4640962"/>
            <a:ext cx="174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Visible light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61263" y="5481558"/>
            <a:ext cx="309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TPB coated acrylic light guide 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861996" y="5207459"/>
            <a:ext cx="193646" cy="3133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90125" y="2975898"/>
            <a:ext cx="184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a la </a:t>
            </a:r>
            <a:r>
              <a:rPr lang="en-US" sz="1600" i="1" dirty="0" err="1" smtClean="0">
                <a:solidFill>
                  <a:srgbClr val="FF0000"/>
                </a:solidFill>
              </a:rPr>
              <a:t>MicroBoonE</a:t>
            </a:r>
            <a:r>
              <a:rPr lang="en-US" sz="1600" i="1" dirty="0" smtClean="0">
                <a:solidFill>
                  <a:srgbClr val="FF0000"/>
                </a:solidFill>
              </a:rPr>
              <a:t> 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17892" y="5324447"/>
            <a:ext cx="184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a la LBNE, LAr1-ND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66480" y="3636225"/>
            <a:ext cx="6411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rgbClr val="000090"/>
                </a:solidFill>
              </a:rPr>
              <a:t>In large neutrino </a:t>
            </a:r>
            <a:r>
              <a:rPr lang="en-US" sz="2200" i="1" dirty="0" err="1" smtClean="0">
                <a:solidFill>
                  <a:srgbClr val="000090"/>
                </a:solidFill>
              </a:rPr>
              <a:t>LArTPCs</a:t>
            </a:r>
            <a:r>
              <a:rPr lang="en-US" sz="2200" i="1" dirty="0">
                <a:solidFill>
                  <a:srgbClr val="000090"/>
                </a:solidFill>
              </a:rPr>
              <a:t> </a:t>
            </a:r>
            <a:r>
              <a:rPr lang="en-US" sz="2200" i="1" dirty="0" smtClean="0">
                <a:solidFill>
                  <a:srgbClr val="000090"/>
                </a:solidFill>
              </a:rPr>
              <a:t>thin profile photo-detectors are desirable to maximize TPC active regions— </a:t>
            </a:r>
            <a:endParaRPr lang="en-US" sz="2200" i="1" dirty="0">
              <a:solidFill>
                <a:srgbClr val="00009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0752" y="5650987"/>
            <a:ext cx="2697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L. </a:t>
            </a:r>
            <a:r>
              <a:rPr lang="en-US" sz="1400" dirty="0" err="1" smtClean="0"/>
              <a:t>Bugel</a:t>
            </a:r>
            <a:r>
              <a:rPr lang="en-US" sz="1400" dirty="0" smtClean="0"/>
              <a:t> et. al. NIM A, 640, (2011)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3C55-5EB8-5747-8630-E687BB294A4A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2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Neutrino Oscillation Physics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Experimental Approaches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Liquid Argon Time Projection Chambers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LArTPCs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MicroBooNE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Liquid Argon Scintillation Light</a:t>
            </a: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err="1" smtClean="0"/>
              <a:t>LAr</a:t>
            </a:r>
            <a:r>
              <a:rPr lang="en-US" dirty="0" smtClean="0"/>
              <a:t> Light Studies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Nitrogen Contamination in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endParaRPr lang="en-US" dirty="0" smtClean="0">
              <a:solidFill>
                <a:srgbClr val="BFBFBF"/>
              </a:solidFill>
            </a:endParaRP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Argon/Methane Mixtures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Characterizing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r>
              <a:rPr lang="en-US" dirty="0" smtClean="0">
                <a:solidFill>
                  <a:srgbClr val="BFBFBF"/>
                </a:solidFill>
              </a:rPr>
              <a:t> Light Guide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F5700-F726-5442-9567-986828CFBF43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0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ratPAB cop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71" y="256016"/>
            <a:ext cx="7661406" cy="6153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839501">
            <a:off x="2963245" y="5051826"/>
            <a:ext cx="1244600" cy="369332"/>
          </a:xfrm>
          <a:prstGeom prst="rect">
            <a:avLst/>
          </a:prstGeom>
          <a:solidFill>
            <a:srgbClr val="7D6B5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Calibri"/>
              </a:rPr>
              <a:t>Commercial </a:t>
            </a:r>
            <a:r>
              <a:rPr lang="en-US" sz="1200" dirty="0" smtClean="0">
                <a:solidFill>
                  <a:prstClr val="white"/>
                </a:solidFill>
                <a:latin typeface="Calibri"/>
              </a:rPr>
              <a:t>Argon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white"/>
                </a:solidFill>
                <a:latin typeface="Calibri"/>
              </a:rPr>
              <a:t>1 ppm Oxygen, H</a:t>
            </a:r>
            <a:r>
              <a:rPr lang="en-US" sz="1200" baseline="-25000" dirty="0" smtClean="0">
                <a:solidFill>
                  <a:prstClr val="white"/>
                </a:solidFill>
                <a:latin typeface="Calibri"/>
              </a:rPr>
              <a:t>2</a:t>
            </a:r>
            <a:r>
              <a:rPr lang="en-US" sz="1200" dirty="0" smtClean="0">
                <a:solidFill>
                  <a:prstClr val="white"/>
                </a:solidFill>
                <a:latin typeface="Calibri"/>
              </a:rPr>
              <a:t>O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2831434">
            <a:off x="5512544" y="4579887"/>
            <a:ext cx="1162759" cy="369332"/>
          </a:xfrm>
          <a:prstGeom prst="rect">
            <a:avLst/>
          </a:prstGeom>
          <a:solidFill>
            <a:srgbClr val="7D6B5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Calibri"/>
              </a:rPr>
              <a:t>Light Detection Test Stand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6624482" y="3430637"/>
            <a:ext cx="1270749" cy="1754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D89C-DDAD-9849-8F62-2D6BDAE7BB6C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75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Neutrinos in the Standard Model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2" y="1263049"/>
            <a:ext cx="5055058" cy="451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156" y="2035597"/>
            <a:ext cx="3839844" cy="318021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0B20-7384-C948-938B-F13A568C937C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3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5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“Bo” Light Detection Test Stand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2241" y="1600200"/>
            <a:ext cx="371954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40”, 250 L vacuum-insulated cryostat</a:t>
            </a:r>
          </a:p>
          <a:p>
            <a:pPr lvl="1"/>
            <a:r>
              <a:rPr lang="en-US" dirty="0" smtClean="0"/>
              <a:t>Recently upgraded to 84” (“Tall Bo”)</a:t>
            </a:r>
          </a:p>
          <a:p>
            <a:endParaRPr lang="en-US" dirty="0"/>
          </a:p>
          <a:p>
            <a:r>
              <a:rPr lang="en-US" dirty="0" smtClean="0"/>
              <a:t>High purity </a:t>
            </a:r>
            <a:r>
              <a:rPr lang="en-US" dirty="0" err="1" smtClean="0"/>
              <a:t>LAr</a:t>
            </a:r>
            <a:r>
              <a:rPr lang="en-US" dirty="0" smtClean="0"/>
              <a:t> delivery system</a:t>
            </a:r>
          </a:p>
          <a:p>
            <a:endParaRPr lang="en-US" dirty="0"/>
          </a:p>
          <a:p>
            <a:r>
              <a:rPr lang="en-US" dirty="0"/>
              <a:t>C</a:t>
            </a:r>
            <a:r>
              <a:rPr lang="en-US" dirty="0" smtClean="0"/>
              <a:t>ondenser tower allows for closed system operation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49" y="1545096"/>
            <a:ext cx="4961701" cy="423752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D6CF-4311-ED43-9D63-1A87EA2C570D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8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Neutrino Oscillation Physics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Experimental Approaches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Liquid Argon Time Projection Chambers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LArTPCs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MicroBooNE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Liquid Argon Scintillation Light</a:t>
            </a: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err="1" smtClean="0"/>
              <a:t>LAr</a:t>
            </a:r>
            <a:r>
              <a:rPr lang="en-US" dirty="0" smtClean="0"/>
              <a:t> Light Studies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Nitrogen Contamination in </a:t>
            </a:r>
            <a:r>
              <a:rPr lang="en-US" dirty="0" err="1" smtClean="0">
                <a:solidFill>
                  <a:srgbClr val="000000"/>
                </a:solidFill>
              </a:rPr>
              <a:t>LAr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Argon/Methane Mixtures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Characterizing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r>
              <a:rPr lang="en-US" dirty="0" smtClean="0">
                <a:solidFill>
                  <a:srgbClr val="BFBFBF"/>
                </a:solidFill>
              </a:rPr>
              <a:t> Light Guide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DC15-CD06-834D-9499-0CEB37FC285E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8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986" y="1448559"/>
            <a:ext cx="3885087" cy="30402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28788" y="274638"/>
            <a:ext cx="8229600" cy="600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Two distinct effects on light collection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1448558"/>
            <a:ext cx="5080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LAr</a:t>
            </a:r>
            <a:r>
              <a:rPr lang="en-US" sz="2200" dirty="0" smtClean="0"/>
              <a:t> scintillation light production may be quenched by impurities</a:t>
            </a:r>
            <a:endParaRPr lang="en-US" sz="2400" dirty="0"/>
          </a:p>
          <a:p>
            <a:pPr lvl="1"/>
            <a:endParaRPr lang="en-US" sz="2400" dirty="0" smtClean="0"/>
          </a:p>
          <a:p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LAr</a:t>
            </a:r>
            <a:r>
              <a:rPr lang="en-US" sz="2200" dirty="0" smtClean="0"/>
              <a:t> scintillation light en route to a photo-detector may be absorbed by impurities in the bulk material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	No measurements of this existed!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111" y="4940094"/>
            <a:ext cx="4388556" cy="163210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143000" y="5688514"/>
            <a:ext cx="4529667" cy="338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64111" y="4737608"/>
            <a:ext cx="2765777" cy="318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 </a:t>
            </a:r>
            <a:r>
              <a:rPr lang="en-US" sz="1400" dirty="0" err="1"/>
              <a:t>Acciarri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 2010 </a:t>
            </a:r>
            <a:r>
              <a:rPr lang="en-US" sz="1400" i="1" dirty="0"/>
              <a:t>JINST</a:t>
            </a:r>
            <a:r>
              <a:rPr lang="en-US" sz="1400" dirty="0"/>
              <a:t> </a:t>
            </a:r>
            <a:r>
              <a:rPr lang="en-US" sz="1400" b="1" dirty="0"/>
              <a:t>5</a:t>
            </a:r>
            <a:r>
              <a:rPr lang="en-US" sz="1400" dirty="0"/>
              <a:t> P06003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8788" y="4095180"/>
            <a:ext cx="57027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902-FAEF-B44F-B920-B3E129DC0A33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4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709" y="1322319"/>
            <a:ext cx="6723316" cy="39165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84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Experiment Setup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4444" y="5785556"/>
            <a:ext cx="8269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Inject controlled quantities of Nitrogen in Bo and look for: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Differences in the relative amount of light seen from a mono-energetic alpha source as a function of Nitrogen concentration for 2 source-detector distances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186" y="1493216"/>
            <a:ext cx="192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smtClean="0"/>
              <a:t>210</a:t>
            </a:r>
            <a:r>
              <a:rPr lang="en-US" sz="1600" dirty="0" smtClean="0"/>
              <a:t>Po source serves as standard candle (5.3 MeV alpha)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53692" y="2324213"/>
            <a:ext cx="457200" cy="72669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62862-1A97-C548-935A-AE690A20FDA5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4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40" y="1731141"/>
            <a:ext cx="6550038" cy="452264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970466" y="1649215"/>
            <a:ext cx="114901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89703" y="573538"/>
            <a:ext cx="5598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Peak of pulse area distributions decreases as a function of nitrogen concentration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858169" y="1931789"/>
            <a:ext cx="86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 ppb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58165" y="2200580"/>
            <a:ext cx="10241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3.7 ppm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8162" y="2474327"/>
            <a:ext cx="10241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7.4 ppm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30852" y="2770428"/>
            <a:ext cx="1201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BFF5E"/>
                </a:solidFill>
              </a:rPr>
              <a:t>15.5 ppm</a:t>
            </a:r>
            <a:endParaRPr lang="en-US" dirty="0">
              <a:solidFill>
                <a:srgbClr val="6BFF5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29F2-4BEB-0845-A9B5-16BBA27EA67F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068" y="2113052"/>
            <a:ext cx="4902290" cy="470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4998" y="136638"/>
            <a:ext cx="6745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a given nitrogen concentration, quenching has the same effect on both source configurations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24999" y="1172815"/>
            <a:ext cx="6745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fact that the two curves diverge tells us there is a distance-dependent light loss mechanism at play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084A-D75F-BB41-9833-3EAC6610DC95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00" y="3688152"/>
            <a:ext cx="4593161" cy="3005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9759" y="234712"/>
            <a:ext cx="685752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Relatively loose purity specifications of ppm-level nitrogen contamination required by current- and next-generation </a:t>
            </a:r>
            <a:r>
              <a:rPr lang="en-US" sz="2400" dirty="0" err="1" smtClean="0"/>
              <a:t>LAr</a:t>
            </a:r>
            <a:r>
              <a:rPr lang="en-US" sz="2400" dirty="0" smtClean="0"/>
              <a:t> particle physics experiments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313282" y="3756427"/>
            <a:ext cx="2511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B J P Jones </a:t>
            </a:r>
            <a:r>
              <a:rPr lang="fr-FR" sz="1200" i="1" dirty="0"/>
              <a:t>et al</a:t>
            </a:r>
            <a:r>
              <a:rPr lang="fr-FR" sz="1200" dirty="0"/>
              <a:t> 2013 </a:t>
            </a:r>
            <a:r>
              <a:rPr lang="fr-FR" sz="1200" i="1" dirty="0"/>
              <a:t>JINST</a:t>
            </a:r>
            <a:r>
              <a:rPr lang="fr-FR" sz="1200" dirty="0"/>
              <a:t> </a:t>
            </a:r>
            <a:r>
              <a:rPr lang="fr-FR" sz="1200" b="1" dirty="0"/>
              <a:t>8</a:t>
            </a:r>
            <a:r>
              <a:rPr lang="fr-FR" sz="1200" dirty="0"/>
              <a:t> </a:t>
            </a:r>
            <a:r>
              <a:rPr lang="fr-FR" sz="1200" dirty="0" smtClean="0"/>
              <a:t>P07011 </a:t>
            </a:r>
            <a:br>
              <a:rPr lang="fr-FR" sz="1200" dirty="0" smtClean="0"/>
            </a:br>
            <a:r>
              <a:rPr lang="fr-FR" sz="1200" dirty="0" smtClean="0"/>
              <a:t>B </a:t>
            </a:r>
            <a:r>
              <a:rPr lang="fr-FR" sz="1200" dirty="0"/>
              <a:t>J P Jones </a:t>
            </a:r>
            <a:r>
              <a:rPr lang="fr-FR" sz="1200" i="1" dirty="0"/>
              <a:t>et al</a:t>
            </a:r>
            <a:r>
              <a:rPr lang="fr-FR" sz="1200" dirty="0"/>
              <a:t> 2013 </a:t>
            </a:r>
            <a:r>
              <a:rPr lang="fr-FR" sz="1200" i="1" dirty="0"/>
              <a:t>JINST</a:t>
            </a:r>
            <a:r>
              <a:rPr lang="fr-FR" sz="1200" dirty="0"/>
              <a:t> </a:t>
            </a:r>
            <a:r>
              <a:rPr lang="fr-FR" sz="1200" b="1" dirty="0"/>
              <a:t>8</a:t>
            </a:r>
            <a:r>
              <a:rPr lang="fr-FR" sz="1200" dirty="0"/>
              <a:t> E09001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389835" y="6365090"/>
            <a:ext cx="733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$$$$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2189" y="6365090"/>
            <a:ext cx="36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$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76" y="1925573"/>
            <a:ext cx="7909198" cy="141261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144C-F945-AE49-B425-5B2FF7F346B1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9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Neutrino Oscillation Physics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Experimental Approaches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Liquid Argon Time Projection Chambers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LArTPCs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MicroBooNE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Liquid Argon Scintillation Light</a:t>
            </a: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err="1" smtClean="0"/>
              <a:t>LAr</a:t>
            </a:r>
            <a:r>
              <a:rPr lang="en-US" dirty="0" smtClean="0"/>
              <a:t> Light Studies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Nitrogen Contamination in </a:t>
            </a:r>
            <a:r>
              <a:rPr lang="en-US" dirty="0" err="1" smtClean="0">
                <a:solidFill>
                  <a:srgbClr val="000000"/>
                </a:solidFill>
              </a:rPr>
              <a:t>LAr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Argon/Methane Mixtures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Characterizing </a:t>
            </a:r>
            <a:r>
              <a:rPr lang="en-US" dirty="0" err="1" smtClean="0">
                <a:solidFill>
                  <a:srgbClr val="BFBFBF"/>
                </a:solidFill>
              </a:rPr>
              <a:t>LAr</a:t>
            </a:r>
            <a:r>
              <a:rPr lang="en-US" dirty="0" smtClean="0">
                <a:solidFill>
                  <a:srgbClr val="BFBFBF"/>
                </a:solidFill>
              </a:rPr>
              <a:t> Light Guide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5F5D-4FBF-7E45-842D-B3BEC9283E9B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3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Study Light Production in CH</a:t>
            </a:r>
            <a:r>
              <a:rPr lang="en-US" baseline="-25000" dirty="0" smtClean="0"/>
              <a:t>4</a:t>
            </a:r>
            <a:r>
              <a:rPr lang="en-US" dirty="0" smtClean="0"/>
              <a:t>-doped </a:t>
            </a:r>
            <a:r>
              <a:rPr lang="en-US" dirty="0" err="1" smtClean="0"/>
              <a:t>LAr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281" y="1618518"/>
            <a:ext cx="4416780" cy="17471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1874172"/>
            <a:ext cx="4550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Long electron drift distances demonstrated for CH</a:t>
            </a:r>
            <a:r>
              <a:rPr lang="en-US" baseline="-25000" dirty="0" smtClean="0"/>
              <a:t>4</a:t>
            </a:r>
            <a:r>
              <a:rPr lang="en-US" dirty="0" smtClean="0"/>
              <a:t> concentrations of several %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Introduces inverse-beta-decay interaction channel (                          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Potentially broadens low-energy neutrino physics program of </a:t>
            </a:r>
            <a:r>
              <a:rPr lang="en-US" dirty="0" err="1" smtClean="0"/>
              <a:t>LArTPCs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Some evidence in the literature that CH</a:t>
            </a:r>
            <a:r>
              <a:rPr lang="en-US" baseline="-25000" dirty="0" smtClean="0"/>
              <a:t>4</a:t>
            </a:r>
            <a:r>
              <a:rPr lang="en-US" dirty="0" smtClean="0"/>
              <a:t> may act as a wavelength-shifter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May provide an important input for </a:t>
            </a:r>
            <a:r>
              <a:rPr lang="en-US" dirty="0" err="1" smtClean="0"/>
              <a:t>LAr</a:t>
            </a:r>
            <a:r>
              <a:rPr lang="en-US" dirty="0" smtClean="0"/>
              <a:t>-based dark matter detectors that produce </a:t>
            </a:r>
            <a:r>
              <a:rPr lang="en-US" dirty="0" err="1" smtClean="0"/>
              <a:t>Ar</a:t>
            </a:r>
            <a:r>
              <a:rPr lang="en-US" dirty="0" smtClean="0"/>
              <a:t> from underground CO</a:t>
            </a:r>
            <a:r>
              <a:rPr lang="en-US" baseline="-25000" dirty="0" smtClean="0"/>
              <a:t>2</a:t>
            </a:r>
            <a:r>
              <a:rPr lang="en-US" dirty="0" smtClean="0"/>
              <a:t> wells and rely on light collection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824937"/>
              </p:ext>
            </p:extLst>
          </p:nvPr>
        </p:nvGraphicFramePr>
        <p:xfrm>
          <a:off x="1178630" y="2984204"/>
          <a:ext cx="1435806" cy="36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4" imgW="952500" imgH="241300" progId="Equation.3">
                  <p:embed/>
                </p:oleObj>
              </mc:Choice>
              <mc:Fallback>
                <p:oleObj name="Equation" r:id="rId4" imgW="952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8630" y="2984204"/>
                        <a:ext cx="1435806" cy="363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330" y="3922848"/>
            <a:ext cx="4064003" cy="21280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2000" y="6065045"/>
            <a:ext cx="324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arXiv:1204.6024v2 [</a:t>
            </a:r>
            <a:r>
              <a:rPr lang="en-US" dirty="0" err="1"/>
              <a:t>astro-ph.IM</a:t>
            </a:r>
            <a:r>
              <a:rPr lang="en-US" dirty="0"/>
              <a:t>] </a:t>
            </a:r>
            <a:endParaRPr lang="en-US" dirty="0" smtClean="0"/>
          </a:p>
        </p:txBody>
      </p:sp>
      <p:sp>
        <p:nvSpPr>
          <p:cNvPr id="11" name="Oval 10"/>
          <p:cNvSpPr/>
          <p:nvPr/>
        </p:nvSpPr>
        <p:spPr>
          <a:xfrm>
            <a:off x="5051778" y="4797779"/>
            <a:ext cx="282222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7FA8-911F-1E49-8E4C-D13D9C860494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4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1"/>
            <a:ext cx="8229600" cy="5579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Experiment Setup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2" y="901553"/>
            <a:ext cx="8686800" cy="442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643" y="5576605"/>
            <a:ext cx="82211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Inject controlled quantities of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in Bo and look for: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 smtClean="0"/>
              <a:t>Quenching and/or absorption of </a:t>
            </a:r>
            <a:r>
              <a:rPr lang="en-US" sz="2400" dirty="0" err="1" smtClean="0"/>
              <a:t>LAr</a:t>
            </a:r>
            <a:r>
              <a:rPr lang="en-US" sz="2400" dirty="0" smtClean="0"/>
              <a:t> scintillation light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 err="1" smtClean="0"/>
              <a:t>LAr</a:t>
            </a:r>
            <a:r>
              <a:rPr lang="en-US" sz="2400" dirty="0" smtClean="0"/>
              <a:t> scintillation light wavelength-shifted to visible light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D73ED-2E9E-104E-9123-48DD72A1C4AC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7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88913"/>
          </a:xfrm>
        </p:spPr>
        <p:txBody>
          <a:bodyPr>
            <a:noAutofit/>
          </a:bodyPr>
          <a:lstStyle/>
          <a:p>
            <a:r>
              <a:rPr lang="en-US" sz="3400" dirty="0" smtClean="0"/>
              <a:t>Neutrino Flavor Change a.k.a. “Oscillations”</a:t>
            </a:r>
            <a:endParaRPr lang="en-US" sz="3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575" y="1927397"/>
            <a:ext cx="5894296" cy="4359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440" y="1084587"/>
            <a:ext cx="6016993" cy="6157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3723" y="2080094"/>
            <a:ext cx="2816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KamLAND</a:t>
            </a:r>
            <a:r>
              <a:rPr lang="en-US" sz="1400" i="1" dirty="0" smtClean="0"/>
              <a:t>, Phys</a:t>
            </a:r>
            <a:r>
              <a:rPr lang="en-US" sz="1400" i="1" dirty="0"/>
              <a:t>. Rev. D </a:t>
            </a:r>
            <a:r>
              <a:rPr lang="en-US" sz="1400" b="1" i="1" dirty="0"/>
              <a:t>83</a:t>
            </a:r>
            <a:r>
              <a:rPr lang="en-US" sz="1400" i="1" dirty="0"/>
              <a:t>, 052002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4B8BB-4BBF-7D42-BF23-F61385EA522D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4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813" y="360559"/>
            <a:ext cx="5849143" cy="5073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778" y="5448168"/>
            <a:ext cx="8932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For detectors larger than O(1 cm),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concentration should be &lt; O(100) ppb to limit absorption losses to less than a few percent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Quenching is also at observed, but is subdominant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No significant amount of </a:t>
            </a:r>
            <a:r>
              <a:rPr lang="en-US" sz="2000" dirty="0" err="1" smtClean="0"/>
              <a:t>LAr</a:t>
            </a:r>
            <a:r>
              <a:rPr lang="en-US" sz="2000" dirty="0" smtClean="0"/>
              <a:t> scintillation light is wavelength-shifted to visible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360" y="169396"/>
            <a:ext cx="3145751" cy="2747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55833" y="5143859"/>
            <a:ext cx="2554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B J P Jones </a:t>
            </a:r>
            <a:r>
              <a:rPr lang="fr-FR" sz="1200" i="1" dirty="0"/>
              <a:t>et al</a:t>
            </a:r>
            <a:r>
              <a:rPr lang="fr-FR" sz="1200" dirty="0"/>
              <a:t> 2013 </a:t>
            </a:r>
            <a:r>
              <a:rPr lang="fr-FR" sz="1200" i="1" dirty="0"/>
              <a:t>JINST</a:t>
            </a:r>
            <a:r>
              <a:rPr lang="fr-FR" sz="1200" dirty="0"/>
              <a:t> </a:t>
            </a:r>
            <a:r>
              <a:rPr lang="fr-FR" sz="1200" b="1" dirty="0"/>
              <a:t>8</a:t>
            </a:r>
            <a:r>
              <a:rPr lang="fr-FR" sz="1200" dirty="0"/>
              <a:t> P12015</a:t>
            </a:r>
            <a:endParaRPr lang="en-US" sz="1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37BB-94DF-C542-89FB-3A29487A392A}" type="datetime1">
              <a:rPr lang="en-US" smtClean="0"/>
              <a:t>4/22/14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0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Neutrino Oscillation Physics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Experimental Approaches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Liquid Argon Time Projection Chambers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LArTPCs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MicroBooNE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Liquid Argon Scintillation Light</a:t>
            </a:r>
          </a:p>
          <a:p>
            <a:endParaRPr lang="en-US" dirty="0" smtClean="0">
              <a:solidFill>
                <a:srgbClr val="BFBFBF"/>
              </a:solidFill>
            </a:endParaRPr>
          </a:p>
          <a:p>
            <a:r>
              <a:rPr lang="en-US" dirty="0" err="1" smtClean="0"/>
              <a:t>LAr</a:t>
            </a:r>
            <a:r>
              <a:rPr lang="en-US" dirty="0" smtClean="0"/>
              <a:t> Light Studies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Nitrogen Contamination in </a:t>
            </a:r>
            <a:r>
              <a:rPr lang="en-US" dirty="0" err="1" smtClean="0">
                <a:solidFill>
                  <a:srgbClr val="000000"/>
                </a:solidFill>
              </a:rPr>
              <a:t>LAr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Argon/Methane Mixtures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Characterizing </a:t>
            </a:r>
            <a:r>
              <a:rPr lang="en-US" dirty="0" err="1" smtClean="0">
                <a:solidFill>
                  <a:srgbClr val="000000"/>
                </a:solidFill>
              </a:rPr>
              <a:t>LAr</a:t>
            </a:r>
            <a:r>
              <a:rPr lang="en-US" dirty="0" smtClean="0">
                <a:solidFill>
                  <a:srgbClr val="000000"/>
                </a:solidFill>
              </a:rPr>
              <a:t> Light Guide Performance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1595-52D2-EB43-869D-0EF288C68462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3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132"/>
          </a:xfrm>
        </p:spPr>
        <p:txBody>
          <a:bodyPr>
            <a:noAutofit/>
          </a:bodyPr>
          <a:lstStyle/>
          <a:p>
            <a:r>
              <a:rPr lang="en-US" sz="3400" dirty="0" smtClean="0"/>
              <a:t>Different Wavelength-Shifting (WLS) Coatings</a:t>
            </a:r>
            <a:endParaRPr lang="en-US" sz="34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4188" y="1233568"/>
            <a:ext cx="6270065" cy="225773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IU spray coatings with WLS melted </a:t>
            </a:r>
            <a:r>
              <a:rPr lang="en-US" dirty="0"/>
              <a:t>into surface</a:t>
            </a:r>
          </a:p>
          <a:p>
            <a:pPr lvl="1"/>
            <a:r>
              <a:rPr lang="en-US" dirty="0" smtClean="0"/>
              <a:t>TPB vs. </a:t>
            </a:r>
            <a:r>
              <a:rPr lang="en-US" dirty="0" err="1" smtClean="0"/>
              <a:t>bis</a:t>
            </a:r>
            <a:r>
              <a:rPr lang="en-US" dirty="0" smtClean="0"/>
              <a:t>-MSB</a:t>
            </a:r>
            <a:endParaRPr lang="en-US" dirty="0"/>
          </a:p>
          <a:p>
            <a:pPr lvl="1"/>
            <a:r>
              <a:rPr lang="en-US" dirty="0" smtClean="0"/>
              <a:t>Compare 10, 20, 35, &amp; 50 coats</a:t>
            </a:r>
          </a:p>
          <a:p>
            <a:r>
              <a:rPr lang="en-US" dirty="0" smtClean="0"/>
              <a:t>MIT hand-painted TPB coatings</a:t>
            </a:r>
          </a:p>
          <a:p>
            <a:pPr lvl="1"/>
            <a:r>
              <a:rPr lang="en-US" dirty="0"/>
              <a:t>arXiv:1210.3793 [</a:t>
            </a:r>
            <a:r>
              <a:rPr lang="en-US" dirty="0" err="1"/>
              <a:t>physics.ins-det</a:t>
            </a:r>
            <a:r>
              <a:rPr lang="en-US" dirty="0"/>
              <a:t>]</a:t>
            </a:r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72" y="3556768"/>
            <a:ext cx="3945854" cy="2623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409" y="1848987"/>
            <a:ext cx="3410859" cy="43308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9211" y="2829661"/>
            <a:ext cx="90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Tall Bo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A609-1DE8-374F-AA1E-6605DB3FA931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6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7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cosmic data triggering </a:t>
            </a:r>
            <a:r>
              <a:rPr lang="en-US" dirty="0" err="1" smtClean="0"/>
              <a:t>SiPMs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24" y="1008241"/>
            <a:ext cx="6742708" cy="5321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39435" y="1990293"/>
            <a:ext cx="1165300" cy="8642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3481" y="2893782"/>
            <a:ext cx="1165300" cy="8642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870685" y="1977200"/>
            <a:ext cx="1008180" cy="99514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592459" y="4242468"/>
            <a:ext cx="1073649" cy="10606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8894659">
            <a:off x="2735139" y="4608742"/>
            <a:ext cx="11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light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8894659">
            <a:off x="4930088" y="2407953"/>
            <a:ext cx="11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light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00306" y="6053164"/>
            <a:ext cx="1414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D. Whittington, IU</a:t>
            </a:r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FCAC-7361-9F41-A321-142987F97BE8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1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75" y="2502601"/>
            <a:ext cx="3910382" cy="3865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1375" y="3349091"/>
            <a:ext cx="24384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LAr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warm, 245 nm light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9775" y="6229535"/>
            <a:ext cx="1583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D. Whittington, IU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56456" y="1303440"/>
            <a:ext cx="810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But attenuation lengths measured at room temperature do not track attenuation lengths measured with </a:t>
            </a:r>
            <a:r>
              <a:rPr lang="en-US" sz="2400" dirty="0" err="1" smtClean="0"/>
              <a:t>cosmics</a:t>
            </a:r>
            <a:r>
              <a:rPr lang="en-US" sz="2400" dirty="0" smtClean="0"/>
              <a:t> in </a:t>
            </a:r>
            <a:r>
              <a:rPr lang="en-US" sz="2400" dirty="0" err="1" smtClean="0"/>
              <a:t>LAr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42185" y="228302"/>
            <a:ext cx="834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would like to evaluate the performance of these light guides by measuring their attenuation lengths at room temperature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8974-B99D-B444-9AFB-4450C08CB475}" type="datetime1">
              <a:rPr lang="en-US" smtClean="0"/>
              <a:t>4/22/14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5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447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Attenuation Length Measurement</a:t>
            </a:r>
            <a:endParaRPr lang="en-US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3705080" y="2192537"/>
            <a:ext cx="5369530" cy="4179215"/>
            <a:chOff x="1567616" y="1849773"/>
            <a:chExt cx="6507503" cy="4688544"/>
          </a:xfrm>
        </p:grpSpPr>
        <p:grpSp>
          <p:nvGrpSpPr>
            <p:cNvPr id="28" name="Group 27"/>
            <p:cNvGrpSpPr/>
            <p:nvPr/>
          </p:nvGrpSpPr>
          <p:grpSpPr>
            <a:xfrm>
              <a:off x="2878166" y="1849773"/>
              <a:ext cx="2817961" cy="4688544"/>
              <a:chOff x="1274261" y="302364"/>
              <a:chExt cx="3840854" cy="6555636"/>
            </a:xfrm>
          </p:grpSpPr>
          <p:sp>
            <p:nvSpPr>
              <p:cNvPr id="27" name="Can 26"/>
              <p:cNvSpPr/>
              <p:nvPr/>
            </p:nvSpPr>
            <p:spPr>
              <a:xfrm>
                <a:off x="1274261" y="302364"/>
                <a:ext cx="3840854" cy="6555636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894924" y="1575100"/>
                <a:ext cx="548192" cy="4962292"/>
                <a:chOff x="3249313" y="168192"/>
                <a:chExt cx="1112374" cy="6689808"/>
              </a:xfrm>
            </p:grpSpPr>
            <p:sp>
              <p:nvSpPr>
                <p:cNvPr id="8" name="Can 7"/>
                <p:cNvSpPr/>
                <p:nvPr/>
              </p:nvSpPr>
              <p:spPr>
                <a:xfrm>
                  <a:off x="3458590" y="6191769"/>
                  <a:ext cx="748416" cy="666231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3696731" y="215470"/>
                  <a:ext cx="260812" cy="6044339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4209286" y="215470"/>
                  <a:ext cx="124736" cy="567011"/>
                </a:xfrm>
                <a:prstGeom prst="ellips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4209286" y="1621658"/>
                  <a:ext cx="124736" cy="567011"/>
                </a:xfrm>
                <a:prstGeom prst="ellips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4209286" y="2953441"/>
                  <a:ext cx="124736" cy="567011"/>
                </a:xfrm>
                <a:prstGeom prst="ellips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4209286" y="4359629"/>
                  <a:ext cx="124736" cy="567011"/>
                </a:xfrm>
                <a:prstGeom prst="ellips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4236950" y="5692798"/>
                  <a:ext cx="124736" cy="567011"/>
                </a:xfrm>
                <a:prstGeom prst="ellips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Can 14"/>
                <p:cNvSpPr/>
                <p:nvPr/>
              </p:nvSpPr>
              <p:spPr>
                <a:xfrm rot="5400000">
                  <a:off x="3210142" y="374230"/>
                  <a:ext cx="282468" cy="204124"/>
                </a:xfrm>
                <a:prstGeom prst="can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Can 15"/>
                <p:cNvSpPr/>
                <p:nvPr/>
              </p:nvSpPr>
              <p:spPr>
                <a:xfrm rot="5400000">
                  <a:off x="3210142" y="1866592"/>
                  <a:ext cx="282468" cy="204124"/>
                </a:xfrm>
                <a:prstGeom prst="can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an 16"/>
                <p:cNvSpPr/>
                <p:nvPr/>
              </p:nvSpPr>
              <p:spPr>
                <a:xfrm rot="5400000">
                  <a:off x="3210142" y="3190982"/>
                  <a:ext cx="282468" cy="204124"/>
                </a:xfrm>
                <a:prstGeom prst="can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Can 17"/>
                <p:cNvSpPr/>
                <p:nvPr/>
              </p:nvSpPr>
              <p:spPr>
                <a:xfrm rot="5400000">
                  <a:off x="3210142" y="4547264"/>
                  <a:ext cx="282468" cy="204124"/>
                </a:xfrm>
                <a:prstGeom prst="can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an 18"/>
                <p:cNvSpPr/>
                <p:nvPr/>
              </p:nvSpPr>
              <p:spPr>
                <a:xfrm rot="5400000">
                  <a:off x="3210142" y="5905192"/>
                  <a:ext cx="282468" cy="204124"/>
                </a:xfrm>
                <a:prstGeom prst="can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 rot="16200000" flipH="1">
                  <a:off x="227542" y="3237241"/>
                  <a:ext cx="6044338" cy="79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3249313" y="6259808"/>
                  <a:ext cx="209277" cy="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4361687" y="168192"/>
                  <a:ext cx="0" cy="610749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4110325" y="6259809"/>
                  <a:ext cx="251362" cy="1587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3249313" y="172558"/>
                  <a:ext cx="1112374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TextBox 1"/>
            <p:cNvSpPr txBox="1"/>
            <p:nvPr/>
          </p:nvSpPr>
          <p:spPr>
            <a:xfrm>
              <a:off x="3854252" y="1989770"/>
              <a:ext cx="1236464" cy="414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Tall Bo</a:t>
              </a: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4469413" y="2956068"/>
              <a:ext cx="1573706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127786" y="2820326"/>
              <a:ext cx="1947333" cy="414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210</a:t>
              </a:r>
              <a:r>
                <a:rPr lang="en-US" dirty="0" smtClean="0"/>
                <a:t>Po sources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4469413" y="2998401"/>
              <a:ext cx="1573708" cy="64185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4469413" y="2998401"/>
              <a:ext cx="1573707" cy="134445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4426649" y="3129357"/>
              <a:ext cx="1616470" cy="204053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4424312" y="3232770"/>
              <a:ext cx="1618807" cy="263967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 flipH="1">
              <a:off x="2678301" y="2956068"/>
              <a:ext cx="1388107" cy="2916375"/>
              <a:chOff x="241038" y="2939726"/>
              <a:chExt cx="1394415" cy="2916375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 flipH="1" flipV="1">
                <a:off x="286139" y="2939726"/>
                <a:ext cx="1349314" cy="46471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H="1">
                <a:off x="286139" y="3404440"/>
                <a:ext cx="1349313" cy="21947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H="1">
                <a:off x="286139" y="3404440"/>
                <a:ext cx="1349312" cy="92207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H="1">
                <a:off x="243375" y="3508014"/>
                <a:ext cx="1392077" cy="164554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>
                <a:off x="241038" y="3623915"/>
                <a:ext cx="1394415" cy="223218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686739" y="2805999"/>
              <a:ext cx="1191427" cy="72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SiPMs</a:t>
              </a:r>
              <a:r>
                <a:rPr lang="en-US" dirty="0" smtClean="0"/>
                <a:t> (trigger)</a:t>
              </a:r>
              <a:endParaRPr lang="en-US" dirty="0"/>
            </a:p>
          </p:txBody>
        </p:sp>
        <p:cxnSp>
          <p:nvCxnSpPr>
            <p:cNvPr id="51" name="Straight Arrow Connector 50"/>
            <p:cNvCxnSpPr>
              <a:endCxn id="8" idx="4"/>
            </p:cNvCxnSpPr>
            <p:nvPr/>
          </p:nvCxnSpPr>
          <p:spPr>
            <a:xfrm flipH="1">
              <a:off x="4413486" y="6000097"/>
              <a:ext cx="1629633" cy="13220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127786" y="5717175"/>
              <a:ext cx="1747899" cy="72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2” Cryogenic PMT</a:t>
              </a:r>
              <a:endParaRPr lang="en-US" dirty="0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2878166" y="5434104"/>
              <a:ext cx="1350822" cy="25676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567616" y="5234721"/>
              <a:ext cx="1477177" cy="72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TPB-coated light guide</a:t>
              </a:r>
              <a:endParaRPr lang="en-US" dirty="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16495" y="867873"/>
            <a:ext cx="8733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Set up currently installed in Tall Bo to make this measurement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Expect results soon!</a:t>
            </a:r>
          </a:p>
        </p:txBody>
      </p:sp>
      <p:pic>
        <p:nvPicPr>
          <p:cNvPr id="26" name="Picture 25" descr="20140401_12474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8755" y="3102381"/>
            <a:ext cx="4075217" cy="2292309"/>
          </a:xfrm>
          <a:prstGeom prst="rect">
            <a:avLst/>
          </a:prstGeom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6B39-3BDB-F14C-BCC2-4331187B222D}" type="datetime1">
              <a:rPr lang="en-US" smtClean="0"/>
              <a:t>4/22/14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5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98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Preliminary Results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6FF13-1152-2E47-AD19-3ECAC488EDA6}" type="datetime1">
              <a:rPr lang="en-US" smtClean="0"/>
              <a:t>4/22/14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161"/>
            <a:ext cx="9144000" cy="507618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6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More </a:t>
            </a:r>
            <a:r>
              <a:rPr lang="en-US" sz="3600" dirty="0" err="1" smtClean="0"/>
              <a:t>LAr</a:t>
            </a:r>
            <a:r>
              <a:rPr lang="en-US" sz="3600" dirty="0" smtClean="0"/>
              <a:t> Light Studies Yet To Come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MicroBooNE</a:t>
            </a:r>
            <a:r>
              <a:rPr lang="en-US" dirty="0" smtClean="0"/>
              <a:t>-specific R&amp;D</a:t>
            </a:r>
          </a:p>
          <a:p>
            <a:endParaRPr lang="en-US" dirty="0" smtClean="0"/>
          </a:p>
          <a:p>
            <a:r>
              <a:rPr lang="en-US" dirty="0" err="1" smtClean="0"/>
              <a:t>LAr</a:t>
            </a:r>
            <a:r>
              <a:rPr lang="en-US" dirty="0" smtClean="0"/>
              <a:t> </a:t>
            </a:r>
            <a:r>
              <a:rPr lang="en-US" dirty="0"/>
              <a:t>Scintillation Light Time </a:t>
            </a:r>
            <a:r>
              <a:rPr lang="en-US" dirty="0" smtClean="0"/>
              <a:t>Constants</a:t>
            </a:r>
          </a:p>
          <a:p>
            <a:endParaRPr lang="en-US" dirty="0" smtClean="0"/>
          </a:p>
          <a:p>
            <a:r>
              <a:rPr lang="en-US" dirty="0" smtClean="0"/>
              <a:t>Rayleigh Scattering</a:t>
            </a:r>
          </a:p>
          <a:p>
            <a:endParaRPr lang="en-US" dirty="0" smtClean="0"/>
          </a:p>
          <a:p>
            <a:r>
              <a:rPr lang="en-US" baseline="30000" dirty="0" smtClean="0"/>
              <a:t>222</a:t>
            </a:r>
            <a:r>
              <a:rPr lang="en-US" dirty="0" smtClean="0"/>
              <a:t>Rn </a:t>
            </a:r>
            <a:r>
              <a:rPr lang="en-US" dirty="0"/>
              <a:t>Tracing in </a:t>
            </a:r>
            <a:r>
              <a:rPr lang="en-US" dirty="0" err="1" smtClean="0"/>
              <a:t>LAr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Ar</a:t>
            </a:r>
            <a:r>
              <a:rPr lang="en-US" dirty="0" smtClean="0"/>
              <a:t>/</a:t>
            </a:r>
            <a:r>
              <a:rPr lang="en-US" dirty="0" err="1" smtClean="0"/>
              <a:t>Xe</a:t>
            </a:r>
            <a:r>
              <a:rPr lang="en-US" dirty="0" smtClean="0"/>
              <a:t> Mixtures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8174-AA3F-4744-B7C6-B5E7F6D4D5FE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More </a:t>
            </a:r>
            <a:r>
              <a:rPr lang="en-US" sz="3600" dirty="0" err="1" smtClean="0"/>
              <a:t>LAr</a:t>
            </a:r>
            <a:r>
              <a:rPr lang="en-US" sz="3600" dirty="0" smtClean="0"/>
              <a:t> Light Studies Yet To Come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MicroBooNE</a:t>
            </a:r>
            <a:r>
              <a:rPr lang="en-US" dirty="0" smtClean="0"/>
              <a:t>-specific R&amp;D</a:t>
            </a:r>
          </a:p>
          <a:p>
            <a:endParaRPr lang="en-US" dirty="0" smtClean="0"/>
          </a:p>
          <a:p>
            <a:r>
              <a:rPr lang="en-US" dirty="0" err="1" smtClean="0"/>
              <a:t>LAr</a:t>
            </a:r>
            <a:r>
              <a:rPr lang="en-US" dirty="0" smtClean="0"/>
              <a:t> </a:t>
            </a:r>
            <a:r>
              <a:rPr lang="en-US" dirty="0"/>
              <a:t>Scintillation Light Time </a:t>
            </a:r>
            <a:r>
              <a:rPr lang="en-US" dirty="0" smtClean="0"/>
              <a:t>Constants</a:t>
            </a:r>
          </a:p>
          <a:p>
            <a:endParaRPr lang="en-US" dirty="0" smtClean="0"/>
          </a:p>
          <a:p>
            <a:r>
              <a:rPr lang="en-US" dirty="0" smtClean="0"/>
              <a:t>Rayleigh Scattering</a:t>
            </a:r>
          </a:p>
          <a:p>
            <a:endParaRPr lang="en-US" dirty="0" smtClean="0"/>
          </a:p>
          <a:p>
            <a:r>
              <a:rPr lang="en-US" baseline="30000" dirty="0" smtClean="0"/>
              <a:t>222</a:t>
            </a:r>
            <a:r>
              <a:rPr lang="en-US" dirty="0" smtClean="0"/>
              <a:t>Rn </a:t>
            </a:r>
            <a:r>
              <a:rPr lang="en-US" dirty="0"/>
              <a:t>Tracing in </a:t>
            </a:r>
            <a:r>
              <a:rPr lang="en-US" dirty="0" err="1" smtClean="0"/>
              <a:t>LAr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Ar</a:t>
            </a:r>
            <a:r>
              <a:rPr lang="en-US" dirty="0" smtClean="0"/>
              <a:t>/</a:t>
            </a:r>
            <a:r>
              <a:rPr lang="en-US" dirty="0" err="1" smtClean="0"/>
              <a:t>Xe</a:t>
            </a:r>
            <a:r>
              <a:rPr lang="en-US" dirty="0" smtClean="0"/>
              <a:t> Mixtures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B595-F1E5-524E-8151-FE4996FFD865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0" y="4127500"/>
            <a:ext cx="4810125" cy="1762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4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aseline="30000" dirty="0" smtClean="0"/>
              <a:t>222</a:t>
            </a:r>
            <a:r>
              <a:rPr lang="en-US" dirty="0" smtClean="0"/>
              <a:t>Rn Tracing in </a:t>
            </a:r>
            <a:r>
              <a:rPr lang="en-US" dirty="0" err="1" smtClean="0"/>
              <a:t>LAr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4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3737"/>
          </a:xfrm>
        </p:spPr>
        <p:txBody>
          <a:bodyPr>
            <a:noAutofit/>
          </a:bodyPr>
          <a:lstStyle/>
          <a:p>
            <a:r>
              <a:rPr lang="en-US" sz="3000" dirty="0" smtClean="0"/>
              <a:t>What Have We Learned from </a:t>
            </a:r>
            <a:r>
              <a:rPr lang="en-US" sz="3000" dirty="0" err="1" smtClean="0"/>
              <a:t>ν</a:t>
            </a:r>
            <a:r>
              <a:rPr lang="en-US" sz="3000" dirty="0" smtClean="0"/>
              <a:t> Oscillations?</a:t>
            </a:r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5" y="2916521"/>
            <a:ext cx="2714625" cy="2384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992" y="1386304"/>
            <a:ext cx="3442919" cy="855246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873500" y="2241550"/>
            <a:ext cx="1752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Unitary Mixing Matrix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349500" y="2241550"/>
            <a:ext cx="1752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Neutrino Flavor </a:t>
            </a:r>
            <a:r>
              <a:rPr lang="en-US" sz="1600" dirty="0" err="1"/>
              <a:t>Eigenstates</a:t>
            </a:r>
            <a:endParaRPr lang="en-US" sz="1600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321300" y="2241550"/>
            <a:ext cx="1752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Neutrino Mass </a:t>
            </a:r>
            <a:r>
              <a:rPr lang="en-US" sz="1600" dirty="0" err="1"/>
              <a:t>Eigenstates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75" y="3869021"/>
            <a:ext cx="1358900" cy="46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9050" y="5455716"/>
            <a:ext cx="3994150" cy="3201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4150" y="5892659"/>
            <a:ext cx="3725861" cy="333081"/>
          </a:xfrm>
          <a:prstGeom prst="rect">
            <a:avLst/>
          </a:prstGeom>
        </p:spPr>
      </p:pic>
      <p:graphicFrame>
        <p:nvGraphicFramePr>
          <p:cNvPr id="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242212"/>
              </p:ext>
            </p:extLst>
          </p:nvPr>
        </p:nvGraphicFramePr>
        <p:xfrm>
          <a:off x="1879600" y="3281646"/>
          <a:ext cx="3446327" cy="1757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Equation" r:id="rId8" imgW="1689100" imgH="850900" progId="Equation.3">
                  <p:embed/>
                </p:oleObj>
              </mc:Choice>
              <mc:Fallback>
                <p:oleObj name="Equation" r:id="rId8" imgW="1689100" imgH="85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600" y="3281646"/>
                        <a:ext cx="3446327" cy="1757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4016375"/>
            <a:ext cx="304800" cy="12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8B69-7122-814A-9C35-1118588A12BB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3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88" y="1549805"/>
            <a:ext cx="6092879" cy="435456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0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Mapping </a:t>
            </a:r>
            <a:r>
              <a:rPr lang="en-US" dirty="0" err="1" smtClean="0"/>
              <a:t>LAr</a:t>
            </a:r>
            <a:r>
              <a:rPr lang="en-US" dirty="0" smtClean="0"/>
              <a:t> Flows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12463" y="5707282"/>
            <a:ext cx="767433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Ion concentration for velocity field (fluid velocity + drift velocity of 8 mm/sec)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87574" y="1822895"/>
            <a:ext cx="1299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Voirin</a:t>
            </a:r>
            <a:r>
              <a:rPr lang="en-US" dirty="0" smtClean="0"/>
              <a:t>, for </a:t>
            </a:r>
            <a:r>
              <a:rPr lang="en-US" dirty="0" err="1" smtClean="0"/>
              <a:t>μBooNE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CBE5-5F5F-9040-8A7B-BDFE1F0EEFBE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7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2447"/>
          </a:xfrm>
        </p:spPr>
        <p:txBody>
          <a:bodyPr>
            <a:normAutofit fontScale="90000"/>
          </a:bodyPr>
          <a:lstStyle/>
          <a:p>
            <a:r>
              <a:rPr lang="en-US" baseline="30000" dirty="0" smtClean="0"/>
              <a:t>222</a:t>
            </a:r>
            <a:r>
              <a:rPr lang="en-US" dirty="0" smtClean="0"/>
              <a:t>Rn Tracing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981260"/>
            <a:ext cx="8229600" cy="51449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new technique to map flows </a:t>
            </a:r>
            <a:r>
              <a:rPr lang="en-US" dirty="0" smtClean="0"/>
              <a:t>in a neutrino </a:t>
            </a:r>
            <a:r>
              <a:rPr lang="en-US" dirty="0" err="1" smtClean="0"/>
              <a:t>LArTPCs</a:t>
            </a:r>
            <a:r>
              <a:rPr lang="en-US" dirty="0" smtClean="0"/>
              <a:t>  </a:t>
            </a:r>
            <a:endParaRPr lang="en-US" dirty="0"/>
          </a:p>
          <a:p>
            <a:r>
              <a:rPr lang="en-US" dirty="0"/>
              <a:t>Inject </a:t>
            </a:r>
            <a:r>
              <a:rPr lang="en-US" baseline="30000" dirty="0"/>
              <a:t>222</a:t>
            </a:r>
            <a:r>
              <a:rPr lang="en-US" dirty="0"/>
              <a:t>Rn into detector and look for correlated </a:t>
            </a:r>
            <a:r>
              <a:rPr lang="en-US" baseline="30000" dirty="0"/>
              <a:t>222</a:t>
            </a:r>
            <a:r>
              <a:rPr lang="en-US" dirty="0"/>
              <a:t>Rn-</a:t>
            </a:r>
            <a:r>
              <a:rPr lang="en-US" baseline="30000" dirty="0"/>
              <a:t>218</a:t>
            </a:r>
            <a:r>
              <a:rPr lang="en-US" dirty="0"/>
              <a:t>Po </a:t>
            </a:r>
            <a:r>
              <a:rPr lang="en-US" dirty="0" smtClean="0"/>
              <a:t>decays</a:t>
            </a:r>
          </a:p>
          <a:p>
            <a:pPr lvl="1"/>
            <a:r>
              <a:rPr lang="en-US" dirty="0" smtClean="0"/>
              <a:t>Reconstruct positions to measure flow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92" y="2841192"/>
            <a:ext cx="4950780" cy="367951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4222434" y="3104436"/>
            <a:ext cx="1351280" cy="5418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2341705" y="3854007"/>
            <a:ext cx="1351280" cy="5418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13880" y="2838344"/>
            <a:ext cx="19045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>
                <a:solidFill>
                  <a:srgbClr val="FF0000"/>
                </a:solidFill>
              </a:rPr>
              <a:t>222</a:t>
            </a:r>
            <a:r>
              <a:rPr lang="en-US" b="1" dirty="0" smtClean="0">
                <a:solidFill>
                  <a:srgbClr val="FF0000"/>
                </a:solidFill>
              </a:rPr>
              <a:t>Rn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b="1" baseline="30000" dirty="0" smtClean="0">
                <a:solidFill>
                  <a:srgbClr val="FF0000"/>
                </a:solidFill>
                <a:sym typeface="Wingdings"/>
              </a:rPr>
              <a:t>218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Po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5.48MeV alpha</a:t>
            </a:r>
          </a:p>
          <a:p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.8 days</a:t>
            </a:r>
          </a:p>
          <a:p>
            <a:endParaRPr lang="en-US" dirty="0"/>
          </a:p>
          <a:p>
            <a:r>
              <a:rPr lang="en-US" b="1" baseline="30000" dirty="0" smtClean="0">
                <a:solidFill>
                  <a:srgbClr val="0000FF"/>
                </a:solidFill>
              </a:rPr>
              <a:t>218</a:t>
            </a:r>
            <a:r>
              <a:rPr lang="en-US" b="1" dirty="0" smtClean="0">
                <a:solidFill>
                  <a:srgbClr val="0000FF"/>
                </a:solidFill>
              </a:rPr>
              <a:t>Po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b="1" baseline="30000" dirty="0" smtClean="0">
                <a:solidFill>
                  <a:srgbClr val="0000FF"/>
                </a:solidFill>
                <a:sym typeface="Wingdings"/>
              </a:rPr>
              <a:t>214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Pb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6MeV alpha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3 minutes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6514" y="3854007"/>
            <a:ext cx="117235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Short- lived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99290" y="4869669"/>
            <a:ext cx="117235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Long- lived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467399" y="5420415"/>
            <a:ext cx="800429" cy="19160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67828" y="5420415"/>
            <a:ext cx="2876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will remain in your detector, but accelerator-based neutrino experiments only require negligible background in beam window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A2353-14F8-1046-9BD6-C7C409BEC43D}" type="datetime1">
              <a:rPr lang="en-US" smtClean="0"/>
              <a:t>4/22/14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8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1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would like to test this idea in Bo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52201"/>
            <a:ext cx="8229600" cy="4574857"/>
          </a:xfrm>
        </p:spPr>
        <p:txBody>
          <a:bodyPr/>
          <a:lstStyle/>
          <a:p>
            <a:r>
              <a:rPr lang="en-US" dirty="0" smtClean="0"/>
              <a:t>New infrastructure is required</a:t>
            </a:r>
          </a:p>
          <a:p>
            <a:pPr lvl="1"/>
            <a:r>
              <a:rPr lang="en-US" dirty="0" smtClean="0"/>
              <a:t>Field cage (for drift)</a:t>
            </a:r>
          </a:p>
          <a:p>
            <a:pPr lvl="1"/>
            <a:r>
              <a:rPr lang="en-US" dirty="0" smtClean="0"/>
              <a:t>Array of </a:t>
            </a:r>
            <a:r>
              <a:rPr lang="en-US" dirty="0" err="1" smtClean="0"/>
              <a:t>SiPMs</a:t>
            </a:r>
            <a:r>
              <a:rPr lang="en-US" dirty="0" smtClean="0"/>
              <a:t> (for position reconstruction)</a:t>
            </a:r>
          </a:p>
          <a:p>
            <a:pPr lvl="1"/>
            <a:r>
              <a:rPr lang="en-US" dirty="0" smtClean="0"/>
              <a:t>Radon injection system</a:t>
            </a:r>
          </a:p>
          <a:p>
            <a:pPr lvl="1"/>
            <a:endParaRPr lang="en-US" dirty="0"/>
          </a:p>
          <a:p>
            <a:r>
              <a:rPr lang="en-US" dirty="0" smtClean="0"/>
              <a:t>We have already </a:t>
            </a:r>
            <a:r>
              <a:rPr lang="en-US" dirty="0"/>
              <a:t>located enough Ra at FNAL to generate enough </a:t>
            </a:r>
            <a:r>
              <a:rPr lang="en-US" baseline="30000" dirty="0" smtClean="0"/>
              <a:t>222</a:t>
            </a:r>
            <a:r>
              <a:rPr lang="en-US" dirty="0" smtClean="0"/>
              <a:t>Rn </a:t>
            </a:r>
            <a:r>
              <a:rPr lang="en-US" dirty="0"/>
              <a:t>for this test!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A33C-05A0-434F-9461-5E38B066A10F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0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Argon/Xenon Mixtures</a:t>
            </a:r>
            <a:endParaRPr lang="en-US" sz="3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901"/>
          </a:xfrm>
        </p:spPr>
        <p:txBody>
          <a:bodyPr>
            <a:noAutofit/>
          </a:bodyPr>
          <a:lstStyle/>
          <a:p>
            <a:r>
              <a:rPr lang="en-US" sz="3600" dirty="0" smtClean="0"/>
              <a:t>Adding O(10 -100 ppm) </a:t>
            </a:r>
            <a:r>
              <a:rPr lang="en-US" sz="3600" dirty="0" err="1" smtClean="0"/>
              <a:t>Xe</a:t>
            </a:r>
            <a:r>
              <a:rPr lang="en-US" sz="3600" dirty="0" smtClean="0"/>
              <a:t> to </a:t>
            </a:r>
            <a:r>
              <a:rPr lang="en-US" sz="3600" dirty="0" err="1" smtClean="0"/>
              <a:t>LAr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Shifts light to earlier </a:t>
            </a:r>
            <a:r>
              <a:rPr lang="en-US" dirty="0" smtClean="0"/>
              <a:t>times</a:t>
            </a:r>
          </a:p>
          <a:p>
            <a:pPr lvl="1"/>
            <a:r>
              <a:rPr lang="en-US" dirty="0" smtClean="0">
                <a:sym typeface="Wingdings"/>
              </a:rPr>
              <a:t>Roughly 3/4 of the </a:t>
            </a:r>
            <a:r>
              <a:rPr lang="en-US" dirty="0" err="1" smtClean="0">
                <a:sym typeface="Wingdings"/>
              </a:rPr>
              <a:t>LAr</a:t>
            </a:r>
            <a:r>
              <a:rPr lang="en-US" dirty="0" smtClean="0">
                <a:sym typeface="Wingdings"/>
              </a:rPr>
              <a:t> scintillation light produced by a MIP is in the slow component with </a:t>
            </a:r>
            <a:r>
              <a:rPr lang="en-US" dirty="0" err="1" smtClean="0">
                <a:sym typeface="Wingdings"/>
              </a:rPr>
              <a:t>τ</a:t>
            </a:r>
            <a:r>
              <a:rPr lang="en-US" dirty="0" smtClean="0">
                <a:sym typeface="Wingdings"/>
              </a:rPr>
              <a:t> = 1.6 </a:t>
            </a:r>
            <a:r>
              <a:rPr lang="en-US" dirty="0" err="1" smtClean="0">
                <a:sym typeface="Wingdings"/>
              </a:rPr>
              <a:t>μs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Doping with </a:t>
            </a:r>
            <a:r>
              <a:rPr lang="en-US" dirty="0" err="1" smtClean="0">
                <a:sym typeface="Wingdings"/>
              </a:rPr>
              <a:t>Xe</a:t>
            </a:r>
            <a:r>
              <a:rPr lang="en-US" dirty="0" smtClean="0">
                <a:sym typeface="Wingdings"/>
              </a:rPr>
              <a:t> shifts the time scale of this slow component from O(1 </a:t>
            </a:r>
            <a:r>
              <a:rPr lang="en-US" dirty="0" err="1" smtClean="0">
                <a:sym typeface="Wingdings"/>
              </a:rPr>
              <a:t>μs</a:t>
            </a:r>
            <a:r>
              <a:rPr lang="en-US" dirty="0" smtClean="0">
                <a:sym typeface="Wingdings"/>
              </a:rPr>
              <a:t>)  O(10 ns)</a:t>
            </a:r>
          </a:p>
          <a:p>
            <a:pPr lvl="2">
              <a:buFont typeface="Wingdings" charset="2"/>
              <a:buChar char="Ø"/>
            </a:pPr>
            <a:r>
              <a:rPr lang="en-US" sz="2600" dirty="0" smtClean="0">
                <a:solidFill>
                  <a:srgbClr val="FF0000"/>
                </a:solidFill>
                <a:sym typeface="Wingdings"/>
              </a:rPr>
              <a:t> Easier to collect in a neutrino </a:t>
            </a:r>
            <a:r>
              <a:rPr lang="en-US" sz="2600" dirty="0" err="1" smtClean="0">
                <a:solidFill>
                  <a:srgbClr val="FF0000"/>
                </a:solidFill>
                <a:sym typeface="Wingdings"/>
              </a:rPr>
              <a:t>LArTPC</a:t>
            </a:r>
            <a:endParaRPr lang="en-US" sz="2600" dirty="0" smtClean="0">
              <a:sym typeface="Wingdings"/>
            </a:endParaRPr>
          </a:p>
          <a:p>
            <a:pPr marL="457200" lvl="1" indent="0">
              <a:buNone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Wavelength-shifts light to 175 nm</a:t>
            </a:r>
          </a:p>
          <a:p>
            <a:pPr lvl="1"/>
            <a:r>
              <a:rPr lang="en-US" dirty="0" smtClean="0">
                <a:sym typeface="Wingdings"/>
              </a:rPr>
              <a:t>At concentrations of O(100 ppm) </a:t>
            </a:r>
            <a:r>
              <a:rPr lang="en-US" dirty="0" err="1" smtClean="0">
                <a:sym typeface="Wingdings"/>
              </a:rPr>
              <a:t>LAr</a:t>
            </a:r>
            <a:r>
              <a:rPr lang="en-US" dirty="0" smtClean="0">
                <a:sym typeface="Wingdings"/>
              </a:rPr>
              <a:t> scintillation (late) light is converted to 175 nm</a:t>
            </a:r>
          </a:p>
          <a:p>
            <a:pPr lvl="2">
              <a:buFont typeface="Wingdings" charset="2"/>
              <a:buChar char="Ø"/>
            </a:pPr>
            <a:r>
              <a:rPr lang="en-US" sz="2600" dirty="0" smtClean="0">
                <a:solidFill>
                  <a:srgbClr val="FF0000"/>
                </a:solidFill>
                <a:sym typeface="Wingdings"/>
              </a:rPr>
              <a:t> More efficient detection</a:t>
            </a:r>
          </a:p>
          <a:p>
            <a:pPr lvl="2">
              <a:buFont typeface="Wingdings" charset="2"/>
              <a:buChar char="Ø"/>
            </a:pPr>
            <a:endParaRPr lang="en-US" dirty="0">
              <a:solidFill>
                <a:srgbClr val="FF0000"/>
              </a:solidFill>
              <a:sym typeface="Wingdings"/>
            </a:endParaRPr>
          </a:p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We have already made one attempt to inject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Xe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in Bo, and we would like to pursue this further 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0CE32-FF01-A84E-B955-CA23D35532A8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811273" y="3123195"/>
            <a:ext cx="1526403" cy="583969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LBNE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811273" y="5263931"/>
            <a:ext cx="1526403" cy="575777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LAr1-ND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11273" y="1997267"/>
            <a:ext cx="1526403" cy="575777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μBooNE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1273" y="4191255"/>
            <a:ext cx="1526403" cy="575777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DarkSide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79211" y="3384193"/>
            <a:ext cx="1678802" cy="8467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Nitrogen contamination in </a:t>
            </a:r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99124" y="5841494"/>
            <a:ext cx="1678802" cy="8467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Characterizing Light Guide Performance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499124" y="4580590"/>
            <a:ext cx="1678802" cy="8467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Rayleigh Scattering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499124" y="3342180"/>
            <a:ext cx="1678802" cy="8467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LAr</a:t>
            </a:r>
            <a:r>
              <a:rPr lang="en-US" dirty="0" smtClean="0"/>
              <a:t> Scintillation Light Time Constants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99124" y="981723"/>
            <a:ext cx="1678802" cy="8467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Argon/Xenon Mixtures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79211" y="5051344"/>
            <a:ext cx="1678802" cy="8467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Argon/Methane Mixtures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79211" y="1726284"/>
            <a:ext cx="1678802" cy="8467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μBooNE</a:t>
            </a:r>
            <a:r>
              <a:rPr lang="en-US" dirty="0"/>
              <a:t> R&amp;D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99124" y="2062069"/>
            <a:ext cx="1678802" cy="8467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 smtClean="0"/>
              <a:t>222</a:t>
            </a:r>
            <a:r>
              <a:rPr lang="en-US" dirty="0" smtClean="0"/>
              <a:t>Rn Tracing in </a:t>
            </a:r>
            <a:r>
              <a:rPr lang="en-US" dirty="0" err="1" smtClean="0"/>
              <a:t>LAr</a:t>
            </a:r>
            <a:endParaRPr lang="en-US" dirty="0"/>
          </a:p>
        </p:txBody>
      </p:sp>
      <p:cxnSp>
        <p:nvCxnSpPr>
          <p:cNvPr id="20" name="Straight Connector 19"/>
          <p:cNvCxnSpPr>
            <a:stCxn id="17" idx="3"/>
            <a:endCxn id="7" idx="2"/>
          </p:cNvCxnSpPr>
          <p:nvPr/>
        </p:nvCxnSpPr>
        <p:spPr>
          <a:xfrm>
            <a:off x="2658013" y="2149664"/>
            <a:ext cx="1153260" cy="135492"/>
          </a:xfrm>
          <a:prstGeom prst="line">
            <a:avLst/>
          </a:prstGeom>
          <a:ln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7" idx="6"/>
            <a:endCxn id="18" idx="1"/>
          </p:cNvCxnSpPr>
          <p:nvPr/>
        </p:nvCxnSpPr>
        <p:spPr>
          <a:xfrm>
            <a:off x="5337676" y="2285156"/>
            <a:ext cx="1161448" cy="2002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8" idx="1"/>
            <a:endCxn id="5" idx="6"/>
          </p:cNvCxnSpPr>
          <p:nvPr/>
        </p:nvCxnSpPr>
        <p:spPr>
          <a:xfrm flipH="1">
            <a:off x="5337676" y="2485449"/>
            <a:ext cx="1161448" cy="92973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1"/>
            <a:endCxn id="6" idx="6"/>
          </p:cNvCxnSpPr>
          <p:nvPr/>
        </p:nvCxnSpPr>
        <p:spPr>
          <a:xfrm flipH="1">
            <a:off x="5337676" y="2485449"/>
            <a:ext cx="1161448" cy="306637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2" idx="1"/>
            <a:endCxn id="6" idx="6"/>
          </p:cNvCxnSpPr>
          <p:nvPr/>
        </p:nvCxnSpPr>
        <p:spPr>
          <a:xfrm flipH="1">
            <a:off x="5337676" y="5003970"/>
            <a:ext cx="1161448" cy="5478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2" idx="1"/>
            <a:endCxn id="7" idx="6"/>
          </p:cNvCxnSpPr>
          <p:nvPr/>
        </p:nvCxnSpPr>
        <p:spPr>
          <a:xfrm flipH="1" flipV="1">
            <a:off x="5337676" y="2285156"/>
            <a:ext cx="1161448" cy="271881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2" idx="1"/>
            <a:endCxn id="5" idx="6"/>
          </p:cNvCxnSpPr>
          <p:nvPr/>
        </p:nvCxnSpPr>
        <p:spPr>
          <a:xfrm flipH="1" flipV="1">
            <a:off x="5337676" y="3415180"/>
            <a:ext cx="1161448" cy="158879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" idx="6"/>
            <a:endCxn id="11" idx="1"/>
          </p:cNvCxnSpPr>
          <p:nvPr/>
        </p:nvCxnSpPr>
        <p:spPr>
          <a:xfrm>
            <a:off x="5337676" y="3415180"/>
            <a:ext cx="1161448" cy="28496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6" idx="6"/>
            <a:endCxn id="11" idx="1"/>
          </p:cNvCxnSpPr>
          <p:nvPr/>
        </p:nvCxnSpPr>
        <p:spPr>
          <a:xfrm>
            <a:off x="5337676" y="5551820"/>
            <a:ext cx="1161448" cy="71305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7" idx="6"/>
            <a:endCxn id="13" idx="1"/>
          </p:cNvCxnSpPr>
          <p:nvPr/>
        </p:nvCxnSpPr>
        <p:spPr>
          <a:xfrm>
            <a:off x="5337676" y="2285156"/>
            <a:ext cx="1161448" cy="14804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5" idx="6"/>
            <a:endCxn id="13" idx="1"/>
          </p:cNvCxnSpPr>
          <p:nvPr/>
        </p:nvCxnSpPr>
        <p:spPr>
          <a:xfrm>
            <a:off x="5337676" y="3415180"/>
            <a:ext cx="1161448" cy="35038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3" idx="1"/>
            <a:endCxn id="6" idx="6"/>
          </p:cNvCxnSpPr>
          <p:nvPr/>
        </p:nvCxnSpPr>
        <p:spPr>
          <a:xfrm flipH="1">
            <a:off x="5337676" y="3765560"/>
            <a:ext cx="1161448" cy="178626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0" idx="3"/>
            <a:endCxn id="7" idx="2"/>
          </p:cNvCxnSpPr>
          <p:nvPr/>
        </p:nvCxnSpPr>
        <p:spPr>
          <a:xfrm flipV="1">
            <a:off x="2658013" y="2285156"/>
            <a:ext cx="1153260" cy="1522417"/>
          </a:xfrm>
          <a:prstGeom prst="line">
            <a:avLst/>
          </a:prstGeom>
          <a:ln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0" idx="3"/>
            <a:endCxn id="5" idx="2"/>
          </p:cNvCxnSpPr>
          <p:nvPr/>
        </p:nvCxnSpPr>
        <p:spPr>
          <a:xfrm flipV="1">
            <a:off x="2658013" y="3415180"/>
            <a:ext cx="1153260" cy="392393"/>
          </a:xfrm>
          <a:prstGeom prst="line">
            <a:avLst/>
          </a:prstGeom>
          <a:ln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0" idx="3"/>
            <a:endCxn id="6" idx="2"/>
          </p:cNvCxnSpPr>
          <p:nvPr/>
        </p:nvCxnSpPr>
        <p:spPr>
          <a:xfrm>
            <a:off x="2658013" y="3807573"/>
            <a:ext cx="1153260" cy="1744247"/>
          </a:xfrm>
          <a:prstGeom prst="line">
            <a:avLst/>
          </a:prstGeom>
          <a:ln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6" idx="3"/>
            <a:endCxn id="8" idx="2"/>
          </p:cNvCxnSpPr>
          <p:nvPr/>
        </p:nvCxnSpPr>
        <p:spPr>
          <a:xfrm flipV="1">
            <a:off x="2658013" y="4479144"/>
            <a:ext cx="1153260" cy="995580"/>
          </a:xfrm>
          <a:prstGeom prst="line">
            <a:avLst/>
          </a:prstGeom>
          <a:ln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68"/>
          <p:cNvSpPr>
            <a:spLocks noGrp="1"/>
          </p:cNvSpPr>
          <p:nvPr>
            <p:ph type="title"/>
          </p:nvPr>
        </p:nvSpPr>
        <p:spPr>
          <a:xfrm>
            <a:off x="457200" y="99450"/>
            <a:ext cx="8229600" cy="7070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a Nutshell</a:t>
            </a:r>
            <a:endParaRPr lang="en-US" dirty="0"/>
          </a:p>
        </p:txBody>
      </p:sp>
      <p:cxnSp>
        <p:nvCxnSpPr>
          <p:cNvPr id="32" name="Straight Connector 31"/>
          <p:cNvCxnSpPr>
            <a:endCxn id="8" idx="6"/>
          </p:cNvCxnSpPr>
          <p:nvPr/>
        </p:nvCxnSpPr>
        <p:spPr>
          <a:xfrm flipH="1">
            <a:off x="5337676" y="3757718"/>
            <a:ext cx="1161448" cy="72142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6" idx="3"/>
          </p:cNvCxnSpPr>
          <p:nvPr/>
        </p:nvCxnSpPr>
        <p:spPr>
          <a:xfrm flipV="1">
            <a:off x="2658013" y="3436190"/>
            <a:ext cx="1153260" cy="2038534"/>
          </a:xfrm>
          <a:prstGeom prst="line">
            <a:avLst/>
          </a:prstGeom>
          <a:ln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B974C-EAE0-D540-BB0C-8580F28800F9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1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Summary (I Hope I Convinced </a:t>
            </a:r>
            <a:r>
              <a:rPr lang="en-US" sz="4000" dirty="0"/>
              <a:t>Y</a:t>
            </a:r>
            <a:r>
              <a:rPr lang="en-US" sz="4000" dirty="0" smtClean="0"/>
              <a:t>ou That):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 detection is an important (and often overlooked) part of neutrino </a:t>
            </a:r>
            <a:r>
              <a:rPr lang="en-US" dirty="0" err="1" smtClean="0"/>
              <a:t>LArTPCs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Research in noble liquid light detection cuts across many fields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There is plenty of room for improving our use of light information in noble liquid detectors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A47FE-66BD-2E45-990E-E3E35A9D6BF0}" type="datetime1">
              <a:rPr lang="en-US" smtClean="0"/>
              <a:t>4/22/14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9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48" y="932188"/>
            <a:ext cx="9131152" cy="502142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34432" y="2724864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End.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μBooNE</a:t>
            </a:r>
            <a:r>
              <a:rPr lang="en-US" dirty="0"/>
              <a:t> </a:t>
            </a:r>
            <a:r>
              <a:rPr lang="en-US" dirty="0" smtClean="0"/>
              <a:t>R&amp;D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93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PMT Vertical Slice Test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828" y="1405672"/>
            <a:ext cx="3182972" cy="4774458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04831" y="1405672"/>
            <a:ext cx="48613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 was used to develop a full vertical slice of the </a:t>
            </a:r>
            <a:r>
              <a:rPr lang="en-US" sz="2000" dirty="0" err="1" smtClean="0"/>
              <a:t>μBooNE</a:t>
            </a:r>
            <a:r>
              <a:rPr lang="en-US" sz="2000" dirty="0" smtClean="0"/>
              <a:t> optical system, including: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8” PMT, base, mount, and wavelength shifting plate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PMT cables and feed through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PMT splitter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High voltage + interlocks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Readout electronics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79681" y="4946243"/>
            <a:ext cx="4759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This was an incredibly valuable resource for the development of a new </a:t>
            </a:r>
            <a:r>
              <a:rPr lang="en-US" sz="2000" dirty="0" err="1" smtClean="0">
                <a:solidFill>
                  <a:srgbClr val="FF0000"/>
                </a:solidFill>
              </a:rPr>
              <a:t>LAr</a:t>
            </a:r>
            <a:r>
              <a:rPr lang="en-US" sz="2000" dirty="0" smtClean="0">
                <a:solidFill>
                  <a:srgbClr val="FF0000"/>
                </a:solidFill>
              </a:rPr>
              <a:t> optical system and led to tweaks in the design of almost every item on the above list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5417-729E-FE41-AC2F-54F9332312C4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7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1987"/>
          </a:xfrm>
        </p:spPr>
        <p:txBody>
          <a:bodyPr>
            <a:normAutofit/>
          </a:bodyPr>
          <a:lstStyle/>
          <a:p>
            <a:r>
              <a:rPr lang="en-US" sz="3000" dirty="0"/>
              <a:t>What More Can We Learn From </a:t>
            </a:r>
            <a:r>
              <a:rPr lang="en-US" sz="3000" dirty="0" err="1"/>
              <a:t>ν</a:t>
            </a:r>
            <a:r>
              <a:rPr lang="en-US" sz="3000" dirty="0"/>
              <a:t> </a:t>
            </a:r>
            <a:r>
              <a:rPr lang="en-US" sz="3000" dirty="0" smtClean="0"/>
              <a:t>Oscillations (I)?</a:t>
            </a:r>
            <a:endParaRPr lang="en-US" sz="3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677273"/>
            <a:ext cx="1924050" cy="3591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1677273"/>
            <a:ext cx="1937682" cy="36120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2687262"/>
            <a:ext cx="831850" cy="16830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0075" y="5467628"/>
            <a:ext cx="165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“Inverted”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2712382" y="5472311"/>
            <a:ext cx="165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“Normal”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1227137" y="1168955"/>
            <a:ext cx="2555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Mass Hierarchy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A4BB-4011-2540-90EE-5F57E23F38F5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4932" y="325437"/>
            <a:ext cx="8229600" cy="289806"/>
          </a:xfrm>
        </p:spPr>
        <p:txBody>
          <a:bodyPr>
            <a:noAutofit/>
          </a:bodyPr>
          <a:lstStyle/>
          <a:p>
            <a:r>
              <a:rPr lang="en-US" sz="3800" dirty="0" smtClean="0"/>
              <a:t>Quantum Efficiency Studies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395" y="2186314"/>
            <a:ext cx="2990202" cy="2209945"/>
          </a:xfrm>
          <a:prstGeom prst="rect">
            <a:avLst/>
          </a:prstGeom>
          <a:ln w="38100" cmpd="sng">
            <a:noFill/>
          </a:ln>
        </p:spPr>
      </p:pic>
      <p:grpSp>
        <p:nvGrpSpPr>
          <p:cNvPr id="19" name="Group 18"/>
          <p:cNvGrpSpPr/>
          <p:nvPr/>
        </p:nvGrpSpPr>
        <p:grpSpPr>
          <a:xfrm>
            <a:off x="4647455" y="1338972"/>
            <a:ext cx="163126" cy="50315"/>
            <a:chOff x="4128198" y="1257877"/>
            <a:chExt cx="352778" cy="98778"/>
          </a:xfrm>
        </p:grpSpPr>
        <p:sp>
          <p:nvSpPr>
            <p:cNvPr id="2" name="Rectangle 1"/>
            <p:cNvSpPr/>
            <p:nvPr/>
          </p:nvSpPr>
          <p:spPr>
            <a:xfrm>
              <a:off x="4128198" y="1257877"/>
              <a:ext cx="352778" cy="98778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241088" y="1300211"/>
              <a:ext cx="12700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4034552" y="2666318"/>
            <a:ext cx="142119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10196" y="1795473"/>
            <a:ext cx="366889" cy="8325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55742" y="1890517"/>
            <a:ext cx="146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128 nm light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535974" y="2698583"/>
            <a:ext cx="155222" cy="19755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91196" y="2684472"/>
            <a:ext cx="11289" cy="2794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19418" y="2698585"/>
            <a:ext cx="135467" cy="2201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54885" y="2666318"/>
            <a:ext cx="161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450 nm light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5330" y="1235674"/>
            <a:ext cx="2084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210</a:t>
            </a:r>
            <a:r>
              <a:rPr lang="en-US" dirty="0" smtClean="0"/>
              <a:t>Po source serves as standard candle (5.3 MeV alpha)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170036" y="1411275"/>
            <a:ext cx="1328840" cy="2366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68169" y="4464026"/>
            <a:ext cx="63940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Light yield incident on TPB plate predicted from known </a:t>
            </a:r>
            <a:r>
              <a:rPr lang="en-US" sz="2000" dirty="0" err="1" smtClean="0"/>
              <a:t>LAr</a:t>
            </a:r>
            <a:r>
              <a:rPr lang="en-US" sz="2000" dirty="0" smtClean="0"/>
              <a:t> light yield, alpha energy, and solid angle subtended by plate</a:t>
            </a:r>
          </a:p>
          <a:p>
            <a:endParaRPr lang="en-US" sz="2200" dirty="0"/>
          </a:p>
          <a:p>
            <a:r>
              <a:rPr lang="en-US" sz="2000" dirty="0" smtClean="0"/>
              <a:t>Measured photo electrons then gives global efficiency (photoelectrons/incident photon) for input to MC</a:t>
            </a:r>
            <a:endParaRPr lang="en-US" sz="20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685526" y="2666318"/>
            <a:ext cx="1219901" cy="3226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03817" y="2402974"/>
            <a:ext cx="1409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TPB-coated acrylic plate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365540" y="6524843"/>
            <a:ext cx="76221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12588" y="6326522"/>
            <a:ext cx="547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Can use this technique for other optical detectors as well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E531-803B-0A4B-BF8C-DC1DB39F11BE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7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58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PMT Reception Testing and B-Field Shield R&amp;D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2" y="1546860"/>
            <a:ext cx="4449233" cy="4549141"/>
          </a:xfrm>
          <a:prstGeom prst="rect">
            <a:avLst/>
          </a:prstGeom>
        </p:spPr>
      </p:pic>
      <p:pic>
        <p:nvPicPr>
          <p:cNvPr id="4" name="Picture 3" descr="Screen shot 2010-08-03 at 2.03.10 PM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697" y="2489201"/>
            <a:ext cx="4521200" cy="360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40454" y="6229868"/>
            <a:ext cx="3380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T</a:t>
            </a:r>
            <a:r>
              <a:rPr lang="fr-FR" dirty="0"/>
              <a:t> </a:t>
            </a:r>
            <a:r>
              <a:rPr lang="fr-FR" dirty="0" err="1"/>
              <a:t>Briese</a:t>
            </a:r>
            <a:r>
              <a:rPr lang="fr-FR" dirty="0"/>
              <a:t> </a:t>
            </a:r>
            <a:r>
              <a:rPr lang="fr-FR" i="1" dirty="0"/>
              <a:t>et al</a:t>
            </a:r>
            <a:r>
              <a:rPr lang="fr-FR" dirty="0"/>
              <a:t> 2013 </a:t>
            </a:r>
            <a:r>
              <a:rPr lang="fr-FR" i="1" dirty="0"/>
              <a:t>JINST</a:t>
            </a:r>
            <a:r>
              <a:rPr lang="fr-FR" dirty="0"/>
              <a:t> </a:t>
            </a:r>
            <a:r>
              <a:rPr lang="fr-FR" b="1" dirty="0"/>
              <a:t>8</a:t>
            </a:r>
            <a:r>
              <a:rPr lang="fr-FR" dirty="0"/>
              <a:t> T07005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31632" y="5774269"/>
            <a:ext cx="2032000" cy="3725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Kendziora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80568" y="1411396"/>
            <a:ext cx="2815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pperplate Gothic Bold"/>
                <a:cs typeface="Copperplate Gothic Bold"/>
              </a:rPr>
              <a:t>B-field Shield Test Stand</a:t>
            </a:r>
            <a:endParaRPr lang="en-US" sz="1400" dirty="0">
              <a:latin typeface="Copperplate Gothic Bold"/>
              <a:cs typeface="Copperplate Gothic Bold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1CAE-3E97-8A4C-B3E0-1BF4C8F35EC5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5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LAr</a:t>
            </a:r>
            <a:r>
              <a:rPr lang="en-US" sz="3600" dirty="0"/>
              <a:t> Scintillation Light Time Constants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6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179" y="1683733"/>
            <a:ext cx="5133407" cy="40009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2923" y="2508569"/>
            <a:ext cx="2398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 </a:t>
            </a:r>
            <a:r>
              <a:rPr lang="en-US" sz="1200" dirty="0" err="1"/>
              <a:t>Acciarri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 2010 </a:t>
            </a:r>
            <a:r>
              <a:rPr lang="en-US" sz="1200" i="1" dirty="0"/>
              <a:t>JINST</a:t>
            </a:r>
            <a:r>
              <a:rPr lang="en-US" sz="1200" dirty="0"/>
              <a:t> </a:t>
            </a:r>
            <a:r>
              <a:rPr lang="en-US" sz="1200" b="1" dirty="0"/>
              <a:t>5</a:t>
            </a:r>
            <a:r>
              <a:rPr lang="en-US" sz="1200" dirty="0"/>
              <a:t> P06003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8066" y="209612"/>
            <a:ext cx="7100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Intermediate </a:t>
            </a:r>
            <a:r>
              <a:rPr lang="en-US" sz="2400" dirty="0" err="1" smtClean="0"/>
              <a:t>LAr</a:t>
            </a:r>
            <a:r>
              <a:rPr lang="en-US" sz="2400" dirty="0" smtClean="0"/>
              <a:t> scintillation time constant reported by </a:t>
            </a:r>
            <a:r>
              <a:rPr lang="en-US" sz="2400" dirty="0" err="1" smtClean="0"/>
              <a:t>WArP</a:t>
            </a:r>
            <a:r>
              <a:rPr lang="en-US" sz="2400" dirty="0" smtClean="0"/>
              <a:t> but attributed to PMT instrumental effects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41975" y="6024014"/>
            <a:ext cx="7848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submitted an NSF grant proposal to study this effect in Bo 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997B6-3B9C-C44E-86F7-B46A46711589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5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831"/>
            <a:ext cx="8229600" cy="459140"/>
          </a:xfrm>
        </p:spPr>
        <p:txBody>
          <a:bodyPr>
            <a:noAutofit/>
          </a:bodyPr>
          <a:lstStyle/>
          <a:p>
            <a:r>
              <a:rPr lang="en-US" sz="3200" dirty="0" smtClean="0"/>
              <a:t>Single Photo-Electron Coincidence Counting</a:t>
            </a:r>
            <a:endParaRPr lang="en-US" sz="3200" dirty="0"/>
          </a:p>
        </p:txBody>
      </p:sp>
      <p:pic>
        <p:nvPicPr>
          <p:cNvPr id="4" name="Picture 3" descr="20140130_07324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42396" y="2846618"/>
            <a:ext cx="4989888" cy="280681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304837" y="3161047"/>
            <a:ext cx="2398888" cy="4092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58948" y="2836492"/>
            <a:ext cx="241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210</a:t>
            </a:r>
            <a:r>
              <a:rPr lang="en-US" dirty="0" smtClean="0"/>
              <a:t>Po source with wavelength shifter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468844" y="4051942"/>
            <a:ext cx="2305915" cy="13603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7648" y="3784165"/>
            <a:ext cx="304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8” cryogenic (trigger) PMT (multi-PE regime)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02079" y="5269605"/>
            <a:ext cx="350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” cryogenic PMT inside enclosed cylinder with pin hole (SPE regime)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750138" y="5475585"/>
            <a:ext cx="3067753" cy="643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750138" y="4898135"/>
            <a:ext cx="3039213" cy="9093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02079" y="4645524"/>
            <a:ext cx="382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mm x 6 mm </a:t>
            </a:r>
            <a:r>
              <a:rPr lang="en-US" dirty="0" err="1" smtClean="0"/>
              <a:t>SensL</a:t>
            </a:r>
            <a:r>
              <a:rPr lang="en-US" dirty="0" smtClean="0"/>
              <a:t> </a:t>
            </a:r>
            <a:r>
              <a:rPr lang="en-US" dirty="0" err="1" smtClean="0"/>
              <a:t>SiPM</a:t>
            </a:r>
            <a:r>
              <a:rPr lang="en-US" dirty="0" smtClean="0"/>
              <a:t> (SPE regime)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16437" y="827597"/>
            <a:ext cx="7227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Measure </a:t>
            </a:r>
            <a:r>
              <a:rPr lang="en-US" sz="2000" dirty="0" err="1" smtClean="0"/>
              <a:t>LAr</a:t>
            </a:r>
            <a:r>
              <a:rPr lang="en-US" sz="2000" dirty="0" smtClean="0"/>
              <a:t> scintillation light time profile in SPE regime and use </a:t>
            </a:r>
            <a:r>
              <a:rPr lang="en-US" sz="2000" dirty="0" err="1" smtClean="0"/>
              <a:t>SiPMs</a:t>
            </a:r>
            <a:r>
              <a:rPr lang="en-US" sz="2000" dirty="0" smtClean="0"/>
              <a:t> as well as PMTs to understand potential instrumental effects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AF088-4DFA-FD45-9696-61ACDE793916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8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Rayleigh Scattering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451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3" y="274638"/>
            <a:ext cx="8940800" cy="45914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 Large </a:t>
            </a:r>
            <a:r>
              <a:rPr lang="en-US" sz="3200" dirty="0" err="1" smtClean="0"/>
              <a:t>ν</a:t>
            </a:r>
            <a:r>
              <a:rPr lang="en-US" sz="3200" dirty="0" smtClean="0"/>
              <a:t> </a:t>
            </a:r>
            <a:r>
              <a:rPr lang="en-US" sz="3200" dirty="0" err="1" smtClean="0"/>
              <a:t>LArTPCs</a:t>
            </a:r>
            <a:r>
              <a:rPr lang="en-US" sz="3200" dirty="0" smtClean="0"/>
              <a:t> Rayleigh Scattering is Important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802487" y="5188368"/>
            <a:ext cx="2960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N. Ishida, et. al. NIM A384 (1997) 380-386.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82222" y="1322668"/>
            <a:ext cx="8438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Predicted to be 90 cm ± 35%, which is in </a:t>
            </a:r>
            <a:r>
              <a:rPr lang="en-US" sz="2200" i="1" dirty="0" smtClean="0"/>
              <a:t>rough</a:t>
            </a:r>
            <a:r>
              <a:rPr lang="en-US" sz="2200" dirty="0" smtClean="0"/>
              <a:t> agreement with the data</a:t>
            </a:r>
            <a:endParaRPr lang="en-US" sz="2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6" y="2438472"/>
            <a:ext cx="8537222" cy="2387528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6858000" y="4327590"/>
            <a:ext cx="747889" cy="8607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-14110" y="4101813"/>
            <a:ext cx="6279444" cy="3104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25776" y="4911369"/>
            <a:ext cx="2960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G. Seidel, et. al. NIM A489 (2002) 189-194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5248-AD62-824A-A8C9-D1AB6341CBBF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5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3672"/>
          </a:xfrm>
        </p:spPr>
        <p:txBody>
          <a:bodyPr>
            <a:noAutofit/>
          </a:bodyPr>
          <a:lstStyle/>
          <a:p>
            <a:r>
              <a:rPr lang="en-US" sz="3200" dirty="0" smtClean="0"/>
              <a:t>Measuring Scattering Lengths in </a:t>
            </a:r>
            <a:r>
              <a:rPr lang="en-US" sz="3200" dirty="0" err="1" smtClean="0"/>
              <a:t>LAr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98126"/>
            <a:ext cx="8392922" cy="551524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would like to study scattering lengths and angular distributions under </a:t>
            </a:r>
            <a:r>
              <a:rPr lang="en-US" dirty="0"/>
              <a:t>known purity </a:t>
            </a:r>
            <a:r>
              <a:rPr lang="en-US" dirty="0" smtClean="0"/>
              <a:t>conditions in Bo</a:t>
            </a:r>
          </a:p>
          <a:p>
            <a:r>
              <a:rPr lang="en-US" dirty="0" smtClean="0"/>
              <a:t>We plan to build a lift system to remotely articulate sources inside Bo </a:t>
            </a:r>
          </a:p>
          <a:p>
            <a:pPr lvl="1"/>
            <a:r>
              <a:rPr lang="en-US" dirty="0" smtClean="0"/>
              <a:t>This a </a:t>
            </a:r>
            <a:r>
              <a:rPr lang="en-US" dirty="0"/>
              <a:t>general-purpose tool </a:t>
            </a:r>
            <a:r>
              <a:rPr lang="en-US" dirty="0" smtClean="0"/>
              <a:t>useful for many </a:t>
            </a:r>
            <a:r>
              <a:rPr lang="en-US" dirty="0"/>
              <a:t>future </a:t>
            </a:r>
            <a:r>
              <a:rPr lang="en-US" dirty="0" err="1"/>
              <a:t>LAr</a:t>
            </a:r>
            <a:r>
              <a:rPr lang="en-US" dirty="0"/>
              <a:t> </a:t>
            </a:r>
            <a:r>
              <a:rPr lang="en-US" dirty="0" smtClean="0"/>
              <a:t>studies</a:t>
            </a:r>
          </a:p>
          <a:p>
            <a:pPr lvl="1"/>
            <a:r>
              <a:rPr lang="en-US" dirty="0" smtClean="0"/>
              <a:t>Design by C. </a:t>
            </a:r>
            <a:r>
              <a:rPr lang="en-US" dirty="0" err="1" smtClean="0"/>
              <a:t>Kenziora</a:t>
            </a:r>
            <a:r>
              <a:rPr lang="en-US" dirty="0" smtClean="0"/>
              <a:t> based off of system used in Luke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190" y="2610884"/>
            <a:ext cx="2132691" cy="3618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205" y="2568078"/>
            <a:ext cx="2074401" cy="3618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0308" y="6282421"/>
            <a:ext cx="717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submitted an NSF grant proposal to study this in Bo 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9E23-EB24-994C-8FCA-CADF88B439FD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2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aseline="30000" dirty="0" smtClean="0"/>
              <a:t>222</a:t>
            </a:r>
            <a:r>
              <a:rPr lang="en-US" dirty="0" smtClean="0"/>
              <a:t>Rn Tracing in </a:t>
            </a:r>
            <a:r>
              <a:rPr lang="en-US" dirty="0" err="1" smtClean="0"/>
              <a:t>LAr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3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88" y="1549805"/>
            <a:ext cx="6092879" cy="435456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0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Mapping </a:t>
            </a:r>
            <a:r>
              <a:rPr lang="en-US" dirty="0" err="1" smtClean="0"/>
              <a:t>LAr</a:t>
            </a:r>
            <a:r>
              <a:rPr lang="en-US" dirty="0" smtClean="0"/>
              <a:t> Flows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12463" y="5707282"/>
            <a:ext cx="767433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Ion concentration for velocity field (fluid velocity + drift velocity of 8 mm/sec)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87574" y="1822895"/>
            <a:ext cx="1299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Voirin</a:t>
            </a:r>
            <a:r>
              <a:rPr lang="en-US" dirty="0" smtClean="0"/>
              <a:t>, for </a:t>
            </a:r>
            <a:r>
              <a:rPr lang="en-US" dirty="0" err="1" smtClean="0"/>
              <a:t>μBooNE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F3AE-E925-D14A-8AF6-C216BC300B96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5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1987"/>
          </a:xfrm>
        </p:spPr>
        <p:txBody>
          <a:bodyPr>
            <a:normAutofit/>
          </a:bodyPr>
          <a:lstStyle/>
          <a:p>
            <a:r>
              <a:rPr lang="en-US" sz="3000" dirty="0"/>
              <a:t>What More Can We Learn From </a:t>
            </a:r>
            <a:r>
              <a:rPr lang="en-US" sz="3000" dirty="0" err="1"/>
              <a:t>ν</a:t>
            </a:r>
            <a:r>
              <a:rPr lang="en-US" sz="3000" dirty="0"/>
              <a:t> </a:t>
            </a:r>
            <a:r>
              <a:rPr lang="en-US" sz="3000" dirty="0" smtClean="0"/>
              <a:t>Oscillations (I)?</a:t>
            </a:r>
            <a:endParaRPr lang="en-US" sz="3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677273"/>
            <a:ext cx="1924050" cy="3591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1677273"/>
            <a:ext cx="1937682" cy="36120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2687262"/>
            <a:ext cx="831850" cy="16830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0075" y="5467628"/>
            <a:ext cx="165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“Inverted”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2712382" y="5472311"/>
            <a:ext cx="165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“Normal”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1227137" y="1168955"/>
            <a:ext cx="2555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Mass Hierarchy</a:t>
            </a:r>
            <a:endParaRPr lang="en-US" sz="2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560" y="1140157"/>
            <a:ext cx="2945389" cy="514897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4C8A-B4CB-DE46-8C28-810AA694585C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4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2447"/>
          </a:xfrm>
        </p:spPr>
        <p:txBody>
          <a:bodyPr>
            <a:normAutofit fontScale="90000"/>
          </a:bodyPr>
          <a:lstStyle/>
          <a:p>
            <a:r>
              <a:rPr lang="en-US" baseline="30000" dirty="0" smtClean="0"/>
              <a:t>222</a:t>
            </a:r>
            <a:r>
              <a:rPr lang="en-US" dirty="0" smtClean="0"/>
              <a:t>Rn Tracing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981260"/>
            <a:ext cx="8229600" cy="51449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new technique to map flows </a:t>
            </a:r>
            <a:r>
              <a:rPr lang="en-US" dirty="0" smtClean="0"/>
              <a:t>in a neutrino </a:t>
            </a:r>
            <a:r>
              <a:rPr lang="en-US" dirty="0" err="1" smtClean="0"/>
              <a:t>LArTPCs</a:t>
            </a:r>
            <a:r>
              <a:rPr lang="en-US" dirty="0" smtClean="0"/>
              <a:t>  </a:t>
            </a:r>
            <a:endParaRPr lang="en-US" dirty="0"/>
          </a:p>
          <a:p>
            <a:r>
              <a:rPr lang="en-US" dirty="0"/>
              <a:t>Inject </a:t>
            </a:r>
            <a:r>
              <a:rPr lang="en-US" baseline="30000" dirty="0"/>
              <a:t>222</a:t>
            </a:r>
            <a:r>
              <a:rPr lang="en-US" dirty="0"/>
              <a:t>Rn into detector and look for correlated </a:t>
            </a:r>
            <a:r>
              <a:rPr lang="en-US" baseline="30000" dirty="0"/>
              <a:t>222</a:t>
            </a:r>
            <a:r>
              <a:rPr lang="en-US" dirty="0"/>
              <a:t>Rn-</a:t>
            </a:r>
            <a:r>
              <a:rPr lang="en-US" baseline="30000" dirty="0"/>
              <a:t>218</a:t>
            </a:r>
            <a:r>
              <a:rPr lang="en-US" dirty="0"/>
              <a:t>Po </a:t>
            </a:r>
            <a:r>
              <a:rPr lang="en-US" dirty="0" smtClean="0"/>
              <a:t>decays</a:t>
            </a:r>
          </a:p>
          <a:p>
            <a:pPr lvl="1"/>
            <a:r>
              <a:rPr lang="en-US" dirty="0" smtClean="0"/>
              <a:t>Reconstruct positions to measure flow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92" y="2841192"/>
            <a:ext cx="4950780" cy="367951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4222434" y="3104436"/>
            <a:ext cx="1351280" cy="5418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2341705" y="3854007"/>
            <a:ext cx="1351280" cy="5418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13880" y="2838344"/>
            <a:ext cx="19045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>
                <a:solidFill>
                  <a:srgbClr val="FF0000"/>
                </a:solidFill>
              </a:rPr>
              <a:t>222</a:t>
            </a:r>
            <a:r>
              <a:rPr lang="en-US" b="1" dirty="0" smtClean="0">
                <a:solidFill>
                  <a:srgbClr val="FF0000"/>
                </a:solidFill>
              </a:rPr>
              <a:t>Rn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b="1" baseline="30000" dirty="0" smtClean="0">
                <a:solidFill>
                  <a:srgbClr val="FF0000"/>
                </a:solidFill>
                <a:sym typeface="Wingdings"/>
              </a:rPr>
              <a:t>218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Po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5.48MeV alpha</a:t>
            </a:r>
          </a:p>
          <a:p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.8 days</a:t>
            </a:r>
          </a:p>
          <a:p>
            <a:endParaRPr lang="en-US" dirty="0"/>
          </a:p>
          <a:p>
            <a:r>
              <a:rPr lang="en-US" b="1" baseline="30000" dirty="0" smtClean="0">
                <a:solidFill>
                  <a:srgbClr val="0000FF"/>
                </a:solidFill>
              </a:rPr>
              <a:t>218</a:t>
            </a:r>
            <a:r>
              <a:rPr lang="en-US" b="1" dirty="0" smtClean="0">
                <a:solidFill>
                  <a:srgbClr val="0000FF"/>
                </a:solidFill>
              </a:rPr>
              <a:t>Po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b="1" baseline="30000" dirty="0" smtClean="0">
                <a:solidFill>
                  <a:srgbClr val="0000FF"/>
                </a:solidFill>
                <a:sym typeface="Wingdings"/>
              </a:rPr>
              <a:t>214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Pb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6MeV alpha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3 minutes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6514" y="3854007"/>
            <a:ext cx="117235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Short- lived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99290" y="4869669"/>
            <a:ext cx="117235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Long- lived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467399" y="5420415"/>
            <a:ext cx="800429" cy="19160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67828" y="5420415"/>
            <a:ext cx="2876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will remain in your detector, but accelerator-based neutrino experiments only require negligible background in beam window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92EBB-6E62-AF4B-A664-2F9ED411998D}" type="datetime1">
              <a:rPr lang="en-US" smtClean="0"/>
              <a:t>4/22/14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6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1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would like to test this idea in Bo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52201"/>
            <a:ext cx="8229600" cy="4574857"/>
          </a:xfrm>
        </p:spPr>
        <p:txBody>
          <a:bodyPr/>
          <a:lstStyle/>
          <a:p>
            <a:r>
              <a:rPr lang="en-US" dirty="0" smtClean="0"/>
              <a:t>New infrastructure is required</a:t>
            </a:r>
          </a:p>
          <a:p>
            <a:pPr lvl="1"/>
            <a:r>
              <a:rPr lang="en-US" dirty="0" smtClean="0"/>
              <a:t>Field cage (for drift)</a:t>
            </a:r>
          </a:p>
          <a:p>
            <a:pPr lvl="1"/>
            <a:r>
              <a:rPr lang="en-US" dirty="0" smtClean="0"/>
              <a:t>Array of </a:t>
            </a:r>
            <a:r>
              <a:rPr lang="en-US" dirty="0" err="1" smtClean="0"/>
              <a:t>SiPMs</a:t>
            </a:r>
            <a:r>
              <a:rPr lang="en-US" dirty="0" smtClean="0"/>
              <a:t> (for position reconstruction)</a:t>
            </a:r>
          </a:p>
          <a:p>
            <a:pPr lvl="1"/>
            <a:r>
              <a:rPr lang="en-US" dirty="0" smtClean="0"/>
              <a:t>Radon injection system</a:t>
            </a:r>
          </a:p>
          <a:p>
            <a:pPr lvl="1"/>
            <a:endParaRPr lang="en-US" dirty="0"/>
          </a:p>
          <a:p>
            <a:r>
              <a:rPr lang="en-US" dirty="0" smtClean="0"/>
              <a:t>We have already </a:t>
            </a:r>
            <a:r>
              <a:rPr lang="en-US" dirty="0"/>
              <a:t>located enough Ra at FNAL to generate enough </a:t>
            </a:r>
            <a:r>
              <a:rPr lang="en-US" baseline="30000" dirty="0" smtClean="0"/>
              <a:t>222</a:t>
            </a:r>
            <a:r>
              <a:rPr lang="en-US" dirty="0" smtClean="0"/>
              <a:t>Rn </a:t>
            </a:r>
            <a:r>
              <a:rPr lang="en-US" dirty="0"/>
              <a:t>for this test!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78217-075B-F24D-982D-DA2FAB6F0317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0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Argon/Xenon Mixtures</a:t>
            </a:r>
            <a:endParaRPr lang="en-US" sz="3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0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901"/>
          </a:xfrm>
        </p:spPr>
        <p:txBody>
          <a:bodyPr>
            <a:noAutofit/>
          </a:bodyPr>
          <a:lstStyle/>
          <a:p>
            <a:r>
              <a:rPr lang="en-US" sz="3600" dirty="0" smtClean="0"/>
              <a:t>Adding O(10 -100 ppm) </a:t>
            </a:r>
            <a:r>
              <a:rPr lang="en-US" sz="3600" dirty="0" err="1" smtClean="0"/>
              <a:t>Xe</a:t>
            </a:r>
            <a:r>
              <a:rPr lang="en-US" sz="3600" dirty="0" smtClean="0"/>
              <a:t> to </a:t>
            </a:r>
            <a:r>
              <a:rPr lang="en-US" sz="3600" dirty="0" err="1" smtClean="0"/>
              <a:t>LAr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Shifts light to earlier </a:t>
            </a:r>
            <a:r>
              <a:rPr lang="en-US" dirty="0" smtClean="0"/>
              <a:t>times</a:t>
            </a:r>
          </a:p>
          <a:p>
            <a:pPr lvl="1"/>
            <a:r>
              <a:rPr lang="en-US" dirty="0" smtClean="0">
                <a:sym typeface="Wingdings"/>
              </a:rPr>
              <a:t>Roughly 3/4 of the </a:t>
            </a:r>
            <a:r>
              <a:rPr lang="en-US" dirty="0" err="1" smtClean="0">
                <a:sym typeface="Wingdings"/>
              </a:rPr>
              <a:t>LAr</a:t>
            </a:r>
            <a:r>
              <a:rPr lang="en-US" dirty="0" smtClean="0">
                <a:sym typeface="Wingdings"/>
              </a:rPr>
              <a:t> scintillation light produced by a MIP is in the slow component with </a:t>
            </a:r>
            <a:r>
              <a:rPr lang="en-US" dirty="0" err="1" smtClean="0">
                <a:sym typeface="Wingdings"/>
              </a:rPr>
              <a:t>τ</a:t>
            </a:r>
            <a:r>
              <a:rPr lang="en-US" dirty="0" smtClean="0">
                <a:sym typeface="Wingdings"/>
              </a:rPr>
              <a:t> = 1.6 </a:t>
            </a:r>
            <a:r>
              <a:rPr lang="en-US" dirty="0" err="1" smtClean="0">
                <a:sym typeface="Wingdings"/>
              </a:rPr>
              <a:t>μs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Doping with </a:t>
            </a:r>
            <a:r>
              <a:rPr lang="en-US" dirty="0" err="1" smtClean="0">
                <a:sym typeface="Wingdings"/>
              </a:rPr>
              <a:t>Xe</a:t>
            </a:r>
            <a:r>
              <a:rPr lang="en-US" dirty="0" smtClean="0">
                <a:sym typeface="Wingdings"/>
              </a:rPr>
              <a:t> shifts the time scale of this slow component from O(1 </a:t>
            </a:r>
            <a:r>
              <a:rPr lang="en-US" dirty="0" err="1" smtClean="0">
                <a:sym typeface="Wingdings"/>
              </a:rPr>
              <a:t>μs</a:t>
            </a:r>
            <a:r>
              <a:rPr lang="en-US" dirty="0" smtClean="0">
                <a:sym typeface="Wingdings"/>
              </a:rPr>
              <a:t>)  O(10 ns)</a:t>
            </a:r>
          </a:p>
          <a:p>
            <a:pPr lvl="2">
              <a:buFont typeface="Wingdings" charset="2"/>
              <a:buChar char="Ø"/>
            </a:pPr>
            <a:r>
              <a:rPr lang="en-US" sz="2600" dirty="0" smtClean="0">
                <a:solidFill>
                  <a:srgbClr val="FF0000"/>
                </a:solidFill>
                <a:sym typeface="Wingdings"/>
              </a:rPr>
              <a:t> Easier to collect in a neutrino </a:t>
            </a:r>
            <a:r>
              <a:rPr lang="en-US" sz="2600" dirty="0" err="1" smtClean="0">
                <a:solidFill>
                  <a:srgbClr val="FF0000"/>
                </a:solidFill>
                <a:sym typeface="Wingdings"/>
              </a:rPr>
              <a:t>LArTPC</a:t>
            </a:r>
            <a:endParaRPr lang="en-US" sz="2600" dirty="0" smtClean="0">
              <a:sym typeface="Wingdings"/>
            </a:endParaRPr>
          </a:p>
          <a:p>
            <a:pPr marL="457200" lvl="1" indent="0">
              <a:buNone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Wavelength-shifts light to 175 nm</a:t>
            </a:r>
          </a:p>
          <a:p>
            <a:pPr lvl="1"/>
            <a:r>
              <a:rPr lang="en-US" dirty="0" smtClean="0">
                <a:sym typeface="Wingdings"/>
              </a:rPr>
              <a:t>At concentrations of O(100 ppm) </a:t>
            </a:r>
            <a:r>
              <a:rPr lang="en-US" dirty="0" err="1" smtClean="0">
                <a:sym typeface="Wingdings"/>
              </a:rPr>
              <a:t>LAr</a:t>
            </a:r>
            <a:r>
              <a:rPr lang="en-US" dirty="0" smtClean="0">
                <a:sym typeface="Wingdings"/>
              </a:rPr>
              <a:t> scintillation (late) light is converted to 175 nm</a:t>
            </a:r>
          </a:p>
          <a:p>
            <a:pPr lvl="2">
              <a:buFont typeface="Wingdings" charset="2"/>
              <a:buChar char="Ø"/>
            </a:pPr>
            <a:r>
              <a:rPr lang="en-US" sz="2600" dirty="0" smtClean="0">
                <a:solidFill>
                  <a:srgbClr val="FF0000"/>
                </a:solidFill>
                <a:sym typeface="Wingdings"/>
              </a:rPr>
              <a:t> More efficient detection</a:t>
            </a:r>
          </a:p>
          <a:p>
            <a:pPr lvl="2">
              <a:buFont typeface="Wingdings" charset="2"/>
              <a:buChar char="Ø"/>
            </a:pPr>
            <a:endParaRPr lang="en-US" dirty="0">
              <a:solidFill>
                <a:srgbClr val="FF0000"/>
              </a:solidFill>
              <a:sym typeface="Wingdings"/>
            </a:endParaRPr>
          </a:p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We have already made one attempt to inject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Xe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in Bo, and we would like to pursue this further 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D911-7D2A-F544-9BAE-00BAFCC12D9A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2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0346" y="271267"/>
            <a:ext cx="553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Papers from </a:t>
            </a:r>
            <a:r>
              <a:rPr lang="en-US" sz="2400" dirty="0" err="1" smtClean="0"/>
              <a:t>LAr</a:t>
            </a:r>
            <a:r>
              <a:rPr lang="en-US" sz="2400" dirty="0" smtClean="0"/>
              <a:t> light studies at </a:t>
            </a:r>
            <a:r>
              <a:rPr lang="en-US" sz="2400" dirty="0" err="1" smtClean="0"/>
              <a:t>Fermilab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84141"/>
            <a:ext cx="7567020" cy="47405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74872" y="1797408"/>
            <a:ext cx="1100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Published</a:t>
            </a:r>
          </a:p>
          <a:p>
            <a:r>
              <a:rPr lang="en-US" dirty="0" smtClean="0"/>
              <a:t>Papers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74872" y="3481461"/>
            <a:ext cx="1302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Whitepaper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LIDINE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642912" y="4309285"/>
            <a:ext cx="1326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LIDINE</a:t>
            </a:r>
            <a:endParaRPr lang="en-US" dirty="0" smtClean="0"/>
          </a:p>
          <a:p>
            <a:r>
              <a:rPr lang="en-US" dirty="0" smtClean="0"/>
              <a:t>Proceedings</a:t>
            </a:r>
          </a:p>
          <a:p>
            <a:r>
              <a:rPr lang="en-US" dirty="0" smtClean="0"/>
              <a:t>(Peer</a:t>
            </a:r>
          </a:p>
          <a:p>
            <a:r>
              <a:rPr lang="en-US" dirty="0" smtClean="0"/>
              <a:t>Reviewed)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18128" y="3481461"/>
            <a:ext cx="89154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8128" y="4186864"/>
            <a:ext cx="889508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1968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057" y="248785"/>
            <a:ext cx="3003542" cy="3139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345" y="248785"/>
            <a:ext cx="3150726" cy="3238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379" y="3528116"/>
            <a:ext cx="3101966" cy="3193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345" y="3577081"/>
            <a:ext cx="3074993" cy="314439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EE20-6194-9C49-AE31-DCA120CA23EA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2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689" y="3584255"/>
            <a:ext cx="5288357" cy="3273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31" y="609306"/>
            <a:ext cx="5242515" cy="324536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7618"/>
            <a:ext cx="8229600" cy="34682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MicroBooNE</a:t>
            </a:r>
            <a:r>
              <a:rPr lang="en-US" dirty="0" smtClean="0"/>
              <a:t> Sensitivities (6e20 POT)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4046" y="2229146"/>
            <a:ext cx="1476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energy excess events are electrons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4046" y="5324940"/>
            <a:ext cx="1476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energy excess events are photons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BF6F-6E55-5648-BE94-E04BE7D884C7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256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1057160"/>
            <a:ext cx="6629400" cy="5703888"/>
            <a:chOff x="816" y="768"/>
            <a:chExt cx="3936" cy="349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768"/>
              <a:ext cx="3564" cy="3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4368" y="2496"/>
              <a:ext cx="384" cy="1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>
                  <a:ea typeface="ＭＳ Ｐゴシック" charset="-128"/>
                </a:rPr>
                <a:t>u</a:t>
              </a:r>
            </a:p>
            <a:p>
              <a:pPr>
                <a:spcBef>
                  <a:spcPct val="50000"/>
                </a:spcBef>
              </a:pPr>
              <a:r>
                <a:rPr lang="en-US" i="1">
                  <a:ea typeface="ＭＳ Ｐゴシック" charset="-128"/>
                </a:rPr>
                <a:t>v</a:t>
              </a:r>
            </a:p>
            <a:p>
              <a:pPr>
                <a:spcBef>
                  <a:spcPct val="50000"/>
                </a:spcBef>
              </a:pPr>
              <a:r>
                <a:rPr lang="en-US" i="1">
                  <a:ea typeface="ＭＳ Ｐゴシック" charset="-128"/>
                </a:rPr>
                <a:t>y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4114800" y="533400"/>
            <a:ext cx="2895600" cy="6227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124200" y="1057160"/>
            <a:ext cx="46038" cy="46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91000" y="1066800"/>
            <a:ext cx="3429000" cy="426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46"/>
          <p:cNvSpPr txBox="1">
            <a:spLocks noChangeArrowheads="1"/>
          </p:cNvSpPr>
          <p:nvPr/>
        </p:nvSpPr>
        <p:spPr bwMode="auto">
          <a:xfrm>
            <a:off x="7620000" y="2209800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U</a:t>
            </a:r>
          </a:p>
        </p:txBody>
      </p:sp>
      <p:sp>
        <p:nvSpPr>
          <p:cNvPr id="9" name="TextBox 47"/>
          <p:cNvSpPr txBox="1">
            <a:spLocks noChangeArrowheads="1"/>
          </p:cNvSpPr>
          <p:nvPr/>
        </p:nvSpPr>
        <p:spPr bwMode="auto">
          <a:xfrm>
            <a:off x="7620000" y="3048000"/>
            <a:ext cx="381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V</a:t>
            </a:r>
          </a:p>
        </p:txBody>
      </p:sp>
      <p:sp>
        <p:nvSpPr>
          <p:cNvPr id="10" name="TextBox 48"/>
          <p:cNvSpPr txBox="1">
            <a:spLocks noChangeArrowheads="1"/>
          </p:cNvSpPr>
          <p:nvPr/>
        </p:nvSpPr>
        <p:spPr bwMode="auto">
          <a:xfrm>
            <a:off x="7620000" y="3810000"/>
            <a:ext cx="381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Y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4972844" y="5257006"/>
            <a:ext cx="152400" cy="15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7369969" y="5237956"/>
            <a:ext cx="152400" cy="15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6169819" y="5257006"/>
            <a:ext cx="152400" cy="15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65"/>
          <p:cNvSpPr txBox="1">
            <a:spLocks noChangeArrowheads="1"/>
          </p:cNvSpPr>
          <p:nvPr/>
        </p:nvSpPr>
        <p:spPr bwMode="auto">
          <a:xfrm>
            <a:off x="4191000" y="1546225"/>
            <a:ext cx="227171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Time (</a:t>
            </a:r>
            <a:r>
              <a:rPr lang="en-US">
                <a:latin typeface="Symbol" pitchFamily="18" charset="2"/>
              </a:rPr>
              <a:t>m</a:t>
            </a:r>
            <a:r>
              <a:rPr lang="en-US">
                <a:latin typeface="Calibri" pitchFamily="34" charset="0"/>
              </a:rPr>
              <a:t>s)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67200" y="1981200"/>
            <a:ext cx="862013" cy="1588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9600" y="980960"/>
            <a:ext cx="461665" cy="3505200"/>
          </a:xfrm>
          <a:prstGeom prst="rect">
            <a:avLst/>
          </a:prstGeom>
          <a:solidFill>
            <a:schemeClr val="bg1"/>
          </a:solidFill>
        </p:spPr>
        <p:txBody>
          <a:bodyPr vert="vert27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Drift Distance (cm)</a:t>
            </a:r>
          </a:p>
        </p:txBody>
      </p:sp>
      <p:sp>
        <p:nvSpPr>
          <p:cNvPr id="17" name="TextBox 44"/>
          <p:cNvSpPr txBox="1">
            <a:spLocks noChangeArrowheads="1"/>
          </p:cNvSpPr>
          <p:nvPr/>
        </p:nvSpPr>
        <p:spPr bwMode="auto">
          <a:xfrm>
            <a:off x="2209800" y="173860"/>
            <a:ext cx="480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</a:rPr>
              <a:t>Charge Signal Formation</a:t>
            </a:r>
          </a:p>
        </p:txBody>
      </p:sp>
      <p:sp>
        <p:nvSpPr>
          <p:cNvPr id="18" name="TextBox 49"/>
          <p:cNvSpPr txBox="1">
            <a:spLocks noChangeArrowheads="1"/>
          </p:cNvSpPr>
          <p:nvPr/>
        </p:nvSpPr>
        <p:spPr bwMode="auto">
          <a:xfrm>
            <a:off x="4343400" y="44958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Current</a:t>
            </a:r>
          </a:p>
          <a:p>
            <a:r>
              <a:rPr lang="en-US">
                <a:latin typeface="Calibri" pitchFamily="34" charset="0"/>
              </a:rPr>
              <a:t>Out of Wire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3962401" y="4648200"/>
            <a:ext cx="762000" cy="3175"/>
          </a:xfrm>
          <a:prstGeom prst="straightConnector1">
            <a:avLst/>
          </a:prstGeom>
          <a:ln w="15875">
            <a:solidFill>
              <a:schemeClr val="tx1"/>
            </a:solidFill>
            <a:headEnd type="stealth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4191000" y="2357438"/>
            <a:ext cx="3429000" cy="238125"/>
            <a:chOff x="4038600" y="3500437"/>
            <a:chExt cx="3429000" cy="238919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038600" y="3615118"/>
              <a:ext cx="3429000" cy="15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4793083" y="3622286"/>
              <a:ext cx="2245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5988471" y="3612729"/>
              <a:ext cx="2245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7188604" y="3622286"/>
              <a:ext cx="2341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76"/>
          <p:cNvGrpSpPr>
            <a:grpSpLocks/>
          </p:cNvGrpSpPr>
          <p:nvPr/>
        </p:nvGrpSpPr>
        <p:grpSpPr bwMode="auto">
          <a:xfrm>
            <a:off x="4195763" y="3138488"/>
            <a:ext cx="3429000" cy="238125"/>
            <a:chOff x="4038600" y="3500437"/>
            <a:chExt cx="3429000" cy="238919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4038600" y="3615118"/>
              <a:ext cx="3429000" cy="15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4793083" y="3622286"/>
              <a:ext cx="2245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5988470" y="3612729"/>
              <a:ext cx="2245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7188604" y="3622286"/>
              <a:ext cx="2341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81"/>
          <p:cNvGrpSpPr>
            <a:grpSpLocks/>
          </p:cNvGrpSpPr>
          <p:nvPr/>
        </p:nvGrpSpPr>
        <p:grpSpPr bwMode="auto">
          <a:xfrm>
            <a:off x="4195763" y="3895725"/>
            <a:ext cx="3429000" cy="239713"/>
            <a:chOff x="4038600" y="3500437"/>
            <a:chExt cx="3429000" cy="238919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038600" y="3614358"/>
              <a:ext cx="3429000" cy="1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793035" y="3622270"/>
              <a:ext cx="2246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988422" y="3612777"/>
              <a:ext cx="2246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7188589" y="3622270"/>
              <a:ext cx="2341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961721" y="2286000"/>
            <a:ext cx="1295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Induction</a:t>
            </a:r>
          </a:p>
          <a:p>
            <a:r>
              <a:rPr lang="en-US" sz="1300" dirty="0">
                <a:latin typeface="Calibri" pitchFamily="34" charset="0"/>
              </a:rPr>
              <a:t>(small, bipolar)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961721" y="3124200"/>
            <a:ext cx="12954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Induction</a:t>
            </a:r>
          </a:p>
          <a:p>
            <a:r>
              <a:rPr lang="en-US" sz="1300" dirty="0">
                <a:latin typeface="Calibri" pitchFamily="34" charset="0"/>
              </a:rPr>
              <a:t>(small, bipolar)</a:t>
            </a: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961721" y="3886200"/>
            <a:ext cx="12954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Collection</a:t>
            </a:r>
          </a:p>
          <a:p>
            <a:r>
              <a:rPr lang="en-US" sz="1300" dirty="0">
                <a:latin typeface="Calibri" pitchFamily="34" charset="0"/>
              </a:rPr>
              <a:t>(large, unipolar)</a:t>
            </a:r>
          </a:p>
        </p:txBody>
      </p:sp>
      <p:pic>
        <p:nvPicPr>
          <p:cNvPr id="38" name="Picture 37" descr="UVY Signal Traces v2.e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720850"/>
            <a:ext cx="3454400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>
          <a:xfrm>
            <a:off x="228600" y="4900828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28600" y="5686310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" y="5860498"/>
            <a:ext cx="72263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 mm</a:t>
            </a:r>
            <a:endParaRPr lang="en-US" dirty="0"/>
          </a:p>
        </p:txBody>
      </p:sp>
      <p:cxnSp>
        <p:nvCxnSpPr>
          <p:cNvPr id="42" name="Straight Connector 41"/>
          <p:cNvCxnSpPr>
            <a:endCxn id="41" idx="0"/>
          </p:cNvCxnSpPr>
          <p:nvPr/>
        </p:nvCxnSpPr>
        <p:spPr>
          <a:xfrm flipH="1">
            <a:off x="589918" y="5726943"/>
            <a:ext cx="95882" cy="133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600200" y="5838710"/>
            <a:ext cx="0" cy="247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417134" y="5781560"/>
            <a:ext cx="0" cy="304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09600" y="4900828"/>
            <a:ext cx="0" cy="785482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2013760" y="5573118"/>
            <a:ext cx="0" cy="785482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1" idx="3"/>
          </p:cNvCxnSpPr>
          <p:nvPr/>
        </p:nvCxnSpPr>
        <p:spPr>
          <a:xfrm flipV="1">
            <a:off x="951236" y="5965859"/>
            <a:ext cx="648964" cy="793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862316" y="0"/>
            <a:ext cx="128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 Yu (BNL)</a:t>
            </a:r>
            <a:endParaRPr lang="en-US" dirty="0"/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D04B2-E1CC-874D-BAC1-8E6190B717C9}" type="datetime1">
              <a:rPr lang="en-US" smtClean="0"/>
              <a:t>4/22/14</a:t>
            </a:fld>
            <a:endParaRPr lang="en-US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2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C 2.77778E-6 0.04005 2.77778E-6 0.1794 -0.00018 0.24074 C -0.00035 0.30209 -0.00052 0.33982 -0.0007 0.36783 C -0.00087 0.39584 -0.00104 0.39746 -0.00139 0.40857 C -0.00174 0.41968 -0.00191 0.42755 -0.00278 0.43449 C -0.00365 0.44144 -0.00608 0.44421 -0.00695 0.44977 C -0.00782 0.45533 -0.00799 0.45533 -0.00851 0.46713 C -0.00903 0.47894 -0.00903 0.50371 -0.01007 0.5206 C -0.01111 0.5375 -0.01389 0.55463 -0.01476 0.56921 C -0.01563 0.5838 -0.01528 0.59746 -0.01511 0.60834 C -0.01493 0.61921 -0.01493 0.62778 -0.01407 0.63472 C -0.0132 0.64167 -0.01216 0.64584 -0.0099 0.6507 C -0.00764 0.65556 -0.00261 0.66158 2.77778E-6 0.66459 C 0.0026 0.66759 0.00451 0.66806 0.00555 0.66875 C 0.00659 0.66945 0.00607 0.66852 0.00607 0.66875 " pathEditMode="relative" rAng="0" ptsTypes="aaaaaaaaaaaaaaa">
                                      <p:cBhvr>
                                        <p:cTn id="6" dur="8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33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/>
      <p:bldP spid="36" grpId="0"/>
      <p:bldP spid="3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5"/>
          <p:cNvGrpSpPr/>
          <p:nvPr/>
        </p:nvGrpSpPr>
        <p:grpSpPr>
          <a:xfrm>
            <a:off x="1320800" y="3149600"/>
            <a:ext cx="5549900" cy="2832100"/>
            <a:chOff x="1320800" y="3149600"/>
            <a:chExt cx="5549900" cy="2832100"/>
          </a:xfrm>
        </p:grpSpPr>
        <p:sp>
          <p:nvSpPr>
            <p:cNvPr id="31" name="Rectangle 30"/>
            <p:cNvSpPr/>
            <p:nvPr/>
          </p:nvSpPr>
          <p:spPr>
            <a:xfrm>
              <a:off x="1320800" y="3149600"/>
              <a:ext cx="5549900" cy="28321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333500" y="3168134"/>
              <a:ext cx="18923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8000"/>
                  </a:solidFill>
                </a:rPr>
                <a:t>Ambiguity occurs if track is parallel to wire plane…</a:t>
              </a:r>
            </a:p>
            <a:p>
              <a:endParaRPr lang="en-US" sz="1600" dirty="0" smtClean="0">
                <a:solidFill>
                  <a:srgbClr val="008000"/>
                </a:solidFill>
              </a:endParaRPr>
            </a:p>
            <a:p>
              <a:r>
                <a:rPr lang="en-US" sz="1600" dirty="0" smtClean="0">
                  <a:solidFill>
                    <a:srgbClr val="008000"/>
                  </a:solidFill>
                </a:rPr>
                <a:t>2 wire planes</a:t>
              </a:r>
              <a:endParaRPr lang="en-US" sz="1600" dirty="0"/>
            </a:p>
          </p:txBody>
        </p:sp>
        <p:grpSp>
          <p:nvGrpSpPr>
            <p:cNvPr id="3" name="Group 67"/>
            <p:cNvGrpSpPr/>
            <p:nvPr/>
          </p:nvGrpSpPr>
          <p:grpSpPr>
            <a:xfrm>
              <a:off x="2088357" y="3784600"/>
              <a:ext cx="4160043" cy="1861066"/>
              <a:chOff x="2088357" y="3644900"/>
              <a:chExt cx="4160043" cy="1861066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3091656" y="4857750"/>
                <a:ext cx="2991644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rot="5400000" flipH="1" flipV="1">
                <a:off x="2494756" y="4248150"/>
                <a:ext cx="1207294" cy="79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18900000" flipH="1" flipV="1">
                <a:off x="2088357" y="5264150"/>
                <a:ext cx="1207294" cy="79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18900000" flipH="1" flipV="1">
                <a:off x="2450592" y="5289549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rot="18900000" flipH="1" flipV="1">
                <a:off x="2816352" y="5289550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18900000" flipH="1" flipV="1">
                <a:off x="3182112" y="5302250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rot="18900000" flipH="1" flipV="1">
                <a:off x="3547872" y="5302250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rot="18900000" flipH="1" flipV="1">
                <a:off x="3913632" y="5289550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rot="18900000" flipH="1" flipV="1">
                <a:off x="4279392" y="5302250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2901156" y="5038344"/>
                <a:ext cx="2991644" cy="1588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>
                <a:off x="2723356" y="5221224"/>
                <a:ext cx="2991644" cy="1588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2558256" y="5404104"/>
                <a:ext cx="2991644" cy="1588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2110800" y="5136634"/>
                <a:ext cx="3386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X</a:t>
                </a:r>
                <a:endParaRPr lang="en-US" dirty="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5844600" y="44254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Y</a:t>
                </a:r>
                <a:endParaRPr lang="en-US" dirty="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758500" y="36507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</p:grpSp>
      <p:cxnSp>
        <p:nvCxnSpPr>
          <p:cNvPr id="70" name="Straight Arrow Connector 69"/>
          <p:cNvCxnSpPr/>
          <p:nvPr/>
        </p:nvCxnSpPr>
        <p:spPr>
          <a:xfrm>
            <a:off x="3302000" y="4483100"/>
            <a:ext cx="762000" cy="393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139"/>
          <p:cNvGrpSpPr/>
          <p:nvPr/>
        </p:nvGrpSpPr>
        <p:grpSpPr>
          <a:xfrm>
            <a:off x="3164900" y="3180834"/>
            <a:ext cx="1341000" cy="953532"/>
            <a:chOff x="3253800" y="3180834"/>
            <a:chExt cx="1341000" cy="953532"/>
          </a:xfrm>
        </p:grpSpPr>
        <p:grpSp>
          <p:nvGrpSpPr>
            <p:cNvPr id="5" name="Group 94"/>
            <p:cNvGrpSpPr/>
            <p:nvPr/>
          </p:nvGrpSpPr>
          <p:grpSpPr>
            <a:xfrm>
              <a:off x="3253800" y="3180834"/>
              <a:ext cx="1341000" cy="953532"/>
              <a:chOff x="8143300" y="1974334"/>
              <a:chExt cx="1341000" cy="953532"/>
            </a:xfrm>
          </p:grpSpPr>
          <p:cxnSp>
            <p:nvCxnSpPr>
              <p:cNvPr id="72" name="Straight Arrow Connector 71"/>
              <p:cNvCxnSpPr/>
              <p:nvPr/>
            </p:nvCxnSpPr>
            <p:spPr>
              <a:xfrm>
                <a:off x="8463756" y="2800350"/>
                <a:ext cx="680244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rot="5400000" flipH="1" flipV="1">
                <a:off x="8088709" y="2438797"/>
                <a:ext cx="737394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9080500" y="25585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X</a:t>
                </a:r>
                <a:endParaRPr lang="en-US" dirty="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143300" y="19743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sp>
          <p:nvSpPr>
            <p:cNvPr id="97" name="Oval 96"/>
            <p:cNvSpPr/>
            <p:nvPr/>
          </p:nvSpPr>
          <p:spPr>
            <a:xfrm>
              <a:off x="4030980" y="3677920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/>
            <p:cNvSpPr/>
            <p:nvPr/>
          </p:nvSpPr>
          <p:spPr>
            <a:xfrm>
              <a:off x="3665220" y="3677920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138"/>
            <p:cNvSpPr/>
            <p:nvPr/>
          </p:nvSpPr>
          <p:spPr>
            <a:xfrm>
              <a:off x="3849624" y="3675888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141"/>
          <p:cNvGrpSpPr/>
          <p:nvPr/>
        </p:nvGrpSpPr>
        <p:grpSpPr>
          <a:xfrm>
            <a:off x="4231700" y="3180834"/>
            <a:ext cx="1341000" cy="953532"/>
            <a:chOff x="4231700" y="3180834"/>
            <a:chExt cx="1341000" cy="953532"/>
          </a:xfrm>
        </p:grpSpPr>
        <p:grpSp>
          <p:nvGrpSpPr>
            <p:cNvPr id="8" name="Group 94"/>
            <p:cNvGrpSpPr/>
            <p:nvPr/>
          </p:nvGrpSpPr>
          <p:grpSpPr>
            <a:xfrm>
              <a:off x="4231700" y="3180834"/>
              <a:ext cx="1341000" cy="953532"/>
              <a:chOff x="8143300" y="1974334"/>
              <a:chExt cx="1341000" cy="953532"/>
            </a:xfrm>
          </p:grpSpPr>
          <p:cxnSp>
            <p:nvCxnSpPr>
              <p:cNvPr id="106" name="Straight Arrow Connector 105"/>
              <p:cNvCxnSpPr/>
              <p:nvPr/>
            </p:nvCxnSpPr>
            <p:spPr>
              <a:xfrm>
                <a:off x="8463756" y="2800350"/>
                <a:ext cx="680244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 rot="5400000" flipH="1" flipV="1">
                <a:off x="8088709" y="2438797"/>
                <a:ext cx="737394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Rectangle 107"/>
              <p:cNvSpPr/>
              <p:nvPr/>
            </p:nvSpPr>
            <p:spPr>
              <a:xfrm>
                <a:off x="9080500" y="25585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Y</a:t>
                </a:r>
                <a:endParaRPr lang="en-US" dirty="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8143300" y="19743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sp>
          <p:nvSpPr>
            <p:cNvPr id="103" name="Oval 102"/>
            <p:cNvSpPr/>
            <p:nvPr/>
          </p:nvSpPr>
          <p:spPr>
            <a:xfrm>
              <a:off x="4958080" y="3677920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4592320" y="3677920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Oval 104"/>
            <p:cNvSpPr/>
            <p:nvPr/>
          </p:nvSpPr>
          <p:spPr>
            <a:xfrm>
              <a:off x="4775200" y="3677920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/>
            <p:cNvSpPr/>
            <p:nvPr/>
          </p:nvSpPr>
          <p:spPr>
            <a:xfrm>
              <a:off x="5142992" y="3675888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Straight Arrow Connector 143"/>
          <p:cNvCxnSpPr/>
          <p:nvPr/>
        </p:nvCxnSpPr>
        <p:spPr>
          <a:xfrm flipV="1">
            <a:off x="2959100" y="4368800"/>
            <a:ext cx="1460500" cy="330200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155"/>
          <p:cNvGrpSpPr/>
          <p:nvPr/>
        </p:nvGrpSpPr>
        <p:grpSpPr>
          <a:xfrm>
            <a:off x="-635000" y="4057134"/>
            <a:ext cx="508000" cy="461665"/>
            <a:chOff x="-508000" y="4095234"/>
            <a:chExt cx="508000" cy="461665"/>
          </a:xfrm>
        </p:grpSpPr>
        <p:cxnSp>
          <p:nvCxnSpPr>
            <p:cNvPr id="153" name="Straight Arrow Connector 152"/>
            <p:cNvCxnSpPr/>
            <p:nvPr/>
          </p:nvCxnSpPr>
          <p:spPr>
            <a:xfrm>
              <a:off x="-508000" y="4522788"/>
              <a:ext cx="508000" cy="1588"/>
            </a:xfrm>
            <a:prstGeom prst="straightConnector1">
              <a:avLst/>
            </a:prstGeom>
            <a:ln w="254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Rectangle 154"/>
            <p:cNvSpPr/>
            <p:nvPr/>
          </p:nvSpPr>
          <p:spPr>
            <a:xfrm>
              <a:off x="-467300" y="4095234"/>
              <a:ext cx="403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n</a:t>
              </a:r>
              <a:endParaRPr lang="en-US" sz="24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</p:grpSp>
      <p:cxnSp>
        <p:nvCxnSpPr>
          <p:cNvPr id="157" name="Straight Arrow Connector 156"/>
          <p:cNvCxnSpPr/>
          <p:nvPr/>
        </p:nvCxnSpPr>
        <p:spPr>
          <a:xfrm>
            <a:off x="3302000" y="4483100"/>
            <a:ext cx="762000" cy="393700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2984500" y="5181600"/>
            <a:ext cx="1460500" cy="330200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46C1-F1CE-4945-9C32-8A7C0FC47EA8}" type="datetime1">
              <a:rPr lang="en-US" smtClean="0"/>
              <a:t>4/22/14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7.77778E-6 L 0.37638 7.77778E-6 " pathEditMode="relative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2.22222E-6 0.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5"/>
          <p:cNvGrpSpPr/>
          <p:nvPr/>
        </p:nvGrpSpPr>
        <p:grpSpPr>
          <a:xfrm>
            <a:off x="1320800" y="3149600"/>
            <a:ext cx="5549900" cy="2832100"/>
            <a:chOff x="1320800" y="3149600"/>
            <a:chExt cx="5549900" cy="2832100"/>
          </a:xfrm>
        </p:grpSpPr>
        <p:sp>
          <p:nvSpPr>
            <p:cNvPr id="31" name="Rectangle 30"/>
            <p:cNvSpPr/>
            <p:nvPr/>
          </p:nvSpPr>
          <p:spPr>
            <a:xfrm>
              <a:off x="1320800" y="3149600"/>
              <a:ext cx="5549900" cy="28321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333500" y="3168134"/>
              <a:ext cx="18923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8000"/>
                  </a:solidFill>
                </a:rPr>
                <a:t>Ambiguity occurs if track is parallel to wire plane…</a:t>
              </a:r>
            </a:p>
            <a:p>
              <a:endParaRPr lang="en-US" sz="1600" dirty="0" smtClean="0">
                <a:solidFill>
                  <a:srgbClr val="008000"/>
                </a:solidFill>
              </a:endParaRPr>
            </a:p>
            <a:p>
              <a:r>
                <a:rPr lang="en-US" sz="1600" dirty="0" smtClean="0">
                  <a:solidFill>
                    <a:srgbClr val="008000"/>
                  </a:solidFill>
                </a:rPr>
                <a:t>3 wire planes</a:t>
              </a:r>
              <a:endParaRPr lang="en-US" sz="1600" dirty="0"/>
            </a:p>
          </p:txBody>
        </p:sp>
        <p:grpSp>
          <p:nvGrpSpPr>
            <p:cNvPr id="3" name="Group 67"/>
            <p:cNvGrpSpPr/>
            <p:nvPr/>
          </p:nvGrpSpPr>
          <p:grpSpPr>
            <a:xfrm>
              <a:off x="2088357" y="3784600"/>
              <a:ext cx="4160043" cy="1861066"/>
              <a:chOff x="2088357" y="3644900"/>
              <a:chExt cx="4160043" cy="1861066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3091656" y="4857750"/>
                <a:ext cx="2991644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rot="5400000" flipH="1" flipV="1">
                <a:off x="2494756" y="4248150"/>
                <a:ext cx="1207294" cy="79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18900000" flipH="1" flipV="1">
                <a:off x="2088357" y="5264150"/>
                <a:ext cx="1207294" cy="79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18900000" flipH="1" flipV="1">
                <a:off x="2450592" y="5289549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rot="18900000" flipH="1" flipV="1">
                <a:off x="2816352" y="5289550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18900000" flipH="1" flipV="1">
                <a:off x="3182112" y="5302250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rot="18900000" flipH="1" flipV="1">
                <a:off x="3547872" y="5302250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rot="18900000" flipH="1" flipV="1">
                <a:off x="3913632" y="5289550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rot="18900000" flipH="1" flipV="1">
                <a:off x="4279392" y="5302250"/>
                <a:ext cx="1207294" cy="794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2901156" y="5038344"/>
                <a:ext cx="2991644" cy="1588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>
                <a:off x="2723356" y="5221224"/>
                <a:ext cx="2991644" cy="1588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2558256" y="5404104"/>
                <a:ext cx="2991644" cy="1588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2110800" y="5136634"/>
                <a:ext cx="3386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X</a:t>
                </a:r>
                <a:endParaRPr lang="en-US" dirty="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5844600" y="44254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Y</a:t>
                </a:r>
                <a:endParaRPr lang="en-US" dirty="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758500" y="36507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</p:grpSp>
      <p:cxnSp>
        <p:nvCxnSpPr>
          <p:cNvPr id="70" name="Straight Arrow Connector 69"/>
          <p:cNvCxnSpPr/>
          <p:nvPr/>
        </p:nvCxnSpPr>
        <p:spPr>
          <a:xfrm>
            <a:off x="3302000" y="5156200"/>
            <a:ext cx="762000" cy="393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139"/>
          <p:cNvGrpSpPr/>
          <p:nvPr/>
        </p:nvGrpSpPr>
        <p:grpSpPr>
          <a:xfrm>
            <a:off x="3164900" y="3180834"/>
            <a:ext cx="1341000" cy="953532"/>
            <a:chOff x="3253800" y="3180834"/>
            <a:chExt cx="1341000" cy="953532"/>
          </a:xfrm>
        </p:grpSpPr>
        <p:grpSp>
          <p:nvGrpSpPr>
            <p:cNvPr id="5" name="Group 94"/>
            <p:cNvGrpSpPr/>
            <p:nvPr/>
          </p:nvGrpSpPr>
          <p:grpSpPr>
            <a:xfrm>
              <a:off x="3253800" y="3180834"/>
              <a:ext cx="1341000" cy="953532"/>
              <a:chOff x="8143300" y="1974334"/>
              <a:chExt cx="1341000" cy="953532"/>
            </a:xfrm>
          </p:grpSpPr>
          <p:cxnSp>
            <p:nvCxnSpPr>
              <p:cNvPr id="72" name="Straight Arrow Connector 71"/>
              <p:cNvCxnSpPr/>
              <p:nvPr/>
            </p:nvCxnSpPr>
            <p:spPr>
              <a:xfrm>
                <a:off x="8463756" y="2800350"/>
                <a:ext cx="680244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rot="5400000" flipH="1" flipV="1">
                <a:off x="8088709" y="2438797"/>
                <a:ext cx="737394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9080500" y="25585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X</a:t>
                </a:r>
                <a:endParaRPr lang="en-US" dirty="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143300" y="19743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sp>
          <p:nvSpPr>
            <p:cNvPr id="97" name="Oval 96"/>
            <p:cNvSpPr/>
            <p:nvPr/>
          </p:nvSpPr>
          <p:spPr>
            <a:xfrm>
              <a:off x="4030980" y="3677920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/>
            <p:cNvSpPr/>
            <p:nvPr/>
          </p:nvSpPr>
          <p:spPr>
            <a:xfrm>
              <a:off x="3665220" y="3677920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138"/>
            <p:cNvSpPr/>
            <p:nvPr/>
          </p:nvSpPr>
          <p:spPr>
            <a:xfrm>
              <a:off x="3849624" y="3675888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141"/>
          <p:cNvGrpSpPr/>
          <p:nvPr/>
        </p:nvGrpSpPr>
        <p:grpSpPr>
          <a:xfrm>
            <a:off x="4231700" y="3180834"/>
            <a:ext cx="1341000" cy="953532"/>
            <a:chOff x="4231700" y="3180834"/>
            <a:chExt cx="1341000" cy="953532"/>
          </a:xfrm>
        </p:grpSpPr>
        <p:grpSp>
          <p:nvGrpSpPr>
            <p:cNvPr id="8" name="Group 94"/>
            <p:cNvGrpSpPr/>
            <p:nvPr/>
          </p:nvGrpSpPr>
          <p:grpSpPr>
            <a:xfrm>
              <a:off x="4231700" y="3180834"/>
              <a:ext cx="1341000" cy="953532"/>
              <a:chOff x="8143300" y="1974334"/>
              <a:chExt cx="1341000" cy="953532"/>
            </a:xfrm>
          </p:grpSpPr>
          <p:cxnSp>
            <p:nvCxnSpPr>
              <p:cNvPr id="106" name="Straight Arrow Connector 105"/>
              <p:cNvCxnSpPr/>
              <p:nvPr/>
            </p:nvCxnSpPr>
            <p:spPr>
              <a:xfrm>
                <a:off x="8463756" y="2800350"/>
                <a:ext cx="680244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 rot="5400000" flipH="1" flipV="1">
                <a:off x="8088709" y="2438797"/>
                <a:ext cx="737394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Rectangle 107"/>
              <p:cNvSpPr/>
              <p:nvPr/>
            </p:nvSpPr>
            <p:spPr>
              <a:xfrm>
                <a:off x="9080500" y="25585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Y</a:t>
                </a:r>
                <a:endParaRPr lang="en-US" dirty="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8143300" y="19743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sp>
          <p:nvSpPr>
            <p:cNvPr id="103" name="Oval 102"/>
            <p:cNvSpPr/>
            <p:nvPr/>
          </p:nvSpPr>
          <p:spPr>
            <a:xfrm>
              <a:off x="4958080" y="3677920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4592320" y="3677920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Oval 104"/>
            <p:cNvSpPr/>
            <p:nvPr/>
          </p:nvSpPr>
          <p:spPr>
            <a:xfrm>
              <a:off x="4775200" y="3677920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/>
            <p:cNvSpPr/>
            <p:nvPr/>
          </p:nvSpPr>
          <p:spPr>
            <a:xfrm>
              <a:off x="5142992" y="3675888"/>
              <a:ext cx="88900" cy="88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Straight Arrow Connector 143"/>
          <p:cNvCxnSpPr/>
          <p:nvPr/>
        </p:nvCxnSpPr>
        <p:spPr>
          <a:xfrm flipV="1">
            <a:off x="2959100" y="4368800"/>
            <a:ext cx="1460500" cy="330200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>
            <a:off x="3302000" y="4483100"/>
            <a:ext cx="762000" cy="393700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2984500" y="5181600"/>
            <a:ext cx="1460500" cy="330200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135"/>
          <p:cNvGrpSpPr/>
          <p:nvPr/>
        </p:nvGrpSpPr>
        <p:grpSpPr>
          <a:xfrm>
            <a:off x="2744763" y="4977685"/>
            <a:ext cx="2889861" cy="889715"/>
            <a:chOff x="2744763" y="4977685"/>
            <a:chExt cx="2889861" cy="889715"/>
          </a:xfrm>
        </p:grpSpPr>
        <p:cxnSp>
          <p:nvCxnSpPr>
            <p:cNvPr id="64" name="Straight Arrow Connector 63"/>
            <p:cNvCxnSpPr/>
            <p:nvPr/>
          </p:nvCxnSpPr>
          <p:spPr>
            <a:xfrm>
              <a:off x="3138463" y="5015785"/>
              <a:ext cx="862037" cy="823367"/>
            </a:xfrm>
            <a:prstGeom prst="straightConnector1">
              <a:avLst/>
            </a:prstGeom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3481363" y="5003085"/>
              <a:ext cx="862037" cy="823367"/>
            </a:xfrm>
            <a:prstGeom prst="straightConnector1">
              <a:avLst/>
            </a:prstGeom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3849663" y="4990385"/>
              <a:ext cx="862037" cy="823367"/>
            </a:xfrm>
            <a:prstGeom prst="straightConnector1">
              <a:avLst/>
            </a:prstGeom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205263" y="5003085"/>
              <a:ext cx="862037" cy="823367"/>
            </a:xfrm>
            <a:prstGeom prst="straightConnector1">
              <a:avLst/>
            </a:prstGeom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2909863" y="5180885"/>
              <a:ext cx="718758" cy="686515"/>
            </a:xfrm>
            <a:prstGeom prst="straightConnector1">
              <a:avLst/>
            </a:prstGeom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2744763" y="5371385"/>
              <a:ext cx="479421" cy="457915"/>
            </a:xfrm>
            <a:prstGeom prst="straightConnector1">
              <a:avLst/>
            </a:prstGeom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560863" y="4990385"/>
              <a:ext cx="862037" cy="823367"/>
            </a:xfrm>
            <a:prstGeom prst="straightConnector1">
              <a:avLst/>
            </a:prstGeom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4929163" y="4977685"/>
              <a:ext cx="705461" cy="673815"/>
            </a:xfrm>
            <a:prstGeom prst="straightConnector1">
              <a:avLst/>
            </a:prstGeom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42"/>
          <p:cNvGrpSpPr/>
          <p:nvPr/>
        </p:nvGrpSpPr>
        <p:grpSpPr>
          <a:xfrm>
            <a:off x="5323900" y="3155434"/>
            <a:ext cx="1341000" cy="953532"/>
            <a:chOff x="5527100" y="3155434"/>
            <a:chExt cx="1341000" cy="953532"/>
          </a:xfrm>
        </p:grpSpPr>
        <p:grpSp>
          <p:nvGrpSpPr>
            <p:cNvPr id="12" name="Group 94"/>
            <p:cNvGrpSpPr/>
            <p:nvPr/>
          </p:nvGrpSpPr>
          <p:grpSpPr>
            <a:xfrm>
              <a:off x="5527100" y="3155434"/>
              <a:ext cx="1341000" cy="953532"/>
              <a:chOff x="8143300" y="1974334"/>
              <a:chExt cx="1341000" cy="953532"/>
            </a:xfrm>
          </p:grpSpPr>
          <p:cxnSp>
            <p:nvCxnSpPr>
              <p:cNvPr id="85" name="Straight Arrow Connector 84"/>
              <p:cNvCxnSpPr/>
              <p:nvPr/>
            </p:nvCxnSpPr>
            <p:spPr>
              <a:xfrm>
                <a:off x="8463756" y="2800350"/>
                <a:ext cx="680244" cy="1588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rot="5400000" flipH="1" flipV="1">
                <a:off x="8088709" y="2438797"/>
                <a:ext cx="737394" cy="1588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9080500" y="25585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U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143300" y="1974334"/>
                <a:ext cx="403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T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3" name="Oval 82"/>
            <p:cNvSpPr/>
            <p:nvPr/>
          </p:nvSpPr>
          <p:spPr>
            <a:xfrm>
              <a:off x="6002020" y="3652520"/>
              <a:ext cx="88900" cy="889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6184900" y="3652520"/>
              <a:ext cx="88900" cy="889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C1C1-587F-C442-832E-B65E56E53128}" type="datetime1">
              <a:rPr lang="en-US" smtClean="0"/>
              <a:t>4/22/14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61987"/>
          </a:xfrm>
        </p:spPr>
        <p:txBody>
          <a:bodyPr>
            <a:normAutofit/>
          </a:bodyPr>
          <a:lstStyle/>
          <a:p>
            <a:r>
              <a:rPr lang="en-US" sz="3000" dirty="0"/>
              <a:t>What More Can We Learn From </a:t>
            </a:r>
            <a:r>
              <a:rPr lang="en-US" sz="3000" dirty="0" err="1"/>
              <a:t>ν</a:t>
            </a:r>
            <a:r>
              <a:rPr lang="en-US" sz="3000" dirty="0"/>
              <a:t> </a:t>
            </a:r>
            <a:r>
              <a:rPr lang="en-US" sz="3000" dirty="0" smtClean="0"/>
              <a:t>Oscillations (II)?</a:t>
            </a:r>
            <a:endParaRPr lang="en-US" sz="3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1677106"/>
            <a:ext cx="1937682" cy="3612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0" y="1722533"/>
            <a:ext cx="4159250" cy="349226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3968750" y="1629481"/>
            <a:ext cx="3127376" cy="2524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4" idx="2"/>
          </p:cNvCxnSpPr>
          <p:nvPr/>
        </p:nvCxnSpPr>
        <p:spPr>
          <a:xfrm flipH="1">
            <a:off x="3968750" y="5214794"/>
            <a:ext cx="3095625" cy="14594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425700" y="1629481"/>
            <a:ext cx="1543050" cy="37312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07000" y="4154241"/>
            <a:ext cx="1889125" cy="106055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425700" y="5221247"/>
            <a:ext cx="2781301" cy="1394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2425700" y="1629481"/>
            <a:ext cx="2781301" cy="2524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16187" y="5561282"/>
            <a:ext cx="4937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Are there light sterile neutrinos?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A515-AEC7-B442-862B-7AC02008FC69}" type="datetime1">
              <a:rPr lang="en-US" smtClean="0"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 bwMode="auto">
          <a:xfrm>
            <a:off x="7266077" y="707019"/>
            <a:ext cx="1891438" cy="5622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642462" y="692787"/>
            <a:ext cx="1891438" cy="5779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3708400" cy="381000"/>
          </a:xfrm>
        </p:spPr>
        <p:txBody>
          <a:bodyPr lIns="0" tIns="0" rIns="0" bIns="0"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Warm amps S/N = 15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5" name="Picture 106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9" r="-3719"/>
          <a:stretch/>
        </p:blipFill>
        <p:spPr bwMode="auto">
          <a:xfrm>
            <a:off x="128941" y="2610034"/>
            <a:ext cx="2459037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10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9" r="-3719"/>
          <a:stretch/>
        </p:blipFill>
        <p:spPr bwMode="auto">
          <a:xfrm>
            <a:off x="152400" y="4495800"/>
            <a:ext cx="2459037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10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9" r="-3719"/>
          <a:stretch/>
        </p:blipFill>
        <p:spPr bwMode="auto">
          <a:xfrm>
            <a:off x="118036" y="708487"/>
            <a:ext cx="2459037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Line 119"/>
          <p:cNvSpPr>
            <a:spLocks noChangeAspect="1" noChangeShapeType="1"/>
          </p:cNvSpPr>
          <p:nvPr/>
        </p:nvSpPr>
        <p:spPr bwMode="auto">
          <a:xfrm>
            <a:off x="670560" y="6477000"/>
            <a:ext cx="1508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" name="Line 124"/>
          <p:cNvSpPr>
            <a:spLocks noChangeShapeType="1"/>
          </p:cNvSpPr>
          <p:nvPr/>
        </p:nvSpPr>
        <p:spPr bwMode="auto">
          <a:xfrm>
            <a:off x="1378938" y="2711634"/>
            <a:ext cx="12700" cy="16764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" name="Line 125"/>
          <p:cNvSpPr>
            <a:spLocks noChangeShapeType="1"/>
          </p:cNvSpPr>
          <p:nvPr/>
        </p:nvSpPr>
        <p:spPr bwMode="auto">
          <a:xfrm>
            <a:off x="1371600" y="862475"/>
            <a:ext cx="12700" cy="16764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" name="Line 126"/>
          <p:cNvSpPr>
            <a:spLocks noChangeShapeType="1"/>
          </p:cNvSpPr>
          <p:nvPr/>
        </p:nvSpPr>
        <p:spPr bwMode="auto">
          <a:xfrm>
            <a:off x="1402397" y="4652962"/>
            <a:ext cx="12700" cy="16764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249237" y="4838700"/>
            <a:ext cx="0" cy="14478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2096268" y="2476963"/>
            <a:ext cx="466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2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wire</a:t>
            </a:r>
            <a:endParaRPr lang="en-US" sz="12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13341" y="1075342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8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wire</a:t>
            </a:r>
            <a:endParaRPr lang="en-US" sz="28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5" name="Oval 5"/>
          <p:cNvSpPr>
            <a:spLocks noChangeAspect="1" noChangeArrowheads="1"/>
          </p:cNvSpPr>
          <p:nvPr/>
        </p:nvSpPr>
        <p:spPr bwMode="auto">
          <a:xfrm>
            <a:off x="2727421" y="869700"/>
            <a:ext cx="1531568" cy="1532283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" name="Line 6"/>
          <p:cNvSpPr>
            <a:spLocks noChangeAspect="1" noChangeShapeType="1"/>
          </p:cNvSpPr>
          <p:nvPr/>
        </p:nvSpPr>
        <p:spPr bwMode="auto">
          <a:xfrm rot="18029138">
            <a:off x="3309520" y="1159086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7" name="Line 7"/>
          <p:cNvSpPr>
            <a:spLocks noChangeAspect="1" noChangeShapeType="1"/>
          </p:cNvSpPr>
          <p:nvPr/>
        </p:nvSpPr>
        <p:spPr bwMode="auto">
          <a:xfrm rot="18029138">
            <a:off x="3338841" y="1109045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" name="Line 8"/>
          <p:cNvSpPr>
            <a:spLocks noChangeAspect="1" noChangeShapeType="1"/>
          </p:cNvSpPr>
          <p:nvPr/>
        </p:nvSpPr>
        <p:spPr bwMode="auto">
          <a:xfrm rot="18029138">
            <a:off x="3367299" y="1060730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9" name="Line 9"/>
          <p:cNvSpPr>
            <a:spLocks noChangeAspect="1" noChangeShapeType="1"/>
          </p:cNvSpPr>
          <p:nvPr/>
        </p:nvSpPr>
        <p:spPr bwMode="auto">
          <a:xfrm rot="18029138">
            <a:off x="3396620" y="1011552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" name="Line 10"/>
          <p:cNvSpPr>
            <a:spLocks noChangeAspect="1" noChangeShapeType="1"/>
          </p:cNvSpPr>
          <p:nvPr/>
        </p:nvSpPr>
        <p:spPr bwMode="auto">
          <a:xfrm rot="18029138">
            <a:off x="3424215" y="963237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1" name="Line 11"/>
          <p:cNvSpPr>
            <a:spLocks noChangeAspect="1" noChangeShapeType="1"/>
          </p:cNvSpPr>
          <p:nvPr/>
        </p:nvSpPr>
        <p:spPr bwMode="auto">
          <a:xfrm rot="18029138">
            <a:off x="3453536" y="914059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2" name="Line 12"/>
          <p:cNvSpPr>
            <a:spLocks noChangeAspect="1" noChangeShapeType="1"/>
          </p:cNvSpPr>
          <p:nvPr/>
        </p:nvSpPr>
        <p:spPr bwMode="auto">
          <a:xfrm rot="18029138">
            <a:off x="3482856" y="865743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3" name="Line 13"/>
          <p:cNvSpPr>
            <a:spLocks noChangeAspect="1" noChangeShapeType="1"/>
          </p:cNvSpPr>
          <p:nvPr/>
        </p:nvSpPr>
        <p:spPr bwMode="auto">
          <a:xfrm rot="18029138">
            <a:off x="3511315" y="816565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4" name="Line 14"/>
          <p:cNvSpPr>
            <a:spLocks noChangeAspect="1" noChangeShapeType="1"/>
          </p:cNvSpPr>
          <p:nvPr/>
        </p:nvSpPr>
        <p:spPr bwMode="auto">
          <a:xfrm rot="18029138">
            <a:off x="3540635" y="766525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" name="Line 15"/>
          <p:cNvSpPr>
            <a:spLocks noChangeAspect="1" noChangeShapeType="1"/>
          </p:cNvSpPr>
          <p:nvPr/>
        </p:nvSpPr>
        <p:spPr bwMode="auto">
          <a:xfrm rot="18029138">
            <a:off x="3568231" y="719072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Line 16"/>
          <p:cNvSpPr>
            <a:spLocks noChangeAspect="1" noChangeShapeType="1"/>
          </p:cNvSpPr>
          <p:nvPr/>
        </p:nvSpPr>
        <p:spPr bwMode="auto">
          <a:xfrm rot="18029138">
            <a:off x="3597552" y="669032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" name="Line 17"/>
          <p:cNvSpPr>
            <a:spLocks noChangeAspect="1" noChangeShapeType="1"/>
          </p:cNvSpPr>
          <p:nvPr/>
        </p:nvSpPr>
        <p:spPr bwMode="auto">
          <a:xfrm rot="18029138">
            <a:off x="3626010" y="620716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" name="Line 18"/>
          <p:cNvSpPr>
            <a:spLocks noChangeAspect="1" noChangeShapeType="1"/>
          </p:cNvSpPr>
          <p:nvPr/>
        </p:nvSpPr>
        <p:spPr bwMode="auto">
          <a:xfrm rot="18029138" flipH="1" flipV="1">
            <a:off x="3646704" y="643973"/>
            <a:ext cx="10353" cy="136858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" name="Line 19"/>
          <p:cNvSpPr>
            <a:spLocks noChangeAspect="1" noChangeShapeType="1"/>
          </p:cNvSpPr>
          <p:nvPr/>
        </p:nvSpPr>
        <p:spPr bwMode="auto">
          <a:xfrm rot="18029138">
            <a:off x="3712247" y="592190"/>
            <a:ext cx="0" cy="1295279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0" name="Line 20"/>
          <p:cNvSpPr>
            <a:spLocks noChangeAspect="1" noChangeShapeType="1"/>
          </p:cNvSpPr>
          <p:nvPr/>
        </p:nvSpPr>
        <p:spPr bwMode="auto">
          <a:xfrm rot="18029138">
            <a:off x="3741567" y="601653"/>
            <a:ext cx="0" cy="117799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" name="Line 21"/>
          <p:cNvSpPr>
            <a:spLocks noChangeAspect="1" noChangeShapeType="1"/>
          </p:cNvSpPr>
          <p:nvPr/>
        </p:nvSpPr>
        <p:spPr bwMode="auto">
          <a:xfrm rot="18029138">
            <a:off x="3770026" y="611979"/>
            <a:ext cx="0" cy="106071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2" name="Line 22"/>
          <p:cNvSpPr>
            <a:spLocks noChangeAspect="1" noChangeShapeType="1"/>
          </p:cNvSpPr>
          <p:nvPr/>
        </p:nvSpPr>
        <p:spPr bwMode="auto">
          <a:xfrm rot="18029138">
            <a:off x="3799346" y="622304"/>
            <a:ext cx="0" cy="94170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" name="Line 25"/>
          <p:cNvSpPr>
            <a:spLocks noChangeAspect="1" noChangeShapeType="1"/>
          </p:cNvSpPr>
          <p:nvPr/>
        </p:nvSpPr>
        <p:spPr bwMode="auto">
          <a:xfrm rot="7229138">
            <a:off x="3281062" y="1266905"/>
            <a:ext cx="0" cy="141342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4" name="Line 26"/>
          <p:cNvSpPr>
            <a:spLocks noChangeAspect="1" noChangeShapeType="1"/>
          </p:cNvSpPr>
          <p:nvPr/>
        </p:nvSpPr>
        <p:spPr bwMode="auto">
          <a:xfrm rot="7229138">
            <a:off x="3251741" y="1374724"/>
            <a:ext cx="0" cy="129614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5" name="Line 27"/>
          <p:cNvSpPr>
            <a:spLocks noChangeAspect="1" noChangeShapeType="1"/>
          </p:cNvSpPr>
          <p:nvPr/>
        </p:nvSpPr>
        <p:spPr bwMode="auto">
          <a:xfrm rot="7229138">
            <a:off x="3222421" y="1482543"/>
            <a:ext cx="0" cy="117799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" name="Line 28"/>
          <p:cNvSpPr>
            <a:spLocks noChangeAspect="1" noChangeShapeType="1"/>
          </p:cNvSpPr>
          <p:nvPr/>
        </p:nvSpPr>
        <p:spPr bwMode="auto">
          <a:xfrm rot="7229138">
            <a:off x="3194825" y="1589499"/>
            <a:ext cx="0" cy="106071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7" name="Line 29"/>
          <p:cNvSpPr>
            <a:spLocks noChangeAspect="1" noChangeShapeType="1"/>
          </p:cNvSpPr>
          <p:nvPr/>
        </p:nvSpPr>
        <p:spPr bwMode="auto">
          <a:xfrm rot="7229138">
            <a:off x="3165504" y="1697318"/>
            <a:ext cx="0" cy="94257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8" name="Line 32"/>
          <p:cNvSpPr>
            <a:spLocks noChangeAspect="1" noChangeShapeType="1"/>
          </p:cNvSpPr>
          <p:nvPr/>
        </p:nvSpPr>
        <p:spPr bwMode="auto">
          <a:xfrm rot="18029138">
            <a:off x="3692412" y="635328"/>
            <a:ext cx="0" cy="1295279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49" name="Group 33"/>
          <p:cNvGrpSpPr>
            <a:grpSpLocks noChangeAspect="1"/>
          </p:cNvGrpSpPr>
          <p:nvPr/>
        </p:nvGrpSpPr>
        <p:grpSpPr bwMode="auto">
          <a:xfrm>
            <a:off x="3348327" y="662635"/>
            <a:ext cx="248362" cy="1905000"/>
            <a:chOff x="768" y="1968"/>
            <a:chExt cx="438" cy="2229"/>
          </a:xfrm>
        </p:grpSpPr>
        <p:sp>
          <p:nvSpPr>
            <p:cNvPr id="53" name="Line 34"/>
            <p:cNvSpPr>
              <a:spLocks noChangeAspect="1" noChangeShapeType="1"/>
            </p:cNvSpPr>
            <p:nvPr/>
          </p:nvSpPr>
          <p:spPr bwMode="auto">
            <a:xfrm>
              <a:off x="768" y="1968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" name="Line 35"/>
            <p:cNvSpPr>
              <a:spLocks noChangeAspect="1" noChangeShapeType="1"/>
            </p:cNvSpPr>
            <p:nvPr/>
          </p:nvSpPr>
          <p:spPr bwMode="auto">
            <a:xfrm>
              <a:off x="816" y="2208"/>
              <a:ext cx="336" cy="1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Line 36"/>
            <p:cNvSpPr>
              <a:spLocks noChangeAspect="1" noChangeShapeType="1"/>
            </p:cNvSpPr>
            <p:nvPr/>
          </p:nvSpPr>
          <p:spPr bwMode="auto">
            <a:xfrm>
              <a:off x="1152" y="3936"/>
              <a:ext cx="54" cy="2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50" name="Line 22"/>
          <p:cNvSpPr>
            <a:spLocks noChangeAspect="1" noChangeShapeType="1"/>
          </p:cNvSpPr>
          <p:nvPr/>
        </p:nvSpPr>
        <p:spPr bwMode="auto">
          <a:xfrm rot="18029138">
            <a:off x="3860574" y="683523"/>
            <a:ext cx="0" cy="77872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1" name="Line 22"/>
          <p:cNvSpPr>
            <a:spLocks noChangeAspect="1" noChangeShapeType="1"/>
          </p:cNvSpPr>
          <p:nvPr/>
        </p:nvSpPr>
        <p:spPr bwMode="auto">
          <a:xfrm rot="18029138">
            <a:off x="3882134" y="730073"/>
            <a:ext cx="0" cy="60710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2" name="Line 29"/>
          <p:cNvSpPr>
            <a:spLocks noChangeAspect="1" noChangeShapeType="1"/>
          </p:cNvSpPr>
          <p:nvPr/>
        </p:nvSpPr>
        <p:spPr bwMode="auto">
          <a:xfrm rot="7229138">
            <a:off x="3115487" y="1814617"/>
            <a:ext cx="0" cy="77958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" name="Line 38"/>
          <p:cNvSpPr>
            <a:spLocks noChangeAspect="1" noChangeShapeType="1"/>
          </p:cNvSpPr>
          <p:nvPr/>
        </p:nvSpPr>
        <p:spPr bwMode="auto">
          <a:xfrm rot="3623742">
            <a:off x="3409789" y="2540560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8" name="Line 39"/>
          <p:cNvSpPr>
            <a:spLocks noChangeAspect="1" noChangeShapeType="1"/>
          </p:cNvSpPr>
          <p:nvPr/>
        </p:nvSpPr>
        <p:spPr bwMode="auto">
          <a:xfrm rot="3623742">
            <a:off x="3438337" y="2590748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9" name="Line 40"/>
          <p:cNvSpPr>
            <a:spLocks noChangeAspect="1" noChangeShapeType="1"/>
          </p:cNvSpPr>
          <p:nvPr/>
        </p:nvSpPr>
        <p:spPr bwMode="auto">
          <a:xfrm rot="3623742">
            <a:off x="3466884" y="2640072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0" name="Line 41"/>
          <p:cNvSpPr>
            <a:spLocks noChangeAspect="1" noChangeShapeType="1"/>
          </p:cNvSpPr>
          <p:nvPr/>
        </p:nvSpPr>
        <p:spPr bwMode="auto">
          <a:xfrm rot="3623742">
            <a:off x="3494567" y="2689396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1" name="Line 42"/>
          <p:cNvSpPr>
            <a:spLocks noChangeAspect="1" noChangeShapeType="1"/>
          </p:cNvSpPr>
          <p:nvPr/>
        </p:nvSpPr>
        <p:spPr bwMode="auto">
          <a:xfrm rot="3623742">
            <a:off x="3522249" y="2738719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2" name="Line 43"/>
          <p:cNvSpPr>
            <a:spLocks noChangeAspect="1" noChangeShapeType="1"/>
          </p:cNvSpPr>
          <p:nvPr/>
        </p:nvSpPr>
        <p:spPr bwMode="auto">
          <a:xfrm rot="3623742">
            <a:off x="3550797" y="2788043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3" name="Line 44"/>
          <p:cNvSpPr>
            <a:spLocks noChangeAspect="1" noChangeShapeType="1"/>
          </p:cNvSpPr>
          <p:nvPr/>
        </p:nvSpPr>
        <p:spPr bwMode="auto">
          <a:xfrm rot="3623742">
            <a:off x="3579344" y="2838232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4" name="Line 45"/>
          <p:cNvSpPr>
            <a:spLocks noChangeAspect="1" noChangeShapeType="1"/>
          </p:cNvSpPr>
          <p:nvPr/>
        </p:nvSpPr>
        <p:spPr bwMode="auto">
          <a:xfrm rot="3623742">
            <a:off x="3607027" y="2887555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5" name="Line 46"/>
          <p:cNvSpPr>
            <a:spLocks noChangeAspect="1" noChangeShapeType="1"/>
          </p:cNvSpPr>
          <p:nvPr/>
        </p:nvSpPr>
        <p:spPr bwMode="auto">
          <a:xfrm rot="3623742">
            <a:off x="3635574" y="2936879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6" name="Line 47"/>
          <p:cNvSpPr>
            <a:spLocks noChangeAspect="1" noChangeShapeType="1"/>
          </p:cNvSpPr>
          <p:nvPr/>
        </p:nvSpPr>
        <p:spPr bwMode="auto">
          <a:xfrm rot="3623742">
            <a:off x="3663257" y="2986203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7" name="Line 48"/>
          <p:cNvSpPr>
            <a:spLocks noChangeAspect="1" noChangeShapeType="1"/>
          </p:cNvSpPr>
          <p:nvPr/>
        </p:nvSpPr>
        <p:spPr bwMode="auto">
          <a:xfrm rot="3623742">
            <a:off x="3690939" y="3035526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8" name="Line 49"/>
          <p:cNvSpPr>
            <a:spLocks noChangeAspect="1" noChangeShapeType="1"/>
          </p:cNvSpPr>
          <p:nvPr/>
        </p:nvSpPr>
        <p:spPr bwMode="auto">
          <a:xfrm rot="3623742">
            <a:off x="3719487" y="3084850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9" name="Line 50"/>
          <p:cNvSpPr>
            <a:spLocks noChangeAspect="1" noChangeShapeType="1"/>
          </p:cNvSpPr>
          <p:nvPr/>
        </p:nvSpPr>
        <p:spPr bwMode="auto">
          <a:xfrm rot="3623742" flipH="1" flipV="1">
            <a:off x="3751493" y="3218087"/>
            <a:ext cx="10384" cy="13728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0" name="Line 51"/>
          <p:cNvSpPr>
            <a:spLocks noChangeAspect="1" noChangeShapeType="1"/>
          </p:cNvSpPr>
          <p:nvPr/>
        </p:nvSpPr>
        <p:spPr bwMode="auto">
          <a:xfrm rot="3623742">
            <a:off x="3803399" y="3351336"/>
            <a:ext cx="0" cy="129934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1" name="Line 52"/>
          <p:cNvSpPr>
            <a:spLocks noChangeAspect="1" noChangeShapeType="1"/>
          </p:cNvSpPr>
          <p:nvPr/>
        </p:nvSpPr>
        <p:spPr bwMode="auto">
          <a:xfrm rot="3623742">
            <a:off x="3831947" y="3460351"/>
            <a:ext cx="0" cy="1181696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2" name="Line 53"/>
          <p:cNvSpPr>
            <a:spLocks noChangeAspect="1" noChangeShapeType="1"/>
          </p:cNvSpPr>
          <p:nvPr/>
        </p:nvSpPr>
        <p:spPr bwMode="auto">
          <a:xfrm rot="3623742">
            <a:off x="3860495" y="3569365"/>
            <a:ext cx="0" cy="1064046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3" name="Line 54"/>
          <p:cNvSpPr>
            <a:spLocks noChangeAspect="1" noChangeShapeType="1"/>
          </p:cNvSpPr>
          <p:nvPr/>
        </p:nvSpPr>
        <p:spPr bwMode="auto">
          <a:xfrm rot="3623742">
            <a:off x="3888177" y="3678379"/>
            <a:ext cx="0" cy="94466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4" name="Line 55"/>
          <p:cNvSpPr>
            <a:spLocks noChangeAspect="1" noChangeShapeType="1"/>
          </p:cNvSpPr>
          <p:nvPr/>
        </p:nvSpPr>
        <p:spPr bwMode="auto">
          <a:xfrm rot="3623742">
            <a:off x="3915860" y="3785662"/>
            <a:ext cx="0" cy="82701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5" name="Line 56"/>
          <p:cNvSpPr>
            <a:spLocks noChangeAspect="1" noChangeShapeType="1"/>
          </p:cNvSpPr>
          <p:nvPr/>
        </p:nvSpPr>
        <p:spPr bwMode="auto">
          <a:xfrm rot="3623742">
            <a:off x="3944407" y="3894677"/>
            <a:ext cx="0" cy="70936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6" name="Line 57"/>
          <p:cNvSpPr>
            <a:spLocks noChangeAspect="1" noChangeShapeType="1"/>
          </p:cNvSpPr>
          <p:nvPr/>
        </p:nvSpPr>
        <p:spPr bwMode="auto">
          <a:xfrm rot="14423742">
            <a:off x="3382107" y="2550061"/>
            <a:ext cx="0" cy="14178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7" name="Line 58"/>
          <p:cNvSpPr>
            <a:spLocks noChangeAspect="1" noChangeShapeType="1"/>
          </p:cNvSpPr>
          <p:nvPr/>
        </p:nvSpPr>
        <p:spPr bwMode="auto">
          <a:xfrm rot="14423742">
            <a:off x="3353559" y="2558697"/>
            <a:ext cx="0" cy="130021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8" name="Line 59"/>
          <p:cNvSpPr>
            <a:spLocks noChangeAspect="1" noChangeShapeType="1"/>
          </p:cNvSpPr>
          <p:nvPr/>
        </p:nvSpPr>
        <p:spPr bwMode="auto">
          <a:xfrm rot="14423742">
            <a:off x="3325877" y="2569064"/>
            <a:ext cx="0" cy="1181696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9" name="Line 60"/>
          <p:cNvSpPr>
            <a:spLocks noChangeAspect="1" noChangeShapeType="1"/>
          </p:cNvSpPr>
          <p:nvPr/>
        </p:nvSpPr>
        <p:spPr bwMode="auto">
          <a:xfrm rot="14423742">
            <a:off x="3297329" y="2578566"/>
            <a:ext cx="0" cy="1064046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0" name="Line 61"/>
          <p:cNvSpPr>
            <a:spLocks noChangeAspect="1" noChangeShapeType="1"/>
          </p:cNvSpPr>
          <p:nvPr/>
        </p:nvSpPr>
        <p:spPr bwMode="auto">
          <a:xfrm rot="14423742">
            <a:off x="3269646" y="2588068"/>
            <a:ext cx="0" cy="94553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1" name="Line 62"/>
          <p:cNvSpPr>
            <a:spLocks noChangeAspect="1" noChangeShapeType="1"/>
          </p:cNvSpPr>
          <p:nvPr/>
        </p:nvSpPr>
        <p:spPr bwMode="auto">
          <a:xfrm rot="14423742">
            <a:off x="3241964" y="2597569"/>
            <a:ext cx="0" cy="82701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2" name="Line 63"/>
          <p:cNvSpPr>
            <a:spLocks noChangeAspect="1" noChangeShapeType="1"/>
          </p:cNvSpPr>
          <p:nvPr/>
        </p:nvSpPr>
        <p:spPr bwMode="auto">
          <a:xfrm rot="14423742">
            <a:off x="3213416" y="2607071"/>
            <a:ext cx="0" cy="70936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3" name="Line 64"/>
          <p:cNvSpPr>
            <a:spLocks noChangeAspect="1" noChangeShapeType="1"/>
          </p:cNvSpPr>
          <p:nvPr/>
        </p:nvSpPr>
        <p:spPr bwMode="auto">
          <a:xfrm rot="3623742">
            <a:off x="3776582" y="3312397"/>
            <a:ext cx="0" cy="129934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4" name="Oval 65"/>
          <p:cNvSpPr>
            <a:spLocks noChangeAspect="1" noChangeArrowheads="1"/>
          </p:cNvSpPr>
          <p:nvPr/>
        </p:nvSpPr>
        <p:spPr bwMode="auto">
          <a:xfrm>
            <a:off x="2812020" y="2819839"/>
            <a:ext cx="1536378" cy="1536820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85" name="Group 66"/>
          <p:cNvGrpSpPr>
            <a:grpSpLocks noChangeAspect="1"/>
          </p:cNvGrpSpPr>
          <p:nvPr/>
        </p:nvGrpSpPr>
        <p:grpSpPr bwMode="auto">
          <a:xfrm>
            <a:off x="3430551" y="2570625"/>
            <a:ext cx="290666" cy="1928813"/>
            <a:chOff x="768" y="1968"/>
            <a:chExt cx="438" cy="2229"/>
          </a:xfrm>
        </p:grpSpPr>
        <p:sp>
          <p:nvSpPr>
            <p:cNvPr id="86" name="Line 67"/>
            <p:cNvSpPr>
              <a:spLocks noChangeAspect="1" noChangeShapeType="1"/>
            </p:cNvSpPr>
            <p:nvPr/>
          </p:nvSpPr>
          <p:spPr bwMode="auto">
            <a:xfrm>
              <a:off x="768" y="1968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7" name="Line 68"/>
            <p:cNvSpPr>
              <a:spLocks noChangeAspect="1" noChangeShapeType="1"/>
            </p:cNvSpPr>
            <p:nvPr/>
          </p:nvSpPr>
          <p:spPr bwMode="auto">
            <a:xfrm>
              <a:off x="816" y="2208"/>
              <a:ext cx="336" cy="1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8" name="Line 69"/>
            <p:cNvSpPr>
              <a:spLocks noChangeAspect="1" noChangeShapeType="1"/>
            </p:cNvSpPr>
            <p:nvPr/>
          </p:nvSpPr>
          <p:spPr bwMode="auto">
            <a:xfrm>
              <a:off x="1152" y="3936"/>
              <a:ext cx="54" cy="2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90" name="Oval 71"/>
          <p:cNvSpPr>
            <a:spLocks noChangeAspect="1" noChangeArrowheads="1"/>
          </p:cNvSpPr>
          <p:nvPr/>
        </p:nvSpPr>
        <p:spPr bwMode="auto">
          <a:xfrm>
            <a:off x="2806700" y="4760949"/>
            <a:ext cx="1529567" cy="1529231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1" name="Line 72"/>
          <p:cNvSpPr>
            <a:spLocks noChangeAspect="1" noChangeShapeType="1"/>
          </p:cNvSpPr>
          <p:nvPr/>
        </p:nvSpPr>
        <p:spPr bwMode="auto">
          <a:xfrm>
            <a:off x="3218374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2" name="Line 73"/>
          <p:cNvSpPr>
            <a:spLocks noChangeAspect="1" noChangeShapeType="1"/>
          </p:cNvSpPr>
          <p:nvPr/>
        </p:nvSpPr>
        <p:spPr bwMode="auto">
          <a:xfrm>
            <a:off x="3275216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3" name="Line 74"/>
          <p:cNvSpPr>
            <a:spLocks noChangeAspect="1" noChangeShapeType="1"/>
          </p:cNvSpPr>
          <p:nvPr/>
        </p:nvSpPr>
        <p:spPr bwMode="auto">
          <a:xfrm>
            <a:off x="3332058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4" name="Line 75"/>
          <p:cNvSpPr>
            <a:spLocks noChangeAspect="1" noChangeShapeType="1"/>
          </p:cNvSpPr>
          <p:nvPr/>
        </p:nvSpPr>
        <p:spPr bwMode="auto">
          <a:xfrm>
            <a:off x="3388900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5" name="Line 76"/>
          <p:cNvSpPr>
            <a:spLocks noChangeAspect="1" noChangeShapeType="1"/>
          </p:cNvSpPr>
          <p:nvPr/>
        </p:nvSpPr>
        <p:spPr bwMode="auto">
          <a:xfrm>
            <a:off x="3444881" y="4759227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" name="Line 77"/>
          <p:cNvSpPr>
            <a:spLocks noChangeAspect="1" noChangeShapeType="1"/>
          </p:cNvSpPr>
          <p:nvPr/>
        </p:nvSpPr>
        <p:spPr bwMode="auto">
          <a:xfrm>
            <a:off x="3501723" y="4760949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7" name="Line 78"/>
          <p:cNvSpPr>
            <a:spLocks noChangeAspect="1" noChangeShapeType="1"/>
          </p:cNvSpPr>
          <p:nvPr/>
        </p:nvSpPr>
        <p:spPr bwMode="auto">
          <a:xfrm>
            <a:off x="3558565" y="4760949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8" name="Line 79"/>
          <p:cNvSpPr>
            <a:spLocks noChangeAspect="1" noChangeShapeType="1"/>
          </p:cNvSpPr>
          <p:nvPr/>
        </p:nvSpPr>
        <p:spPr bwMode="auto">
          <a:xfrm>
            <a:off x="3615407" y="4760949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" name="Line 80"/>
          <p:cNvSpPr>
            <a:spLocks noChangeAspect="1" noChangeShapeType="1"/>
          </p:cNvSpPr>
          <p:nvPr/>
        </p:nvSpPr>
        <p:spPr bwMode="auto">
          <a:xfrm>
            <a:off x="3672249" y="4762671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0" name="Line 81"/>
          <p:cNvSpPr>
            <a:spLocks noChangeAspect="1" noChangeShapeType="1"/>
          </p:cNvSpPr>
          <p:nvPr/>
        </p:nvSpPr>
        <p:spPr bwMode="auto">
          <a:xfrm>
            <a:off x="3728230" y="4762671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1" name="Line 82"/>
          <p:cNvSpPr>
            <a:spLocks noChangeAspect="1" noChangeShapeType="1"/>
          </p:cNvSpPr>
          <p:nvPr/>
        </p:nvSpPr>
        <p:spPr bwMode="auto">
          <a:xfrm>
            <a:off x="3785072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" name="Line 83"/>
          <p:cNvSpPr>
            <a:spLocks noChangeAspect="1" noChangeShapeType="1"/>
          </p:cNvSpPr>
          <p:nvPr/>
        </p:nvSpPr>
        <p:spPr bwMode="auto">
          <a:xfrm>
            <a:off x="3841914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" name="Line 84"/>
          <p:cNvSpPr>
            <a:spLocks noChangeAspect="1" noChangeShapeType="1"/>
          </p:cNvSpPr>
          <p:nvPr/>
        </p:nvSpPr>
        <p:spPr bwMode="auto">
          <a:xfrm flipH="1" flipV="1">
            <a:off x="3899617" y="4835861"/>
            <a:ext cx="10335" cy="136649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" name="Line 85"/>
          <p:cNvSpPr>
            <a:spLocks noChangeAspect="1" noChangeShapeType="1"/>
          </p:cNvSpPr>
          <p:nvPr/>
        </p:nvSpPr>
        <p:spPr bwMode="auto">
          <a:xfrm>
            <a:off x="4011579" y="4880635"/>
            <a:ext cx="0" cy="129330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5" name="Line 86"/>
          <p:cNvSpPr>
            <a:spLocks noChangeAspect="1" noChangeShapeType="1"/>
          </p:cNvSpPr>
          <p:nvPr/>
        </p:nvSpPr>
        <p:spPr bwMode="auto">
          <a:xfrm>
            <a:off x="4068421" y="4939187"/>
            <a:ext cx="0" cy="1176199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" name="Line 87"/>
          <p:cNvSpPr>
            <a:spLocks noChangeAspect="1" noChangeShapeType="1"/>
          </p:cNvSpPr>
          <p:nvPr/>
        </p:nvSpPr>
        <p:spPr bwMode="auto">
          <a:xfrm>
            <a:off x="4125263" y="4997739"/>
            <a:ext cx="0" cy="1059096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7" name="Line 88"/>
          <p:cNvSpPr>
            <a:spLocks noChangeAspect="1" noChangeShapeType="1"/>
          </p:cNvSpPr>
          <p:nvPr/>
        </p:nvSpPr>
        <p:spPr bwMode="auto">
          <a:xfrm>
            <a:off x="4182105" y="5057151"/>
            <a:ext cx="0" cy="94027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8" name="Line 89"/>
          <p:cNvSpPr>
            <a:spLocks noChangeAspect="1" noChangeShapeType="1"/>
          </p:cNvSpPr>
          <p:nvPr/>
        </p:nvSpPr>
        <p:spPr bwMode="auto">
          <a:xfrm>
            <a:off x="4238085" y="5115703"/>
            <a:ext cx="0" cy="82316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9" name="Line 90"/>
          <p:cNvSpPr>
            <a:spLocks noChangeAspect="1" noChangeShapeType="1"/>
          </p:cNvSpPr>
          <p:nvPr/>
        </p:nvSpPr>
        <p:spPr bwMode="auto">
          <a:xfrm>
            <a:off x="4294927" y="5174255"/>
            <a:ext cx="0" cy="70606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0" name="Line 91"/>
          <p:cNvSpPr>
            <a:spLocks noChangeAspect="1" noChangeShapeType="1"/>
          </p:cNvSpPr>
          <p:nvPr/>
        </p:nvSpPr>
        <p:spPr bwMode="auto">
          <a:xfrm rot="10800000">
            <a:off x="3161532" y="4821223"/>
            <a:ext cx="0" cy="141126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1" name="Line 92"/>
          <p:cNvSpPr>
            <a:spLocks noChangeAspect="1" noChangeShapeType="1"/>
          </p:cNvSpPr>
          <p:nvPr/>
        </p:nvSpPr>
        <p:spPr bwMode="auto">
          <a:xfrm rot="10800000">
            <a:off x="3104690" y="4879774"/>
            <a:ext cx="0" cy="1294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2" name="Line 93"/>
          <p:cNvSpPr>
            <a:spLocks noChangeAspect="1" noChangeShapeType="1"/>
          </p:cNvSpPr>
          <p:nvPr/>
        </p:nvSpPr>
        <p:spPr bwMode="auto">
          <a:xfrm>
            <a:off x="3964210" y="4884941"/>
            <a:ext cx="0" cy="129330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3" name="Line 94"/>
          <p:cNvSpPr>
            <a:spLocks noChangeAspect="1" noChangeShapeType="1"/>
          </p:cNvSpPr>
          <p:nvPr/>
        </p:nvSpPr>
        <p:spPr bwMode="auto">
          <a:xfrm rot="10800000">
            <a:off x="3047848" y="4938326"/>
            <a:ext cx="0" cy="1176199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4" name="Line 95"/>
          <p:cNvSpPr>
            <a:spLocks noChangeAspect="1" noChangeShapeType="1"/>
          </p:cNvSpPr>
          <p:nvPr/>
        </p:nvSpPr>
        <p:spPr bwMode="auto">
          <a:xfrm rot="10800000">
            <a:off x="2991867" y="4997739"/>
            <a:ext cx="0" cy="1059096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5" name="Line 96"/>
          <p:cNvSpPr>
            <a:spLocks noChangeAspect="1" noChangeShapeType="1"/>
          </p:cNvSpPr>
          <p:nvPr/>
        </p:nvSpPr>
        <p:spPr bwMode="auto">
          <a:xfrm rot="10800000">
            <a:off x="2935025" y="5056290"/>
            <a:ext cx="0" cy="9411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6" name="Line 97"/>
          <p:cNvSpPr>
            <a:spLocks noChangeAspect="1" noChangeShapeType="1"/>
          </p:cNvSpPr>
          <p:nvPr/>
        </p:nvSpPr>
        <p:spPr bwMode="auto">
          <a:xfrm rot="10800000">
            <a:off x="2878183" y="5114842"/>
            <a:ext cx="0" cy="82316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7" name="Line 98"/>
          <p:cNvSpPr>
            <a:spLocks noChangeAspect="1" noChangeShapeType="1"/>
          </p:cNvSpPr>
          <p:nvPr/>
        </p:nvSpPr>
        <p:spPr bwMode="auto">
          <a:xfrm rot="10800000">
            <a:off x="2821341" y="5173393"/>
            <a:ext cx="0" cy="70606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18" name="Group 99"/>
          <p:cNvGrpSpPr>
            <a:grpSpLocks noChangeAspect="1"/>
          </p:cNvGrpSpPr>
          <p:nvPr/>
        </p:nvGrpSpPr>
        <p:grpSpPr bwMode="auto">
          <a:xfrm>
            <a:off x="3444020" y="4552574"/>
            <a:ext cx="289378" cy="1919288"/>
            <a:chOff x="768" y="1968"/>
            <a:chExt cx="438" cy="2229"/>
          </a:xfrm>
        </p:grpSpPr>
        <p:sp>
          <p:nvSpPr>
            <p:cNvPr id="119" name="Line 100"/>
            <p:cNvSpPr>
              <a:spLocks noChangeAspect="1" noChangeShapeType="1"/>
            </p:cNvSpPr>
            <p:nvPr/>
          </p:nvSpPr>
          <p:spPr bwMode="auto">
            <a:xfrm>
              <a:off x="768" y="1968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0" name="Line 101"/>
            <p:cNvSpPr>
              <a:spLocks noChangeAspect="1" noChangeShapeType="1"/>
            </p:cNvSpPr>
            <p:nvPr/>
          </p:nvSpPr>
          <p:spPr bwMode="auto">
            <a:xfrm>
              <a:off x="816" y="2208"/>
              <a:ext cx="336" cy="1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" name="Line 102"/>
            <p:cNvSpPr>
              <a:spLocks noChangeAspect="1" noChangeShapeType="1"/>
            </p:cNvSpPr>
            <p:nvPr/>
          </p:nvSpPr>
          <p:spPr bwMode="auto">
            <a:xfrm>
              <a:off x="1152" y="3936"/>
              <a:ext cx="54" cy="2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cxnSp>
        <p:nvCxnSpPr>
          <p:cNvPr id="122" name="Straight Arrow Connector 121"/>
          <p:cNvCxnSpPr/>
          <p:nvPr/>
        </p:nvCxnSpPr>
        <p:spPr bwMode="auto">
          <a:xfrm flipV="1">
            <a:off x="245036" y="2770372"/>
            <a:ext cx="0" cy="14478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3" name="Straight Arrow Connector 122"/>
          <p:cNvCxnSpPr/>
          <p:nvPr/>
        </p:nvCxnSpPr>
        <p:spPr bwMode="auto">
          <a:xfrm flipV="1">
            <a:off x="304189" y="945025"/>
            <a:ext cx="0" cy="14478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7" name="TextBox 226"/>
          <p:cNvSpPr txBox="1"/>
          <p:nvPr/>
        </p:nvSpPr>
        <p:spPr>
          <a:xfrm>
            <a:off x="610796" y="3262215"/>
            <a:ext cx="1254967" cy="3522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4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Raw Data</a:t>
            </a:r>
            <a:endParaRPr lang="en-US" sz="24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24" name="Group 4"/>
          <p:cNvGrpSpPr>
            <a:grpSpLocks noChangeAspect="1"/>
          </p:cNvGrpSpPr>
          <p:nvPr/>
        </p:nvGrpSpPr>
        <p:grpSpPr bwMode="auto">
          <a:xfrm>
            <a:off x="7411753" y="4409081"/>
            <a:ext cx="1795254" cy="1884719"/>
            <a:chOff x="3744" y="1968"/>
            <a:chExt cx="2143" cy="2208"/>
          </a:xfrm>
        </p:grpSpPr>
        <p:sp>
          <p:nvSpPr>
            <p:cNvPr id="125" name="Oval 5"/>
            <p:cNvSpPr>
              <a:spLocks noChangeAspect="1" noChangeArrowheads="1"/>
            </p:cNvSpPr>
            <p:nvPr/>
          </p:nvSpPr>
          <p:spPr bwMode="auto">
            <a:xfrm>
              <a:off x="3957" y="2208"/>
              <a:ext cx="1776" cy="1776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6" name="Line 6"/>
            <p:cNvSpPr>
              <a:spLocks noChangeAspect="1" noChangeShapeType="1"/>
            </p:cNvSpPr>
            <p:nvPr/>
          </p:nvSpPr>
          <p:spPr bwMode="auto">
            <a:xfrm rot="-3570862">
              <a:off x="4632" y="2543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7" name="Line 7"/>
            <p:cNvSpPr>
              <a:spLocks noChangeAspect="1" noChangeShapeType="1"/>
            </p:cNvSpPr>
            <p:nvPr/>
          </p:nvSpPr>
          <p:spPr bwMode="auto">
            <a:xfrm rot="-3570862">
              <a:off x="4666" y="2485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8" name="Line 8"/>
            <p:cNvSpPr>
              <a:spLocks noChangeAspect="1" noChangeShapeType="1"/>
            </p:cNvSpPr>
            <p:nvPr/>
          </p:nvSpPr>
          <p:spPr bwMode="auto">
            <a:xfrm rot="-3570862">
              <a:off x="4699" y="2429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9" name="Line 9"/>
            <p:cNvSpPr>
              <a:spLocks noChangeAspect="1" noChangeShapeType="1"/>
            </p:cNvSpPr>
            <p:nvPr/>
          </p:nvSpPr>
          <p:spPr bwMode="auto">
            <a:xfrm rot="-3570862">
              <a:off x="4733" y="2372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0" name="Line 10"/>
            <p:cNvSpPr>
              <a:spLocks noChangeAspect="1" noChangeShapeType="1"/>
            </p:cNvSpPr>
            <p:nvPr/>
          </p:nvSpPr>
          <p:spPr bwMode="auto">
            <a:xfrm rot="-3570862">
              <a:off x="4765" y="2316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1" name="Line 11"/>
            <p:cNvSpPr>
              <a:spLocks noChangeAspect="1" noChangeShapeType="1"/>
            </p:cNvSpPr>
            <p:nvPr/>
          </p:nvSpPr>
          <p:spPr bwMode="auto">
            <a:xfrm rot="-3570862">
              <a:off x="4799" y="2259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2" name="Line 12"/>
            <p:cNvSpPr>
              <a:spLocks noChangeAspect="1" noChangeShapeType="1"/>
            </p:cNvSpPr>
            <p:nvPr/>
          </p:nvSpPr>
          <p:spPr bwMode="auto">
            <a:xfrm rot="-3570862">
              <a:off x="4833" y="2203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3" name="Line 13"/>
            <p:cNvSpPr>
              <a:spLocks noChangeAspect="1" noChangeShapeType="1"/>
            </p:cNvSpPr>
            <p:nvPr/>
          </p:nvSpPr>
          <p:spPr bwMode="auto">
            <a:xfrm rot="-3570862">
              <a:off x="4866" y="2146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4" name="Line 14"/>
            <p:cNvSpPr>
              <a:spLocks noChangeAspect="1" noChangeShapeType="1"/>
            </p:cNvSpPr>
            <p:nvPr/>
          </p:nvSpPr>
          <p:spPr bwMode="auto">
            <a:xfrm rot="-3570862">
              <a:off x="4900" y="2088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5" name="Line 15"/>
            <p:cNvSpPr>
              <a:spLocks noChangeAspect="1" noChangeShapeType="1"/>
            </p:cNvSpPr>
            <p:nvPr/>
          </p:nvSpPr>
          <p:spPr bwMode="auto">
            <a:xfrm rot="-3570862">
              <a:off x="4932" y="2033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6" name="Line 16"/>
            <p:cNvSpPr>
              <a:spLocks noChangeAspect="1" noChangeShapeType="1"/>
            </p:cNvSpPr>
            <p:nvPr/>
          </p:nvSpPr>
          <p:spPr bwMode="auto">
            <a:xfrm rot="-3570862">
              <a:off x="4966" y="1975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7" name="Line 17"/>
            <p:cNvSpPr>
              <a:spLocks noChangeAspect="1" noChangeShapeType="1"/>
            </p:cNvSpPr>
            <p:nvPr/>
          </p:nvSpPr>
          <p:spPr bwMode="auto">
            <a:xfrm rot="-3570862">
              <a:off x="4999" y="1919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8" name="Line 18"/>
            <p:cNvSpPr>
              <a:spLocks noChangeAspect="1" noChangeShapeType="1"/>
            </p:cNvSpPr>
            <p:nvPr/>
          </p:nvSpPr>
          <p:spPr bwMode="auto">
            <a:xfrm rot="-3570862" flipH="1" flipV="1">
              <a:off x="5023" y="1946"/>
              <a:ext cx="12" cy="1587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9" name="Line 19"/>
            <p:cNvSpPr>
              <a:spLocks noChangeAspect="1" noChangeShapeType="1"/>
            </p:cNvSpPr>
            <p:nvPr/>
          </p:nvSpPr>
          <p:spPr bwMode="auto">
            <a:xfrm rot="-3570862">
              <a:off x="5099" y="1886"/>
              <a:ext cx="0" cy="150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0" name="Line 20"/>
            <p:cNvSpPr>
              <a:spLocks noChangeAspect="1" noChangeShapeType="1"/>
            </p:cNvSpPr>
            <p:nvPr/>
          </p:nvSpPr>
          <p:spPr bwMode="auto">
            <a:xfrm rot="-3570862">
              <a:off x="5133" y="1897"/>
              <a:ext cx="0" cy="136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1" name="Line 21"/>
            <p:cNvSpPr>
              <a:spLocks noChangeAspect="1" noChangeShapeType="1"/>
            </p:cNvSpPr>
            <p:nvPr/>
          </p:nvSpPr>
          <p:spPr bwMode="auto">
            <a:xfrm rot="-3570862">
              <a:off x="5166" y="1909"/>
              <a:ext cx="0" cy="123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2" name="Line 22"/>
            <p:cNvSpPr>
              <a:spLocks noChangeAspect="1" noChangeShapeType="1"/>
            </p:cNvSpPr>
            <p:nvPr/>
          </p:nvSpPr>
          <p:spPr bwMode="auto">
            <a:xfrm rot="-3570862">
              <a:off x="5200" y="1921"/>
              <a:ext cx="0" cy="109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" name="Line 25"/>
            <p:cNvSpPr>
              <a:spLocks noChangeAspect="1" noChangeShapeType="1"/>
            </p:cNvSpPr>
            <p:nvPr/>
          </p:nvSpPr>
          <p:spPr bwMode="auto">
            <a:xfrm rot="7229138">
              <a:off x="4599" y="2668"/>
              <a:ext cx="0" cy="1639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4" name="Line 26"/>
            <p:cNvSpPr>
              <a:spLocks noChangeAspect="1" noChangeShapeType="1"/>
            </p:cNvSpPr>
            <p:nvPr/>
          </p:nvSpPr>
          <p:spPr bwMode="auto">
            <a:xfrm rot="7229138">
              <a:off x="4565" y="2793"/>
              <a:ext cx="0" cy="150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5" name="Line 27"/>
            <p:cNvSpPr>
              <a:spLocks noChangeAspect="1" noChangeShapeType="1"/>
            </p:cNvSpPr>
            <p:nvPr/>
          </p:nvSpPr>
          <p:spPr bwMode="auto">
            <a:xfrm rot="7229138">
              <a:off x="4531" y="2918"/>
              <a:ext cx="0" cy="136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6" name="Line 28"/>
            <p:cNvSpPr>
              <a:spLocks noChangeAspect="1" noChangeShapeType="1"/>
            </p:cNvSpPr>
            <p:nvPr/>
          </p:nvSpPr>
          <p:spPr bwMode="auto">
            <a:xfrm rot="7229138">
              <a:off x="4499" y="3042"/>
              <a:ext cx="0" cy="123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7" name="Line 29"/>
            <p:cNvSpPr>
              <a:spLocks noChangeAspect="1" noChangeShapeType="1"/>
            </p:cNvSpPr>
            <p:nvPr/>
          </p:nvSpPr>
          <p:spPr bwMode="auto">
            <a:xfrm rot="7229138">
              <a:off x="4465" y="3167"/>
              <a:ext cx="0" cy="109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8" name="Line 32"/>
            <p:cNvSpPr>
              <a:spLocks noChangeAspect="1" noChangeShapeType="1"/>
            </p:cNvSpPr>
            <p:nvPr/>
          </p:nvSpPr>
          <p:spPr bwMode="auto">
            <a:xfrm rot="-3570862">
              <a:off x="5076" y="1936"/>
              <a:ext cx="0" cy="150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49" name="Group 33"/>
            <p:cNvGrpSpPr>
              <a:grpSpLocks noChangeAspect="1"/>
            </p:cNvGrpSpPr>
            <p:nvPr/>
          </p:nvGrpSpPr>
          <p:grpSpPr bwMode="auto">
            <a:xfrm>
              <a:off x="4677" y="1968"/>
              <a:ext cx="288" cy="2208"/>
              <a:chOff x="768" y="1968"/>
              <a:chExt cx="438" cy="2229"/>
            </a:xfrm>
          </p:grpSpPr>
          <p:sp>
            <p:nvSpPr>
              <p:cNvPr id="153" name="Line 34"/>
              <p:cNvSpPr>
                <a:spLocks noChangeAspect="1" noChangeShapeType="1"/>
              </p:cNvSpPr>
              <p:nvPr/>
            </p:nvSpPr>
            <p:spPr bwMode="auto">
              <a:xfrm>
                <a:off x="768" y="1968"/>
                <a:ext cx="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" name="Line 35"/>
              <p:cNvSpPr>
                <a:spLocks noChangeAspect="1" noChangeShapeType="1"/>
              </p:cNvSpPr>
              <p:nvPr/>
            </p:nvSpPr>
            <p:spPr bwMode="auto">
              <a:xfrm>
                <a:off x="816" y="2208"/>
                <a:ext cx="336" cy="17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" name="Line 36"/>
              <p:cNvSpPr>
                <a:spLocks noChangeAspect="1" noChangeShapeType="1"/>
              </p:cNvSpPr>
              <p:nvPr/>
            </p:nvSpPr>
            <p:spPr bwMode="auto">
              <a:xfrm>
                <a:off x="1152" y="3936"/>
                <a:ext cx="54" cy="2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50" name="Line 22"/>
            <p:cNvSpPr>
              <a:spLocks noChangeAspect="1" noChangeShapeType="1"/>
            </p:cNvSpPr>
            <p:nvPr/>
          </p:nvSpPr>
          <p:spPr bwMode="auto">
            <a:xfrm rot="18029138">
              <a:off x="5271" y="1992"/>
              <a:ext cx="0" cy="90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1" name="Line 22"/>
            <p:cNvSpPr>
              <a:spLocks noChangeAspect="1" noChangeShapeType="1"/>
            </p:cNvSpPr>
            <p:nvPr/>
          </p:nvSpPr>
          <p:spPr bwMode="auto">
            <a:xfrm rot="18029138">
              <a:off x="5296" y="2046"/>
              <a:ext cx="0" cy="70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2" name="Line 29"/>
            <p:cNvSpPr>
              <a:spLocks noChangeAspect="1" noChangeShapeType="1"/>
            </p:cNvSpPr>
            <p:nvPr/>
          </p:nvSpPr>
          <p:spPr bwMode="auto">
            <a:xfrm rot="7229138">
              <a:off x="4407" y="3303"/>
              <a:ext cx="0" cy="90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56" name="Group 37"/>
          <p:cNvGrpSpPr>
            <a:grpSpLocks noChangeAspect="1"/>
          </p:cNvGrpSpPr>
          <p:nvPr/>
        </p:nvGrpSpPr>
        <p:grpSpPr bwMode="auto">
          <a:xfrm>
            <a:off x="7499875" y="692787"/>
            <a:ext cx="1601185" cy="1703819"/>
            <a:chOff x="1824" y="1920"/>
            <a:chExt cx="2134" cy="2229"/>
          </a:xfrm>
        </p:grpSpPr>
        <p:sp>
          <p:nvSpPr>
            <p:cNvPr id="157" name="Line 38"/>
            <p:cNvSpPr>
              <a:spLocks noChangeAspect="1" noChangeShapeType="1"/>
            </p:cNvSpPr>
            <p:nvPr/>
          </p:nvSpPr>
          <p:spPr bwMode="auto">
            <a:xfrm rot="3623742">
              <a:off x="2712" y="1885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8" name="Line 39"/>
            <p:cNvSpPr>
              <a:spLocks noChangeAspect="1" noChangeShapeType="1"/>
            </p:cNvSpPr>
            <p:nvPr/>
          </p:nvSpPr>
          <p:spPr bwMode="auto">
            <a:xfrm rot="3623742">
              <a:off x="2745" y="1943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9" name="Line 40"/>
            <p:cNvSpPr>
              <a:spLocks noChangeAspect="1" noChangeShapeType="1"/>
            </p:cNvSpPr>
            <p:nvPr/>
          </p:nvSpPr>
          <p:spPr bwMode="auto">
            <a:xfrm rot="3623742">
              <a:off x="2778" y="2000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0" name="Line 41"/>
            <p:cNvSpPr>
              <a:spLocks noChangeAspect="1" noChangeShapeType="1"/>
            </p:cNvSpPr>
            <p:nvPr/>
          </p:nvSpPr>
          <p:spPr bwMode="auto">
            <a:xfrm rot="3623742">
              <a:off x="2810" y="2057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1" name="Line 42"/>
            <p:cNvSpPr>
              <a:spLocks noChangeAspect="1" noChangeShapeType="1"/>
            </p:cNvSpPr>
            <p:nvPr/>
          </p:nvSpPr>
          <p:spPr bwMode="auto">
            <a:xfrm rot="3623742">
              <a:off x="2842" y="2114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2" name="Line 43"/>
            <p:cNvSpPr>
              <a:spLocks noChangeAspect="1" noChangeShapeType="1"/>
            </p:cNvSpPr>
            <p:nvPr/>
          </p:nvSpPr>
          <p:spPr bwMode="auto">
            <a:xfrm rot="3623742">
              <a:off x="2875" y="2171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3" name="Line 44"/>
            <p:cNvSpPr>
              <a:spLocks noChangeAspect="1" noChangeShapeType="1"/>
            </p:cNvSpPr>
            <p:nvPr/>
          </p:nvSpPr>
          <p:spPr bwMode="auto">
            <a:xfrm rot="3623742">
              <a:off x="2908" y="2229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4" name="Line 45"/>
            <p:cNvSpPr>
              <a:spLocks noChangeAspect="1" noChangeShapeType="1"/>
            </p:cNvSpPr>
            <p:nvPr/>
          </p:nvSpPr>
          <p:spPr bwMode="auto">
            <a:xfrm rot="3623742">
              <a:off x="2940" y="2286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5" name="Line 46"/>
            <p:cNvSpPr>
              <a:spLocks noChangeAspect="1" noChangeShapeType="1"/>
            </p:cNvSpPr>
            <p:nvPr/>
          </p:nvSpPr>
          <p:spPr bwMode="auto">
            <a:xfrm rot="3623742">
              <a:off x="2973" y="2343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6" name="Line 47"/>
            <p:cNvSpPr>
              <a:spLocks noChangeAspect="1" noChangeShapeType="1"/>
            </p:cNvSpPr>
            <p:nvPr/>
          </p:nvSpPr>
          <p:spPr bwMode="auto">
            <a:xfrm rot="3623742">
              <a:off x="3005" y="2400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7" name="Line 48"/>
            <p:cNvSpPr>
              <a:spLocks noChangeAspect="1" noChangeShapeType="1"/>
            </p:cNvSpPr>
            <p:nvPr/>
          </p:nvSpPr>
          <p:spPr bwMode="auto">
            <a:xfrm rot="3623742">
              <a:off x="3037" y="2457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8" name="Line 49"/>
            <p:cNvSpPr>
              <a:spLocks noChangeAspect="1" noChangeShapeType="1"/>
            </p:cNvSpPr>
            <p:nvPr/>
          </p:nvSpPr>
          <p:spPr bwMode="auto">
            <a:xfrm rot="3623742">
              <a:off x="3070" y="2514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9" name="Line 50"/>
            <p:cNvSpPr>
              <a:spLocks noChangeAspect="1" noChangeShapeType="1"/>
            </p:cNvSpPr>
            <p:nvPr/>
          </p:nvSpPr>
          <p:spPr bwMode="auto">
            <a:xfrm rot="3623742" flipH="1" flipV="1">
              <a:off x="3107" y="2668"/>
              <a:ext cx="12" cy="1587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0" name="Line 51"/>
            <p:cNvSpPr>
              <a:spLocks noChangeAspect="1" noChangeShapeType="1"/>
            </p:cNvSpPr>
            <p:nvPr/>
          </p:nvSpPr>
          <p:spPr bwMode="auto">
            <a:xfrm rot="3623742">
              <a:off x="3167" y="2822"/>
              <a:ext cx="0" cy="150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1" name="Line 52"/>
            <p:cNvSpPr>
              <a:spLocks noChangeAspect="1" noChangeShapeType="1"/>
            </p:cNvSpPr>
            <p:nvPr/>
          </p:nvSpPr>
          <p:spPr bwMode="auto">
            <a:xfrm rot="3623742">
              <a:off x="3200" y="2948"/>
              <a:ext cx="0" cy="136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2" name="Line 53"/>
            <p:cNvSpPr>
              <a:spLocks noChangeAspect="1" noChangeShapeType="1"/>
            </p:cNvSpPr>
            <p:nvPr/>
          </p:nvSpPr>
          <p:spPr bwMode="auto">
            <a:xfrm rot="3623742">
              <a:off x="3233" y="3074"/>
              <a:ext cx="0" cy="123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3" name="Line 54"/>
            <p:cNvSpPr>
              <a:spLocks noChangeAspect="1" noChangeShapeType="1"/>
            </p:cNvSpPr>
            <p:nvPr/>
          </p:nvSpPr>
          <p:spPr bwMode="auto">
            <a:xfrm rot="3623742">
              <a:off x="3265" y="3200"/>
              <a:ext cx="0" cy="109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4" name="Line 55"/>
            <p:cNvSpPr>
              <a:spLocks noChangeAspect="1" noChangeShapeType="1"/>
            </p:cNvSpPr>
            <p:nvPr/>
          </p:nvSpPr>
          <p:spPr bwMode="auto">
            <a:xfrm rot="3623742">
              <a:off x="3297" y="3324"/>
              <a:ext cx="0" cy="95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5" name="Line 56"/>
            <p:cNvSpPr>
              <a:spLocks noChangeAspect="1" noChangeShapeType="1"/>
            </p:cNvSpPr>
            <p:nvPr/>
          </p:nvSpPr>
          <p:spPr bwMode="auto">
            <a:xfrm rot="3623742">
              <a:off x="3330" y="3450"/>
              <a:ext cx="0" cy="82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6" name="Line 57"/>
            <p:cNvSpPr>
              <a:spLocks noChangeAspect="1" noChangeShapeType="1"/>
            </p:cNvSpPr>
            <p:nvPr/>
          </p:nvSpPr>
          <p:spPr bwMode="auto">
            <a:xfrm rot="14423742">
              <a:off x="2680" y="1896"/>
              <a:ext cx="0" cy="1639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7" name="Line 58"/>
            <p:cNvSpPr>
              <a:spLocks noChangeAspect="1" noChangeShapeType="1"/>
            </p:cNvSpPr>
            <p:nvPr/>
          </p:nvSpPr>
          <p:spPr bwMode="auto">
            <a:xfrm rot="14423742">
              <a:off x="2647" y="1906"/>
              <a:ext cx="0" cy="150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8" name="Line 59"/>
            <p:cNvSpPr>
              <a:spLocks noChangeAspect="1" noChangeShapeType="1"/>
            </p:cNvSpPr>
            <p:nvPr/>
          </p:nvSpPr>
          <p:spPr bwMode="auto">
            <a:xfrm rot="14423742">
              <a:off x="2615" y="1918"/>
              <a:ext cx="0" cy="136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9" name="Line 60"/>
            <p:cNvSpPr>
              <a:spLocks noChangeAspect="1" noChangeShapeType="1"/>
            </p:cNvSpPr>
            <p:nvPr/>
          </p:nvSpPr>
          <p:spPr bwMode="auto">
            <a:xfrm rot="14423742">
              <a:off x="2582" y="1929"/>
              <a:ext cx="0" cy="123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0" name="Line 61"/>
            <p:cNvSpPr>
              <a:spLocks noChangeAspect="1" noChangeShapeType="1"/>
            </p:cNvSpPr>
            <p:nvPr/>
          </p:nvSpPr>
          <p:spPr bwMode="auto">
            <a:xfrm rot="14423742">
              <a:off x="2550" y="1940"/>
              <a:ext cx="0" cy="109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1" name="Line 62"/>
            <p:cNvSpPr>
              <a:spLocks noChangeAspect="1" noChangeShapeType="1"/>
            </p:cNvSpPr>
            <p:nvPr/>
          </p:nvSpPr>
          <p:spPr bwMode="auto">
            <a:xfrm rot="14423742">
              <a:off x="2518" y="1951"/>
              <a:ext cx="0" cy="95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2" name="Line 63"/>
            <p:cNvSpPr>
              <a:spLocks noChangeAspect="1" noChangeShapeType="1"/>
            </p:cNvSpPr>
            <p:nvPr/>
          </p:nvSpPr>
          <p:spPr bwMode="auto">
            <a:xfrm rot="14423742">
              <a:off x="2485" y="1962"/>
              <a:ext cx="0" cy="82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3" name="Line 64"/>
            <p:cNvSpPr>
              <a:spLocks noChangeAspect="1" noChangeShapeType="1"/>
            </p:cNvSpPr>
            <p:nvPr/>
          </p:nvSpPr>
          <p:spPr bwMode="auto">
            <a:xfrm rot="3623742">
              <a:off x="3136" y="2777"/>
              <a:ext cx="0" cy="150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4" name="Oval 65"/>
            <p:cNvSpPr>
              <a:spLocks noChangeAspect="1" noChangeArrowheads="1"/>
            </p:cNvSpPr>
            <p:nvPr/>
          </p:nvSpPr>
          <p:spPr bwMode="auto">
            <a:xfrm>
              <a:off x="2021" y="2208"/>
              <a:ext cx="1776" cy="1776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85" name="Group 66"/>
            <p:cNvGrpSpPr>
              <a:grpSpLocks noChangeAspect="1"/>
            </p:cNvGrpSpPr>
            <p:nvPr/>
          </p:nvGrpSpPr>
          <p:grpSpPr bwMode="auto">
            <a:xfrm>
              <a:off x="2736" y="1920"/>
              <a:ext cx="336" cy="2229"/>
              <a:chOff x="768" y="1968"/>
              <a:chExt cx="438" cy="2229"/>
            </a:xfrm>
          </p:grpSpPr>
          <p:sp>
            <p:nvSpPr>
              <p:cNvPr id="186" name="Line 67"/>
              <p:cNvSpPr>
                <a:spLocks noChangeAspect="1" noChangeShapeType="1"/>
              </p:cNvSpPr>
              <p:nvPr/>
            </p:nvSpPr>
            <p:spPr bwMode="auto">
              <a:xfrm>
                <a:off x="768" y="1968"/>
                <a:ext cx="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7" name="Line 68"/>
              <p:cNvSpPr>
                <a:spLocks noChangeAspect="1" noChangeShapeType="1"/>
              </p:cNvSpPr>
              <p:nvPr/>
            </p:nvSpPr>
            <p:spPr bwMode="auto">
              <a:xfrm>
                <a:off x="816" y="2208"/>
                <a:ext cx="336" cy="17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88" name="Line 69"/>
              <p:cNvSpPr>
                <a:spLocks noChangeAspect="1" noChangeShapeType="1"/>
              </p:cNvSpPr>
              <p:nvPr/>
            </p:nvSpPr>
            <p:spPr bwMode="auto">
              <a:xfrm>
                <a:off x="1152" y="3936"/>
                <a:ext cx="54" cy="2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189" name="Group 70"/>
          <p:cNvGrpSpPr>
            <a:grpSpLocks noChangeAspect="1"/>
          </p:cNvGrpSpPr>
          <p:nvPr/>
        </p:nvGrpSpPr>
        <p:grpSpPr bwMode="auto">
          <a:xfrm>
            <a:off x="7568559" y="2497482"/>
            <a:ext cx="1405670" cy="1796372"/>
            <a:chOff x="48" y="1968"/>
            <a:chExt cx="1776" cy="2229"/>
          </a:xfrm>
        </p:grpSpPr>
        <p:sp>
          <p:nvSpPr>
            <p:cNvPr id="190" name="Oval 71"/>
            <p:cNvSpPr>
              <a:spLocks noChangeAspect="1" noChangeArrowheads="1"/>
            </p:cNvSpPr>
            <p:nvPr/>
          </p:nvSpPr>
          <p:spPr bwMode="auto">
            <a:xfrm>
              <a:off x="48" y="2210"/>
              <a:ext cx="1776" cy="1776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1" name="Line 72"/>
            <p:cNvSpPr>
              <a:spLocks noChangeAspect="1" noChangeShapeType="1"/>
            </p:cNvSpPr>
            <p:nvPr/>
          </p:nvSpPr>
          <p:spPr bwMode="auto">
            <a:xfrm>
              <a:off x="526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2" name="Line 73"/>
            <p:cNvSpPr>
              <a:spLocks noChangeAspect="1" noChangeShapeType="1"/>
            </p:cNvSpPr>
            <p:nvPr/>
          </p:nvSpPr>
          <p:spPr bwMode="auto">
            <a:xfrm>
              <a:off x="592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3" name="Line 74"/>
            <p:cNvSpPr>
              <a:spLocks noChangeAspect="1" noChangeShapeType="1"/>
            </p:cNvSpPr>
            <p:nvPr/>
          </p:nvSpPr>
          <p:spPr bwMode="auto">
            <a:xfrm>
              <a:off x="658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4" name="Line 75"/>
            <p:cNvSpPr>
              <a:spLocks noChangeAspect="1" noChangeShapeType="1"/>
            </p:cNvSpPr>
            <p:nvPr/>
          </p:nvSpPr>
          <p:spPr bwMode="auto">
            <a:xfrm>
              <a:off x="724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5" name="Line 76"/>
            <p:cNvSpPr>
              <a:spLocks noChangeAspect="1" noChangeShapeType="1"/>
            </p:cNvSpPr>
            <p:nvPr/>
          </p:nvSpPr>
          <p:spPr bwMode="auto">
            <a:xfrm>
              <a:off x="789" y="2208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6" name="Line 77"/>
            <p:cNvSpPr>
              <a:spLocks noChangeAspect="1" noChangeShapeType="1"/>
            </p:cNvSpPr>
            <p:nvPr/>
          </p:nvSpPr>
          <p:spPr bwMode="auto">
            <a:xfrm>
              <a:off x="855" y="2210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7" name="Line 78"/>
            <p:cNvSpPr>
              <a:spLocks noChangeAspect="1" noChangeShapeType="1"/>
            </p:cNvSpPr>
            <p:nvPr/>
          </p:nvSpPr>
          <p:spPr bwMode="auto">
            <a:xfrm>
              <a:off x="921" y="2210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8" name="Line 79"/>
            <p:cNvSpPr>
              <a:spLocks noChangeAspect="1" noChangeShapeType="1"/>
            </p:cNvSpPr>
            <p:nvPr/>
          </p:nvSpPr>
          <p:spPr bwMode="auto">
            <a:xfrm>
              <a:off x="987" y="2210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9" name="Line 80"/>
            <p:cNvSpPr>
              <a:spLocks noChangeAspect="1" noChangeShapeType="1"/>
            </p:cNvSpPr>
            <p:nvPr/>
          </p:nvSpPr>
          <p:spPr bwMode="auto">
            <a:xfrm>
              <a:off x="1053" y="2212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0" name="Line 81"/>
            <p:cNvSpPr>
              <a:spLocks noChangeAspect="1" noChangeShapeType="1"/>
            </p:cNvSpPr>
            <p:nvPr/>
          </p:nvSpPr>
          <p:spPr bwMode="auto">
            <a:xfrm>
              <a:off x="1118" y="2212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1" name="Line 82"/>
            <p:cNvSpPr>
              <a:spLocks noChangeAspect="1" noChangeShapeType="1"/>
            </p:cNvSpPr>
            <p:nvPr/>
          </p:nvSpPr>
          <p:spPr bwMode="auto">
            <a:xfrm>
              <a:off x="1184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2" name="Line 83"/>
            <p:cNvSpPr>
              <a:spLocks noChangeAspect="1" noChangeShapeType="1"/>
            </p:cNvSpPr>
            <p:nvPr/>
          </p:nvSpPr>
          <p:spPr bwMode="auto">
            <a:xfrm>
              <a:off x="1250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3" name="Line 84"/>
            <p:cNvSpPr>
              <a:spLocks noChangeAspect="1" noChangeShapeType="1"/>
            </p:cNvSpPr>
            <p:nvPr/>
          </p:nvSpPr>
          <p:spPr bwMode="auto">
            <a:xfrm flipH="1" flipV="1">
              <a:off x="1317" y="2297"/>
              <a:ext cx="12" cy="158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4" name="Line 85"/>
            <p:cNvSpPr>
              <a:spLocks noChangeAspect="1" noChangeShapeType="1"/>
            </p:cNvSpPr>
            <p:nvPr/>
          </p:nvSpPr>
          <p:spPr bwMode="auto">
            <a:xfrm>
              <a:off x="1447" y="2349"/>
              <a:ext cx="0" cy="150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5" name="Line 86"/>
            <p:cNvSpPr>
              <a:spLocks noChangeAspect="1" noChangeShapeType="1"/>
            </p:cNvSpPr>
            <p:nvPr/>
          </p:nvSpPr>
          <p:spPr bwMode="auto">
            <a:xfrm>
              <a:off x="1513" y="2417"/>
              <a:ext cx="0" cy="136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6" name="Line 87"/>
            <p:cNvSpPr>
              <a:spLocks noChangeAspect="1" noChangeShapeType="1"/>
            </p:cNvSpPr>
            <p:nvPr/>
          </p:nvSpPr>
          <p:spPr bwMode="auto">
            <a:xfrm>
              <a:off x="1579" y="2485"/>
              <a:ext cx="0" cy="123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7" name="Line 88"/>
            <p:cNvSpPr>
              <a:spLocks noChangeAspect="1" noChangeShapeType="1"/>
            </p:cNvSpPr>
            <p:nvPr/>
          </p:nvSpPr>
          <p:spPr bwMode="auto">
            <a:xfrm>
              <a:off x="1645" y="2554"/>
              <a:ext cx="0" cy="109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8" name="Line 89"/>
            <p:cNvSpPr>
              <a:spLocks noChangeAspect="1" noChangeShapeType="1"/>
            </p:cNvSpPr>
            <p:nvPr/>
          </p:nvSpPr>
          <p:spPr bwMode="auto">
            <a:xfrm>
              <a:off x="1710" y="2622"/>
              <a:ext cx="0" cy="95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9" name="Line 90"/>
            <p:cNvSpPr>
              <a:spLocks noChangeAspect="1" noChangeShapeType="1"/>
            </p:cNvSpPr>
            <p:nvPr/>
          </p:nvSpPr>
          <p:spPr bwMode="auto">
            <a:xfrm>
              <a:off x="1776" y="2690"/>
              <a:ext cx="0" cy="82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0" name="Line 91"/>
            <p:cNvSpPr>
              <a:spLocks noChangeAspect="1" noChangeShapeType="1"/>
            </p:cNvSpPr>
            <p:nvPr/>
          </p:nvSpPr>
          <p:spPr bwMode="auto">
            <a:xfrm rot="10800000">
              <a:off x="460" y="2280"/>
              <a:ext cx="0" cy="163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1" name="Line 92"/>
            <p:cNvSpPr>
              <a:spLocks noChangeAspect="1" noChangeShapeType="1"/>
            </p:cNvSpPr>
            <p:nvPr/>
          </p:nvSpPr>
          <p:spPr bwMode="auto">
            <a:xfrm rot="10800000">
              <a:off x="394" y="2348"/>
              <a:ext cx="0" cy="150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2" name="Line 93"/>
            <p:cNvSpPr>
              <a:spLocks noChangeAspect="1" noChangeShapeType="1"/>
            </p:cNvSpPr>
            <p:nvPr/>
          </p:nvSpPr>
          <p:spPr bwMode="auto">
            <a:xfrm>
              <a:off x="1392" y="2354"/>
              <a:ext cx="0" cy="150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3" name="Line 94"/>
            <p:cNvSpPr>
              <a:spLocks noChangeAspect="1" noChangeShapeType="1"/>
            </p:cNvSpPr>
            <p:nvPr/>
          </p:nvSpPr>
          <p:spPr bwMode="auto">
            <a:xfrm rot="10800000">
              <a:off x="328" y="2416"/>
              <a:ext cx="0" cy="136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4" name="Line 95"/>
            <p:cNvSpPr>
              <a:spLocks noChangeAspect="1" noChangeShapeType="1"/>
            </p:cNvSpPr>
            <p:nvPr/>
          </p:nvSpPr>
          <p:spPr bwMode="auto">
            <a:xfrm rot="10800000">
              <a:off x="263" y="2485"/>
              <a:ext cx="0" cy="123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5" name="Line 96"/>
            <p:cNvSpPr>
              <a:spLocks noChangeAspect="1" noChangeShapeType="1"/>
            </p:cNvSpPr>
            <p:nvPr/>
          </p:nvSpPr>
          <p:spPr bwMode="auto">
            <a:xfrm rot="10800000">
              <a:off x="197" y="2553"/>
              <a:ext cx="0" cy="109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6" name="Line 97"/>
            <p:cNvSpPr>
              <a:spLocks noChangeAspect="1" noChangeShapeType="1"/>
            </p:cNvSpPr>
            <p:nvPr/>
          </p:nvSpPr>
          <p:spPr bwMode="auto">
            <a:xfrm rot="10800000">
              <a:off x="131" y="2621"/>
              <a:ext cx="0" cy="95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7" name="Line 98"/>
            <p:cNvSpPr>
              <a:spLocks noChangeAspect="1" noChangeShapeType="1"/>
            </p:cNvSpPr>
            <p:nvPr/>
          </p:nvSpPr>
          <p:spPr bwMode="auto">
            <a:xfrm rot="10800000">
              <a:off x="65" y="2689"/>
              <a:ext cx="0" cy="82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18" name="Group 99"/>
            <p:cNvGrpSpPr>
              <a:grpSpLocks noChangeAspect="1"/>
            </p:cNvGrpSpPr>
            <p:nvPr/>
          </p:nvGrpSpPr>
          <p:grpSpPr bwMode="auto">
            <a:xfrm>
              <a:off x="788" y="1968"/>
              <a:ext cx="336" cy="2229"/>
              <a:chOff x="768" y="1968"/>
              <a:chExt cx="438" cy="2229"/>
            </a:xfrm>
          </p:grpSpPr>
          <p:sp>
            <p:nvSpPr>
              <p:cNvPr id="219" name="Line 100"/>
              <p:cNvSpPr>
                <a:spLocks noChangeAspect="1" noChangeShapeType="1"/>
              </p:cNvSpPr>
              <p:nvPr/>
            </p:nvSpPr>
            <p:spPr bwMode="auto">
              <a:xfrm>
                <a:off x="768" y="1968"/>
                <a:ext cx="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0" name="Line 101"/>
              <p:cNvSpPr>
                <a:spLocks noChangeAspect="1" noChangeShapeType="1"/>
              </p:cNvSpPr>
              <p:nvPr/>
            </p:nvSpPr>
            <p:spPr bwMode="auto">
              <a:xfrm>
                <a:off x="816" y="2208"/>
                <a:ext cx="336" cy="17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1" name="Line 102"/>
              <p:cNvSpPr>
                <a:spLocks noChangeAspect="1" noChangeShapeType="1"/>
              </p:cNvSpPr>
              <p:nvPr/>
            </p:nvSpPr>
            <p:spPr bwMode="auto">
              <a:xfrm>
                <a:off x="1152" y="3936"/>
                <a:ext cx="54" cy="2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pic>
        <p:nvPicPr>
          <p:cNvPr id="222" name="Picture 221" descr="Cplane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16"/>
          <a:stretch/>
        </p:blipFill>
        <p:spPr>
          <a:xfrm>
            <a:off x="4905451" y="728546"/>
            <a:ext cx="2313211" cy="2251481"/>
          </a:xfrm>
          <a:prstGeom prst="rect">
            <a:avLst/>
          </a:prstGeom>
        </p:spPr>
      </p:pic>
      <p:pic>
        <p:nvPicPr>
          <p:cNvPr id="223" name="Picture 222" descr="Aplane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451" y="4225454"/>
            <a:ext cx="2313211" cy="2251481"/>
          </a:xfrm>
          <a:prstGeom prst="rect">
            <a:avLst/>
          </a:prstGeom>
        </p:spPr>
      </p:pic>
      <p:pic>
        <p:nvPicPr>
          <p:cNvPr id="224" name="Picture 223" descr="Bplane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452" y="2548519"/>
            <a:ext cx="2313211" cy="1841766"/>
          </a:xfrm>
          <a:prstGeom prst="rect">
            <a:avLst/>
          </a:prstGeom>
        </p:spPr>
      </p:pic>
      <p:sp>
        <p:nvSpPr>
          <p:cNvPr id="225" name="TextBox 224"/>
          <p:cNvSpPr txBox="1"/>
          <p:nvPr/>
        </p:nvSpPr>
        <p:spPr>
          <a:xfrm>
            <a:off x="5632460" y="3622934"/>
            <a:ext cx="1172071" cy="326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4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Raw Data</a:t>
            </a:r>
            <a:endParaRPr lang="en-US" sz="24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29" name="Title 1"/>
          <p:cNvSpPr txBox="1">
            <a:spLocks/>
          </p:cNvSpPr>
          <p:nvPr/>
        </p:nvSpPr>
        <p:spPr bwMode="auto">
          <a:xfrm>
            <a:off x="5054042" y="152400"/>
            <a:ext cx="3937558" cy="36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sz="3200" dirty="0">
                <a:solidFill>
                  <a:srgbClr val="000000"/>
                </a:solidFill>
              </a:rPr>
              <a:t>A</a:t>
            </a:r>
            <a:r>
              <a:rPr lang="en-US" sz="3200" dirty="0" smtClean="0">
                <a:solidFill>
                  <a:srgbClr val="000000"/>
                </a:solidFill>
              </a:rPr>
              <a:t>mps in liquid  S/N &gt;30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763196" y="6488668"/>
            <a:ext cx="13167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4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Drift Time</a:t>
            </a:r>
            <a:endParaRPr lang="en-US" sz="24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0" name="Line 119"/>
          <p:cNvSpPr>
            <a:spLocks noChangeAspect="1" noChangeShapeType="1"/>
          </p:cNvSpPr>
          <p:nvPr/>
        </p:nvSpPr>
        <p:spPr bwMode="auto">
          <a:xfrm>
            <a:off x="5426075" y="6477000"/>
            <a:ext cx="1508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518711" y="6488668"/>
            <a:ext cx="13167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4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Drift Time</a:t>
            </a:r>
            <a:endParaRPr lang="en-US" sz="24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 rot="16200000">
            <a:off x="4258659" y="1227742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8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wire</a:t>
            </a:r>
            <a:endParaRPr lang="en-US" sz="28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39298" y="6388955"/>
            <a:ext cx="1630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Carl Bromberg 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7E9D-A584-4E47-A23E-2F0779C8F1BA}" type="datetime1">
              <a:rPr lang="en-US" smtClean="0"/>
              <a:t>4/22/14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3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861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LArTPCs</a:t>
            </a:r>
            <a:r>
              <a:rPr lang="en-US" dirty="0" smtClean="0"/>
              <a:t>: A Historical Perspective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1968: L.W. Alvarez </a:t>
            </a:r>
            <a:r>
              <a:rPr lang="en-US" dirty="0" smtClean="0"/>
              <a:t>proposes </a:t>
            </a:r>
            <a:r>
              <a:rPr lang="en-US" dirty="0"/>
              <a:t>the use of Liquid Noble Gases </a:t>
            </a:r>
            <a:r>
              <a:rPr lang="en-US" dirty="0" smtClean="0"/>
              <a:t>for particle detectors</a:t>
            </a:r>
          </a:p>
          <a:p>
            <a:endParaRPr lang="en-US" dirty="0" smtClean="0"/>
          </a:p>
          <a:p>
            <a:r>
              <a:rPr lang="en-US" dirty="0" smtClean="0"/>
              <a:t>1974</a:t>
            </a:r>
            <a:r>
              <a:rPr lang="en-US" dirty="0"/>
              <a:t>: W. Willis and V. </a:t>
            </a:r>
            <a:r>
              <a:rPr lang="en-US" dirty="0" err="1"/>
              <a:t>Radeka</a:t>
            </a:r>
            <a:r>
              <a:rPr lang="en-US" dirty="0"/>
              <a:t> propose the use of </a:t>
            </a:r>
            <a:r>
              <a:rPr lang="en-US" dirty="0" err="1"/>
              <a:t>LAr</a:t>
            </a:r>
            <a:r>
              <a:rPr lang="en-US" dirty="0"/>
              <a:t> ionization chambers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1977: Carlo </a:t>
            </a:r>
            <a:r>
              <a:rPr lang="en-US" dirty="0"/>
              <a:t>Rubbia proposes </a:t>
            </a:r>
            <a:r>
              <a:rPr lang="en-US" dirty="0" err="1" smtClean="0"/>
              <a:t>LArTPC</a:t>
            </a:r>
            <a:r>
              <a:rPr lang="en-US" dirty="0" smtClean="0"/>
              <a:t> for neutrino physics</a:t>
            </a:r>
          </a:p>
          <a:p>
            <a:endParaRPr lang="en-US" dirty="0" smtClean="0"/>
          </a:p>
          <a:p>
            <a:r>
              <a:rPr lang="en-US" dirty="0" smtClean="0"/>
              <a:t>1985: ICARUS proposal at Gran </a:t>
            </a:r>
            <a:r>
              <a:rPr lang="en-US" dirty="0" err="1" smtClean="0"/>
              <a:t>Sasso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0E57-2576-8C4B-AC8F-0B19D0FDE82D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648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226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LAr</a:t>
            </a:r>
            <a:r>
              <a:rPr lang="en-US" sz="3600" dirty="0" smtClean="0"/>
              <a:t> scintillates at 128 nm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49" y="1265111"/>
            <a:ext cx="4028109" cy="4814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08658" y="6182287"/>
            <a:ext cx="33522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baseline="30000" dirty="0"/>
              <a:t>E </a:t>
            </a:r>
            <a:r>
              <a:rPr lang="pl-PL" i="1" baseline="30000" dirty="0" err="1"/>
              <a:t>Morikawa</a:t>
            </a:r>
            <a:r>
              <a:rPr lang="pl-PL" i="1" baseline="30000" dirty="0"/>
              <a:t> et al</a:t>
            </a:r>
            <a:r>
              <a:rPr lang="pl-PL" i="1" baseline="30000" dirty="0" smtClean="0"/>
              <a:t>., </a:t>
            </a:r>
            <a:r>
              <a:rPr lang="pl-PL" i="1" baseline="30000" dirty="0"/>
              <a:t>J </a:t>
            </a:r>
            <a:r>
              <a:rPr lang="pl-PL" i="1" baseline="30000" dirty="0" err="1"/>
              <a:t>Chem</a:t>
            </a:r>
            <a:r>
              <a:rPr lang="pl-PL" i="1" baseline="30000" dirty="0"/>
              <a:t> </a:t>
            </a:r>
            <a:r>
              <a:rPr lang="pl-PL" i="1" baseline="30000" dirty="0" err="1"/>
              <a:t>Phys</a:t>
            </a:r>
            <a:r>
              <a:rPr lang="pl-PL" i="1" baseline="30000" dirty="0"/>
              <a:t> vol 91 (1989) 1469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7158-730C-5E46-9404-740C4E68492E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798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 </a:t>
            </a:r>
            <a:r>
              <a:rPr lang="en-US" dirty="0" err="1" smtClean="0"/>
              <a:t>LAr</a:t>
            </a:r>
            <a:r>
              <a:rPr lang="en-US" dirty="0"/>
              <a:t> </a:t>
            </a:r>
            <a:r>
              <a:rPr lang="en-US" dirty="0" smtClean="0"/>
              <a:t>Studies Program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27199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have performed both experiment-specific and generic R&amp;D with the Bo high purity test stand over the past 2 years</a:t>
            </a:r>
          </a:p>
          <a:p>
            <a:endParaRPr lang="en-US" dirty="0" smtClean="0"/>
          </a:p>
          <a:p>
            <a:r>
              <a:rPr lang="en-US" dirty="0" smtClean="0"/>
              <a:t>We are responsible for the light detection system in </a:t>
            </a:r>
            <a:r>
              <a:rPr lang="en-US" dirty="0" err="1" smtClean="0"/>
              <a:t>MicroBooNE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first proposed </a:t>
            </a:r>
            <a:r>
              <a:rPr lang="en-US" dirty="0" err="1" smtClean="0"/>
              <a:t>LAr</a:t>
            </a:r>
            <a:r>
              <a:rPr lang="en-US" dirty="0" smtClean="0"/>
              <a:t> light guide detectors, which are integral to the LBNE reference design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486400" y="5943601"/>
            <a:ext cx="353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arXiv:1101.3013v1 [</a:t>
            </a:r>
            <a:r>
              <a:rPr lang="en-US" dirty="0" err="1"/>
              <a:t>physics.ins-det</a:t>
            </a:r>
            <a:r>
              <a:rPr lang="en-US" dirty="0"/>
              <a:t>]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AE2C0-0361-704F-A27F-AF68AC82CB81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888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shape discrimination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8463"/>
            <a:ext cx="9144000" cy="434011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8894-340D-6F4D-9931-F7884AE4D3B1}" type="datetime1">
              <a:rPr lang="en-US" smtClean="0"/>
              <a:t>4/22/14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51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Nitrogen Absorption Sanity Check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01" y="1345237"/>
            <a:ext cx="5215300" cy="501111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B48B1-04F5-FF46-BFA0-24D51133EC1C}" type="datetime1">
              <a:rPr lang="en-US" smtClean="0"/>
              <a:t>4/22/14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Toups -- SLAC Experimental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DE60-E374-0C44-B585-AD059EBFFC0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77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11555</TotalTime>
  <Words>4230</Words>
  <Application>Microsoft Macintosh PowerPoint</Application>
  <PresentationFormat>On-screen Show (4:3)</PresentationFormat>
  <Paragraphs>981</Paragraphs>
  <Slides>95</Slides>
  <Notes>6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8" baseType="lpstr">
      <vt:lpstr>Office Theme</vt:lpstr>
      <vt:lpstr>!OLE_LINK1</vt:lpstr>
      <vt:lpstr>Equation</vt:lpstr>
      <vt:lpstr>LAr Detector Technology for Neutrino Physics: Light Detection, MicroBooNE, and Beyond</vt:lpstr>
      <vt:lpstr>Outline</vt:lpstr>
      <vt:lpstr>Outline</vt:lpstr>
      <vt:lpstr>Neutrinos in the Standard Model</vt:lpstr>
      <vt:lpstr>Neutrino Flavor Change a.k.a. “Oscillations”</vt:lpstr>
      <vt:lpstr>What Have We Learned from ν Oscillations?</vt:lpstr>
      <vt:lpstr>What More Can We Learn From ν Oscillations (I)?</vt:lpstr>
      <vt:lpstr>What More Can We Learn From ν Oscillations (I)?</vt:lpstr>
      <vt:lpstr>What More Can We Learn From ν Oscillations (II)?</vt:lpstr>
      <vt:lpstr>What More Can We Learn From ν Oscillations (II)?</vt:lpstr>
      <vt:lpstr>What More Can We Learn From ν Oscillations (III)?</vt:lpstr>
      <vt:lpstr>What More Can We Learn From ν Oscillations (III)?</vt:lpstr>
      <vt:lpstr>Outline</vt:lpstr>
      <vt:lpstr>PowerPoint Presentation</vt:lpstr>
      <vt:lpstr>PowerPoint Presentation</vt:lpstr>
      <vt:lpstr>PowerPoint Presentation</vt:lpstr>
      <vt:lpstr>Addressing the MiniBooNE “Low-Energy Excess”</vt:lpstr>
      <vt:lpstr>Addressing the MiniBooNE “Low-Energy Excess”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LAr?</vt:lpstr>
      <vt:lpstr>Outline</vt:lpstr>
      <vt:lpstr>The MicroBooNE Detector</vt:lpstr>
      <vt:lpstr>MicroBooNE Goals</vt:lpstr>
      <vt:lpstr>Light Detection in MicroBooNE</vt:lpstr>
      <vt:lpstr>Our Role in MicroBooNE</vt:lpstr>
      <vt:lpstr>Light Detection Beyond MicroBooNE</vt:lpstr>
      <vt:lpstr>Outline</vt:lpstr>
      <vt:lpstr>Production Pathways</vt:lpstr>
      <vt:lpstr>Quenching Processes</vt:lpstr>
      <vt:lpstr>Propagation: LAr is self-transparent</vt:lpstr>
      <vt:lpstr>Wavelength-shift to Visible Spectrum</vt:lpstr>
      <vt:lpstr>Photodetection</vt:lpstr>
      <vt:lpstr>Outline</vt:lpstr>
      <vt:lpstr>PowerPoint Presentation</vt:lpstr>
      <vt:lpstr>“Bo” Light Detection Test Stand</vt:lpstr>
      <vt:lpstr>Outline</vt:lpstr>
      <vt:lpstr>Two distinct effects on light collection</vt:lpstr>
      <vt:lpstr>The Experiment Setup</vt:lpstr>
      <vt:lpstr>PowerPoint Presentation</vt:lpstr>
      <vt:lpstr>PowerPoint Presentation</vt:lpstr>
      <vt:lpstr>PowerPoint Presentation</vt:lpstr>
      <vt:lpstr>Outline</vt:lpstr>
      <vt:lpstr>Why Study Light Production in CH4-doped LAr?</vt:lpstr>
      <vt:lpstr>The Experiment Setup</vt:lpstr>
      <vt:lpstr>PowerPoint Presentation</vt:lpstr>
      <vt:lpstr>Outline</vt:lpstr>
      <vt:lpstr>Different Wavelength-Shifting (WLS) Coatings</vt:lpstr>
      <vt:lpstr>All cosmic data triggering SiPMs</vt:lpstr>
      <vt:lpstr>PowerPoint Presentation</vt:lpstr>
      <vt:lpstr>Attenuation Length Measurement</vt:lpstr>
      <vt:lpstr>Preliminary Results </vt:lpstr>
      <vt:lpstr>More LAr Light Studies Yet To Come</vt:lpstr>
      <vt:lpstr>More LAr Light Studies Yet To Come</vt:lpstr>
      <vt:lpstr>222Rn Tracing in LAr</vt:lpstr>
      <vt:lpstr>Mapping LAr Flows</vt:lpstr>
      <vt:lpstr>222Rn Tracing</vt:lpstr>
      <vt:lpstr>We would like to test this idea in Bo</vt:lpstr>
      <vt:lpstr>Argon/Xenon Mixtures</vt:lpstr>
      <vt:lpstr>Adding O(10 -100 ppm) Xe to LAr</vt:lpstr>
      <vt:lpstr>In a Nutshell</vt:lpstr>
      <vt:lpstr>Summary (I Hope I Convinced You That):</vt:lpstr>
      <vt:lpstr>End.</vt:lpstr>
      <vt:lpstr>μBooNE R&amp;D</vt:lpstr>
      <vt:lpstr>PMT Vertical Slice Test</vt:lpstr>
      <vt:lpstr>Quantum Efficiency Studies</vt:lpstr>
      <vt:lpstr>PMT Reception Testing and B-Field Shield R&amp;D</vt:lpstr>
      <vt:lpstr>LAr Scintillation Light Time Constants</vt:lpstr>
      <vt:lpstr>PowerPoint Presentation</vt:lpstr>
      <vt:lpstr>Single Photo-Electron Coincidence Counting</vt:lpstr>
      <vt:lpstr>Rayleigh Scattering</vt:lpstr>
      <vt:lpstr>In Large ν LArTPCs Rayleigh Scattering is Important </vt:lpstr>
      <vt:lpstr>Measuring Scattering Lengths in LAr</vt:lpstr>
      <vt:lpstr>222Rn Tracing in LAr</vt:lpstr>
      <vt:lpstr>Mapping LAr Flows</vt:lpstr>
      <vt:lpstr>222Rn Tracing</vt:lpstr>
      <vt:lpstr>We would like to test this idea in Bo</vt:lpstr>
      <vt:lpstr>Argon/Xenon Mixtures</vt:lpstr>
      <vt:lpstr>Adding O(10 -100 ppm) Xe to LAr</vt:lpstr>
      <vt:lpstr>PowerPoint Presentation</vt:lpstr>
      <vt:lpstr>PowerPoint Presentation</vt:lpstr>
      <vt:lpstr>MicroBooNE Sensitivities (6e20 POT)</vt:lpstr>
      <vt:lpstr>PowerPoint Presentation</vt:lpstr>
      <vt:lpstr>PowerPoint Presentation</vt:lpstr>
      <vt:lpstr>PowerPoint Presentation</vt:lpstr>
      <vt:lpstr>Warm amps S/N = 15</vt:lpstr>
      <vt:lpstr>LArTPCs: A Historical Perspective</vt:lpstr>
      <vt:lpstr>LAr scintillates at 128 nm</vt:lpstr>
      <vt:lpstr>MIT LAr Studies Program</vt:lpstr>
      <vt:lpstr>Pulse shape discrimination</vt:lpstr>
      <vt:lpstr>Nitrogen Absorption Sanity Check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Toups</dc:creator>
  <cp:lastModifiedBy>Matthew Toups</cp:lastModifiedBy>
  <cp:revision>162</cp:revision>
  <cp:lastPrinted>2014-02-14T15:36:40Z</cp:lastPrinted>
  <dcterms:created xsi:type="dcterms:W3CDTF">2014-02-11T17:19:30Z</dcterms:created>
  <dcterms:modified xsi:type="dcterms:W3CDTF">2014-04-23T00:52:46Z</dcterms:modified>
</cp:coreProperties>
</file>