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0" r:id="rId9"/>
    <p:sldId id="268" r:id="rId10"/>
    <p:sldId id="267" r:id="rId11"/>
    <p:sldId id="269" r:id="rId12"/>
    <p:sldId id="288" r:id="rId13"/>
    <p:sldId id="289" r:id="rId14"/>
    <p:sldId id="290" r:id="rId15"/>
    <p:sldId id="291" r:id="rId16"/>
    <p:sldId id="292" r:id="rId17"/>
    <p:sldId id="295" r:id="rId18"/>
    <p:sldId id="296" r:id="rId19"/>
    <p:sldId id="294" r:id="rId20"/>
    <p:sldId id="293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A2FF"/>
    <a:srgbClr val="8298FF"/>
    <a:srgbClr val="7098FF"/>
    <a:srgbClr val="335AFF"/>
    <a:srgbClr val="5370FF"/>
    <a:srgbClr val="537AFF"/>
    <a:srgbClr val="5366FF"/>
    <a:srgbClr val="3366FF"/>
    <a:srgbClr val="3366E1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74382-D95A-46CF-B144-7D44C60FFBC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39ED-CF5B-42E2-9AA0-037C2B691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9B2E-4067-4C66-982E-826811212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4CA8B-EC95-4C80-9D1A-2AF4FC7F5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096F-99EF-42B1-9265-CB6A987A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144F0-7046-49CF-9BD7-A6373030B244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9C397-7ABE-4DEB-ADD9-A3D32AE2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883E6-AB95-4EBA-930E-9817258B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7526-9502-4125-87CD-F4989A9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9E359D-AB82-49A3-AE26-43844076E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138C3-D30A-413D-B3FE-5760FCB86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37AF-5C8F-4E34-A599-D02625E2B825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87C58-EE0B-421D-9125-1FB08845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55A83-B081-4CA0-9662-0D229220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95D2C-7E49-40AC-A02E-DF6150382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CE1C2-9BE8-4DCD-A36F-A38A76F9E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C8CF-05A6-42B0-8961-B38E4F22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CD52-2D74-4B2B-BD9D-E26415585ED7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B2AA0-DBCF-4485-8C40-C59A199E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A45D1-A419-4504-96B3-488D79B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8579-7B36-4F68-BBA4-384C88E2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477C-DC4A-47D9-9192-9DADE45EC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7E502-A232-40F3-8CC3-0FC567E6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781B-D160-4C51-ABE6-FB0124E4B3A2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4472-2468-40B3-883E-31455C40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A9300-FA96-4D7B-800B-63264603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44FE7-7E58-4FA9-A692-68905778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0D0AD-A099-46C5-A499-CC37B2C6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D91BE-8135-45D4-B331-3A9ED06D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1FD-20B3-401F-9D85-F85AB0B37373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24FB-7352-41D5-B51D-6FF10365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B9E3B-4C19-4F77-A69E-65B5AE3E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1738-4ABB-4712-A55F-E4640137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79B1-A68E-4846-AA63-B9A567205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F1699-F55C-4126-B959-89A57E0AA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12B0E-7BBC-4651-A985-C26B8237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2B8C-B6D8-47F5-8F8D-137E98AF16A4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B0430-85BE-4A9C-AB6A-4981A36D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9DDE1-7A3E-4C46-B0A7-CB76084F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6341-FF30-4836-A6F8-46FFB903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1B16E-BBBA-4E96-84A8-EA9A76086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D5EF7-B289-43AD-AB65-38E5351EB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586E3-050E-40B4-9EDC-92DC5874D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CE3A9-6258-45EB-BBE9-AFC9835CA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113F6-5CC6-436E-8F43-1CCBD16C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D5A8-4994-4B94-AB8E-E14B3E0A88F1}" type="datetime1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9B407-B8B1-4D2C-A56F-FEA7CFD0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AE680-1050-4E1F-BC9E-4B9BBBC0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7FB3-D120-4627-88CA-6FF0EF26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56AE9-D8C1-453F-B118-FB848141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32F2-C127-42AF-9E8C-77B7953745F1}" type="datetime1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87BB5-AAA0-4850-95E5-A512FDCE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04C15-358D-4D9D-A793-AFD3BFFE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80797-B82F-4847-A6E0-4DDD050D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B749-9485-4590-B4A1-EB944192DB9A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B14E8-BDE0-474F-AE65-F1A02CC4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D9554-53D4-42E8-9D1F-0597A016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BC83-1B07-44AC-B1DE-1A6ABCE1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0BF3-72FE-4ABB-AC6D-5194DDA1B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55E26-937C-4C6D-BC42-347603ED8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ABE55-9455-4E6F-8A86-72F2E6AF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0C2-592A-4F20-B06E-31B1BFC1CC58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6407-F596-420E-B625-23684D0B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DF3DF-0925-44D2-8FD7-0AB2285E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65FF-82B9-4F74-97D2-091353FEA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F41FB-71C8-42C0-9942-75D27B951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8B8D4-6D5C-4D04-9663-EFC8D33E5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3A187-37D2-4D97-A40A-3E3B1401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0B54-A578-4535-B842-172946CFB4DC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31260-8FC9-4CA6-A8D8-94F65C23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DD675-BD73-4656-83D1-DF1C5CD9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2C53F-D8AB-46A5-897D-551D6B15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DF9A8-443D-4E35-ABDB-1037BC637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C177-6D5C-4359-86D3-2DFAA7670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EAE5-DCFA-4178-9CD8-D7D877D1CA92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6995-E063-4FE5-B41F-BFC7BF373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A0230-E4CC-4F8D-9EA6-60DBD7669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2E8B-4AFE-43BC-877A-975A12A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1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31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9.svg"/><Relationship Id="rId7" Type="http://schemas.openxmlformats.org/officeDocument/2006/relationships/image" Target="../media/image3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image" Target="../media/image29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161C-8009-4787-89E6-0F86127B9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Estimating the Sensitivity of the DM Radio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AFEE5-33AB-4B51-88C9-32553C572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Saptarshi Chaudhuri</a:t>
            </a:r>
          </a:p>
          <a:p>
            <a:r>
              <a:rPr lang="en-US" dirty="0"/>
              <a:t>Princeton University</a:t>
            </a:r>
          </a:p>
          <a:p>
            <a:r>
              <a:rPr lang="en-US" dirty="0"/>
              <a:t>August 13,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BC1EA-1106-41EF-9077-DD0A3397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2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68B65AC-BD99-4A20-B0DE-8BE7A7E50BFA}"/>
              </a:ext>
            </a:extLst>
          </p:cNvPr>
          <p:cNvGrpSpPr/>
          <p:nvPr/>
        </p:nvGrpSpPr>
        <p:grpSpPr>
          <a:xfrm>
            <a:off x="1517904" y="868680"/>
            <a:ext cx="9239250" cy="5664300"/>
            <a:chOff x="1369060" y="507102"/>
            <a:chExt cx="9239250" cy="5664300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05802C1B-282D-4FE4-9C86-2ED6D6230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40571" y="1334135"/>
              <a:ext cx="7863840" cy="3010664"/>
            </a:xfrm>
            <a:prstGeom prst="rect">
              <a:avLst/>
            </a:prstGeom>
          </p:spPr>
        </p:pic>
        <p:sp>
          <p:nvSpPr>
            <p:cNvPr id="5" name="TextBox 216">
              <a:extLst>
                <a:ext uri="{FF2B5EF4-FFF2-40B4-BE49-F238E27FC236}">
                  <a16:creationId xmlns:a16="http://schemas.microsoft.com/office/drawing/2014/main" id="{2260BD9D-73F8-4E47-AA4D-BFD34FB07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9356" y="1478356"/>
              <a:ext cx="158913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Resonator Line Shape 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FB9015C-7405-4F42-B80D-FFB0CE501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7715" y="2540182"/>
              <a:ext cx="7863840" cy="3010664"/>
            </a:xfrm>
            <a:prstGeom prst="rect">
              <a:avLst/>
            </a:prstGeom>
          </p:spPr>
        </p:pic>
        <p:sp>
          <p:nvSpPr>
            <p:cNvPr id="7" name="TextBox 216">
              <a:extLst>
                <a:ext uri="{FF2B5EF4-FFF2-40B4-BE49-F238E27FC236}">
                  <a16:creationId xmlns:a16="http://schemas.microsoft.com/office/drawing/2014/main" id="{93E09197-93D8-48CA-800C-4E217C39C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7325" y="3620135"/>
              <a:ext cx="1720309" cy="73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ED75317-365F-48AE-A031-3F5903D49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1040" y="4505960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9" name="TextBox 216">
              <a:extLst>
                <a:ext uri="{FF2B5EF4-FFF2-40B4-BE49-F238E27FC236}">
                  <a16:creationId xmlns:a16="http://schemas.microsoft.com/office/drawing/2014/main" id="{FA0EAE4C-BB21-4795-BA92-F4A4B4F92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6160" y="4505960"/>
              <a:ext cx="17203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Readout Noise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8F96B7-32C8-46DD-BF8D-0CBE009296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3460" y="2467610"/>
              <a:ext cx="0" cy="3133725"/>
            </a:xfrm>
            <a:prstGeom prst="line">
              <a:avLst/>
            </a:prstGeom>
            <a:ln w="476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E8D20-2F94-4A57-8909-BD6C62CCBE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6285" y="2467610"/>
              <a:ext cx="0" cy="3133725"/>
            </a:xfrm>
            <a:prstGeom prst="line">
              <a:avLst/>
            </a:prstGeom>
            <a:ln w="476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88724A8-392D-4599-899E-3CDBFEE3BF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79135" y="5744210"/>
              <a:ext cx="365760" cy="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216">
              <a:extLst>
                <a:ext uri="{FF2B5EF4-FFF2-40B4-BE49-F238E27FC236}">
                  <a16:creationId xmlns:a16="http://schemas.microsoft.com/office/drawing/2014/main" id="{2D0CDDF0-D81B-46C3-B5C1-F0B79C1587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4710" y="5771292"/>
              <a:ext cx="2600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Resonator Bandwidth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2874E9A-4EAC-4803-AA63-6CAEDEEFC9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5235" y="3420110"/>
              <a:ext cx="0" cy="219456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31594E1-942B-40F0-A24A-2948190EE2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2065" y="5601335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9537214-623D-4461-9F65-8BAFD285C8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59609" y="1165549"/>
              <a:ext cx="0" cy="45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216">
              <a:extLst>
                <a:ext uri="{FF2B5EF4-FFF2-40B4-BE49-F238E27FC236}">
                  <a16:creationId xmlns:a16="http://schemas.microsoft.com/office/drawing/2014/main" id="{C859D669-FA91-46ED-9A05-1925A7FA9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51746" y="5601335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Frequency</a:t>
              </a:r>
            </a:p>
          </p:txBody>
        </p:sp>
        <p:sp>
          <p:nvSpPr>
            <p:cNvPr id="18" name="TextBox 216">
              <a:extLst>
                <a:ext uri="{FF2B5EF4-FFF2-40B4-BE49-F238E27FC236}">
                  <a16:creationId xmlns:a16="http://schemas.microsoft.com/office/drawing/2014/main" id="{1502577B-C303-4811-B0F3-F3AD0FB1A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9060" y="507102"/>
              <a:ext cx="15565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Current Response</a:t>
              </a:r>
            </a:p>
          </p:txBody>
        </p:sp>
        <p:sp>
          <p:nvSpPr>
            <p:cNvPr id="19" name="TextBox 216">
              <a:extLst>
                <a:ext uri="{FF2B5EF4-FFF2-40B4-BE49-F238E27FC236}">
                  <a16:creationId xmlns:a16="http://schemas.microsoft.com/office/drawing/2014/main" id="{9E2FD7EE-3723-4112-8AB5-F540A299E7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5072" y="3009043"/>
              <a:ext cx="2600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DM 2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AC5D3FF-CA41-4A2E-B57D-0E7984A252D9}"/>
              </a:ext>
            </a:extLst>
          </p:cNvPr>
          <p:cNvSpPr txBox="1"/>
          <p:nvPr/>
        </p:nvSpPr>
        <p:spPr>
          <a:xfrm flipH="1">
            <a:off x="1778000" y="6319520"/>
            <a:ext cx="865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SNR not degraded when readout subdominant to thermal noise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5D8CDFA-B1EB-49B7-A7C6-631BEFC8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160"/>
            <a:ext cx="10515600" cy="133572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Detuned DM signal: SNR the same!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B37226-A926-42FF-AB0B-078ECC69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A7AD-77AE-4286-992F-EB47F9D3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Scan rate enhancement from sensitivity BW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A36B57B-097C-495B-8C40-F097F6275A2E}"/>
              </a:ext>
            </a:extLst>
          </p:cNvPr>
          <p:cNvGrpSpPr/>
          <p:nvPr/>
        </p:nvGrpSpPr>
        <p:grpSpPr>
          <a:xfrm>
            <a:off x="1517904" y="868680"/>
            <a:ext cx="9239250" cy="6080696"/>
            <a:chOff x="1389380" y="781422"/>
            <a:chExt cx="9239250" cy="6080696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00EAA77F-86AF-4730-822F-F97AC002D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0891" y="1608455"/>
              <a:ext cx="7863840" cy="3010664"/>
            </a:xfrm>
            <a:prstGeom prst="rect">
              <a:avLst/>
            </a:prstGeom>
          </p:spPr>
        </p:pic>
        <p:sp>
          <p:nvSpPr>
            <p:cNvPr id="6" name="TextBox 216">
              <a:extLst>
                <a:ext uri="{FF2B5EF4-FFF2-40B4-BE49-F238E27FC236}">
                  <a16:creationId xmlns:a16="http://schemas.microsoft.com/office/drawing/2014/main" id="{9CBB8CD0-1D13-43B9-AB7F-1BC53D65B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676" y="1752676"/>
              <a:ext cx="158913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Resonator Line Shape 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5722821-2E0E-451C-85FD-CF5C67FFF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58035" y="2814502"/>
              <a:ext cx="7863840" cy="3010664"/>
            </a:xfrm>
            <a:prstGeom prst="rect">
              <a:avLst/>
            </a:prstGeom>
          </p:spPr>
        </p:pic>
        <p:sp>
          <p:nvSpPr>
            <p:cNvPr id="8" name="TextBox 216">
              <a:extLst>
                <a:ext uri="{FF2B5EF4-FFF2-40B4-BE49-F238E27FC236}">
                  <a16:creationId xmlns:a16="http://schemas.microsoft.com/office/drawing/2014/main" id="{AD416D1F-4D3B-4848-A2A3-3651E263D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7645" y="3894455"/>
              <a:ext cx="1720309" cy="73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sp>
          <p:nvSpPr>
            <p:cNvPr id="9" name="TextBox 216">
              <a:extLst>
                <a:ext uri="{FF2B5EF4-FFF2-40B4-BE49-F238E27FC236}">
                  <a16:creationId xmlns:a16="http://schemas.microsoft.com/office/drawing/2014/main" id="{473A24B2-FE73-423F-9980-CC9C17403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6480" y="4780280"/>
              <a:ext cx="17203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Readout Noise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CD0FF69-D76A-471E-A0DA-5E13E54211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9455" y="6018530"/>
              <a:ext cx="365760" cy="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216">
              <a:extLst>
                <a:ext uri="{FF2B5EF4-FFF2-40B4-BE49-F238E27FC236}">
                  <a16:creationId xmlns:a16="http://schemas.microsoft.com/office/drawing/2014/main" id="{9141D471-83B1-4F05-BB70-88B249EE9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030" y="6045612"/>
              <a:ext cx="2600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Resonator Bandwidth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2AB2422-437F-41B5-9A98-1286CC5937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2385" y="5875655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5643AA-85D1-4B0C-88A0-721EAED8D8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9929" y="1439869"/>
              <a:ext cx="0" cy="45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16">
              <a:extLst>
                <a:ext uri="{FF2B5EF4-FFF2-40B4-BE49-F238E27FC236}">
                  <a16:creationId xmlns:a16="http://schemas.microsoft.com/office/drawing/2014/main" id="{DD8B5C47-DA24-4A94-90CD-B6A5AB503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2066" y="5875655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Frequency</a:t>
              </a:r>
            </a:p>
          </p:txBody>
        </p:sp>
        <p:sp>
          <p:nvSpPr>
            <p:cNvPr id="15" name="TextBox 216">
              <a:extLst>
                <a:ext uri="{FF2B5EF4-FFF2-40B4-BE49-F238E27FC236}">
                  <a16:creationId xmlns:a16="http://schemas.microsoft.com/office/drawing/2014/main" id="{FE3F2147-7D91-4003-BFD9-F931DD0E7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9380" y="781422"/>
              <a:ext cx="15565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Current Response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522D3AE-3518-4FCC-ADF7-472E350AE7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t="65891"/>
            <a:stretch/>
          </p:blipFill>
          <p:spPr>
            <a:xfrm>
              <a:off x="2074225" y="4797836"/>
              <a:ext cx="7863840" cy="1026945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AD6FE4-DFDB-43D8-81E0-C19C12197C3D}"/>
                </a:ext>
              </a:extLst>
            </p:cNvPr>
            <p:cNvSpPr/>
            <p:nvPr/>
          </p:nvSpPr>
          <p:spPr>
            <a:xfrm>
              <a:off x="4234498" y="4761992"/>
              <a:ext cx="3515673" cy="111289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BE7897-DD34-428A-BE07-AA151C5658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3780" y="2741930"/>
              <a:ext cx="0" cy="3133725"/>
            </a:xfrm>
            <a:prstGeom prst="line">
              <a:avLst/>
            </a:prstGeom>
            <a:ln w="476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0213CF1-510A-42CB-8E6C-ED94657E2E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6605" y="2741930"/>
              <a:ext cx="0" cy="3133725"/>
            </a:xfrm>
            <a:prstGeom prst="line">
              <a:avLst/>
            </a:prstGeom>
            <a:ln w="476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874CE4-4AE6-479B-9A2A-37738B6325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0173" y="4704080"/>
              <a:ext cx="0" cy="192024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0C1C67D-9869-498B-AA55-C41850C1A4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37353" y="4702585"/>
              <a:ext cx="0" cy="192024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5A0A524-9B3C-4F6F-96EB-ABF9D918BD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1360" y="4780280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30" name="TextBox 216">
              <a:extLst>
                <a:ext uri="{FF2B5EF4-FFF2-40B4-BE49-F238E27FC236}">
                  <a16:creationId xmlns:a16="http://schemas.microsoft.com/office/drawing/2014/main" id="{44790B83-1E18-4322-A5E2-B8C9A7EA2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697" y="6462008"/>
              <a:ext cx="26317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Sensitivity Bandwidth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F5813DA-BCC8-43AA-AFEB-75CAB71E70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4030" y="6417310"/>
              <a:ext cx="3383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E3CA8F-4015-4A85-B006-CD7C2FFD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A7AD-77AE-4286-992F-EB47F9D3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Readout noise is just the tip of the iceberg</a:t>
            </a:r>
          </a:p>
        </p:txBody>
      </p:sp>
      <p:sp>
        <p:nvSpPr>
          <p:cNvPr id="38" name="TextBox 216">
            <a:extLst>
              <a:ext uri="{FF2B5EF4-FFF2-40B4-BE49-F238E27FC236}">
                <a16:creationId xmlns:a16="http://schemas.microsoft.com/office/drawing/2014/main" id="{CCF8072D-6A62-4F8F-A0E9-9FCFB5ECD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172" y="2695254"/>
            <a:ext cx="2740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Readout: Imprecision</a:t>
            </a: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ED46984E-498A-4952-8A37-D2259CC56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1402" y="1778883"/>
            <a:ext cx="7933642" cy="4114800"/>
          </a:xfrm>
          <a:prstGeom prst="rect">
            <a:avLst/>
          </a:prstGeom>
        </p:spPr>
      </p:pic>
      <p:sp>
        <p:nvSpPr>
          <p:cNvPr id="42" name="TextBox 216">
            <a:extLst>
              <a:ext uri="{FF2B5EF4-FFF2-40B4-BE49-F238E27FC236}">
                <a16:creationId xmlns:a16="http://schemas.microsoft.com/office/drawing/2014/main" id="{5CCFD803-212B-45FB-8C8F-BD83456EF8EF}"/>
              </a:ext>
            </a:extLst>
          </p:cNvPr>
          <p:cNvSpPr txBox="1">
            <a:spLocks noChangeArrowheads="1"/>
          </p:cNvSpPr>
          <p:nvPr/>
        </p:nvSpPr>
        <p:spPr bwMode="auto">
          <a:xfrm rot="1989832">
            <a:off x="7484194" y="4726859"/>
            <a:ext cx="2825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2000" dirty="0">
                <a:solidFill>
                  <a:srgbClr val="FF0000"/>
                </a:solidFill>
                <a:latin typeface="Calibri" panose="020F0502020204030204"/>
              </a:rPr>
              <a:t>Thermal + Vacuum Noise</a:t>
            </a:r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36610874-5486-4515-8817-80F2A04172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3347" b="-1"/>
          <a:stretch/>
        </p:blipFill>
        <p:spPr>
          <a:xfrm>
            <a:off x="2001402" y="3151035"/>
            <a:ext cx="7933642" cy="2742648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A0C2234-176C-4191-AD9A-7FBE9EEE9810}"/>
              </a:ext>
            </a:extLst>
          </p:cNvPr>
          <p:cNvCxnSpPr>
            <a:cxnSpLocks/>
          </p:cNvCxnSpPr>
          <p:nvPr/>
        </p:nvCxnSpPr>
        <p:spPr>
          <a:xfrm flipH="1">
            <a:off x="1923296" y="1472184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F3355C11-D151-4803-956F-C60DB65AFC4A}"/>
              </a:ext>
            </a:extLst>
          </p:cNvPr>
          <p:cNvSpPr/>
          <p:nvPr/>
        </p:nvSpPr>
        <p:spPr>
          <a:xfrm>
            <a:off x="5257045" y="3121274"/>
            <a:ext cx="1417320" cy="2777737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8FF0C8D-A5F3-46DD-B3CA-C929D973DFC8}"/>
              </a:ext>
            </a:extLst>
          </p:cNvPr>
          <p:cNvGrpSpPr/>
          <p:nvPr/>
        </p:nvGrpSpPr>
        <p:grpSpPr>
          <a:xfrm>
            <a:off x="1825753" y="5819480"/>
            <a:ext cx="8746245" cy="651818"/>
            <a:chOff x="301752" y="5907970"/>
            <a:chExt cx="8746245" cy="651818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0C5BE3A-C669-45D2-9FA5-90FAEB1C69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752" y="5907970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48" name="TextBox 216">
              <a:extLst>
                <a:ext uri="{FF2B5EF4-FFF2-40B4-BE49-F238E27FC236}">
                  <a16:creationId xmlns:a16="http://schemas.microsoft.com/office/drawing/2014/main" id="{B1BC2547-3B12-434B-861B-8494A3192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1433" y="5907970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Frequency</a:t>
              </a:r>
            </a:p>
          </p:txBody>
        </p:sp>
        <p:sp>
          <p:nvSpPr>
            <p:cNvPr id="49" name="TextBox 216">
              <a:extLst>
                <a:ext uri="{FF2B5EF4-FFF2-40B4-BE49-F238E27FC236}">
                  <a16:creationId xmlns:a16="http://schemas.microsoft.com/office/drawing/2014/main" id="{05BCD407-5921-41C5-8D42-535641A81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1064" y="6159678"/>
              <a:ext cx="26317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en-US" sz="2000" dirty="0">
                  <a:latin typeface="Calibri" panose="020F0502020204030204"/>
                </a:rPr>
                <a:t>Sensitivity BW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4825B54E-1FF9-496C-B83F-60FCEAC2E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9397" y="6094660"/>
              <a:ext cx="13716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216">
            <a:extLst>
              <a:ext uri="{FF2B5EF4-FFF2-40B4-BE49-F238E27FC236}">
                <a16:creationId xmlns:a16="http://schemas.microsoft.com/office/drawing/2014/main" id="{E483A6ED-1567-497C-A0EB-0F98E53B5E4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32016" y="1675757"/>
            <a:ext cx="15565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/>
              </a:rPr>
              <a:t>Response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3B4D068-7F21-4550-A405-D0078C56659C}"/>
              </a:ext>
            </a:extLst>
          </p:cNvPr>
          <p:cNvCxnSpPr>
            <a:cxnSpLocks/>
          </p:cNvCxnSpPr>
          <p:nvPr/>
        </p:nvCxnSpPr>
        <p:spPr>
          <a:xfrm flipV="1">
            <a:off x="1944863" y="3121273"/>
            <a:ext cx="8046720" cy="0"/>
          </a:xfrm>
          <a:prstGeom prst="straightConnector1">
            <a:avLst/>
          </a:prstGeom>
          <a:noFill/>
          <a:ln w="47625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  <a:headEnd type="none"/>
            <a:tailEnd type="none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B777D23-2C47-4915-9C79-AC9B1DDC063B}"/>
              </a:ext>
            </a:extLst>
          </p:cNvPr>
          <p:cNvCxnSpPr>
            <a:cxnSpLocks/>
          </p:cNvCxnSpPr>
          <p:nvPr/>
        </p:nvCxnSpPr>
        <p:spPr>
          <a:xfrm flipV="1">
            <a:off x="6669287" y="2766238"/>
            <a:ext cx="0" cy="3383280"/>
          </a:xfrm>
          <a:prstGeom prst="line">
            <a:avLst/>
          </a:prstGeom>
          <a:ln w="476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B80AA8D-6959-4AFC-99CB-835BC27EA904}"/>
              </a:ext>
            </a:extLst>
          </p:cNvPr>
          <p:cNvCxnSpPr>
            <a:cxnSpLocks/>
          </p:cNvCxnSpPr>
          <p:nvPr/>
        </p:nvCxnSpPr>
        <p:spPr>
          <a:xfrm flipV="1">
            <a:off x="5257045" y="2766238"/>
            <a:ext cx="0" cy="3383280"/>
          </a:xfrm>
          <a:prstGeom prst="line">
            <a:avLst/>
          </a:prstGeom>
          <a:ln w="476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F387202-24A9-4DA2-81EF-ED30FB8D8386}"/>
              </a:ext>
            </a:extLst>
          </p:cNvPr>
          <p:cNvGrpSpPr/>
          <p:nvPr/>
        </p:nvGrpSpPr>
        <p:grpSpPr>
          <a:xfrm>
            <a:off x="1970550" y="4706815"/>
            <a:ext cx="7936992" cy="1179002"/>
            <a:chOff x="446550" y="4706815"/>
            <a:chExt cx="7936992" cy="1179002"/>
          </a:xfrm>
        </p:grpSpPr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D4339AF5-7B0A-4D64-9C5E-28D1127A5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6550" y="4706815"/>
              <a:ext cx="7936992" cy="1179002"/>
            </a:xfrm>
            <a:prstGeom prst="rect">
              <a:avLst/>
            </a:prstGeom>
          </p:spPr>
        </p:pic>
        <p:sp>
          <p:nvSpPr>
            <p:cNvPr id="57" name="TextBox 216">
              <a:extLst>
                <a:ext uri="{FF2B5EF4-FFF2-40B4-BE49-F238E27FC236}">
                  <a16:creationId xmlns:a16="http://schemas.microsoft.com/office/drawing/2014/main" id="{C36C2B59-1D66-4576-AE29-47BDC222F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892787">
              <a:off x="5335920" y="5133328"/>
              <a:ext cx="258389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srgbClr val="0000FF"/>
                  </a:solidFill>
                  <a:latin typeface="Calibri" panose="020F0502020204030204"/>
                </a:rPr>
                <a:t>Readout: Backaction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A565B0B-B733-4D7E-B171-C5C3E98D6F47}"/>
              </a:ext>
            </a:extLst>
          </p:cNvPr>
          <p:cNvGrpSpPr/>
          <p:nvPr/>
        </p:nvGrpSpPr>
        <p:grpSpPr>
          <a:xfrm>
            <a:off x="1825753" y="1689439"/>
            <a:ext cx="8746245" cy="4718564"/>
            <a:chOff x="301752" y="1689439"/>
            <a:chExt cx="8746245" cy="4718564"/>
          </a:xfrm>
        </p:grpSpPr>
        <p:sp>
          <p:nvSpPr>
            <p:cNvPr id="59" name="TextBox 216">
              <a:extLst>
                <a:ext uri="{FF2B5EF4-FFF2-40B4-BE49-F238E27FC236}">
                  <a16:creationId xmlns:a16="http://schemas.microsoft.com/office/drawing/2014/main" id="{D8472FEB-4034-49B5-84E2-E6CC521EB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8066" y="2676568"/>
              <a:ext cx="2428079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en-US" sz="20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/>
                </a:rPr>
                <a:t>Readout Noise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09D5932-635E-41C1-8A52-D7E39D5A3098}"/>
                </a:ext>
              </a:extLst>
            </p:cNvPr>
            <p:cNvSpPr/>
            <p:nvPr/>
          </p:nvSpPr>
          <p:spPr>
            <a:xfrm>
              <a:off x="301753" y="3609036"/>
              <a:ext cx="8442952" cy="2798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A68C5DA-8EF8-4B6F-9BCB-AA2051ECF521}"/>
                </a:ext>
              </a:extLst>
            </p:cNvPr>
            <p:cNvGrpSpPr/>
            <p:nvPr/>
          </p:nvGrpSpPr>
          <p:grpSpPr>
            <a:xfrm>
              <a:off x="301752" y="3510374"/>
              <a:ext cx="8746245" cy="651818"/>
              <a:chOff x="301752" y="5907970"/>
              <a:chExt cx="8746245" cy="651818"/>
            </a:xfrm>
          </p:grpSpPr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02FAF52A-5112-46D2-BC5E-7C48E9AA4C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1752" y="5907970"/>
                <a:ext cx="822960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</p:cxnSp>
          <p:sp>
            <p:nvSpPr>
              <p:cNvPr id="64" name="TextBox 216">
                <a:extLst>
                  <a:ext uri="{FF2B5EF4-FFF2-40B4-BE49-F238E27FC236}">
                    <a16:creationId xmlns:a16="http://schemas.microsoft.com/office/drawing/2014/main" id="{1FBC3D80-3F56-41AF-A6C2-CF9FC34794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91433" y="5907970"/>
                <a:ext cx="15565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altLang="en-US" sz="2000" dirty="0">
                    <a:solidFill>
                      <a:prstClr val="black"/>
                    </a:solidFill>
                    <a:latin typeface="Calibri" panose="020F0502020204030204"/>
                  </a:rPr>
                  <a:t>Frequency</a:t>
                </a:r>
              </a:p>
            </p:txBody>
          </p:sp>
          <p:sp>
            <p:nvSpPr>
              <p:cNvPr id="65" name="TextBox 216">
                <a:extLst>
                  <a:ext uri="{FF2B5EF4-FFF2-40B4-BE49-F238E27FC236}">
                    <a16:creationId xmlns:a16="http://schemas.microsoft.com/office/drawing/2014/main" id="{30C14654-D05E-45BE-9F0C-938CF696C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1064" y="6159678"/>
                <a:ext cx="263175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000" dirty="0">
                    <a:latin typeface="Calibri" panose="020F0502020204030204"/>
                  </a:rPr>
                  <a:t>Sensitivity BW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32F5C071-F41C-4DE4-A306-B6C8DE5F93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9397" y="6094660"/>
                <a:ext cx="13716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216">
              <a:extLst>
                <a:ext uri="{FF2B5EF4-FFF2-40B4-BE49-F238E27FC236}">
                  <a16:creationId xmlns:a16="http://schemas.microsoft.com/office/drawing/2014/main" id="{89EAC453-8E92-4CDF-83D7-228B75A97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1689439"/>
              <a:ext cx="28568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srgbClr val="FF0000"/>
                  </a:solidFill>
                  <a:latin typeface="Calibri" panose="020F0502020204030204"/>
                </a:rPr>
                <a:t>Thermal + Vacuum Noise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3F8993-F40A-412C-9F81-C15667C6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A7AD-77AE-4286-992F-EB47F9D3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Increase coupling to lower imprecision noise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9847C0-016C-4046-839B-E00565E96EBD}"/>
              </a:ext>
            </a:extLst>
          </p:cNvPr>
          <p:cNvGrpSpPr/>
          <p:nvPr/>
        </p:nvGrpSpPr>
        <p:grpSpPr>
          <a:xfrm>
            <a:off x="1509899" y="1097530"/>
            <a:ext cx="9062098" cy="5373768"/>
            <a:chOff x="1296539" y="1097530"/>
            <a:chExt cx="9062098" cy="5373768"/>
          </a:xfrm>
        </p:grpSpPr>
        <p:sp>
          <p:nvSpPr>
            <p:cNvPr id="30" name="TextBox 216">
              <a:extLst>
                <a:ext uri="{FF2B5EF4-FFF2-40B4-BE49-F238E27FC236}">
                  <a16:creationId xmlns:a16="http://schemas.microsoft.com/office/drawing/2014/main" id="{6F9A6430-D3FA-465E-84EF-E334DC7E5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6812" y="2695254"/>
              <a:ext cx="27401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</a:rPr>
                <a:t>Readout: Imprecision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50B546F5-94B2-4E29-842B-863DE8992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88042" y="1778883"/>
              <a:ext cx="7933642" cy="4114800"/>
            </a:xfrm>
            <a:prstGeom prst="rect">
              <a:avLst/>
            </a:prstGeom>
          </p:spPr>
        </p:pic>
        <p:sp>
          <p:nvSpPr>
            <p:cNvPr id="32" name="TextBox 216">
              <a:extLst>
                <a:ext uri="{FF2B5EF4-FFF2-40B4-BE49-F238E27FC236}">
                  <a16:creationId xmlns:a16="http://schemas.microsoft.com/office/drawing/2014/main" id="{883F9AB2-A4BD-48B3-938B-5142BAEA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89832">
              <a:off x="7270833" y="4726859"/>
              <a:ext cx="2825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C3C65893-2744-41C7-B4EF-A11A45F184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t="33347" b="-1"/>
            <a:stretch/>
          </p:blipFill>
          <p:spPr>
            <a:xfrm>
              <a:off x="1788042" y="3151035"/>
              <a:ext cx="7933642" cy="2742648"/>
            </a:xfrm>
            <a:prstGeom prst="rect">
              <a:avLst/>
            </a:prstGeom>
          </p:spPr>
        </p:pic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22AB701-4CAA-43B6-B61D-3F364C100A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9936" y="1472184"/>
              <a:ext cx="0" cy="45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A3395C7-6BED-4A57-B12C-9B94C55B27E4}"/>
                </a:ext>
              </a:extLst>
            </p:cNvPr>
            <p:cNvSpPr/>
            <p:nvPr/>
          </p:nvSpPr>
          <p:spPr>
            <a:xfrm>
              <a:off x="5043685" y="3121273"/>
              <a:ext cx="1417320" cy="277773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7159C99-1568-4270-98F9-7416F832AAD9}"/>
                </a:ext>
              </a:extLst>
            </p:cNvPr>
            <p:cNvGrpSpPr/>
            <p:nvPr/>
          </p:nvGrpSpPr>
          <p:grpSpPr>
            <a:xfrm>
              <a:off x="1612392" y="5819480"/>
              <a:ext cx="8746245" cy="651818"/>
              <a:chOff x="301752" y="5907970"/>
              <a:chExt cx="8746245" cy="651818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C107ECA5-AECB-4708-B4FB-EFE62B60EA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1752" y="5907970"/>
                <a:ext cx="822960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</p:cxnSp>
          <p:sp>
            <p:nvSpPr>
              <p:cNvPr id="39" name="TextBox 216">
                <a:extLst>
                  <a:ext uri="{FF2B5EF4-FFF2-40B4-BE49-F238E27FC236}">
                    <a16:creationId xmlns:a16="http://schemas.microsoft.com/office/drawing/2014/main" id="{BAC65719-28A9-4BE7-B137-1A734FACB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91433" y="5907970"/>
                <a:ext cx="15565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Frequency</a:t>
                </a:r>
              </a:p>
            </p:txBody>
          </p:sp>
          <p:sp>
            <p:nvSpPr>
              <p:cNvPr id="40" name="TextBox 216">
                <a:extLst>
                  <a:ext uri="{FF2B5EF4-FFF2-40B4-BE49-F238E27FC236}">
                    <a16:creationId xmlns:a16="http://schemas.microsoft.com/office/drawing/2014/main" id="{6661224A-4DE9-4480-B892-4B01B32AD2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1064" y="6159678"/>
                <a:ext cx="263175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Sensitivity BW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C80FB88-8022-4393-B607-3AE0A50274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9397" y="6094660"/>
                <a:ext cx="13716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216">
              <a:extLst>
                <a:ext uri="{FF2B5EF4-FFF2-40B4-BE49-F238E27FC236}">
                  <a16:creationId xmlns:a16="http://schemas.microsoft.com/office/drawing/2014/main" id="{B7BAD537-E442-4679-93C8-5D9929767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18312" y="1675757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Response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BBB0DCD4-209A-4D1A-85CA-6DFB71BED8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1503" y="3121273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37E790C-0A0F-4A19-9379-CA8BA5D6D3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5927" y="2766238"/>
              <a:ext cx="0" cy="338328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5A7CB3C-D77F-480A-A6CF-ADCECED278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3685" y="2766238"/>
              <a:ext cx="0" cy="338328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24473F4B-46F5-4C11-A16A-39F9030BCF03}"/>
                </a:ext>
              </a:extLst>
            </p:cNvPr>
            <p:cNvGrpSpPr/>
            <p:nvPr/>
          </p:nvGrpSpPr>
          <p:grpSpPr>
            <a:xfrm>
              <a:off x="1757190" y="4706815"/>
              <a:ext cx="7936992" cy="1179002"/>
              <a:chOff x="446550" y="4706815"/>
              <a:chExt cx="7936992" cy="1179002"/>
            </a:xfrm>
          </p:grpSpPr>
          <p:pic>
            <p:nvPicPr>
              <p:cNvPr id="73" name="Graphic 72">
                <a:extLst>
                  <a:ext uri="{FF2B5EF4-FFF2-40B4-BE49-F238E27FC236}">
                    <a16:creationId xmlns:a16="http://schemas.microsoft.com/office/drawing/2014/main" id="{AB03D9D0-CC0D-42C9-9248-E05033FC1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46550" y="4706815"/>
                <a:ext cx="7936992" cy="1179002"/>
              </a:xfrm>
              <a:prstGeom prst="rect">
                <a:avLst/>
              </a:prstGeom>
            </p:spPr>
          </p:pic>
          <p:sp>
            <p:nvSpPr>
              <p:cNvPr id="74" name="TextBox 216">
                <a:extLst>
                  <a:ext uri="{FF2B5EF4-FFF2-40B4-BE49-F238E27FC236}">
                    <a16:creationId xmlns:a16="http://schemas.microsoft.com/office/drawing/2014/main" id="{18BD23A0-C9E3-440D-AE9D-BA2AD75BCF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892787">
                <a:off x="5335920" y="5133328"/>
                <a:ext cx="258389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Readout: Backaction</a:t>
                </a:r>
              </a:p>
            </p:txBody>
          </p:sp>
        </p:grp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992896F-8AF1-4955-BFE6-800DC816C3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4567" y="4088423"/>
              <a:ext cx="0" cy="618392"/>
            </a:xfrm>
            <a:prstGeom prst="straightConnector1">
              <a:avLst/>
            </a:prstGeom>
            <a:ln w="76200">
              <a:solidFill>
                <a:srgbClr val="0000FF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CC3CBE1-4CF0-4B45-8147-B68A2EDCDAB3}"/>
                </a:ext>
              </a:extLst>
            </p:cNvPr>
            <p:cNvCxnSpPr>
              <a:cxnSpLocks/>
            </p:cNvCxnSpPr>
            <p:nvPr/>
          </p:nvCxnSpPr>
          <p:spPr>
            <a:xfrm>
              <a:off x="5734567" y="3151035"/>
              <a:ext cx="0" cy="641380"/>
            </a:xfrm>
            <a:prstGeom prst="straightConnector1">
              <a:avLst/>
            </a:prstGeom>
            <a:ln w="76200">
              <a:solidFill>
                <a:srgbClr val="345F1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A5EE70E-143B-4221-8927-F18092175E20}"/>
                </a:ext>
              </a:extLst>
            </p:cNvPr>
            <p:cNvGrpSpPr/>
            <p:nvPr/>
          </p:nvGrpSpPr>
          <p:grpSpPr>
            <a:xfrm>
              <a:off x="2805925" y="1201515"/>
              <a:ext cx="1691019" cy="1693794"/>
              <a:chOff x="995866" y="935352"/>
              <a:chExt cx="2070199" cy="2073596"/>
            </a:xfrm>
          </p:grpSpPr>
          <p:pic>
            <p:nvPicPr>
              <p:cNvPr id="78" name="Graphic 77">
                <a:extLst>
                  <a:ext uri="{FF2B5EF4-FFF2-40B4-BE49-F238E27FC236}">
                    <a16:creationId xmlns:a16="http://schemas.microsoft.com/office/drawing/2014/main" id="{D3068176-9AB9-451C-858A-F7125B32BA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95866" y="1363028"/>
                <a:ext cx="1998137" cy="1645920"/>
              </a:xfrm>
              <a:prstGeom prst="rect">
                <a:avLst/>
              </a:prstGeom>
            </p:spPr>
          </p:pic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3C6AEB8-6083-4C93-8D7A-288F26C7C671}"/>
                  </a:ext>
                </a:extLst>
              </p:cNvPr>
              <p:cNvSpPr txBox="1"/>
              <p:nvPr/>
            </p:nvSpPr>
            <p:spPr>
              <a:xfrm flipH="1">
                <a:off x="1765427" y="935352"/>
                <a:ext cx="506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V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48B4957-3790-40C3-A61A-C4F35510A61A}"/>
                  </a:ext>
                </a:extLst>
              </p:cNvPr>
              <p:cNvSpPr txBox="1"/>
              <p:nvPr/>
            </p:nvSpPr>
            <p:spPr>
              <a:xfrm flipH="1">
                <a:off x="2100605" y="1973855"/>
                <a:ext cx="452438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CCE5999-0F5B-4EA6-9D58-0296358391F4}"/>
                  </a:ext>
                </a:extLst>
              </p:cNvPr>
              <p:cNvSpPr txBox="1"/>
              <p:nvPr/>
            </p:nvSpPr>
            <p:spPr>
              <a:xfrm flipH="1">
                <a:off x="1183480" y="2002645"/>
                <a:ext cx="3881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E9562D0-46C5-4449-8C4D-C03AA1EA5E53}"/>
                  </a:ext>
                </a:extLst>
              </p:cNvPr>
              <p:cNvSpPr txBox="1"/>
              <p:nvPr/>
            </p:nvSpPr>
            <p:spPr>
              <a:xfrm flipH="1">
                <a:off x="1759238" y="2368472"/>
                <a:ext cx="388145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2FFFA4A-C339-49B7-A46D-E4D839089F35}"/>
                  </a:ext>
                </a:extLst>
              </p:cNvPr>
              <p:cNvSpPr txBox="1"/>
              <p:nvPr/>
            </p:nvSpPr>
            <p:spPr>
              <a:xfrm>
                <a:off x="2229665" y="1216779"/>
                <a:ext cx="7392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&gt;</a:t>
                </a:r>
                <a:endParaRPr kumimoji="0" lang="en-US" sz="32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CE269E5-D99F-491B-8E9A-CBEBF4E22D9C}"/>
                  </a:ext>
                </a:extLst>
              </p:cNvPr>
              <p:cNvSpPr txBox="1"/>
              <p:nvPr/>
            </p:nvSpPr>
            <p:spPr>
              <a:xfrm>
                <a:off x="2326825" y="1095541"/>
                <a:ext cx="739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I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FB71DD2-D13C-4B1C-9700-AA5A75FCEAB7}"/>
                </a:ext>
              </a:extLst>
            </p:cNvPr>
            <p:cNvGrpSpPr/>
            <p:nvPr/>
          </p:nvGrpSpPr>
          <p:grpSpPr>
            <a:xfrm>
              <a:off x="1908307" y="1622531"/>
              <a:ext cx="544226" cy="1344452"/>
              <a:chOff x="685877" y="1622531"/>
              <a:chExt cx="544226" cy="1344452"/>
            </a:xfrm>
          </p:grpSpPr>
          <p:pic>
            <p:nvPicPr>
              <p:cNvPr id="86" name="Graphic 85">
                <a:extLst>
                  <a:ext uri="{FF2B5EF4-FFF2-40B4-BE49-F238E27FC236}">
                    <a16:creationId xmlns:a16="http://schemas.microsoft.com/office/drawing/2014/main" id="{F4E4D74D-CE84-44DC-9836-9FC207A910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 l="-139" r="72049"/>
              <a:stretch/>
            </p:blipFill>
            <p:spPr>
              <a:xfrm rot="10800000">
                <a:off x="772903" y="1622531"/>
                <a:ext cx="457200" cy="1344452"/>
              </a:xfrm>
              <a:prstGeom prst="rect">
                <a:avLst/>
              </a:prstGeom>
            </p:spPr>
          </p:pic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427D01C-A08B-4037-B8BC-8303ED4F6F76}"/>
                  </a:ext>
                </a:extLst>
              </p:cNvPr>
              <p:cNvSpPr txBox="1"/>
              <p:nvPr/>
            </p:nvSpPr>
            <p:spPr>
              <a:xfrm rot="16200000">
                <a:off x="342193" y="2082350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Readout</a:t>
                </a:r>
              </a:p>
            </p:txBody>
          </p:sp>
        </p:grpSp>
        <p:sp>
          <p:nvSpPr>
            <p:cNvPr id="88" name="U-Turn Arrow 74">
              <a:extLst>
                <a:ext uri="{FF2B5EF4-FFF2-40B4-BE49-F238E27FC236}">
                  <a16:creationId xmlns:a16="http://schemas.microsoft.com/office/drawing/2014/main" id="{CFDC9A90-E450-440A-A631-477214BD42DC}"/>
                </a:ext>
              </a:extLst>
            </p:cNvPr>
            <p:cNvSpPr/>
            <p:nvPr/>
          </p:nvSpPr>
          <p:spPr>
            <a:xfrm>
              <a:off x="2321101" y="1431395"/>
              <a:ext cx="668493" cy="227794"/>
            </a:xfrm>
            <a:prstGeom prst="uturnArrow">
              <a:avLst>
                <a:gd name="adj1" fmla="val 5487"/>
                <a:gd name="adj2" fmla="val 25000"/>
                <a:gd name="adj3" fmla="val 48158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U-Turn Arrow 79">
              <a:extLst>
                <a:ext uri="{FF2B5EF4-FFF2-40B4-BE49-F238E27FC236}">
                  <a16:creationId xmlns:a16="http://schemas.microsoft.com/office/drawing/2014/main" id="{26081817-2D70-47F1-8CA0-6D3BDE224564}"/>
                </a:ext>
              </a:extLst>
            </p:cNvPr>
            <p:cNvSpPr/>
            <p:nvPr/>
          </p:nvSpPr>
          <p:spPr>
            <a:xfrm rot="10800000">
              <a:off x="2268864" y="2829859"/>
              <a:ext cx="668493" cy="227794"/>
            </a:xfrm>
            <a:prstGeom prst="uturnArrow">
              <a:avLst>
                <a:gd name="adj1" fmla="val 5487"/>
                <a:gd name="adj2" fmla="val 25000"/>
                <a:gd name="adj3" fmla="val 48158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78470-28CD-4598-A80C-F7F0061E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D5BD-2685-414C-951C-FEBF439C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Backaction is exchanged for imprecision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C4BA1D-266D-4720-ACE8-052294A74FAC}"/>
              </a:ext>
            </a:extLst>
          </p:cNvPr>
          <p:cNvGrpSpPr/>
          <p:nvPr/>
        </p:nvGrpSpPr>
        <p:grpSpPr>
          <a:xfrm>
            <a:off x="1508760" y="1097530"/>
            <a:ext cx="9061754" cy="5492738"/>
            <a:chOff x="-13757" y="1097530"/>
            <a:chExt cx="9061754" cy="549273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00C16D-8C34-4495-A9AE-0D19025B348D}"/>
                </a:ext>
              </a:extLst>
            </p:cNvPr>
            <p:cNvGrpSpPr/>
            <p:nvPr/>
          </p:nvGrpSpPr>
          <p:grpSpPr>
            <a:xfrm>
              <a:off x="301752" y="1472184"/>
              <a:ext cx="8746245" cy="5118084"/>
              <a:chOff x="531105" y="1317314"/>
              <a:chExt cx="8746245" cy="5118084"/>
            </a:xfrm>
          </p:grpSpPr>
          <p:pic>
            <p:nvPicPr>
              <p:cNvPr id="5" name="Graphic 4">
                <a:extLst>
                  <a:ext uri="{FF2B5EF4-FFF2-40B4-BE49-F238E27FC236}">
                    <a16:creationId xmlns:a16="http://schemas.microsoft.com/office/drawing/2014/main" id="{BA2B1A69-0FE7-4874-804E-18B96F6FFC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06755" y="1624013"/>
                <a:ext cx="7933642" cy="4114800"/>
              </a:xfrm>
              <a:prstGeom prst="rect">
                <a:avLst/>
              </a:prstGeom>
            </p:spPr>
          </p:pic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ACDCDCAB-3950-4014-A2D2-A9F7C86270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0216" y="3901123"/>
                <a:ext cx="8046720" cy="0"/>
              </a:xfrm>
              <a:prstGeom prst="straightConnector1">
                <a:avLst/>
              </a:prstGeom>
              <a:noFill/>
              <a:ln w="47625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</p:cxnSp>
          <p:sp>
            <p:nvSpPr>
              <p:cNvPr id="7" name="TextBox 216">
                <a:extLst>
                  <a:ext uri="{FF2B5EF4-FFF2-40B4-BE49-F238E27FC236}">
                    <a16:creationId xmlns:a16="http://schemas.microsoft.com/office/drawing/2014/main" id="{6DAE54B7-FFFF-41A0-9241-BA42BEC54F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6143" y="3493235"/>
                <a:ext cx="1604963" cy="407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Imprecision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80877ABE-FF78-4CE7-BE7E-CE4DD64C91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1105" y="5753100"/>
                <a:ext cx="822960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5FD9783-2F6A-47DD-9A3B-E16AC3A61C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8809" y="1317314"/>
                <a:ext cx="0" cy="457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216">
                <a:extLst>
                  <a:ext uri="{FF2B5EF4-FFF2-40B4-BE49-F238E27FC236}">
                    <a16:creationId xmlns:a16="http://schemas.microsoft.com/office/drawing/2014/main" id="{94C67D1F-2C59-49EB-8757-AFDC59A1EA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0786" y="5753100"/>
                <a:ext cx="15565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Frequency</a:t>
                </a:r>
              </a:p>
            </p:txBody>
          </p:sp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D47C900B-D874-4E71-A502-E72F45A8958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 t="56707"/>
              <a:stretch/>
            </p:blipFill>
            <p:spPr>
              <a:xfrm>
                <a:off x="696595" y="3957401"/>
                <a:ext cx="7933642" cy="1781412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A68A87-0A94-4CF7-9292-88B2E872A0A7}"/>
                  </a:ext>
                </a:extLst>
              </p:cNvPr>
              <p:cNvSpPr/>
              <p:nvPr/>
            </p:nvSpPr>
            <p:spPr>
              <a:xfrm>
                <a:off x="3281680" y="3952240"/>
                <a:ext cx="2763520" cy="1773936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995B7256-1739-4B78-8E50-33E9495B8B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77409" y="3523062"/>
                <a:ext cx="7936992" cy="2248612"/>
              </a:xfrm>
              <a:prstGeom prst="rect">
                <a:avLst/>
              </a:prstGeom>
            </p:spPr>
          </p:pic>
          <p:sp>
            <p:nvSpPr>
              <p:cNvPr id="14" name="TextBox 216">
                <a:extLst>
                  <a:ext uri="{FF2B5EF4-FFF2-40B4-BE49-F238E27FC236}">
                    <a16:creationId xmlns:a16="http://schemas.microsoft.com/office/drawing/2014/main" id="{EC125A18-CF41-49B7-BCC1-ECD9B681D5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421785">
                <a:off x="6201931" y="4884162"/>
                <a:ext cx="1720317" cy="4040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Backaction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C7535B6-91C8-478B-85AE-10481BAE6C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53280" y="2639142"/>
                <a:ext cx="0" cy="914400"/>
              </a:xfrm>
              <a:prstGeom prst="straightConnector1">
                <a:avLst/>
              </a:prstGeom>
              <a:ln w="76200">
                <a:solidFill>
                  <a:srgbClr val="0000FF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EBDCBB93-610A-43E0-8BDA-D4AF94F84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53280" y="3901123"/>
                <a:ext cx="0" cy="1005840"/>
              </a:xfrm>
              <a:prstGeom prst="straightConnector1">
                <a:avLst/>
              </a:prstGeom>
              <a:ln w="76200">
                <a:solidFill>
                  <a:srgbClr val="345F1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B93488C-E79B-4B72-9A61-859824FC9A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45200" y="3556248"/>
                <a:ext cx="0" cy="2468880"/>
              </a:xfrm>
              <a:prstGeom prst="line">
                <a:avLst/>
              </a:prstGeom>
              <a:ln w="476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1C6C141-9186-4FC2-9573-2BEA63319D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72153" y="3556248"/>
                <a:ext cx="0" cy="2468880"/>
              </a:xfrm>
              <a:prstGeom prst="line">
                <a:avLst/>
              </a:prstGeom>
              <a:ln w="476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216">
                <a:extLst>
                  <a:ext uri="{FF2B5EF4-FFF2-40B4-BE49-F238E27FC236}">
                    <a16:creationId xmlns:a16="http://schemas.microsoft.com/office/drawing/2014/main" id="{16741F9B-50EB-4880-B28C-DFE65F80E1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0417" y="6035288"/>
                <a:ext cx="263175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4800" kern="1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MS PGothic" panose="020B0600070205080204" pitchFamily="34" charset="-128"/>
                    <a:cs typeface="+mn-cs"/>
                  </a:rPr>
                  <a:t>Sensitivity BW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AD633988-4132-4347-A671-FAF90EF6A0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77870" y="5990590"/>
                <a:ext cx="27432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16">
              <a:extLst>
                <a:ext uri="{FF2B5EF4-FFF2-40B4-BE49-F238E27FC236}">
                  <a16:creationId xmlns:a16="http://schemas.microsoft.com/office/drawing/2014/main" id="{1AE67B18-A5F7-4F06-9E07-960BD175E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591984" y="1675757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Response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TextBox 216">
              <a:extLst>
                <a:ext uri="{FF2B5EF4-FFF2-40B4-BE49-F238E27FC236}">
                  <a16:creationId xmlns:a16="http://schemas.microsoft.com/office/drawing/2014/main" id="{4B8D9B8F-4A73-4DA3-A5AE-963597F45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89832">
              <a:off x="5960193" y="4726859"/>
              <a:ext cx="2825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0EBF668-FBD8-4A3A-BD36-0B21D8FCB34F}"/>
                </a:ext>
              </a:extLst>
            </p:cNvPr>
            <p:cNvGrpSpPr/>
            <p:nvPr/>
          </p:nvGrpSpPr>
          <p:grpSpPr>
            <a:xfrm>
              <a:off x="1495285" y="1201515"/>
              <a:ext cx="1691019" cy="1693794"/>
              <a:chOff x="995866" y="935352"/>
              <a:chExt cx="2070199" cy="2073596"/>
            </a:xfrm>
          </p:grpSpPr>
          <p:pic>
            <p:nvPicPr>
              <p:cNvPr id="24" name="Graphic 23">
                <a:extLst>
                  <a:ext uri="{FF2B5EF4-FFF2-40B4-BE49-F238E27FC236}">
                    <a16:creationId xmlns:a16="http://schemas.microsoft.com/office/drawing/2014/main" id="{F47BACED-2367-4A4E-8E3F-97D3E59466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95866" y="1363028"/>
                <a:ext cx="1998137" cy="1645920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FCCF28D-3AFB-4BB4-B76B-AB3E365E9AFE}"/>
                  </a:ext>
                </a:extLst>
              </p:cNvPr>
              <p:cNvSpPr txBox="1"/>
              <p:nvPr/>
            </p:nvSpPr>
            <p:spPr>
              <a:xfrm flipH="1">
                <a:off x="1765427" y="935352"/>
                <a:ext cx="506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V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19A066-8068-416E-B02C-E711D6FA49A4}"/>
                  </a:ext>
                </a:extLst>
              </p:cNvPr>
              <p:cNvSpPr txBox="1"/>
              <p:nvPr/>
            </p:nvSpPr>
            <p:spPr>
              <a:xfrm flipH="1">
                <a:off x="2100605" y="1973855"/>
                <a:ext cx="452438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9795D3-4FA4-4F61-A534-0935377B31FD}"/>
                  </a:ext>
                </a:extLst>
              </p:cNvPr>
              <p:cNvSpPr txBox="1"/>
              <p:nvPr/>
            </p:nvSpPr>
            <p:spPr>
              <a:xfrm flipH="1">
                <a:off x="1183480" y="2002645"/>
                <a:ext cx="3881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9DA4BF9-F5DD-437D-8327-40EEFAA00DD3}"/>
                  </a:ext>
                </a:extLst>
              </p:cNvPr>
              <p:cNvSpPr txBox="1"/>
              <p:nvPr/>
            </p:nvSpPr>
            <p:spPr>
              <a:xfrm flipH="1">
                <a:off x="1759238" y="2368472"/>
                <a:ext cx="388145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871F86-0AA9-4822-843B-3FCD6AC4A6CB}"/>
                  </a:ext>
                </a:extLst>
              </p:cNvPr>
              <p:cNvSpPr txBox="1"/>
              <p:nvPr/>
            </p:nvSpPr>
            <p:spPr>
              <a:xfrm>
                <a:off x="2229665" y="1216779"/>
                <a:ext cx="7392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&gt;</a:t>
                </a:r>
                <a:endParaRPr kumimoji="0" lang="en-US" sz="32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D35A4AC-137B-46DD-BCA8-A3689797A9D4}"/>
                  </a:ext>
                </a:extLst>
              </p:cNvPr>
              <p:cNvSpPr txBox="1"/>
              <p:nvPr/>
            </p:nvSpPr>
            <p:spPr>
              <a:xfrm>
                <a:off x="2326825" y="1095541"/>
                <a:ext cx="739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I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48B500E-2557-4707-8E9F-5FB5B8024D0A}"/>
                </a:ext>
              </a:extLst>
            </p:cNvPr>
            <p:cNvGrpSpPr/>
            <p:nvPr/>
          </p:nvGrpSpPr>
          <p:grpSpPr>
            <a:xfrm>
              <a:off x="755571" y="1622531"/>
              <a:ext cx="544226" cy="1344452"/>
              <a:chOff x="685877" y="1622531"/>
              <a:chExt cx="544226" cy="1344452"/>
            </a:xfrm>
          </p:grpSpPr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id="{C02C0AF1-F2A4-44B5-A46E-8DDE7A86F3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 l="-139" r="72049"/>
              <a:stretch/>
            </p:blipFill>
            <p:spPr>
              <a:xfrm rot="10800000">
                <a:off x="772903" y="1622531"/>
                <a:ext cx="457200" cy="1344452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9285E40-DA9A-4A53-B4B5-9F2F982DF73B}"/>
                  </a:ext>
                </a:extLst>
              </p:cNvPr>
              <p:cNvSpPr txBox="1"/>
              <p:nvPr/>
            </p:nvSpPr>
            <p:spPr>
              <a:xfrm rot="16200000">
                <a:off x="342193" y="2082350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Readout</a:t>
                </a:r>
              </a:p>
            </p:txBody>
          </p:sp>
        </p:grpSp>
        <p:sp>
          <p:nvSpPr>
            <p:cNvPr id="34" name="U-Turn Arrow 66">
              <a:extLst>
                <a:ext uri="{FF2B5EF4-FFF2-40B4-BE49-F238E27FC236}">
                  <a16:creationId xmlns:a16="http://schemas.microsoft.com/office/drawing/2014/main" id="{F682B13F-C33A-4682-A5D5-72CBD280489D}"/>
                </a:ext>
              </a:extLst>
            </p:cNvPr>
            <p:cNvSpPr/>
            <p:nvPr/>
          </p:nvSpPr>
          <p:spPr>
            <a:xfrm>
              <a:off x="1206614" y="1431395"/>
              <a:ext cx="472340" cy="227794"/>
            </a:xfrm>
            <a:prstGeom prst="uturnArrow">
              <a:avLst>
                <a:gd name="adj1" fmla="val 24786"/>
                <a:gd name="adj2" fmla="val 25000"/>
                <a:gd name="adj3" fmla="val 28859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U-Turn Arrow 67">
              <a:extLst>
                <a:ext uri="{FF2B5EF4-FFF2-40B4-BE49-F238E27FC236}">
                  <a16:creationId xmlns:a16="http://schemas.microsoft.com/office/drawing/2014/main" id="{4A6F4895-21AE-4624-B378-517B5ABD8B26}"/>
                </a:ext>
              </a:extLst>
            </p:cNvPr>
            <p:cNvSpPr/>
            <p:nvPr/>
          </p:nvSpPr>
          <p:spPr>
            <a:xfrm rot="10800000">
              <a:off x="1169514" y="2829859"/>
              <a:ext cx="457202" cy="227794"/>
            </a:xfrm>
            <a:prstGeom prst="uturnArrow">
              <a:avLst>
                <a:gd name="adj1" fmla="val 28646"/>
                <a:gd name="adj2" fmla="val 25000"/>
                <a:gd name="adj3" fmla="val 48158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4529B3-83A8-4C65-A71E-3216BBFB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D5BD-2685-414C-951C-FEBF439C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Optimize coupling to maximize sensitivity BW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D971F9-7637-46EF-8AB1-FE1B090F1161}"/>
              </a:ext>
            </a:extLst>
          </p:cNvPr>
          <p:cNvGrpSpPr/>
          <p:nvPr/>
        </p:nvGrpSpPr>
        <p:grpSpPr>
          <a:xfrm>
            <a:off x="1508760" y="1097530"/>
            <a:ext cx="9061754" cy="5492738"/>
            <a:chOff x="1093683" y="1097530"/>
            <a:chExt cx="9061754" cy="5492738"/>
          </a:xfrm>
        </p:grpSpPr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F63DFEC3-0807-409F-8004-E1521B6BDD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84842" y="1778883"/>
              <a:ext cx="7933642" cy="4114800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4FB01E0-E2F8-4115-B7EC-B109CF5BAA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8303" y="4875143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40" name="TextBox 216">
              <a:extLst>
                <a:ext uri="{FF2B5EF4-FFF2-40B4-BE49-F238E27FC236}">
                  <a16:creationId xmlns:a16="http://schemas.microsoft.com/office/drawing/2014/main" id="{B5CC9D22-0219-4419-8AA4-7F4578706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1233" y="4489986"/>
              <a:ext cx="14279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Imprecision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ED366A1B-5DFA-4DCB-B6AE-29DCF924FC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t="74637"/>
            <a:stretch/>
          </p:blipFill>
          <p:spPr>
            <a:xfrm>
              <a:off x="1467368" y="4910965"/>
              <a:ext cx="8183196" cy="1043677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8103BE6-DDAF-4CBB-957B-B5275805271C}"/>
                </a:ext>
              </a:extLst>
            </p:cNvPr>
            <p:cNvSpPr/>
            <p:nvPr/>
          </p:nvSpPr>
          <p:spPr>
            <a:xfrm>
              <a:off x="3346967" y="4910964"/>
              <a:ext cx="4401660" cy="988045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3921B83B-F382-4CA9-9145-D2903EA6C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84842" y="2040831"/>
              <a:ext cx="7933642" cy="3871902"/>
            </a:xfrm>
            <a:prstGeom prst="rect">
              <a:avLst/>
            </a:prstGeom>
          </p:spPr>
        </p:pic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34896C4-46E7-4058-9A87-237E5E0B07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9192" y="5907970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5450567-F5BC-4930-BE5F-4F8AF6E399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6736" y="1472184"/>
              <a:ext cx="0" cy="45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216">
              <a:extLst>
                <a:ext uri="{FF2B5EF4-FFF2-40B4-BE49-F238E27FC236}">
                  <a16:creationId xmlns:a16="http://schemas.microsoft.com/office/drawing/2014/main" id="{DCE3EB15-76F4-4B61-B66F-D4254BD2F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8873" y="5907970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Frequency</a:t>
              </a:r>
            </a:p>
          </p:txBody>
        </p:sp>
        <p:sp>
          <p:nvSpPr>
            <p:cNvPr id="47" name="TextBox 216">
              <a:extLst>
                <a:ext uri="{FF2B5EF4-FFF2-40B4-BE49-F238E27FC236}">
                  <a16:creationId xmlns:a16="http://schemas.microsoft.com/office/drawing/2014/main" id="{D56AA4E2-3269-4CFC-AB8E-5CB5D1EED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10171">
              <a:off x="5455260" y="3456701"/>
              <a:ext cx="17292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Backaction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13DF53D-C8EB-451C-8468-1CE49FE36C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46247" y="4534078"/>
              <a:ext cx="0" cy="164592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F3D4EE7-BA85-4E73-91CB-5F7A28C28F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7440" y="4534078"/>
              <a:ext cx="0" cy="164592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216">
              <a:extLst>
                <a:ext uri="{FF2B5EF4-FFF2-40B4-BE49-F238E27FC236}">
                  <a16:creationId xmlns:a16="http://schemas.microsoft.com/office/drawing/2014/main" id="{EF5B73BF-4298-4573-AFD6-043A675E1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504" y="6190158"/>
              <a:ext cx="26317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Sensitivity BW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70E8C82-D415-47D7-8163-B4964006D1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3317" y="6145460"/>
              <a:ext cx="438912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216">
              <a:extLst>
                <a:ext uri="{FF2B5EF4-FFF2-40B4-BE49-F238E27FC236}">
                  <a16:creationId xmlns:a16="http://schemas.microsoft.com/office/drawing/2014/main" id="{3199B8C4-765D-465A-BA7F-CA7B991B3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268397">
              <a:off x="5437649" y="3223245"/>
              <a:ext cx="2825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B8DF32B-442E-4A34-96DA-6080E53955EB}"/>
                </a:ext>
              </a:extLst>
            </p:cNvPr>
            <p:cNvGrpSpPr/>
            <p:nvPr/>
          </p:nvGrpSpPr>
          <p:grpSpPr>
            <a:xfrm>
              <a:off x="2602725" y="1201515"/>
              <a:ext cx="1691019" cy="1693794"/>
              <a:chOff x="995866" y="935352"/>
              <a:chExt cx="2070199" cy="2073596"/>
            </a:xfrm>
          </p:grpSpPr>
          <p:pic>
            <p:nvPicPr>
              <p:cNvPr id="54" name="Graphic 53">
                <a:extLst>
                  <a:ext uri="{FF2B5EF4-FFF2-40B4-BE49-F238E27FC236}">
                    <a16:creationId xmlns:a16="http://schemas.microsoft.com/office/drawing/2014/main" id="{1135AF75-BFD3-445D-A8AD-9BC3A379C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95866" y="1363028"/>
                <a:ext cx="1998137" cy="1645920"/>
              </a:xfrm>
              <a:prstGeom prst="rect">
                <a:avLst/>
              </a:prstGeom>
            </p:spPr>
          </p:pic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499DB28-FA73-47C4-BDA9-038C03DD0689}"/>
                  </a:ext>
                </a:extLst>
              </p:cNvPr>
              <p:cNvSpPr txBox="1"/>
              <p:nvPr/>
            </p:nvSpPr>
            <p:spPr>
              <a:xfrm flipH="1">
                <a:off x="1765427" y="935352"/>
                <a:ext cx="506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V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F35CC61-C50E-4F4A-9179-BFDDE0ED23C4}"/>
                  </a:ext>
                </a:extLst>
              </p:cNvPr>
              <p:cNvSpPr txBox="1"/>
              <p:nvPr/>
            </p:nvSpPr>
            <p:spPr>
              <a:xfrm flipH="1">
                <a:off x="2100605" y="1973855"/>
                <a:ext cx="452438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E6AB1E8-0966-4974-A0F7-8C04E8088C06}"/>
                  </a:ext>
                </a:extLst>
              </p:cNvPr>
              <p:cNvSpPr txBox="1"/>
              <p:nvPr/>
            </p:nvSpPr>
            <p:spPr>
              <a:xfrm flipH="1">
                <a:off x="1183480" y="2002645"/>
                <a:ext cx="3881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FCA41A5-295C-4532-BB12-676CAAC1FD34}"/>
                  </a:ext>
                </a:extLst>
              </p:cNvPr>
              <p:cNvSpPr txBox="1"/>
              <p:nvPr/>
            </p:nvSpPr>
            <p:spPr>
              <a:xfrm flipH="1">
                <a:off x="1759238" y="2368472"/>
                <a:ext cx="388145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089FEE9-6CA4-441D-990A-15FB0CCCA723}"/>
                  </a:ext>
                </a:extLst>
              </p:cNvPr>
              <p:cNvSpPr txBox="1"/>
              <p:nvPr/>
            </p:nvSpPr>
            <p:spPr>
              <a:xfrm>
                <a:off x="2229665" y="1216779"/>
                <a:ext cx="7392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&gt;</a:t>
                </a:r>
                <a:endParaRPr kumimoji="0" lang="en-US" sz="32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B4E0E51-FE9A-4433-A8CD-8CEAAA895E89}"/>
                  </a:ext>
                </a:extLst>
              </p:cNvPr>
              <p:cNvSpPr txBox="1"/>
              <p:nvPr/>
            </p:nvSpPr>
            <p:spPr>
              <a:xfrm>
                <a:off x="2326825" y="1095541"/>
                <a:ext cx="739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I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F7512539-CFB0-4A44-B85B-EA7101264E91}"/>
                </a:ext>
              </a:extLst>
            </p:cNvPr>
            <p:cNvGrpSpPr/>
            <p:nvPr/>
          </p:nvGrpSpPr>
          <p:grpSpPr>
            <a:xfrm>
              <a:off x="1969158" y="1622531"/>
              <a:ext cx="544226" cy="1344452"/>
              <a:chOff x="685877" y="1622531"/>
              <a:chExt cx="544226" cy="1344452"/>
            </a:xfrm>
          </p:grpSpPr>
          <p:pic>
            <p:nvPicPr>
              <p:cNvPr id="62" name="Graphic 61">
                <a:extLst>
                  <a:ext uri="{FF2B5EF4-FFF2-40B4-BE49-F238E27FC236}">
                    <a16:creationId xmlns:a16="http://schemas.microsoft.com/office/drawing/2014/main" id="{E0B5F34E-62D2-43A3-8DCA-96AC511FC7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 l="-139" r="72049"/>
              <a:stretch/>
            </p:blipFill>
            <p:spPr>
              <a:xfrm rot="10800000">
                <a:off x="772903" y="1622531"/>
                <a:ext cx="457200" cy="1344452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DE15D71-6451-442F-B910-E6669E504BBF}"/>
                  </a:ext>
                </a:extLst>
              </p:cNvPr>
              <p:cNvSpPr txBox="1"/>
              <p:nvPr/>
            </p:nvSpPr>
            <p:spPr>
              <a:xfrm rot="16200000">
                <a:off x="342193" y="2082350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Readout</a:t>
                </a:r>
              </a:p>
            </p:txBody>
          </p:sp>
        </p:grpSp>
        <p:sp>
          <p:nvSpPr>
            <p:cNvPr id="64" name="U-Turn Arrow 32">
              <a:extLst>
                <a:ext uri="{FF2B5EF4-FFF2-40B4-BE49-F238E27FC236}">
                  <a16:creationId xmlns:a16="http://schemas.microsoft.com/office/drawing/2014/main" id="{9E34925B-0DB1-44FD-B06C-03A5AA34A2C3}"/>
                </a:ext>
              </a:extLst>
            </p:cNvPr>
            <p:cNvSpPr/>
            <p:nvPr/>
          </p:nvSpPr>
          <p:spPr>
            <a:xfrm>
              <a:off x="2372478" y="1431395"/>
              <a:ext cx="413915" cy="227794"/>
            </a:xfrm>
            <a:prstGeom prst="uturnArrow">
              <a:avLst>
                <a:gd name="adj1" fmla="val 44085"/>
                <a:gd name="adj2" fmla="val 25000"/>
                <a:gd name="adj3" fmla="val 28859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U-Turn Arrow 33">
              <a:extLst>
                <a:ext uri="{FF2B5EF4-FFF2-40B4-BE49-F238E27FC236}">
                  <a16:creationId xmlns:a16="http://schemas.microsoft.com/office/drawing/2014/main" id="{0DDB3D30-F5B7-461E-8C07-E64D7A150E03}"/>
                </a:ext>
              </a:extLst>
            </p:cNvPr>
            <p:cNvSpPr/>
            <p:nvPr/>
          </p:nvSpPr>
          <p:spPr>
            <a:xfrm rot="10800000">
              <a:off x="2364822" y="2829859"/>
              <a:ext cx="369333" cy="227794"/>
            </a:xfrm>
            <a:prstGeom prst="uturnArrow">
              <a:avLst>
                <a:gd name="adj1" fmla="val 47945"/>
                <a:gd name="adj2" fmla="val 25000"/>
                <a:gd name="adj3" fmla="val 48158"/>
                <a:gd name="adj4" fmla="val 51842"/>
                <a:gd name="adj5" fmla="val 10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216">
              <a:extLst>
                <a:ext uri="{FF2B5EF4-FFF2-40B4-BE49-F238E27FC236}">
                  <a16:creationId xmlns:a16="http://schemas.microsoft.com/office/drawing/2014/main" id="{54D80E2E-AA3E-4A77-8F4A-D90497329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15456" y="1675757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Response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7D36-19F6-4DC7-A9AA-19916C64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Combine ingredients to get sensitivity formula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B09E37-B4FF-4035-AF8C-B2071A891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5" y="3048794"/>
            <a:ext cx="11055928" cy="13716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23F09E-3166-455B-ACF9-8D60DE871E38}"/>
              </a:ext>
            </a:extLst>
          </p:cNvPr>
          <p:cNvCxnSpPr>
            <a:cxnSpLocks/>
          </p:cNvCxnSpPr>
          <p:nvPr/>
        </p:nvCxnSpPr>
        <p:spPr>
          <a:xfrm flipH="1">
            <a:off x="2672080" y="3086894"/>
            <a:ext cx="111760" cy="4843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D3398CA-88B4-422F-BB73-5F3A1D23B784}"/>
              </a:ext>
            </a:extLst>
          </p:cNvPr>
          <p:cNvSpPr txBox="1"/>
          <p:nvPr/>
        </p:nvSpPr>
        <p:spPr>
          <a:xfrm>
            <a:off x="2245360" y="2606040"/>
            <a:ext cx="159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Quality factor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C33D0B-9BAE-4844-B0DF-9B38FDEDE2D9}"/>
              </a:ext>
            </a:extLst>
          </p:cNvPr>
          <p:cNvCxnSpPr>
            <a:cxnSpLocks/>
          </p:cNvCxnSpPr>
          <p:nvPr/>
        </p:nvCxnSpPr>
        <p:spPr>
          <a:xfrm flipV="1">
            <a:off x="3200400" y="3949899"/>
            <a:ext cx="220218" cy="6478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3BC9891-4C91-4F91-872B-24B8C74B61F1}"/>
              </a:ext>
            </a:extLst>
          </p:cNvPr>
          <p:cNvSpPr txBox="1"/>
          <p:nvPr/>
        </p:nvSpPr>
        <p:spPr>
          <a:xfrm>
            <a:off x="2053209" y="4529157"/>
            <a:ext cx="2437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 allocation function (scan strategy)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782A44-E6AB-4629-92DD-D5F9DF5E6EA6}"/>
              </a:ext>
            </a:extLst>
          </p:cNvPr>
          <p:cNvCxnSpPr>
            <a:cxnSpLocks/>
          </p:cNvCxnSpPr>
          <p:nvPr/>
        </p:nvCxnSpPr>
        <p:spPr>
          <a:xfrm flipH="1">
            <a:off x="5455920" y="2958227"/>
            <a:ext cx="111760" cy="4843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BF8B616-56C8-4BD6-ACF1-A2A02350198E}"/>
              </a:ext>
            </a:extLst>
          </p:cNvPr>
          <p:cNvSpPr txBox="1"/>
          <p:nvPr/>
        </p:nvSpPr>
        <p:spPr>
          <a:xfrm>
            <a:off x="4328160" y="2349768"/>
            <a:ext cx="294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Optimized amplifier coupling function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A421A0-38D5-4A6F-86F7-C3BD9FB2F3B5}"/>
              </a:ext>
            </a:extLst>
          </p:cNvPr>
          <p:cNvSpPr txBox="1"/>
          <p:nvPr/>
        </p:nvSpPr>
        <p:spPr>
          <a:xfrm>
            <a:off x="5014404" y="4529157"/>
            <a:ext cx="294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Resonator thermal occupation number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EE39327-1B1B-49AA-A9AA-42CE67CA346D}"/>
              </a:ext>
            </a:extLst>
          </p:cNvPr>
          <p:cNvCxnSpPr>
            <a:cxnSpLocks/>
          </p:cNvCxnSpPr>
          <p:nvPr/>
        </p:nvCxnSpPr>
        <p:spPr>
          <a:xfrm flipH="1" flipV="1">
            <a:off x="5234622" y="4134565"/>
            <a:ext cx="566738" cy="4631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672342-4A92-43BC-A2BC-D5E064072B24}"/>
              </a:ext>
            </a:extLst>
          </p:cNvPr>
          <p:cNvCxnSpPr>
            <a:cxnSpLocks/>
          </p:cNvCxnSpPr>
          <p:nvPr/>
        </p:nvCxnSpPr>
        <p:spPr>
          <a:xfrm flipH="1">
            <a:off x="9946640" y="2958227"/>
            <a:ext cx="111760" cy="4843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54E68C6-0B10-420C-A8A4-5CDFA0058F09}"/>
              </a:ext>
            </a:extLst>
          </p:cNvPr>
          <p:cNvSpPr txBox="1"/>
          <p:nvPr/>
        </p:nvSpPr>
        <p:spPr>
          <a:xfrm>
            <a:off x="8585200" y="1749703"/>
            <a:ext cx="294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Energy coupled to pickup- depends on DM physics, as well as receiver parameters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BAE14A-3DB8-4378-A7BC-9DF2479114FD}"/>
              </a:ext>
            </a:extLst>
          </p:cNvPr>
          <p:cNvSpPr txBox="1"/>
          <p:nvPr/>
        </p:nvSpPr>
        <p:spPr>
          <a:xfrm flipH="1">
            <a:off x="1778000" y="5684520"/>
            <a:ext cx="8656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Invert to get limit on axion-photon coupling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See Chaudhuri et al,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Arxiv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: 1803.01627, Section VI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B2CBA-D22D-4799-BE2C-08CB2EC8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76278-2D03-46BF-87CC-A3BB5A6C9812}"/>
              </a:ext>
            </a:extLst>
          </p:cNvPr>
          <p:cNvSpPr txBox="1"/>
          <p:nvPr/>
        </p:nvSpPr>
        <p:spPr>
          <a:xfrm>
            <a:off x="8585200" y="4800600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Complicated!</a:t>
            </a:r>
          </a:p>
        </p:txBody>
      </p:sp>
    </p:spTree>
    <p:extLst>
      <p:ext uri="{BB962C8B-B14F-4D97-AF65-F5344CB8AC3E}">
        <p14:creationId xmlns:p14="http://schemas.microsoft.com/office/powerpoint/2010/main" val="2025800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Parametrizing coupled energy in the quasi-static limit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From </a:t>
                </a:r>
                <a:r>
                  <a:rPr lang="en-US" dirty="0" err="1"/>
                  <a:t>Biot</a:t>
                </a:r>
                <a:r>
                  <a:rPr lang="en-US" dirty="0"/>
                  <a:t>-Savart,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𝛾𝛾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/>
                              </m:sSub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1/3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Assumes quasi-static limit for pickup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  <a:blipFill>
                <a:blip r:embed="rId2"/>
                <a:stretch>
                  <a:fillRect l="-1004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C024AD-C567-46C1-86BE-AF0A475D1D52}"/>
              </a:ext>
            </a:extLst>
          </p:cNvPr>
          <p:cNvCxnSpPr/>
          <p:nvPr/>
        </p:nvCxnSpPr>
        <p:spPr>
          <a:xfrm flipH="1">
            <a:off x="5715000" y="2512060"/>
            <a:ext cx="295275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73C004-F3AC-4E7F-B557-A8A5B9BA5148}"/>
              </a:ext>
            </a:extLst>
          </p:cNvPr>
          <p:cNvSpPr txBox="1"/>
          <p:nvPr/>
        </p:nvSpPr>
        <p:spPr>
          <a:xfrm>
            <a:off x="5283200" y="1851393"/>
            <a:ext cx="24180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Axion-photon coupling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F80788-1543-49DF-BF24-19311F5F1406}"/>
              </a:ext>
            </a:extLst>
          </p:cNvPr>
          <p:cNvCxnSpPr>
            <a:cxnSpLocks/>
          </p:cNvCxnSpPr>
          <p:nvPr/>
        </p:nvCxnSpPr>
        <p:spPr>
          <a:xfrm flipV="1">
            <a:off x="6096000" y="3726771"/>
            <a:ext cx="351791" cy="7436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E6C4E3-5996-4D04-B19D-6672B9223E05}"/>
              </a:ext>
            </a:extLst>
          </p:cNvPr>
          <p:cNvSpPr txBox="1"/>
          <p:nvPr/>
        </p:nvSpPr>
        <p:spPr>
          <a:xfrm>
            <a:off x="5187950" y="4369842"/>
            <a:ext cx="26555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Spatially-integrated rms DC magnetic field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DA6CDD7-9FBB-4C05-B4D9-71BF86047315}"/>
              </a:ext>
            </a:extLst>
          </p:cNvPr>
          <p:cNvCxnSpPr>
            <a:cxnSpLocks/>
          </p:cNvCxnSpPr>
          <p:nvPr/>
        </p:nvCxnSpPr>
        <p:spPr>
          <a:xfrm flipV="1">
            <a:off x="4358640" y="3788774"/>
            <a:ext cx="693423" cy="6768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5955BFD-DA9B-4944-83B3-F8B8101CDED4}"/>
              </a:ext>
            </a:extLst>
          </p:cNvPr>
          <p:cNvSpPr txBox="1"/>
          <p:nvPr/>
        </p:nvSpPr>
        <p:spPr>
          <a:xfrm>
            <a:off x="3296920" y="4363992"/>
            <a:ext cx="17551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Geometry factor ~0.1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4BA71AA-FFFA-476D-9432-C9FDA8DD7A07}"/>
              </a:ext>
            </a:extLst>
          </p:cNvPr>
          <p:cNvCxnSpPr/>
          <p:nvPr/>
        </p:nvCxnSpPr>
        <p:spPr>
          <a:xfrm flipH="1">
            <a:off x="7970520" y="2522220"/>
            <a:ext cx="295275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309044C-9DE1-4CF7-8A34-8DFB0B4B006B}"/>
              </a:ext>
            </a:extLst>
          </p:cNvPr>
          <p:cNvSpPr txBox="1"/>
          <p:nvPr/>
        </p:nvSpPr>
        <p:spPr>
          <a:xfrm>
            <a:off x="7538720" y="2074913"/>
            <a:ext cx="2418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Dark matter density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4193FE8-D9E0-46AE-BFAB-2B66834FC1C1}"/>
              </a:ext>
            </a:extLst>
          </p:cNvPr>
          <p:cNvCxnSpPr>
            <a:cxnSpLocks/>
          </p:cNvCxnSpPr>
          <p:nvPr/>
        </p:nvCxnSpPr>
        <p:spPr>
          <a:xfrm flipH="1" flipV="1">
            <a:off x="8469948" y="3715703"/>
            <a:ext cx="460692" cy="7498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618E011-941B-49CB-8672-F817BBCD6C6D}"/>
              </a:ext>
            </a:extLst>
          </p:cNvPr>
          <p:cNvSpPr txBox="1"/>
          <p:nvPr/>
        </p:nvSpPr>
        <p:spPr>
          <a:xfrm>
            <a:off x="8469948" y="4428831"/>
            <a:ext cx="1755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Field volume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4804701-57CD-403C-9534-A0685A2F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68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Performance figure of merit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𝐹𝑂𝑀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η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𝑃𝑈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5/6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η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Assumes:</a:t>
                </a:r>
              </a:p>
              <a:p>
                <a:pPr lvl="1"/>
                <a:r>
                  <a:rPr lang="en-US" dirty="0"/>
                  <a:t>Quasi-static limit for pickup (only for far-RHS expression)</a:t>
                </a:r>
              </a:p>
              <a:p>
                <a:pPr lvl="1"/>
                <a:r>
                  <a:rPr lang="en-US" dirty="0"/>
                  <a:t>Optimized coupling to amplifier</a:t>
                </a:r>
              </a:p>
              <a:p>
                <a:pPr lvl="1"/>
                <a:r>
                  <a:rPr lang="en-US" dirty="0"/>
                  <a:t>Physical temperature greater than amplifier noise temperature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  <a:blipFill>
                <a:blip r:embed="rId2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076DD32-1BF1-43E3-A110-EE5E7B490C9B}"/>
              </a:ext>
            </a:extLst>
          </p:cNvPr>
          <p:cNvCxnSpPr/>
          <p:nvPr/>
        </p:nvCxnSpPr>
        <p:spPr>
          <a:xfrm flipH="1">
            <a:off x="9921240" y="1262380"/>
            <a:ext cx="295275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6A3CE8F-9888-4421-BA5D-7B5DB285331D}"/>
              </a:ext>
            </a:extLst>
          </p:cNvPr>
          <p:cNvSpPr txBox="1"/>
          <p:nvPr/>
        </p:nvSpPr>
        <p:spPr>
          <a:xfrm>
            <a:off x="9489440" y="876033"/>
            <a:ext cx="2418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Integration 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3F2761-4FBA-4C8E-A888-EA71965D4BF3}"/>
              </a:ext>
            </a:extLst>
          </p:cNvPr>
          <p:cNvSpPr txBox="1"/>
          <p:nvPr/>
        </p:nvSpPr>
        <p:spPr>
          <a:xfrm>
            <a:off x="6390640" y="3680193"/>
            <a:ext cx="2418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Physical temperature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6040FE-E05E-454D-879A-52411A132C28}"/>
              </a:ext>
            </a:extLst>
          </p:cNvPr>
          <p:cNvCxnSpPr>
            <a:cxnSpLocks/>
          </p:cNvCxnSpPr>
          <p:nvPr/>
        </p:nvCxnSpPr>
        <p:spPr>
          <a:xfrm flipV="1">
            <a:off x="7914640" y="3200983"/>
            <a:ext cx="472441" cy="5074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63AF55-109E-4C7B-BBC2-9948E3749DD7}"/>
              </a:ext>
            </a:extLst>
          </p:cNvPr>
          <p:cNvCxnSpPr>
            <a:cxnSpLocks/>
          </p:cNvCxnSpPr>
          <p:nvPr/>
        </p:nvCxnSpPr>
        <p:spPr>
          <a:xfrm flipH="1" flipV="1">
            <a:off x="9116060" y="3239906"/>
            <a:ext cx="683261" cy="6638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6C56024-A5DA-4AD4-B123-E2EB4E63E150}"/>
              </a:ext>
            </a:extLst>
          </p:cNvPr>
          <p:cNvSpPr txBox="1"/>
          <p:nvPr/>
        </p:nvSpPr>
        <p:spPr>
          <a:xfrm>
            <a:off x="9131300" y="3913873"/>
            <a:ext cx="2844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/>
              <a:t>Amplifier </a:t>
            </a:r>
            <a:r>
              <a:rPr lang="en-US" sz="2000" dirty="0"/>
              <a:t>noise temperature, normalized to ½ photon SQL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BAC26B6-D714-48C5-BBEB-0DEB7775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34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50L Estimated Performance Parameters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D2ED5FB-2C35-4AA4-A496-8A5FF1B8B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95131"/>
              </p:ext>
            </p:extLst>
          </p:nvPr>
        </p:nvGraphicFramePr>
        <p:xfrm>
          <a:off x="1920240" y="1359746"/>
          <a:ext cx="8127999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318686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839209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37558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Estimated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Informed 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43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0.68 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 simulations (Sebastian </a:t>
                      </a:r>
                      <a:r>
                        <a:rPr lang="en-US" dirty="0" err="1"/>
                        <a:t>Leder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952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48.12 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 simulations (Sebastian), COMSOL simulations (Chiara)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19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COMSOL simulations (Chiara)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59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940k (theoretical)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HFSS simulations (Alex </a:t>
                      </a:r>
                      <a:r>
                        <a:rPr lang="en-US" dirty="0" err="1"/>
                        <a:t>Droster</a:t>
                      </a:r>
                      <a:r>
                        <a:rPr lang="en-US" dirty="0"/>
                        <a:t>), Resonator design code (Joe), upcoming dip probe campaign (Joe)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0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</a:t>
                      </a:r>
                      <a:r>
                        <a:rPr lang="en-US" dirty="0" err="1"/>
                        <a:t>mK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ANSYS simulations (Maria)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6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Upcoming SQUID dip probe campaign (Cady)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922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Integration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years live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142943"/>
                  </a:ext>
                </a:extLst>
              </a:tr>
            </a:tbl>
          </a:graphicData>
        </a:graphic>
      </p:graphicFrame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C4868D9-BD7A-4920-B2A9-26057FF0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7D5C-E6F2-4BD9-988B-EAF30ED6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98A1-87D1-42DE-AD2C-87D70980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DM Radio circuit model</a:t>
            </a:r>
          </a:p>
          <a:p>
            <a:r>
              <a:rPr lang="en-US" dirty="0"/>
              <a:t>Quantifying the axion signal</a:t>
            </a:r>
          </a:p>
          <a:p>
            <a:r>
              <a:rPr lang="en-US" dirty="0"/>
              <a:t>Statistical noise and sensitivity bandwidth</a:t>
            </a:r>
          </a:p>
          <a:p>
            <a:r>
              <a:rPr lang="en-US" dirty="0"/>
              <a:t>Scan strategy</a:t>
            </a:r>
          </a:p>
          <a:p>
            <a:r>
              <a:rPr lang="en-US" dirty="0"/>
              <a:t>Estimated sensitivity and scaling relations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F4183-5CFA-4B65-AC9C-1044A87E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Projected Sensitivity</a:t>
            </a:r>
          </a:p>
        </p:txBody>
      </p:sp>
      <p:pic>
        <p:nvPicPr>
          <p:cNvPr id="14" name="Content Placeholder 5">
            <a:extLst>
              <a:ext uri="{FF2B5EF4-FFF2-40B4-BE49-F238E27FC236}">
                <a16:creationId xmlns:a16="http://schemas.microsoft.com/office/drawing/2014/main" id="{2FC4518C-60F2-4B8B-AF02-566AB82AC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459" y="958390"/>
            <a:ext cx="8288573" cy="5852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62F599-CE30-4B93-991B-56A932234393}"/>
              </a:ext>
            </a:extLst>
          </p:cNvPr>
          <p:cNvSpPr txBox="1"/>
          <p:nvPr/>
        </p:nvSpPr>
        <p:spPr>
          <a:xfrm>
            <a:off x="3393440" y="5334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BA46298-9EB7-4EF6-B52C-84465C9D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339CC4-A2B5-4101-9216-C380FB6631D6}"/>
              </a:ext>
            </a:extLst>
          </p:cNvPr>
          <p:cNvSpPr/>
          <p:nvPr/>
        </p:nvSpPr>
        <p:spPr>
          <a:xfrm>
            <a:off x="6704964" y="2362199"/>
            <a:ext cx="246888" cy="1947672"/>
          </a:xfrm>
          <a:prstGeom prst="rect">
            <a:avLst/>
          </a:prstGeom>
          <a:solidFill>
            <a:srgbClr val="335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F42D67-FBF8-4ED6-B862-FA2E025D8558}"/>
              </a:ext>
            </a:extLst>
          </p:cNvPr>
          <p:cNvSpPr/>
          <p:nvPr/>
        </p:nvSpPr>
        <p:spPr>
          <a:xfrm>
            <a:off x="6702092" y="4309870"/>
            <a:ext cx="246887" cy="338328"/>
          </a:xfrm>
          <a:prstGeom prst="rect">
            <a:avLst/>
          </a:prstGeom>
          <a:solidFill>
            <a:srgbClr val="537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7A9F5E-5CAE-4B8F-853C-1946A3A7C50E}"/>
              </a:ext>
            </a:extLst>
          </p:cNvPr>
          <p:cNvGrpSpPr/>
          <p:nvPr/>
        </p:nvGrpSpPr>
        <p:grpSpPr>
          <a:xfrm>
            <a:off x="3728720" y="4406265"/>
            <a:ext cx="3200400" cy="812860"/>
            <a:chOff x="3728720" y="4921250"/>
            <a:chExt cx="3200400" cy="8128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58529E-D906-4EFF-80F9-2042CC764974}"/>
                </a:ext>
              </a:extLst>
            </p:cNvPr>
            <p:cNvCxnSpPr/>
            <p:nvPr/>
          </p:nvCxnSpPr>
          <p:spPr>
            <a:xfrm>
              <a:off x="3728720" y="4921250"/>
              <a:ext cx="3200400" cy="0"/>
            </a:xfrm>
            <a:prstGeom prst="line">
              <a:avLst/>
            </a:prstGeom>
            <a:ln w="539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E3CEAE6-3C79-47ED-ABA5-3619DAF5DC37}"/>
                </a:ext>
              </a:extLst>
            </p:cNvPr>
            <p:cNvSpPr/>
            <p:nvPr/>
          </p:nvSpPr>
          <p:spPr>
            <a:xfrm>
              <a:off x="3728720" y="5252734"/>
              <a:ext cx="3058160" cy="2539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1C79C7-3CED-4169-AD59-228E41760F1C}"/>
                </a:ext>
              </a:extLst>
            </p:cNvPr>
            <p:cNvSpPr txBox="1"/>
            <p:nvPr/>
          </p:nvSpPr>
          <p:spPr>
            <a:xfrm flipH="1">
              <a:off x="4000514" y="5334000"/>
              <a:ext cx="29260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Projected Sensitivity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C40A652-2687-4DAB-8BE5-4FADC8B0E4F9}"/>
              </a:ext>
            </a:extLst>
          </p:cNvPr>
          <p:cNvSpPr/>
          <p:nvPr/>
        </p:nvSpPr>
        <p:spPr>
          <a:xfrm>
            <a:off x="6702092" y="4631446"/>
            <a:ext cx="246887" cy="109728"/>
          </a:xfrm>
          <a:prstGeom prst="rect">
            <a:avLst/>
          </a:prstGeom>
          <a:solidFill>
            <a:srgbClr val="7DA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4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22BBD-E480-45AA-9591-C95A8FEC8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7080" cy="4351338"/>
          </a:xfrm>
        </p:spPr>
        <p:txBody>
          <a:bodyPr>
            <a:normAutofit/>
          </a:bodyPr>
          <a:lstStyle/>
          <a:p>
            <a:r>
              <a:rPr lang="en-US" dirty="0"/>
              <a:t>Next 3-month plan</a:t>
            </a:r>
          </a:p>
          <a:p>
            <a:pPr lvl="1"/>
            <a:r>
              <a:rPr lang="en-US" dirty="0"/>
              <a:t>Tying up loose ends, combining component simulations</a:t>
            </a:r>
          </a:p>
          <a:p>
            <a:pPr lvl="1"/>
            <a:r>
              <a:rPr lang="en-US" dirty="0"/>
              <a:t>Simulations of other components: tuning system, transformers, readout</a:t>
            </a:r>
          </a:p>
          <a:p>
            <a:pPr lvl="1"/>
            <a:r>
              <a:rPr lang="en-US" dirty="0"/>
              <a:t>Other statistical noise sources (mechanical, vibration)</a:t>
            </a:r>
          </a:p>
          <a:p>
            <a:pPr lvl="1"/>
            <a:r>
              <a:rPr lang="en-US" dirty="0"/>
              <a:t>Experimental campaigns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42EB2-33F9-419A-B1B7-75AFF8DD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9471-5767-4437-A13C-07FD83A1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Circuit model for axion detection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9EE61D7-453A-4E4A-9F20-A797C99951DA}"/>
              </a:ext>
            </a:extLst>
          </p:cNvPr>
          <p:cNvGrpSpPr/>
          <p:nvPr/>
        </p:nvGrpSpPr>
        <p:grpSpPr>
          <a:xfrm>
            <a:off x="5181600" y="2585126"/>
            <a:ext cx="6594484" cy="3373097"/>
            <a:chOff x="5181600" y="2585126"/>
            <a:chExt cx="6594484" cy="3373097"/>
          </a:xfrm>
        </p:grpSpPr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3B406673-8E0D-434E-9F13-5517DBC45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1526" y="3047879"/>
              <a:ext cx="2688011" cy="2468880"/>
            </a:xfrm>
            <a:prstGeom prst="rect">
              <a:avLst/>
            </a:prstGeom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808EE0A-2A14-4211-87FE-DD8FB207027E}"/>
                </a:ext>
              </a:extLst>
            </p:cNvPr>
            <p:cNvGrpSpPr/>
            <p:nvPr/>
          </p:nvGrpSpPr>
          <p:grpSpPr>
            <a:xfrm>
              <a:off x="6345212" y="2585126"/>
              <a:ext cx="5430872" cy="3373097"/>
              <a:chOff x="490642" y="661407"/>
              <a:chExt cx="5937404" cy="4113829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BA9801B-AC41-4288-928F-F890FB11A1FA}"/>
                  </a:ext>
                </a:extLst>
              </p:cNvPr>
              <p:cNvGrpSpPr/>
              <p:nvPr/>
            </p:nvGrpSpPr>
            <p:grpSpPr>
              <a:xfrm>
                <a:off x="4926831" y="2287692"/>
                <a:ext cx="1501215" cy="1277833"/>
                <a:chOff x="4926831" y="2158902"/>
                <a:chExt cx="1501215" cy="1277833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E47E66ED-10D7-4408-BD00-D27052E6FFA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119344" y="2158902"/>
                  <a:ext cx="1149639" cy="1277833"/>
                </a:xfrm>
                <a:prstGeom prst="ellipse">
                  <a:avLst/>
                </a:prstGeom>
                <a:noFill/>
                <a:ln w="444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EDB804E-EDF2-47FE-BAB2-87A69F6D37A1}"/>
                    </a:ext>
                  </a:extLst>
                </p:cNvPr>
                <p:cNvSpPr txBox="1"/>
                <p:nvPr/>
              </p:nvSpPr>
              <p:spPr>
                <a:xfrm>
                  <a:off x="6073142" y="2562082"/>
                  <a:ext cx="354904" cy="450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Black" panose="020B0A04020102020204" pitchFamily="34" charset="0"/>
                      <a:ea typeface="+mn-ea"/>
                      <a:cs typeface="+mn-cs"/>
                    </a:rPr>
                    <a:t>X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35D492B-8356-4B4B-B198-CF012F53271D}"/>
                    </a:ext>
                  </a:extLst>
                </p:cNvPr>
                <p:cNvSpPr txBox="1"/>
                <p:nvPr/>
              </p:nvSpPr>
              <p:spPr>
                <a:xfrm>
                  <a:off x="4926831" y="2550463"/>
                  <a:ext cx="356427" cy="450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Black" panose="020B0A04020102020204" pitchFamily="34" charset="0"/>
                      <a:ea typeface="+mn-ea"/>
                      <a:cs typeface="+mn-cs"/>
                    </a:rPr>
                    <a:t>X</a:t>
                  </a:r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6B4AA01-C48E-4A89-9243-F3B173096F3D}"/>
                  </a:ext>
                </a:extLst>
              </p:cNvPr>
              <p:cNvSpPr txBox="1"/>
              <p:nvPr/>
            </p:nvSpPr>
            <p:spPr>
              <a:xfrm>
                <a:off x="1721895" y="2495297"/>
                <a:ext cx="669811" cy="63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lang="en-US" sz="2800" baseline="-25000" dirty="0">
                    <a:solidFill>
                      <a:prstClr val="black"/>
                    </a:solidFill>
                    <a:latin typeface="Calibri"/>
                  </a:rPr>
                  <a:t>PU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C10C2B-13E5-4921-927D-CC767DC1B762}"/>
                  </a:ext>
                </a:extLst>
              </p:cNvPr>
              <p:cNvSpPr txBox="1"/>
              <p:nvPr/>
            </p:nvSpPr>
            <p:spPr>
              <a:xfrm>
                <a:off x="3730970" y="2497832"/>
                <a:ext cx="647385" cy="63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lang="en-US" sz="2800" baseline="-25000" dirty="0">
                    <a:solidFill>
                      <a:prstClr val="black"/>
                    </a:solidFill>
                    <a:latin typeface="Calibri"/>
                  </a:rPr>
                  <a:t>IN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38871F-E3DF-4666-B999-4D15D7D470B3}"/>
                  </a:ext>
                </a:extLst>
              </p:cNvPr>
              <p:cNvSpPr txBox="1"/>
              <p:nvPr/>
            </p:nvSpPr>
            <p:spPr>
              <a:xfrm>
                <a:off x="2824709" y="4212189"/>
                <a:ext cx="359210" cy="56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9D8611-F0A6-4162-9E4D-E4894510AD5C}"/>
                  </a:ext>
                </a:extLst>
              </p:cNvPr>
              <p:cNvSpPr txBox="1"/>
              <p:nvPr/>
            </p:nvSpPr>
            <p:spPr>
              <a:xfrm>
                <a:off x="2788808" y="661407"/>
                <a:ext cx="410440" cy="63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DCDBCE6D-63A9-4073-8DB9-CA2345BDCA06}"/>
                  </a:ext>
                </a:extLst>
              </p:cNvPr>
              <p:cNvSpPr>
                <a:spLocks/>
              </p:cNvSpPr>
              <p:nvPr/>
            </p:nvSpPr>
            <p:spPr>
              <a:xfrm rot="16200000">
                <a:off x="4175065" y="1579193"/>
                <a:ext cx="1639346" cy="969695"/>
              </a:xfrm>
              <a:prstGeom prst="arc">
                <a:avLst>
                  <a:gd name="adj1" fmla="val 16200000"/>
                  <a:gd name="adj2" fmla="val 558909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C136AF9-7685-4630-A5C4-3F899BFDF38B}"/>
                  </a:ext>
                </a:extLst>
              </p:cNvPr>
              <p:cNvSpPr txBox="1"/>
              <p:nvPr/>
            </p:nvSpPr>
            <p:spPr>
              <a:xfrm>
                <a:off x="5516786" y="1502276"/>
                <a:ext cx="911260" cy="6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Φ</a:t>
                </a:r>
                <a:r>
                  <a:rPr kumimoji="0" lang="en-US" sz="28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SQ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2AD6266-6FE9-4755-80FC-4E62B7E25450}"/>
                  </a:ext>
                </a:extLst>
              </p:cNvPr>
              <p:cNvSpPr txBox="1"/>
              <p:nvPr/>
            </p:nvSpPr>
            <p:spPr>
              <a:xfrm rot="5400000">
                <a:off x="5340997" y="1585149"/>
                <a:ext cx="303512" cy="70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CAADF3EC-48E2-4B2C-A3E5-4576C5F9207C}"/>
                  </a:ext>
                </a:extLst>
              </p:cNvPr>
              <p:cNvSpPr>
                <a:spLocks/>
              </p:cNvSpPr>
              <p:nvPr/>
            </p:nvSpPr>
            <p:spPr>
              <a:xfrm rot="16200000">
                <a:off x="155817" y="1744065"/>
                <a:ext cx="1639346" cy="969695"/>
              </a:xfrm>
              <a:prstGeom prst="arc">
                <a:avLst>
                  <a:gd name="adj1" fmla="val 16200000"/>
                  <a:gd name="adj2" fmla="val 531729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4974757-F7D6-4606-81A9-51F99AB53144}"/>
                  </a:ext>
                </a:extLst>
              </p:cNvPr>
              <p:cNvSpPr txBox="1"/>
              <p:nvPr/>
            </p:nvSpPr>
            <p:spPr>
              <a:xfrm rot="5400000">
                <a:off x="1292410" y="1721415"/>
                <a:ext cx="384120" cy="70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F7DA77D-9ECA-42B8-ABAC-16A04215624A}"/>
                  </a:ext>
                </a:extLst>
              </p:cNvPr>
              <p:cNvSpPr txBox="1"/>
              <p:nvPr/>
            </p:nvSpPr>
            <p:spPr>
              <a:xfrm>
                <a:off x="627914" y="771308"/>
                <a:ext cx="879834" cy="6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Φ</a:t>
                </a:r>
                <a:r>
                  <a:rPr lang="en-US" sz="2800" baseline="-25000" dirty="0">
                    <a:latin typeface="Calibri"/>
                  </a:rPr>
                  <a:t>ax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</p:grpSp>
        <p:pic>
          <p:nvPicPr>
            <p:cNvPr id="92" name="Graphic 91">
              <a:extLst>
                <a:ext uri="{FF2B5EF4-FFF2-40B4-BE49-F238E27FC236}">
                  <a16:creationId xmlns:a16="http://schemas.microsoft.com/office/drawing/2014/main" id="{1B11FA54-FCEE-468F-AC39-EE1F9BF61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44490" y="3297653"/>
              <a:ext cx="870547" cy="2103120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43EBA4B-B22F-4A2D-91C5-84116FED14A7}"/>
                </a:ext>
              </a:extLst>
            </p:cNvPr>
            <p:cNvSpPr txBox="1"/>
            <p:nvPr/>
          </p:nvSpPr>
          <p:spPr>
            <a:xfrm>
              <a:off x="5554551" y="2991983"/>
              <a:ext cx="270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834A0DA-2D8C-4A40-991F-043D5CF25652}"/>
                </a:ext>
              </a:extLst>
            </p:cNvPr>
            <p:cNvSpPr txBox="1"/>
            <p:nvPr/>
          </p:nvSpPr>
          <p:spPr>
            <a:xfrm>
              <a:off x="5524030" y="2761621"/>
              <a:ext cx="825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err="1">
                  <a:latin typeface="Calibri"/>
                </a:rPr>
                <a:t>I</a:t>
              </a:r>
              <a:r>
                <a:rPr lang="en-US" sz="2400" baseline="-25000" dirty="0" err="1">
                  <a:latin typeface="Calibri"/>
                </a:rPr>
                <a:t>ax</a:t>
              </a:r>
              <a:endParaRPr kumimoji="0" lang="en-US" sz="2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E38CAEF-0934-415A-B5F6-8BDA4F171B72}"/>
                </a:ext>
              </a:extLst>
            </p:cNvPr>
            <p:cNvSpPr txBox="1"/>
            <p:nvPr/>
          </p:nvSpPr>
          <p:spPr>
            <a:xfrm>
              <a:off x="5181600" y="4067497"/>
              <a:ext cx="1045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2800" b="0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sheath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A86F2A9-C6BE-4DA7-BFF7-1BA573A515F7}"/>
                </a:ext>
              </a:extLst>
            </p:cNvPr>
            <p:cNvSpPr txBox="1"/>
            <p:nvPr/>
          </p:nvSpPr>
          <p:spPr>
            <a:xfrm>
              <a:off x="9209547" y="2779784"/>
              <a:ext cx="825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err="1">
                  <a:latin typeface="Calibri"/>
                </a:rPr>
                <a:t>I</a:t>
              </a:r>
              <a:r>
                <a:rPr lang="en-US" sz="2400" baseline="-25000" dirty="0" err="1">
                  <a:latin typeface="Calibri"/>
                </a:rPr>
                <a:t>res</a:t>
              </a:r>
              <a:endParaRPr kumimoji="0" lang="en-US" sz="2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1C95EB0-20C7-498B-8BD0-EAF552626C30}"/>
                </a:ext>
              </a:extLst>
            </p:cNvPr>
            <p:cNvSpPr txBox="1"/>
            <p:nvPr/>
          </p:nvSpPr>
          <p:spPr>
            <a:xfrm>
              <a:off x="9263524" y="2983296"/>
              <a:ext cx="270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8AF263F-966E-4DF7-ACA6-C4E5C83A0C86}"/>
              </a:ext>
            </a:extLst>
          </p:cNvPr>
          <p:cNvGrpSpPr/>
          <p:nvPr/>
        </p:nvGrpSpPr>
        <p:grpSpPr>
          <a:xfrm>
            <a:off x="1007940" y="1724200"/>
            <a:ext cx="4022434" cy="4502191"/>
            <a:chOff x="1007940" y="1724200"/>
            <a:chExt cx="4022434" cy="4502191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1748E61-D4D4-4274-853F-4FFFDFD5AE99}"/>
                </a:ext>
              </a:extLst>
            </p:cNvPr>
            <p:cNvGrpSpPr/>
            <p:nvPr/>
          </p:nvGrpSpPr>
          <p:grpSpPr>
            <a:xfrm>
              <a:off x="1007940" y="1724200"/>
              <a:ext cx="4022434" cy="3981245"/>
              <a:chOff x="1007940" y="1724200"/>
              <a:chExt cx="4022434" cy="3981245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497B264F-8F36-4B8C-8567-351C5F105698}"/>
                  </a:ext>
                </a:extLst>
              </p:cNvPr>
              <p:cNvGrpSpPr/>
              <p:nvPr/>
            </p:nvGrpSpPr>
            <p:grpSpPr>
              <a:xfrm>
                <a:off x="1007940" y="1724200"/>
                <a:ext cx="4022434" cy="3853718"/>
                <a:chOff x="134180" y="800506"/>
                <a:chExt cx="4022434" cy="3853718"/>
              </a:xfrm>
            </p:grpSpPr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8043E71-53EA-4D9A-ACC5-72AB5BCB6A0C}"/>
                    </a:ext>
                  </a:extLst>
                </p:cNvPr>
                <p:cNvSpPr/>
                <p:nvPr/>
              </p:nvSpPr>
              <p:spPr>
                <a:xfrm>
                  <a:off x="3228244" y="2396892"/>
                  <a:ext cx="102542" cy="16960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6131EA35-5C4B-4DB8-9D1A-CB0C4702E33D}"/>
                    </a:ext>
                  </a:extLst>
                </p:cNvPr>
                <p:cNvSpPr/>
                <p:nvPr/>
              </p:nvSpPr>
              <p:spPr>
                <a:xfrm>
                  <a:off x="3514738" y="2399411"/>
                  <a:ext cx="102542" cy="16960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D9526414-657F-4F3A-B7F5-105479508036}"/>
                    </a:ext>
                  </a:extLst>
                </p:cNvPr>
                <p:cNvSpPr/>
                <p:nvPr/>
              </p:nvSpPr>
              <p:spPr>
                <a:xfrm>
                  <a:off x="3386000" y="2173170"/>
                  <a:ext cx="70815" cy="1761968"/>
                </a:xfrm>
                <a:prstGeom prst="rect">
                  <a:avLst/>
                </a:prstGeom>
                <a:solidFill>
                  <a:srgbClr val="CC66FF"/>
                </a:solidFill>
                <a:ln>
                  <a:noFill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CBB3D052-F68A-48D1-8F87-7216B2D66EAC}"/>
                    </a:ext>
                  </a:extLst>
                </p:cNvPr>
                <p:cNvCxnSpPr/>
                <p:nvPr/>
              </p:nvCxnSpPr>
              <p:spPr>
                <a:xfrm flipV="1">
                  <a:off x="2000269" y="4339186"/>
                  <a:ext cx="0" cy="313796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B6387266-73C4-4FC1-953F-6A648E75D2CC}"/>
                    </a:ext>
                  </a:extLst>
                </p:cNvPr>
                <p:cNvCxnSpPr/>
                <p:nvPr/>
              </p:nvCxnSpPr>
              <p:spPr>
                <a:xfrm>
                  <a:off x="1969299" y="1726376"/>
                  <a:ext cx="1306272" cy="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857BF227-8B1D-4530-A19F-6E69AD6D7C2A}"/>
                    </a:ext>
                  </a:extLst>
                </p:cNvPr>
                <p:cNvCxnSpPr>
                  <a:stCxn id="50" idx="0"/>
                </p:cNvCxnSpPr>
                <p:nvPr/>
              </p:nvCxnSpPr>
              <p:spPr>
                <a:xfrm flipH="1" flipV="1">
                  <a:off x="3267683" y="1726375"/>
                  <a:ext cx="11832" cy="670517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F9BECB47-439E-4F87-A41D-D8467DECAB7B}"/>
                    </a:ext>
                  </a:extLst>
                </p:cNvPr>
                <p:cNvCxnSpPr/>
                <p:nvPr/>
              </p:nvCxnSpPr>
              <p:spPr>
                <a:xfrm flipV="1">
                  <a:off x="3562064" y="4105584"/>
                  <a:ext cx="0" cy="54864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F01EE4E1-BE01-4862-B607-36A0711CFF74}"/>
                    </a:ext>
                  </a:extLst>
                </p:cNvPr>
                <p:cNvGrpSpPr/>
                <p:nvPr/>
              </p:nvGrpSpPr>
              <p:grpSpPr>
                <a:xfrm>
                  <a:off x="947186" y="1949448"/>
                  <a:ext cx="1910661" cy="2400152"/>
                  <a:chOff x="5791467" y="4435721"/>
                  <a:chExt cx="1306274" cy="1726921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F0067C19-BFA6-4889-A272-ED349A86E309}"/>
                      </a:ext>
                    </a:extLst>
                  </p:cNvPr>
                  <p:cNvGrpSpPr/>
                  <p:nvPr/>
                </p:nvGrpSpPr>
                <p:grpSpPr>
                  <a:xfrm>
                    <a:off x="5791467" y="4435721"/>
                    <a:ext cx="1306274" cy="1726921"/>
                    <a:chOff x="1083272" y="1360361"/>
                    <a:chExt cx="1913928" cy="2976241"/>
                  </a:xfrm>
                </p:grpSpPr>
                <p:sp>
                  <p:nvSpPr>
                    <p:cNvPr id="86" name="Rectangle 85">
                      <a:extLst>
                        <a:ext uri="{FF2B5EF4-FFF2-40B4-BE49-F238E27FC236}">
                          <a16:creationId xmlns:a16="http://schemas.microsoft.com/office/drawing/2014/main" id="{917E3A7C-BB15-4A1D-9D34-0B6097E56E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3272" y="1768360"/>
                      <a:ext cx="1913928" cy="2160798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  <a:gs pos="66000">
                          <a:schemeClr val="bg1">
                            <a:lumMod val="85000"/>
                          </a:schemeClr>
                        </a:gs>
                      </a:gsLst>
                      <a:lin ang="3600000" scaled="0"/>
                    </a:gra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3E4517F7-5E68-4465-9382-F9FF5BFAF3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3272" y="3490190"/>
                      <a:ext cx="1913928" cy="846412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3600000" scaled="0"/>
                    </a:gra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227A91CD-8A8E-4550-A825-D6DFF14E9E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3272" y="1360361"/>
                      <a:ext cx="1913928" cy="846412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3600000" scaled="0"/>
                    </a:gra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A6C2C696-AB94-4355-B93D-A209E96CE6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9696" y="1849120"/>
                      <a:ext cx="679850" cy="2069878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50000"/>
                        </a:schemeClr>
                      </a:solidFill>
                      <a:prstDash val="dash"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 useBgFill="1">
                  <p:nvSpPr>
                    <p:cNvPr id="90" name="Oval 89">
                      <a:extLst>
                        <a:ext uri="{FF2B5EF4-FFF2-40B4-BE49-F238E27FC236}">
                          <a16:creationId xmlns:a16="http://schemas.microsoft.com/office/drawing/2014/main" id="{15640DB8-44CF-4D7D-8577-9C9758A0AD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9696" y="1666240"/>
                      <a:ext cx="679850" cy="311166"/>
                    </a:xfrm>
                    <a:prstGeom prst="ellipse">
                      <a:avLst/>
                    </a:prstGeom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 useBgFill="1"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47E37A79-2BF3-4534-A4AF-57F16F1F8D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9696" y="3773575"/>
                      <a:ext cx="679850" cy="311166"/>
                    </a:xfrm>
                    <a:prstGeom prst="ellipse">
                      <a:avLst/>
                    </a:prstGeom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19ED359F-6C4C-4E43-8567-5D9CCABA5CA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020441" y="4741126"/>
                    <a:ext cx="235542" cy="126611"/>
                  </a:xfrm>
                  <a:prstGeom prst="line">
                    <a:avLst/>
                  </a:prstGeom>
                  <a:ln w="47625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A90CFE23-5DA7-4B40-9ABB-0290B307CC24}"/>
                      </a:ext>
                    </a:extLst>
                  </p:cNvPr>
                  <p:cNvCxnSpPr/>
                  <p:nvPr/>
                </p:nvCxnSpPr>
                <p:spPr>
                  <a:xfrm>
                    <a:off x="6046149" y="4867738"/>
                    <a:ext cx="0" cy="1268719"/>
                  </a:xfrm>
                  <a:prstGeom prst="line">
                    <a:avLst/>
                  </a:prstGeom>
                  <a:ln w="47625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CB142F4-5E1A-45C0-9926-365D328D02C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041353" y="5963877"/>
                    <a:ext cx="214631" cy="165086"/>
                  </a:xfrm>
                  <a:prstGeom prst="line">
                    <a:avLst/>
                  </a:prstGeom>
                  <a:ln w="47625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Freeform 126">
                  <a:extLst>
                    <a:ext uri="{FF2B5EF4-FFF2-40B4-BE49-F238E27FC236}">
                      <a16:creationId xmlns:a16="http://schemas.microsoft.com/office/drawing/2014/main" id="{E7DF3C59-A77C-4B37-9308-A0EC16192F3D}"/>
                    </a:ext>
                  </a:extLst>
                </p:cNvPr>
                <p:cNvSpPr/>
                <p:nvPr/>
              </p:nvSpPr>
              <p:spPr>
                <a:xfrm>
                  <a:off x="1604550" y="2660305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127">
                  <a:extLst>
                    <a:ext uri="{FF2B5EF4-FFF2-40B4-BE49-F238E27FC236}">
                      <a16:creationId xmlns:a16="http://schemas.microsoft.com/office/drawing/2014/main" id="{609A9382-15AB-43B9-98AC-BADE42A88E94}"/>
                    </a:ext>
                  </a:extLst>
                </p:cNvPr>
                <p:cNvSpPr/>
                <p:nvPr/>
              </p:nvSpPr>
              <p:spPr>
                <a:xfrm>
                  <a:off x="1604550" y="2815880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129">
                  <a:extLst>
                    <a:ext uri="{FF2B5EF4-FFF2-40B4-BE49-F238E27FC236}">
                      <a16:creationId xmlns:a16="http://schemas.microsoft.com/office/drawing/2014/main" id="{2F4A3AE4-C765-4ECC-9D9D-BD18533FADCB}"/>
                    </a:ext>
                  </a:extLst>
                </p:cNvPr>
                <p:cNvSpPr/>
                <p:nvPr/>
              </p:nvSpPr>
              <p:spPr>
                <a:xfrm>
                  <a:off x="1604550" y="2971455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130">
                  <a:extLst>
                    <a:ext uri="{FF2B5EF4-FFF2-40B4-BE49-F238E27FC236}">
                      <a16:creationId xmlns:a16="http://schemas.microsoft.com/office/drawing/2014/main" id="{CBD9ED7B-BAB2-48A9-8DB5-096EFEF85244}"/>
                    </a:ext>
                  </a:extLst>
                </p:cNvPr>
                <p:cNvSpPr/>
                <p:nvPr/>
              </p:nvSpPr>
              <p:spPr>
                <a:xfrm>
                  <a:off x="1604550" y="3127030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131">
                  <a:extLst>
                    <a:ext uri="{FF2B5EF4-FFF2-40B4-BE49-F238E27FC236}">
                      <a16:creationId xmlns:a16="http://schemas.microsoft.com/office/drawing/2014/main" id="{C7E62824-77AD-4981-A2E4-902E122D1776}"/>
                    </a:ext>
                  </a:extLst>
                </p:cNvPr>
                <p:cNvSpPr/>
                <p:nvPr/>
              </p:nvSpPr>
              <p:spPr>
                <a:xfrm>
                  <a:off x="1604550" y="3282605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132">
                  <a:extLst>
                    <a:ext uri="{FF2B5EF4-FFF2-40B4-BE49-F238E27FC236}">
                      <a16:creationId xmlns:a16="http://schemas.microsoft.com/office/drawing/2014/main" id="{055E637E-7D2E-4719-B78A-6217C84B53E8}"/>
                    </a:ext>
                  </a:extLst>
                </p:cNvPr>
                <p:cNvSpPr/>
                <p:nvPr/>
              </p:nvSpPr>
              <p:spPr>
                <a:xfrm>
                  <a:off x="1604550" y="3438180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133">
                  <a:extLst>
                    <a:ext uri="{FF2B5EF4-FFF2-40B4-BE49-F238E27FC236}">
                      <a16:creationId xmlns:a16="http://schemas.microsoft.com/office/drawing/2014/main" id="{84115A31-AC1C-4ECF-B093-EEE9CA9AA194}"/>
                    </a:ext>
                  </a:extLst>
                </p:cNvPr>
                <p:cNvSpPr/>
                <p:nvPr/>
              </p:nvSpPr>
              <p:spPr>
                <a:xfrm>
                  <a:off x="1604550" y="3593755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134">
                  <a:extLst>
                    <a:ext uri="{FF2B5EF4-FFF2-40B4-BE49-F238E27FC236}">
                      <a16:creationId xmlns:a16="http://schemas.microsoft.com/office/drawing/2014/main" id="{26D14F5B-DFA7-4F84-8679-75880936CCDB}"/>
                    </a:ext>
                  </a:extLst>
                </p:cNvPr>
                <p:cNvSpPr/>
                <p:nvPr/>
              </p:nvSpPr>
              <p:spPr>
                <a:xfrm>
                  <a:off x="1604550" y="3749330"/>
                  <a:ext cx="627907" cy="158834"/>
                </a:xfrm>
                <a:custGeom>
                  <a:avLst/>
                  <a:gdLst>
                    <a:gd name="connsiteX0" fmla="*/ 0 w 632881"/>
                    <a:gd name="connsiteY0" fmla="*/ 1052 h 152590"/>
                    <a:gd name="connsiteX1" fmla="*/ 216469 w 632881"/>
                    <a:gd name="connsiteY1" fmla="*/ 130942 h 152590"/>
                    <a:gd name="connsiteX2" fmla="*/ 627759 w 632881"/>
                    <a:gd name="connsiteY2" fmla="*/ 87645 h 152590"/>
                    <a:gd name="connsiteX3" fmla="*/ 418506 w 632881"/>
                    <a:gd name="connsiteY3" fmla="*/ 1052 h 152590"/>
                    <a:gd name="connsiteX4" fmla="*/ 7215 w 632881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0 w 629706"/>
                    <a:gd name="connsiteY0" fmla="*/ 1052 h 152590"/>
                    <a:gd name="connsiteX1" fmla="*/ 213294 w 629706"/>
                    <a:gd name="connsiteY1" fmla="*/ 130942 h 152590"/>
                    <a:gd name="connsiteX2" fmla="*/ 624584 w 629706"/>
                    <a:gd name="connsiteY2" fmla="*/ 87645 h 152590"/>
                    <a:gd name="connsiteX3" fmla="*/ 415331 w 629706"/>
                    <a:gd name="connsiteY3" fmla="*/ 1052 h 152590"/>
                    <a:gd name="connsiteX4" fmla="*/ 4040 w 629706"/>
                    <a:gd name="connsiteY4" fmla="*/ 152590 h 152590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2310 w 632046"/>
                    <a:gd name="connsiteY0" fmla="*/ 1339 h 162402"/>
                    <a:gd name="connsiteX1" fmla="*/ 215604 w 632046"/>
                    <a:gd name="connsiteY1" fmla="*/ 131229 h 162402"/>
                    <a:gd name="connsiteX2" fmla="*/ 626894 w 632046"/>
                    <a:gd name="connsiteY2" fmla="*/ 87932 h 162402"/>
                    <a:gd name="connsiteX3" fmla="*/ 417641 w 632046"/>
                    <a:gd name="connsiteY3" fmla="*/ 1339 h 162402"/>
                    <a:gd name="connsiteX4" fmla="*/ 0 w 632046"/>
                    <a:gd name="connsiteY4" fmla="*/ 162402 h 162402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630"/>
                    <a:gd name="connsiteY0" fmla="*/ 1761 h 175524"/>
                    <a:gd name="connsiteX1" fmla="*/ 213294 w 629630"/>
                    <a:gd name="connsiteY1" fmla="*/ 131651 h 175524"/>
                    <a:gd name="connsiteX2" fmla="*/ 624584 w 629630"/>
                    <a:gd name="connsiteY2" fmla="*/ 88354 h 175524"/>
                    <a:gd name="connsiteX3" fmla="*/ 415331 w 629630"/>
                    <a:gd name="connsiteY3" fmla="*/ 1761 h 175524"/>
                    <a:gd name="connsiteX4" fmla="*/ 19915 w 629630"/>
                    <a:gd name="connsiteY4" fmla="*/ 175524 h 175524"/>
                    <a:gd name="connsiteX0" fmla="*/ 0 w 629912"/>
                    <a:gd name="connsiteY0" fmla="*/ 8 h 173771"/>
                    <a:gd name="connsiteX1" fmla="*/ 213294 w 629912"/>
                    <a:gd name="connsiteY1" fmla="*/ 129898 h 173771"/>
                    <a:gd name="connsiteX2" fmla="*/ 624584 w 629912"/>
                    <a:gd name="connsiteY2" fmla="*/ 86601 h 173771"/>
                    <a:gd name="connsiteX3" fmla="*/ 415331 w 629912"/>
                    <a:gd name="connsiteY3" fmla="*/ 8 h 173771"/>
                    <a:gd name="connsiteX4" fmla="*/ 19915 w 629912"/>
                    <a:gd name="connsiteY4" fmla="*/ 173771 h 173771"/>
                    <a:gd name="connsiteX0" fmla="*/ 0 w 624611"/>
                    <a:gd name="connsiteY0" fmla="*/ 8 h 173771"/>
                    <a:gd name="connsiteX1" fmla="*/ 213294 w 624611"/>
                    <a:gd name="connsiteY1" fmla="*/ 129898 h 173771"/>
                    <a:gd name="connsiteX2" fmla="*/ 624584 w 624611"/>
                    <a:gd name="connsiteY2" fmla="*/ 86601 h 173771"/>
                    <a:gd name="connsiteX3" fmla="*/ 415331 w 624611"/>
                    <a:gd name="connsiteY3" fmla="*/ 8 h 173771"/>
                    <a:gd name="connsiteX4" fmla="*/ 19915 w 624611"/>
                    <a:gd name="connsiteY4" fmla="*/ 173771 h 173771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18091 w 642700"/>
                    <a:gd name="connsiteY0" fmla="*/ 1779 h 175542"/>
                    <a:gd name="connsiteX1" fmla="*/ 231385 w 642700"/>
                    <a:gd name="connsiteY1" fmla="*/ 131669 h 175542"/>
                    <a:gd name="connsiteX2" fmla="*/ 642675 w 642700"/>
                    <a:gd name="connsiteY2" fmla="*/ 88372 h 175542"/>
                    <a:gd name="connsiteX3" fmla="*/ 433422 w 642700"/>
                    <a:gd name="connsiteY3" fmla="*/ 1779 h 175542"/>
                    <a:gd name="connsiteX4" fmla="*/ 25391 w 642700"/>
                    <a:gd name="connsiteY4" fmla="*/ 154129 h 175542"/>
                    <a:gd name="connsiteX5" fmla="*/ 38006 w 642700"/>
                    <a:gd name="connsiteY5" fmla="*/ 175542 h 175542"/>
                    <a:gd name="connsiteX0" fmla="*/ 0 w 624609"/>
                    <a:gd name="connsiteY0" fmla="*/ 1779 h 188433"/>
                    <a:gd name="connsiteX1" fmla="*/ 213294 w 624609"/>
                    <a:gd name="connsiteY1" fmla="*/ 131669 h 188433"/>
                    <a:gd name="connsiteX2" fmla="*/ 624584 w 624609"/>
                    <a:gd name="connsiteY2" fmla="*/ 88372 h 188433"/>
                    <a:gd name="connsiteX3" fmla="*/ 415331 w 624609"/>
                    <a:gd name="connsiteY3" fmla="*/ 1779 h 188433"/>
                    <a:gd name="connsiteX4" fmla="*/ 7300 w 624609"/>
                    <a:gd name="connsiteY4" fmla="*/ 154129 h 188433"/>
                    <a:gd name="connsiteX5" fmla="*/ 19915 w 624609"/>
                    <a:gd name="connsiteY5" fmla="*/ 175542 h 188433"/>
                    <a:gd name="connsiteX0" fmla="*/ 0 w 624609"/>
                    <a:gd name="connsiteY0" fmla="*/ 1779 h 154129"/>
                    <a:gd name="connsiteX1" fmla="*/ 213294 w 624609"/>
                    <a:gd name="connsiteY1" fmla="*/ 131669 h 154129"/>
                    <a:gd name="connsiteX2" fmla="*/ 624584 w 624609"/>
                    <a:gd name="connsiteY2" fmla="*/ 88372 h 154129"/>
                    <a:gd name="connsiteX3" fmla="*/ 415331 w 624609"/>
                    <a:gd name="connsiteY3" fmla="*/ 1779 h 154129"/>
                    <a:gd name="connsiteX4" fmla="*/ 7300 w 624609"/>
                    <a:gd name="connsiteY4" fmla="*/ 154129 h 154129"/>
                    <a:gd name="connsiteX0" fmla="*/ 2225 w 626834"/>
                    <a:gd name="connsiteY0" fmla="*/ 2207 h 164082"/>
                    <a:gd name="connsiteX1" fmla="*/ 215519 w 626834"/>
                    <a:gd name="connsiteY1" fmla="*/ 132097 h 164082"/>
                    <a:gd name="connsiteX2" fmla="*/ 626809 w 626834"/>
                    <a:gd name="connsiteY2" fmla="*/ 88800 h 164082"/>
                    <a:gd name="connsiteX3" fmla="*/ 417556 w 626834"/>
                    <a:gd name="connsiteY3" fmla="*/ 2207 h 164082"/>
                    <a:gd name="connsiteX4" fmla="*/ 0 w 626834"/>
                    <a:gd name="connsiteY4" fmla="*/ 164082 h 164082"/>
                    <a:gd name="connsiteX0" fmla="*/ 2225 w 626837"/>
                    <a:gd name="connsiteY0" fmla="*/ 1381 h 163256"/>
                    <a:gd name="connsiteX1" fmla="*/ 215519 w 626837"/>
                    <a:gd name="connsiteY1" fmla="*/ 131271 h 163256"/>
                    <a:gd name="connsiteX2" fmla="*/ 626809 w 626837"/>
                    <a:gd name="connsiteY2" fmla="*/ 87974 h 163256"/>
                    <a:gd name="connsiteX3" fmla="*/ 417556 w 626837"/>
                    <a:gd name="connsiteY3" fmla="*/ 1381 h 163256"/>
                    <a:gd name="connsiteX4" fmla="*/ 0 w 626837"/>
                    <a:gd name="connsiteY4" fmla="*/ 163256 h 163256"/>
                    <a:gd name="connsiteX0" fmla="*/ 2225 w 626837"/>
                    <a:gd name="connsiteY0" fmla="*/ 83 h 161958"/>
                    <a:gd name="connsiteX1" fmla="*/ 215519 w 626837"/>
                    <a:gd name="connsiteY1" fmla="*/ 129973 h 161958"/>
                    <a:gd name="connsiteX2" fmla="*/ 626809 w 626837"/>
                    <a:gd name="connsiteY2" fmla="*/ 86676 h 161958"/>
                    <a:gd name="connsiteX3" fmla="*/ 417556 w 626837"/>
                    <a:gd name="connsiteY3" fmla="*/ 83 h 161958"/>
                    <a:gd name="connsiteX4" fmla="*/ 0 w 626837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2474 w 627086"/>
                    <a:gd name="connsiteY0" fmla="*/ 83 h 161958"/>
                    <a:gd name="connsiteX1" fmla="*/ 215768 w 627086"/>
                    <a:gd name="connsiteY1" fmla="*/ 129973 h 161958"/>
                    <a:gd name="connsiteX2" fmla="*/ 627058 w 627086"/>
                    <a:gd name="connsiteY2" fmla="*/ 86676 h 161958"/>
                    <a:gd name="connsiteX3" fmla="*/ 417805 w 627086"/>
                    <a:gd name="connsiteY3" fmla="*/ 83 h 161958"/>
                    <a:gd name="connsiteX4" fmla="*/ 249 w 627086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121 w 627908"/>
                    <a:gd name="connsiteY0" fmla="*/ 3258 h 161958"/>
                    <a:gd name="connsiteX1" fmla="*/ 216590 w 627908"/>
                    <a:gd name="connsiteY1" fmla="*/ 129973 h 161958"/>
                    <a:gd name="connsiteX2" fmla="*/ 627880 w 627908"/>
                    <a:gd name="connsiteY2" fmla="*/ 86676 h 161958"/>
                    <a:gd name="connsiteX3" fmla="*/ 418627 w 627908"/>
                    <a:gd name="connsiteY3" fmla="*/ 83 h 161958"/>
                    <a:gd name="connsiteX4" fmla="*/ 1071 w 627908"/>
                    <a:gd name="connsiteY4" fmla="*/ 161958 h 161958"/>
                    <a:gd name="connsiteX0" fmla="*/ 2225 w 630009"/>
                    <a:gd name="connsiteY0" fmla="*/ 5236 h 160761"/>
                    <a:gd name="connsiteX1" fmla="*/ 218694 w 630009"/>
                    <a:gd name="connsiteY1" fmla="*/ 131951 h 160761"/>
                    <a:gd name="connsiteX2" fmla="*/ 629984 w 630009"/>
                    <a:gd name="connsiteY2" fmla="*/ 88654 h 160761"/>
                    <a:gd name="connsiteX3" fmla="*/ 420731 w 630009"/>
                    <a:gd name="connsiteY3" fmla="*/ 2061 h 160761"/>
                    <a:gd name="connsiteX4" fmla="*/ 0 w 630009"/>
                    <a:gd name="connsiteY4" fmla="*/ 160761 h 160761"/>
                    <a:gd name="connsiteX0" fmla="*/ 5400 w 633184"/>
                    <a:gd name="connsiteY0" fmla="*/ 5095 h 157445"/>
                    <a:gd name="connsiteX1" fmla="*/ 221869 w 633184"/>
                    <a:gd name="connsiteY1" fmla="*/ 131810 h 157445"/>
                    <a:gd name="connsiteX2" fmla="*/ 633159 w 633184"/>
                    <a:gd name="connsiteY2" fmla="*/ 88513 h 157445"/>
                    <a:gd name="connsiteX3" fmla="*/ 423906 w 633184"/>
                    <a:gd name="connsiteY3" fmla="*/ 1920 h 157445"/>
                    <a:gd name="connsiteX4" fmla="*/ 0 w 633184"/>
                    <a:gd name="connsiteY4" fmla="*/ 157445 h 157445"/>
                    <a:gd name="connsiteX0" fmla="*/ 122 w 627906"/>
                    <a:gd name="connsiteY0" fmla="*/ 5236 h 160761"/>
                    <a:gd name="connsiteX1" fmla="*/ 216591 w 627906"/>
                    <a:gd name="connsiteY1" fmla="*/ 131951 h 160761"/>
                    <a:gd name="connsiteX2" fmla="*/ 627881 w 627906"/>
                    <a:gd name="connsiteY2" fmla="*/ 88654 h 160761"/>
                    <a:gd name="connsiteX3" fmla="*/ 418628 w 627906"/>
                    <a:gd name="connsiteY3" fmla="*/ 2061 h 160761"/>
                    <a:gd name="connsiteX4" fmla="*/ 1072 w 627906"/>
                    <a:gd name="connsiteY4" fmla="*/ 160761 h 160761"/>
                    <a:gd name="connsiteX0" fmla="*/ 122 w 627907"/>
                    <a:gd name="connsiteY0" fmla="*/ 3309 h 158834"/>
                    <a:gd name="connsiteX1" fmla="*/ 216591 w 627907"/>
                    <a:gd name="connsiteY1" fmla="*/ 130024 h 158834"/>
                    <a:gd name="connsiteX2" fmla="*/ 627881 w 627907"/>
                    <a:gd name="connsiteY2" fmla="*/ 86727 h 158834"/>
                    <a:gd name="connsiteX3" fmla="*/ 418628 w 627907"/>
                    <a:gd name="connsiteY3" fmla="*/ 134 h 158834"/>
                    <a:gd name="connsiteX4" fmla="*/ 1072 w 627907"/>
                    <a:gd name="connsiteY4" fmla="*/ 158834 h 15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7907" h="158834">
                      <a:moveTo>
                        <a:pt x="122" y="3309"/>
                      </a:moveTo>
                      <a:cubicBezTo>
                        <a:pt x="-4282" y="80088"/>
                        <a:pt x="111965" y="116121"/>
                        <a:pt x="216591" y="130024"/>
                      </a:cubicBezTo>
                      <a:cubicBezTo>
                        <a:pt x="321218" y="143927"/>
                        <a:pt x="625958" y="143300"/>
                        <a:pt x="627881" y="86727"/>
                      </a:cubicBezTo>
                      <a:cubicBezTo>
                        <a:pt x="629804" y="30154"/>
                        <a:pt x="526271" y="-2359"/>
                        <a:pt x="418628" y="134"/>
                      </a:cubicBezTo>
                      <a:cubicBezTo>
                        <a:pt x="310985" y="2627"/>
                        <a:pt x="3475" y="91774"/>
                        <a:pt x="1072" y="158834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135">
                  <a:extLst>
                    <a:ext uri="{FF2B5EF4-FFF2-40B4-BE49-F238E27FC236}">
                      <a16:creationId xmlns:a16="http://schemas.microsoft.com/office/drawing/2014/main" id="{2A0F2983-4C26-4D10-B0E5-7555A882021E}"/>
                    </a:ext>
                  </a:extLst>
                </p:cNvPr>
                <p:cNvSpPr/>
                <p:nvPr/>
              </p:nvSpPr>
              <p:spPr>
                <a:xfrm>
                  <a:off x="1604883" y="2447471"/>
                  <a:ext cx="365876" cy="220876"/>
                </a:xfrm>
                <a:custGeom>
                  <a:avLst/>
                  <a:gdLst>
                    <a:gd name="connsiteX0" fmla="*/ 1575 w 365876"/>
                    <a:gd name="connsiteY0" fmla="*/ 220876 h 220876"/>
                    <a:gd name="connsiteX1" fmla="*/ 48902 w 365876"/>
                    <a:gd name="connsiteY1" fmla="*/ 157769 h 220876"/>
                    <a:gd name="connsiteX2" fmla="*/ 324977 w 365876"/>
                    <a:gd name="connsiteY2" fmla="*/ 110438 h 220876"/>
                    <a:gd name="connsiteX3" fmla="*/ 364416 w 365876"/>
                    <a:gd name="connsiteY3" fmla="*/ 0 h 220876"/>
                    <a:gd name="connsiteX4" fmla="*/ 364416 w 365876"/>
                    <a:gd name="connsiteY4" fmla="*/ 0 h 220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5876" h="220876">
                      <a:moveTo>
                        <a:pt x="1575" y="220876"/>
                      </a:moveTo>
                      <a:cubicBezTo>
                        <a:pt x="-1712" y="198525"/>
                        <a:pt x="-4998" y="176175"/>
                        <a:pt x="48902" y="157769"/>
                      </a:cubicBezTo>
                      <a:cubicBezTo>
                        <a:pt x="102802" y="139363"/>
                        <a:pt x="272391" y="136733"/>
                        <a:pt x="324977" y="110438"/>
                      </a:cubicBezTo>
                      <a:cubicBezTo>
                        <a:pt x="377563" y="84143"/>
                        <a:pt x="364416" y="0"/>
                        <a:pt x="364416" y="0"/>
                      </a:cubicBezTo>
                      <a:lnTo>
                        <a:pt x="364416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36">
                  <a:extLst>
                    <a:ext uri="{FF2B5EF4-FFF2-40B4-BE49-F238E27FC236}">
                      <a16:creationId xmlns:a16="http://schemas.microsoft.com/office/drawing/2014/main" id="{ACF6C39C-C4E9-4FBF-AE97-5F4A99FCB2EF}"/>
                    </a:ext>
                  </a:extLst>
                </p:cNvPr>
                <p:cNvSpPr/>
                <p:nvPr/>
              </p:nvSpPr>
              <p:spPr>
                <a:xfrm flipV="1">
                  <a:off x="1607413" y="3901462"/>
                  <a:ext cx="384967" cy="245028"/>
                </a:xfrm>
                <a:custGeom>
                  <a:avLst/>
                  <a:gdLst>
                    <a:gd name="connsiteX0" fmla="*/ 1575 w 365876"/>
                    <a:gd name="connsiteY0" fmla="*/ 220876 h 220876"/>
                    <a:gd name="connsiteX1" fmla="*/ 48902 w 365876"/>
                    <a:gd name="connsiteY1" fmla="*/ 157769 h 220876"/>
                    <a:gd name="connsiteX2" fmla="*/ 324977 w 365876"/>
                    <a:gd name="connsiteY2" fmla="*/ 110438 h 220876"/>
                    <a:gd name="connsiteX3" fmla="*/ 364416 w 365876"/>
                    <a:gd name="connsiteY3" fmla="*/ 0 h 220876"/>
                    <a:gd name="connsiteX4" fmla="*/ 364416 w 365876"/>
                    <a:gd name="connsiteY4" fmla="*/ 0 h 220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5876" h="220876">
                      <a:moveTo>
                        <a:pt x="1575" y="220876"/>
                      </a:moveTo>
                      <a:cubicBezTo>
                        <a:pt x="-1712" y="198525"/>
                        <a:pt x="-4998" y="176175"/>
                        <a:pt x="48902" y="157769"/>
                      </a:cubicBezTo>
                      <a:cubicBezTo>
                        <a:pt x="102802" y="139363"/>
                        <a:pt x="272391" y="136733"/>
                        <a:pt x="324977" y="110438"/>
                      </a:cubicBezTo>
                      <a:cubicBezTo>
                        <a:pt x="377563" y="84143"/>
                        <a:pt x="364416" y="0"/>
                        <a:pt x="364416" y="0"/>
                      </a:cubicBezTo>
                      <a:lnTo>
                        <a:pt x="364416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567FEF41-EA11-4543-8F62-B73F147C2ED4}"/>
                    </a:ext>
                  </a:extLst>
                </p:cNvPr>
                <p:cNvCxnSpPr>
                  <a:stCxn id="67" idx="3"/>
                </p:cNvCxnSpPr>
                <p:nvPr/>
              </p:nvCxnSpPr>
              <p:spPr>
                <a:xfrm flipV="1">
                  <a:off x="1969299" y="1726375"/>
                  <a:ext cx="0" cy="721096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9776935-8CD9-4D0F-A9F0-F91974D0E01A}"/>
                    </a:ext>
                  </a:extLst>
                </p:cNvPr>
                <p:cNvSpPr txBox="1"/>
                <p:nvPr/>
              </p:nvSpPr>
              <p:spPr>
                <a:xfrm>
                  <a:off x="605118" y="1946088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BAE76E1E-FEF9-4737-BE8F-47C92E256E56}"/>
                    </a:ext>
                  </a:extLst>
                </p:cNvPr>
                <p:cNvSpPr txBox="1"/>
                <p:nvPr/>
              </p:nvSpPr>
              <p:spPr>
                <a:xfrm>
                  <a:off x="2894021" y="1014426"/>
                  <a:ext cx="126259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Tunable capacitor</a:t>
                  </a:r>
                </a:p>
              </p:txBody>
            </p:sp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6A7E0400-5250-489F-B575-A8D14C45E623}"/>
                    </a:ext>
                  </a:extLst>
                </p:cNvPr>
                <p:cNvCxnSpPr/>
                <p:nvPr/>
              </p:nvCxnSpPr>
              <p:spPr>
                <a:xfrm flipH="1">
                  <a:off x="3421408" y="1622120"/>
                  <a:ext cx="103910" cy="51241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00FA0B26-E6DD-498F-B645-7DC51A0D49DF}"/>
                    </a:ext>
                  </a:extLst>
                </p:cNvPr>
                <p:cNvSpPr txBox="1"/>
                <p:nvPr/>
              </p:nvSpPr>
              <p:spPr>
                <a:xfrm>
                  <a:off x="134180" y="800506"/>
                  <a:ext cx="239566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Solenoidal pickup inductor placed</a:t>
                  </a:r>
                </a:p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in sheath center hole </a:t>
                  </a:r>
                </a:p>
              </p:txBody>
            </p:sp>
            <p:cxnSp>
              <p:nvCxnSpPr>
                <p:cNvPr id="77" name="Straight Arrow Connector 76">
                  <a:extLst>
                    <a:ext uri="{FF2B5EF4-FFF2-40B4-BE49-F238E27FC236}">
                      <a16:creationId xmlns:a16="http://schemas.microsoft.com/office/drawing/2014/main" id="{4C69C23F-C835-4D9F-BA35-5F26AB59191E}"/>
                    </a:ext>
                  </a:extLst>
                </p:cNvPr>
                <p:cNvCxnSpPr/>
                <p:nvPr/>
              </p:nvCxnSpPr>
              <p:spPr>
                <a:xfrm>
                  <a:off x="902897" y="1729416"/>
                  <a:ext cx="752371" cy="82046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4" name="Graphic 103">
                <a:extLst>
                  <a:ext uri="{FF2B5EF4-FFF2-40B4-BE49-F238E27FC236}">
                    <a16:creationId xmlns:a16="http://schemas.microsoft.com/office/drawing/2014/main" id="{4A2BD968-E5BD-4221-846F-5E7C457D05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3447189" y="4996944"/>
                <a:ext cx="136843" cy="1280160"/>
              </a:xfrm>
              <a:prstGeom prst="rect">
                <a:avLst/>
              </a:prstGeom>
            </p:spPr>
          </p:pic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421DA69E-23C8-4191-A54B-5DFC71C8C8E6}"/>
                  </a:ext>
                </a:extLst>
              </p:cNvPr>
              <p:cNvCxnSpPr/>
              <p:nvPr/>
            </p:nvCxnSpPr>
            <p:spPr>
              <a:xfrm>
                <a:off x="4071524" y="5574986"/>
                <a:ext cx="365760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7C73CC8-CF2A-44C4-842A-8A9D02DE0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05697" y="5769191"/>
              <a:ext cx="458863" cy="457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1771454-AFCE-4676-A697-EFCD7C6668B7}"/>
                </a:ext>
              </a:extLst>
            </p:cNvPr>
            <p:cNvSpPr txBox="1"/>
            <p:nvPr/>
          </p:nvSpPr>
          <p:spPr>
            <a:xfrm>
              <a:off x="3152847" y="5857059"/>
              <a:ext cx="332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E61D130-53FB-449E-8600-2341A2DD6107}"/>
                </a:ext>
              </a:extLst>
            </p:cNvPr>
            <p:cNvSpPr txBox="1"/>
            <p:nvPr/>
          </p:nvSpPr>
          <p:spPr>
            <a:xfrm>
              <a:off x="3618863" y="5843902"/>
              <a:ext cx="332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B0952E9A-C2F6-44AB-A135-586CFEE1DC1F}"/>
              </a:ext>
            </a:extLst>
          </p:cNvPr>
          <p:cNvCxnSpPr>
            <a:cxnSpLocks/>
          </p:cNvCxnSpPr>
          <p:nvPr/>
        </p:nvCxnSpPr>
        <p:spPr>
          <a:xfrm>
            <a:off x="2193464" y="5857059"/>
            <a:ext cx="904524" cy="16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CF4FBE8C-58DC-4AF9-9943-07AF0AA63C10}"/>
              </a:ext>
            </a:extLst>
          </p:cNvPr>
          <p:cNvSpPr txBox="1"/>
          <p:nvPr/>
        </p:nvSpPr>
        <p:spPr>
          <a:xfrm>
            <a:off x="937363" y="5511929"/>
            <a:ext cx="164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SQUID current readout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E2A9B0-75B2-4BF8-A5AC-0C3C39E6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9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4006-A3EB-49AD-B1A7-E8E38383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Axion voltage signal quantified by coupled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EMF from axion quantified by voltage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 series with pickup</a:t>
                </a:r>
              </a:p>
              <a:p>
                <a:r>
                  <a:rPr lang="en-US" dirty="0"/>
                  <a:t>For convenience, can parameterize in terms of “coupled energy”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sub>
                            <m:sup/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𝑃𝑈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depends on magnet field strength, volume, and alignment of pickup with drive fields</a:t>
                </a:r>
              </a:p>
              <a:p>
                <a:r>
                  <a:rPr lang="en-US" dirty="0"/>
                  <a:t>Limited by conservation of energy to axion-supplied EM energy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22BBD-E480-45AA-9591-C95A8FEC8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27080" cy="4351338"/>
              </a:xfrm>
              <a:blipFill>
                <a:blip r:embed="rId2"/>
                <a:stretch>
                  <a:fillRect l="-1004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2B01C-E3B9-4997-9534-C5C1EDD2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7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9471-5767-4437-A13C-07FD83A1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Signal and noise voltage sources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FD1FA42-F5D8-49EE-A71F-938946331566}"/>
              </a:ext>
            </a:extLst>
          </p:cNvPr>
          <p:cNvGrpSpPr/>
          <p:nvPr/>
        </p:nvGrpSpPr>
        <p:grpSpPr>
          <a:xfrm>
            <a:off x="937363" y="1724200"/>
            <a:ext cx="4093011" cy="4502191"/>
            <a:chOff x="937363" y="1724200"/>
            <a:chExt cx="4093011" cy="450219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88AF263F-966E-4DF7-ACA6-C4E5C83A0C86}"/>
                </a:ext>
              </a:extLst>
            </p:cNvPr>
            <p:cNvGrpSpPr/>
            <p:nvPr/>
          </p:nvGrpSpPr>
          <p:grpSpPr>
            <a:xfrm>
              <a:off x="1007940" y="1724200"/>
              <a:ext cx="4022434" cy="4502191"/>
              <a:chOff x="1007940" y="1724200"/>
              <a:chExt cx="4022434" cy="4502191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21748E61-D4D4-4274-853F-4FFFDFD5AE99}"/>
                  </a:ext>
                </a:extLst>
              </p:cNvPr>
              <p:cNvGrpSpPr/>
              <p:nvPr/>
            </p:nvGrpSpPr>
            <p:grpSpPr>
              <a:xfrm>
                <a:off x="1007940" y="1724200"/>
                <a:ext cx="4022434" cy="3981245"/>
                <a:chOff x="1007940" y="1724200"/>
                <a:chExt cx="4022434" cy="3981245"/>
              </a:xfrm>
            </p:grpSpPr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497B264F-8F36-4B8C-8567-351C5F105698}"/>
                    </a:ext>
                  </a:extLst>
                </p:cNvPr>
                <p:cNvGrpSpPr/>
                <p:nvPr/>
              </p:nvGrpSpPr>
              <p:grpSpPr>
                <a:xfrm>
                  <a:off x="1007940" y="1724200"/>
                  <a:ext cx="4022434" cy="3853718"/>
                  <a:chOff x="134180" y="800506"/>
                  <a:chExt cx="4022434" cy="3853718"/>
                </a:xfrm>
              </p:grpSpPr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E8043E71-53EA-4D9A-ACC5-72AB5BCB6A0C}"/>
                      </a:ext>
                    </a:extLst>
                  </p:cNvPr>
                  <p:cNvSpPr/>
                  <p:nvPr/>
                </p:nvSpPr>
                <p:spPr>
                  <a:xfrm>
                    <a:off x="3228244" y="2396892"/>
                    <a:ext cx="102542" cy="169601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6131EA35-5C4B-4DB8-9D1A-CB0C4702E33D}"/>
                      </a:ext>
                    </a:extLst>
                  </p:cNvPr>
                  <p:cNvSpPr/>
                  <p:nvPr/>
                </p:nvSpPr>
                <p:spPr>
                  <a:xfrm>
                    <a:off x="3514738" y="2399411"/>
                    <a:ext cx="102542" cy="169601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9526414-657F-4F3A-B7F5-105479508036}"/>
                      </a:ext>
                    </a:extLst>
                  </p:cNvPr>
                  <p:cNvSpPr/>
                  <p:nvPr/>
                </p:nvSpPr>
                <p:spPr>
                  <a:xfrm>
                    <a:off x="3386000" y="2173170"/>
                    <a:ext cx="70815" cy="1761968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CBB3D052-F68A-48D1-8F87-7216B2D66EA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000269" y="4339186"/>
                    <a:ext cx="0" cy="313796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B6387266-73C4-4FC1-953F-6A648E75D2CC}"/>
                      </a:ext>
                    </a:extLst>
                  </p:cNvPr>
                  <p:cNvCxnSpPr/>
                  <p:nvPr/>
                </p:nvCxnSpPr>
                <p:spPr>
                  <a:xfrm>
                    <a:off x="1969299" y="1726376"/>
                    <a:ext cx="1306272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857BF227-8B1D-4530-A19F-6E69AD6D7C2A}"/>
                      </a:ext>
                    </a:extLst>
                  </p:cNvPr>
                  <p:cNvCxnSpPr>
                    <a:stCxn id="50" idx="0"/>
                  </p:cNvCxnSpPr>
                  <p:nvPr/>
                </p:nvCxnSpPr>
                <p:spPr>
                  <a:xfrm flipH="1" flipV="1">
                    <a:off x="3267683" y="1726375"/>
                    <a:ext cx="11832" cy="670517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F9BECB47-439E-4F87-A41D-D8467DECAB7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562064" y="4105584"/>
                    <a:ext cx="0" cy="54864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F01EE4E1-BE01-4862-B607-36A0711CFF74}"/>
                      </a:ext>
                    </a:extLst>
                  </p:cNvPr>
                  <p:cNvGrpSpPr/>
                  <p:nvPr/>
                </p:nvGrpSpPr>
                <p:grpSpPr>
                  <a:xfrm>
                    <a:off x="947186" y="1949448"/>
                    <a:ext cx="1910661" cy="2400152"/>
                    <a:chOff x="5791467" y="4435721"/>
                    <a:chExt cx="1306274" cy="1726921"/>
                  </a:xfrm>
                </p:grpSpPr>
                <p:grpSp>
                  <p:nvGrpSpPr>
                    <p:cNvPr id="82" name="Group 81">
                      <a:extLst>
                        <a:ext uri="{FF2B5EF4-FFF2-40B4-BE49-F238E27FC236}">
                          <a16:creationId xmlns:a16="http://schemas.microsoft.com/office/drawing/2014/main" id="{F0067C19-BFA6-4889-A272-ED349A86E30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91467" y="4435721"/>
                      <a:ext cx="1306274" cy="1726921"/>
                      <a:chOff x="1083272" y="1360361"/>
                      <a:chExt cx="1913928" cy="2976241"/>
                    </a:xfrm>
                  </p:grpSpPr>
                  <p:sp>
                    <p:nvSpPr>
                      <p:cNvPr id="86" name="Rectangle 85">
                        <a:extLst>
                          <a:ext uri="{FF2B5EF4-FFF2-40B4-BE49-F238E27FC236}">
                            <a16:creationId xmlns:a16="http://schemas.microsoft.com/office/drawing/2014/main" id="{917E3A7C-BB15-4A1D-9D34-0B6097E56E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83272" y="1768360"/>
                        <a:ext cx="1913928" cy="2160798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bg1">
                              <a:lumMod val="95000"/>
                            </a:schemeClr>
                          </a:gs>
                          <a:gs pos="100000">
                            <a:schemeClr val="bg1">
                              <a:lumMod val="75000"/>
                            </a:schemeClr>
                          </a:gs>
                          <a:gs pos="66000">
                            <a:schemeClr val="bg1">
                              <a:lumMod val="85000"/>
                            </a:schemeClr>
                          </a:gs>
                        </a:gsLst>
                        <a:lin ang="3600000" scaled="0"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7" name="Oval 86">
                        <a:extLst>
                          <a:ext uri="{FF2B5EF4-FFF2-40B4-BE49-F238E27FC236}">
                            <a16:creationId xmlns:a16="http://schemas.microsoft.com/office/drawing/2014/main" id="{3E4517F7-5E68-4465-9382-F9FF5BFAF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83272" y="3490190"/>
                        <a:ext cx="1913928" cy="846412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bg1">
                              <a:lumMod val="85000"/>
                            </a:schemeClr>
                          </a:gs>
                          <a:gs pos="100000">
                            <a:schemeClr val="bg1">
                              <a:lumMod val="75000"/>
                            </a:schemeClr>
                          </a:gs>
                        </a:gsLst>
                        <a:lin ang="3600000" scaled="0"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227A91CD-8A8E-4550-A825-D6DFF14E9E5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83272" y="1360361"/>
                        <a:ext cx="1913928" cy="846412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bg1">
                              <a:lumMod val="95000"/>
                            </a:schemeClr>
                          </a:gs>
                          <a:gs pos="100000">
                            <a:schemeClr val="bg1">
                              <a:lumMod val="85000"/>
                            </a:schemeClr>
                          </a:gs>
                        </a:gsLst>
                        <a:lin ang="3600000" scaled="0"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9" name="Rectangle 88">
                        <a:extLst>
                          <a:ext uri="{FF2B5EF4-FFF2-40B4-BE49-F238E27FC236}">
                            <a16:creationId xmlns:a16="http://schemas.microsoft.com/office/drawing/2014/main" id="{A6C2C696-AB94-4355-B93D-A209E96CE6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9696" y="1849120"/>
                        <a:ext cx="679850" cy="206987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dash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 useBgFill="1">
                    <p:nvSpPr>
                      <p:cNvPr id="90" name="Oval 89">
                        <a:extLst>
                          <a:ext uri="{FF2B5EF4-FFF2-40B4-BE49-F238E27FC236}">
                            <a16:creationId xmlns:a16="http://schemas.microsoft.com/office/drawing/2014/main" id="{15640DB8-44CF-4D7D-8577-9C9758A0AD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9696" y="1666240"/>
                        <a:ext cx="679850" cy="311166"/>
                      </a:xfrm>
                      <a:prstGeom prst="ellipse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 useBgFill="1">
                    <p:nvSpPr>
                      <p:cNvPr id="91" name="Oval 90">
                        <a:extLst>
                          <a:ext uri="{FF2B5EF4-FFF2-40B4-BE49-F238E27FC236}">
                            <a16:creationId xmlns:a16="http://schemas.microsoft.com/office/drawing/2014/main" id="{47E37A79-2BF3-4534-A4AF-57F16F1F8D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9696" y="3773575"/>
                        <a:ext cx="679850" cy="311166"/>
                      </a:xfrm>
                      <a:prstGeom prst="ellipse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cxnSp>
                  <p:nvCxnSpPr>
                    <p:cNvPr id="83" name="Straight Connector 82">
                      <a:extLst>
                        <a:ext uri="{FF2B5EF4-FFF2-40B4-BE49-F238E27FC236}">
                          <a16:creationId xmlns:a16="http://schemas.microsoft.com/office/drawing/2014/main" id="{19ED359F-6C4C-4E43-8567-5D9CCABA5C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6020441" y="4741126"/>
                      <a:ext cx="235542" cy="126611"/>
                    </a:xfrm>
                    <a:prstGeom prst="line">
                      <a:avLst/>
                    </a:prstGeom>
                    <a:ln w="47625">
                      <a:solidFill>
                        <a:schemeClr val="bg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>
                      <a:extLst>
                        <a:ext uri="{FF2B5EF4-FFF2-40B4-BE49-F238E27FC236}">
                          <a16:creationId xmlns:a16="http://schemas.microsoft.com/office/drawing/2014/main" id="{A90CFE23-5DA7-4B40-9ABB-0290B307CC2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46149" y="4867738"/>
                      <a:ext cx="0" cy="1268719"/>
                    </a:xfrm>
                    <a:prstGeom prst="line">
                      <a:avLst/>
                    </a:prstGeom>
                    <a:ln w="47625">
                      <a:solidFill>
                        <a:schemeClr val="bg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>
                      <a:extLst>
                        <a:ext uri="{FF2B5EF4-FFF2-40B4-BE49-F238E27FC236}">
                          <a16:creationId xmlns:a16="http://schemas.microsoft.com/office/drawing/2014/main" id="{0CB142F4-5E1A-45C0-9926-365D328D02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6041353" y="5963877"/>
                      <a:ext cx="214631" cy="165086"/>
                    </a:xfrm>
                    <a:prstGeom prst="line">
                      <a:avLst/>
                    </a:prstGeom>
                    <a:ln w="47625">
                      <a:solidFill>
                        <a:schemeClr val="bg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9" name="Freeform 126">
                    <a:extLst>
                      <a:ext uri="{FF2B5EF4-FFF2-40B4-BE49-F238E27FC236}">
                        <a16:creationId xmlns:a16="http://schemas.microsoft.com/office/drawing/2014/main" id="{E7DF3C59-A77C-4B37-9308-A0EC16192F3D}"/>
                      </a:ext>
                    </a:extLst>
                  </p:cNvPr>
                  <p:cNvSpPr/>
                  <p:nvPr/>
                </p:nvSpPr>
                <p:spPr>
                  <a:xfrm>
                    <a:off x="1604550" y="2660305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" name="Freeform 127">
                    <a:extLst>
                      <a:ext uri="{FF2B5EF4-FFF2-40B4-BE49-F238E27FC236}">
                        <a16:creationId xmlns:a16="http://schemas.microsoft.com/office/drawing/2014/main" id="{609A9382-15AB-43B9-98AC-BADE42A88E94}"/>
                      </a:ext>
                    </a:extLst>
                  </p:cNvPr>
                  <p:cNvSpPr/>
                  <p:nvPr/>
                </p:nvSpPr>
                <p:spPr>
                  <a:xfrm>
                    <a:off x="1604550" y="2815880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Freeform 129">
                    <a:extLst>
                      <a:ext uri="{FF2B5EF4-FFF2-40B4-BE49-F238E27FC236}">
                        <a16:creationId xmlns:a16="http://schemas.microsoft.com/office/drawing/2014/main" id="{2F4A3AE4-C765-4ECC-9D9D-BD18533FADCB}"/>
                      </a:ext>
                    </a:extLst>
                  </p:cNvPr>
                  <p:cNvSpPr/>
                  <p:nvPr/>
                </p:nvSpPr>
                <p:spPr>
                  <a:xfrm>
                    <a:off x="1604550" y="2971455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2" name="Freeform 130">
                    <a:extLst>
                      <a:ext uri="{FF2B5EF4-FFF2-40B4-BE49-F238E27FC236}">
                        <a16:creationId xmlns:a16="http://schemas.microsoft.com/office/drawing/2014/main" id="{CBD9ED7B-BAB2-48A9-8DB5-096EFEF85244}"/>
                      </a:ext>
                    </a:extLst>
                  </p:cNvPr>
                  <p:cNvSpPr/>
                  <p:nvPr/>
                </p:nvSpPr>
                <p:spPr>
                  <a:xfrm>
                    <a:off x="1604550" y="3127030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" name="Freeform 131">
                    <a:extLst>
                      <a:ext uri="{FF2B5EF4-FFF2-40B4-BE49-F238E27FC236}">
                        <a16:creationId xmlns:a16="http://schemas.microsoft.com/office/drawing/2014/main" id="{C7E62824-77AD-4981-A2E4-902E122D1776}"/>
                      </a:ext>
                    </a:extLst>
                  </p:cNvPr>
                  <p:cNvSpPr/>
                  <p:nvPr/>
                </p:nvSpPr>
                <p:spPr>
                  <a:xfrm>
                    <a:off x="1604550" y="3282605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" name="Freeform 132">
                    <a:extLst>
                      <a:ext uri="{FF2B5EF4-FFF2-40B4-BE49-F238E27FC236}">
                        <a16:creationId xmlns:a16="http://schemas.microsoft.com/office/drawing/2014/main" id="{055E637E-7D2E-4719-B78A-6217C84B53E8}"/>
                      </a:ext>
                    </a:extLst>
                  </p:cNvPr>
                  <p:cNvSpPr/>
                  <p:nvPr/>
                </p:nvSpPr>
                <p:spPr>
                  <a:xfrm>
                    <a:off x="1604550" y="3438180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" name="Freeform 133">
                    <a:extLst>
                      <a:ext uri="{FF2B5EF4-FFF2-40B4-BE49-F238E27FC236}">
                        <a16:creationId xmlns:a16="http://schemas.microsoft.com/office/drawing/2014/main" id="{84115A31-AC1C-4ECF-B093-EEE9CA9AA194}"/>
                      </a:ext>
                    </a:extLst>
                  </p:cNvPr>
                  <p:cNvSpPr/>
                  <p:nvPr/>
                </p:nvSpPr>
                <p:spPr>
                  <a:xfrm>
                    <a:off x="1604550" y="3593755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" name="Freeform 134">
                    <a:extLst>
                      <a:ext uri="{FF2B5EF4-FFF2-40B4-BE49-F238E27FC236}">
                        <a16:creationId xmlns:a16="http://schemas.microsoft.com/office/drawing/2014/main" id="{26D14F5B-DFA7-4F84-8679-75880936CCDB}"/>
                      </a:ext>
                    </a:extLst>
                  </p:cNvPr>
                  <p:cNvSpPr/>
                  <p:nvPr/>
                </p:nvSpPr>
                <p:spPr>
                  <a:xfrm>
                    <a:off x="1604550" y="3749330"/>
                    <a:ext cx="627907" cy="158834"/>
                  </a:xfrm>
                  <a:custGeom>
                    <a:avLst/>
                    <a:gdLst>
                      <a:gd name="connsiteX0" fmla="*/ 0 w 632881"/>
                      <a:gd name="connsiteY0" fmla="*/ 1052 h 152590"/>
                      <a:gd name="connsiteX1" fmla="*/ 216469 w 632881"/>
                      <a:gd name="connsiteY1" fmla="*/ 130942 h 152590"/>
                      <a:gd name="connsiteX2" fmla="*/ 627759 w 632881"/>
                      <a:gd name="connsiteY2" fmla="*/ 87645 h 152590"/>
                      <a:gd name="connsiteX3" fmla="*/ 418506 w 632881"/>
                      <a:gd name="connsiteY3" fmla="*/ 1052 h 152590"/>
                      <a:gd name="connsiteX4" fmla="*/ 7215 w 632881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0 w 629706"/>
                      <a:gd name="connsiteY0" fmla="*/ 1052 h 152590"/>
                      <a:gd name="connsiteX1" fmla="*/ 213294 w 629706"/>
                      <a:gd name="connsiteY1" fmla="*/ 130942 h 152590"/>
                      <a:gd name="connsiteX2" fmla="*/ 624584 w 629706"/>
                      <a:gd name="connsiteY2" fmla="*/ 87645 h 152590"/>
                      <a:gd name="connsiteX3" fmla="*/ 415331 w 629706"/>
                      <a:gd name="connsiteY3" fmla="*/ 1052 h 152590"/>
                      <a:gd name="connsiteX4" fmla="*/ 4040 w 629706"/>
                      <a:gd name="connsiteY4" fmla="*/ 152590 h 152590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2310 w 632046"/>
                      <a:gd name="connsiteY0" fmla="*/ 1339 h 162402"/>
                      <a:gd name="connsiteX1" fmla="*/ 215604 w 632046"/>
                      <a:gd name="connsiteY1" fmla="*/ 131229 h 162402"/>
                      <a:gd name="connsiteX2" fmla="*/ 626894 w 632046"/>
                      <a:gd name="connsiteY2" fmla="*/ 87932 h 162402"/>
                      <a:gd name="connsiteX3" fmla="*/ 417641 w 632046"/>
                      <a:gd name="connsiteY3" fmla="*/ 1339 h 162402"/>
                      <a:gd name="connsiteX4" fmla="*/ 0 w 632046"/>
                      <a:gd name="connsiteY4" fmla="*/ 162402 h 162402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630"/>
                      <a:gd name="connsiteY0" fmla="*/ 1761 h 175524"/>
                      <a:gd name="connsiteX1" fmla="*/ 213294 w 629630"/>
                      <a:gd name="connsiteY1" fmla="*/ 131651 h 175524"/>
                      <a:gd name="connsiteX2" fmla="*/ 624584 w 629630"/>
                      <a:gd name="connsiteY2" fmla="*/ 88354 h 175524"/>
                      <a:gd name="connsiteX3" fmla="*/ 415331 w 629630"/>
                      <a:gd name="connsiteY3" fmla="*/ 1761 h 175524"/>
                      <a:gd name="connsiteX4" fmla="*/ 19915 w 629630"/>
                      <a:gd name="connsiteY4" fmla="*/ 175524 h 175524"/>
                      <a:gd name="connsiteX0" fmla="*/ 0 w 629912"/>
                      <a:gd name="connsiteY0" fmla="*/ 8 h 173771"/>
                      <a:gd name="connsiteX1" fmla="*/ 213294 w 629912"/>
                      <a:gd name="connsiteY1" fmla="*/ 129898 h 173771"/>
                      <a:gd name="connsiteX2" fmla="*/ 624584 w 629912"/>
                      <a:gd name="connsiteY2" fmla="*/ 86601 h 173771"/>
                      <a:gd name="connsiteX3" fmla="*/ 415331 w 629912"/>
                      <a:gd name="connsiteY3" fmla="*/ 8 h 173771"/>
                      <a:gd name="connsiteX4" fmla="*/ 19915 w 629912"/>
                      <a:gd name="connsiteY4" fmla="*/ 173771 h 173771"/>
                      <a:gd name="connsiteX0" fmla="*/ 0 w 624611"/>
                      <a:gd name="connsiteY0" fmla="*/ 8 h 173771"/>
                      <a:gd name="connsiteX1" fmla="*/ 213294 w 624611"/>
                      <a:gd name="connsiteY1" fmla="*/ 129898 h 173771"/>
                      <a:gd name="connsiteX2" fmla="*/ 624584 w 624611"/>
                      <a:gd name="connsiteY2" fmla="*/ 86601 h 173771"/>
                      <a:gd name="connsiteX3" fmla="*/ 415331 w 624611"/>
                      <a:gd name="connsiteY3" fmla="*/ 8 h 173771"/>
                      <a:gd name="connsiteX4" fmla="*/ 19915 w 624611"/>
                      <a:gd name="connsiteY4" fmla="*/ 173771 h 173771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18091 w 642700"/>
                      <a:gd name="connsiteY0" fmla="*/ 1779 h 175542"/>
                      <a:gd name="connsiteX1" fmla="*/ 231385 w 642700"/>
                      <a:gd name="connsiteY1" fmla="*/ 131669 h 175542"/>
                      <a:gd name="connsiteX2" fmla="*/ 642675 w 642700"/>
                      <a:gd name="connsiteY2" fmla="*/ 88372 h 175542"/>
                      <a:gd name="connsiteX3" fmla="*/ 433422 w 642700"/>
                      <a:gd name="connsiteY3" fmla="*/ 1779 h 175542"/>
                      <a:gd name="connsiteX4" fmla="*/ 25391 w 642700"/>
                      <a:gd name="connsiteY4" fmla="*/ 154129 h 175542"/>
                      <a:gd name="connsiteX5" fmla="*/ 38006 w 642700"/>
                      <a:gd name="connsiteY5" fmla="*/ 175542 h 175542"/>
                      <a:gd name="connsiteX0" fmla="*/ 0 w 624609"/>
                      <a:gd name="connsiteY0" fmla="*/ 1779 h 188433"/>
                      <a:gd name="connsiteX1" fmla="*/ 213294 w 624609"/>
                      <a:gd name="connsiteY1" fmla="*/ 131669 h 188433"/>
                      <a:gd name="connsiteX2" fmla="*/ 624584 w 624609"/>
                      <a:gd name="connsiteY2" fmla="*/ 88372 h 188433"/>
                      <a:gd name="connsiteX3" fmla="*/ 415331 w 624609"/>
                      <a:gd name="connsiteY3" fmla="*/ 1779 h 188433"/>
                      <a:gd name="connsiteX4" fmla="*/ 7300 w 624609"/>
                      <a:gd name="connsiteY4" fmla="*/ 154129 h 188433"/>
                      <a:gd name="connsiteX5" fmla="*/ 19915 w 624609"/>
                      <a:gd name="connsiteY5" fmla="*/ 175542 h 188433"/>
                      <a:gd name="connsiteX0" fmla="*/ 0 w 624609"/>
                      <a:gd name="connsiteY0" fmla="*/ 1779 h 154129"/>
                      <a:gd name="connsiteX1" fmla="*/ 213294 w 624609"/>
                      <a:gd name="connsiteY1" fmla="*/ 131669 h 154129"/>
                      <a:gd name="connsiteX2" fmla="*/ 624584 w 624609"/>
                      <a:gd name="connsiteY2" fmla="*/ 88372 h 154129"/>
                      <a:gd name="connsiteX3" fmla="*/ 415331 w 624609"/>
                      <a:gd name="connsiteY3" fmla="*/ 1779 h 154129"/>
                      <a:gd name="connsiteX4" fmla="*/ 7300 w 624609"/>
                      <a:gd name="connsiteY4" fmla="*/ 154129 h 154129"/>
                      <a:gd name="connsiteX0" fmla="*/ 2225 w 626834"/>
                      <a:gd name="connsiteY0" fmla="*/ 2207 h 164082"/>
                      <a:gd name="connsiteX1" fmla="*/ 215519 w 626834"/>
                      <a:gd name="connsiteY1" fmla="*/ 132097 h 164082"/>
                      <a:gd name="connsiteX2" fmla="*/ 626809 w 626834"/>
                      <a:gd name="connsiteY2" fmla="*/ 88800 h 164082"/>
                      <a:gd name="connsiteX3" fmla="*/ 417556 w 626834"/>
                      <a:gd name="connsiteY3" fmla="*/ 2207 h 164082"/>
                      <a:gd name="connsiteX4" fmla="*/ 0 w 626834"/>
                      <a:gd name="connsiteY4" fmla="*/ 164082 h 164082"/>
                      <a:gd name="connsiteX0" fmla="*/ 2225 w 626837"/>
                      <a:gd name="connsiteY0" fmla="*/ 1381 h 163256"/>
                      <a:gd name="connsiteX1" fmla="*/ 215519 w 626837"/>
                      <a:gd name="connsiteY1" fmla="*/ 131271 h 163256"/>
                      <a:gd name="connsiteX2" fmla="*/ 626809 w 626837"/>
                      <a:gd name="connsiteY2" fmla="*/ 87974 h 163256"/>
                      <a:gd name="connsiteX3" fmla="*/ 417556 w 626837"/>
                      <a:gd name="connsiteY3" fmla="*/ 1381 h 163256"/>
                      <a:gd name="connsiteX4" fmla="*/ 0 w 626837"/>
                      <a:gd name="connsiteY4" fmla="*/ 163256 h 163256"/>
                      <a:gd name="connsiteX0" fmla="*/ 2225 w 626837"/>
                      <a:gd name="connsiteY0" fmla="*/ 83 h 161958"/>
                      <a:gd name="connsiteX1" fmla="*/ 215519 w 626837"/>
                      <a:gd name="connsiteY1" fmla="*/ 129973 h 161958"/>
                      <a:gd name="connsiteX2" fmla="*/ 626809 w 626837"/>
                      <a:gd name="connsiteY2" fmla="*/ 86676 h 161958"/>
                      <a:gd name="connsiteX3" fmla="*/ 417556 w 626837"/>
                      <a:gd name="connsiteY3" fmla="*/ 83 h 161958"/>
                      <a:gd name="connsiteX4" fmla="*/ 0 w 626837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2474 w 627086"/>
                      <a:gd name="connsiteY0" fmla="*/ 83 h 161958"/>
                      <a:gd name="connsiteX1" fmla="*/ 215768 w 627086"/>
                      <a:gd name="connsiteY1" fmla="*/ 129973 h 161958"/>
                      <a:gd name="connsiteX2" fmla="*/ 627058 w 627086"/>
                      <a:gd name="connsiteY2" fmla="*/ 86676 h 161958"/>
                      <a:gd name="connsiteX3" fmla="*/ 417805 w 627086"/>
                      <a:gd name="connsiteY3" fmla="*/ 83 h 161958"/>
                      <a:gd name="connsiteX4" fmla="*/ 249 w 627086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121 w 627908"/>
                      <a:gd name="connsiteY0" fmla="*/ 3258 h 161958"/>
                      <a:gd name="connsiteX1" fmla="*/ 216590 w 627908"/>
                      <a:gd name="connsiteY1" fmla="*/ 129973 h 161958"/>
                      <a:gd name="connsiteX2" fmla="*/ 627880 w 627908"/>
                      <a:gd name="connsiteY2" fmla="*/ 86676 h 161958"/>
                      <a:gd name="connsiteX3" fmla="*/ 418627 w 627908"/>
                      <a:gd name="connsiteY3" fmla="*/ 83 h 161958"/>
                      <a:gd name="connsiteX4" fmla="*/ 1071 w 627908"/>
                      <a:gd name="connsiteY4" fmla="*/ 161958 h 161958"/>
                      <a:gd name="connsiteX0" fmla="*/ 2225 w 630009"/>
                      <a:gd name="connsiteY0" fmla="*/ 5236 h 160761"/>
                      <a:gd name="connsiteX1" fmla="*/ 218694 w 630009"/>
                      <a:gd name="connsiteY1" fmla="*/ 131951 h 160761"/>
                      <a:gd name="connsiteX2" fmla="*/ 629984 w 630009"/>
                      <a:gd name="connsiteY2" fmla="*/ 88654 h 160761"/>
                      <a:gd name="connsiteX3" fmla="*/ 420731 w 630009"/>
                      <a:gd name="connsiteY3" fmla="*/ 2061 h 160761"/>
                      <a:gd name="connsiteX4" fmla="*/ 0 w 630009"/>
                      <a:gd name="connsiteY4" fmla="*/ 160761 h 160761"/>
                      <a:gd name="connsiteX0" fmla="*/ 5400 w 633184"/>
                      <a:gd name="connsiteY0" fmla="*/ 5095 h 157445"/>
                      <a:gd name="connsiteX1" fmla="*/ 221869 w 633184"/>
                      <a:gd name="connsiteY1" fmla="*/ 131810 h 157445"/>
                      <a:gd name="connsiteX2" fmla="*/ 633159 w 633184"/>
                      <a:gd name="connsiteY2" fmla="*/ 88513 h 157445"/>
                      <a:gd name="connsiteX3" fmla="*/ 423906 w 633184"/>
                      <a:gd name="connsiteY3" fmla="*/ 1920 h 157445"/>
                      <a:gd name="connsiteX4" fmla="*/ 0 w 633184"/>
                      <a:gd name="connsiteY4" fmla="*/ 157445 h 157445"/>
                      <a:gd name="connsiteX0" fmla="*/ 122 w 627906"/>
                      <a:gd name="connsiteY0" fmla="*/ 5236 h 160761"/>
                      <a:gd name="connsiteX1" fmla="*/ 216591 w 627906"/>
                      <a:gd name="connsiteY1" fmla="*/ 131951 h 160761"/>
                      <a:gd name="connsiteX2" fmla="*/ 627881 w 627906"/>
                      <a:gd name="connsiteY2" fmla="*/ 88654 h 160761"/>
                      <a:gd name="connsiteX3" fmla="*/ 418628 w 627906"/>
                      <a:gd name="connsiteY3" fmla="*/ 2061 h 160761"/>
                      <a:gd name="connsiteX4" fmla="*/ 1072 w 627906"/>
                      <a:gd name="connsiteY4" fmla="*/ 160761 h 160761"/>
                      <a:gd name="connsiteX0" fmla="*/ 122 w 627907"/>
                      <a:gd name="connsiteY0" fmla="*/ 3309 h 158834"/>
                      <a:gd name="connsiteX1" fmla="*/ 216591 w 627907"/>
                      <a:gd name="connsiteY1" fmla="*/ 130024 h 158834"/>
                      <a:gd name="connsiteX2" fmla="*/ 627881 w 627907"/>
                      <a:gd name="connsiteY2" fmla="*/ 86727 h 158834"/>
                      <a:gd name="connsiteX3" fmla="*/ 418628 w 627907"/>
                      <a:gd name="connsiteY3" fmla="*/ 134 h 158834"/>
                      <a:gd name="connsiteX4" fmla="*/ 1072 w 627907"/>
                      <a:gd name="connsiteY4" fmla="*/ 158834 h 158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7907" h="158834">
                        <a:moveTo>
                          <a:pt x="122" y="3309"/>
                        </a:moveTo>
                        <a:cubicBezTo>
                          <a:pt x="-4282" y="80088"/>
                          <a:pt x="111965" y="116121"/>
                          <a:pt x="216591" y="130024"/>
                        </a:cubicBezTo>
                        <a:cubicBezTo>
                          <a:pt x="321218" y="143927"/>
                          <a:pt x="625958" y="143300"/>
                          <a:pt x="627881" y="86727"/>
                        </a:cubicBezTo>
                        <a:cubicBezTo>
                          <a:pt x="629804" y="30154"/>
                          <a:pt x="526271" y="-2359"/>
                          <a:pt x="418628" y="134"/>
                        </a:cubicBezTo>
                        <a:cubicBezTo>
                          <a:pt x="310985" y="2627"/>
                          <a:pt x="3475" y="91774"/>
                          <a:pt x="1072" y="158834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Freeform 135">
                    <a:extLst>
                      <a:ext uri="{FF2B5EF4-FFF2-40B4-BE49-F238E27FC236}">
                        <a16:creationId xmlns:a16="http://schemas.microsoft.com/office/drawing/2014/main" id="{2A0F2983-4C26-4D10-B0E5-7555A882021E}"/>
                      </a:ext>
                    </a:extLst>
                  </p:cNvPr>
                  <p:cNvSpPr/>
                  <p:nvPr/>
                </p:nvSpPr>
                <p:spPr>
                  <a:xfrm>
                    <a:off x="1604883" y="2447471"/>
                    <a:ext cx="365876" cy="220876"/>
                  </a:xfrm>
                  <a:custGeom>
                    <a:avLst/>
                    <a:gdLst>
                      <a:gd name="connsiteX0" fmla="*/ 1575 w 365876"/>
                      <a:gd name="connsiteY0" fmla="*/ 220876 h 220876"/>
                      <a:gd name="connsiteX1" fmla="*/ 48902 w 365876"/>
                      <a:gd name="connsiteY1" fmla="*/ 157769 h 220876"/>
                      <a:gd name="connsiteX2" fmla="*/ 324977 w 365876"/>
                      <a:gd name="connsiteY2" fmla="*/ 110438 h 220876"/>
                      <a:gd name="connsiteX3" fmla="*/ 364416 w 365876"/>
                      <a:gd name="connsiteY3" fmla="*/ 0 h 220876"/>
                      <a:gd name="connsiteX4" fmla="*/ 364416 w 365876"/>
                      <a:gd name="connsiteY4" fmla="*/ 0 h 2208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5876" h="220876">
                        <a:moveTo>
                          <a:pt x="1575" y="220876"/>
                        </a:moveTo>
                        <a:cubicBezTo>
                          <a:pt x="-1712" y="198525"/>
                          <a:pt x="-4998" y="176175"/>
                          <a:pt x="48902" y="157769"/>
                        </a:cubicBezTo>
                        <a:cubicBezTo>
                          <a:pt x="102802" y="139363"/>
                          <a:pt x="272391" y="136733"/>
                          <a:pt x="324977" y="110438"/>
                        </a:cubicBezTo>
                        <a:cubicBezTo>
                          <a:pt x="377563" y="84143"/>
                          <a:pt x="364416" y="0"/>
                          <a:pt x="364416" y="0"/>
                        </a:cubicBezTo>
                        <a:lnTo>
                          <a:pt x="364416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" name="Freeform 136">
                    <a:extLst>
                      <a:ext uri="{FF2B5EF4-FFF2-40B4-BE49-F238E27FC236}">
                        <a16:creationId xmlns:a16="http://schemas.microsoft.com/office/drawing/2014/main" id="{ACF6C39C-C4E9-4FBF-AE97-5F4A99FCB2EF}"/>
                      </a:ext>
                    </a:extLst>
                  </p:cNvPr>
                  <p:cNvSpPr/>
                  <p:nvPr/>
                </p:nvSpPr>
                <p:spPr>
                  <a:xfrm flipV="1">
                    <a:off x="1607413" y="3901462"/>
                    <a:ext cx="384967" cy="245028"/>
                  </a:xfrm>
                  <a:custGeom>
                    <a:avLst/>
                    <a:gdLst>
                      <a:gd name="connsiteX0" fmla="*/ 1575 w 365876"/>
                      <a:gd name="connsiteY0" fmla="*/ 220876 h 220876"/>
                      <a:gd name="connsiteX1" fmla="*/ 48902 w 365876"/>
                      <a:gd name="connsiteY1" fmla="*/ 157769 h 220876"/>
                      <a:gd name="connsiteX2" fmla="*/ 324977 w 365876"/>
                      <a:gd name="connsiteY2" fmla="*/ 110438 h 220876"/>
                      <a:gd name="connsiteX3" fmla="*/ 364416 w 365876"/>
                      <a:gd name="connsiteY3" fmla="*/ 0 h 220876"/>
                      <a:gd name="connsiteX4" fmla="*/ 364416 w 365876"/>
                      <a:gd name="connsiteY4" fmla="*/ 0 h 2208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5876" h="220876">
                        <a:moveTo>
                          <a:pt x="1575" y="220876"/>
                        </a:moveTo>
                        <a:cubicBezTo>
                          <a:pt x="-1712" y="198525"/>
                          <a:pt x="-4998" y="176175"/>
                          <a:pt x="48902" y="157769"/>
                        </a:cubicBezTo>
                        <a:cubicBezTo>
                          <a:pt x="102802" y="139363"/>
                          <a:pt x="272391" y="136733"/>
                          <a:pt x="324977" y="110438"/>
                        </a:cubicBezTo>
                        <a:cubicBezTo>
                          <a:pt x="377563" y="84143"/>
                          <a:pt x="364416" y="0"/>
                          <a:pt x="364416" y="0"/>
                        </a:cubicBezTo>
                        <a:lnTo>
                          <a:pt x="364416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567FEF41-EA11-4543-8F62-B73F147C2ED4}"/>
                      </a:ext>
                    </a:extLst>
                  </p:cNvPr>
                  <p:cNvCxnSpPr>
                    <a:stCxn id="67" idx="3"/>
                  </p:cNvCxnSpPr>
                  <p:nvPr/>
                </p:nvCxnSpPr>
                <p:spPr>
                  <a:xfrm flipV="1">
                    <a:off x="1969299" y="1726375"/>
                    <a:ext cx="0" cy="721096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19776935-8CD9-4D0F-A9F0-F91974D0E01A}"/>
                      </a:ext>
                    </a:extLst>
                  </p:cNvPr>
                  <p:cNvSpPr txBox="1"/>
                  <p:nvPr/>
                </p:nvSpPr>
                <p:spPr>
                  <a:xfrm>
                    <a:off x="605118" y="1946088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BAE76E1E-FEF9-4737-BE8F-47C92E256E56}"/>
                      </a:ext>
                    </a:extLst>
                  </p:cNvPr>
                  <p:cNvSpPr txBox="1"/>
                  <p:nvPr/>
                </p:nvSpPr>
                <p:spPr>
                  <a:xfrm>
                    <a:off x="2894021" y="1014426"/>
                    <a:ext cx="126259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Tunable capacitor</a:t>
                    </a:r>
                  </a:p>
                </p:txBody>
              </p:sp>
              <p:cxnSp>
                <p:nvCxnSpPr>
                  <p:cNvPr id="75" name="Straight Arrow Connector 74">
                    <a:extLst>
                      <a:ext uri="{FF2B5EF4-FFF2-40B4-BE49-F238E27FC236}">
                        <a16:creationId xmlns:a16="http://schemas.microsoft.com/office/drawing/2014/main" id="{6A7E0400-5250-489F-B575-A8D14C45E62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421408" y="1622120"/>
                    <a:ext cx="103910" cy="51241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00FA0B26-E6DD-498F-B645-7DC51A0D49DF}"/>
                      </a:ext>
                    </a:extLst>
                  </p:cNvPr>
                  <p:cNvSpPr txBox="1"/>
                  <p:nvPr/>
                </p:nvSpPr>
                <p:spPr>
                  <a:xfrm>
                    <a:off x="134180" y="800506"/>
                    <a:ext cx="2395660" cy="923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Solenoidal pickup inductor placed</a:t>
                    </a:r>
                  </a:p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in sheath center hole </a:t>
                    </a:r>
                  </a:p>
                </p:txBody>
              </p:sp>
              <p:cxnSp>
                <p:nvCxnSpPr>
                  <p:cNvPr id="77" name="Straight Arrow Connector 76">
                    <a:extLst>
                      <a:ext uri="{FF2B5EF4-FFF2-40B4-BE49-F238E27FC236}">
                        <a16:creationId xmlns:a16="http://schemas.microsoft.com/office/drawing/2014/main" id="{4C69C23F-C835-4D9F-BA35-5F26AB59191E}"/>
                      </a:ext>
                    </a:extLst>
                  </p:cNvPr>
                  <p:cNvCxnSpPr/>
                  <p:nvPr/>
                </p:nvCxnSpPr>
                <p:spPr>
                  <a:xfrm>
                    <a:off x="902897" y="1729416"/>
                    <a:ext cx="752371" cy="82046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104" name="Graphic 103">
                  <a:extLst>
                    <a:ext uri="{FF2B5EF4-FFF2-40B4-BE49-F238E27FC236}">
                      <a16:creationId xmlns:a16="http://schemas.microsoft.com/office/drawing/2014/main" id="{4A2BD968-E5BD-4221-846F-5E7C457D05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447189" y="4996944"/>
                  <a:ext cx="136843" cy="1280160"/>
                </a:xfrm>
                <a:prstGeom prst="rect">
                  <a:avLst/>
                </a:prstGeom>
              </p:spPr>
            </p:pic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421DA69E-23C8-4191-A54B-5DFC71C8C8E6}"/>
                    </a:ext>
                  </a:extLst>
                </p:cNvPr>
                <p:cNvCxnSpPr/>
                <p:nvPr/>
              </p:nvCxnSpPr>
              <p:spPr>
                <a:xfrm>
                  <a:off x="4071524" y="5574986"/>
                  <a:ext cx="365760" cy="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27C73CC8-CF2A-44C4-842A-8A9D02DE0E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05697" y="5769191"/>
                <a:ext cx="458863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61771454-AFCE-4676-A697-EFCD7C6668B7}"/>
                  </a:ext>
                </a:extLst>
              </p:cNvPr>
              <p:cNvSpPr txBox="1"/>
              <p:nvPr/>
            </p:nvSpPr>
            <p:spPr>
              <a:xfrm>
                <a:off x="3152847" y="5857059"/>
                <a:ext cx="33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AE61D130-53FB-449E-8600-2341A2DD6107}"/>
                  </a:ext>
                </a:extLst>
              </p:cNvPr>
              <p:cNvSpPr txBox="1"/>
              <p:nvPr/>
            </p:nvSpPr>
            <p:spPr>
              <a:xfrm>
                <a:off x="3618863" y="5843902"/>
                <a:ext cx="33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</p:grp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B0952E9A-C2F6-44AB-A135-586CFEE1DC1F}"/>
                </a:ext>
              </a:extLst>
            </p:cNvPr>
            <p:cNvCxnSpPr>
              <a:cxnSpLocks/>
            </p:cNvCxnSpPr>
            <p:nvPr/>
          </p:nvCxnSpPr>
          <p:spPr>
            <a:xfrm>
              <a:off x="2193464" y="5857059"/>
              <a:ext cx="904524" cy="1666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F4FBE8C-58DC-4AF9-9943-07AF0AA63C10}"/>
                </a:ext>
              </a:extLst>
            </p:cNvPr>
            <p:cNvSpPr txBox="1"/>
            <p:nvPr/>
          </p:nvSpPr>
          <p:spPr>
            <a:xfrm>
              <a:off x="937363" y="5511929"/>
              <a:ext cx="1645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SQUID current readout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61FC13C-9ADC-4308-9984-5A1BC9A0F1BB}"/>
              </a:ext>
            </a:extLst>
          </p:cNvPr>
          <p:cNvSpPr txBox="1"/>
          <p:nvPr/>
        </p:nvSpPr>
        <p:spPr>
          <a:xfrm>
            <a:off x="6786879" y="4837460"/>
            <a:ext cx="792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Calibri"/>
              </a:rPr>
              <a:t>V</a:t>
            </a:r>
            <a:r>
              <a:rPr lang="en-US" sz="2800" baseline="-25000" dirty="0">
                <a:latin typeface="Calibri"/>
              </a:rPr>
              <a:t>ax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F33826F-D5AA-491F-8EAF-B84662756E1E}"/>
              </a:ext>
            </a:extLst>
          </p:cNvPr>
          <p:cNvGrpSpPr/>
          <p:nvPr/>
        </p:nvGrpSpPr>
        <p:grpSpPr>
          <a:xfrm>
            <a:off x="5181600" y="2585126"/>
            <a:ext cx="6594484" cy="3373097"/>
            <a:chOff x="5181600" y="2585126"/>
            <a:chExt cx="6594484" cy="3373097"/>
          </a:xfrm>
        </p:grpSpPr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84438C3E-3494-4A44-9785-C53286D41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11526" y="3047879"/>
              <a:ext cx="2688011" cy="2468880"/>
            </a:xfrm>
            <a:prstGeom prst="rect">
              <a:avLst/>
            </a:prstGeom>
          </p:spPr>
        </p:pic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B5FD072-37C2-4CE5-A699-835025A9BDBD}"/>
                </a:ext>
              </a:extLst>
            </p:cNvPr>
            <p:cNvGrpSpPr/>
            <p:nvPr/>
          </p:nvGrpSpPr>
          <p:grpSpPr>
            <a:xfrm>
              <a:off x="6345212" y="2585126"/>
              <a:ext cx="5430872" cy="3373097"/>
              <a:chOff x="490642" y="661407"/>
              <a:chExt cx="5937404" cy="4113829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A79F7B04-76D5-4ACE-85E4-35098857945A}"/>
                  </a:ext>
                </a:extLst>
              </p:cNvPr>
              <p:cNvGrpSpPr/>
              <p:nvPr/>
            </p:nvGrpSpPr>
            <p:grpSpPr>
              <a:xfrm>
                <a:off x="4926831" y="2287692"/>
                <a:ext cx="1501215" cy="1277833"/>
                <a:chOff x="4926831" y="2158902"/>
                <a:chExt cx="1501215" cy="1277833"/>
              </a:xfrm>
            </p:grpSpPr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997DDAD1-DEAD-4187-B30E-C89A527D3CF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119344" y="2158902"/>
                  <a:ext cx="1149639" cy="1277833"/>
                </a:xfrm>
                <a:prstGeom prst="ellipse">
                  <a:avLst/>
                </a:prstGeom>
                <a:noFill/>
                <a:ln w="444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2E76CD13-AA0E-4626-AF10-60B93A879C0B}"/>
                    </a:ext>
                  </a:extLst>
                </p:cNvPr>
                <p:cNvSpPr txBox="1"/>
                <p:nvPr/>
              </p:nvSpPr>
              <p:spPr>
                <a:xfrm>
                  <a:off x="6073142" y="2562082"/>
                  <a:ext cx="354904" cy="450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Black" panose="020B0A04020102020204" pitchFamily="34" charset="0"/>
                      <a:ea typeface="+mn-ea"/>
                      <a:cs typeface="+mn-cs"/>
                    </a:rPr>
                    <a:t>X</a:t>
                  </a:r>
                </a:p>
              </p:txBody>
            </p: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385A4D8C-8E9C-40A7-81C0-ABCA0F9147AC}"/>
                    </a:ext>
                  </a:extLst>
                </p:cNvPr>
                <p:cNvSpPr txBox="1"/>
                <p:nvPr/>
              </p:nvSpPr>
              <p:spPr>
                <a:xfrm>
                  <a:off x="4926831" y="2550463"/>
                  <a:ext cx="356427" cy="450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Black" panose="020B0A04020102020204" pitchFamily="34" charset="0"/>
                      <a:ea typeface="+mn-ea"/>
                      <a:cs typeface="+mn-cs"/>
                    </a:rPr>
                    <a:t>X</a:t>
                  </a:r>
                </a:p>
              </p:txBody>
            </p: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EC633F9-97B9-4089-AC93-95867A716032}"/>
                  </a:ext>
                </a:extLst>
              </p:cNvPr>
              <p:cNvSpPr txBox="1"/>
              <p:nvPr/>
            </p:nvSpPr>
            <p:spPr>
              <a:xfrm>
                <a:off x="1721895" y="2495297"/>
                <a:ext cx="669811" cy="63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lang="en-US" sz="2800" baseline="-25000" dirty="0">
                    <a:solidFill>
                      <a:prstClr val="black"/>
                    </a:solidFill>
                    <a:latin typeface="Calibri"/>
                  </a:rPr>
                  <a:t>PU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4A956FD-FF17-4BFB-8870-DB6834822D4B}"/>
                  </a:ext>
                </a:extLst>
              </p:cNvPr>
              <p:cNvSpPr txBox="1"/>
              <p:nvPr/>
            </p:nvSpPr>
            <p:spPr>
              <a:xfrm>
                <a:off x="3730970" y="2497832"/>
                <a:ext cx="647385" cy="63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lang="en-US" sz="2800" baseline="-25000" dirty="0">
                    <a:solidFill>
                      <a:prstClr val="black"/>
                    </a:solidFill>
                    <a:latin typeface="Calibri"/>
                  </a:rPr>
                  <a:t>IN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E26BD90-BCEF-4136-A7E6-50A81C47278E}"/>
                  </a:ext>
                </a:extLst>
              </p:cNvPr>
              <p:cNvSpPr txBox="1"/>
              <p:nvPr/>
            </p:nvSpPr>
            <p:spPr>
              <a:xfrm>
                <a:off x="2824709" y="4212189"/>
                <a:ext cx="359210" cy="56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F176ED6C-F206-4C17-9063-C4FF4C14932C}"/>
                  </a:ext>
                </a:extLst>
              </p:cNvPr>
              <p:cNvSpPr txBox="1"/>
              <p:nvPr/>
            </p:nvSpPr>
            <p:spPr>
              <a:xfrm>
                <a:off x="2788808" y="661407"/>
                <a:ext cx="410440" cy="63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30374295-AACB-4D1C-A72A-E0B6D32D7EC6}"/>
                  </a:ext>
                </a:extLst>
              </p:cNvPr>
              <p:cNvSpPr>
                <a:spLocks/>
              </p:cNvSpPr>
              <p:nvPr/>
            </p:nvSpPr>
            <p:spPr>
              <a:xfrm rot="16200000">
                <a:off x="4175065" y="1579193"/>
                <a:ext cx="1639346" cy="969695"/>
              </a:xfrm>
              <a:prstGeom prst="arc">
                <a:avLst>
                  <a:gd name="adj1" fmla="val 16200000"/>
                  <a:gd name="adj2" fmla="val 558909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89CC2CB-F8C9-4E09-90BA-35DF4A7B671F}"/>
                  </a:ext>
                </a:extLst>
              </p:cNvPr>
              <p:cNvSpPr txBox="1"/>
              <p:nvPr/>
            </p:nvSpPr>
            <p:spPr>
              <a:xfrm>
                <a:off x="5516786" y="1502276"/>
                <a:ext cx="911260" cy="6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Φ</a:t>
                </a:r>
                <a:r>
                  <a:rPr kumimoji="0" lang="en-US" sz="28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SQ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8AF6ECE7-489B-45EB-A490-C6988DE41DC9}"/>
                  </a:ext>
                </a:extLst>
              </p:cNvPr>
              <p:cNvSpPr txBox="1"/>
              <p:nvPr/>
            </p:nvSpPr>
            <p:spPr>
              <a:xfrm rot="5400000">
                <a:off x="5340997" y="1585149"/>
                <a:ext cx="303512" cy="70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71E43C0D-A16F-482F-BE54-06461FBE93D7}"/>
                  </a:ext>
                </a:extLst>
              </p:cNvPr>
              <p:cNvSpPr>
                <a:spLocks/>
              </p:cNvSpPr>
              <p:nvPr/>
            </p:nvSpPr>
            <p:spPr>
              <a:xfrm rot="16200000">
                <a:off x="155817" y="1744065"/>
                <a:ext cx="1639346" cy="969695"/>
              </a:xfrm>
              <a:prstGeom prst="arc">
                <a:avLst>
                  <a:gd name="adj1" fmla="val 16200000"/>
                  <a:gd name="adj2" fmla="val 531729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CD252DB8-D8F4-458D-8171-A00C1C54748B}"/>
                  </a:ext>
                </a:extLst>
              </p:cNvPr>
              <p:cNvSpPr txBox="1"/>
              <p:nvPr/>
            </p:nvSpPr>
            <p:spPr>
              <a:xfrm rot="5400000">
                <a:off x="1292410" y="1721415"/>
                <a:ext cx="384120" cy="70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B767B23D-BF96-49C6-BA47-AB03B27D6E76}"/>
                  </a:ext>
                </a:extLst>
              </p:cNvPr>
              <p:cNvSpPr txBox="1"/>
              <p:nvPr/>
            </p:nvSpPr>
            <p:spPr>
              <a:xfrm>
                <a:off x="627914" y="771308"/>
                <a:ext cx="879834" cy="6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Φ</a:t>
                </a:r>
                <a:r>
                  <a:rPr lang="en-US" sz="2800" baseline="-25000" dirty="0">
                    <a:latin typeface="Calibri"/>
                  </a:rPr>
                  <a:t>ax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</p:grpSp>
        <p:pic>
          <p:nvPicPr>
            <p:cNvPr id="94" name="Graphic 93">
              <a:extLst>
                <a:ext uri="{FF2B5EF4-FFF2-40B4-BE49-F238E27FC236}">
                  <a16:creationId xmlns:a16="http://schemas.microsoft.com/office/drawing/2014/main" id="{DC6985BF-0D54-46D1-9561-6AA22F0C5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444490" y="3297653"/>
              <a:ext cx="870547" cy="2103120"/>
            </a:xfrm>
            <a:prstGeom prst="rect">
              <a:avLst/>
            </a:prstGeom>
          </p:spPr>
        </p:pic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BB83F0F-11C2-410D-803D-9A9D0320A8AF}"/>
                </a:ext>
              </a:extLst>
            </p:cNvPr>
            <p:cNvSpPr txBox="1"/>
            <p:nvPr/>
          </p:nvSpPr>
          <p:spPr>
            <a:xfrm>
              <a:off x="5554551" y="2991983"/>
              <a:ext cx="270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75AC8F7-4E2C-405C-A5A1-5B2906A55A3F}"/>
                </a:ext>
              </a:extLst>
            </p:cNvPr>
            <p:cNvSpPr txBox="1"/>
            <p:nvPr/>
          </p:nvSpPr>
          <p:spPr>
            <a:xfrm>
              <a:off x="5524030" y="2761621"/>
              <a:ext cx="825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err="1">
                  <a:latin typeface="Calibri"/>
                </a:rPr>
                <a:t>I</a:t>
              </a:r>
              <a:r>
                <a:rPr lang="en-US" sz="2400" baseline="-25000" dirty="0" err="1">
                  <a:latin typeface="Calibri"/>
                </a:rPr>
                <a:t>ax</a:t>
              </a:r>
              <a:endParaRPr kumimoji="0" lang="en-US" sz="2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257291E-20C3-4DEB-A3FF-6140B861C627}"/>
                </a:ext>
              </a:extLst>
            </p:cNvPr>
            <p:cNvSpPr txBox="1"/>
            <p:nvPr/>
          </p:nvSpPr>
          <p:spPr>
            <a:xfrm>
              <a:off x="5181600" y="4067497"/>
              <a:ext cx="1045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2800" b="0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sheath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D398D84-E6DB-4262-825A-D9A4000E6539}"/>
                </a:ext>
              </a:extLst>
            </p:cNvPr>
            <p:cNvSpPr txBox="1"/>
            <p:nvPr/>
          </p:nvSpPr>
          <p:spPr>
            <a:xfrm>
              <a:off x="9209547" y="2779784"/>
              <a:ext cx="825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err="1">
                  <a:latin typeface="Calibri"/>
                </a:rPr>
                <a:t>I</a:t>
              </a:r>
              <a:r>
                <a:rPr lang="en-US" sz="2400" baseline="-25000" dirty="0" err="1">
                  <a:latin typeface="Calibri"/>
                </a:rPr>
                <a:t>res</a:t>
              </a:r>
              <a:endParaRPr kumimoji="0" lang="en-US" sz="2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D163766-11EA-4A4D-8550-A33CAF8B92EA}"/>
                </a:ext>
              </a:extLst>
            </p:cNvPr>
            <p:cNvSpPr txBox="1"/>
            <p:nvPr/>
          </p:nvSpPr>
          <p:spPr>
            <a:xfrm>
              <a:off x="9263524" y="2983296"/>
              <a:ext cx="270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</a:p>
          </p:txBody>
        </p:sp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BF3C8D47-01DC-471E-8468-E5BDA95334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16818" y="4834766"/>
            <a:ext cx="444468" cy="54864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F24D89-4942-47F8-8A18-8607C5EB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0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9471-5767-4437-A13C-07FD83A1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Two fundamental statistical noise sources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005831-F2D6-44F0-A6EB-80B54B16011A}"/>
              </a:ext>
            </a:extLst>
          </p:cNvPr>
          <p:cNvGrpSpPr/>
          <p:nvPr/>
        </p:nvGrpSpPr>
        <p:grpSpPr>
          <a:xfrm>
            <a:off x="1838756" y="1485569"/>
            <a:ext cx="8223292" cy="4202433"/>
            <a:chOff x="1838756" y="1485569"/>
            <a:chExt cx="8223292" cy="420243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9EE61D7-453A-4E4A-9F20-A797C99951D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838756" y="1485569"/>
              <a:ext cx="8223292" cy="4072479"/>
              <a:chOff x="5181600" y="2650309"/>
              <a:chExt cx="6594484" cy="3265833"/>
            </a:xfrm>
          </p:grpSpPr>
          <p:pic>
            <p:nvPicPr>
              <p:cNvPr id="93" name="Graphic 92">
                <a:extLst>
                  <a:ext uri="{FF2B5EF4-FFF2-40B4-BE49-F238E27FC236}">
                    <a16:creationId xmlns:a16="http://schemas.microsoft.com/office/drawing/2014/main" id="{3B406673-8E0D-434E-9F13-5517DBC459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311526" y="3047879"/>
                <a:ext cx="2688011" cy="2468880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808EE0A-2A14-4211-87FE-DD8FB207027E}"/>
                  </a:ext>
                </a:extLst>
              </p:cNvPr>
              <p:cNvGrpSpPr/>
              <p:nvPr/>
            </p:nvGrpSpPr>
            <p:grpSpPr>
              <a:xfrm>
                <a:off x="6345213" y="2650309"/>
                <a:ext cx="5430871" cy="3265833"/>
                <a:chOff x="490643" y="740903"/>
                <a:chExt cx="5937403" cy="3983012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CBA9801B-AC41-4288-928F-F890FB11A1FA}"/>
                    </a:ext>
                  </a:extLst>
                </p:cNvPr>
                <p:cNvGrpSpPr/>
                <p:nvPr/>
              </p:nvGrpSpPr>
              <p:grpSpPr>
                <a:xfrm>
                  <a:off x="4891198" y="2218133"/>
                  <a:ext cx="1501211" cy="1277833"/>
                  <a:chOff x="4891198" y="2089343"/>
                  <a:chExt cx="1501211" cy="1277833"/>
                </a:xfrm>
              </p:grpSpPr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E47E66ED-10D7-4408-BD00-D27052E6FFA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5048085" y="2089343"/>
                    <a:ext cx="1149639" cy="1277833"/>
                  </a:xfrm>
                  <a:prstGeom prst="ellipse">
                    <a:avLst/>
                  </a:prstGeom>
                  <a:noFill/>
                  <a:ln w="444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EEDB804E-EDF2-47FE-BAB2-87A69F6D37A1}"/>
                      </a:ext>
                    </a:extLst>
                  </p:cNvPr>
                  <p:cNvSpPr txBox="1"/>
                  <p:nvPr/>
                </p:nvSpPr>
                <p:spPr>
                  <a:xfrm>
                    <a:off x="6037505" y="2542207"/>
                    <a:ext cx="354904" cy="4504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rPr>
                      <a:t>X</a:t>
                    </a:r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E35D492B-8356-4B4B-B198-CF012F53271D}"/>
                      </a:ext>
                    </a:extLst>
                  </p:cNvPr>
                  <p:cNvSpPr txBox="1"/>
                  <p:nvPr/>
                </p:nvSpPr>
                <p:spPr>
                  <a:xfrm>
                    <a:off x="4891198" y="2530588"/>
                    <a:ext cx="356427" cy="4504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rPr>
                      <a:t>X</a:t>
                    </a:r>
                  </a:p>
                </p:txBody>
              </p: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06B4AA01-C48E-4A89-9243-F3B173096F3D}"/>
                    </a:ext>
                  </a:extLst>
                </p:cNvPr>
                <p:cNvSpPr txBox="1"/>
                <p:nvPr/>
              </p:nvSpPr>
              <p:spPr>
                <a:xfrm>
                  <a:off x="1721895" y="2495297"/>
                  <a:ext cx="669811" cy="638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L</a:t>
                  </a:r>
                  <a:r>
                    <a:rPr lang="en-US" sz="2800" baseline="-25000" dirty="0">
                      <a:solidFill>
                        <a:prstClr val="black"/>
                      </a:solidFill>
                      <a:latin typeface="Calibri"/>
                    </a:rPr>
                    <a:t>PU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FC10C2B-13E5-4921-927D-CC767DC1B762}"/>
                    </a:ext>
                  </a:extLst>
                </p:cNvPr>
                <p:cNvSpPr txBox="1"/>
                <p:nvPr/>
              </p:nvSpPr>
              <p:spPr>
                <a:xfrm>
                  <a:off x="3730970" y="2497832"/>
                  <a:ext cx="647385" cy="638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L</a:t>
                  </a:r>
                  <a:r>
                    <a:rPr lang="en-US" sz="2800" baseline="-25000" dirty="0">
                      <a:solidFill>
                        <a:prstClr val="black"/>
                      </a:solidFill>
                      <a:latin typeface="Calibri"/>
                    </a:rPr>
                    <a:t>IN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638871F-E3DF-4666-B999-4D15D7D470B3}"/>
                    </a:ext>
                  </a:extLst>
                </p:cNvPr>
                <p:cNvSpPr txBox="1"/>
                <p:nvPr/>
              </p:nvSpPr>
              <p:spPr>
                <a:xfrm>
                  <a:off x="2824709" y="4212189"/>
                  <a:ext cx="359210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599D8611-F0A6-4162-9E4D-E4894510AD5C}"/>
                    </a:ext>
                  </a:extLst>
                </p:cNvPr>
                <p:cNvSpPr txBox="1"/>
                <p:nvPr/>
              </p:nvSpPr>
              <p:spPr>
                <a:xfrm>
                  <a:off x="2824438" y="740903"/>
                  <a:ext cx="410440" cy="638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DCDBCE6D-63A9-4073-8DB9-CA2345BDCA06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200000">
                  <a:off x="4175066" y="1579193"/>
                  <a:ext cx="1639346" cy="969695"/>
                </a:xfrm>
                <a:prstGeom prst="arc">
                  <a:avLst>
                    <a:gd name="adj1" fmla="val 16200000"/>
                    <a:gd name="adj2" fmla="val 5589095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C136AF9-7685-4630-A5C4-3F899BFDF38B}"/>
                    </a:ext>
                  </a:extLst>
                </p:cNvPr>
                <p:cNvSpPr txBox="1"/>
                <p:nvPr/>
              </p:nvSpPr>
              <p:spPr>
                <a:xfrm>
                  <a:off x="5516786" y="1502276"/>
                  <a:ext cx="911260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Φ</a:t>
                  </a:r>
                  <a:r>
                    <a:rPr kumimoji="0" lang="en-US" sz="2800" b="0" i="0" u="none" strike="noStrike" kern="1200" cap="none" spc="0" normalizeH="0" baseline="-2500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SQ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2AD6266-6FE9-4755-80FC-4E62B7E25450}"/>
                    </a:ext>
                  </a:extLst>
                </p:cNvPr>
                <p:cNvSpPr txBox="1"/>
                <p:nvPr/>
              </p:nvSpPr>
              <p:spPr>
                <a:xfrm rot="5400000">
                  <a:off x="5339258" y="1724656"/>
                  <a:ext cx="323323" cy="566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&gt;</a:t>
                  </a:r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CAADF3EC-48E2-4B2C-A3E5-4576C5F9207C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200000">
                  <a:off x="155818" y="1744065"/>
                  <a:ext cx="1639346" cy="969695"/>
                </a:xfrm>
                <a:prstGeom prst="arc">
                  <a:avLst>
                    <a:gd name="adj1" fmla="val 16200000"/>
                    <a:gd name="adj2" fmla="val 5317295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4974757-F7D6-4606-81A9-51F99AB53144}"/>
                    </a:ext>
                  </a:extLst>
                </p:cNvPr>
                <p:cNvSpPr txBox="1"/>
                <p:nvPr/>
              </p:nvSpPr>
              <p:spPr>
                <a:xfrm rot="5400000">
                  <a:off x="1282124" y="1830550"/>
                  <a:ext cx="385304" cy="566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&gt;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F7DA77D-9ECA-42B8-ABAC-16A04215624A}"/>
                    </a:ext>
                  </a:extLst>
                </p:cNvPr>
                <p:cNvSpPr txBox="1"/>
                <p:nvPr/>
              </p:nvSpPr>
              <p:spPr>
                <a:xfrm>
                  <a:off x="627914" y="771308"/>
                  <a:ext cx="879834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Φ</a:t>
                  </a:r>
                  <a:r>
                    <a:rPr lang="en-US" sz="2800" baseline="-25000" dirty="0">
                      <a:latin typeface="Calibri"/>
                    </a:rPr>
                    <a:t>ax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1B11FA54-FCEE-468F-AC39-EE1F9BF61E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444490" y="3297653"/>
                <a:ext cx="870547" cy="2103120"/>
              </a:xfrm>
              <a:prstGeom prst="rect">
                <a:avLst/>
              </a:prstGeom>
            </p:spPr>
          </p:pic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43EBA4B-B22F-4A2D-91C5-84116FED14A7}"/>
                  </a:ext>
                </a:extLst>
              </p:cNvPr>
              <p:cNvSpPr txBox="1"/>
              <p:nvPr/>
            </p:nvSpPr>
            <p:spPr>
              <a:xfrm>
                <a:off x="5554551" y="3049016"/>
                <a:ext cx="270872" cy="518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C834A0DA-2D8C-4A40-991F-043D5CF25652}"/>
                  </a:ext>
                </a:extLst>
              </p:cNvPr>
              <p:cNvSpPr txBox="1"/>
              <p:nvPr/>
            </p:nvSpPr>
            <p:spPr>
              <a:xfrm>
                <a:off x="5524030" y="2830229"/>
                <a:ext cx="825969" cy="370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 err="1">
                    <a:latin typeface="Calibri"/>
                  </a:rPr>
                  <a:t>I</a:t>
                </a:r>
                <a:r>
                  <a:rPr lang="en-US" sz="2400" baseline="-25000" dirty="0" err="1">
                    <a:latin typeface="Calibri"/>
                  </a:rPr>
                  <a:t>ax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E38CAEF-0934-415A-B5F6-8BDA4F171B72}"/>
                  </a:ext>
                </a:extLst>
              </p:cNvPr>
              <p:cNvSpPr txBox="1"/>
              <p:nvPr/>
            </p:nvSpPr>
            <p:spPr>
              <a:xfrm>
                <a:off x="5181600" y="4067497"/>
                <a:ext cx="1045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kumimoji="0" lang="en-US" sz="28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sheath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A86F2A9-C6BE-4DA7-BFF7-1BA573A515F7}"/>
                  </a:ext>
                </a:extLst>
              </p:cNvPr>
              <p:cNvSpPr txBox="1"/>
              <p:nvPr/>
            </p:nvSpPr>
            <p:spPr>
              <a:xfrm>
                <a:off x="9209547" y="2828669"/>
                <a:ext cx="825969" cy="370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 err="1">
                    <a:latin typeface="Calibri"/>
                  </a:rPr>
                  <a:t>I</a:t>
                </a:r>
                <a:r>
                  <a:rPr lang="en-US" sz="2400" baseline="-25000" dirty="0" err="1">
                    <a:latin typeface="Calibri"/>
                  </a:rPr>
                  <a:t>res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1C95EB0-20C7-498B-8BD0-EAF552626C30}"/>
                  </a:ext>
                </a:extLst>
              </p:cNvPr>
              <p:cNvSpPr txBox="1"/>
              <p:nvPr/>
            </p:nvSpPr>
            <p:spPr>
              <a:xfrm>
                <a:off x="9263524" y="3040328"/>
                <a:ext cx="270129" cy="5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</p:grp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3D33753F-B4DF-4765-BCB6-82FFA6ECA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02498" y="4326766"/>
              <a:ext cx="444468" cy="54864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61FC13C-9ADC-4308-9984-5A1BC9A0F1BB}"/>
                </a:ext>
              </a:extLst>
            </p:cNvPr>
            <p:cNvSpPr txBox="1"/>
            <p:nvPr/>
          </p:nvSpPr>
          <p:spPr>
            <a:xfrm>
              <a:off x="3909714" y="4352186"/>
              <a:ext cx="804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Calibri"/>
                </a:rPr>
                <a:t>V</a:t>
              </a:r>
              <a:r>
                <a:rPr lang="en-US" sz="2800" baseline="-25000" dirty="0">
                  <a:latin typeface="Calibri"/>
                </a:rPr>
                <a:t>ax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9BC317D-AE6F-41D6-9BA2-97DA7856E9A9}"/>
                </a:ext>
              </a:extLst>
            </p:cNvPr>
            <p:cNvSpPr txBox="1"/>
            <p:nvPr/>
          </p:nvSpPr>
          <p:spPr>
            <a:xfrm>
              <a:off x="5055764" y="5164782"/>
              <a:ext cx="804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V</a:t>
              </a:r>
              <a:r>
                <a:rPr lang="en-US" sz="2800" baseline="-25000" dirty="0">
                  <a:solidFill>
                    <a:srgbClr val="FF0000"/>
                  </a:solidFill>
                  <a:latin typeface="Calibri"/>
                </a:rPr>
                <a:t>th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9E567B23-2B7D-48B0-BB9D-68B1FB8C4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010384" y="4707582"/>
              <a:ext cx="457200" cy="4572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09E46D-97E6-4B89-AA62-E4EC891CE94F}"/>
              </a:ext>
            </a:extLst>
          </p:cNvPr>
          <p:cNvSpPr txBox="1"/>
          <p:nvPr/>
        </p:nvSpPr>
        <p:spPr>
          <a:xfrm>
            <a:off x="4826001" y="5688002"/>
            <a:ext cx="2439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Thermal + Vacuum Noise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0EACB9-C636-4FCD-8583-86CC5178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9471-5767-4437-A13C-07FD83A1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Two fundamental statistical noise sources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005831-F2D6-44F0-A6EB-80B54B16011A}"/>
              </a:ext>
            </a:extLst>
          </p:cNvPr>
          <p:cNvGrpSpPr/>
          <p:nvPr/>
        </p:nvGrpSpPr>
        <p:grpSpPr>
          <a:xfrm>
            <a:off x="1838756" y="1485569"/>
            <a:ext cx="8223292" cy="4202433"/>
            <a:chOff x="1838756" y="1485569"/>
            <a:chExt cx="8223292" cy="420243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9EE61D7-453A-4E4A-9F20-A797C99951D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838756" y="1485569"/>
              <a:ext cx="8223292" cy="4072479"/>
              <a:chOff x="5181600" y="2650309"/>
              <a:chExt cx="6594484" cy="3265833"/>
            </a:xfrm>
          </p:grpSpPr>
          <p:pic>
            <p:nvPicPr>
              <p:cNvPr id="93" name="Graphic 92">
                <a:extLst>
                  <a:ext uri="{FF2B5EF4-FFF2-40B4-BE49-F238E27FC236}">
                    <a16:creationId xmlns:a16="http://schemas.microsoft.com/office/drawing/2014/main" id="{3B406673-8E0D-434E-9F13-5517DBC459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311526" y="3047879"/>
                <a:ext cx="2688011" cy="2468880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808EE0A-2A14-4211-87FE-DD8FB207027E}"/>
                  </a:ext>
                </a:extLst>
              </p:cNvPr>
              <p:cNvGrpSpPr/>
              <p:nvPr/>
            </p:nvGrpSpPr>
            <p:grpSpPr>
              <a:xfrm>
                <a:off x="6345213" y="2650309"/>
                <a:ext cx="5430871" cy="3265833"/>
                <a:chOff x="490643" y="740903"/>
                <a:chExt cx="5937403" cy="3983012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CBA9801B-AC41-4288-928F-F890FB11A1FA}"/>
                    </a:ext>
                  </a:extLst>
                </p:cNvPr>
                <p:cNvGrpSpPr/>
                <p:nvPr/>
              </p:nvGrpSpPr>
              <p:grpSpPr>
                <a:xfrm>
                  <a:off x="4891198" y="2218133"/>
                  <a:ext cx="1501211" cy="1277833"/>
                  <a:chOff x="4891198" y="2089343"/>
                  <a:chExt cx="1501211" cy="1277833"/>
                </a:xfrm>
              </p:grpSpPr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E47E66ED-10D7-4408-BD00-D27052E6FFA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5048085" y="2089343"/>
                    <a:ext cx="1149639" cy="1277833"/>
                  </a:xfrm>
                  <a:prstGeom prst="ellipse">
                    <a:avLst/>
                  </a:prstGeom>
                  <a:noFill/>
                  <a:ln w="444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EEDB804E-EDF2-47FE-BAB2-87A69F6D37A1}"/>
                      </a:ext>
                    </a:extLst>
                  </p:cNvPr>
                  <p:cNvSpPr txBox="1"/>
                  <p:nvPr/>
                </p:nvSpPr>
                <p:spPr>
                  <a:xfrm>
                    <a:off x="6037505" y="2542207"/>
                    <a:ext cx="354904" cy="4504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rPr>
                      <a:t>X</a:t>
                    </a:r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E35D492B-8356-4B4B-B198-CF012F53271D}"/>
                      </a:ext>
                    </a:extLst>
                  </p:cNvPr>
                  <p:cNvSpPr txBox="1"/>
                  <p:nvPr/>
                </p:nvSpPr>
                <p:spPr>
                  <a:xfrm>
                    <a:off x="4891198" y="2530588"/>
                    <a:ext cx="356427" cy="4504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rPr>
                      <a:t>X</a:t>
                    </a:r>
                  </a:p>
                </p:txBody>
              </p: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06B4AA01-C48E-4A89-9243-F3B173096F3D}"/>
                    </a:ext>
                  </a:extLst>
                </p:cNvPr>
                <p:cNvSpPr txBox="1"/>
                <p:nvPr/>
              </p:nvSpPr>
              <p:spPr>
                <a:xfrm>
                  <a:off x="1721895" y="2495297"/>
                  <a:ext cx="669811" cy="638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L</a:t>
                  </a:r>
                  <a:r>
                    <a:rPr lang="en-US" sz="2800" baseline="-25000" dirty="0">
                      <a:solidFill>
                        <a:prstClr val="black"/>
                      </a:solidFill>
                      <a:latin typeface="Calibri"/>
                    </a:rPr>
                    <a:t>PU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FC10C2B-13E5-4921-927D-CC767DC1B762}"/>
                    </a:ext>
                  </a:extLst>
                </p:cNvPr>
                <p:cNvSpPr txBox="1"/>
                <p:nvPr/>
              </p:nvSpPr>
              <p:spPr>
                <a:xfrm>
                  <a:off x="3730970" y="2497832"/>
                  <a:ext cx="647385" cy="638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L</a:t>
                  </a:r>
                  <a:r>
                    <a:rPr lang="en-US" sz="2800" baseline="-25000" dirty="0">
                      <a:solidFill>
                        <a:prstClr val="black"/>
                      </a:solidFill>
                      <a:latin typeface="Calibri"/>
                    </a:rPr>
                    <a:t>IN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638871F-E3DF-4666-B999-4D15D7D470B3}"/>
                    </a:ext>
                  </a:extLst>
                </p:cNvPr>
                <p:cNvSpPr txBox="1"/>
                <p:nvPr/>
              </p:nvSpPr>
              <p:spPr>
                <a:xfrm>
                  <a:off x="2824709" y="4212189"/>
                  <a:ext cx="359210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599D8611-F0A6-4162-9E4D-E4894510AD5C}"/>
                    </a:ext>
                  </a:extLst>
                </p:cNvPr>
                <p:cNvSpPr txBox="1"/>
                <p:nvPr/>
              </p:nvSpPr>
              <p:spPr>
                <a:xfrm>
                  <a:off x="2824438" y="740903"/>
                  <a:ext cx="410440" cy="638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DCDBCE6D-63A9-4073-8DB9-CA2345BDCA06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200000">
                  <a:off x="4175066" y="1579193"/>
                  <a:ext cx="1639346" cy="969695"/>
                </a:xfrm>
                <a:prstGeom prst="arc">
                  <a:avLst>
                    <a:gd name="adj1" fmla="val 16200000"/>
                    <a:gd name="adj2" fmla="val 5589095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C136AF9-7685-4630-A5C4-3F899BFDF38B}"/>
                    </a:ext>
                  </a:extLst>
                </p:cNvPr>
                <p:cNvSpPr txBox="1"/>
                <p:nvPr/>
              </p:nvSpPr>
              <p:spPr>
                <a:xfrm>
                  <a:off x="5516786" y="1502276"/>
                  <a:ext cx="911260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Φ</a:t>
                  </a:r>
                  <a:r>
                    <a:rPr kumimoji="0" lang="en-US" sz="2800" b="0" i="0" u="none" strike="noStrike" kern="1200" cap="none" spc="0" normalizeH="0" baseline="-2500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SQ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2AD6266-6FE9-4755-80FC-4E62B7E25450}"/>
                    </a:ext>
                  </a:extLst>
                </p:cNvPr>
                <p:cNvSpPr txBox="1"/>
                <p:nvPr/>
              </p:nvSpPr>
              <p:spPr>
                <a:xfrm rot="5400000">
                  <a:off x="5339258" y="1724656"/>
                  <a:ext cx="323323" cy="566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&gt;</a:t>
                  </a:r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CAADF3EC-48E2-4B2C-A3E5-4576C5F9207C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200000">
                  <a:off x="155818" y="1744065"/>
                  <a:ext cx="1639346" cy="969695"/>
                </a:xfrm>
                <a:prstGeom prst="arc">
                  <a:avLst>
                    <a:gd name="adj1" fmla="val 16200000"/>
                    <a:gd name="adj2" fmla="val 5317295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4974757-F7D6-4606-81A9-51F99AB53144}"/>
                    </a:ext>
                  </a:extLst>
                </p:cNvPr>
                <p:cNvSpPr txBox="1"/>
                <p:nvPr/>
              </p:nvSpPr>
              <p:spPr>
                <a:xfrm rot="5400000">
                  <a:off x="1282124" y="1830550"/>
                  <a:ext cx="385304" cy="566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&gt;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F7DA77D-9ECA-42B8-ABAC-16A04215624A}"/>
                    </a:ext>
                  </a:extLst>
                </p:cNvPr>
                <p:cNvSpPr txBox="1"/>
                <p:nvPr/>
              </p:nvSpPr>
              <p:spPr>
                <a:xfrm>
                  <a:off x="627914" y="771308"/>
                  <a:ext cx="879834" cy="5117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Φ</a:t>
                  </a:r>
                  <a:r>
                    <a:rPr lang="en-US" sz="2800" baseline="-25000" dirty="0">
                      <a:latin typeface="Calibri"/>
                    </a:rPr>
                    <a:t>ax</a:t>
                  </a:r>
                  <a:endParaRPr kumimoji="0" lang="en-US" sz="28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1B11FA54-FCEE-468F-AC39-EE1F9BF61E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444490" y="3297653"/>
                <a:ext cx="870547" cy="2103120"/>
              </a:xfrm>
              <a:prstGeom prst="rect">
                <a:avLst/>
              </a:prstGeom>
            </p:spPr>
          </p:pic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43EBA4B-B22F-4A2D-91C5-84116FED14A7}"/>
                  </a:ext>
                </a:extLst>
              </p:cNvPr>
              <p:cNvSpPr txBox="1"/>
              <p:nvPr/>
            </p:nvSpPr>
            <p:spPr>
              <a:xfrm>
                <a:off x="5554551" y="3049016"/>
                <a:ext cx="270872" cy="518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C834A0DA-2D8C-4A40-991F-043D5CF25652}"/>
                  </a:ext>
                </a:extLst>
              </p:cNvPr>
              <p:cNvSpPr txBox="1"/>
              <p:nvPr/>
            </p:nvSpPr>
            <p:spPr>
              <a:xfrm>
                <a:off x="5524030" y="2830229"/>
                <a:ext cx="825969" cy="370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 err="1">
                    <a:latin typeface="Calibri"/>
                  </a:rPr>
                  <a:t>I</a:t>
                </a:r>
                <a:r>
                  <a:rPr lang="en-US" sz="2400" baseline="-25000" dirty="0" err="1">
                    <a:latin typeface="Calibri"/>
                  </a:rPr>
                  <a:t>ax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E38CAEF-0934-415A-B5F6-8BDA4F171B72}"/>
                  </a:ext>
                </a:extLst>
              </p:cNvPr>
              <p:cNvSpPr txBox="1"/>
              <p:nvPr/>
            </p:nvSpPr>
            <p:spPr>
              <a:xfrm>
                <a:off x="5181600" y="4067497"/>
                <a:ext cx="1045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kumimoji="0" lang="en-US" sz="28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sheath</a:t>
                </a:r>
                <a:endParaRPr kumimoji="0" lang="en-US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A86F2A9-C6BE-4DA7-BFF7-1BA573A515F7}"/>
                  </a:ext>
                </a:extLst>
              </p:cNvPr>
              <p:cNvSpPr txBox="1"/>
              <p:nvPr/>
            </p:nvSpPr>
            <p:spPr>
              <a:xfrm>
                <a:off x="9209547" y="2828669"/>
                <a:ext cx="825969" cy="370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 err="1">
                    <a:latin typeface="Calibri"/>
                  </a:rPr>
                  <a:t>I</a:t>
                </a:r>
                <a:r>
                  <a:rPr lang="en-US" sz="2400" baseline="-25000" dirty="0" err="1">
                    <a:latin typeface="Calibri"/>
                  </a:rPr>
                  <a:t>res</a:t>
                </a:r>
                <a:endParaRPr kumimoji="0" lang="en-US" sz="2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1C95EB0-20C7-498B-8BD0-EAF552626C30}"/>
                  </a:ext>
                </a:extLst>
              </p:cNvPr>
              <p:cNvSpPr txBox="1"/>
              <p:nvPr/>
            </p:nvSpPr>
            <p:spPr>
              <a:xfrm>
                <a:off x="9263524" y="3040328"/>
                <a:ext cx="270129" cy="5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&gt;</a:t>
                </a:r>
              </a:p>
            </p:txBody>
          </p:sp>
        </p:grp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3D33753F-B4DF-4765-BCB6-82FFA6ECA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02498" y="4326766"/>
              <a:ext cx="444468" cy="54864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61FC13C-9ADC-4308-9984-5A1BC9A0F1BB}"/>
                </a:ext>
              </a:extLst>
            </p:cNvPr>
            <p:cNvSpPr txBox="1"/>
            <p:nvPr/>
          </p:nvSpPr>
          <p:spPr>
            <a:xfrm>
              <a:off x="3909714" y="4352186"/>
              <a:ext cx="804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Calibri"/>
                </a:rPr>
                <a:t>V</a:t>
              </a:r>
              <a:r>
                <a:rPr lang="en-US" sz="2800" baseline="-25000" dirty="0">
                  <a:latin typeface="Calibri"/>
                </a:rPr>
                <a:t>ax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9BC317D-AE6F-41D6-9BA2-97DA7856E9A9}"/>
                </a:ext>
              </a:extLst>
            </p:cNvPr>
            <p:cNvSpPr txBox="1"/>
            <p:nvPr/>
          </p:nvSpPr>
          <p:spPr>
            <a:xfrm>
              <a:off x="5055764" y="5164782"/>
              <a:ext cx="804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V</a:t>
              </a:r>
              <a:r>
                <a:rPr lang="en-US" sz="2800" baseline="-25000" dirty="0">
                  <a:solidFill>
                    <a:srgbClr val="FF0000"/>
                  </a:solidFill>
                  <a:latin typeface="Calibri"/>
                </a:rPr>
                <a:t>th</a:t>
              </a:r>
              <a:endPara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9E567B23-2B7D-48B0-BB9D-68B1FB8C4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010384" y="4707582"/>
              <a:ext cx="457200" cy="4572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09E46D-97E6-4B89-AA62-E4EC891CE94F}"/>
              </a:ext>
            </a:extLst>
          </p:cNvPr>
          <p:cNvSpPr txBox="1"/>
          <p:nvPr/>
        </p:nvSpPr>
        <p:spPr>
          <a:xfrm>
            <a:off x="4826000" y="5688002"/>
            <a:ext cx="2529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Thermal + Vacuum Noise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7E2D01-E184-491D-89FE-03BD684702A2}"/>
              </a:ext>
            </a:extLst>
          </p:cNvPr>
          <p:cNvSpPr txBox="1"/>
          <p:nvPr/>
        </p:nvSpPr>
        <p:spPr>
          <a:xfrm>
            <a:off x="7732672" y="4606591"/>
            <a:ext cx="3774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385723"/>
                </a:solidFill>
                <a:latin typeface="Calibri"/>
              </a:rPr>
              <a:t>Readout Noise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ACC042-2592-4A75-95C6-6865F1E8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D61F-D1DE-425E-9D55-5B15EEB1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Noise in receiver circuit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58961A9-B771-4B30-88E9-B4E75D034D51}"/>
              </a:ext>
            </a:extLst>
          </p:cNvPr>
          <p:cNvGrpSpPr/>
          <p:nvPr/>
        </p:nvGrpSpPr>
        <p:grpSpPr>
          <a:xfrm>
            <a:off x="1521460" y="868680"/>
            <a:ext cx="9239250" cy="5494343"/>
            <a:chOff x="1521460" y="1264657"/>
            <a:chExt cx="9239250" cy="5494343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26CEA14-4B80-4963-B319-796DE905D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2971" y="2091690"/>
              <a:ext cx="7863840" cy="3010664"/>
            </a:xfrm>
            <a:prstGeom prst="rect">
              <a:avLst/>
            </a:prstGeom>
          </p:spPr>
        </p:pic>
        <p:sp>
          <p:nvSpPr>
            <p:cNvPr id="5" name="TextBox 216">
              <a:extLst>
                <a:ext uri="{FF2B5EF4-FFF2-40B4-BE49-F238E27FC236}">
                  <a16:creationId xmlns:a16="http://schemas.microsoft.com/office/drawing/2014/main" id="{9FC6BC52-760A-4669-9EA0-63D65D715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1756" y="2235911"/>
              <a:ext cx="158913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Resonator Line Shape 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5431E38-63F2-456A-A65A-F29A632E1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87448" y="3300984"/>
              <a:ext cx="7837170" cy="3000453"/>
            </a:xfrm>
            <a:prstGeom prst="rect">
              <a:avLst/>
            </a:prstGeom>
          </p:spPr>
        </p:pic>
        <p:sp>
          <p:nvSpPr>
            <p:cNvPr id="7" name="TextBox 216">
              <a:extLst>
                <a:ext uri="{FF2B5EF4-FFF2-40B4-BE49-F238E27FC236}">
                  <a16:creationId xmlns:a16="http://schemas.microsoft.com/office/drawing/2014/main" id="{9BB343A4-A3D5-4548-9E76-FDEBF7C38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9725" y="4377690"/>
              <a:ext cx="1720309" cy="73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Thermal + Vacuum Noise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03AFE16-ECB6-4223-BD1F-44D79D753B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9240" y="5273040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9" name="TextBox 216">
              <a:extLst>
                <a:ext uri="{FF2B5EF4-FFF2-40B4-BE49-F238E27FC236}">
                  <a16:creationId xmlns:a16="http://schemas.microsoft.com/office/drawing/2014/main" id="{993AF6FC-7D2D-4292-94D6-ACF730E49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98560" y="5273040"/>
              <a:ext cx="17203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Readout Noise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32857BE-B4CB-4EF7-AD4F-78D0BAC19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14465" y="6358890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4C8DCE-0C42-444D-8C33-65D5B541F4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12009" y="1923104"/>
              <a:ext cx="0" cy="45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216">
              <a:extLst>
                <a:ext uri="{FF2B5EF4-FFF2-40B4-BE49-F238E27FC236}">
                  <a16:creationId xmlns:a16="http://schemas.microsoft.com/office/drawing/2014/main" id="{502A209C-CF48-46B6-85EA-703D314AE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04146" y="6358890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Frequency</a:t>
              </a:r>
            </a:p>
          </p:txBody>
        </p:sp>
        <p:sp>
          <p:nvSpPr>
            <p:cNvPr id="13" name="TextBox 216">
              <a:extLst>
                <a:ext uri="{FF2B5EF4-FFF2-40B4-BE49-F238E27FC236}">
                  <a16:creationId xmlns:a16="http://schemas.microsoft.com/office/drawing/2014/main" id="{5657FFDD-F21E-41D9-AB58-FFD5A519A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1460" y="1264657"/>
              <a:ext cx="15565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S PGothic" panose="020B0600070205080204" pitchFamily="34" charset="-128"/>
                  <a:cs typeface="+mn-cs"/>
                </a:rPr>
                <a:t>Current Response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12BB7B-82EC-46FF-8FB0-6FC8E976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5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B327-F944-4FF2-8F09-4584699EE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160"/>
            <a:ext cx="10515600" cy="133572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Tuned to dark matter signal: max response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B82C4A-2AF7-4DBB-B89D-DD276ECE4788}"/>
              </a:ext>
            </a:extLst>
          </p:cNvPr>
          <p:cNvGrpSpPr/>
          <p:nvPr/>
        </p:nvGrpSpPr>
        <p:grpSpPr>
          <a:xfrm>
            <a:off x="1517904" y="868680"/>
            <a:ext cx="9239250" cy="5664300"/>
            <a:chOff x="1511300" y="1167502"/>
            <a:chExt cx="9239250" cy="5664300"/>
          </a:xfrm>
        </p:grpSpPr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4321B9B9-B47A-4D62-9F8C-ECD20E4ED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82811" y="1994535"/>
              <a:ext cx="7863840" cy="3010664"/>
            </a:xfrm>
            <a:prstGeom prst="rect">
              <a:avLst/>
            </a:prstGeom>
          </p:spPr>
        </p:pic>
        <p:sp>
          <p:nvSpPr>
            <p:cNvPr id="30" name="TextBox 216">
              <a:extLst>
                <a:ext uri="{FF2B5EF4-FFF2-40B4-BE49-F238E27FC236}">
                  <a16:creationId xmlns:a16="http://schemas.microsoft.com/office/drawing/2014/main" id="{079C588A-7D36-44C9-A170-8DFC1E053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596" y="2138756"/>
              <a:ext cx="158913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prstClr val="white">
                      <a:lumMod val="65000"/>
                    </a:prstClr>
                  </a:solidFill>
                  <a:latin typeface="Calibri" panose="020F0502020204030204"/>
                </a:rPr>
                <a:t>Resonator Line Shape 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39F16926-F933-4089-8B1F-1EBD75AA9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79955" y="3200582"/>
              <a:ext cx="7863840" cy="3010664"/>
            </a:xfrm>
            <a:prstGeom prst="rect">
              <a:avLst/>
            </a:prstGeom>
          </p:spPr>
        </p:pic>
        <p:sp>
          <p:nvSpPr>
            <p:cNvPr id="32" name="TextBox 216">
              <a:extLst>
                <a:ext uri="{FF2B5EF4-FFF2-40B4-BE49-F238E27FC236}">
                  <a16:creationId xmlns:a16="http://schemas.microsoft.com/office/drawing/2014/main" id="{53E57FDC-BAE7-4CFC-83E0-40B5A0226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9565" y="4280535"/>
              <a:ext cx="1720309" cy="73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srgbClr val="FF0000"/>
                  </a:solidFill>
                  <a:latin typeface="Calibri" panose="020F0502020204030204"/>
                </a:rPr>
                <a:t>Thermal + Vacuum Noise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D8B7B15-B36A-4B76-A76C-CE9A75EE9D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3280" y="5166360"/>
              <a:ext cx="8046720" cy="0"/>
            </a:xfrm>
            <a:prstGeom prst="straightConnector1">
              <a:avLst/>
            </a:prstGeom>
            <a:noFill/>
            <a:ln w="476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34" name="TextBox 216">
              <a:extLst>
                <a:ext uri="{FF2B5EF4-FFF2-40B4-BE49-F238E27FC236}">
                  <a16:creationId xmlns:a16="http://schemas.microsoft.com/office/drawing/2014/main" id="{A47F188C-7EB9-4BD2-AF69-C2FECDFFD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8400" y="5166360"/>
              <a:ext cx="17203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srgbClr val="70AD47">
                      <a:lumMod val="50000"/>
                    </a:srgbClr>
                  </a:solidFill>
                  <a:latin typeface="Calibri" panose="020F0502020204030204"/>
                </a:rPr>
                <a:t>Readout Noise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43E176-C580-4D0A-B45B-B88ED21C47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5700" y="3128010"/>
              <a:ext cx="0" cy="3133725"/>
            </a:xfrm>
            <a:prstGeom prst="line">
              <a:avLst/>
            </a:prstGeom>
            <a:noFill/>
            <a:ln w="476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803758B-B4B8-4414-A9C8-2143CD8B00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78525" y="3128010"/>
              <a:ext cx="0" cy="3133725"/>
            </a:xfrm>
            <a:prstGeom prst="line">
              <a:avLst/>
            </a:prstGeom>
            <a:noFill/>
            <a:ln w="476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98DDA05-B7D5-425E-8D74-41BA6683B4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1375" y="6404610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  <a:headEnd type="arrow"/>
              <a:tailEnd type="arrow"/>
            </a:ln>
            <a:effectLst/>
          </p:spPr>
        </p:cxnSp>
        <p:sp>
          <p:nvSpPr>
            <p:cNvPr id="38" name="TextBox 216">
              <a:extLst>
                <a:ext uri="{FF2B5EF4-FFF2-40B4-BE49-F238E27FC236}">
                  <a16:creationId xmlns:a16="http://schemas.microsoft.com/office/drawing/2014/main" id="{F8FC438D-EB00-46E7-8D5A-ED7B24D63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6950" y="6431692"/>
              <a:ext cx="2600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en-US" sz="2000" dirty="0">
                  <a:solidFill>
                    <a:prstClr val="white">
                      <a:lumMod val="65000"/>
                    </a:prstClr>
                  </a:solidFill>
                  <a:latin typeface="Calibri" panose="020F0502020204030204"/>
                </a:rPr>
                <a:t>Resonator Bandwidth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FBDA36-6587-4BF7-AFC4-CA61C8E008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1875" y="2889884"/>
              <a:ext cx="0" cy="3383280"/>
            </a:xfrm>
            <a:prstGeom prst="line">
              <a:avLst/>
            </a:prstGeom>
            <a:noFill/>
            <a:ln w="476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0" name="TextBox 216">
              <a:extLst>
                <a:ext uri="{FF2B5EF4-FFF2-40B4-BE49-F238E27FC236}">
                  <a16:creationId xmlns:a16="http://schemas.microsoft.com/office/drawing/2014/main" id="{822B51D4-E59D-4FD3-9F91-C2558C826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9240" y="2509267"/>
              <a:ext cx="2600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DM 1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DD62FFC8-2311-41DC-BD4D-E5556D804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4305" y="6261735"/>
              <a:ext cx="82296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8993583-F7A6-4F3E-8C73-1C66D65E61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1849" y="1825949"/>
              <a:ext cx="0" cy="457200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3" name="TextBox 216">
              <a:extLst>
                <a:ext uri="{FF2B5EF4-FFF2-40B4-BE49-F238E27FC236}">
                  <a16:creationId xmlns:a16="http://schemas.microsoft.com/office/drawing/2014/main" id="{97EAF445-16C3-45E3-888C-D60B5FD4C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3986" y="6261735"/>
              <a:ext cx="155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Frequency</a:t>
              </a:r>
            </a:p>
          </p:txBody>
        </p:sp>
        <p:sp>
          <p:nvSpPr>
            <p:cNvPr id="44" name="TextBox 216">
              <a:extLst>
                <a:ext uri="{FF2B5EF4-FFF2-40B4-BE49-F238E27FC236}">
                  <a16:creationId xmlns:a16="http://schemas.microsoft.com/office/drawing/2014/main" id="{D9C76084-17BA-4617-9E66-9F902FBEA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300" y="1167502"/>
              <a:ext cx="15565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4800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Calibri" panose="020F0502020204030204"/>
                </a:rPr>
                <a:t>Current Response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8CF96B-853A-4D64-9B93-A13F1872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E8B-4AFE-43BC-877A-975A12A1BF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710</Words>
  <Application>Microsoft Office PowerPoint</Application>
  <PresentationFormat>Widescreen</PresentationFormat>
  <Paragraphs>275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Cambria Math</vt:lpstr>
      <vt:lpstr>Office Theme</vt:lpstr>
      <vt:lpstr>Estimating the Sensitivity of the DM Radio Experiment</vt:lpstr>
      <vt:lpstr>Outline</vt:lpstr>
      <vt:lpstr>Circuit model for axion detection</vt:lpstr>
      <vt:lpstr>Axion voltage signal quantified by coupled energy</vt:lpstr>
      <vt:lpstr>Signal and noise voltage sources</vt:lpstr>
      <vt:lpstr>Two fundamental statistical noise sources</vt:lpstr>
      <vt:lpstr>Two fundamental statistical noise sources</vt:lpstr>
      <vt:lpstr>Noise in receiver circuit</vt:lpstr>
      <vt:lpstr>Tuned to dark matter signal: max response</vt:lpstr>
      <vt:lpstr>Detuned DM signal: SNR the same!</vt:lpstr>
      <vt:lpstr>Scan rate enhancement from sensitivity BW</vt:lpstr>
      <vt:lpstr>Readout noise is just the tip of the iceberg</vt:lpstr>
      <vt:lpstr>Increase coupling to lower imprecision noise</vt:lpstr>
      <vt:lpstr>Backaction is exchanged for imprecision</vt:lpstr>
      <vt:lpstr>Optimize coupling to maximize sensitivity BW</vt:lpstr>
      <vt:lpstr>Combine ingredients to get sensitivity formula</vt:lpstr>
      <vt:lpstr>Parametrizing coupled energy in the quasi-static limit</vt:lpstr>
      <vt:lpstr>Performance figure of merit</vt:lpstr>
      <vt:lpstr>50L Estimated Performance Parameters</vt:lpstr>
      <vt:lpstr>Projected Sensitivity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Sensitivity of the DM Radio Experiment</dc:title>
  <dc:creator>Saptarshi Chaudhuri</dc:creator>
  <cp:lastModifiedBy>Saptarshi Chaudhuri</cp:lastModifiedBy>
  <cp:revision>79</cp:revision>
  <dcterms:created xsi:type="dcterms:W3CDTF">2020-08-12T12:08:50Z</dcterms:created>
  <dcterms:modified xsi:type="dcterms:W3CDTF">2020-08-13T18:26:38Z</dcterms:modified>
</cp:coreProperties>
</file>