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4"/>
  </p:sldMasterIdLst>
  <p:notesMasterIdLst>
    <p:notesMasterId r:id="rId44"/>
  </p:notesMasterIdLst>
  <p:sldIdLst>
    <p:sldId id="313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2" r:id="rId29"/>
    <p:sldId id="371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1" r:id="rId38"/>
    <p:sldId id="380" r:id="rId39"/>
    <p:sldId id="382" r:id="rId40"/>
    <p:sldId id="385" r:id="rId41"/>
    <p:sldId id="386" r:id="rId42"/>
    <p:sldId id="383" r:id="rId43"/>
  </p:sldIdLst>
  <p:sldSz cx="9144000" cy="6858000" type="screen4x3"/>
  <p:notesSz cx="6858000" cy="9144000"/>
  <p:defaultTextStyle>
    <a:lvl1pPr defTabSz="321457">
      <a:defRPr sz="900">
        <a:latin typeface="+mn-lt"/>
        <a:ea typeface="+mn-ea"/>
        <a:cs typeface="+mn-cs"/>
        <a:sym typeface="Helvetica"/>
      </a:defRPr>
    </a:lvl1pPr>
    <a:lvl2pPr defTabSz="321457">
      <a:defRPr sz="900">
        <a:latin typeface="+mn-lt"/>
        <a:ea typeface="+mn-ea"/>
        <a:cs typeface="+mn-cs"/>
        <a:sym typeface="Helvetica"/>
      </a:defRPr>
    </a:lvl2pPr>
    <a:lvl3pPr defTabSz="321457">
      <a:defRPr sz="900">
        <a:latin typeface="+mn-lt"/>
        <a:ea typeface="+mn-ea"/>
        <a:cs typeface="+mn-cs"/>
        <a:sym typeface="Helvetica"/>
      </a:defRPr>
    </a:lvl3pPr>
    <a:lvl4pPr defTabSz="321457">
      <a:defRPr sz="900">
        <a:latin typeface="+mn-lt"/>
        <a:ea typeface="+mn-ea"/>
        <a:cs typeface="+mn-cs"/>
        <a:sym typeface="Helvetica"/>
      </a:defRPr>
    </a:lvl4pPr>
    <a:lvl5pPr defTabSz="321457">
      <a:defRPr sz="900">
        <a:latin typeface="+mn-lt"/>
        <a:ea typeface="+mn-ea"/>
        <a:cs typeface="+mn-cs"/>
        <a:sym typeface="Helvetica"/>
      </a:defRPr>
    </a:lvl5pPr>
    <a:lvl6pPr defTabSz="321457">
      <a:defRPr sz="900">
        <a:latin typeface="+mn-lt"/>
        <a:ea typeface="+mn-ea"/>
        <a:cs typeface="+mn-cs"/>
        <a:sym typeface="Helvetica"/>
      </a:defRPr>
    </a:lvl6pPr>
    <a:lvl7pPr defTabSz="321457">
      <a:defRPr sz="900">
        <a:latin typeface="+mn-lt"/>
        <a:ea typeface="+mn-ea"/>
        <a:cs typeface="+mn-cs"/>
        <a:sym typeface="Helvetica"/>
      </a:defRPr>
    </a:lvl7pPr>
    <a:lvl8pPr defTabSz="321457">
      <a:defRPr sz="900">
        <a:latin typeface="+mn-lt"/>
        <a:ea typeface="+mn-ea"/>
        <a:cs typeface="+mn-cs"/>
        <a:sym typeface="Helvetica"/>
      </a:defRPr>
    </a:lvl8pPr>
    <a:lvl9pPr defTabSz="321457">
      <a:defRPr sz="900"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10BF1-89F8-C54B-BA63-9B746CF29638}" v="255" dt="2020-02-26T05:20:19.86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BCBCA"/>
          </a:solidFill>
        </a:fill>
      </a:tcStyle>
    </a:wholeTbl>
    <a:band2H>
      <a:tcTxStyle/>
      <a:tcStyle>
        <a:tcBdr/>
        <a:fill>
          <a:solidFill>
            <a:srgbClr val="F5E7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82506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4"/>
    <p:restoredTop sz="80548"/>
  </p:normalViewPr>
  <p:slideViewPr>
    <p:cSldViewPr snapToGrid="0" snapToObjects="1">
      <p:cViewPr>
        <p:scale>
          <a:sx n="115" d="100"/>
          <a:sy n="115" d="100"/>
        </p:scale>
        <p:origin x="1680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212500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4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86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5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53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200" dirty="0">
                <a:uFill>
                  <a:solidFill/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2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46" t="-6064" r="-1101" b="39947"/>
          <a:stretch/>
        </p:blipFill>
        <p:spPr>
          <a:xfrm>
            <a:off x="299068" y="5928751"/>
            <a:ext cx="2414017" cy="731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891" y="2286001"/>
            <a:ext cx="7458710" cy="645543"/>
          </a:xfrm>
        </p:spPr>
        <p:txBody>
          <a:bodyPr anchor="b" anchorCtr="0">
            <a:noAutofit/>
          </a:bodyPr>
          <a:lstStyle>
            <a:lvl1pPr algn="ctr">
              <a:defRPr sz="4299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r="17675" b="50129"/>
          <a:stretch/>
        </p:blipFill>
        <p:spPr>
          <a:xfrm>
            <a:off x="6531493" y="6093343"/>
            <a:ext cx="2286000" cy="402336"/>
          </a:xfrm>
          <a:prstGeom prst="rect">
            <a:avLst/>
          </a:prstGeom>
        </p:spPr>
      </p:pic>
      <p:sp>
        <p:nvSpPr>
          <p:cNvPr id="1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30778" y="4664677"/>
            <a:ext cx="2106023" cy="8420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000" b="0" i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Name</a:t>
            </a:r>
          </a:p>
          <a:p>
            <a:pPr lvl="0"/>
            <a:r>
              <a:rPr lang="en-CA" dirty="0"/>
              <a:t>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1599" y="3318477"/>
            <a:ext cx="476450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dirty="0">
              <a:solidFill>
                <a:sysClr val="windowText" lastClr="000000"/>
              </a:solidFill>
              <a:latin typeface="+mn-lt"/>
              <a:ea typeface="+mn-ea"/>
              <a:sym typeface="Helvetica"/>
            </a:endParaRPr>
          </a:p>
          <a:p>
            <a:pPr marL="0" marR="0" indent="0" algn="l" defTabSz="32145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ysClr val="windowText" lastClr="000000"/>
                </a:solidFill>
                <a:latin typeface="+mn-lt"/>
                <a:ea typeface="+mn-ea"/>
                <a:sym typeface="Helvetica"/>
              </a:rPr>
              <a:t>February 26, 2020</a:t>
            </a:r>
            <a:endParaRPr lang="en-US" sz="1400" kern="0" dirty="0">
              <a:solidFill>
                <a:srgbClr val="000000"/>
              </a:solidFill>
              <a:latin typeface="Helvetica"/>
              <a:ea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281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" y="0"/>
            <a:ext cx="9142886" cy="1253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6" y="935239"/>
            <a:ext cx="8684194" cy="20276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6232" y="0"/>
            <a:ext cx="8102582" cy="882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/>
          <a:lstStyle/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200" b="1">
                <a:solidFill>
                  <a:srgbClr val="B51826"/>
                </a:solidFill>
                <a:uFill>
                  <a:solidFill>
                    <a:srgbClr val="B51826"/>
                  </a:solidFill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9823" y="1243987"/>
            <a:ext cx="8107961" cy="5614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2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0AB2-2301-C248-8015-0CCFF1E4B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5737" y="639699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0DCDE-AAFC-5746-B3E8-9D85B50E3C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ransition spd="med"/>
  <p:hf hdr="0" ftr="0" dt="0"/>
  <p:txStyles>
    <p:titleStyle>
      <a:lvl1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1pPr>
      <a:lvl2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2pPr>
      <a:lvl3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3pPr>
      <a:lvl4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4pPr>
      <a:lvl5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5pPr>
      <a:lvl6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6pPr>
      <a:lvl7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7pPr>
      <a:lvl8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8pPr>
      <a:lvl9pPr defTabSz="1294919">
        <a:defRPr sz="2200" b="1">
          <a:solidFill>
            <a:srgbClr val="B51826"/>
          </a:solidFill>
          <a:uFill>
            <a:solidFill>
              <a:srgbClr val="B51826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defTabSz="1294919">
        <a:lnSpc>
          <a:spcPct val="120000"/>
        </a:lnSpc>
        <a:spcBef>
          <a:spcPts val="300"/>
        </a:spcBef>
        <a:defRPr sz="2200">
          <a:uFill>
            <a:solidFill/>
          </a:uFill>
          <a:latin typeface="Arial"/>
          <a:ea typeface="Arial"/>
          <a:cs typeface="Arial"/>
          <a:sym typeface="Arial"/>
        </a:defRPr>
      </a:lvl1pPr>
      <a:lvl2pPr marL="397362" indent="-164085" defTabSz="1294919">
        <a:lnSpc>
          <a:spcPct val="120000"/>
        </a:lnSpc>
        <a:spcBef>
          <a:spcPts val="300"/>
        </a:spcBef>
        <a:buClr>
          <a:srgbClr val="C00000"/>
        </a:buClr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2pPr>
      <a:lvl3pPr marL="640318" indent="-183287" defTabSz="1294919">
        <a:lnSpc>
          <a:spcPct val="120000"/>
        </a:lnSpc>
        <a:spcBef>
          <a:spcPts val="300"/>
        </a:spcBef>
        <a:buSzPct val="100000"/>
        <a:buChar char="-"/>
        <a:defRPr sz="2200">
          <a:uFill>
            <a:solidFill/>
          </a:uFill>
          <a:latin typeface="Arial"/>
          <a:ea typeface="Arial"/>
          <a:cs typeface="Arial"/>
          <a:sym typeface="Arial"/>
        </a:defRPr>
      </a:lvl3pPr>
      <a:lvl4pPr marL="895417" indent="-205107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4pPr>
      <a:lvl5pPr marL="1170665" indent="-256602" defTabSz="1294919">
        <a:lnSpc>
          <a:spcPct val="120000"/>
        </a:lnSpc>
        <a:spcBef>
          <a:spcPts val="300"/>
        </a:spcBef>
        <a:buSzPct val="100000"/>
        <a:buChar char="-"/>
        <a:defRPr sz="2200">
          <a:uFill>
            <a:solidFill/>
          </a:uFill>
          <a:latin typeface="Arial"/>
          <a:ea typeface="Arial"/>
          <a:cs typeface="Arial"/>
          <a:sym typeface="Arial"/>
        </a:defRPr>
      </a:lvl5pPr>
      <a:lvl6pPr marL="2544629" indent="-259475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6pPr>
      <a:lvl7pPr marL="3001657" indent="-259475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7pPr>
      <a:lvl8pPr marL="3458689" indent="-259475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8pPr>
      <a:lvl9pPr marL="3915719" indent="-259474" defTabSz="1294919">
        <a:lnSpc>
          <a:spcPct val="120000"/>
        </a:lnSpc>
        <a:spcBef>
          <a:spcPts val="300"/>
        </a:spcBef>
        <a:buSzPct val="100000"/>
        <a:buChar char="•"/>
        <a:defRPr sz="2200">
          <a:uFill>
            <a:solidFill/>
          </a:uFill>
          <a:latin typeface="Arial"/>
          <a:ea typeface="Arial"/>
          <a:cs typeface="Arial"/>
          <a:sym typeface="Arial"/>
        </a:defRPr>
      </a:lvl9pPr>
    </p:bodyStyle>
    <p:otherStyle>
      <a:lvl1pPr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650021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1300043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950067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2600087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3250112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3900134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4550154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5200179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8631" y="1591969"/>
            <a:ext cx="7941424" cy="1323439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Nano-Beams &amp; Final Focus Systems for Electron Colliders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332262" y="4256243"/>
            <a:ext cx="2064388" cy="1009788"/>
          </a:xfrm>
        </p:spPr>
        <p:txBody>
          <a:bodyPr/>
          <a:lstStyle/>
          <a:p>
            <a:r>
              <a:rPr lang="en-US" dirty="0"/>
              <a:t>Glen White, SLAC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49C00-DBDA-C846-BD76-B07F05B0507E}"/>
              </a:ext>
            </a:extLst>
          </p:cNvPr>
          <p:cNvSpPr txBox="1"/>
          <p:nvPr/>
        </p:nvSpPr>
        <p:spPr>
          <a:xfrm>
            <a:off x="613186" y="3547812"/>
            <a:ext cx="102657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12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3066-4B39-4040-BE2B-DB6C2FAA1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Limits for Vertical Beam Focusing</a:t>
            </a:r>
            <a:br>
              <a:rPr lang="en-GB" dirty="0"/>
            </a:br>
            <a:r>
              <a:rPr lang="en-GB" i="1" dirty="0"/>
              <a:t>(Hour-Glass Effect)</a:t>
            </a:r>
            <a:endParaRPr lang="en-US" dirty="0"/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16E38E43-D1E5-184F-B505-ED152DF38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2693" y="4170518"/>
            <a:ext cx="5324732" cy="2538412"/>
          </a:xfrm>
          <a:prstGeom prst="rect">
            <a:avLst/>
          </a:prstGeom>
          <a:noFill/>
        </p:spPr>
      </p:pic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66CB04B-77CB-5E46-A9B7-9D9A32AFFB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48296"/>
              </p:ext>
            </p:extLst>
          </p:nvPr>
        </p:nvGraphicFramePr>
        <p:xfrm>
          <a:off x="457200" y="2561912"/>
          <a:ext cx="66309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Equation" r:id="rId4" imgW="3530520" imgH="507960" progId="">
                  <p:embed/>
                </p:oleObj>
              </mc:Choice>
              <mc:Fallback>
                <p:oleObj name="Equation" r:id="rId4" imgW="3530520" imgH="507960" progId="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66CB04B-77CB-5E46-A9B7-9D9A32AFFB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61912"/>
                        <a:ext cx="6630987" cy="95408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0BCAB4D-8B82-E040-81B7-25F14859C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243792"/>
              </p:ext>
            </p:extLst>
          </p:nvPr>
        </p:nvGraphicFramePr>
        <p:xfrm>
          <a:off x="457200" y="1646694"/>
          <a:ext cx="34591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6" imgW="1841400" imgH="469800" progId="">
                  <p:embed/>
                </p:oleObj>
              </mc:Choice>
              <mc:Fallback>
                <p:oleObj name="Equation" r:id="rId6" imgW="1841400" imgH="469800" progId="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10BCAB4D-8B82-E040-81B7-25F14859C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46694"/>
                        <a:ext cx="3459162" cy="8826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99A92B5-7629-2844-A3D7-1498A4FECB58}"/>
              </a:ext>
            </a:extLst>
          </p:cNvPr>
          <p:cNvSpPr txBox="1"/>
          <p:nvPr/>
        </p:nvSpPr>
        <p:spPr>
          <a:xfrm>
            <a:off x="4014057" y="1592414"/>
            <a:ext cx="247724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Beam-beam determined by </a:t>
            </a:r>
            <a:r>
              <a:rPr lang="en-GB" sz="1400" i="1" dirty="0"/>
              <a:t>Disruption Parameter</a:t>
            </a:r>
          </a:p>
          <a:p>
            <a:r>
              <a:rPr lang="el-GR" sz="1400" i="1" dirty="0"/>
              <a:t>σ</a:t>
            </a:r>
            <a:r>
              <a:rPr lang="en-US" sz="1400" i="1" baseline="-25000" dirty="0" err="1"/>
              <a:t>z</a:t>
            </a:r>
            <a:r>
              <a:rPr lang="en-US" sz="1400" i="1" dirty="0"/>
              <a:t> : bunch length</a:t>
            </a:r>
          </a:p>
          <a:p>
            <a:r>
              <a:rPr lang="en-US" sz="1400" i="1" dirty="0" err="1"/>
              <a:t>f</a:t>
            </a:r>
            <a:r>
              <a:rPr lang="en-US" sz="1400" i="1" baseline="-25000" dirty="0" err="1"/>
              <a:t>beam</a:t>
            </a:r>
            <a:r>
              <a:rPr lang="en-US" sz="1400" i="1" dirty="0"/>
              <a:t> : “focal length” of beam</a:t>
            </a:r>
            <a:endParaRPr lang="en-GB" sz="1400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65BDE864-7DD1-6147-9E8E-83A616DA64EB}"/>
              </a:ext>
            </a:extLst>
          </p:cNvPr>
          <p:cNvSpPr/>
          <p:nvPr/>
        </p:nvSpPr>
        <p:spPr>
          <a:xfrm rot="16200000" flipV="1">
            <a:off x="6018361" y="2861767"/>
            <a:ext cx="217100" cy="16119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8F1B7-707D-EF48-8D39-4F119B57F531}"/>
              </a:ext>
            </a:extLst>
          </p:cNvPr>
          <p:cNvSpPr txBox="1"/>
          <p:nvPr/>
        </p:nvSpPr>
        <p:spPr>
          <a:xfrm>
            <a:off x="5542895" y="3815029"/>
            <a:ext cx="2344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u="sng" dirty="0">
                <a:solidFill>
                  <a:schemeClr val="accent1"/>
                </a:solidFill>
              </a:rPr>
              <a:t>“Hour-glass”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57A0B-6FA4-AD43-9C68-A7043B48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841" y="3976811"/>
            <a:ext cx="3718521" cy="8824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β</a:t>
            </a:r>
            <a:r>
              <a:rPr lang="en-US" sz="2000" baseline="30000" dirty="0"/>
              <a:t>*</a:t>
            </a:r>
            <a:r>
              <a:rPr lang="en-US" sz="2000" dirty="0"/>
              <a:t> gives depth of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Reasonable limit is </a:t>
            </a:r>
            <a:r>
              <a:rPr lang="el-GR" sz="2000" dirty="0"/>
              <a:t>β</a:t>
            </a:r>
            <a:r>
              <a:rPr lang="en-US" sz="2000" baseline="30000" dirty="0"/>
              <a:t>*</a:t>
            </a:r>
            <a:r>
              <a:rPr lang="en-US" sz="2000" dirty="0"/>
              <a:t>~</a:t>
            </a:r>
            <a:r>
              <a:rPr lang="el-GR" sz="2000" dirty="0"/>
              <a:t>σ</a:t>
            </a:r>
            <a:r>
              <a:rPr lang="en-US" sz="2000" baseline="-25000" dirty="0"/>
              <a:t>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/>
              <a:t>σ</a:t>
            </a:r>
            <a:r>
              <a:rPr lang="en-US" sz="2000" baseline="-25000" dirty="0"/>
              <a:t>z</a:t>
            </a:r>
            <a:r>
              <a:rPr lang="en-US" sz="2000" dirty="0"/>
              <a:t> limits from energy spread and stability requirements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Can be pushed beyond what traditionally considered?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93704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9ACC8-FF14-F843-8423-C93F361A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Overcoming the Hour-Glass</a:t>
            </a:r>
            <a:br>
              <a:rPr lang="en-GB" dirty="0"/>
            </a:br>
            <a:r>
              <a:rPr lang="en-GB" sz="1600" i="1" dirty="0"/>
              <a:t>ILC – Travelling Focus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B2C08-6AA9-E840-B336-62A925B22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3" y="3814354"/>
            <a:ext cx="8107961" cy="3043646"/>
          </a:xfrm>
        </p:spPr>
        <p:txBody>
          <a:bodyPr/>
          <a:lstStyle/>
          <a:p>
            <a:r>
              <a:rPr lang="en-US" sz="2000" dirty="0"/>
              <a:t>Suggested by </a:t>
            </a:r>
            <a:r>
              <a:rPr lang="en-US" sz="2000" dirty="0" err="1"/>
              <a:t>V.Balakin</a:t>
            </a:r>
            <a:r>
              <a:rPr lang="en-US" sz="2000" dirty="0"/>
              <a:t> – use beam-beam forces for additional focusing of the beam</a:t>
            </a:r>
          </a:p>
          <a:p>
            <a:r>
              <a:rPr lang="en-US" sz="2000" dirty="0"/>
              <a:t>Travelling focus created using a transverse deflecting cavity giving a z-x correlation in one of the FF sextupoles and thus a z-correlated focusing </a:t>
            </a:r>
          </a:p>
          <a:p>
            <a:r>
              <a:rPr lang="en-US" sz="2000" dirty="0"/>
              <a:t>The figure shows a simulation of the traveling focus</a:t>
            </a:r>
          </a:p>
          <a:p>
            <a:pPr lvl="1"/>
            <a:r>
              <a:rPr lang="en-US" sz="2000" dirty="0"/>
              <a:t>The arrows show the position of the focus point during collision</a:t>
            </a:r>
          </a:p>
          <a:p>
            <a:r>
              <a:rPr lang="en-US" sz="2000" dirty="0"/>
              <a:t>So far not yet tested experimentally</a:t>
            </a:r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68D4F-188F-BB44-8CE2-380C6B0D1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40438"/>
            <a:ext cx="8411466" cy="18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1480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28C1-034F-5C4B-B17F-34BAE4B9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Ultimate Limit to Focusing?</a:t>
            </a:r>
            <a:br>
              <a:rPr lang="en-GB" dirty="0"/>
            </a:br>
            <a:r>
              <a:rPr lang="en-GB" sz="1600" i="1" dirty="0"/>
              <a:t>CLIC – The “</a:t>
            </a:r>
            <a:r>
              <a:rPr lang="en-GB" sz="1600" i="1" dirty="0" err="1"/>
              <a:t>Oide</a:t>
            </a:r>
            <a:r>
              <a:rPr lang="en-GB" sz="1600" i="1" dirty="0"/>
              <a:t> Limit”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E1DA3-729E-DD4C-8E19-5E248CD87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579" y="1335045"/>
            <a:ext cx="4849282" cy="2088708"/>
          </a:xfrm>
        </p:spPr>
        <p:txBody>
          <a:bodyPr/>
          <a:lstStyle/>
          <a:p>
            <a:r>
              <a:rPr lang="en-US" sz="1800" dirty="0"/>
              <a:t>Synchrotron radiation in final doublet limits achievable focused beam size</a:t>
            </a:r>
          </a:p>
          <a:p>
            <a:r>
              <a:rPr lang="en-US" sz="1800" dirty="0"/>
              <a:t>Minimum beam size dependent only on achievable emittance</a:t>
            </a:r>
          </a:p>
          <a:p>
            <a:r>
              <a:rPr lang="en-US" sz="1800" dirty="0"/>
              <a:t>Places fundamental limit of ~1nm for achievable emittances</a:t>
            </a:r>
          </a:p>
          <a:p>
            <a:r>
              <a:rPr lang="en-US" sz="1800" dirty="0"/>
              <a:t>Need different focusing scheme to mitigate</a:t>
            </a:r>
          </a:p>
          <a:p>
            <a:pPr lvl="1"/>
            <a:r>
              <a:rPr lang="en-US" sz="1800" dirty="0"/>
              <a:t>E.g. Plasma lens (extreme focusing gradients &amp; stability issues pose severe technical challenges)</a:t>
            </a:r>
            <a:endParaRPr lang="en-GB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742A3A-A889-924C-9BEA-CE824136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16" y="1558766"/>
            <a:ext cx="3527006" cy="208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3CD10A-5B84-E64E-B9C6-936BA46A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900" y="3647474"/>
            <a:ext cx="3472037" cy="1023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3874EA-1790-C347-A8E6-6A8B05094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340" y="4857277"/>
            <a:ext cx="4161194" cy="550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5BB6C-1993-BD40-9FDD-BBFB35F9E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75" y="4691251"/>
            <a:ext cx="3339232" cy="20259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A9B8E1-D093-6C4A-B74A-2149273E8423}"/>
              </a:ext>
            </a:extLst>
          </p:cNvPr>
          <p:cNvCxnSpPr/>
          <p:nvPr/>
        </p:nvCxnSpPr>
        <p:spPr>
          <a:xfrm flipV="1">
            <a:off x="1358537" y="5408023"/>
            <a:ext cx="3277803" cy="836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601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2FA5-73B0-0C41-B78B-70F69FF2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 Parameters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5D5B5E-E7AE-2541-848E-8460F6B8F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3" y="1470115"/>
            <a:ext cx="76327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1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35-347E-0D42-958A-2C3070F8C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Increase Luminosity?</a:t>
            </a:r>
            <a:br>
              <a:rPr lang="en-GB" dirty="0"/>
            </a:br>
            <a:r>
              <a:rPr lang="en-GB" i="1" dirty="0"/>
              <a:t>(B Factories)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B5546-2633-2647-B4EB-95EEC7F8AD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tx1"/>
              <a:srgbClr val="FFF1C1"/>
            </a:duotone>
          </a:blip>
          <a:stretch>
            <a:fillRect/>
          </a:stretch>
        </p:blipFill>
        <p:spPr>
          <a:xfrm>
            <a:off x="1450918" y="2008278"/>
            <a:ext cx="6001632" cy="15656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4B861-2F5B-5F4F-9F9E-CDA39B782A65}"/>
              </a:ext>
            </a:extLst>
          </p:cNvPr>
          <p:cNvSpPr txBox="1"/>
          <p:nvPr/>
        </p:nvSpPr>
        <p:spPr>
          <a:xfrm>
            <a:off x="925758" y="3224155"/>
            <a:ext cx="1664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5"/>
                </a:solidFill>
              </a:rPr>
              <a:t>Lorentz factor &amp; classical electron radius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67ECD0-70A1-6040-8526-E68AA8EA5B35}"/>
              </a:ext>
            </a:extLst>
          </p:cNvPr>
          <p:cNvSpPr txBox="1"/>
          <p:nvPr/>
        </p:nvSpPr>
        <p:spPr>
          <a:xfrm>
            <a:off x="3278217" y="3573921"/>
            <a:ext cx="17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8000"/>
                </a:solidFill>
              </a:rPr>
              <a:t>Beam-size ratio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F78C49-2F54-C54B-9CF1-496B6A8CD389}"/>
              </a:ext>
            </a:extLst>
          </p:cNvPr>
          <p:cNvSpPr txBox="1"/>
          <p:nvPr/>
        </p:nvSpPr>
        <p:spPr>
          <a:xfrm>
            <a:off x="6306767" y="3555253"/>
            <a:ext cx="2084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4"/>
                </a:solidFill>
              </a:rPr>
              <a:t>Geometric reduction factor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3F902-7ADF-F64A-B8C2-B32FFD42223D}"/>
              </a:ext>
            </a:extLst>
          </p:cNvPr>
          <p:cNvSpPr txBox="1"/>
          <p:nvPr/>
        </p:nvSpPr>
        <p:spPr>
          <a:xfrm>
            <a:off x="5889426" y="1529279"/>
            <a:ext cx="17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Beam-beam parameter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1587C9-2C0C-9647-B6B6-D0E32E56CCE5}"/>
              </a:ext>
            </a:extLst>
          </p:cNvPr>
          <p:cNvCxnSpPr/>
          <p:nvPr/>
        </p:nvCxnSpPr>
        <p:spPr>
          <a:xfrm rot="5400000">
            <a:off x="5880990" y="1973291"/>
            <a:ext cx="271390" cy="25451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CD982AC-A345-CD45-BEB7-03EEB22ECF9C}"/>
              </a:ext>
            </a:extLst>
          </p:cNvPr>
          <p:cNvSpPr/>
          <p:nvPr/>
        </p:nvSpPr>
        <p:spPr>
          <a:xfrm>
            <a:off x="2235199" y="2008278"/>
            <a:ext cx="992217" cy="1565643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80B08-0BAC-D540-B8E1-AC661A76BB9D}"/>
              </a:ext>
            </a:extLst>
          </p:cNvPr>
          <p:cNvSpPr/>
          <p:nvPr/>
        </p:nvSpPr>
        <p:spPr>
          <a:xfrm>
            <a:off x="3278217" y="2008278"/>
            <a:ext cx="1715094" cy="1565643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DBF95C-1232-F04D-8823-74B14902073C}"/>
              </a:ext>
            </a:extLst>
          </p:cNvPr>
          <p:cNvSpPr/>
          <p:nvPr/>
        </p:nvSpPr>
        <p:spPr>
          <a:xfrm>
            <a:off x="6295913" y="2008278"/>
            <a:ext cx="1156637" cy="1565643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A03518-D1CB-A64F-B40E-BAAF77BAA628}"/>
              </a:ext>
            </a:extLst>
          </p:cNvPr>
          <p:cNvSpPr/>
          <p:nvPr/>
        </p:nvSpPr>
        <p:spPr>
          <a:xfrm>
            <a:off x="4993311" y="2008278"/>
            <a:ext cx="531896" cy="781601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77A50D1-577D-634A-95FC-1EFB14DE254D}"/>
              </a:ext>
            </a:extLst>
          </p:cNvPr>
          <p:cNvSpPr/>
          <p:nvPr/>
        </p:nvSpPr>
        <p:spPr>
          <a:xfrm>
            <a:off x="5308106" y="2789879"/>
            <a:ext cx="683867" cy="784042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3BC73D-C2DC-5C4A-AFAE-7F94B2BC06DB}"/>
              </a:ext>
            </a:extLst>
          </p:cNvPr>
          <p:cNvSpPr/>
          <p:nvPr/>
        </p:nvSpPr>
        <p:spPr>
          <a:xfrm>
            <a:off x="5238416" y="3938689"/>
            <a:ext cx="3525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GB" sz="2400" dirty="0">
                <a:solidFill>
                  <a:schemeClr val="accent4"/>
                </a:solidFill>
              </a:rPr>
              <a:t>Decrease bunch length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RF voltage increase 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costs, instabilities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schemeClr val="accent4"/>
                </a:solidFill>
              </a:rPr>
              <a:t>Shorter LER </a:t>
            </a:r>
            <a:r>
              <a:rPr lang="en-US" sz="1600" dirty="0" err="1">
                <a:solidFill>
                  <a:schemeClr val="accent4"/>
                </a:solidFill>
              </a:rPr>
              <a:t>Touschek</a:t>
            </a:r>
            <a:r>
              <a:rPr lang="en-US" sz="1600" dirty="0">
                <a:solidFill>
                  <a:schemeClr val="accent4"/>
                </a:solidFill>
              </a:rPr>
              <a:t> lifetime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DFB3565-5DFD-CB49-9287-B9AA60F78323}"/>
              </a:ext>
            </a:extLst>
          </p:cNvPr>
          <p:cNvSpPr txBox="1">
            <a:spLocks/>
          </p:cNvSpPr>
          <p:nvPr/>
        </p:nvSpPr>
        <p:spPr>
          <a:xfrm>
            <a:off x="457200" y="4038271"/>
            <a:ext cx="5068007" cy="257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800">
                <a:solidFill>
                  <a:schemeClr val="accent1"/>
                </a:solidFill>
              </a:rPr>
              <a:t>Increase beam currents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HOM in beam pipe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heating, instabilities, power, costs</a:t>
            </a:r>
          </a:p>
          <a:p>
            <a:pPr lvl="1"/>
            <a:r>
              <a:rPr lang="en-US" sz="1800">
                <a:solidFill>
                  <a:schemeClr val="accent1"/>
                </a:solidFill>
              </a:rPr>
              <a:t>Detector backgrounds increase</a:t>
            </a:r>
          </a:p>
          <a:p>
            <a:r>
              <a:rPr lang="en-US" sz="1800">
                <a:solidFill>
                  <a:schemeClr val="accent2"/>
                </a:solidFill>
              </a:rPr>
              <a:t>Decrease interaction vertical beta function</a:t>
            </a:r>
          </a:p>
          <a:p>
            <a:pPr lvl="1"/>
            <a:r>
              <a:rPr lang="en-US" sz="1800">
                <a:solidFill>
                  <a:schemeClr val="accent2"/>
                </a:solidFill>
              </a:rPr>
              <a:t>Chromaticity increase </a:t>
            </a:r>
          </a:p>
          <a:p>
            <a:pPr lvl="1"/>
            <a:r>
              <a:rPr lang="en-US" sz="1800">
                <a:solidFill>
                  <a:schemeClr val="accent2"/>
                </a:solidFill>
              </a:rPr>
              <a:t>smaller dynamic aperture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7973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A643E-6BA5-694E-85F3-86845E84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Super-KEKB Parameters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7C71D-269B-3948-B4C8-1EACC2E86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498" b="7328"/>
          <a:stretch>
            <a:fillRect/>
          </a:stretch>
        </p:blipFill>
        <p:spPr>
          <a:xfrm>
            <a:off x="185825" y="1830150"/>
            <a:ext cx="5559626" cy="40427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0959B5-EA0A-D749-BD12-789213A7FDAC}"/>
              </a:ext>
            </a:extLst>
          </p:cNvPr>
          <p:cNvSpPr txBox="1"/>
          <p:nvPr/>
        </p:nvSpPr>
        <p:spPr>
          <a:xfrm>
            <a:off x="6903794" y="4213424"/>
            <a:ext cx="102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~ X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5F5716-7261-1D4B-AEDC-E029244D9F39}"/>
              </a:ext>
            </a:extLst>
          </p:cNvPr>
          <p:cNvCxnSpPr/>
          <p:nvPr/>
        </p:nvCxnSpPr>
        <p:spPr>
          <a:xfrm>
            <a:off x="5825720" y="4397976"/>
            <a:ext cx="984663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D0F2CEA-DF5F-9641-B1CC-40F275910AC4}"/>
              </a:ext>
            </a:extLst>
          </p:cNvPr>
          <p:cNvCxnSpPr/>
          <p:nvPr/>
        </p:nvCxnSpPr>
        <p:spPr>
          <a:xfrm>
            <a:off x="5825720" y="4993560"/>
            <a:ext cx="984663" cy="1588"/>
          </a:xfrm>
          <a:prstGeom prst="straightConnector1">
            <a:avLst/>
          </a:prstGeom>
          <a:ln>
            <a:solidFill>
              <a:srgbClr val="AA24BE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Right Brace 8">
            <a:extLst>
              <a:ext uri="{FF2B5EF4-FFF2-40B4-BE49-F238E27FC236}">
                <a16:creationId xmlns:a16="http://schemas.microsoft.com/office/drawing/2014/main" id="{AB9E74E3-5755-9D47-B05D-BFEE63A5493D}"/>
              </a:ext>
            </a:extLst>
          </p:cNvPr>
          <p:cNvSpPr/>
          <p:nvPr/>
        </p:nvSpPr>
        <p:spPr>
          <a:xfrm>
            <a:off x="5825720" y="2768168"/>
            <a:ext cx="187963" cy="1445256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D873E0-2D99-4F4E-938B-1917A53CFAEE}"/>
              </a:ext>
            </a:extLst>
          </p:cNvPr>
          <p:cNvSpPr txBox="1"/>
          <p:nvPr/>
        </p:nvSpPr>
        <p:spPr>
          <a:xfrm>
            <a:off x="7139459" y="3289113"/>
            <a:ext cx="108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~ X 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69B68-2A8D-F146-9E22-0A078C1D0215}"/>
              </a:ext>
            </a:extLst>
          </p:cNvPr>
          <p:cNvSpPr txBox="1"/>
          <p:nvPr/>
        </p:nvSpPr>
        <p:spPr>
          <a:xfrm>
            <a:off x="6840946" y="4810482"/>
            <a:ext cx="90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AA24BE"/>
                  </a:solidFill>
                </a:ln>
                <a:solidFill>
                  <a:srgbClr val="AA24BE"/>
                </a:solidFill>
              </a:rPr>
              <a:t>~ X 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CB61D-2BDE-F547-89F6-8E581BC27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303" y="5683350"/>
            <a:ext cx="3450314" cy="90008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08A8D22-8B4B-3C4F-85EA-1AE483332EDE}"/>
              </a:ext>
            </a:extLst>
          </p:cNvPr>
          <p:cNvSpPr/>
          <p:nvPr/>
        </p:nvSpPr>
        <p:spPr>
          <a:xfrm>
            <a:off x="7437973" y="5683350"/>
            <a:ext cx="312513" cy="471752"/>
          </a:xfrm>
          <a:prstGeom prst="ellipse">
            <a:avLst/>
          </a:prstGeom>
          <a:noFill/>
          <a:ln>
            <a:solidFill>
              <a:srgbClr val="AA24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4648B1-27FC-7744-B960-2C57F1156F87}"/>
              </a:ext>
            </a:extLst>
          </p:cNvPr>
          <p:cNvSpPr/>
          <p:nvPr/>
        </p:nvSpPr>
        <p:spPr>
          <a:xfrm>
            <a:off x="7590373" y="6155102"/>
            <a:ext cx="485764" cy="47175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1D773A4-AD8E-0242-8DEB-4B6FF9C73D2E}"/>
              </a:ext>
            </a:extLst>
          </p:cNvPr>
          <p:cNvSpPr/>
          <p:nvPr/>
        </p:nvSpPr>
        <p:spPr>
          <a:xfrm>
            <a:off x="7731488" y="5683766"/>
            <a:ext cx="496619" cy="471752"/>
          </a:xfrm>
          <a:prstGeom prst="ellipse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8707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3EBCE-38AB-3545-9A8E-CCC806A6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Focus for Nano-Beams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A9A81-38AB-3844-B4C1-F396F22D7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Future Linear Collider and B-factories call for higher luminosity through tight focusing of vertical beam at interaction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This calls for </a:t>
            </a:r>
            <a:r>
              <a:rPr lang="en-GB" sz="2800" dirty="0" err="1"/>
              <a:t>betatron</a:t>
            </a:r>
            <a:r>
              <a:rPr lang="en-GB" sz="2800" dirty="0"/>
              <a:t> focusing at the IP many orders of magnitude beyond experience of operational colliding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New, untested final focus optics schemes proposed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Now look at proposed schemes and how to verify that they will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978597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86F71-3F2D-F049-AC9C-D1536AA3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Telescope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0CB50-CD45-D347-BE5A-01FA3D9B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32" y="1257314"/>
            <a:ext cx="5997463" cy="2700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4EA57-5C4A-3E42-8674-E0C5FD108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448" y="2384251"/>
            <a:ext cx="2272712" cy="6118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F77D7-5692-4A45-ADC4-BE43C6AE4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3" y="4189646"/>
            <a:ext cx="8107961" cy="25807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 telescope optics to </a:t>
            </a:r>
            <a:r>
              <a:rPr lang="en-US" sz="2000" dirty="0" err="1"/>
              <a:t>demagnify</a:t>
            </a:r>
            <a:r>
              <a:rPr lang="en-US" sz="2000" dirty="0"/>
              <a:t> beam by factor </a:t>
            </a:r>
            <a:r>
              <a:rPr lang="en-US" sz="2000" i="1" dirty="0"/>
              <a:t>m = f1/f2= f1/L*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Min # quads for FT =4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no energy spread, this would serve as final focusing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Short f requires strong fields</a:t>
            </a:r>
          </a:p>
          <a:p>
            <a:pPr lvl="1"/>
            <a:r>
              <a:rPr lang="en-US" sz="2000" dirty="0"/>
              <a:t>For LC ~ 250 T/m gradients required</a:t>
            </a:r>
          </a:p>
          <a:p>
            <a:pPr lvl="1"/>
            <a:r>
              <a:rPr lang="el-GR" sz="2000" dirty="0"/>
              <a:t>β</a:t>
            </a:r>
            <a:r>
              <a:rPr lang="en-US" sz="2000" dirty="0"/>
              <a:t> at quads very large ~ 100 km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451233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36F9D-4A3E-0845-AA18-E0D72C31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Focus Chromaticity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2ECF5-E706-D440-9A26-AB646102B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3" y="4300538"/>
            <a:ext cx="8107961" cy="18002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For LC</a:t>
            </a:r>
          </a:p>
          <a:p>
            <a:pPr lvl="1"/>
            <a:r>
              <a:rPr lang="en-US" sz="1600" dirty="0"/>
              <a:t>L</a:t>
            </a:r>
            <a:r>
              <a:rPr lang="en-US" sz="1600" baseline="30000" dirty="0"/>
              <a:t>*</a:t>
            </a:r>
            <a:r>
              <a:rPr lang="en-US" sz="1600" dirty="0"/>
              <a:t> ~ 3 - 5 m</a:t>
            </a:r>
          </a:p>
          <a:p>
            <a:pPr lvl="1"/>
            <a:r>
              <a:rPr lang="el-GR" sz="1600" dirty="0"/>
              <a:t>β</a:t>
            </a:r>
            <a:r>
              <a:rPr lang="en-US" sz="1600" baseline="30000" dirty="0"/>
              <a:t>* </a:t>
            </a:r>
            <a:r>
              <a:rPr lang="en-US" sz="1600" dirty="0"/>
              <a:t>~ 0.05 – 0.4 mm</a:t>
            </a:r>
          </a:p>
          <a:p>
            <a:pPr lvl="1"/>
            <a:r>
              <a:rPr lang="el-GR" sz="1600" dirty="0"/>
              <a:t>σ</a:t>
            </a:r>
            <a:r>
              <a:rPr lang="en-US" sz="1600" baseline="-25000" dirty="0"/>
              <a:t>E</a:t>
            </a:r>
            <a:r>
              <a:rPr lang="en-US" sz="1600" dirty="0"/>
              <a:t> ~ 0.1 – 0.2 %</a:t>
            </a:r>
          </a:p>
          <a:p>
            <a:r>
              <a:rPr lang="en-US" sz="1600" dirty="0"/>
              <a:t>=&gt; </a:t>
            </a:r>
            <a:r>
              <a:rPr lang="el-GR" sz="1600" dirty="0" err="1"/>
              <a:t>Δσ</a:t>
            </a:r>
            <a:r>
              <a:rPr lang="el-GR" sz="1600" dirty="0"/>
              <a:t>/σ</a:t>
            </a:r>
            <a:r>
              <a:rPr lang="en-US" sz="1600" dirty="0"/>
              <a:t> ~ 10 – 200 : Too Big!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Chromaticity of final doublet must be compensated</a:t>
            </a:r>
          </a:p>
        </p:txBody>
      </p:sp>
      <p:sp>
        <p:nvSpPr>
          <p:cNvPr id="74" name="Oval 4">
            <a:extLst>
              <a:ext uri="{FF2B5EF4-FFF2-40B4-BE49-F238E27FC236}">
                <a16:creationId xmlns:a16="http://schemas.microsoft.com/office/drawing/2014/main" id="{13D4A0FF-BDED-3F46-ACEC-00AA8F181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0" y="1763713"/>
            <a:ext cx="207962" cy="20002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ED50285C-5637-EC43-88CE-05981F5AD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62" y="1906588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6" name="Line 12">
            <a:extLst>
              <a:ext uri="{FF2B5EF4-FFF2-40B4-BE49-F238E27FC236}">
                <a16:creationId xmlns:a16="http://schemas.microsoft.com/office/drawing/2014/main" id="{0718D387-4FAD-D348-BFC3-D03B316BA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62" y="3636963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7" name="Line 13">
            <a:extLst>
              <a:ext uri="{FF2B5EF4-FFF2-40B4-BE49-F238E27FC236}">
                <a16:creationId xmlns:a16="http://schemas.microsoft.com/office/drawing/2014/main" id="{F1DD874B-50D9-D943-A4EB-477B2B8895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2" y="1900238"/>
            <a:ext cx="1262063" cy="100965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7200" rtl="0"/>
            <a:endParaRPr lang="en-GB" sz="18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8" name="Line 20">
            <a:extLst>
              <a:ext uri="{FF2B5EF4-FFF2-40B4-BE49-F238E27FC236}">
                <a16:creationId xmlns:a16="http://schemas.microsoft.com/office/drawing/2014/main" id="{652BC7E4-D571-E14D-B03F-9C162098A4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1662" y="2671763"/>
            <a:ext cx="1190625" cy="962025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7200" rtl="0"/>
            <a:endParaRPr lang="en-GB" sz="18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79" name="Line 21">
            <a:extLst>
              <a:ext uri="{FF2B5EF4-FFF2-40B4-BE49-F238E27FC236}">
                <a16:creationId xmlns:a16="http://schemas.microsoft.com/office/drawing/2014/main" id="{C7829CCE-DFF5-4842-BEB5-3C13449C4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262" y="2774951"/>
            <a:ext cx="2606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0" name="Line 22">
            <a:extLst>
              <a:ext uri="{FF2B5EF4-FFF2-40B4-BE49-F238E27FC236}">
                <a16:creationId xmlns:a16="http://schemas.microsoft.com/office/drawing/2014/main" id="{E3DADBFD-4DC2-984E-912F-AF533E501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3844926"/>
            <a:ext cx="0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1" name="Line 23">
            <a:extLst>
              <a:ext uri="{FF2B5EF4-FFF2-40B4-BE49-F238E27FC236}">
                <a16:creationId xmlns:a16="http://schemas.microsoft.com/office/drawing/2014/main" id="{58775EEC-7DEC-E044-B9B2-856B591C6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2750" y="2441576"/>
            <a:ext cx="0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2" name="Line 24">
            <a:extLst>
              <a:ext uri="{FF2B5EF4-FFF2-40B4-BE49-F238E27FC236}">
                <a16:creationId xmlns:a16="http://schemas.microsoft.com/office/drawing/2014/main" id="{270164FD-0CB3-E345-B263-EF5FEC47C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5950" y="4175126"/>
            <a:ext cx="106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3" name="Line 34">
            <a:extLst>
              <a:ext uri="{FF2B5EF4-FFF2-40B4-BE49-F238E27FC236}">
                <a16:creationId xmlns:a16="http://schemas.microsoft.com/office/drawing/2014/main" id="{5A0E0C49-6A5B-D442-8E07-FF8FF04E82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6425" y="1905001"/>
            <a:ext cx="1247775" cy="11763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7200" rtl="0"/>
            <a:endParaRPr lang="en-GB" sz="1800" kern="120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4" name="Line 35">
            <a:extLst>
              <a:ext uri="{FF2B5EF4-FFF2-40B4-BE49-F238E27FC236}">
                <a16:creationId xmlns:a16="http://schemas.microsoft.com/office/drawing/2014/main" id="{3929FA3D-DE45-0B40-815D-FA44B7EFB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6900" y="2514601"/>
            <a:ext cx="1209675" cy="1119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457200" rtl="0"/>
            <a:endParaRPr lang="en-GB" sz="1800" kern="12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5" name="Line 36">
            <a:extLst>
              <a:ext uri="{FF2B5EF4-FFF2-40B4-BE49-F238E27FC236}">
                <a16:creationId xmlns:a16="http://schemas.microsoft.com/office/drawing/2014/main" id="{1715EF3B-227C-A848-81FF-A831D56A7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1662" y="1900238"/>
            <a:ext cx="1471613" cy="981075"/>
          </a:xfrm>
          <a:prstGeom prst="line">
            <a:avLst/>
          </a:prstGeom>
          <a:noFill/>
          <a:ln w="9525">
            <a:solidFill>
              <a:srgbClr val="CCAF0A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6" name="Line 37">
            <a:extLst>
              <a:ext uri="{FF2B5EF4-FFF2-40B4-BE49-F238E27FC236}">
                <a16:creationId xmlns:a16="http://schemas.microsoft.com/office/drawing/2014/main" id="{494C9C9D-3B50-0841-8616-BD2CE4448F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71662" y="2676526"/>
            <a:ext cx="1466850" cy="962025"/>
          </a:xfrm>
          <a:prstGeom prst="line">
            <a:avLst/>
          </a:prstGeom>
          <a:noFill/>
          <a:ln w="9525">
            <a:solidFill>
              <a:srgbClr val="CCAF0A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438740-B951-A549-8737-D5C4BA6A5899}"/>
              </a:ext>
            </a:extLst>
          </p:cNvPr>
          <p:cNvSpPr txBox="1"/>
          <p:nvPr/>
        </p:nvSpPr>
        <p:spPr>
          <a:xfrm>
            <a:off x="2002758" y="3810556"/>
            <a:ext cx="8684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defTabSz="457200" rtl="0"/>
            <a:r>
              <a:rPr lang="en-GB" sz="1800" i="1" kern="1200" dirty="0" err="1">
                <a:solidFill>
                  <a:schemeClr val="tx1"/>
                </a:solidFill>
                <a:latin typeface="Arial"/>
              </a:rPr>
              <a:t>f</a:t>
            </a:r>
            <a:r>
              <a:rPr lang="en-GB" sz="1800" kern="1200" dirty="0">
                <a:solidFill>
                  <a:schemeClr val="tx1"/>
                </a:solidFill>
                <a:latin typeface="Arial"/>
              </a:rPr>
              <a:t> = L</a:t>
            </a:r>
            <a:r>
              <a:rPr lang="en-GB" sz="1800" kern="1200" baseline="30000" dirty="0">
                <a:solidFill>
                  <a:schemeClr val="tx1"/>
                </a:solidFill>
                <a:latin typeface="Arial"/>
              </a:rPr>
              <a:t>*</a:t>
            </a:r>
            <a:endParaRPr lang="en-GB" sz="1800" i="1" kern="1200" dirty="0">
              <a:solidFill>
                <a:schemeClr val="tx1"/>
              </a:solidFill>
              <a:latin typeface="Arial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5AF5A19-04AB-A94C-ACF0-0E42DAD566CF}"/>
              </a:ext>
            </a:extLst>
          </p:cNvPr>
          <p:cNvGrpSpPr/>
          <p:nvPr/>
        </p:nvGrpSpPr>
        <p:grpSpPr>
          <a:xfrm>
            <a:off x="5075200" y="1906588"/>
            <a:ext cx="2540075" cy="1323863"/>
            <a:chOff x="4048924" y="1900238"/>
            <a:chExt cx="2540075" cy="1323863"/>
          </a:xfrm>
        </p:grpSpPr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F3E1D9B7-A30B-5949-8430-E1C5C83418C4}"/>
                </a:ext>
              </a:extLst>
            </p:cNvPr>
            <p:cNvSpPr/>
            <p:nvPr/>
          </p:nvSpPr>
          <p:spPr>
            <a:xfrm>
              <a:off x="4048924" y="1900238"/>
              <a:ext cx="1997324" cy="1323863"/>
            </a:xfrm>
            <a:prstGeom prst="roundRect">
              <a:avLst/>
            </a:prstGeom>
            <a:gradFill rotWithShape="1">
              <a:gsLst>
                <a:gs pos="0">
                  <a:srgbClr val="6EA0B0">
                    <a:tint val="73000"/>
                    <a:satMod val="150000"/>
                  </a:srgbClr>
                </a:gs>
                <a:gs pos="25000">
                  <a:srgbClr val="6EA0B0">
                    <a:tint val="96000"/>
                    <a:shade val="80000"/>
                    <a:satMod val="105000"/>
                  </a:srgbClr>
                </a:gs>
                <a:gs pos="38000">
                  <a:srgbClr val="6EA0B0">
                    <a:tint val="96000"/>
                    <a:shade val="59000"/>
                    <a:satMod val="120000"/>
                  </a:srgbClr>
                </a:gs>
                <a:gs pos="55000">
                  <a:srgbClr val="6EA0B0">
                    <a:shade val="57000"/>
                    <a:satMod val="120000"/>
                  </a:srgbClr>
                </a:gs>
                <a:gs pos="80000">
                  <a:srgbClr val="6EA0B0">
                    <a:shade val="56000"/>
                    <a:satMod val="145000"/>
                  </a:srgbClr>
                </a:gs>
                <a:gs pos="88000">
                  <a:srgbClr val="6EA0B0">
                    <a:shade val="63000"/>
                    <a:satMod val="160000"/>
                  </a:srgbClr>
                </a:gs>
                <a:gs pos="100000">
                  <a:srgbClr val="6EA0B0">
                    <a:tint val="99555"/>
                    <a:satMod val="155000"/>
                  </a:srgbClr>
                </a:gs>
              </a:gsLst>
              <a:lin ang="5400000" scaled="1"/>
            </a:gradFill>
            <a:ln w="9525" cap="flat" cmpd="sng" algn="ctr">
              <a:solidFill>
                <a:srgbClr val="6EA0B0">
                  <a:shade val="60000"/>
                  <a:satMod val="300000"/>
                </a:srgbClr>
              </a:solidFill>
              <a:prstDash val="solid"/>
            </a:ln>
            <a:effectLst>
              <a:glow rad="70000">
                <a:srgbClr val="6EA0B0">
                  <a:tint val="30000"/>
                  <a:shade val="95000"/>
                  <a:satMod val="300000"/>
                  <a:alpha val="5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72D527C-F7DC-404F-ABD4-FE29DF653A06}"/>
                </a:ext>
              </a:extLst>
            </p:cNvPr>
            <p:cNvSpPr txBox="1"/>
            <p:nvPr/>
          </p:nvSpPr>
          <p:spPr>
            <a:xfrm>
              <a:off x="4255169" y="2051701"/>
              <a:ext cx="2333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ξ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y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*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    L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*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y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/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β</a:t>
              </a:r>
              <a:r>
                <a:rPr kumimoji="0" lang="ja-JP" alt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ゴシック" panose="020B0609070205080204" pitchFamily="49" charset="-128"/>
                </a:rPr>
                <a:t>＊</a:t>
              </a:r>
              <a:r>
                <a:rPr kumimoji="0" lang="en-US" altLang="ja-JP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ＭＳ ゴシック" panose="020B0609070205080204" pitchFamily="49" charset="-128"/>
                </a:rPr>
                <a:t>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150E8F1-AC75-6542-9364-2D647F569DE0}"/>
                </a:ext>
              </a:extLst>
            </p:cNvPr>
            <p:cNvSpPr txBox="1"/>
            <p:nvPr/>
          </p:nvSpPr>
          <p:spPr>
            <a:xfrm>
              <a:off x="4255169" y="2671763"/>
              <a:ext cx="17910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Δσ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/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σ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~ 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σ</a:t>
              </a:r>
              <a:r>
                <a:rPr kumimoji="0" lang="en-US" sz="1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E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.L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*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/</a:t>
              </a:r>
              <a:r>
                <a: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β</a:t>
              </a:r>
              <a:r>
                <a:rPr kumimoji="0" lang="el-GR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*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</a:rPr>
                <a:t> 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0A1CA7A-73D1-1049-8504-22303255ACF8}"/>
                </a:ext>
              </a:extLst>
            </p:cNvPr>
            <p:cNvGrpSpPr/>
            <p:nvPr/>
          </p:nvGrpSpPr>
          <p:grpSpPr>
            <a:xfrm>
              <a:off x="4645090" y="2213937"/>
              <a:ext cx="217960" cy="109392"/>
              <a:chOff x="5677177" y="3079750"/>
              <a:chExt cx="217960" cy="109392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44F4895-B0B4-E64D-B7F1-F60E4477AAD5}"/>
                  </a:ext>
                </a:extLst>
              </p:cNvPr>
              <p:cNvCxnSpPr/>
              <p:nvPr/>
            </p:nvCxnSpPr>
            <p:spPr>
              <a:xfrm>
                <a:off x="5677177" y="3079750"/>
                <a:ext cx="217100" cy="15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909D9D6-422D-2142-B565-A72A161BB1C9}"/>
                  </a:ext>
                </a:extLst>
              </p:cNvPr>
              <p:cNvCxnSpPr/>
              <p:nvPr/>
            </p:nvCxnSpPr>
            <p:spPr>
              <a:xfrm>
                <a:off x="5677607" y="3132858"/>
                <a:ext cx="217100" cy="15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5241FC3-20C9-5048-A433-F95D7F5D774C}"/>
                  </a:ext>
                </a:extLst>
              </p:cNvPr>
              <p:cNvCxnSpPr/>
              <p:nvPr/>
            </p:nvCxnSpPr>
            <p:spPr>
              <a:xfrm>
                <a:off x="5678037" y="3187554"/>
                <a:ext cx="217100" cy="158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96" name="Object 3">
            <a:extLst>
              <a:ext uri="{FF2B5EF4-FFF2-40B4-BE49-F238E27FC236}">
                <a16:creationId xmlns:a16="http://schemas.microsoft.com/office/drawing/2014/main" id="{AD01A8F6-86F3-3442-BB66-3A1966A2E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375191"/>
              </p:ext>
            </p:extLst>
          </p:nvPr>
        </p:nvGraphicFramePr>
        <p:xfrm>
          <a:off x="3124200" y="3538499"/>
          <a:ext cx="3221038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Equation" r:id="rId4" imgW="1434960" imgH="583920" progId="">
                  <p:embed/>
                </p:oleObj>
              </mc:Choice>
              <mc:Fallback>
                <p:oleObj name="Equation" r:id="rId4" imgW="1434960" imgH="583920" progId="">
                  <p:embed/>
                  <p:pic>
                    <p:nvPicPr>
                      <p:cNvPr id="96" name="Object 3">
                        <a:extLst>
                          <a:ext uri="{FF2B5EF4-FFF2-40B4-BE49-F238E27FC236}">
                            <a16:creationId xmlns:a16="http://schemas.microsoft.com/office/drawing/2014/main" id="{AD01A8F6-86F3-3442-BB66-3A1966A2E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38499"/>
                        <a:ext cx="3221038" cy="13081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20400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5F12C-0C4E-9B45-94A5-E24CB0E95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 Correction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F7E8-9608-BD4B-AE2E-81D2017B6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3" y="1400741"/>
            <a:ext cx="8107961" cy="53266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Correct chromaticity in FFS through the introduction of sextupole magnets in a dispersive section of lattice generated by horizontal bend magnets and at regions of high beta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Sextupole strength introduces 2</a:t>
            </a:r>
            <a:r>
              <a:rPr lang="en-GB" sz="1800" baseline="30000" dirty="0"/>
              <a:t>nd</a:t>
            </a:r>
            <a:r>
              <a:rPr lang="en-GB" sz="1800" dirty="0"/>
              <a:t> order kicks:</a:t>
            </a:r>
          </a:p>
          <a:p>
            <a:pPr lvl="1"/>
            <a:r>
              <a:rPr lang="el-GR" sz="1800" b="1" dirty="0">
                <a:solidFill>
                  <a:schemeClr val="accent2"/>
                </a:solidFill>
              </a:rPr>
              <a:t>Δ</a:t>
            </a:r>
            <a:r>
              <a:rPr lang="en-US" sz="1800" b="1" dirty="0">
                <a:solidFill>
                  <a:schemeClr val="accent2"/>
                </a:solidFill>
              </a:rPr>
              <a:t>x’ = -½ K</a:t>
            </a:r>
            <a:r>
              <a:rPr lang="en-US" sz="1800" b="1" baseline="-25000" dirty="0">
                <a:solidFill>
                  <a:schemeClr val="accent2"/>
                </a:solidFill>
              </a:rPr>
              <a:t>s</a:t>
            </a:r>
            <a:r>
              <a:rPr lang="en-US" sz="1800" b="1" dirty="0">
                <a:solidFill>
                  <a:schemeClr val="accent2"/>
                </a:solidFill>
              </a:rPr>
              <a:t> ( x</a:t>
            </a:r>
            <a:r>
              <a:rPr lang="en-US" sz="1800" b="1" baseline="30000" dirty="0">
                <a:solidFill>
                  <a:schemeClr val="accent2"/>
                </a:solidFill>
              </a:rPr>
              <a:t>2</a:t>
            </a:r>
            <a:r>
              <a:rPr lang="en-US" sz="1800" b="1" dirty="0">
                <a:solidFill>
                  <a:schemeClr val="accent2"/>
                </a:solidFill>
              </a:rPr>
              <a:t> + 2.x.</a:t>
            </a:r>
            <a:r>
              <a:rPr lang="el-GR" sz="1800" b="1" dirty="0" err="1">
                <a:solidFill>
                  <a:schemeClr val="accent2"/>
                </a:solidFill>
              </a:rPr>
              <a:t>η.δ</a:t>
            </a:r>
            <a:r>
              <a:rPr lang="el-GR" sz="1800" b="1" dirty="0">
                <a:solidFill>
                  <a:schemeClr val="accent2"/>
                </a:solidFill>
              </a:rPr>
              <a:t> + η</a:t>
            </a:r>
            <a:r>
              <a:rPr lang="el-GR" sz="1800" b="1" baseline="30000" dirty="0">
                <a:solidFill>
                  <a:schemeClr val="accent2"/>
                </a:solidFill>
              </a:rPr>
              <a:t>2</a:t>
            </a:r>
            <a:r>
              <a:rPr lang="el-GR" sz="1800" b="1" dirty="0">
                <a:solidFill>
                  <a:schemeClr val="accent2"/>
                </a:solidFill>
              </a:rPr>
              <a:t>.δ</a:t>
            </a:r>
            <a:r>
              <a:rPr lang="el-GR" sz="1800" b="1" baseline="30000" dirty="0">
                <a:solidFill>
                  <a:schemeClr val="accent2"/>
                </a:solidFill>
              </a:rPr>
              <a:t>2</a:t>
            </a:r>
            <a:r>
              <a:rPr lang="el-GR" sz="1800" b="1" dirty="0">
                <a:solidFill>
                  <a:schemeClr val="accent2"/>
                </a:solidFill>
              </a:rPr>
              <a:t> – </a:t>
            </a:r>
            <a:r>
              <a:rPr lang="en-US" sz="1800" b="1" dirty="0">
                <a:solidFill>
                  <a:schemeClr val="accent2"/>
                </a:solidFill>
              </a:rPr>
              <a:t>y</a:t>
            </a:r>
            <a:r>
              <a:rPr lang="en-US" sz="1800" b="1" baseline="30000" dirty="0">
                <a:solidFill>
                  <a:schemeClr val="accent2"/>
                </a:solidFill>
              </a:rPr>
              <a:t>2</a:t>
            </a:r>
            <a:r>
              <a:rPr lang="en-US" sz="1800" b="1" dirty="0">
                <a:solidFill>
                  <a:schemeClr val="accent2"/>
                </a:solidFill>
              </a:rPr>
              <a:t> )</a:t>
            </a:r>
          </a:p>
          <a:p>
            <a:pPr lvl="1"/>
            <a:r>
              <a:rPr lang="el-GR" sz="1800" b="1" dirty="0">
                <a:solidFill>
                  <a:schemeClr val="accent2"/>
                </a:solidFill>
              </a:rPr>
              <a:t>Δ</a:t>
            </a:r>
            <a:r>
              <a:rPr lang="en-US" sz="1800" b="1" dirty="0">
                <a:solidFill>
                  <a:schemeClr val="accent2"/>
                </a:solidFill>
              </a:rPr>
              <a:t>y’ = </a:t>
            </a:r>
            <a:r>
              <a:rPr lang="en-US" sz="1800" b="1" dirty="0" err="1">
                <a:solidFill>
                  <a:schemeClr val="accent2"/>
                </a:solidFill>
              </a:rPr>
              <a:t>K</a:t>
            </a:r>
            <a:r>
              <a:rPr lang="en-US" sz="1800" b="1" baseline="-25000" dirty="0" err="1">
                <a:solidFill>
                  <a:schemeClr val="accent2"/>
                </a:solidFill>
              </a:rPr>
              <a:t>s</a:t>
            </a:r>
            <a:r>
              <a:rPr lang="en-US" sz="1800" b="1" dirty="0" err="1">
                <a:solidFill>
                  <a:schemeClr val="accent2"/>
                </a:solidFill>
              </a:rPr>
              <a:t>.x.y</a:t>
            </a:r>
            <a:r>
              <a:rPr lang="en-US" sz="1800" b="1" dirty="0">
                <a:solidFill>
                  <a:schemeClr val="accent2"/>
                </a:solidFill>
              </a:rPr>
              <a:t> + K</a:t>
            </a:r>
            <a:r>
              <a:rPr lang="en-US" sz="1800" b="1" baseline="-25000" dirty="0">
                <a:solidFill>
                  <a:schemeClr val="accent2"/>
                </a:solidFill>
              </a:rPr>
              <a:t>s</a:t>
            </a:r>
            <a:r>
              <a:rPr lang="en-US" sz="1800" b="1" dirty="0">
                <a:solidFill>
                  <a:schemeClr val="accent2"/>
                </a:solidFill>
              </a:rPr>
              <a:t>.</a:t>
            </a:r>
            <a:r>
              <a:rPr lang="el-GR" sz="1800" b="1" dirty="0" err="1">
                <a:solidFill>
                  <a:schemeClr val="accent2"/>
                </a:solidFill>
              </a:rPr>
              <a:t>η.δ</a:t>
            </a:r>
            <a:r>
              <a:rPr lang="el-GR" sz="1800" b="1" dirty="0">
                <a:solidFill>
                  <a:schemeClr val="accent2"/>
                </a:solidFill>
              </a:rPr>
              <a:t>.</a:t>
            </a:r>
            <a:r>
              <a:rPr lang="en-US" sz="1800" b="1" dirty="0">
                <a:solidFill>
                  <a:schemeClr val="accent2"/>
                </a:solidFill>
              </a:rPr>
              <a:t>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For thin-lens FD:</a:t>
            </a:r>
          </a:p>
          <a:p>
            <a:pPr lvl="1"/>
            <a:r>
              <a:rPr lang="el-GR" sz="1800" b="1" dirty="0">
                <a:solidFill>
                  <a:schemeClr val="accent2"/>
                </a:solidFill>
              </a:rPr>
              <a:t>Δ</a:t>
            </a:r>
            <a:r>
              <a:rPr lang="en-US" sz="1800" b="1" dirty="0">
                <a:solidFill>
                  <a:schemeClr val="accent2"/>
                </a:solidFill>
              </a:rPr>
              <a:t>x’ = x.</a:t>
            </a:r>
            <a:r>
              <a:rPr lang="el-GR" sz="1800" b="1" dirty="0">
                <a:solidFill>
                  <a:schemeClr val="accent2"/>
                </a:solidFill>
              </a:rPr>
              <a:t>δ</a:t>
            </a:r>
            <a:r>
              <a:rPr lang="en-US" sz="1800" b="1" dirty="0">
                <a:solidFill>
                  <a:schemeClr val="accent2"/>
                </a:solidFill>
              </a:rPr>
              <a:t> / L</a:t>
            </a:r>
            <a:r>
              <a:rPr lang="en-US" sz="1800" b="1" baseline="30000" dirty="0">
                <a:solidFill>
                  <a:schemeClr val="accent2"/>
                </a:solidFill>
              </a:rPr>
              <a:t>* </a:t>
            </a:r>
            <a:r>
              <a:rPr lang="el-GR" sz="1800" b="1" dirty="0">
                <a:solidFill>
                  <a:schemeClr val="accent2"/>
                </a:solidFill>
              </a:rPr>
              <a:t>+ η.δ</a:t>
            </a:r>
            <a:r>
              <a:rPr lang="el-GR" sz="1800" b="1" baseline="30000" dirty="0">
                <a:solidFill>
                  <a:schemeClr val="accent2"/>
                </a:solidFill>
              </a:rPr>
              <a:t>2</a:t>
            </a:r>
            <a:r>
              <a:rPr lang="el-GR" sz="1800" b="1" dirty="0">
                <a:solidFill>
                  <a:schemeClr val="accent2"/>
                </a:solidFill>
              </a:rPr>
              <a:t> / </a:t>
            </a:r>
            <a:r>
              <a:rPr lang="en-US" sz="1800" b="1" dirty="0">
                <a:solidFill>
                  <a:schemeClr val="accent2"/>
                </a:solidFill>
              </a:rPr>
              <a:t>L</a:t>
            </a:r>
            <a:r>
              <a:rPr lang="en-US" sz="1800" b="1" baseline="30000" dirty="0">
                <a:solidFill>
                  <a:schemeClr val="accent2"/>
                </a:solidFill>
              </a:rPr>
              <a:t>*</a:t>
            </a:r>
            <a:endParaRPr lang="en-US" sz="1800" b="1" dirty="0">
              <a:solidFill>
                <a:schemeClr val="accent2"/>
              </a:solidFill>
            </a:endParaRPr>
          </a:p>
          <a:p>
            <a:pPr lvl="1"/>
            <a:r>
              <a:rPr lang="el-GR" sz="1800" b="1" dirty="0">
                <a:solidFill>
                  <a:schemeClr val="accent2"/>
                </a:solidFill>
              </a:rPr>
              <a:t>Δ</a:t>
            </a:r>
            <a:r>
              <a:rPr lang="en-US" sz="1800" b="1" dirty="0">
                <a:solidFill>
                  <a:schemeClr val="accent2"/>
                </a:solidFill>
              </a:rPr>
              <a:t>y’ = - y.</a:t>
            </a:r>
            <a:r>
              <a:rPr lang="el-GR" sz="1800" b="1" dirty="0">
                <a:solidFill>
                  <a:schemeClr val="accent2"/>
                </a:solidFill>
              </a:rPr>
              <a:t>δ</a:t>
            </a:r>
            <a:r>
              <a:rPr lang="en-US" sz="1800" b="1" dirty="0">
                <a:solidFill>
                  <a:schemeClr val="accent2"/>
                </a:solidFill>
              </a:rPr>
              <a:t> / L</a:t>
            </a:r>
            <a:r>
              <a:rPr lang="en-US" sz="1800" b="1" baseline="30000" dirty="0">
                <a:solidFill>
                  <a:schemeClr val="accent2"/>
                </a:solidFill>
              </a:rPr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 make first-order chromaticity vanish:</a:t>
            </a:r>
          </a:p>
          <a:p>
            <a:pPr lvl="1"/>
            <a:r>
              <a:rPr lang="en-US" sz="1800" b="1" dirty="0">
                <a:solidFill>
                  <a:schemeClr val="accent2"/>
                </a:solidFill>
              </a:rPr>
              <a:t>1 / L</a:t>
            </a:r>
            <a:r>
              <a:rPr lang="en-US" sz="1800" b="1" baseline="30000" dirty="0">
                <a:solidFill>
                  <a:schemeClr val="accent2"/>
                </a:solidFill>
              </a:rPr>
              <a:t>*</a:t>
            </a:r>
            <a:r>
              <a:rPr lang="en-US" sz="1800" b="1" dirty="0">
                <a:solidFill>
                  <a:schemeClr val="accent2"/>
                </a:solidFill>
              </a:rPr>
              <a:t> - </a:t>
            </a:r>
            <a:r>
              <a:rPr lang="el-GR" sz="1800" b="1" dirty="0">
                <a:solidFill>
                  <a:schemeClr val="accent2"/>
                </a:solidFill>
              </a:rPr>
              <a:t>η.</a:t>
            </a:r>
            <a:r>
              <a:rPr lang="en-US" sz="1800" b="1" dirty="0">
                <a:solidFill>
                  <a:schemeClr val="accent2"/>
                </a:solidFill>
              </a:rPr>
              <a:t>K</a:t>
            </a:r>
            <a:r>
              <a:rPr lang="en-US" sz="1800" b="1" baseline="-25000" dirty="0">
                <a:solidFill>
                  <a:schemeClr val="accent2"/>
                </a:solidFill>
              </a:rPr>
              <a:t>s</a:t>
            </a:r>
            <a:r>
              <a:rPr lang="en-US" sz="1800" b="1" dirty="0">
                <a:solidFill>
                  <a:schemeClr val="accent2"/>
                </a:solidFill>
              </a:rPr>
              <a:t> = 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Balance between high dispersion and strong sextupoles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High dispersion -&gt; emittance degradation due to sync. radiation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Strong sextupoles -&gt; need for more precise cancelation of geometric terms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1"/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619867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7DAC-B3A6-E74F-987F-482EF998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Lepton Collider Energy and Luminosity Frontiers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091F0-D713-FF49-BD74-DF5FA047C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03801" y="1688124"/>
            <a:ext cx="3942806" cy="48576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 energy linear colliders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Future LC designs O(5-10) times LEP energy for new physics discoveries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Physics cross-sections typically scale as E</a:t>
            </a:r>
            <a:r>
              <a:rPr lang="en-US" sz="1800" baseline="30000" dirty="0"/>
              <a:t>2</a:t>
            </a:r>
            <a:r>
              <a:rPr lang="en-US" sz="1800" dirty="0"/>
              <a:t>, demanding O(100) increase in luminosity, or O(1000) increase over SLC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High precision B factories: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O(100) increase in luminosity over current PEPII/KEKB designs to allow physics investigations beyond the standard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6ADCD-F518-7A4D-AA12-684FD2C79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693265"/>
            <a:ext cx="4775200" cy="42029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71EB14-A036-0F43-B12A-4A2FA874F408}"/>
              </a:ext>
            </a:extLst>
          </p:cNvPr>
          <p:cNvCxnSpPr/>
          <p:nvPr/>
        </p:nvCxnSpPr>
        <p:spPr>
          <a:xfrm>
            <a:off x="3252651" y="3187337"/>
            <a:ext cx="1541418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9C339AA-3561-EE4E-BC18-79A159FC1514}"/>
              </a:ext>
            </a:extLst>
          </p:cNvPr>
          <p:cNvSpPr/>
          <p:nvPr/>
        </p:nvSpPr>
        <p:spPr>
          <a:xfrm>
            <a:off x="4129252" y="3140269"/>
            <a:ext cx="89135" cy="99124"/>
          </a:xfrm>
          <a:prstGeom prst="ellipse">
            <a:avLst/>
          </a:prstGeom>
          <a:solidFill>
            <a:srgbClr val="C00000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AB3412-1B87-104C-8BD8-1F470119E93D}"/>
              </a:ext>
            </a:extLst>
          </p:cNvPr>
          <p:cNvSpPr/>
          <p:nvPr/>
        </p:nvSpPr>
        <p:spPr>
          <a:xfrm>
            <a:off x="4749501" y="3140269"/>
            <a:ext cx="89135" cy="99124"/>
          </a:xfrm>
          <a:prstGeom prst="ellipse">
            <a:avLst/>
          </a:prstGeom>
          <a:solidFill>
            <a:schemeClr val="accent4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A85DB-396F-F94E-A007-C0E4BF57BEA5}"/>
              </a:ext>
            </a:extLst>
          </p:cNvPr>
          <p:cNvSpPr txBox="1"/>
          <p:nvPr/>
        </p:nvSpPr>
        <p:spPr>
          <a:xfrm>
            <a:off x="4845933" y="3066791"/>
            <a:ext cx="480901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L(99%)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E84A93-50F5-EF47-8217-F9302BEF4BFA}"/>
              </a:ext>
            </a:extLst>
          </p:cNvPr>
          <p:cNvCxnSpPr>
            <a:cxnSpLocks/>
          </p:cNvCxnSpPr>
          <p:nvPr/>
        </p:nvCxnSpPr>
        <p:spPr>
          <a:xfrm flipH="1" flipV="1">
            <a:off x="4507523" y="2085279"/>
            <a:ext cx="287501" cy="1103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4B7D492-9A67-9647-A3E8-8F8010158D06}"/>
              </a:ext>
            </a:extLst>
          </p:cNvPr>
          <p:cNvSpPr txBox="1"/>
          <p:nvPr/>
        </p:nvSpPr>
        <p:spPr>
          <a:xfrm>
            <a:off x="3721011" y="1863927"/>
            <a:ext cx="1203856" cy="2410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PWFA @ </a:t>
            </a:r>
            <a:r>
              <a:rPr kumimoji="0" lang="en-US" sz="900" b="0" i="0" u="none" strike="noStrike" cap="none" spc="0" normalizeH="0" baseline="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</a:t>
            </a:r>
            <a:r>
              <a:rPr kumimoji="0" lang="en-US" sz="900" b="0" i="0" u="none" strike="noStrike" cap="none" spc="0" normalizeH="0" baseline="-25000" dirty="0" err="1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cm</a:t>
            </a:r>
            <a:r>
              <a:rPr kumimoji="0" lang="en-US" sz="900" b="0" i="0" u="none" strike="noStrike" cap="none" spc="0" normalizeH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=10TeV</a:t>
            </a:r>
            <a:endParaRPr kumimoji="0" lang="en-US" sz="900" b="0" i="0" u="none" strike="noStrike" cap="none" spc="0" normalizeH="0" baseline="0" dirty="0">
              <a:ln>
                <a:noFill/>
              </a:ln>
              <a:solidFill>
                <a:schemeClr val="accent4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4614344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4318-4F15-F941-86BE-9535658B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56B8E-DC95-414B-886D-5FB73E7A4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3" y="1479119"/>
            <a:ext cx="8107961" cy="501312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Geometric terms and second-order dispersion remain:</a:t>
            </a:r>
          </a:p>
          <a:p>
            <a:pPr lvl="1"/>
            <a:r>
              <a:rPr lang="el-GR" b="1" dirty="0">
                <a:solidFill>
                  <a:schemeClr val="accent2"/>
                </a:solidFill>
              </a:rPr>
              <a:t>Δ</a:t>
            </a:r>
            <a:r>
              <a:rPr lang="en-US" b="1" dirty="0">
                <a:solidFill>
                  <a:schemeClr val="accent2"/>
                </a:solidFill>
              </a:rPr>
              <a:t>x’ = - 1/2.</a:t>
            </a:r>
            <a:r>
              <a:rPr lang="el-GR" b="1" dirty="0">
                <a:solidFill>
                  <a:schemeClr val="accent2"/>
                </a:solidFill>
              </a:rPr>
              <a:t>η.</a:t>
            </a:r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baseline="30000" dirty="0">
                <a:solidFill>
                  <a:schemeClr val="accent2"/>
                </a:solidFill>
              </a:rPr>
              <a:t>*</a:t>
            </a:r>
            <a:r>
              <a:rPr lang="en-US" b="1" dirty="0">
                <a:solidFill>
                  <a:schemeClr val="accent2"/>
                </a:solidFill>
              </a:rPr>
              <a:t> (x</a:t>
            </a:r>
            <a:r>
              <a:rPr lang="en-US" b="1" baseline="30000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 – y</a:t>
            </a:r>
            <a:r>
              <a:rPr lang="en-US" b="1" baseline="30000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) + </a:t>
            </a:r>
            <a:r>
              <a:rPr lang="el-GR" b="1" dirty="0">
                <a:solidFill>
                  <a:schemeClr val="accent2"/>
                </a:solidFill>
              </a:rPr>
              <a:t>η</a:t>
            </a:r>
            <a:r>
              <a:rPr lang="en-US" b="1" dirty="0">
                <a:solidFill>
                  <a:schemeClr val="accent2"/>
                </a:solidFill>
              </a:rPr>
              <a:t>.</a:t>
            </a:r>
            <a:r>
              <a:rPr lang="el-GR" b="1" dirty="0">
                <a:solidFill>
                  <a:schemeClr val="accent2"/>
                </a:solidFill>
              </a:rPr>
              <a:t>δ</a:t>
            </a:r>
            <a:r>
              <a:rPr lang="el-GR" b="1" baseline="30000" dirty="0">
                <a:solidFill>
                  <a:schemeClr val="accent2"/>
                </a:solidFill>
              </a:rPr>
              <a:t>2</a:t>
            </a:r>
            <a:r>
              <a:rPr lang="en-US" b="1" dirty="0">
                <a:solidFill>
                  <a:schemeClr val="accent2"/>
                </a:solidFill>
              </a:rPr>
              <a:t>/2.L</a:t>
            </a:r>
            <a:r>
              <a:rPr lang="en-US" b="1" baseline="30000" dirty="0">
                <a:solidFill>
                  <a:schemeClr val="accent2"/>
                </a:solidFill>
              </a:rPr>
              <a:t>*</a:t>
            </a:r>
            <a:endParaRPr lang="el-GR" b="1" baseline="30000" dirty="0">
              <a:solidFill>
                <a:schemeClr val="accent2"/>
              </a:solidFill>
            </a:endParaRPr>
          </a:p>
          <a:p>
            <a:pPr lvl="1"/>
            <a:r>
              <a:rPr lang="el-GR" b="1" dirty="0">
                <a:solidFill>
                  <a:schemeClr val="accent2"/>
                </a:solidFill>
              </a:rPr>
              <a:t>Δ</a:t>
            </a:r>
            <a:r>
              <a:rPr lang="en-US" b="1" dirty="0">
                <a:solidFill>
                  <a:schemeClr val="accent2"/>
                </a:solidFill>
              </a:rPr>
              <a:t>y’ = </a:t>
            </a:r>
            <a:r>
              <a:rPr lang="en-US" b="1" dirty="0" err="1">
                <a:solidFill>
                  <a:schemeClr val="accent2"/>
                </a:solidFill>
              </a:rPr>
              <a:t>x.y</a:t>
            </a:r>
            <a:r>
              <a:rPr lang="en-US" b="1" dirty="0">
                <a:solidFill>
                  <a:schemeClr val="accent2"/>
                </a:solidFill>
              </a:rPr>
              <a:t> / </a:t>
            </a:r>
            <a:r>
              <a:rPr lang="el-GR" b="1" dirty="0">
                <a:solidFill>
                  <a:schemeClr val="accent2"/>
                </a:solidFill>
              </a:rPr>
              <a:t>η.</a:t>
            </a:r>
            <a:r>
              <a:rPr lang="en-US" b="1" dirty="0">
                <a:solidFill>
                  <a:schemeClr val="accent2"/>
                </a:solidFill>
              </a:rPr>
              <a:t>L</a:t>
            </a:r>
            <a:r>
              <a:rPr lang="en-US" b="1" baseline="30000" dirty="0">
                <a:solidFill>
                  <a:schemeClr val="accent2"/>
                </a:solidFill>
              </a:rPr>
              <a:t>*</a:t>
            </a:r>
            <a:endParaRPr lang="el-GR" b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cancel geometric terms by separating sextupoles in pairs with –I transform between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cancel second-order dispersion by arranging for upstream beta-matching section (for LC) to have equal horizontal chromaticity as FD</a:t>
            </a:r>
          </a:p>
          <a:p>
            <a:pPr lvl="1"/>
            <a:r>
              <a:rPr lang="en-GB" dirty="0"/>
              <a:t>Running horizontal correction sextupoles twice as strong cancels second-order dispersion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0002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811E-160B-634C-A414-5E95698F8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Complications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37F52-422C-B040-A212-64A64B8E6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0433" y="1374615"/>
            <a:ext cx="8107961" cy="56140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high-energy LC applications, a full treatment of the optics reveals a larger set of important aberrations that need to be cancelled in addition.</a:t>
            </a:r>
          </a:p>
          <a:p>
            <a:pPr lvl="1"/>
            <a:r>
              <a:rPr lang="en-GB" dirty="0"/>
              <a:t>Chromatic sensitivities in the lattice providing –I transform between sextupoles introduces 3</a:t>
            </a:r>
            <a:r>
              <a:rPr lang="en-GB" baseline="30000" dirty="0"/>
              <a:t>rd</a:t>
            </a:r>
            <a:r>
              <a:rPr lang="en-GB" dirty="0"/>
              <a:t>-order chromaticity and other 4</a:t>
            </a:r>
            <a:r>
              <a:rPr lang="en-GB" baseline="30000" dirty="0"/>
              <a:t>th</a:t>
            </a:r>
            <a:r>
              <a:rPr lang="en-GB" dirty="0"/>
              <a:t>-order chromo-geometric terms.</a:t>
            </a:r>
          </a:p>
          <a:p>
            <a:pPr lvl="1"/>
            <a:r>
              <a:rPr lang="en-GB" dirty="0"/>
              <a:t>Finite-lengths of sextupoles yields </a:t>
            </a:r>
            <a:r>
              <a:rPr lang="en-GB" dirty="0" err="1"/>
              <a:t>octopole</a:t>
            </a:r>
            <a:r>
              <a:rPr lang="en-GB" dirty="0"/>
              <a:t>-like 4</a:t>
            </a:r>
            <a:r>
              <a:rPr lang="en-GB" baseline="30000" dirty="0"/>
              <a:t>th</a:t>
            </a:r>
            <a:r>
              <a:rPr lang="en-GB" dirty="0"/>
              <a:t>-order aberrations.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Designing a FFS which yields the proposed horizontal and vertical interaction spot sizes becomes a complex, non-linear process requiring multiple computer-aided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894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05AF-0FE1-D047-A7F5-E94798D8F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“Traditional” FFS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AD718-5743-9446-95FE-2C9B00182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566" y="1243986"/>
            <a:ext cx="4219303" cy="56140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“Non-local” correction of FD chromaticity in dedicated upstream 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Pairs of sextupoles with –I transforms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Tested at FFTB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Some problems</a:t>
            </a:r>
          </a:p>
          <a:p>
            <a:pPr lvl="1"/>
            <a:r>
              <a:rPr lang="en-GB" sz="1800" dirty="0"/>
              <a:t>Compensation of aberrations non-ideal as –I transform destroyed for off-energy particles</a:t>
            </a:r>
          </a:p>
          <a:p>
            <a:pPr lvl="1"/>
            <a:r>
              <a:rPr lang="en-GB" sz="1800" dirty="0"/>
              <a:t>Large aberration generated in beam tails</a:t>
            </a:r>
          </a:p>
          <a:p>
            <a:pPr lvl="1"/>
            <a:r>
              <a:rPr lang="en-GB" sz="1800" dirty="0"/>
              <a:t>Separated correction sections makes FFS very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B51CF-D38F-4B41-9702-2D5A82BA48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AC3117"/>
              </a:clrFrom>
              <a:clrTo>
                <a:srgbClr val="AC311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63460" y="1862716"/>
            <a:ext cx="4371367" cy="384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635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E790-B93E-AC42-B802-89C7CCE41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FFS with Local Chromatic Correction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FF06C-B7A7-C04E-BA29-7443B6CB2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542" y="3239590"/>
            <a:ext cx="8107961" cy="25603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Originally proposed by P. Raimondi &amp; A. </a:t>
            </a:r>
            <a:r>
              <a:rPr lang="en-GB" sz="1800" dirty="0" err="1"/>
              <a:t>Seryi</a:t>
            </a:r>
            <a:r>
              <a:rPr lang="en-GB" sz="1800" dirty="0"/>
              <a:t> (~2000)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Correct chromaticity locally within final doublet using pairs of interleaved sextupoles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Upstream bend magnet generates required horizontal dispersion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/>
              <a:t>Geometric aberrations cancelled with additional sextupoles placed upstream of bends in non-dispersive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Improvements over non-local system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Shorter (e.g. NLC 1800m -&gt; 300m)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Improved momentum bandwidth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Less halo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A9A0C-4B62-AA42-8526-416BAD02F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75" y="1338970"/>
            <a:ext cx="6192723" cy="186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279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14D93-4C8E-4A49-A5D3-6661A117A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Local FFS Optics @ ATF2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A5041-E3CD-8943-9214-340637521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11" y="1604145"/>
            <a:ext cx="6273165" cy="476126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56402D7-F031-0049-9079-E75730E39E30}"/>
              </a:ext>
            </a:extLst>
          </p:cNvPr>
          <p:cNvSpPr txBox="1">
            <a:spLocks/>
          </p:cNvSpPr>
          <p:nvPr/>
        </p:nvSpPr>
        <p:spPr>
          <a:xfrm>
            <a:off x="6415776" y="1343625"/>
            <a:ext cx="2599924" cy="282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Scaled design of ILC local-chromaticity correction style optics.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Same chromaticity as ILC optics.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At lower beam energy, this corresponds to goal ~37nm IP vertical beam waist.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DE3DB-FBB5-1745-9BB1-3265D3BF78DC}"/>
              </a:ext>
            </a:extLst>
          </p:cNvPr>
          <p:cNvSpPr txBox="1"/>
          <p:nvPr/>
        </p:nvSpPr>
        <p:spPr>
          <a:xfrm>
            <a:off x="6595488" y="4201115"/>
            <a:ext cx="2420212" cy="230832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lang="en-GB" sz="1800" u="sng" dirty="0"/>
              <a:t>Typical DR Parameters</a:t>
            </a:r>
          </a:p>
          <a:p>
            <a:r>
              <a:rPr lang="en-GB" sz="1800" dirty="0">
                <a:latin typeface="Symbol" charset="2"/>
                <a:cs typeface="Symbol" charset="2"/>
              </a:rPr>
              <a:t>e</a:t>
            </a:r>
            <a:r>
              <a:rPr lang="en-GB" sz="1800" baseline="-25000" dirty="0">
                <a:cs typeface="Symbol" charset="2"/>
              </a:rPr>
              <a:t>x</a:t>
            </a:r>
            <a:r>
              <a:rPr lang="en-GB" sz="1800" dirty="0">
                <a:latin typeface="Symbol" charset="2"/>
                <a:cs typeface="Symbol" charset="2"/>
              </a:rPr>
              <a:t> / </a:t>
            </a:r>
            <a:r>
              <a:rPr lang="en-GB" sz="1800" dirty="0" err="1">
                <a:latin typeface="Symbol" charset="2"/>
                <a:cs typeface="Symbol" charset="2"/>
              </a:rPr>
              <a:t>e</a:t>
            </a:r>
            <a:r>
              <a:rPr lang="en-GB" sz="1800" baseline="-25000" dirty="0" err="1">
                <a:cs typeface="Symbol" charset="2"/>
              </a:rPr>
              <a:t>y</a:t>
            </a:r>
            <a:r>
              <a:rPr lang="en-GB" sz="1800" dirty="0">
                <a:latin typeface="Symbol" charset="2"/>
                <a:cs typeface="Symbol" charset="2"/>
              </a:rPr>
              <a:t> </a:t>
            </a:r>
            <a:r>
              <a:rPr lang="en-GB" sz="1800" dirty="0">
                <a:cs typeface="Symbol" charset="2"/>
              </a:rPr>
              <a:t>= 1.3nm / 12pm</a:t>
            </a:r>
          </a:p>
          <a:p>
            <a:r>
              <a:rPr lang="en-GB" sz="1800" dirty="0">
                <a:cs typeface="Symbol" charset="2"/>
              </a:rPr>
              <a:t>E</a:t>
            </a:r>
            <a:r>
              <a:rPr lang="en-GB" sz="1800" dirty="0">
                <a:latin typeface="Symbol" charset="2"/>
                <a:cs typeface="Symbol" charset="2"/>
              </a:rPr>
              <a:t> = 1.282 </a:t>
            </a:r>
            <a:r>
              <a:rPr lang="en-GB" sz="1800" dirty="0" err="1">
                <a:cs typeface="Symbol" charset="2"/>
              </a:rPr>
              <a:t>GeV</a:t>
            </a:r>
            <a:endParaRPr lang="en-GB" sz="1800" dirty="0">
              <a:latin typeface="Symbol" charset="2"/>
              <a:cs typeface="Symbol" charset="2"/>
            </a:endParaRPr>
          </a:p>
          <a:p>
            <a:r>
              <a:rPr lang="en-GB" sz="1800" u="sng" dirty="0"/>
              <a:t>ATF2 IP parameters</a:t>
            </a:r>
          </a:p>
          <a:p>
            <a:r>
              <a:rPr lang="en-GB" sz="1800" dirty="0" err="1">
                <a:latin typeface="Symbol" charset="2"/>
                <a:cs typeface="Symbol" charset="2"/>
              </a:rPr>
              <a:t>b</a:t>
            </a:r>
            <a:r>
              <a:rPr lang="en-GB" sz="1800" baseline="-25000" dirty="0" err="1">
                <a:cs typeface="Symbol" charset="2"/>
              </a:rPr>
              <a:t>x</a:t>
            </a:r>
            <a:r>
              <a:rPr lang="en-GB" sz="1800" dirty="0">
                <a:latin typeface="Symbol" charset="2"/>
                <a:cs typeface="Symbol" charset="2"/>
              </a:rPr>
              <a:t> / b</a:t>
            </a:r>
            <a:r>
              <a:rPr lang="en-GB" sz="1800" baseline="-25000" dirty="0">
                <a:cs typeface="Symbol" charset="2"/>
              </a:rPr>
              <a:t>y</a:t>
            </a:r>
            <a:r>
              <a:rPr lang="en-GB" sz="1800" dirty="0"/>
              <a:t> = 4cm / 0.1mm</a:t>
            </a:r>
          </a:p>
          <a:p>
            <a:r>
              <a:rPr lang="en-GB" sz="1800" dirty="0" err="1">
                <a:latin typeface="Symbol" charset="2"/>
                <a:cs typeface="Symbol" charset="2"/>
              </a:rPr>
              <a:t>s</a:t>
            </a:r>
            <a:r>
              <a:rPr lang="en-GB" sz="1800" baseline="-25000" dirty="0" err="1">
                <a:cs typeface="Symbol" charset="2"/>
              </a:rPr>
              <a:t>x</a:t>
            </a:r>
            <a:r>
              <a:rPr lang="en-GB" sz="1800" dirty="0">
                <a:cs typeface="Symbol" charset="2"/>
              </a:rPr>
              <a:t> / </a:t>
            </a:r>
            <a:r>
              <a:rPr lang="en-GB" sz="1800" dirty="0" err="1">
                <a:latin typeface="Symbol" charset="2"/>
                <a:cs typeface="Symbol" charset="2"/>
              </a:rPr>
              <a:t>s</a:t>
            </a:r>
            <a:r>
              <a:rPr lang="en-GB" sz="1800" baseline="-25000" dirty="0" err="1">
                <a:cs typeface="Symbol" charset="2"/>
              </a:rPr>
              <a:t>y</a:t>
            </a:r>
            <a:r>
              <a:rPr lang="en-GB" sz="1800" dirty="0">
                <a:cs typeface="Symbol" charset="2"/>
              </a:rPr>
              <a:t> = 5um / 37nm</a:t>
            </a:r>
          </a:p>
          <a:p>
            <a:r>
              <a:rPr lang="en-GB" sz="1800" dirty="0">
                <a:cs typeface="Symbol" charset="2"/>
              </a:rPr>
              <a:t>Rep. Rate = 1.56 Hz</a:t>
            </a:r>
          </a:p>
        </p:txBody>
      </p:sp>
    </p:spTree>
    <p:extLst>
      <p:ext uri="{BB962C8B-B14F-4D97-AF65-F5344CB8AC3E}">
        <p14:creationId xmlns:p14="http://schemas.microsoft.com/office/powerpoint/2010/main" val="14064062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FCBB-597B-474F-A1EF-714F99C99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E9B38-9E8F-7E4E-88E0-733F3FDEB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02" y="1426867"/>
            <a:ext cx="8107961" cy="5182939"/>
          </a:xfrm>
        </p:spPr>
        <p:txBody>
          <a:bodyPr/>
          <a:lstStyle/>
          <a:p>
            <a:r>
              <a:rPr lang="en-GB" sz="1800" dirty="0"/>
              <a:t>Complicated “balancing of higher-order terms” in FFS design leads to very tight tolerances</a:t>
            </a:r>
          </a:p>
          <a:p>
            <a:pPr lvl="1"/>
            <a:r>
              <a:rPr lang="en-GB" sz="1800" dirty="0"/>
              <a:t>Try to model effects where realistic error conditions destroy properties of FFS</a:t>
            </a:r>
          </a:p>
          <a:p>
            <a:pPr lvl="1"/>
            <a:r>
              <a:rPr lang="en-GB" sz="1800" dirty="0"/>
              <a:t>Overcome these weaknesses by designing “tuning knobs” and simulate their effectiveness</a:t>
            </a:r>
          </a:p>
          <a:p>
            <a:pPr lvl="1"/>
            <a:r>
              <a:rPr lang="en-GB" sz="1800" dirty="0"/>
              <a:t>ATF2 validated this procedure by comparisons of accelerator tuning with expected results from simulations</a:t>
            </a:r>
          </a:p>
          <a:p>
            <a:r>
              <a:rPr lang="en-GB" sz="1800" dirty="0"/>
              <a:t>Once tuned, dynamics effects cause drifts on multiple timescales of IP beam size and position</a:t>
            </a:r>
          </a:p>
          <a:p>
            <a:pPr lvl="1"/>
            <a:r>
              <a:rPr lang="en-GB" sz="1800" dirty="0"/>
              <a:t>Model all expected sources of dynamic drift and design countermeasures</a:t>
            </a:r>
          </a:p>
          <a:p>
            <a:pPr lvl="1"/>
            <a:r>
              <a:rPr lang="en-GB" sz="1800" dirty="0"/>
              <a:t>Test in detailed simulations</a:t>
            </a:r>
          </a:p>
          <a:p>
            <a:pPr lvl="1"/>
            <a:r>
              <a:rPr lang="en-GB" sz="1800" dirty="0"/>
              <a:t>ATF2 experience and implementation of dynamic drift countermeasures validated simulations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927170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FEBFE-A8A1-0F4E-8327-DDE92B21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‘Static’ Error Sources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DE147-2D56-FB4A-8012-2818E5B14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232" y="1531370"/>
            <a:ext cx="8107961" cy="4856367"/>
          </a:xfrm>
        </p:spPr>
        <p:txBody>
          <a:bodyPr/>
          <a:lstStyle/>
          <a:p>
            <a:r>
              <a:rPr lang="en-GB" dirty="0"/>
              <a:t>Installed positions</a:t>
            </a:r>
          </a:p>
          <a:p>
            <a:pPr lvl="1"/>
            <a:r>
              <a:rPr lang="en-GB" dirty="0"/>
              <a:t>Horizontal / vertical / roll</a:t>
            </a:r>
          </a:p>
          <a:p>
            <a:pPr lvl="1"/>
            <a:r>
              <a:rPr lang="en-GB" dirty="0"/>
              <a:t>Survey tolerances for ATF2 typically ~100um / 300urad</a:t>
            </a:r>
          </a:p>
          <a:p>
            <a:r>
              <a:rPr lang="en-GB" dirty="0"/>
              <a:t>Alignment</a:t>
            </a:r>
          </a:p>
          <a:p>
            <a:pPr lvl="1"/>
            <a:r>
              <a:rPr lang="en-GB" dirty="0"/>
              <a:t>BPM -&gt; magnet field centres</a:t>
            </a:r>
          </a:p>
          <a:p>
            <a:pPr lvl="1"/>
            <a:r>
              <a:rPr lang="en-GB" dirty="0"/>
              <a:t>Installation tolerances for ATF2 few-100 um</a:t>
            </a:r>
          </a:p>
          <a:p>
            <a:r>
              <a:rPr lang="en-GB" dirty="0"/>
              <a:t>Magnetic fields</a:t>
            </a:r>
          </a:p>
          <a:p>
            <a:pPr lvl="1"/>
            <a:r>
              <a:rPr lang="en-GB" dirty="0"/>
              <a:t>Systematic and random integrated field strength deviations from model</a:t>
            </a:r>
          </a:p>
          <a:p>
            <a:pPr lvl="1"/>
            <a:r>
              <a:rPr lang="en-GB" dirty="0"/>
              <a:t>Quality of fields – relative strengths of magnetic multipoles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6786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A2E5-CB51-3343-AD86-EE6C05835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Tolerances on Placement Errors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E3808B-A403-C34A-A2AF-DDF02BBF9BEF}"/>
              </a:ext>
            </a:extLst>
          </p:cNvPr>
          <p:cNvSpPr txBox="1">
            <a:spLocks/>
          </p:cNvSpPr>
          <p:nvPr/>
        </p:nvSpPr>
        <p:spPr>
          <a:xfrm>
            <a:off x="457200" y="5243235"/>
            <a:ext cx="7467600" cy="120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Tolerances for many magnets much tighter than can be realised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to rely on active tuning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768A3-7E5E-9145-95C0-FAEB9D48B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49" y="1417638"/>
            <a:ext cx="4106098" cy="341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23095-171E-F641-89C4-076FCE6F5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20" y="1417638"/>
            <a:ext cx="4008188" cy="34130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6AB6B2-8BDF-FF40-8954-1646D2B27F10}"/>
              </a:ext>
            </a:extLst>
          </p:cNvPr>
          <p:cNvCxnSpPr/>
          <p:nvPr/>
        </p:nvCxnSpPr>
        <p:spPr>
          <a:xfrm flipV="1">
            <a:off x="5045379" y="2566725"/>
            <a:ext cx="3408477" cy="1085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296353-D3ED-834D-8DE7-608546811018}"/>
              </a:ext>
            </a:extLst>
          </p:cNvPr>
          <p:cNvCxnSpPr/>
          <p:nvPr/>
        </p:nvCxnSpPr>
        <p:spPr>
          <a:xfrm flipV="1">
            <a:off x="782523" y="2249706"/>
            <a:ext cx="3408477" cy="10856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67788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91D1-15BB-D64D-B4CF-F4683F6D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Tolerances on Magnetic Field Errors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14C83-A7A0-A24B-8014-44DF953E6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4755" y="1567543"/>
            <a:ext cx="3743029" cy="48332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Field strength and quality requirements also high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29310-1EFA-F64F-8FC9-A5FE7AC55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92" y="1567543"/>
            <a:ext cx="3475688" cy="3043158"/>
          </a:xfrm>
          <a:prstGeom prst="rect">
            <a:avLst/>
          </a:prstGeom>
        </p:spPr>
      </p:pic>
      <p:pic>
        <p:nvPicPr>
          <p:cNvPr id="6" name="Picture 5" descr="A pencil and paper&#10;&#10;Description automatically generated">
            <a:extLst>
              <a:ext uri="{FF2B5EF4-FFF2-40B4-BE49-F238E27FC236}">
                <a16:creationId xmlns:a16="http://schemas.microsoft.com/office/drawing/2014/main" id="{28BD26BA-027B-9F4E-8E5D-84CAE488F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58" y="2730136"/>
            <a:ext cx="4736463" cy="39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207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8F2E3-2F46-1B46-AADC-10AC80C4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FFS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848EF-7E6A-674E-A2B2-504EE71B3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53" y="1871004"/>
            <a:ext cx="8107961" cy="42816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Have no expectations of producing or placing magnetic elements with these extremely tight tolerance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Instead, design “tuning knobs” to remove the aberrations at the IP that exceeding these tolerance requirements generates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generates a new set of “dynamic” tolerances for the optics design based on the ability for the designed tuning knobs’ ability to remove the expected aberrations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Simulations including tuning knobs and all expected error sources must be run to assess the design of the 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119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B18E-F6A8-3142-8B29-CD0FC4DC8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Increase Luminosity?</a:t>
            </a:r>
            <a:br>
              <a:rPr lang="en-GB" dirty="0"/>
            </a:br>
            <a:r>
              <a:rPr lang="en-GB" i="1" dirty="0"/>
              <a:t>(Linear Colliders)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76B3C-40DA-1C49-8D4E-E5398A906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3" y="5865223"/>
            <a:ext cx="8107961" cy="99277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RF power strong cost driver, try and keep power requirements to minimum &amp; limited scope for efficiency improvements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Luminosity improvements must come mainly from smaller beams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7A2653B-4E3B-B145-8B56-549E1391F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738227"/>
              </p:ext>
            </p:extLst>
          </p:nvPr>
        </p:nvGraphicFramePr>
        <p:xfrm>
          <a:off x="381000" y="1752600"/>
          <a:ext cx="3506788" cy="160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Equation" r:id="rId3" imgW="1054080" imgH="482400" progId="">
                  <p:embed/>
                </p:oleObj>
              </mc:Choice>
              <mc:Fallback>
                <p:oleObj name="Equation" r:id="rId3" imgW="1054080" imgH="482400" progId="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07A2653B-4E3B-B145-8B56-549E1391F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3506788" cy="16065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795598E3-7D7F-A447-81B1-4D2E9C8FC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503044"/>
              </p:ext>
            </p:extLst>
          </p:nvPr>
        </p:nvGraphicFramePr>
        <p:xfrm>
          <a:off x="1359659" y="3654427"/>
          <a:ext cx="531177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5" imgW="1993680" imgH="507960" progId="">
                  <p:embed/>
                </p:oleObj>
              </mc:Choice>
              <mc:Fallback>
                <p:oleObj name="Equation" r:id="rId5" imgW="1993680" imgH="507960" progId="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795598E3-7D7F-A447-81B1-4D2E9C8FC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659" y="3654427"/>
                        <a:ext cx="5311775" cy="13541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AFDF654-DCA1-574F-9E03-DA21A72510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00709"/>
              </p:ext>
            </p:extLst>
          </p:nvPr>
        </p:nvGraphicFramePr>
        <p:xfrm>
          <a:off x="4403725" y="1970669"/>
          <a:ext cx="4029075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7" imgW="1511280" imgH="482400" progId="">
                  <p:embed/>
                </p:oleObj>
              </mc:Choice>
              <mc:Fallback>
                <p:oleObj name="Equation" r:id="rId7" imgW="1511280" imgH="482400" progId="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CAFDF654-DCA1-574F-9E03-DA21A72510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1970669"/>
                        <a:ext cx="4029075" cy="1287462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uble Brace 6">
            <a:extLst>
              <a:ext uri="{FF2B5EF4-FFF2-40B4-BE49-F238E27FC236}">
                <a16:creationId xmlns:a16="http://schemas.microsoft.com/office/drawing/2014/main" id="{68CF11AB-4A71-B540-86A1-142DC33CA46A}"/>
              </a:ext>
            </a:extLst>
          </p:cNvPr>
          <p:cNvSpPr/>
          <p:nvPr/>
        </p:nvSpPr>
        <p:spPr>
          <a:xfrm>
            <a:off x="4015547" y="1970669"/>
            <a:ext cx="4836353" cy="1287462"/>
          </a:xfrm>
          <a:prstGeom prst="brace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DDA075-87EA-9049-A8B4-2A9828259CA1}"/>
              </a:ext>
            </a:extLst>
          </p:cNvPr>
          <p:cNvCxnSpPr/>
          <p:nvPr/>
        </p:nvCxnSpPr>
        <p:spPr>
          <a:xfrm>
            <a:off x="3378200" y="4686300"/>
            <a:ext cx="1231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E11E11-9098-DA40-8F46-6CCFF803B456}"/>
              </a:ext>
            </a:extLst>
          </p:cNvPr>
          <p:cNvCxnSpPr/>
          <p:nvPr/>
        </p:nvCxnSpPr>
        <p:spPr>
          <a:xfrm>
            <a:off x="4724400" y="5110164"/>
            <a:ext cx="20447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EFFF49-7AE3-1C43-9F08-90CD3A8FADEF}"/>
              </a:ext>
            </a:extLst>
          </p:cNvPr>
          <p:cNvSpPr txBox="1"/>
          <p:nvPr/>
        </p:nvSpPr>
        <p:spPr>
          <a:xfrm>
            <a:off x="2680252" y="4914756"/>
            <a:ext cx="2698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/>
                </a:solidFill>
              </a:rPr>
              <a:t>Linac</a:t>
            </a:r>
            <a:r>
              <a:rPr lang="en-GB" sz="1800" b="1" dirty="0">
                <a:solidFill>
                  <a:schemeClr val="accent1"/>
                </a:solidFill>
              </a:rPr>
              <a:t> technology</a:t>
            </a:r>
          </a:p>
          <a:p>
            <a:pPr lvl="2">
              <a:buFont typeface="Arial"/>
              <a:buChar char="•"/>
            </a:pPr>
            <a:r>
              <a:rPr lang="en-GB" sz="1800" b="1" dirty="0">
                <a:solidFill>
                  <a:schemeClr val="accent1"/>
                </a:solidFill>
              </a:rPr>
              <a:t>  Efficiency</a:t>
            </a:r>
          </a:p>
          <a:p>
            <a:pPr lvl="1">
              <a:buFont typeface="Arial"/>
              <a:buChar char="•"/>
            </a:pPr>
            <a:r>
              <a:rPr lang="en-GB" sz="1800" b="1" dirty="0">
                <a:solidFill>
                  <a:schemeClr val="accent1"/>
                </a:solidFill>
              </a:rPr>
              <a:t>  Available power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8424D6-5E4A-C848-8C09-05252DE220B1}"/>
              </a:ext>
            </a:extLst>
          </p:cNvPr>
          <p:cNvSpPr txBox="1"/>
          <p:nvPr/>
        </p:nvSpPr>
        <p:spPr>
          <a:xfrm>
            <a:off x="6758245" y="3705396"/>
            <a:ext cx="28995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Beam-beam effects	</a:t>
            </a:r>
          </a:p>
          <a:p>
            <a:pPr lvl="1">
              <a:buFont typeface="Arial"/>
              <a:buChar char="•"/>
            </a:pPr>
            <a:r>
              <a:rPr lang="en-GB" sz="1600" dirty="0" err="1">
                <a:solidFill>
                  <a:schemeClr val="accent2"/>
                </a:solidFill>
              </a:rPr>
              <a:t>Beamstrahlung</a:t>
            </a:r>
            <a:endParaRPr lang="en-GB" sz="1600" dirty="0">
              <a:solidFill>
                <a:schemeClr val="accent2"/>
              </a:solidFill>
            </a:endParaRPr>
          </a:p>
          <a:p>
            <a:pPr lvl="1">
              <a:buFont typeface="Arial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Disruption</a:t>
            </a:r>
          </a:p>
          <a:p>
            <a:r>
              <a:rPr lang="en-GB" sz="1600" dirty="0">
                <a:solidFill>
                  <a:schemeClr val="accent2"/>
                </a:solidFill>
              </a:rPr>
              <a:t>Strong focusing</a:t>
            </a:r>
          </a:p>
          <a:p>
            <a:pPr lvl="1">
              <a:buFont typeface="Arial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Optical aberrations</a:t>
            </a:r>
          </a:p>
          <a:p>
            <a:pPr lvl="1">
              <a:buFont typeface="Arial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Stability, tolerance</a:t>
            </a:r>
          </a:p>
        </p:txBody>
      </p:sp>
    </p:spTree>
    <p:extLst>
      <p:ext uri="{BB962C8B-B14F-4D97-AF65-F5344CB8AC3E}">
        <p14:creationId xmlns:p14="http://schemas.microsoft.com/office/powerpoint/2010/main" val="406344900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0C52-6B55-4E4A-8675-B600CBF3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Sextupole Tuning Knobs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D4D473-79F7-6344-9D90-2E55CFBE1B0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349263"/>
            <a:ext cx="8229600" cy="481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/>
              <a:t>Deliberately offsetting the beam orbit using the FFS sextupoles (mounted on magnet mover systems) provides tuning knobs for dispersion, waist-shift, coupling and other higher-order terms at the IP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Orthogonal knobs are computed by inverting the sextupole move -&gt; IP aberration matrix formed by scanning the sextupoles in turn and measuring the IP terms.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D7403F9-8B83-D34C-B292-FB848676F9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853045"/>
              </p:ext>
            </p:extLst>
          </p:nvPr>
        </p:nvGraphicFramePr>
        <p:xfrm>
          <a:off x="709976" y="2923381"/>
          <a:ext cx="4837112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Equation" r:id="rId3" imgW="2489040" imgH="558720" progId="Equation.3">
                  <p:embed/>
                </p:oleObj>
              </mc:Choice>
              <mc:Fallback>
                <p:oleObj name="Equation" r:id="rId3" imgW="2489040" imgH="558720" progId="Equation.3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D7403F9-8B83-D34C-B292-FB848676F9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76" y="2923381"/>
                        <a:ext cx="4837112" cy="10112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027DB7-0BFA-724B-B515-CA0AE5E065D2}"/>
              </a:ext>
            </a:extLst>
          </p:cNvPr>
          <p:cNvSpPr txBox="1"/>
          <p:nvPr/>
        </p:nvSpPr>
        <p:spPr>
          <a:xfrm>
            <a:off x="827385" y="5806891"/>
            <a:ext cx="3744615" cy="7181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171450" marR="0" indent="-17145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Tolerances on movers is tight</a:t>
            </a:r>
          </a:p>
          <a:p>
            <a:pPr marL="171450" lvl="1" indent="-171450" algn="l" rtl="0" latinLnBrk="1" hangingPunct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ILC ~ 50nm position sensitivity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7195584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066C-0B3D-DE45-A857-099B2B14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Tuning Knobs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30828-6822-7742-BAD5-05C9E650C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5223" y="1763485"/>
            <a:ext cx="2702561" cy="50945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Removes sensitivity to beam waist offsets, coupling &amp; momentum dispersion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Second-order aberrations still important</a:t>
            </a:r>
          </a:p>
        </p:txBody>
      </p:sp>
      <p:pic>
        <p:nvPicPr>
          <p:cNvPr id="5" name="Picture 4" descr="A picture containing implement, pencil&#10;&#10;Description automatically generated">
            <a:extLst>
              <a:ext uri="{FF2B5EF4-FFF2-40B4-BE49-F238E27FC236}">
                <a16:creationId xmlns:a16="http://schemas.microsoft.com/office/drawing/2014/main" id="{B0B51A26-6748-5A43-8407-8BC58D011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3485"/>
            <a:ext cx="5619499" cy="446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14751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94BB-8A20-8A47-8F7D-698296CB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Size Tuning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3CCFD-0BB9-7E40-8484-51C10519C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2526" y="1887421"/>
            <a:ext cx="3055258" cy="49705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Beam size reduced by repeated application of both linear and non-linear knobs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Non-linear knobs involve sextupole, skew-sextupole &amp; octupole rotations &amp; strength changes</a:t>
            </a:r>
          </a:p>
        </p:txBody>
      </p:sp>
      <p:pic>
        <p:nvPicPr>
          <p:cNvPr id="5" name="Picture 4" descr="A screenshot of a map&#10;&#10;Description automatically generated">
            <a:extLst>
              <a:ext uri="{FF2B5EF4-FFF2-40B4-BE49-F238E27FC236}">
                <a16:creationId xmlns:a16="http://schemas.microsoft.com/office/drawing/2014/main" id="{75FF73A7-125B-7541-B30C-465D76FE2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7422"/>
            <a:ext cx="5294267" cy="37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8576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9DF6F-72F6-C246-A713-30178AAA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Error Considerations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C1A4C3-2B87-3D4C-8B24-DB9DC18389A4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7467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lnSpcReduction="10000"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to worry about</a:t>
            </a:r>
            <a:br>
              <a:rPr lang="en-GB" dirty="0"/>
            </a:br>
            <a:r>
              <a:rPr lang="en-GB" dirty="0"/>
              <a:t>many jitter sources at</a:t>
            </a:r>
            <a:br>
              <a:rPr lang="en-GB" dirty="0"/>
            </a:br>
            <a:r>
              <a:rPr lang="en-GB" dirty="0"/>
              <a:t>nanoscale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Ground motion</a:t>
            </a:r>
          </a:p>
          <a:p>
            <a:pPr lvl="1"/>
            <a:r>
              <a:rPr lang="en-GB" dirty="0"/>
              <a:t>Natural and cultural</a:t>
            </a:r>
          </a:p>
          <a:p>
            <a:pPr lvl="1"/>
            <a:r>
              <a:rPr lang="en-GB" dirty="0"/>
              <a:t>Especially final doublet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Mechanical jitters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Temperature drifts</a:t>
            </a:r>
          </a:p>
          <a:p>
            <a:pPr lvl="1"/>
            <a:r>
              <a:rPr lang="en-GB" dirty="0"/>
              <a:t>e.g. 1</a:t>
            </a:r>
            <a:r>
              <a:rPr lang="en-GB" baseline="30000" dirty="0"/>
              <a:t>0</a:t>
            </a:r>
            <a:r>
              <a:rPr lang="en-GB" dirty="0"/>
              <a:t>C degree ~ 10um</a:t>
            </a:r>
            <a:br>
              <a:rPr lang="en-GB" dirty="0"/>
            </a:br>
            <a:r>
              <a:rPr lang="en-GB" dirty="0"/>
              <a:t>motion in most metals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Magnetic field drifts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8A23D788-9503-DD4D-9ECC-A784F6C9F917}"/>
              </a:ext>
            </a:extLst>
          </p:cNvPr>
          <p:cNvGrpSpPr>
            <a:grpSpLocks/>
          </p:cNvGrpSpPr>
          <p:nvPr/>
        </p:nvGrpSpPr>
        <p:grpSpPr bwMode="auto">
          <a:xfrm>
            <a:off x="4859338" y="1269264"/>
            <a:ext cx="3992562" cy="2101850"/>
            <a:chOff x="2318" y="2794"/>
            <a:chExt cx="2515" cy="1324"/>
          </a:xfrm>
          <a:noFill/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9F077-AF51-CF4B-93A1-59C5FBA49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794"/>
              <a:ext cx="2515" cy="13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EC2D1F7-5CA2-5C49-883E-39B7A557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6" y="3099"/>
              <a:ext cx="115" cy="7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BE217992-6ECC-1749-A36D-0F1B862A3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3" y="3089"/>
              <a:ext cx="115" cy="7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4D28E643-620C-1A43-87ED-722CEE7BB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216"/>
              <a:ext cx="10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63FBDFF4-3A10-A141-A6C2-93A5FD415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216"/>
              <a:ext cx="1056" cy="4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4589421F-9AAD-CB43-A312-8A92AF241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9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D19DA9EF-36CB-9841-9B00-AB606D70D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360"/>
              <a:ext cx="10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43F573E9-1954-B14D-96DD-822F720CC5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360"/>
              <a:ext cx="1056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6CC7F575-E2EA-F04B-92D6-0894CBBBF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55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8575486A-A3CA-6140-A569-0708A939C8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9" y="3460"/>
              <a:ext cx="240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6668BCCF-130B-BB40-AE75-AD6074E170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0" y="3552"/>
              <a:ext cx="10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AA7399BD-2090-B145-B01F-C43431D7DD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360"/>
              <a:ext cx="1056" cy="19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450B52DE-16E3-FF46-B4BF-E4E9B5015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36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38ABE439-BC9C-8340-91C6-8CB908BF6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3696"/>
              <a:ext cx="96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D31F694D-A2FD-B04C-99FA-7B204FD8A7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8" y="3216"/>
              <a:ext cx="1056" cy="4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20CD40D2-1DC7-6F46-B767-790804763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21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" name="Group 48">
            <a:extLst>
              <a:ext uri="{FF2B5EF4-FFF2-40B4-BE49-F238E27FC236}">
                <a16:creationId xmlns:a16="http://schemas.microsoft.com/office/drawing/2014/main" id="{6F73DA32-F896-394F-B86B-D3C6632A0DC3}"/>
              </a:ext>
            </a:extLst>
          </p:cNvPr>
          <p:cNvGrpSpPr>
            <a:grpSpLocks/>
          </p:cNvGrpSpPr>
          <p:nvPr/>
        </p:nvGrpSpPr>
        <p:grpSpPr bwMode="auto">
          <a:xfrm>
            <a:off x="4848440" y="2781571"/>
            <a:ext cx="3992562" cy="2101850"/>
            <a:chOff x="-672" y="2784"/>
            <a:chExt cx="2515" cy="1324"/>
          </a:xfrm>
          <a:noFill/>
        </p:grpSpPr>
        <p:sp>
          <p:nvSpPr>
            <p:cNvPr id="23" name="Rectangle 23">
              <a:extLst>
                <a:ext uri="{FF2B5EF4-FFF2-40B4-BE49-F238E27FC236}">
                  <a16:creationId xmlns:a16="http://schemas.microsoft.com/office/drawing/2014/main" id="{DF7AA32E-240B-F84C-96B5-D177C3655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2" y="2784"/>
              <a:ext cx="2515" cy="132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32">
              <a:extLst>
                <a:ext uri="{FF2B5EF4-FFF2-40B4-BE49-F238E27FC236}">
                  <a16:creationId xmlns:a16="http://schemas.microsoft.com/office/drawing/2014/main" id="{4AF8614B-524E-5F47-9386-437D818FB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631" y="3450"/>
              <a:ext cx="2400" cy="0"/>
            </a:xfrm>
            <a:prstGeom prst="line">
              <a:avLst/>
            </a:prstGeom>
            <a:grp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264E510-7855-4F49-870C-F17ABDB80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" y="2973"/>
              <a:ext cx="115" cy="7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A5BD18-2A64-9742-BF1C-A21EE130A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3" y="3165"/>
              <a:ext cx="115" cy="723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0">
              <a:extLst>
                <a:ext uri="{FF2B5EF4-FFF2-40B4-BE49-F238E27FC236}">
                  <a16:creationId xmlns:a16="http://schemas.microsoft.com/office/drawing/2014/main" id="{73626A85-59B6-AF41-8AEF-229210DF0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" y="3360"/>
              <a:ext cx="558" cy="32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1">
              <a:extLst>
                <a:ext uri="{FF2B5EF4-FFF2-40B4-BE49-F238E27FC236}">
                  <a16:creationId xmlns:a16="http://schemas.microsoft.com/office/drawing/2014/main" id="{F380D96E-1777-A44F-A9C3-FEABF6C4E6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" y="3360"/>
              <a:ext cx="540" cy="18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4">
              <a:extLst>
                <a:ext uri="{FF2B5EF4-FFF2-40B4-BE49-F238E27FC236}">
                  <a16:creationId xmlns:a16="http://schemas.microsoft.com/office/drawing/2014/main" id="{21594FEF-DBCC-884A-86F8-7E1D8270CB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3204"/>
              <a:ext cx="510" cy="30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Line 45">
              <a:extLst>
                <a:ext uri="{FF2B5EF4-FFF2-40B4-BE49-F238E27FC236}">
                  <a16:creationId xmlns:a16="http://schemas.microsoft.com/office/drawing/2014/main" id="{DA6E4A70-1802-F14A-94D2-E37A9F3A33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0" y="3351"/>
              <a:ext cx="513" cy="15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A1D1F6F8-8B5E-4844-9CD9-BF5D7C39E0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68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Line 31">
              <a:extLst>
                <a:ext uri="{FF2B5EF4-FFF2-40B4-BE49-F238E27FC236}">
                  <a16:creationId xmlns:a16="http://schemas.microsoft.com/office/drawing/2014/main" id="{41E4F651-148E-8B46-8CC4-E1027F73A8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542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981DDB7C-4D60-E64E-9E00-5B88731E58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350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Line 38">
              <a:extLst>
                <a:ext uri="{FF2B5EF4-FFF2-40B4-BE49-F238E27FC236}">
                  <a16:creationId xmlns:a16="http://schemas.microsoft.com/office/drawing/2014/main" id="{AA50BFA4-7E7C-F846-A2CF-A68166162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4" y="3206"/>
              <a:ext cx="24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6">
              <a:extLst>
                <a:ext uri="{FF2B5EF4-FFF2-40B4-BE49-F238E27FC236}">
                  <a16:creationId xmlns:a16="http://schemas.microsoft.com/office/drawing/2014/main" id="{7FA6D9F1-11BA-874D-9AFF-C91E6AF404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0" y="3510"/>
              <a:ext cx="510" cy="3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Line 47">
              <a:extLst>
                <a:ext uri="{FF2B5EF4-FFF2-40B4-BE49-F238E27FC236}">
                  <a16:creationId xmlns:a16="http://schemas.microsoft.com/office/drawing/2014/main" id="{23EC5D61-7F60-3F48-944A-8716931FE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60" y="3510"/>
              <a:ext cx="513" cy="17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26">
              <a:extLst>
                <a:ext uri="{FF2B5EF4-FFF2-40B4-BE49-F238E27FC236}">
                  <a16:creationId xmlns:a16="http://schemas.microsoft.com/office/drawing/2014/main" id="{AD976E4A-D0E9-7746-97B6-0A75A2DE3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90" y="3206"/>
              <a:ext cx="10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Line 29">
              <a:extLst>
                <a:ext uri="{FF2B5EF4-FFF2-40B4-BE49-F238E27FC236}">
                  <a16:creationId xmlns:a16="http://schemas.microsoft.com/office/drawing/2014/main" id="{96707325-0C68-B445-9642-28059DA0E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90" y="3350"/>
              <a:ext cx="10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91E200DF-E9FF-A44B-8B1B-173BCD75C8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90" y="3542"/>
              <a:ext cx="100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Line 36">
              <a:extLst>
                <a:ext uri="{FF2B5EF4-FFF2-40B4-BE49-F238E27FC236}">
                  <a16:creationId xmlns:a16="http://schemas.microsoft.com/office/drawing/2014/main" id="{25813F34-C161-2342-8798-89282EB6DA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542" y="3686"/>
              <a:ext cx="96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43">
              <a:extLst>
                <a:ext uri="{FF2B5EF4-FFF2-40B4-BE49-F238E27FC236}">
                  <a16:creationId xmlns:a16="http://schemas.microsoft.com/office/drawing/2014/main" id="{51D0C570-5C1E-EB4C-8656-352CC65CB3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" y="3204"/>
              <a:ext cx="543" cy="156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Line 42">
              <a:extLst>
                <a:ext uri="{FF2B5EF4-FFF2-40B4-BE49-F238E27FC236}">
                  <a16:creationId xmlns:a16="http://schemas.microsoft.com/office/drawing/2014/main" id="{63C3611B-3D22-E14E-8B0E-E1CC16DEA8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" y="3348"/>
              <a:ext cx="537" cy="1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5520F9C-553D-6442-ACA4-2E75E73D07BC}"/>
              </a:ext>
            </a:extLst>
          </p:cNvPr>
          <p:cNvSpPr txBox="1"/>
          <p:nvPr/>
        </p:nvSpPr>
        <p:spPr>
          <a:xfrm>
            <a:off x="4716229" y="4759376"/>
            <a:ext cx="295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sz="1800" dirty="0"/>
              <a:t> Parallel-point focusing</a:t>
            </a:r>
          </a:p>
          <a:p>
            <a:pPr>
              <a:buFont typeface="Arial"/>
              <a:buChar char="•"/>
            </a:pPr>
            <a:r>
              <a:rPr lang="en-GB" sz="1800" dirty="0"/>
              <a:t> Tolerance of FD ~nm!</a:t>
            </a:r>
          </a:p>
        </p:txBody>
      </p:sp>
    </p:spTree>
    <p:extLst>
      <p:ext uri="{BB962C8B-B14F-4D97-AF65-F5344CB8AC3E}">
        <p14:creationId xmlns:p14="http://schemas.microsoft.com/office/powerpoint/2010/main" val="212330654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1FD9-468D-A845-AF8A-03DB63B7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Motion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300F0-3E58-AB4F-8703-3BE59B6CF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561" y="1499092"/>
            <a:ext cx="6701876" cy="4104190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E11664-051D-7746-97A0-78C9BC89D816}"/>
              </a:ext>
            </a:extLst>
          </p:cNvPr>
          <p:cNvSpPr txBox="1">
            <a:spLocks/>
          </p:cNvSpPr>
          <p:nvPr/>
        </p:nvSpPr>
        <p:spPr>
          <a:xfrm>
            <a:off x="457200" y="5603282"/>
            <a:ext cx="7467600" cy="1045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Ground motion spectra specific to individual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Underlying power law, overlaid with cultural noise source which dominate above a few 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86354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27E4-DE82-4048-8A8A-E4CA7EA0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Stability at LC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D24C19F-0AC5-3442-B71A-218581D296D4}"/>
              </a:ext>
            </a:extLst>
          </p:cNvPr>
          <p:cNvSpPr txBox="1">
            <a:spLocks/>
          </p:cNvSpPr>
          <p:nvPr/>
        </p:nvSpPr>
        <p:spPr>
          <a:xfrm>
            <a:off x="6458738" y="1966652"/>
            <a:ext cx="2529221" cy="4159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77500" lnSpcReduction="20000"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Luminosity loss through fast motion of final doublets causing offset in beam collisions</a:t>
            </a:r>
          </a:p>
          <a:p>
            <a:pPr lvl="1"/>
            <a:r>
              <a:rPr lang="en-GB"/>
              <a:t>Mitigated by MHz-scale intra-train feedback close to IP</a:t>
            </a:r>
          </a:p>
          <a:p>
            <a:r>
              <a:rPr lang="en-GB"/>
              <a:t>Emittance dilution due to orbit growth on longer timescales</a:t>
            </a:r>
          </a:p>
          <a:p>
            <a:pPr lvl="1"/>
            <a:r>
              <a:rPr lang="en-GB"/>
              <a:t>Mitigated by distributed orbit feedback systems</a:t>
            </a:r>
            <a:endParaRPr lang="en-GB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922516D8-BA89-0549-B2C9-5ECB8F25B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88769"/>
              </p:ext>
            </p:extLst>
          </p:nvPr>
        </p:nvGraphicFramePr>
        <p:xfrm>
          <a:off x="177639" y="1966651"/>
          <a:ext cx="6281100" cy="391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Worksheet" r:id="rId3" imgW="6997700" imgH="4368800" progId="Excel.Sheet.8">
                  <p:embed/>
                </p:oleObj>
              </mc:Choice>
              <mc:Fallback>
                <p:oleObj name="Worksheet" r:id="rId3" imgW="6997700" imgH="4368800" progId="Excel.Shee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922516D8-BA89-0549-B2C9-5ECB8F25B0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639" y="1966651"/>
                        <a:ext cx="6281100" cy="391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37B1677-2B8E-F644-92AB-43EB348F3637}"/>
              </a:ext>
            </a:extLst>
          </p:cNvPr>
          <p:cNvSpPr txBox="1"/>
          <p:nvPr/>
        </p:nvSpPr>
        <p:spPr>
          <a:xfrm>
            <a:off x="1595688" y="3647468"/>
            <a:ext cx="94438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NO FB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0F3EF1-618A-2A4C-B336-CD1F9011AA9A}"/>
              </a:ext>
            </a:extLst>
          </p:cNvPr>
          <p:cNvSpPr txBox="1"/>
          <p:nvPr/>
        </p:nvSpPr>
        <p:spPr>
          <a:xfrm>
            <a:off x="3734128" y="3647468"/>
            <a:ext cx="1118067" cy="307777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IP FB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B5F1B-CDE1-E543-8312-4DD29669FB9F}"/>
              </a:ext>
            </a:extLst>
          </p:cNvPr>
          <p:cNvSpPr txBox="1"/>
          <p:nvPr/>
        </p:nvSpPr>
        <p:spPr>
          <a:xfrm>
            <a:off x="3343348" y="2344801"/>
            <a:ext cx="1649964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IP + Orbit FB</a:t>
            </a:r>
          </a:p>
        </p:txBody>
      </p:sp>
    </p:spTree>
    <p:extLst>
      <p:ext uri="{BB962C8B-B14F-4D97-AF65-F5344CB8AC3E}">
        <p14:creationId xmlns:p14="http://schemas.microsoft.com/office/powerpoint/2010/main" val="115515733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A9CC-9D8D-4048-AE89-2FA6BC38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Stability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A6252E-D91D-8043-8A92-068343FD95DC}"/>
              </a:ext>
            </a:extLst>
          </p:cNvPr>
          <p:cNvSpPr txBox="1">
            <a:spLocks/>
          </p:cNvSpPr>
          <p:nvPr/>
        </p:nvSpPr>
        <p:spPr>
          <a:xfrm>
            <a:off x="5134426" y="1888868"/>
            <a:ext cx="3397622" cy="4237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defTabSz="1294919">
              <a:lnSpc>
                <a:spcPct val="120000"/>
              </a:lnSpc>
              <a:spcBef>
                <a:spcPts val="300"/>
              </a:spcBef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1pPr>
            <a:lvl2pPr marL="397362" indent="-164085" defTabSz="1294919">
              <a:lnSpc>
                <a:spcPct val="120000"/>
              </a:lnSpc>
              <a:spcBef>
                <a:spcPts val="300"/>
              </a:spcBef>
              <a:buClr>
                <a:srgbClr val="C00000"/>
              </a:buClr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2pPr>
            <a:lvl3pPr marL="640318" indent="-183287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3pPr>
            <a:lvl4pPr marL="895417" indent="-205107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4pPr>
            <a:lvl5pPr marL="1170665" indent="-256602" defTabSz="1294919">
              <a:lnSpc>
                <a:spcPct val="120000"/>
              </a:lnSpc>
              <a:spcBef>
                <a:spcPts val="300"/>
              </a:spcBef>
              <a:buSzPct val="100000"/>
              <a:buChar char="-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5pPr>
            <a:lvl6pPr marL="254462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6pPr>
            <a:lvl7pPr marL="3001657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7pPr>
            <a:lvl8pPr marL="3458689" indent="-259475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8pPr>
            <a:lvl9pPr marL="3915719" indent="-259474" defTabSz="1294919">
              <a:lnSpc>
                <a:spcPct val="120000"/>
              </a:lnSpc>
              <a:spcBef>
                <a:spcPts val="300"/>
              </a:spcBef>
              <a:buSzPct val="100000"/>
              <a:buChar char="•"/>
              <a:defRPr sz="2200">
                <a:uFill>
                  <a:solidFill/>
                </a:u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Feedback &amp; Orbit control not enough for long term beam size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Need to periodically tune using all available aberration correction knobs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Concept of “tuning knob dither feedback”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Design of tuning system integral part of understanding luminosity capabilities of collider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518246CE-69EC-1142-B9B7-D0E1EFD54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3244" t="13173" r="36645" b="21281"/>
          <a:stretch>
            <a:fillRect/>
          </a:stretch>
        </p:blipFill>
        <p:spPr bwMode="auto">
          <a:xfrm>
            <a:off x="457200" y="2019134"/>
            <a:ext cx="4451657" cy="32023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612463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3664-6FDA-8245-8A9B-46E9CAC6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at the extremes- CLIC 3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F9EF8-CAF8-974E-AD24-89BFF9B8A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15" y="4738887"/>
            <a:ext cx="8107961" cy="18970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Simulations with many imperfections (but not all) performed in close to realistic (but still not close enough)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</a:t>
            </a:r>
            <a:r>
              <a:rPr lang="en-US" baseline="-25000" dirty="0" err="1"/>
              <a:t>cm</a:t>
            </a:r>
            <a:r>
              <a:rPr lang="en-US" dirty="0"/>
              <a:t>&lt;1TeV machines look tunable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 3 </a:t>
            </a:r>
            <a:r>
              <a:rPr lang="en-US" dirty="0" err="1"/>
              <a:t>TeV</a:t>
            </a:r>
            <a:r>
              <a:rPr lang="en-US" dirty="0"/>
              <a:t> still hasn’t been shown to be tunable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A77EE1F-9A47-CF43-A7FE-9CB732D96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7" y="2239100"/>
            <a:ext cx="4378830" cy="2379799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F7DFF0-0E64-D244-8D9E-8A2624C28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5687"/>
            <a:ext cx="4259833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C76E54-F181-244D-A06A-CDAC94728D8F}"/>
              </a:ext>
            </a:extLst>
          </p:cNvPr>
          <p:cNvSpPr txBox="1"/>
          <p:nvPr/>
        </p:nvSpPr>
        <p:spPr>
          <a:xfrm>
            <a:off x="1867989" y="1944705"/>
            <a:ext cx="2534348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E. Marin et. al., IPAC 2018</a:t>
            </a:r>
          </a:p>
        </p:txBody>
      </p:sp>
    </p:spTree>
    <p:extLst>
      <p:ext uri="{BB962C8B-B14F-4D97-AF65-F5344CB8AC3E}">
        <p14:creationId xmlns:p14="http://schemas.microsoft.com/office/powerpoint/2010/main" val="418823463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B461-9234-5A4D-BCE0-A49A919E7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Tolerances for Tuning to Work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F53243-91CA-EB44-82F9-2425815BE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" y="1534459"/>
            <a:ext cx="7394386" cy="45429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A8FE03-E47C-774F-947E-B00891D1FE0E}"/>
              </a:ext>
            </a:extLst>
          </p:cNvPr>
          <p:cNvSpPr txBox="1"/>
          <p:nvPr/>
        </p:nvSpPr>
        <p:spPr>
          <a:xfrm>
            <a:off x="6099717" y="1293148"/>
            <a:ext cx="42159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ILC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E0B79-53F1-4A45-B1F1-FE7384D0831A}"/>
              </a:ext>
            </a:extLst>
          </p:cNvPr>
          <p:cNvSpPr txBox="1"/>
          <p:nvPr/>
        </p:nvSpPr>
        <p:spPr>
          <a:xfrm>
            <a:off x="8251548" y="1293147"/>
            <a:ext cx="569067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F9E41-B901-EA43-B187-95E70C8A9C3F}"/>
              </a:ext>
            </a:extLst>
          </p:cNvPr>
          <p:cNvSpPr txBox="1"/>
          <p:nvPr/>
        </p:nvSpPr>
        <p:spPr>
          <a:xfrm>
            <a:off x="8251548" y="1626572"/>
            <a:ext cx="49372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 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01D70F-6A95-6F4B-8C50-591E7F05E93E}"/>
              </a:ext>
            </a:extLst>
          </p:cNvPr>
          <p:cNvSpPr txBox="1"/>
          <p:nvPr/>
        </p:nvSpPr>
        <p:spPr>
          <a:xfrm>
            <a:off x="8251547" y="2719646"/>
            <a:ext cx="41517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 </a:t>
            </a:r>
            <a:r>
              <a:rPr lang="en-US" sz="1100" dirty="0">
                <a:solidFill>
                  <a:srgbClr val="000000"/>
                </a:solidFill>
              </a:rPr>
              <a:t>n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29BC7-4EE3-D248-BEC9-DF143C8CFD01}"/>
              </a:ext>
            </a:extLst>
          </p:cNvPr>
          <p:cNvSpPr txBox="1"/>
          <p:nvPr/>
        </p:nvSpPr>
        <p:spPr>
          <a:xfrm>
            <a:off x="8212273" y="2976127"/>
            <a:ext cx="49372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 nm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CE7BF-BFAE-E947-80BD-51A34FA7F4DC}"/>
              </a:ext>
            </a:extLst>
          </p:cNvPr>
          <p:cNvSpPr txBox="1"/>
          <p:nvPr/>
        </p:nvSpPr>
        <p:spPr>
          <a:xfrm>
            <a:off x="8220320" y="3293065"/>
            <a:ext cx="493725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 nm</a:t>
            </a:r>
          </a:p>
        </p:txBody>
      </p:sp>
    </p:spTree>
    <p:extLst>
      <p:ext uri="{BB962C8B-B14F-4D97-AF65-F5344CB8AC3E}">
        <p14:creationId xmlns:p14="http://schemas.microsoft.com/office/powerpoint/2010/main" val="245737569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7C84-0190-C145-8ADA-1DE07087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Collimation &amp; Wakefields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16ECE-242B-7F43-9F8F-9E26A344E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3007" y="1573431"/>
            <a:ext cx="2936320" cy="40725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Collimation required to remove halo particles to protect detector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Tight collimation requirements require careful design to avoid wakefields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beta functions in BDS also require careful consideration of wakefield issues</a:t>
            </a:r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9D69671C-E186-3242-84E1-C04DBC6FD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3" y="1344930"/>
            <a:ext cx="5559114" cy="3723459"/>
          </a:xfrm>
          <a:prstGeom prst="rect">
            <a:avLst/>
          </a:prstGeom>
        </p:spPr>
      </p:pic>
      <p:pic>
        <p:nvPicPr>
          <p:cNvPr id="9" name="Picture 8" descr="A picture containing object&#10;&#10;Description automatically generated">
            <a:extLst>
              <a:ext uri="{FF2B5EF4-FFF2-40B4-BE49-F238E27FC236}">
                <a16:creationId xmlns:a16="http://schemas.microsoft.com/office/drawing/2014/main" id="{E94CB769-9F32-CB43-BDEA-CE09FF08C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0" y="5458369"/>
            <a:ext cx="2590800" cy="1009650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429EC9-9857-7144-ACEB-D7755B7D64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075" y="5034944"/>
            <a:ext cx="2545807" cy="182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962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11591-1177-1744-9211-631888C3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Ring vs. LC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8D0CF-253B-A648-83B8-4E88642E4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823" y="2403565"/>
            <a:ext cx="8107961" cy="445443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LEP </a:t>
            </a:r>
            <a:r>
              <a:rPr lang="en-GB" i="1" dirty="0" err="1"/>
              <a:t>f</a:t>
            </a:r>
            <a:r>
              <a:rPr lang="en-GB" i="1" baseline="-25000" dirty="0" err="1"/>
              <a:t>rep</a:t>
            </a:r>
            <a:r>
              <a:rPr lang="en-GB" i="1" dirty="0"/>
              <a:t> = </a:t>
            </a:r>
            <a:r>
              <a:rPr lang="en-GB" dirty="0"/>
              <a:t>44 kHz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LC </a:t>
            </a:r>
            <a:r>
              <a:rPr lang="en-GB" i="1" dirty="0" err="1"/>
              <a:t>f</a:t>
            </a:r>
            <a:r>
              <a:rPr lang="en-GB" i="1" baseline="-25000" dirty="0" err="1"/>
              <a:t>rep</a:t>
            </a:r>
            <a:r>
              <a:rPr lang="en-GB" dirty="0"/>
              <a:t> = 5, 50 Hz (ILC 0.5, CLIC 3TeV)</a:t>
            </a:r>
          </a:p>
          <a:p>
            <a:pPr lvl="1"/>
            <a:r>
              <a:rPr lang="en-GB" dirty="0"/>
              <a:t>Power 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Already factor 8,800 / 880 down in </a:t>
            </a:r>
            <a:r>
              <a:rPr lang="en-GB" i="1" dirty="0"/>
              <a:t>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Must push hard on beam cross-section at interaction</a:t>
            </a:r>
          </a:p>
          <a:p>
            <a:pPr lvl="1"/>
            <a:r>
              <a:rPr lang="en-GB" dirty="0"/>
              <a:t>LEP 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l-GR" dirty="0"/>
              <a:t>/σ</a:t>
            </a:r>
            <a:r>
              <a:rPr lang="en-US" baseline="-25000" dirty="0"/>
              <a:t>y</a:t>
            </a:r>
            <a:r>
              <a:rPr lang="en-US" dirty="0"/>
              <a:t> = 130 / 6 um</a:t>
            </a:r>
          </a:p>
          <a:p>
            <a:pPr lvl="1"/>
            <a:r>
              <a:rPr lang="en-US" dirty="0"/>
              <a:t>LC</a:t>
            </a:r>
            <a:r>
              <a:rPr lang="en-GB" dirty="0"/>
              <a:t> 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l-GR" dirty="0"/>
              <a:t>/σ</a:t>
            </a:r>
            <a:r>
              <a:rPr lang="en-US" baseline="-25000" dirty="0"/>
              <a:t>y</a:t>
            </a:r>
            <a:r>
              <a:rPr lang="en-US" dirty="0"/>
              <a:t> = 474 / 3.8 , 40 / 1 </a:t>
            </a:r>
            <a:r>
              <a:rPr lang="en-US" b="1" dirty="0"/>
              <a:t>nm</a:t>
            </a:r>
            <a:r>
              <a:rPr lang="en-US" dirty="0"/>
              <a:t> (ILC 0.5, CLIC 3TeV)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&gt; factor 10</a:t>
            </a:r>
            <a:r>
              <a:rPr lang="en-US" b="1" baseline="30000" dirty="0">
                <a:solidFill>
                  <a:schemeClr val="accent2"/>
                </a:solidFill>
              </a:rPr>
              <a:t>6</a:t>
            </a:r>
            <a:r>
              <a:rPr lang="en-US" b="1" dirty="0">
                <a:solidFill>
                  <a:schemeClr val="accent2"/>
                </a:solidFill>
              </a:rPr>
              <a:t> gain to get &gt; 2 x 10</a:t>
            </a:r>
            <a:r>
              <a:rPr lang="en-US" b="1" baseline="30000" dirty="0">
                <a:solidFill>
                  <a:schemeClr val="accent2"/>
                </a:solidFill>
              </a:rPr>
              <a:t>34</a:t>
            </a:r>
            <a:r>
              <a:rPr lang="en-US" b="1" dirty="0">
                <a:solidFill>
                  <a:schemeClr val="accent2"/>
                </a:solidFill>
              </a:rPr>
              <a:t> luminosity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Also, LC can push harder on beam-beam (H</a:t>
            </a:r>
            <a:r>
              <a:rPr lang="en-US" baseline="-25000" dirty="0"/>
              <a:t>D</a:t>
            </a:r>
            <a:r>
              <a:rPr lang="en-US" dirty="0"/>
              <a:t>), but there are limits.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37E83B37-400F-154D-B796-08331ECE2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906089"/>
              </p:ext>
            </p:extLst>
          </p:nvPr>
        </p:nvGraphicFramePr>
        <p:xfrm>
          <a:off x="456232" y="1423654"/>
          <a:ext cx="2534194" cy="90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3" imgW="1422360" imgH="507960" progId="">
                  <p:embed/>
                </p:oleObj>
              </mc:Choice>
              <mc:Fallback>
                <p:oleObj name="Equation" r:id="rId3" imgW="1422360" imgH="507960" progId="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37E83B37-400F-154D-B796-08331ECE2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32" y="1423654"/>
                        <a:ext cx="2534194" cy="905221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82847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4689-C59A-4846-8C4D-6598E62F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Emittance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CF1B-B57B-1C4B-A056-AAE3B92E2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8325" y="2918277"/>
            <a:ext cx="4178664" cy="26334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Colliding beam size product of “optics” focusing (</a:t>
            </a:r>
            <a:r>
              <a:rPr lang="el-GR" dirty="0"/>
              <a:t>β</a:t>
            </a:r>
            <a:r>
              <a:rPr lang="en-US" dirty="0"/>
              <a:t>) and phase space of beam (emittance, </a:t>
            </a:r>
            <a:r>
              <a:rPr lang="el-GR" dirty="0"/>
              <a:t>ε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Hard to push much further on vertical emittance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LC have to also worry about emittance transport to IP over long distances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99E4F-9A1D-3649-8E98-A0198A25349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11" y="2394969"/>
            <a:ext cx="3990704" cy="3680051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65D8AA-B686-1B49-8839-7D67CB46FECF}"/>
                  </a:ext>
                </a:extLst>
              </p:cNvPr>
              <p:cNvSpPr txBox="1"/>
              <p:nvPr/>
            </p:nvSpPr>
            <p:spPr>
              <a:xfrm>
                <a:off x="4846320" y="1834377"/>
                <a:ext cx="1444498" cy="5218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marL="0" marR="0" indent="0" algn="l" defTabSz="321457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𝜎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</m:ctrlPr>
                        </m:radPr>
                        <m:deg/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"/>
                            </a:rPr>
                            <m:t>𝜀𝛽</m:t>
                          </m:r>
                        </m:e>
                      </m:rad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65D8AA-B686-1B49-8839-7D67CB46F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20" y="1834377"/>
                <a:ext cx="1444498" cy="521810"/>
              </a:xfrm>
              <a:prstGeom prst="rect">
                <a:avLst/>
              </a:prstGeom>
              <a:blipFill>
                <a:blip r:embed="rId3"/>
                <a:stretch>
                  <a:fillRect l="-1754" r="-7018" b="-2142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87CD7D3-B52B-154B-802E-48C8BB19A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295" y="1372656"/>
            <a:ext cx="1595774" cy="15456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1C8B3E-D0B4-1244-B1DA-9F01E95382F7}"/>
              </a:ext>
            </a:extLst>
          </p:cNvPr>
          <p:cNvSpPr txBox="1"/>
          <p:nvPr/>
        </p:nvSpPr>
        <p:spPr>
          <a:xfrm>
            <a:off x="952291" y="1858208"/>
            <a:ext cx="2959143" cy="2872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321457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Low beam emittance from Damping Rings</a:t>
            </a:r>
          </a:p>
        </p:txBody>
      </p:sp>
    </p:spTree>
    <p:extLst>
      <p:ext uri="{BB962C8B-B14F-4D97-AF65-F5344CB8AC3E}">
        <p14:creationId xmlns:p14="http://schemas.microsoft.com/office/powerpoint/2010/main" val="28210065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3704-6F24-6A49-B56A-F389BBB2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Beam-Beam Interaction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D1E1F-C692-144B-9A08-DFD85FAE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379" y="1243987"/>
            <a:ext cx="4657003" cy="56140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Strong mutual focusing of beams (pinch) gives rise to luminosity enhancement </a:t>
            </a:r>
            <a:r>
              <a:rPr lang="en-US" sz="1800" dirty="0">
                <a:solidFill>
                  <a:schemeClr val="accent1"/>
                </a:solidFill>
              </a:rPr>
              <a:t>H</a:t>
            </a:r>
            <a:r>
              <a:rPr lang="en-US" sz="1800" baseline="-25000" dirty="0">
                <a:solidFill>
                  <a:schemeClr val="accent1"/>
                </a:solidFill>
              </a:rPr>
              <a:t>D</a:t>
            </a:r>
          </a:p>
          <a:p>
            <a:pPr lvl="1"/>
            <a:r>
              <a:rPr lang="en-US" sz="1800" dirty="0"/>
              <a:t>Good for LC, but for storage ring</a:t>
            </a:r>
            <a:br>
              <a:rPr lang="en-US" sz="1800" dirty="0"/>
            </a:br>
            <a:r>
              <a:rPr lang="en-US" sz="1800" dirty="0"/>
              <a:t>where need to re-circulate beam, must keep beam-beam parameter small</a:t>
            </a:r>
          </a:p>
          <a:p>
            <a:pPr lvl="1"/>
            <a:r>
              <a:rPr lang="en-US" sz="1800" dirty="0"/>
              <a:t>For ILC H</a:t>
            </a:r>
            <a:r>
              <a:rPr lang="en-US" sz="1800" baseline="-25000" dirty="0"/>
              <a:t>D</a:t>
            </a:r>
            <a:r>
              <a:rPr lang="en-US" sz="1800" dirty="0"/>
              <a:t> ~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 e± pass through intense field of opposing beam, they radiate hard photons [beamstrahlung] and loose energy</a:t>
            </a:r>
          </a:p>
          <a:p>
            <a:pPr lvl="1"/>
            <a:r>
              <a:rPr lang="en-US" sz="1800" dirty="0"/>
              <a:t>Degrade luminosity 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Interaction of beamstrahlung photons with intense field causes copious </a:t>
            </a:r>
            <a:r>
              <a:rPr lang="en-US" sz="1800" dirty="0" err="1"/>
              <a:t>e+e</a:t>
            </a:r>
            <a:r>
              <a:rPr lang="en-US" sz="1800" dirty="0"/>
              <a:t>- pair production [background]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Strong nonlinear response to beam-beam offsets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FFBA8-7440-1D4F-90BA-C60C7435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689" y="5318136"/>
            <a:ext cx="2800932" cy="1254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65215-0161-CC4F-B667-3944667510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479"/>
          <a:stretch>
            <a:fillRect/>
          </a:stretch>
        </p:blipFill>
        <p:spPr>
          <a:xfrm>
            <a:off x="5196664" y="3523342"/>
            <a:ext cx="2415197" cy="1794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A339D8-D20F-0F45-86BA-EB25E233B9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365" y="1600200"/>
            <a:ext cx="1978812" cy="1923142"/>
          </a:xfrm>
          <a:prstGeom prst="rect">
            <a:avLst/>
          </a:prstGeom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45149A4D-0680-3644-8A63-EF960E3AE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81428"/>
              </p:ext>
            </p:extLst>
          </p:nvPr>
        </p:nvGraphicFramePr>
        <p:xfrm>
          <a:off x="6749411" y="1557178"/>
          <a:ext cx="2314667" cy="82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6" imgW="1422360" imgH="507960" progId="">
                  <p:embed/>
                </p:oleObj>
              </mc:Choice>
              <mc:Fallback>
                <p:oleObj name="Equation" r:id="rId6" imgW="1422360" imgH="507960" progId="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45149A4D-0680-3644-8A63-EF960E3AE6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11" y="1557178"/>
                        <a:ext cx="2314667" cy="82680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EF01997-D24F-2C40-A336-CCCD6F78C68D}"/>
              </a:ext>
            </a:extLst>
          </p:cNvPr>
          <p:cNvSpPr/>
          <p:nvPr/>
        </p:nvSpPr>
        <p:spPr>
          <a:xfrm>
            <a:off x="8642365" y="1761116"/>
            <a:ext cx="432536" cy="418928"/>
          </a:xfrm>
          <a:prstGeom prst="ellipse">
            <a:avLst/>
          </a:prstGeom>
          <a:noFill/>
          <a:ln w="19050" cap="flat" cmpd="sng" algn="ctr">
            <a:solidFill>
              <a:schemeClr val="accent1">
                <a:shade val="60000"/>
                <a:satMod val="30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3159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C66BE-E10E-5E4D-8AEB-A0A52F631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Beam Stabilization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EFA3E-C4DF-2043-8801-AB2EED1BC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ILC</a:t>
            </a:r>
          </a:p>
          <a:p>
            <a:pPr lvl="1"/>
            <a:r>
              <a:rPr lang="en-GB" dirty="0"/>
              <a:t>Strong disruption parameter -&gt; tight collision tolerance (&lt;1nm)</a:t>
            </a:r>
          </a:p>
          <a:p>
            <a:r>
              <a:rPr lang="en-GB" dirty="0"/>
              <a:t>For CLIC</a:t>
            </a:r>
          </a:p>
          <a:p>
            <a:pPr lvl="1"/>
            <a:r>
              <a:rPr lang="en-GB" dirty="0"/>
              <a:t>Looser disruption parameter but very small vertical beam size, still require &lt;&lt;1nm collision stability</a:t>
            </a:r>
          </a:p>
          <a:p>
            <a:r>
              <a:rPr lang="en-GB" dirty="0"/>
              <a:t>B factories</a:t>
            </a:r>
          </a:p>
          <a:p>
            <a:pPr lvl="1"/>
            <a:r>
              <a:rPr lang="en-GB" dirty="0"/>
              <a:t>~35nm vertical beam size still requires few-nm collision stability</a:t>
            </a:r>
          </a:p>
          <a:p>
            <a:r>
              <a:rPr lang="en-GB" dirty="0"/>
              <a:t>Feedback on interacting beams</a:t>
            </a:r>
          </a:p>
          <a:p>
            <a:pPr lvl="1"/>
            <a:r>
              <a:rPr lang="en-GB" dirty="0"/>
              <a:t>LC beam structure requires intra-pulse train feedback</a:t>
            </a:r>
          </a:p>
          <a:p>
            <a:pPr lvl="2"/>
            <a:r>
              <a:rPr lang="en-GB" dirty="0"/>
              <a:t>~MHz - GHz bandwidth</a:t>
            </a:r>
          </a:p>
          <a:p>
            <a:pPr lvl="1"/>
            <a:r>
              <a:rPr lang="en-GB" dirty="0"/>
              <a:t>B factories determined by circulation frequency</a:t>
            </a:r>
          </a:p>
          <a:p>
            <a:pPr lvl="2"/>
            <a:r>
              <a:rPr lang="en-GB" dirty="0"/>
              <a:t>~kHz bandwidth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3107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9C9F0-2400-C345-91A8-E37D3316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Beamstrahlung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0918A-54BA-3744-A2B9-509DC90B5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232" y="3010987"/>
            <a:ext cx="8107961" cy="342900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For luminosity, want to keep 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.</a:t>
            </a:r>
            <a:r>
              <a:rPr lang="el-GR" dirty="0"/>
              <a:t>σ</a:t>
            </a:r>
            <a:r>
              <a:rPr lang="en-US" baseline="-25000" dirty="0"/>
              <a:t>y</a:t>
            </a:r>
            <a:r>
              <a:rPr lang="en-US" dirty="0"/>
              <a:t> </a:t>
            </a:r>
            <a:r>
              <a:rPr lang="en-US" b="1" dirty="0"/>
              <a:t>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to reduce </a:t>
            </a:r>
            <a:r>
              <a:rPr lang="el-GR" dirty="0"/>
              <a:t>δ</a:t>
            </a:r>
            <a:r>
              <a:rPr lang="en-US" baseline="-25000" dirty="0"/>
              <a:t>BS</a:t>
            </a:r>
            <a:r>
              <a:rPr lang="en-US" dirty="0"/>
              <a:t> want to keep (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+</a:t>
            </a:r>
            <a:r>
              <a:rPr lang="el-GR" dirty="0"/>
              <a:t>σ</a:t>
            </a:r>
            <a:r>
              <a:rPr lang="en-US" baseline="-25000" dirty="0"/>
              <a:t>y</a:t>
            </a:r>
            <a:r>
              <a:rPr lang="en-US" dirty="0"/>
              <a:t>) </a:t>
            </a:r>
            <a:r>
              <a:rPr lang="en-US" b="1" dirty="0"/>
              <a:t>large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FLAT beams with </a:t>
            </a:r>
            <a:r>
              <a:rPr lang="el-GR" dirty="0"/>
              <a:t>σ</a:t>
            </a:r>
            <a:r>
              <a:rPr lang="en-US" baseline="-25000" dirty="0"/>
              <a:t>x </a:t>
            </a:r>
            <a:r>
              <a:rPr lang="en-US" dirty="0"/>
              <a:t>&gt;&gt; </a:t>
            </a:r>
            <a:r>
              <a:rPr lang="el-GR" dirty="0"/>
              <a:t>σ</a:t>
            </a:r>
            <a:r>
              <a:rPr lang="en-US" baseline="-25000" dirty="0"/>
              <a:t>y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SET </a:t>
            </a:r>
            <a:r>
              <a:rPr lang="el-GR" dirty="0"/>
              <a:t>σ</a:t>
            </a:r>
            <a:r>
              <a:rPr lang="en-US" baseline="-25000" dirty="0"/>
              <a:t>x</a:t>
            </a:r>
            <a:r>
              <a:rPr lang="en-US" dirty="0"/>
              <a:t> to fix desired value for </a:t>
            </a:r>
            <a:r>
              <a:rPr lang="el-GR" dirty="0"/>
              <a:t>δ</a:t>
            </a:r>
            <a:r>
              <a:rPr lang="en-US" baseline="-25000" dirty="0"/>
              <a:t>BS</a:t>
            </a:r>
            <a:r>
              <a:rPr lang="en-US" dirty="0"/>
              <a:t> and make </a:t>
            </a:r>
            <a:r>
              <a:rPr lang="el-GR" dirty="0"/>
              <a:t>σ</a:t>
            </a:r>
            <a:r>
              <a:rPr lang="en-US" baseline="-25000" dirty="0"/>
              <a:t>y</a:t>
            </a:r>
            <a:r>
              <a:rPr lang="en-US" dirty="0"/>
              <a:t> as small as required to get desired luminosity.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l-GR" dirty="0"/>
              <a:t>σ</a:t>
            </a:r>
            <a:r>
              <a:rPr lang="en-US" baseline="-25000" dirty="0"/>
              <a:t>z</a:t>
            </a:r>
            <a:r>
              <a:rPr lang="en-US" dirty="0"/>
              <a:t>&lt;100nm, beamstrahlung switches off altogether due to radiation formation length &gt;&gt; bunch length</a:t>
            </a:r>
          </a:p>
          <a:p>
            <a:pPr marL="740262" lvl="1" indent="-342900">
              <a:buFont typeface="Arial" panose="020B0604020202020204" pitchFamily="34" charset="0"/>
              <a:buChar char="•"/>
            </a:pPr>
            <a:r>
              <a:rPr lang="en-US" dirty="0"/>
              <a:t>Possible alterative LC design using low-emittance RF gun driven e-e- collisions with round beams…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435B71B-64AB-2B46-88EA-B208FC478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058053"/>
              </p:ext>
            </p:extLst>
          </p:nvPr>
        </p:nvGraphicFramePr>
        <p:xfrm>
          <a:off x="608628" y="1796118"/>
          <a:ext cx="395605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Equation" r:id="rId3" imgW="2158920" imgH="482400" progId="">
                  <p:embed/>
                </p:oleObj>
              </mc:Choice>
              <mc:Fallback>
                <p:oleObj name="Equation" r:id="rId3" imgW="2158920" imgH="482400" progId="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2435B71B-64AB-2B46-88EA-B208FC478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28" y="1796118"/>
                        <a:ext cx="3956050" cy="8842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369EC9-748D-FB42-BEB5-CC6704EFB546}"/>
              </a:ext>
            </a:extLst>
          </p:cNvPr>
          <p:cNvSpPr txBox="1"/>
          <p:nvPr/>
        </p:nvSpPr>
        <p:spPr>
          <a:xfrm>
            <a:off x="4765355" y="1980784"/>
            <a:ext cx="275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RMS energy loss</a:t>
            </a:r>
          </a:p>
        </p:txBody>
      </p:sp>
    </p:spTree>
    <p:extLst>
      <p:ext uri="{BB962C8B-B14F-4D97-AF65-F5344CB8AC3E}">
        <p14:creationId xmlns:p14="http://schemas.microsoft.com/office/powerpoint/2010/main" val="12796919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D9CF-E6F7-4246-A1B0-7CFF493B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Large Aspect-Ratio Beams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750EB-D137-FE41-A490-77B432942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1359" y="1243986"/>
            <a:ext cx="4353136" cy="5614014"/>
          </a:xfrm>
        </p:spPr>
        <p:txBody>
          <a:bodyPr/>
          <a:lstStyle/>
          <a:p>
            <a:r>
              <a:rPr lang="en-GB" sz="2000" dirty="0"/>
              <a:t>The downside of large x/y ratios at interaction point is sensitivity to coupling terms</a:t>
            </a:r>
          </a:p>
          <a:p>
            <a:r>
              <a:rPr lang="en-GB" sz="2000" dirty="0"/>
              <a:t>Super(KEK)B</a:t>
            </a:r>
          </a:p>
          <a:p>
            <a:pPr lvl="1"/>
            <a:r>
              <a:rPr lang="en-GB" sz="2000" dirty="0"/>
              <a:t>Places tolerances on magnet alignment</a:t>
            </a:r>
          </a:p>
          <a:p>
            <a:pPr lvl="1"/>
            <a:r>
              <a:rPr lang="en-GB" sz="2000" dirty="0"/>
              <a:t>Requires tuning knobs?</a:t>
            </a:r>
          </a:p>
          <a:p>
            <a:r>
              <a:rPr lang="en-GB" sz="2000" dirty="0"/>
              <a:t>LC</a:t>
            </a:r>
          </a:p>
          <a:p>
            <a:pPr lvl="1"/>
            <a:r>
              <a:rPr lang="en-GB" sz="2000" dirty="0"/>
              <a:t>Need tight control of coupling terms using tuning knobs</a:t>
            </a:r>
          </a:p>
          <a:p>
            <a:r>
              <a:rPr lang="en-GB" sz="2000" dirty="0"/>
              <a:t>ATF2</a:t>
            </a:r>
          </a:p>
          <a:p>
            <a:pPr lvl="1"/>
            <a:r>
              <a:rPr lang="en-GB" sz="2000" dirty="0"/>
              <a:t>As LC, also alignment fringes of </a:t>
            </a:r>
            <a:r>
              <a:rPr lang="en-GB" sz="2000" dirty="0" err="1"/>
              <a:t>Shintake</a:t>
            </a:r>
            <a:r>
              <a:rPr lang="en-GB" sz="2000" dirty="0"/>
              <a:t> Monitor for beam size measurement important</a:t>
            </a:r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58BAC4-15E7-1541-8C31-4532D3354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25" y="1600200"/>
            <a:ext cx="3852465" cy="28237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CF8107-913E-454A-B197-09C90C41C2DB}"/>
              </a:ext>
            </a:extLst>
          </p:cNvPr>
          <p:cNvSpPr txBox="1"/>
          <p:nvPr/>
        </p:nvSpPr>
        <p:spPr>
          <a:xfrm>
            <a:off x="116215" y="4038015"/>
            <a:ext cx="1729139" cy="415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dirty="0" err="1"/>
              <a:t>SuperKEKB</a:t>
            </a:r>
            <a:r>
              <a:rPr lang="en-US" sz="1050" dirty="0"/>
              <a:t> (D. Zhou et al.)</a:t>
            </a:r>
            <a:endParaRPr lang="en-GB" sz="105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7EA61A-DEEA-DA4A-ADA7-923B30CF5F51}"/>
              </a:ext>
            </a:extLst>
          </p:cNvPr>
          <p:cNvGrpSpPr/>
          <p:nvPr/>
        </p:nvGrpSpPr>
        <p:grpSpPr>
          <a:xfrm>
            <a:off x="1970053" y="4645041"/>
            <a:ext cx="2553474" cy="1919872"/>
            <a:chOff x="693316" y="4455798"/>
            <a:chExt cx="2553474" cy="19198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EA47DD-7ADE-954D-9A84-1DBC02A34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316" y="4984409"/>
              <a:ext cx="825196" cy="13912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D932334-1683-A342-8752-7091A2C8A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7446" y="5190699"/>
              <a:ext cx="1649344" cy="1184971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E3E5304-2BE4-D04A-8019-BF7C84EB50C6}"/>
                </a:ext>
              </a:extLst>
            </p:cNvPr>
            <p:cNvCxnSpPr/>
            <p:nvPr/>
          </p:nvCxnSpPr>
          <p:spPr>
            <a:xfrm rot="5400000" flipH="1" flipV="1">
              <a:off x="1843957" y="5213804"/>
              <a:ext cx="1138599" cy="107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C674E20-F201-B448-9218-790003D90095}"/>
                </a:ext>
              </a:extLst>
            </p:cNvPr>
            <p:cNvCxnSpPr/>
            <p:nvPr/>
          </p:nvCxnSpPr>
          <p:spPr>
            <a:xfrm rot="5400000" flipH="1" flipV="1">
              <a:off x="1994878" y="5063957"/>
              <a:ext cx="1138600" cy="30076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74643F14-BF7E-3B49-8D7D-FD6CBD07FFAB}"/>
                </a:ext>
              </a:extLst>
            </p:cNvPr>
            <p:cNvSpPr/>
            <p:nvPr/>
          </p:nvSpPr>
          <p:spPr>
            <a:xfrm>
              <a:off x="2209431" y="4757238"/>
              <a:ext cx="407652" cy="433462"/>
            </a:xfrm>
            <a:prstGeom prst="arc">
              <a:avLst>
                <a:gd name="adj1" fmla="val 16200000"/>
                <a:gd name="adj2" fmla="val 21371148"/>
              </a:avLst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D7BD68-2CAC-D149-9A2D-1FCC3D804FCF}"/>
                </a:ext>
              </a:extLst>
            </p:cNvPr>
            <p:cNvSpPr txBox="1"/>
            <p:nvPr/>
          </p:nvSpPr>
          <p:spPr>
            <a:xfrm>
              <a:off x="2403290" y="4455798"/>
              <a:ext cx="203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>
                  <a:solidFill>
                    <a:schemeClr val="accent3"/>
                  </a:solidFill>
                </a:rPr>
                <a:t>θ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B8E727A-9619-0F41-8CCC-59B63699E7AC}"/>
                </a:ext>
              </a:extLst>
            </p:cNvPr>
            <p:cNvSpPr txBox="1"/>
            <p:nvPr/>
          </p:nvSpPr>
          <p:spPr>
            <a:xfrm>
              <a:off x="1310268" y="4917463"/>
              <a:ext cx="741331" cy="3077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sz="1400" dirty="0"/>
                <a:t>ATF2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877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2145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32FC43EF0FED4780ACC1CA83997C2F" ma:contentTypeVersion="1" ma:contentTypeDescription="Create a new document." ma:contentTypeScope="" ma:versionID="98cbaf62fd469cc64be9d104441a27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3D6B7D-20B9-4A96-8917-8DB5E885D55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0C904EF-6CE0-4098-935E-4A375A4DC9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E6D2DF-783F-45BF-8CBA-726D81A2E2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181059</TotalTime>
  <Words>2276</Words>
  <Application>Microsoft Macintosh PowerPoint</Application>
  <PresentationFormat>On-screen Show (4:3)</PresentationFormat>
  <Paragraphs>282</Paragraphs>
  <Slides>39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Cambria Math</vt:lpstr>
      <vt:lpstr>Helvetica</vt:lpstr>
      <vt:lpstr>Helvetica Neue</vt:lpstr>
      <vt:lpstr>Symbol</vt:lpstr>
      <vt:lpstr>Default</vt:lpstr>
      <vt:lpstr>Equation</vt:lpstr>
      <vt:lpstr>Worksheet</vt:lpstr>
      <vt:lpstr>Nano-Beams &amp; Final Focus Systems for Electron Colliders</vt:lpstr>
      <vt:lpstr>Lepton Collider Energy and Luminosity Frontiers</vt:lpstr>
      <vt:lpstr>How to Increase Luminosity? (Linear Colliders)</vt:lpstr>
      <vt:lpstr>Storage Ring vs. LC</vt:lpstr>
      <vt:lpstr>Emittance Generation</vt:lpstr>
      <vt:lpstr>Beam-Beam Interaction</vt:lpstr>
      <vt:lpstr>Interacting Beam Stabilization</vt:lpstr>
      <vt:lpstr>Beamstrahlung</vt:lpstr>
      <vt:lpstr>Large Aspect-Ratio Beams</vt:lpstr>
      <vt:lpstr>Limits for Vertical Beam Focusing (Hour-Glass Effect)</vt:lpstr>
      <vt:lpstr>Overcoming the Hour-Glass ILC – Travelling Focus</vt:lpstr>
      <vt:lpstr>Ultimate Limit to Focusing? CLIC – The “Oide Limit”</vt:lpstr>
      <vt:lpstr>LC Parameters</vt:lpstr>
      <vt:lpstr>How to Increase Luminosity? (B Factories)</vt:lpstr>
      <vt:lpstr>Super-KEKB Parameters</vt:lpstr>
      <vt:lpstr>Final Focus for Nano-Beams</vt:lpstr>
      <vt:lpstr>Final Telescope</vt:lpstr>
      <vt:lpstr>Final Focus Chromaticity</vt:lpstr>
      <vt:lpstr>Chromatic Correction</vt:lpstr>
      <vt:lpstr>Complications</vt:lpstr>
      <vt:lpstr>Further Complications</vt:lpstr>
      <vt:lpstr>“Traditional” FFS Design</vt:lpstr>
      <vt:lpstr>FFS with Local Chromatic Correction</vt:lpstr>
      <vt:lpstr>Test Local FFS Optics @ ATF2</vt:lpstr>
      <vt:lpstr>Operational Challenges</vt:lpstr>
      <vt:lpstr>‘Static’ Error Sources</vt:lpstr>
      <vt:lpstr>Tolerances on Placement Errors</vt:lpstr>
      <vt:lpstr>Tolerances on Magnetic Field Errors</vt:lpstr>
      <vt:lpstr>FFS Tuning</vt:lpstr>
      <vt:lpstr>Sextupole Tuning Knobs</vt:lpstr>
      <vt:lpstr>Linear Tuning Knobs</vt:lpstr>
      <vt:lpstr>Beam Size Tuning</vt:lpstr>
      <vt:lpstr>Dynamic Error Considerations</vt:lpstr>
      <vt:lpstr>Ground Motion</vt:lpstr>
      <vt:lpstr>Collision Stability at LC</vt:lpstr>
      <vt:lpstr>Long-Term Stability</vt:lpstr>
      <vt:lpstr>Tuning at the extremes- CLIC 3 TeV</vt:lpstr>
      <vt:lpstr>Required Tolerances for Tuning to Work</vt:lpstr>
      <vt:lpstr>Collimation &amp; Wakefields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FACET-II Conceptual Design</dc:title>
  <cp:lastModifiedBy>Glen White</cp:lastModifiedBy>
  <cp:revision>400</cp:revision>
  <cp:lastPrinted>2018-12-07T00:52:36Z</cp:lastPrinted>
  <dcterms:modified xsi:type="dcterms:W3CDTF">2020-02-26T05:29:11Z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0x010100AE32FC43EF0FED4780ACC1CA83997C2F</vt:lpwstr>
  </property>
</Properties>
</file>