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11F7-A38A-484E-ABED-7AC5F75B663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13A1-3F01-4294-94B2-D8C9119333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6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11F7-A38A-484E-ABED-7AC5F75B663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13A1-3F01-4294-94B2-D8C9119333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9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11F7-A38A-484E-ABED-7AC5F75B663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13A1-3F01-4294-94B2-D8C9119333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62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11F7-A38A-484E-ABED-7AC5F75B663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13A1-3F01-4294-94B2-D8C9119333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5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11F7-A38A-484E-ABED-7AC5F75B663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13A1-3F01-4294-94B2-D8C9119333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2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11F7-A38A-484E-ABED-7AC5F75B663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13A1-3F01-4294-94B2-D8C9119333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9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11F7-A38A-484E-ABED-7AC5F75B663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13A1-3F01-4294-94B2-D8C9119333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57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11F7-A38A-484E-ABED-7AC5F75B663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13A1-3F01-4294-94B2-D8C9119333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6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11F7-A38A-484E-ABED-7AC5F75B663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13A1-3F01-4294-94B2-D8C9119333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89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11F7-A38A-484E-ABED-7AC5F75B663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13A1-3F01-4294-94B2-D8C9119333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1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11F7-A38A-484E-ABED-7AC5F75B663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13A1-3F01-4294-94B2-D8C9119333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5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F11F7-A38A-484E-ABED-7AC5F75B663C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D13A1-3F01-4294-94B2-D8C9119333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24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DM Radio 2</a:t>
            </a:r>
            <a:r>
              <a:rPr lang="en-US" b="1" baseline="30000" dirty="0" smtClean="0">
                <a:solidFill>
                  <a:srgbClr val="00B0F0"/>
                </a:solidFill>
              </a:rPr>
              <a:t>nd</a:t>
            </a:r>
            <a:r>
              <a:rPr lang="en-US" b="1" dirty="0" smtClean="0">
                <a:solidFill>
                  <a:srgbClr val="00B0F0"/>
                </a:solidFill>
              </a:rPr>
              <a:t> Consortium Meeting</a:t>
            </a:r>
            <a:br>
              <a:rPr lang="en-US" b="1" dirty="0" smtClean="0">
                <a:solidFill>
                  <a:srgbClr val="00B0F0"/>
                </a:solidFill>
              </a:rPr>
            </a:br>
            <a:r>
              <a:rPr lang="en-US" sz="3100" b="1" dirty="0" smtClean="0">
                <a:solidFill>
                  <a:srgbClr val="00B0F0"/>
                </a:solidFill>
              </a:rPr>
              <a:t>Engineering Pitfalls and Modeling Capability at SLAC</a:t>
            </a:r>
            <a:r>
              <a:rPr lang="en-US" sz="3100" b="1" dirty="0" smtClean="0">
                <a:solidFill>
                  <a:srgbClr val="00B0F0"/>
                </a:solidFill>
              </a:rPr>
              <a:t/>
            </a:r>
            <a:br>
              <a:rPr lang="en-US" sz="3100" b="1" dirty="0" smtClean="0">
                <a:solidFill>
                  <a:srgbClr val="00B0F0"/>
                </a:solidFill>
              </a:rPr>
            </a:br>
            <a:r>
              <a:rPr lang="en-US" sz="1600" b="1" dirty="0" smtClean="0">
                <a:solidFill>
                  <a:srgbClr val="00B0F0"/>
                </a:solidFill>
              </a:rPr>
              <a:t>Wes Craddock  </a:t>
            </a:r>
            <a:r>
              <a:rPr lang="en-US" sz="1600" b="1" dirty="0" smtClean="0">
                <a:solidFill>
                  <a:srgbClr val="00B0F0"/>
                </a:solidFill>
              </a:rPr>
              <a:t>January 23, 2020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Primary modeling tool is ANSYS Maxwell 3D with the following Capabilities: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1) </a:t>
            </a:r>
            <a:r>
              <a:rPr lang="en-US" sz="2800" b="1" u="sng" dirty="0" smtClean="0"/>
              <a:t>For static magnetic fields</a:t>
            </a:r>
          </a:p>
          <a:p>
            <a:r>
              <a:rPr lang="en-US" sz="2800" b="1" dirty="0" smtClean="0"/>
              <a:t>Magnetic energy and forces</a:t>
            </a:r>
          </a:p>
          <a:p>
            <a:r>
              <a:rPr lang="en-US" sz="2800" b="1" dirty="0" smtClean="0"/>
              <a:t>Inductance – Self and mutual</a:t>
            </a:r>
          </a:p>
          <a:p>
            <a:r>
              <a:rPr lang="en-US" sz="2800" b="1" dirty="0" smtClean="0"/>
              <a:t>Ability to calculate combined field quantities</a:t>
            </a:r>
          </a:p>
          <a:p>
            <a:r>
              <a:rPr lang="en-US" sz="2800" b="1" dirty="0" smtClean="0"/>
              <a:t>Stranded and solid conductors</a:t>
            </a:r>
          </a:p>
          <a:p>
            <a:r>
              <a:rPr lang="en-US" sz="2800" b="1" dirty="0" smtClean="0"/>
              <a:t>Adaptive Meshing</a:t>
            </a:r>
          </a:p>
          <a:p>
            <a:r>
              <a:rPr lang="en-US" sz="2800" b="1" dirty="0" smtClean="0"/>
              <a:t>Choice of convergence parameters</a:t>
            </a:r>
          </a:p>
          <a:p>
            <a:r>
              <a:rPr lang="en-US" sz="2800" b="1" dirty="0" smtClean="0"/>
              <a:t>Geometry creation or CAD import</a:t>
            </a:r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59951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00B0F0"/>
                </a:solidFill>
              </a:rPr>
              <a:t>Engineering Pitfalls and Modeling Capability at SLAC</a:t>
            </a:r>
            <a:r>
              <a:rPr lang="en-US" sz="3100" b="1" dirty="0" smtClean="0">
                <a:solidFill>
                  <a:srgbClr val="00B0F0"/>
                </a:solidFill>
              </a:rPr>
              <a:t/>
            </a:r>
            <a:br>
              <a:rPr lang="en-US" sz="3100" b="1" dirty="0" smtClean="0">
                <a:solidFill>
                  <a:srgbClr val="00B0F0"/>
                </a:solidFill>
              </a:rPr>
            </a:br>
            <a:r>
              <a:rPr lang="en-US" sz="1600" b="1" dirty="0" smtClean="0">
                <a:solidFill>
                  <a:srgbClr val="00B0F0"/>
                </a:solidFill>
              </a:rPr>
              <a:t>Wes Craddock  </a:t>
            </a:r>
            <a:r>
              <a:rPr lang="en-US" sz="1600" b="1" dirty="0" smtClean="0">
                <a:solidFill>
                  <a:srgbClr val="00B0F0"/>
                </a:solidFill>
              </a:rPr>
              <a:t>January 23, 2020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2) </a:t>
            </a:r>
            <a:r>
              <a:rPr lang="en-US" sz="2800" b="1" u="sng" dirty="0" smtClean="0"/>
              <a:t>For Transient magnetic fields</a:t>
            </a:r>
          </a:p>
          <a:p>
            <a:r>
              <a:rPr lang="en-US" sz="2800" b="1" dirty="0" smtClean="0"/>
              <a:t>Transient currents and forces—Useful for calculating radial crushing force on thin sheath during magnetic quench</a:t>
            </a:r>
          </a:p>
          <a:p>
            <a:r>
              <a:rPr lang="en-US" sz="2800" b="1" dirty="0" smtClean="0"/>
              <a:t>Field and current diffusion– Useful for quench propagation and superconductor stability</a:t>
            </a:r>
          </a:p>
          <a:p>
            <a:r>
              <a:rPr lang="en-US" sz="2800" b="1" dirty="0" smtClean="0"/>
              <a:t>Coupling to external circuits </a:t>
            </a:r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24911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00B0F0"/>
                </a:solidFill>
              </a:rPr>
              <a:t>Engineering Pitfalls and Modeling Capability at SLAC</a:t>
            </a:r>
            <a:r>
              <a:rPr lang="en-US" sz="3100" b="1" dirty="0" smtClean="0">
                <a:solidFill>
                  <a:srgbClr val="00B0F0"/>
                </a:solidFill>
              </a:rPr>
              <a:t/>
            </a:r>
            <a:br>
              <a:rPr lang="en-US" sz="3100" b="1" dirty="0" smtClean="0">
                <a:solidFill>
                  <a:srgbClr val="00B0F0"/>
                </a:solidFill>
              </a:rPr>
            </a:br>
            <a:r>
              <a:rPr lang="en-US" sz="1600" b="1" dirty="0" smtClean="0">
                <a:solidFill>
                  <a:srgbClr val="00B0F0"/>
                </a:solidFill>
              </a:rPr>
              <a:t>Wes Craddock  </a:t>
            </a:r>
            <a:r>
              <a:rPr lang="en-US" sz="1600" b="1" dirty="0" smtClean="0">
                <a:solidFill>
                  <a:srgbClr val="00B0F0"/>
                </a:solidFill>
              </a:rPr>
              <a:t>January 23, 2020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sz="2800" b="1" dirty="0" smtClean="0"/>
              <a:t>The second modeling tool is ANSYS Mechanical and ANSYS Workbench</a:t>
            </a:r>
          </a:p>
          <a:p>
            <a:pPr marL="0" indent="0">
              <a:buNone/>
            </a:pPr>
            <a:r>
              <a:rPr lang="en-US" sz="2800" b="1" dirty="0" smtClean="0"/>
              <a:t>1) </a:t>
            </a:r>
            <a:r>
              <a:rPr lang="en-US" sz="2800" b="1" u="sng" dirty="0" smtClean="0"/>
              <a:t>For ANSYS Mechanical</a:t>
            </a:r>
          </a:p>
          <a:p>
            <a:r>
              <a:rPr lang="en-US" sz="2800" b="1" dirty="0" smtClean="0"/>
              <a:t>Stress</a:t>
            </a:r>
          </a:p>
          <a:p>
            <a:r>
              <a:rPr lang="en-US" sz="2800" b="1" dirty="0" smtClean="0"/>
              <a:t>Vibration</a:t>
            </a:r>
          </a:p>
          <a:p>
            <a:r>
              <a:rPr lang="en-US" sz="2800" b="1" dirty="0" smtClean="0"/>
              <a:t>Thermal, static and transient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2) </a:t>
            </a:r>
            <a:r>
              <a:rPr lang="en-US" sz="2800" b="1" u="sng" dirty="0"/>
              <a:t>For ANSYS </a:t>
            </a:r>
            <a:r>
              <a:rPr lang="en-US" sz="2800" b="1" u="sng" dirty="0" smtClean="0"/>
              <a:t>Workbench to get Multiphysics Simulations</a:t>
            </a:r>
          </a:p>
          <a:p>
            <a:r>
              <a:rPr lang="en-US" sz="2800" b="1" dirty="0" smtClean="0"/>
              <a:t>Couple Maxwell geometry and solutions (e.g. forces) into ANSYS Mechanical in both directions</a:t>
            </a:r>
          </a:p>
          <a:p>
            <a:r>
              <a:rPr lang="en-US" sz="2800" b="1" dirty="0" smtClean="0"/>
              <a:t>Maxwell forces to get stress</a:t>
            </a:r>
          </a:p>
          <a:p>
            <a:r>
              <a:rPr lang="en-US" sz="2800" b="1" dirty="0" smtClean="0"/>
              <a:t>ANSYS Mechanical vibrations to get Maxwell eddy currents</a:t>
            </a:r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040439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00B0F0"/>
                </a:solidFill>
              </a:rPr>
              <a:t>Engineering Pitfalls and Modeling Capability at SLAC</a:t>
            </a:r>
            <a:r>
              <a:rPr lang="en-US" sz="3100" b="1" dirty="0" smtClean="0">
                <a:solidFill>
                  <a:srgbClr val="00B0F0"/>
                </a:solidFill>
              </a:rPr>
              <a:t/>
            </a:r>
            <a:br>
              <a:rPr lang="en-US" sz="3100" b="1" dirty="0" smtClean="0">
                <a:solidFill>
                  <a:srgbClr val="00B0F0"/>
                </a:solidFill>
              </a:rPr>
            </a:br>
            <a:r>
              <a:rPr lang="en-US" sz="1600" b="1" dirty="0" smtClean="0">
                <a:solidFill>
                  <a:srgbClr val="00B0F0"/>
                </a:solidFill>
              </a:rPr>
              <a:t>Wes Craddock  </a:t>
            </a:r>
            <a:r>
              <a:rPr lang="en-US" sz="1600" b="1" dirty="0" smtClean="0">
                <a:solidFill>
                  <a:srgbClr val="00B0F0"/>
                </a:solidFill>
              </a:rPr>
              <a:t>January 23, 2020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Pitfalls / Design Challenges</a:t>
            </a:r>
          </a:p>
          <a:p>
            <a:pPr marL="514350" indent="-514350">
              <a:buAutoNum type="arabicParenR"/>
            </a:pPr>
            <a:r>
              <a:rPr lang="en-US" sz="2800" b="1" dirty="0" smtClean="0">
                <a:solidFill>
                  <a:srgbClr val="FF0000"/>
                </a:solidFill>
              </a:rPr>
              <a:t>Sufficient cooling/thermal sinking/higher than expected heat loads – heat load budgets</a:t>
            </a:r>
          </a:p>
          <a:p>
            <a:pPr marL="0" indent="0">
              <a:buNone/>
            </a:pPr>
            <a:r>
              <a:rPr lang="en-US" sz="2800" b="1" dirty="0" smtClean="0"/>
              <a:t>For iron core magnets, supplemental LN2 precooling and cooldown time</a:t>
            </a:r>
          </a:p>
          <a:p>
            <a:pPr marL="514350" indent="-514350">
              <a:buAutoNum type="arabicParenR" startAt="2"/>
            </a:pPr>
            <a:r>
              <a:rPr lang="en-US" sz="2800" b="1" dirty="0" smtClean="0">
                <a:solidFill>
                  <a:srgbClr val="FF0000"/>
                </a:solidFill>
              </a:rPr>
              <a:t>Coil winding </a:t>
            </a:r>
            <a:r>
              <a:rPr lang="en-US" sz="2800" b="1" dirty="0" smtClean="0"/>
              <a:t>– How is it done, mandrel material, who does it.</a:t>
            </a:r>
          </a:p>
          <a:p>
            <a:pPr marL="514350" indent="-514350">
              <a:buAutoNum type="arabicParenR" startAt="2"/>
            </a:pPr>
            <a:r>
              <a:rPr lang="en-US" sz="2800" b="1" dirty="0" smtClean="0"/>
              <a:t>Superconductor choice – Cu/NbTi ratio, type of conductor, peak field on conductor, thermal margin, quench propagation/current extraction, conductor stress, potted or not, </a:t>
            </a:r>
            <a:r>
              <a:rPr lang="en-US" sz="2800" b="1" dirty="0" smtClean="0">
                <a:solidFill>
                  <a:srgbClr val="FF0000"/>
                </a:solidFill>
              </a:rPr>
              <a:t>adequate conduction cooling</a:t>
            </a:r>
            <a:r>
              <a:rPr lang="en-US" sz="2800" b="1" dirty="0" smtClean="0"/>
              <a:t>, incorporation of high purity aluminum for quench back, conductor insulation</a:t>
            </a:r>
          </a:p>
          <a:p>
            <a:pPr marL="514350" indent="-514350">
              <a:buAutoNum type="arabicParenR" startAt="2"/>
            </a:pPr>
            <a:r>
              <a:rPr lang="en-US" sz="2800" b="1" dirty="0" smtClean="0"/>
              <a:t>Possible available conductor that can be used</a:t>
            </a:r>
          </a:p>
          <a:p>
            <a:pPr marL="514350" indent="-514350">
              <a:buAutoNum type="arabicParenR" startAt="2"/>
            </a:pPr>
            <a:endParaRPr lang="en-US" sz="2800" b="1" dirty="0" smtClean="0"/>
          </a:p>
          <a:p>
            <a:pPr marL="0" indent="0">
              <a:buNone/>
            </a:pPr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777458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00B0F0"/>
                </a:solidFill>
              </a:rPr>
              <a:t>Engineering Pitfalls and Modeling Capability at SLAC</a:t>
            </a:r>
            <a:r>
              <a:rPr lang="en-US" sz="3100" b="1" dirty="0" smtClean="0">
                <a:solidFill>
                  <a:srgbClr val="00B0F0"/>
                </a:solidFill>
              </a:rPr>
              <a:t/>
            </a:r>
            <a:br>
              <a:rPr lang="en-US" sz="3100" b="1" dirty="0" smtClean="0">
                <a:solidFill>
                  <a:srgbClr val="00B0F0"/>
                </a:solidFill>
              </a:rPr>
            </a:br>
            <a:r>
              <a:rPr lang="en-US" sz="1600" b="1" dirty="0" smtClean="0">
                <a:solidFill>
                  <a:srgbClr val="00B0F0"/>
                </a:solidFill>
              </a:rPr>
              <a:t>Wes Craddock  </a:t>
            </a:r>
            <a:r>
              <a:rPr lang="en-US" sz="1600" b="1" dirty="0" smtClean="0">
                <a:solidFill>
                  <a:srgbClr val="00B0F0"/>
                </a:solidFill>
              </a:rPr>
              <a:t>January 23, 2020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Pitfalls / Design Challenges</a:t>
            </a:r>
          </a:p>
          <a:p>
            <a:pPr marL="0" indent="0">
              <a:buNone/>
            </a:pPr>
            <a:r>
              <a:rPr lang="en-US" sz="2800" b="1" dirty="0" smtClean="0"/>
              <a:t>5) </a:t>
            </a:r>
            <a:r>
              <a:rPr lang="en-US" sz="2800" b="1" dirty="0" smtClean="0">
                <a:solidFill>
                  <a:srgbClr val="FF0000"/>
                </a:solidFill>
              </a:rPr>
              <a:t>External structural support of coil windings </a:t>
            </a:r>
            <a:r>
              <a:rPr lang="en-US" sz="2800" b="1" dirty="0" smtClean="0"/>
              <a:t>– All forces are outward with a net force towards the axis of symmetry.  This could take substantial space</a:t>
            </a:r>
          </a:p>
          <a:p>
            <a:pPr marL="0" indent="0">
              <a:buNone/>
            </a:pPr>
            <a:r>
              <a:rPr lang="en-US" sz="2800" b="1" dirty="0" smtClean="0"/>
              <a:t>6) Internal structural support of the coil winding package – preloading of coil</a:t>
            </a:r>
          </a:p>
          <a:p>
            <a:pPr marL="0" indent="0">
              <a:buNone/>
            </a:pPr>
            <a:r>
              <a:rPr lang="en-US" sz="2800" b="1" dirty="0" smtClean="0"/>
              <a:t>7) Vertical support of the gravity load – </a:t>
            </a:r>
            <a:r>
              <a:rPr lang="en-US" sz="2800" b="1" dirty="0" smtClean="0">
                <a:solidFill>
                  <a:srgbClr val="FF0000"/>
                </a:solidFill>
              </a:rPr>
              <a:t>Connection of supports through winding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8) High temperature current leads and SC splices</a:t>
            </a:r>
          </a:p>
          <a:p>
            <a:pPr marL="0" indent="0">
              <a:buNone/>
            </a:pPr>
            <a:r>
              <a:rPr lang="en-US" sz="2800" b="1" dirty="0" smtClean="0"/>
              <a:t>9) Stray fields on superconducting shields  -- Choice of superconductor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514350" indent="-514350">
              <a:buAutoNum type="arabicParenR" startAt="2"/>
            </a:pPr>
            <a:endParaRPr lang="en-US" sz="2800" b="1" dirty="0" smtClean="0"/>
          </a:p>
          <a:p>
            <a:pPr marL="0" indent="0">
              <a:buNone/>
            </a:pPr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242799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00B0F0"/>
                </a:solidFill>
              </a:rPr>
              <a:t>Engineering Pitfalls and Modeling Capability at SLAC</a:t>
            </a:r>
            <a:r>
              <a:rPr lang="en-US" sz="3100" b="1" dirty="0" smtClean="0">
                <a:solidFill>
                  <a:srgbClr val="00B0F0"/>
                </a:solidFill>
              </a:rPr>
              <a:t/>
            </a:r>
            <a:br>
              <a:rPr lang="en-US" sz="3100" b="1" dirty="0" smtClean="0">
                <a:solidFill>
                  <a:srgbClr val="00B0F0"/>
                </a:solidFill>
              </a:rPr>
            </a:br>
            <a:r>
              <a:rPr lang="en-US" sz="1600" b="1" dirty="0" smtClean="0">
                <a:solidFill>
                  <a:srgbClr val="00B0F0"/>
                </a:solidFill>
              </a:rPr>
              <a:t>Wes Craddock  </a:t>
            </a:r>
            <a:r>
              <a:rPr lang="en-US" sz="1600" b="1" dirty="0" smtClean="0">
                <a:solidFill>
                  <a:srgbClr val="00B0F0"/>
                </a:solidFill>
              </a:rPr>
              <a:t>January 23, 2020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Pitfalls / Design Challenges </a:t>
            </a:r>
          </a:p>
          <a:p>
            <a:pPr marL="0" indent="0">
              <a:buNone/>
            </a:pPr>
            <a:r>
              <a:rPr lang="en-US" sz="2800" b="1" dirty="0" smtClean="0"/>
              <a:t>10) Vibrations from seismic and pulse tube refrigerators – relative motion of shields and pick up coil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514350" indent="-514350">
              <a:buAutoNum type="arabicParenR" startAt="2"/>
            </a:pPr>
            <a:endParaRPr lang="en-US" sz="2800" b="1" dirty="0" smtClean="0"/>
          </a:p>
          <a:p>
            <a:pPr marL="0" indent="0">
              <a:buNone/>
            </a:pPr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304401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379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DM Radio 2nd Consortium Meeting Engineering Pitfalls and Modeling Capability at SLAC Wes Craddock  January 23, 2020</vt:lpstr>
      <vt:lpstr>Engineering Pitfalls and Modeling Capability at SLAC Wes Craddock  January 23, 2020</vt:lpstr>
      <vt:lpstr>Engineering Pitfalls and Modeling Capability at SLAC Wes Craddock  January 23, 2020</vt:lpstr>
      <vt:lpstr>Engineering Pitfalls and Modeling Capability at SLAC Wes Craddock  January 23, 2020</vt:lpstr>
      <vt:lpstr>Engineering Pitfalls and Modeling Capability at SLAC Wes Craddock  January 23, 2020</vt:lpstr>
      <vt:lpstr>Engineering Pitfalls and Modeling Capability at SLAC Wes Craddock  January 23, 2020</vt:lpstr>
    </vt:vector>
  </TitlesOfParts>
  <Company>SLAC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Craddock, Wesley W.</dc:creator>
  <cp:lastModifiedBy>Craddock, Wesley W.</cp:lastModifiedBy>
  <cp:revision>19</cp:revision>
  <dcterms:created xsi:type="dcterms:W3CDTF">2019-12-05T00:03:04Z</dcterms:created>
  <dcterms:modified xsi:type="dcterms:W3CDTF">2020-01-22T22:53:54Z</dcterms:modified>
</cp:coreProperties>
</file>