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8" r:id="rId1"/>
  </p:sldMasterIdLst>
  <p:notesMasterIdLst>
    <p:notesMasterId r:id="rId39"/>
  </p:notesMasterIdLst>
  <p:handoutMasterIdLst>
    <p:handoutMasterId r:id="rId40"/>
  </p:handoutMasterIdLst>
  <p:sldIdLst>
    <p:sldId id="601" r:id="rId2"/>
    <p:sldId id="560" r:id="rId3"/>
    <p:sldId id="512" r:id="rId4"/>
    <p:sldId id="515" r:id="rId5"/>
    <p:sldId id="616" r:id="rId6"/>
    <p:sldId id="569" r:id="rId7"/>
    <p:sldId id="603" r:id="rId8"/>
    <p:sldId id="599" r:id="rId9"/>
    <p:sldId id="600" r:id="rId10"/>
    <p:sldId id="604" r:id="rId11"/>
    <p:sldId id="591" r:id="rId12"/>
    <p:sldId id="568" r:id="rId13"/>
    <p:sldId id="527" r:id="rId14"/>
    <p:sldId id="570" r:id="rId15"/>
    <p:sldId id="571" r:id="rId16"/>
    <p:sldId id="595" r:id="rId17"/>
    <p:sldId id="531" r:id="rId18"/>
    <p:sldId id="574" r:id="rId19"/>
    <p:sldId id="566" r:id="rId20"/>
    <p:sldId id="575" r:id="rId21"/>
    <p:sldId id="572" r:id="rId22"/>
    <p:sldId id="578" r:id="rId23"/>
    <p:sldId id="579" r:id="rId24"/>
    <p:sldId id="605" r:id="rId25"/>
    <p:sldId id="607" r:id="rId26"/>
    <p:sldId id="609" r:id="rId27"/>
    <p:sldId id="610" r:id="rId28"/>
    <p:sldId id="592" r:id="rId29"/>
    <p:sldId id="608" r:id="rId30"/>
    <p:sldId id="611" r:id="rId31"/>
    <p:sldId id="612" r:id="rId32"/>
    <p:sldId id="613" r:id="rId33"/>
    <p:sldId id="582" r:id="rId34"/>
    <p:sldId id="584" r:id="rId35"/>
    <p:sldId id="594" r:id="rId36"/>
    <p:sldId id="615" r:id="rId37"/>
    <p:sldId id="580" r:id="rId3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8AFF"/>
    <a:srgbClr val="A757A6"/>
    <a:srgbClr val="3933FF"/>
    <a:srgbClr val="F8F6EA"/>
    <a:srgbClr val="F7F5E9"/>
    <a:srgbClr val="E8E5C6"/>
    <a:srgbClr val="E1DAAD"/>
    <a:srgbClr val="FFFFFF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88" autoAdjust="0"/>
    <p:restoredTop sz="93029" autoAdjust="0"/>
  </p:normalViewPr>
  <p:slideViewPr>
    <p:cSldViewPr snapToGrid="0" snapToObjects="1">
      <p:cViewPr varScale="1">
        <p:scale>
          <a:sx n="79" d="100"/>
          <a:sy n="79" d="100"/>
        </p:scale>
        <p:origin x="216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6BAA2-534F-624B-A6C4-5F626D46B6F0}" type="datetime1">
              <a:rPr lang="en-US" smtClean="0"/>
              <a:t>7/14/19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C3751-9B78-2645-BCA6-3062AEF9E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843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2D5EB-6773-364F-B73F-AA09D85BA75A}" type="datetime1">
              <a:rPr lang="en-US" smtClean="0"/>
              <a:t>7/14/19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6C1FF-98AE-8B46-99E1-B9838700D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266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470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5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56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37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97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59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62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68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0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599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62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DUNE and </a:t>
            </a:r>
            <a:r>
              <a:rPr lang="en-US" dirty="0" err="1"/>
              <a:t>NOvA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73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073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8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492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204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528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883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703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368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719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71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4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850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717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6852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14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66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13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00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10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9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59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ctr" anchorCtr="1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tr-TR" dirty="0" err="1"/>
              <a:t>Shirley</a:t>
            </a:r>
            <a:r>
              <a:rPr lang="tr-TR" dirty="0"/>
              <a:t> </a:t>
            </a:r>
            <a:r>
              <a:rPr lang="tr-TR" dirty="0" err="1"/>
              <a:t>Li</a:t>
            </a:r>
            <a:r>
              <a:rPr lang="tr-TR" dirty="0"/>
              <a:t> (SLAC)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tr-TR" dirty="0" err="1"/>
              <a:t>Shirley</a:t>
            </a:r>
            <a:r>
              <a:rPr lang="tr-TR" dirty="0"/>
              <a:t> </a:t>
            </a:r>
            <a:r>
              <a:rPr lang="tr-TR" dirty="0" err="1"/>
              <a:t>Li</a:t>
            </a:r>
            <a:r>
              <a:rPr lang="tr-TR" dirty="0"/>
              <a:t> (SLAC)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tr-TR" dirty="0" err="1"/>
              <a:t>Shirley</a:t>
            </a:r>
            <a:r>
              <a:rPr lang="tr-TR" dirty="0"/>
              <a:t> </a:t>
            </a:r>
            <a:r>
              <a:rPr lang="tr-TR" dirty="0" err="1"/>
              <a:t>Li</a:t>
            </a:r>
            <a:r>
              <a:rPr lang="tr-TR" dirty="0"/>
              <a:t> (SLAC)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528" y="6492875"/>
            <a:ext cx="2847975" cy="365125"/>
          </a:xfrm>
          <a:prstGeom prst="rect">
            <a:avLst/>
          </a:prstGeom>
        </p:spPr>
        <p:txBody>
          <a:bodyPr anchor="ctr"/>
          <a:lstStyle>
            <a:lvl1pPr>
              <a:defRPr sz="1600"/>
            </a:lvl1pPr>
          </a:lstStyle>
          <a:p>
            <a:r>
              <a:rPr lang="tr-TR" dirty="0" err="1"/>
              <a:t>Shirley</a:t>
            </a:r>
            <a:r>
              <a:rPr lang="tr-TR" dirty="0"/>
              <a:t> </a:t>
            </a:r>
            <a:r>
              <a:rPr lang="tr-TR" dirty="0" err="1"/>
              <a:t>Li</a:t>
            </a:r>
            <a:r>
              <a:rPr lang="tr-TR" dirty="0"/>
              <a:t> (SLAC)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00085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97248"/>
            <a:ext cx="7772400" cy="1131887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252778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252785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252785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528" y="6492875"/>
            <a:ext cx="2847975" cy="365125"/>
          </a:xfrm>
          <a:prstGeom prst="rect">
            <a:avLst/>
          </a:prstGeom>
        </p:spPr>
        <p:txBody>
          <a:bodyPr anchor="ctr"/>
          <a:lstStyle>
            <a:lvl1pPr>
              <a:defRPr sz="1600"/>
            </a:lvl1pPr>
          </a:lstStyle>
          <a:p>
            <a:r>
              <a:rPr lang="tr-TR" dirty="0" err="1"/>
              <a:t>Shirley</a:t>
            </a:r>
            <a:r>
              <a:rPr lang="tr-TR" dirty="0"/>
              <a:t> </a:t>
            </a:r>
            <a:r>
              <a:rPr lang="tr-TR" dirty="0" err="1"/>
              <a:t>Li</a:t>
            </a:r>
            <a:r>
              <a:rPr lang="tr-TR" dirty="0"/>
              <a:t> (SLAC)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tr-TR" dirty="0" err="1"/>
              <a:t>Shirley</a:t>
            </a:r>
            <a:r>
              <a:rPr lang="tr-TR" dirty="0"/>
              <a:t> </a:t>
            </a:r>
            <a:r>
              <a:rPr lang="tr-TR" dirty="0" err="1"/>
              <a:t>Li</a:t>
            </a:r>
            <a:r>
              <a:rPr lang="tr-TR" dirty="0"/>
              <a:t> (SLAC)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tr-TR" dirty="0" err="1"/>
              <a:t>Shirley</a:t>
            </a:r>
            <a:r>
              <a:rPr lang="tr-TR" dirty="0"/>
              <a:t> </a:t>
            </a:r>
            <a:r>
              <a:rPr lang="tr-TR" dirty="0" err="1"/>
              <a:t>Li</a:t>
            </a:r>
            <a:r>
              <a:rPr lang="tr-TR" dirty="0"/>
              <a:t> (SLAC)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528" y="6492875"/>
            <a:ext cx="2847975" cy="365125"/>
          </a:xfrm>
          <a:prstGeom prst="rect">
            <a:avLst/>
          </a:prstGeom>
        </p:spPr>
        <p:txBody>
          <a:bodyPr anchor="ctr"/>
          <a:lstStyle>
            <a:lvl1pPr>
              <a:defRPr sz="1600"/>
            </a:lvl1pPr>
          </a:lstStyle>
          <a:p>
            <a:r>
              <a:rPr lang="tr-TR" dirty="0" err="1"/>
              <a:t>Shirley</a:t>
            </a:r>
            <a:r>
              <a:rPr lang="tr-TR" dirty="0"/>
              <a:t> </a:t>
            </a:r>
            <a:r>
              <a:rPr lang="tr-TR" dirty="0" err="1"/>
              <a:t>Li</a:t>
            </a:r>
            <a:r>
              <a:rPr lang="tr-TR" dirty="0"/>
              <a:t> (SLAC)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528" y="6492875"/>
            <a:ext cx="2847975" cy="365125"/>
          </a:xfrm>
          <a:prstGeom prst="rect">
            <a:avLst/>
          </a:prstGeom>
        </p:spPr>
        <p:txBody>
          <a:bodyPr anchor="ctr"/>
          <a:lstStyle>
            <a:lvl1pPr>
              <a:defRPr sz="1600"/>
            </a:lvl1pPr>
          </a:lstStyle>
          <a:p>
            <a:r>
              <a:rPr lang="tr-TR" dirty="0" err="1"/>
              <a:t>Shirley</a:t>
            </a:r>
            <a:r>
              <a:rPr lang="tr-TR" dirty="0"/>
              <a:t> </a:t>
            </a:r>
            <a:r>
              <a:rPr lang="tr-TR" dirty="0" err="1"/>
              <a:t>Li</a:t>
            </a:r>
            <a:r>
              <a:rPr lang="tr-TR" dirty="0"/>
              <a:t> (SLAC)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tr-TR" dirty="0" err="1"/>
              <a:t>Shirley</a:t>
            </a:r>
            <a:r>
              <a:rPr lang="tr-TR" dirty="0"/>
              <a:t> </a:t>
            </a:r>
            <a:r>
              <a:rPr lang="tr-TR" dirty="0" err="1"/>
              <a:t>Li</a:t>
            </a:r>
            <a:r>
              <a:rPr lang="tr-TR" dirty="0"/>
              <a:t> (SLAC)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tr-TR" dirty="0" err="1"/>
              <a:t>Shirley</a:t>
            </a:r>
            <a:r>
              <a:rPr lang="tr-TR" dirty="0"/>
              <a:t> </a:t>
            </a:r>
            <a:r>
              <a:rPr lang="tr-TR" dirty="0" err="1"/>
              <a:t>Li</a:t>
            </a:r>
            <a:r>
              <a:rPr lang="tr-TR" dirty="0"/>
              <a:t> (SLAC)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17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3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hf sldNum="0"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Wingdings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1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A6970-C493-7545-BADE-C7B4F08EE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14333"/>
            <a:ext cx="9144000" cy="4267200"/>
          </a:xfrm>
        </p:spPr>
        <p:txBody>
          <a:bodyPr/>
          <a:lstStyle/>
          <a:p>
            <a:r>
              <a:rPr lang="en-US" sz="5200" dirty="0"/>
              <a:t>Understanding Neutrino Events at Liquid Argon Detectors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A896E-F86F-1E41-9C0B-42389F4F21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876801"/>
            <a:ext cx="9144000" cy="19849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Shirley Li</a:t>
            </a:r>
          </a:p>
          <a:p>
            <a:r>
              <a:rPr lang="en-US" dirty="0"/>
              <a:t>Collaborator: A. Friedland</a:t>
            </a:r>
          </a:p>
          <a:p>
            <a:endParaRPr lang="en-US" dirty="0"/>
          </a:p>
          <a:p>
            <a:r>
              <a:rPr lang="en-US" dirty="0"/>
              <a:t>Precision Investigations of the Neutrino Sector, July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F7365D-354A-7845-B464-FC4FCFF2EC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9967" b="-2714"/>
          <a:stretch/>
        </p:blipFill>
        <p:spPr>
          <a:xfrm>
            <a:off x="0" y="27666"/>
            <a:ext cx="2545080" cy="71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1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B9E1F-7D48-A04C-BEF4-E587DDC6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24742"/>
            <a:ext cx="9144000" cy="2547257"/>
          </a:xfrm>
        </p:spPr>
        <p:txBody>
          <a:bodyPr/>
          <a:lstStyle/>
          <a:p>
            <a:r>
              <a:rPr lang="en-US" dirty="0"/>
              <a:t>Our goal:</a:t>
            </a:r>
            <a:br>
              <a:rPr lang="en-US" dirty="0"/>
            </a:br>
            <a:r>
              <a:rPr lang="en-US" sz="4200" dirty="0"/>
              <a:t>Understanding the physics of energy reconstruction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E3B3D7-2B74-0844-A20B-AEC14D79F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Shirley Li (SLAC)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FEED093-5042-2549-877E-EECC77ADA65D}"/>
              </a:ext>
            </a:extLst>
          </p:cNvPr>
          <p:cNvCxnSpPr/>
          <p:nvPr/>
        </p:nvCxnSpPr>
        <p:spPr>
          <a:xfrm>
            <a:off x="0" y="287729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134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Shirley Li (SLAC)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10/31</a:t>
            </a:r>
            <a:endParaRPr lang="en-US" sz="16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7F8BBB6-D454-314C-82DB-F71AC8950A3B}"/>
              </a:ext>
            </a:extLst>
          </p:cNvPr>
          <p:cNvSpPr txBox="1">
            <a:spLocks/>
          </p:cNvSpPr>
          <p:nvPr/>
        </p:nvSpPr>
        <p:spPr>
          <a:xfrm>
            <a:off x="0" y="6019512"/>
            <a:ext cx="9144000" cy="611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How to characterize its performance?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55B24E2-85D2-CD49-9203-AC573E12C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69" y="2212875"/>
            <a:ext cx="3657623" cy="3474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8647FEA-CF22-2148-860A-4B392E21AE11}"/>
                  </a:ext>
                </a:extLst>
              </p:cNvPr>
              <p:cNvSpPr txBox="1"/>
              <p:nvPr/>
            </p:nvSpPr>
            <p:spPr>
              <a:xfrm>
                <a:off x="3840492" y="2505869"/>
                <a:ext cx="545819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Separate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dirty="0"/>
                  <a:t> and hadronic system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400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2400" dirty="0"/>
                  <a:t> : total collected charge -&gt; energy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400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2400" dirty="0"/>
                  <a:t>: total collected charge</a:t>
                </a:r>
                <a:r>
                  <a:rPr lang="en-US" sz="2400" dirty="0">
                    <a:sym typeface="Wingdings" pitchFamily="2" charset="2"/>
                  </a:rPr>
                  <a:t> -&gt; energy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400" dirty="0">
                  <a:sym typeface="Wingdings" pitchFamily="2" charset="2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8647FEA-CF22-2148-860A-4B392E21A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492" y="2505869"/>
                <a:ext cx="5458194" cy="2677656"/>
              </a:xfrm>
              <a:prstGeom prst="rect">
                <a:avLst/>
              </a:prstGeom>
              <a:blipFill>
                <a:blip r:embed="rId7"/>
                <a:stretch>
                  <a:fillRect l="-1856" t="-3302" r="-464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13224ABE-9E78-1744-BB7A-F60A948E5C2C}"/>
              </a:ext>
            </a:extLst>
          </p:cNvPr>
          <p:cNvSpPr txBox="1">
            <a:spLocks/>
          </p:cNvSpPr>
          <p:nvPr/>
        </p:nvSpPr>
        <p:spPr>
          <a:xfrm>
            <a:off x="7483661" y="1785209"/>
            <a:ext cx="1572564" cy="36511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Friedland &amp; Li, 2018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2F04075-C5A5-2748-BBC5-74022631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4930" y="-34198"/>
            <a:ext cx="9633857" cy="803564"/>
          </a:xfrm>
        </p:spPr>
        <p:txBody>
          <a:bodyPr/>
          <a:lstStyle/>
          <a:p>
            <a:r>
              <a:rPr lang="en-US" dirty="0"/>
              <a:t>Calorimetric energy reconstruction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F267A756-9537-7447-A85B-7C84C37AAF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4850" y="1073838"/>
                <a:ext cx="7734300" cy="5959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457200" indent="-457200" algn="l" defTabSz="914400" rtl="0" eaLnBrk="1" latinLnBrk="0" hangingPunct="1">
                  <a:spcBef>
                    <a:spcPct val="20000"/>
                  </a:spcBef>
                  <a:buFont typeface="Wingdings" charset="2"/>
                  <a:buChar char="Ø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/>
                  <a:t>Signal: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F267A756-9537-7447-A85B-7C84C37AA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" y="1073838"/>
                <a:ext cx="7734300" cy="595993"/>
              </a:xfrm>
              <a:prstGeom prst="rect">
                <a:avLst/>
              </a:prstGeom>
              <a:blipFill>
                <a:blip r:embed="rId9"/>
                <a:stretch>
                  <a:fillRect t="-10638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CD8785F1-9C97-DE43-B426-7FE7E2F70BC3}"/>
              </a:ext>
            </a:extLst>
          </p:cNvPr>
          <p:cNvSpPr txBox="1">
            <a:spLocks/>
          </p:cNvSpPr>
          <p:nvPr/>
        </p:nvSpPr>
        <p:spPr>
          <a:xfrm>
            <a:off x="-179373" y="1605353"/>
            <a:ext cx="2216770" cy="58116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 err="1"/>
              <a:t>Simulated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GENIE+FLUKA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297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4930" y="-34198"/>
            <a:ext cx="9633857" cy="803564"/>
          </a:xfrm>
        </p:spPr>
        <p:txBody>
          <a:bodyPr/>
          <a:lstStyle/>
          <a:p>
            <a:r>
              <a:rPr lang="en-US" dirty="0"/>
              <a:t>Calorimetric energy reconstruction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Shirley Li (SLAC)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11/31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704850" y="1073838"/>
                <a:ext cx="7734300" cy="5959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457200" indent="-457200" algn="l" defTabSz="914400" rtl="0" eaLnBrk="1" latinLnBrk="0" hangingPunct="1">
                  <a:spcBef>
                    <a:spcPct val="20000"/>
                  </a:spcBef>
                  <a:buFont typeface="Wingdings" charset="2"/>
                  <a:buChar char="Ø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/>
                  <a:t>Signal: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" y="1073838"/>
                <a:ext cx="7734300" cy="595993"/>
              </a:xfrm>
              <a:prstGeom prst="rect">
                <a:avLst/>
              </a:prstGeom>
              <a:blipFill>
                <a:blip r:embed="rId3"/>
                <a:stretch>
                  <a:fillRect t="-10638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C2768F9-7C97-6C4B-A536-D8D49156D3CF}"/>
                  </a:ext>
                </a:extLst>
              </p:cNvPr>
              <p:cNvSpPr txBox="1"/>
              <p:nvPr/>
            </p:nvSpPr>
            <p:spPr>
              <a:xfrm>
                <a:off x="162481" y="2067630"/>
                <a:ext cx="4958159" cy="3421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Should work perfectly 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ionization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dE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dx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800" dirty="0"/>
                  <a:t> charge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Problem arises                 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ionization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missing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energy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C2768F9-7C97-6C4B-A536-D8D49156D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81" y="2067630"/>
                <a:ext cx="4958159" cy="3421899"/>
              </a:xfrm>
              <a:prstGeom prst="rect">
                <a:avLst/>
              </a:prstGeom>
              <a:blipFill>
                <a:blip r:embed="rId4"/>
                <a:stretch>
                  <a:fillRect l="-3069" t="-3333" b="-9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CEBD893E-A321-8942-8824-5645880719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71" r="2703"/>
          <a:stretch/>
        </p:blipFill>
        <p:spPr>
          <a:xfrm>
            <a:off x="4784273" y="1831686"/>
            <a:ext cx="4197246" cy="422275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61F0585-54DC-A845-978C-30A1C2D5A084}"/>
              </a:ext>
            </a:extLst>
          </p:cNvPr>
          <p:cNvSpPr txBox="1">
            <a:spLocks/>
          </p:cNvSpPr>
          <p:nvPr/>
        </p:nvSpPr>
        <p:spPr>
          <a:xfrm>
            <a:off x="0" y="6019512"/>
            <a:ext cx="9144000" cy="611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Understanding missing energy is the key</a:t>
            </a:r>
          </a:p>
        </p:txBody>
      </p:sp>
    </p:spTree>
    <p:extLst>
      <p:ext uri="{BB962C8B-B14F-4D97-AF65-F5344CB8AC3E}">
        <p14:creationId xmlns:p14="http://schemas.microsoft.com/office/powerpoint/2010/main" val="1007488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564"/>
          </a:xfrm>
        </p:spPr>
        <p:txBody>
          <a:bodyPr/>
          <a:lstStyle/>
          <a:p>
            <a:r>
              <a:rPr lang="en-US" dirty="0"/>
              <a:t>Hadronic system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Shirley Li (SLAC)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12/31</a:t>
            </a:r>
            <a:endParaRPr lang="en-US" sz="16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7F8BBB6-D454-314C-82DB-F71AC8950A3B}"/>
              </a:ext>
            </a:extLst>
          </p:cNvPr>
          <p:cNvSpPr txBox="1">
            <a:spLocks/>
          </p:cNvSpPr>
          <p:nvPr/>
        </p:nvSpPr>
        <p:spPr>
          <a:xfrm>
            <a:off x="0" y="6019512"/>
            <a:ext cx="9144000" cy="611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30 – 40% of neutrino energy, large fluctuations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096C8826-A45D-084E-826A-A4072EB930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4850" y="1073838"/>
                <a:ext cx="7734300" cy="5959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457200" indent="-457200" algn="l" defTabSz="914400" rtl="0" eaLnBrk="1" latinLnBrk="0" hangingPunct="1">
                  <a:spcBef>
                    <a:spcPct val="20000"/>
                  </a:spcBef>
                  <a:buFont typeface="Wingdings" charset="2"/>
                  <a:buChar char="Ø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/>
                  <a:t>Prompt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dirty="0"/>
                  <a:t> vertex: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096C8826-A45D-084E-826A-A4072EB93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" y="1073838"/>
                <a:ext cx="7734300" cy="595993"/>
              </a:xfrm>
              <a:prstGeom prst="rect">
                <a:avLst/>
              </a:prstGeom>
              <a:blipFill>
                <a:blip r:embed="rId3"/>
                <a:stretch>
                  <a:fillRect t="-10638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92F712F-9843-EB44-8F39-387151C161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1607128"/>
            <a:ext cx="4572000" cy="43434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70CE9C-5E92-9E41-92BA-366AB223C402}"/>
              </a:ext>
            </a:extLst>
          </p:cNvPr>
          <p:cNvSpPr txBox="1">
            <a:spLocks/>
          </p:cNvSpPr>
          <p:nvPr/>
        </p:nvSpPr>
        <p:spPr>
          <a:xfrm>
            <a:off x="130227" y="3512183"/>
            <a:ext cx="2155773" cy="834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GENIE default model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2BE221F8-3DA4-B442-87AB-69872E88AF78}"/>
              </a:ext>
            </a:extLst>
          </p:cNvPr>
          <p:cNvSpPr txBox="1">
            <a:spLocks/>
          </p:cNvSpPr>
          <p:nvPr/>
        </p:nvSpPr>
        <p:spPr>
          <a:xfrm>
            <a:off x="0" y="1703633"/>
            <a:ext cx="2100036" cy="27237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Friedland &amp; Li,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014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564"/>
          </a:xfrm>
        </p:spPr>
        <p:txBody>
          <a:bodyPr/>
          <a:lstStyle/>
          <a:p>
            <a:r>
              <a:rPr lang="en-US" dirty="0"/>
              <a:t>Hadronic system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Shirley Li (SLAC)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13/31</a:t>
            </a:r>
            <a:endParaRPr lang="en-US" sz="16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704850" y="1073838"/>
            <a:ext cx="7734300" cy="595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Varied composition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EB59D7-C037-4541-A8D6-3D0D09F31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483" y="1711036"/>
            <a:ext cx="4572000" cy="4343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918C7F-52A7-A04F-815D-492D4E4F85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1036"/>
            <a:ext cx="4572000" cy="4343400"/>
          </a:xfrm>
          <a:prstGeom prst="rect">
            <a:avLst/>
          </a:prstGeom>
        </p:spPr>
      </p:pic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D34A1EA1-2714-744B-9BB2-8FC179A68B2B}"/>
              </a:ext>
            </a:extLst>
          </p:cNvPr>
          <p:cNvSpPr txBox="1">
            <a:spLocks/>
          </p:cNvSpPr>
          <p:nvPr/>
        </p:nvSpPr>
        <p:spPr>
          <a:xfrm>
            <a:off x="0" y="1083260"/>
            <a:ext cx="2100036" cy="27237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Friedland &amp; Li, 2018</a:t>
            </a:r>
            <a:endParaRPr lang="en-US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540E64EB-980A-FB44-AE8E-53D36D3C2165}"/>
              </a:ext>
            </a:extLst>
          </p:cNvPr>
          <p:cNvSpPr txBox="1">
            <a:spLocks/>
          </p:cNvSpPr>
          <p:nvPr/>
        </p:nvSpPr>
        <p:spPr>
          <a:xfrm>
            <a:off x="6597341" y="928864"/>
            <a:ext cx="2546659" cy="58116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GENIE </a:t>
            </a:r>
            <a:r>
              <a:rPr lang="tr-TR" dirty="0" err="1"/>
              <a:t>simulation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4AEA88C-0542-BB48-903C-8CA8D41BC89C}"/>
              </a:ext>
            </a:extLst>
          </p:cNvPr>
          <p:cNvSpPr txBox="1">
            <a:spLocks/>
          </p:cNvSpPr>
          <p:nvPr/>
        </p:nvSpPr>
        <p:spPr>
          <a:xfrm>
            <a:off x="0" y="6019512"/>
            <a:ext cx="9144000" cy="611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Multiple species contribute, large fluctuations</a:t>
            </a:r>
          </a:p>
        </p:txBody>
      </p:sp>
    </p:spTree>
    <p:extLst>
      <p:ext uri="{BB962C8B-B14F-4D97-AF65-F5344CB8AC3E}">
        <p14:creationId xmlns:p14="http://schemas.microsoft.com/office/powerpoint/2010/main" val="3833007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44000" cy="803564"/>
              </a:xfrm>
            </p:spPr>
            <p:txBody>
              <a:bodyPr/>
              <a:lstStyle/>
              <a:p>
                <a:r>
                  <a:rPr lang="en-US" dirty="0"/>
                  <a:t>Missing energy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44000" cy="803564"/>
              </a:xfrm>
              <a:blipFill>
                <a:blip r:embed="rId3"/>
                <a:stretch>
                  <a:fillRect t="-20635" b="-5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Shirley Li (SLAC)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14/31</a:t>
            </a: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852643-EA2E-F041-9879-DD1679F207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1607128"/>
            <a:ext cx="4572000" cy="43434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95166B5-77E7-B142-9EF1-2CFD16C949FD}"/>
              </a:ext>
            </a:extLst>
          </p:cNvPr>
          <p:cNvSpPr txBox="1">
            <a:spLocks/>
          </p:cNvSpPr>
          <p:nvPr/>
        </p:nvSpPr>
        <p:spPr>
          <a:xfrm>
            <a:off x="2563582" y="1547948"/>
            <a:ext cx="4016833" cy="595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D3C5DC4C-F0BC-9345-A9CA-AEFD4B2FE320}"/>
              </a:ext>
            </a:extLst>
          </p:cNvPr>
          <p:cNvSpPr txBox="1">
            <a:spLocks/>
          </p:cNvSpPr>
          <p:nvPr/>
        </p:nvSpPr>
        <p:spPr>
          <a:xfrm>
            <a:off x="-164557" y="4956965"/>
            <a:ext cx="2489200" cy="58781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Friedland &amp; Li, 2018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7C36B13-436B-2347-A5EF-451AE33FF56B}"/>
              </a:ext>
            </a:extLst>
          </p:cNvPr>
          <p:cNvSpPr txBox="1">
            <a:spLocks/>
          </p:cNvSpPr>
          <p:nvPr/>
        </p:nvSpPr>
        <p:spPr>
          <a:xfrm>
            <a:off x="704850" y="1073838"/>
            <a:ext cx="7734300" cy="595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After primary vertex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29A768C-9B4A-8B44-93B0-617DDEE3CF71}"/>
              </a:ext>
            </a:extLst>
          </p:cNvPr>
          <p:cNvSpPr txBox="1">
            <a:spLocks/>
          </p:cNvSpPr>
          <p:nvPr/>
        </p:nvSpPr>
        <p:spPr>
          <a:xfrm>
            <a:off x="0" y="6019512"/>
            <a:ext cx="9144000" cy="611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Prompt neutrons are the biggest issue</a:t>
            </a:r>
          </a:p>
        </p:txBody>
      </p:sp>
    </p:spTree>
    <p:extLst>
      <p:ext uri="{BB962C8B-B14F-4D97-AF65-F5344CB8AC3E}">
        <p14:creationId xmlns:p14="http://schemas.microsoft.com/office/powerpoint/2010/main" val="1086860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564"/>
          </a:xfrm>
        </p:spPr>
        <p:txBody>
          <a:bodyPr/>
          <a:lstStyle/>
          <a:p>
            <a:r>
              <a:rPr lang="en-US" dirty="0"/>
              <a:t>Secondary particle propagation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Shirley Li (SLAC)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15/31</a:t>
            </a:r>
            <a:endParaRPr lang="en-US" sz="1600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D3C5DC4C-F0BC-9345-A9CA-AEFD4B2FE320}"/>
              </a:ext>
            </a:extLst>
          </p:cNvPr>
          <p:cNvSpPr txBox="1">
            <a:spLocks/>
          </p:cNvSpPr>
          <p:nvPr/>
        </p:nvSpPr>
        <p:spPr>
          <a:xfrm>
            <a:off x="-99372" y="5577458"/>
            <a:ext cx="2489200" cy="58781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Friedland &amp; Li, 2018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2500D3-C6F8-314F-8D2D-B0E026663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080" y="1467767"/>
            <a:ext cx="4931840" cy="468524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7F8FA57-DB95-A241-8E0D-274290D1F002}"/>
              </a:ext>
            </a:extLst>
          </p:cNvPr>
          <p:cNvSpPr/>
          <p:nvPr/>
        </p:nvSpPr>
        <p:spPr>
          <a:xfrm rot="156995">
            <a:off x="3689326" y="3329071"/>
            <a:ext cx="314326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23299D-18E8-784C-8A13-F594EE883AE1}"/>
              </a:ext>
            </a:extLst>
          </p:cNvPr>
          <p:cNvSpPr/>
          <p:nvPr/>
        </p:nvSpPr>
        <p:spPr>
          <a:xfrm rot="156995">
            <a:off x="4674484" y="3534007"/>
            <a:ext cx="314326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B0C6FD-972A-A149-94CD-CE13DD31563D}"/>
              </a:ext>
            </a:extLst>
          </p:cNvPr>
          <p:cNvSpPr txBox="1">
            <a:spLocks/>
          </p:cNvSpPr>
          <p:nvPr/>
        </p:nvSpPr>
        <p:spPr>
          <a:xfrm>
            <a:off x="704850" y="1073838"/>
            <a:ext cx="7734300" cy="595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Charged particles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2C88762-53C8-D44D-941E-1B4D630F01EE}"/>
              </a:ext>
            </a:extLst>
          </p:cNvPr>
          <p:cNvSpPr txBox="1">
            <a:spLocks/>
          </p:cNvSpPr>
          <p:nvPr/>
        </p:nvSpPr>
        <p:spPr>
          <a:xfrm>
            <a:off x="0" y="6019512"/>
            <a:ext cx="9144000" cy="611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Many re-interactions</a:t>
            </a:r>
          </a:p>
        </p:txBody>
      </p:sp>
    </p:spTree>
    <p:extLst>
      <p:ext uri="{BB962C8B-B14F-4D97-AF65-F5344CB8AC3E}">
        <p14:creationId xmlns:p14="http://schemas.microsoft.com/office/powerpoint/2010/main" val="3989341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564"/>
          </a:xfrm>
        </p:spPr>
        <p:txBody>
          <a:bodyPr/>
          <a:lstStyle/>
          <a:p>
            <a:r>
              <a:rPr lang="en-US" dirty="0"/>
              <a:t>Secondary particle propagation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Shirley Li (SLAC)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16/31</a:t>
            </a:r>
            <a:endParaRPr lang="en-US" sz="16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7F8BBB6-D454-314C-82DB-F71AC8950A3B}"/>
              </a:ext>
            </a:extLst>
          </p:cNvPr>
          <p:cNvSpPr txBox="1">
            <a:spLocks/>
          </p:cNvSpPr>
          <p:nvPr/>
        </p:nvSpPr>
        <p:spPr>
          <a:xfrm>
            <a:off x="0" y="6019512"/>
            <a:ext cx="9144000" cy="611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Neutron deposit ~ 50% of its energy in ionization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B9B0FE2-7CC6-E64F-8AF1-AE49D1F51C9B}"/>
              </a:ext>
            </a:extLst>
          </p:cNvPr>
          <p:cNvSpPr txBox="1">
            <a:spLocks/>
          </p:cNvSpPr>
          <p:nvPr/>
        </p:nvSpPr>
        <p:spPr>
          <a:xfrm>
            <a:off x="704850" y="1073838"/>
            <a:ext cx="7734300" cy="595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Neutrons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0BE91EF2-A8E1-BB4F-A215-DBA0E5B3998D}"/>
              </a:ext>
            </a:extLst>
          </p:cNvPr>
          <p:cNvSpPr txBox="1">
            <a:spLocks/>
          </p:cNvSpPr>
          <p:nvPr/>
        </p:nvSpPr>
        <p:spPr>
          <a:xfrm>
            <a:off x="-203200" y="1116509"/>
            <a:ext cx="2489200" cy="58781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Friedland &amp; Li, 2018</a:t>
            </a:r>
            <a:endParaRPr lang="en-US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312CA1C2-988F-FC4A-8AA6-C9C9738A50AA}"/>
              </a:ext>
            </a:extLst>
          </p:cNvPr>
          <p:cNvSpPr txBox="1">
            <a:spLocks/>
          </p:cNvSpPr>
          <p:nvPr/>
        </p:nvSpPr>
        <p:spPr>
          <a:xfrm>
            <a:off x="6845713" y="3280756"/>
            <a:ext cx="2216770" cy="58116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 err="1"/>
              <a:t>Simulated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FLUKA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1E41C3-355B-3641-BA66-957C057B0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632" y="1479703"/>
            <a:ext cx="4906736" cy="457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32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4930" y="-34198"/>
            <a:ext cx="9633857" cy="803564"/>
          </a:xfrm>
        </p:spPr>
        <p:txBody>
          <a:bodyPr/>
          <a:lstStyle/>
          <a:p>
            <a:r>
              <a:rPr lang="en-US" dirty="0"/>
              <a:t>Secondary particle propagation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Shirley Li (SLAC)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17/31</a:t>
            </a: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C3B5FB-79B1-FE4D-8B73-3E3212DC38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9" y="1711036"/>
            <a:ext cx="4572000" cy="4343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67F869-16CD-444B-B70A-1147B7821F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1711036"/>
            <a:ext cx="4572000" cy="434340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7724C15-0324-E949-A5BE-97D275B5261B}"/>
              </a:ext>
            </a:extLst>
          </p:cNvPr>
          <p:cNvSpPr txBox="1">
            <a:spLocks/>
          </p:cNvSpPr>
          <p:nvPr/>
        </p:nvSpPr>
        <p:spPr>
          <a:xfrm>
            <a:off x="0" y="6019512"/>
            <a:ext cx="9144000" cy="611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Extremely challenging to reconstruct neutrons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AB11EF9D-ECD4-8A4F-B7FB-825B76B28B61}"/>
              </a:ext>
            </a:extLst>
          </p:cNvPr>
          <p:cNvSpPr txBox="1">
            <a:spLocks/>
          </p:cNvSpPr>
          <p:nvPr/>
        </p:nvSpPr>
        <p:spPr>
          <a:xfrm>
            <a:off x="0" y="1095676"/>
            <a:ext cx="2489200" cy="58781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Friedland &amp; Li, 2018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9A0BC72-7837-4844-86D1-4943EF7C40AB}"/>
              </a:ext>
            </a:extLst>
          </p:cNvPr>
          <p:cNvSpPr txBox="1">
            <a:spLocks/>
          </p:cNvSpPr>
          <p:nvPr/>
        </p:nvSpPr>
        <p:spPr>
          <a:xfrm>
            <a:off x="6927230" y="1095676"/>
            <a:ext cx="2216770" cy="58116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 err="1"/>
              <a:t>Simulated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GENIE+FLUKA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6694C8A-E757-A442-8757-EEFE61AB6E61}"/>
              </a:ext>
            </a:extLst>
          </p:cNvPr>
          <p:cNvSpPr txBox="1">
            <a:spLocks/>
          </p:cNvSpPr>
          <p:nvPr/>
        </p:nvSpPr>
        <p:spPr>
          <a:xfrm>
            <a:off x="704850" y="1073838"/>
            <a:ext cx="7734300" cy="595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Neutrons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960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4930" y="-34198"/>
            <a:ext cx="9633857" cy="803564"/>
          </a:xfrm>
        </p:spPr>
        <p:txBody>
          <a:bodyPr/>
          <a:lstStyle/>
          <a:p>
            <a:r>
              <a:rPr lang="en-US" dirty="0"/>
              <a:t>Secondary particle propagation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Shirley Li (SLAC)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17/31</a:t>
            </a: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C3B5FB-79B1-FE4D-8B73-3E3212DC38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9" y="1711036"/>
            <a:ext cx="4572000" cy="4343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67F869-16CD-444B-B70A-1147B7821F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1711036"/>
            <a:ext cx="4572000" cy="43434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50CBD68-CE77-CC43-97D1-5AB906873111}"/>
              </a:ext>
            </a:extLst>
          </p:cNvPr>
          <p:cNvSpPr txBox="1">
            <a:spLocks/>
          </p:cNvSpPr>
          <p:nvPr/>
        </p:nvSpPr>
        <p:spPr>
          <a:xfrm>
            <a:off x="0" y="6019512"/>
            <a:ext cx="9144000" cy="611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Extremely challenging to reconstruct neutrons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809B09AF-A983-4A42-9D83-1AD2D783D9C0}"/>
              </a:ext>
            </a:extLst>
          </p:cNvPr>
          <p:cNvSpPr txBox="1">
            <a:spLocks/>
          </p:cNvSpPr>
          <p:nvPr/>
        </p:nvSpPr>
        <p:spPr>
          <a:xfrm>
            <a:off x="6927230" y="1095676"/>
            <a:ext cx="2216770" cy="58116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 err="1"/>
              <a:t>Simulated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GENIE+FLUKA</a:t>
            </a:r>
            <a:endParaRPr lang="en-US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F9E7C6F8-FDEE-3B49-A9C9-FAC74E6A81B7}"/>
              </a:ext>
            </a:extLst>
          </p:cNvPr>
          <p:cNvSpPr txBox="1">
            <a:spLocks/>
          </p:cNvSpPr>
          <p:nvPr/>
        </p:nvSpPr>
        <p:spPr>
          <a:xfrm>
            <a:off x="0" y="1095676"/>
            <a:ext cx="2489200" cy="58781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Friedland &amp; Li, 2018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64E9C12-AE18-9447-84BB-857F500850A4}"/>
              </a:ext>
            </a:extLst>
          </p:cNvPr>
          <p:cNvSpPr txBox="1">
            <a:spLocks/>
          </p:cNvSpPr>
          <p:nvPr/>
        </p:nvSpPr>
        <p:spPr>
          <a:xfrm>
            <a:off x="704850" y="1073838"/>
            <a:ext cx="7734300" cy="595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Neutrons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443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Shirley</a:t>
            </a:r>
            <a:r>
              <a:rPr lang="tr-TR" dirty="0"/>
              <a:t> </a:t>
            </a:r>
            <a:r>
              <a:rPr lang="tr-TR" dirty="0" err="1"/>
              <a:t>Li</a:t>
            </a:r>
            <a:r>
              <a:rPr lang="tr-TR" dirty="0"/>
              <a:t> (SLAC)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44000" cy="971176"/>
              </a:xfrm>
            </p:spPr>
            <p:txBody>
              <a:bodyPr/>
              <a:lstStyle/>
              <a:p>
                <a:r>
                  <a:rPr lang="en-US" sz="4800" dirty="0"/>
                  <a:t> Measuring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CP</m:t>
                        </m:r>
                      </m:sub>
                    </m:sSub>
                  </m:oMath>
                </a14:m>
                <a:r>
                  <a:rPr lang="en-US" dirty="0"/>
                  <a:t> and MH</a:t>
                </a:r>
              </a:p>
            </p:txBody>
          </p:sp>
        </mc:Choice>
        <mc:Fallback xmlns="">
          <p:sp>
            <p:nvSpPr>
              <p:cNvPr id="9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44000" cy="971176"/>
              </a:xfrm>
              <a:blipFill>
                <a:blip r:embed="rId3"/>
                <a:stretch>
                  <a:fillRect t="-1710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4E6A1B3E-13AB-D740-9486-BFBC360F8854}"/>
              </a:ext>
            </a:extLst>
          </p:cNvPr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2/31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1BEAABC-26F6-7C4F-A9C6-8EAE74EEB6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4850" y="1073838"/>
                <a:ext cx="7734300" cy="6115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457200" indent="-457200" algn="l" defTabSz="914400" rtl="0" eaLnBrk="1" latinLnBrk="0" hangingPunct="1">
                  <a:spcBef>
                    <a:spcPct val="20000"/>
                  </a:spcBef>
                  <a:buFont typeface="Wingdings" charset="2"/>
                  <a:buChar char="Ø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/>
                  <a:t>0.5</a:t>
                </a:r>
                <a:r>
                  <a:rPr lang="en-US" b="0" dirty="0"/>
                  <a:t>—5 GeV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dirty="0"/>
                  <a:t>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1BEAABC-26F6-7C4F-A9C6-8EAE74EEB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" y="1073838"/>
                <a:ext cx="7734300" cy="611503"/>
              </a:xfrm>
              <a:prstGeom prst="rect">
                <a:avLst/>
              </a:prstGeom>
              <a:blipFill>
                <a:blip r:embed="rId6"/>
                <a:stretch>
                  <a:fillRect t="-8163"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0E34E8A0-1A88-8A42-95A9-DE072FABA03B}"/>
              </a:ext>
            </a:extLst>
          </p:cNvPr>
          <p:cNvSpPr txBox="1"/>
          <p:nvPr/>
        </p:nvSpPr>
        <p:spPr>
          <a:xfrm>
            <a:off x="4596646" y="877848"/>
            <a:ext cx="1689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~1000 km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E371A581-F223-B247-A43F-531AE4A20B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6019512"/>
                <a:ext cx="9144000" cy="6115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457200" indent="-457200" algn="l" defTabSz="914400" rtl="0" eaLnBrk="1" latinLnBrk="0" hangingPunct="1">
                  <a:spcBef>
                    <a:spcPct val="20000"/>
                  </a:spcBef>
                  <a:buFont typeface="Wingdings" charset="2"/>
                  <a:buChar char="Ø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/>
                  <a:t>Need to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E371A581-F223-B247-A43F-531AE4A20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019512"/>
                <a:ext cx="9144000" cy="611503"/>
              </a:xfrm>
              <a:prstGeom prst="rect">
                <a:avLst/>
              </a:prstGeom>
              <a:blipFill>
                <a:blip r:embed="rId7"/>
                <a:stretch>
                  <a:fillRect t="-8163"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70A88425-BF6B-3B4F-80DD-4FFCCF305DBE}"/>
              </a:ext>
            </a:extLst>
          </p:cNvPr>
          <p:cNvSpPr txBox="1">
            <a:spLocks/>
          </p:cNvSpPr>
          <p:nvPr/>
        </p:nvSpPr>
        <p:spPr>
          <a:xfrm>
            <a:off x="7819699" y="1231522"/>
            <a:ext cx="1317951" cy="40793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DUNE CDR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AE3EDDF-4B80-7941-BE0F-0AD2B10731BF}"/>
              </a:ext>
            </a:extLst>
          </p:cNvPr>
          <p:cNvCxnSpPr>
            <a:cxnSpLocks/>
          </p:cNvCxnSpPr>
          <p:nvPr/>
        </p:nvCxnSpPr>
        <p:spPr>
          <a:xfrm>
            <a:off x="4722470" y="1364090"/>
            <a:ext cx="153828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681F341-964D-DC48-80C6-53B4DDA34D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1693731"/>
            <a:ext cx="90043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65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4930" y="-34198"/>
            <a:ext cx="9633857" cy="803564"/>
          </a:xfrm>
        </p:spPr>
        <p:txBody>
          <a:bodyPr/>
          <a:lstStyle/>
          <a:p>
            <a:r>
              <a:rPr lang="en-US" dirty="0"/>
              <a:t>Secondary particle propagation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Shirley Li (SLAC)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17/31</a:t>
            </a: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C3B5FB-79B1-FE4D-8B73-3E3212DC38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9" y="1711036"/>
            <a:ext cx="4572000" cy="4343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67F869-16CD-444B-B70A-1147B7821F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1711036"/>
            <a:ext cx="4572000" cy="43434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4048527-DC7A-6342-88BD-6D4B03BC1074}"/>
              </a:ext>
            </a:extLst>
          </p:cNvPr>
          <p:cNvSpPr txBox="1">
            <a:spLocks/>
          </p:cNvSpPr>
          <p:nvPr/>
        </p:nvSpPr>
        <p:spPr>
          <a:xfrm>
            <a:off x="0" y="6019512"/>
            <a:ext cx="9144000" cy="611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Extremely challenging to reconstruct neutrons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4711D2B7-6B08-4949-90B4-AFE5068FCF8D}"/>
              </a:ext>
            </a:extLst>
          </p:cNvPr>
          <p:cNvSpPr txBox="1">
            <a:spLocks/>
          </p:cNvSpPr>
          <p:nvPr/>
        </p:nvSpPr>
        <p:spPr>
          <a:xfrm>
            <a:off x="6927230" y="1095676"/>
            <a:ext cx="2216770" cy="58116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 err="1"/>
              <a:t>Simulated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GENIE+FLUKA</a:t>
            </a:r>
            <a:endParaRPr lang="en-US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F916157F-27DA-444C-8F30-6392FF637721}"/>
              </a:ext>
            </a:extLst>
          </p:cNvPr>
          <p:cNvSpPr txBox="1">
            <a:spLocks/>
          </p:cNvSpPr>
          <p:nvPr/>
        </p:nvSpPr>
        <p:spPr>
          <a:xfrm>
            <a:off x="0" y="1095676"/>
            <a:ext cx="2489200" cy="58781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Friedland &amp; Li, 2018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02A39C7-334F-CE40-A556-A71F08BC10FA}"/>
              </a:ext>
            </a:extLst>
          </p:cNvPr>
          <p:cNvSpPr txBox="1">
            <a:spLocks/>
          </p:cNvSpPr>
          <p:nvPr/>
        </p:nvSpPr>
        <p:spPr>
          <a:xfrm>
            <a:off x="704850" y="1073838"/>
            <a:ext cx="7734300" cy="595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Neutrons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544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6BC3563-2239-AF43-BA61-8946C832EA0E}"/>
              </a:ext>
            </a:extLst>
          </p:cNvPr>
          <p:cNvSpPr txBox="1">
            <a:spLocks/>
          </p:cNvSpPr>
          <p:nvPr/>
        </p:nvSpPr>
        <p:spPr>
          <a:xfrm>
            <a:off x="32654" y="1073838"/>
            <a:ext cx="4016833" cy="595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After full propagation</a:t>
            </a:r>
          </a:p>
          <a:p>
            <a:pPr marL="0" indent="0" algn="ctr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BB1FDC-7CC6-7844-B13B-4D5777F2E977}"/>
                  </a:ext>
                </a:extLst>
              </p:cNvPr>
              <p:cNvSpPr txBox="1"/>
              <p:nvPr/>
            </p:nvSpPr>
            <p:spPr>
              <a:xfrm>
                <a:off x="4968270" y="820359"/>
                <a:ext cx="3697943" cy="6124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Recombination: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Nuclear breakup: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0" baseline="30000" smtClean="0">
                        <a:latin typeface="Cambria Math" panose="02040503050406030204" pitchFamily="18" charset="0"/>
                      </a:rPr>
                      <m:t>40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Ar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→3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800" b="0" dirty="0"/>
              </a:p>
              <a:p>
                <a:pPr marL="465138" indent="-465138"/>
                <a:r>
                  <a:rPr lang="en-US" sz="2800" dirty="0"/>
                  <a:t>     Energy -&gt; nuclear binding energy</a:t>
                </a:r>
              </a:p>
              <a:p>
                <a:pPr marL="514350" indent="-514350"/>
                <a:endParaRPr lang="en-US" sz="2800" dirty="0"/>
              </a:p>
              <a:p>
                <a:pPr marL="514350" indent="-514350">
                  <a:buAutoNum type="arabicPeriod" startAt="3"/>
                </a:pPr>
                <a:r>
                  <a:rPr lang="en-US" sz="2800" dirty="0"/>
                  <a:t>Thresholds</a:t>
                </a:r>
              </a:p>
              <a:p>
                <a:pPr marL="514350" indent="-514350">
                  <a:buAutoNum type="arabicPeriod" startAt="3"/>
                </a:pPr>
                <a:endParaRPr lang="en-US" sz="2800" dirty="0"/>
              </a:p>
              <a:p>
                <a:pPr marL="514350" indent="-514350">
                  <a:buAutoNum type="arabicPeriod" startAt="3"/>
                </a:pPr>
                <a:r>
                  <a:rPr lang="en-US" sz="2800" dirty="0"/>
                  <a:t>Neutrons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BB1FDC-7CC6-7844-B13B-4D5777F2E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270" y="820359"/>
                <a:ext cx="3697943" cy="6124754"/>
              </a:xfrm>
              <a:prstGeom prst="rect">
                <a:avLst/>
              </a:prstGeom>
              <a:blipFill>
                <a:blip r:embed="rId3"/>
                <a:stretch>
                  <a:fillRect l="-3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44000" cy="803564"/>
              </a:xfrm>
            </p:spPr>
            <p:txBody>
              <a:bodyPr/>
              <a:lstStyle/>
              <a:p>
                <a:r>
                  <a:rPr lang="en-US" dirty="0"/>
                  <a:t>Missing energy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44000" cy="803564"/>
              </a:xfrm>
              <a:blipFill>
                <a:blip r:embed="rId5"/>
                <a:stretch>
                  <a:fillRect t="-20635" b="-5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Shirley Li (SLAC)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18/31</a:t>
            </a: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852643-EA2E-F041-9879-DD1679F207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1036"/>
            <a:ext cx="4572000" cy="4343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8CC14F-C006-AE47-8551-379A2B31AB9D}"/>
                  </a:ext>
                </a:extLst>
              </p:cNvPr>
              <p:cNvSpPr txBox="1"/>
              <p:nvPr/>
            </p:nvSpPr>
            <p:spPr>
              <a:xfrm>
                <a:off x="4378981" y="1711035"/>
                <a:ext cx="4572000" cy="1379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 algn="ctr"/>
                <a:r>
                  <a:rPr lang="en-US" sz="2800" b="0" dirty="0"/>
                  <a:t>charge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∝ 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1+0.1</m:t>
                        </m:r>
                        <m:f>
                          <m:f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𝑑𝐸</m:t>
                            </m:r>
                          </m:num>
                          <m:den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den>
                    </m:f>
                  </m:oMath>
                </a14:m>
                <a:endParaRPr lang="en-US" sz="3000" dirty="0"/>
              </a:p>
              <a:p>
                <a:pPr lvl="1"/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8CC14F-C006-AE47-8551-379A2B31A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981" y="1711035"/>
                <a:ext cx="4572000" cy="13799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D41BD057-917C-9149-BDD0-AA376771B2DA}"/>
              </a:ext>
            </a:extLst>
          </p:cNvPr>
          <p:cNvSpPr txBox="1">
            <a:spLocks/>
          </p:cNvSpPr>
          <p:nvPr/>
        </p:nvSpPr>
        <p:spPr>
          <a:xfrm>
            <a:off x="-203200" y="5760529"/>
            <a:ext cx="2489200" cy="58781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Friedland &amp; Li,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942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6BC3563-2239-AF43-BA61-8946C832EA0E}"/>
              </a:ext>
            </a:extLst>
          </p:cNvPr>
          <p:cNvSpPr txBox="1">
            <a:spLocks/>
          </p:cNvSpPr>
          <p:nvPr/>
        </p:nvSpPr>
        <p:spPr>
          <a:xfrm>
            <a:off x="1420584" y="1115042"/>
            <a:ext cx="6302832" cy="595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Reducible vs. irreducible</a:t>
            </a:r>
          </a:p>
          <a:p>
            <a:pPr marL="0" indent="0" algn="ctr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44000" cy="803564"/>
              </a:xfrm>
            </p:spPr>
            <p:txBody>
              <a:bodyPr/>
              <a:lstStyle/>
              <a:p>
                <a:r>
                  <a:rPr lang="en-US" dirty="0"/>
                  <a:t>Missing energy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44000" cy="803564"/>
              </a:xfrm>
              <a:blipFill>
                <a:blip r:embed="rId5"/>
                <a:stretch>
                  <a:fillRect t="-20635" b="-5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Shirley Li (SLAC)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19/31</a:t>
            </a:r>
            <a:endParaRPr lang="en-US" sz="1600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D41BD057-917C-9149-BDD0-AA376771B2DA}"/>
              </a:ext>
            </a:extLst>
          </p:cNvPr>
          <p:cNvSpPr txBox="1">
            <a:spLocks/>
          </p:cNvSpPr>
          <p:nvPr/>
        </p:nvSpPr>
        <p:spPr>
          <a:xfrm>
            <a:off x="-289379" y="1123221"/>
            <a:ext cx="2489200" cy="58781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Friedland &amp; Li, 2018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A4AA83F-7122-A749-91F5-995B4CB6AB3A}"/>
                  </a:ext>
                </a:extLst>
              </p:cNvPr>
              <p:cNvSpPr txBox="1"/>
              <p:nvPr/>
            </p:nvSpPr>
            <p:spPr>
              <a:xfrm>
                <a:off x="5324786" y="2305615"/>
                <a:ext cx="381921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Reducible: threshold, rec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Irreducible: </a:t>
                </a:r>
                <a:r>
                  <a:rPr lang="en-US" sz="2800" dirty="0" err="1"/>
                  <a:t>nucl</a:t>
                </a:r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sz="2800" dirty="0"/>
                  <a:t>, neutron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A4AA83F-7122-A749-91F5-995B4CB6A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786" y="2305615"/>
                <a:ext cx="3819214" cy="2246769"/>
              </a:xfrm>
              <a:prstGeom prst="rect">
                <a:avLst/>
              </a:prstGeom>
              <a:blipFill>
                <a:blip r:embed="rId7"/>
                <a:stretch>
                  <a:fillRect l="-3642" t="-5085" r="-3642"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F313069-01CF-CB4F-9E96-6C2E4EE4D4FE}"/>
              </a:ext>
            </a:extLst>
          </p:cNvPr>
          <p:cNvSpPr txBox="1">
            <a:spLocks/>
          </p:cNvSpPr>
          <p:nvPr/>
        </p:nvSpPr>
        <p:spPr>
          <a:xfrm>
            <a:off x="0" y="6019512"/>
            <a:ext cx="9144000" cy="611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Irreducible missing energy has to be simulated correctly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E0174E-0F0A-1D45-930A-313B7A7069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1036"/>
            <a:ext cx="4572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78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564"/>
          </a:xfrm>
        </p:spPr>
        <p:txBody>
          <a:bodyPr/>
          <a:lstStyle/>
          <a:p>
            <a:r>
              <a:rPr lang="en-US" dirty="0"/>
              <a:t>Energy reconstruction results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Shirley Li (SLAC)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20/31</a:t>
            </a:r>
            <a:endParaRPr lang="en-US" sz="16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95D181F-BA0F-7F49-85E5-3241E06E7166}"/>
              </a:ext>
            </a:extLst>
          </p:cNvPr>
          <p:cNvSpPr txBox="1">
            <a:spLocks/>
          </p:cNvSpPr>
          <p:nvPr/>
        </p:nvSpPr>
        <p:spPr>
          <a:xfrm>
            <a:off x="704850" y="1073838"/>
            <a:ext cx="7734300" cy="595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519264-6D57-434B-AEEE-1618136B9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28" y="1607128"/>
            <a:ext cx="4572000" cy="4343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59BE172-96CB-0846-9A99-68FDABF1D8E1}"/>
              </a:ext>
            </a:extLst>
          </p:cNvPr>
          <p:cNvSpPr txBox="1"/>
          <p:nvPr/>
        </p:nvSpPr>
        <p:spPr>
          <a:xfrm>
            <a:off x="4815528" y="1443841"/>
            <a:ext cx="4457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CDR </a:t>
            </a:r>
            <a:r>
              <a:rPr lang="en-US" sz="2800" dirty="0" err="1"/>
              <a:t>th</a:t>
            </a:r>
            <a:r>
              <a:rPr lang="en-US" sz="2800" dirty="0"/>
              <a:t>: method as it is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Charge: collect all charges with no thresh.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Best rec: no thresh., correct for recombination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41AF6201-CAE4-D14A-9201-D2376CEAE050}"/>
              </a:ext>
            </a:extLst>
          </p:cNvPr>
          <p:cNvSpPr txBox="1">
            <a:spLocks/>
          </p:cNvSpPr>
          <p:nvPr/>
        </p:nvSpPr>
        <p:spPr>
          <a:xfrm>
            <a:off x="16329" y="1123222"/>
            <a:ext cx="2489200" cy="58781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Friedland &amp; Li,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366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B9E1F-7D48-A04C-BEF4-E587DDC6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77292"/>
            <a:ext cx="9144000" cy="1694707"/>
          </a:xfrm>
        </p:spPr>
        <p:txBody>
          <a:bodyPr/>
          <a:lstStyle/>
          <a:p>
            <a:r>
              <a:rPr lang="en-US" sz="4200" dirty="0"/>
              <a:t>Two types of performance studies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E3B3D7-2B74-0844-A20B-AEC14D79F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Shirley Li (SLAC)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FEED093-5042-2549-877E-EECC77ADA65D}"/>
              </a:ext>
            </a:extLst>
          </p:cNvPr>
          <p:cNvCxnSpPr/>
          <p:nvPr/>
        </p:nvCxnSpPr>
        <p:spPr>
          <a:xfrm>
            <a:off x="0" y="287729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618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4930" y="-34198"/>
            <a:ext cx="9633857" cy="803564"/>
          </a:xfrm>
        </p:spPr>
        <p:txBody>
          <a:bodyPr/>
          <a:lstStyle/>
          <a:p>
            <a:r>
              <a:rPr lang="en-US" dirty="0"/>
              <a:t>Two types of performance studies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Shirley Li (SLAC)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22/31</a:t>
            </a:r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A1C8E8-6C58-B940-8163-0E74CDB3EC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" t="3308" r="4994" b="1732"/>
          <a:stretch/>
        </p:blipFill>
        <p:spPr>
          <a:xfrm>
            <a:off x="81517" y="2460783"/>
            <a:ext cx="4164016" cy="3301559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4550780-2B73-BC48-81A7-65070E660A14}"/>
              </a:ext>
            </a:extLst>
          </p:cNvPr>
          <p:cNvSpPr txBox="1">
            <a:spLocks/>
          </p:cNvSpPr>
          <p:nvPr/>
        </p:nvSpPr>
        <p:spPr>
          <a:xfrm>
            <a:off x="-114302" y="5848820"/>
            <a:ext cx="2699049" cy="4112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 err="1"/>
              <a:t>Romeri</a:t>
            </a:r>
            <a:r>
              <a:rPr lang="tr-TR" dirty="0"/>
              <a:t>, </a:t>
            </a:r>
            <a:r>
              <a:rPr lang="tr-TR" dirty="0" err="1"/>
              <a:t>Fernandez-Martinez</a:t>
            </a:r>
            <a:r>
              <a:rPr lang="tr-TR" dirty="0"/>
              <a:t> &amp; </a:t>
            </a:r>
            <a:r>
              <a:rPr lang="tr-TR" dirty="0" err="1"/>
              <a:t>Sorel</a:t>
            </a:r>
            <a:r>
              <a:rPr lang="tr-TR" dirty="0"/>
              <a:t>, 2016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34403F-8090-004B-B720-D06F584C43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3" r="27290"/>
          <a:stretch/>
        </p:blipFill>
        <p:spPr>
          <a:xfrm>
            <a:off x="4470822" y="2547261"/>
            <a:ext cx="4591661" cy="2833767"/>
          </a:xfrm>
          <a:prstGeom prst="rect">
            <a:avLst/>
          </a:prstGeom>
        </p:spPr>
      </p:pic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5972D725-C337-0C43-802C-E3951F758493}"/>
              </a:ext>
            </a:extLst>
          </p:cNvPr>
          <p:cNvSpPr txBox="1">
            <a:spLocks/>
          </p:cNvSpPr>
          <p:nvPr/>
        </p:nvSpPr>
        <p:spPr>
          <a:xfrm>
            <a:off x="7452452" y="5777084"/>
            <a:ext cx="1691548" cy="4112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DUNE CDR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0DEAABB-7936-A143-9B7F-4057FD2DC15C}"/>
              </a:ext>
            </a:extLst>
          </p:cNvPr>
          <p:cNvSpPr txBox="1">
            <a:spLocks/>
          </p:cNvSpPr>
          <p:nvPr/>
        </p:nvSpPr>
        <p:spPr>
          <a:xfrm>
            <a:off x="-114302" y="1631967"/>
            <a:ext cx="4373335" cy="595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Full propagation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A6FB5D0-7460-4745-A9FF-571B1E1AD349}"/>
              </a:ext>
            </a:extLst>
          </p:cNvPr>
          <p:cNvSpPr txBox="1">
            <a:spLocks/>
          </p:cNvSpPr>
          <p:nvPr/>
        </p:nvSpPr>
        <p:spPr>
          <a:xfrm>
            <a:off x="5517520" y="1631966"/>
            <a:ext cx="3148693" cy="595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Fast Monte Carlo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176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564"/>
          </a:xfrm>
        </p:spPr>
        <p:txBody>
          <a:bodyPr/>
          <a:lstStyle/>
          <a:p>
            <a:r>
              <a:rPr lang="en-US" dirty="0"/>
              <a:t>Protons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Shirley Li (SLAC)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23/31</a:t>
            </a:r>
            <a:endParaRPr lang="en-US" sz="16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95D181F-BA0F-7F49-85E5-3241E06E7166}"/>
              </a:ext>
            </a:extLst>
          </p:cNvPr>
          <p:cNvSpPr txBox="1">
            <a:spLocks/>
          </p:cNvSpPr>
          <p:nvPr/>
        </p:nvSpPr>
        <p:spPr>
          <a:xfrm>
            <a:off x="704850" y="1073838"/>
            <a:ext cx="7734300" cy="595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063C114-63BC-DD45-89AB-21C34F047D6D}"/>
              </a:ext>
            </a:extLst>
          </p:cNvPr>
          <p:cNvSpPr txBox="1">
            <a:spLocks/>
          </p:cNvSpPr>
          <p:nvPr/>
        </p:nvSpPr>
        <p:spPr>
          <a:xfrm>
            <a:off x="1420584" y="1115042"/>
            <a:ext cx="6302832" cy="595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Energy distribution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90172B-C389-BF42-87F3-6EAE9D3CC6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52425" y="1905270"/>
            <a:ext cx="8439150" cy="4310962"/>
          </a:xfrm>
          <a:prstGeom prst="rect">
            <a:avLst/>
          </a:prstGeom>
        </p:spPr>
      </p:pic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B078029E-F605-4249-8D3C-3ABC3ADFD96A}"/>
              </a:ext>
            </a:extLst>
          </p:cNvPr>
          <p:cNvSpPr txBox="1">
            <a:spLocks/>
          </p:cNvSpPr>
          <p:nvPr/>
        </p:nvSpPr>
        <p:spPr>
          <a:xfrm>
            <a:off x="16329" y="1123222"/>
            <a:ext cx="2489200" cy="58781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Friedland &amp; Li, in </a:t>
            </a:r>
            <a:r>
              <a:rPr lang="tr-TR" dirty="0" err="1"/>
              <a:t>prep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3E5941-BC6D-9C4E-A5E8-22A45EAA1A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483" y="1864065"/>
            <a:ext cx="4572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1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564"/>
          </a:xfrm>
        </p:spPr>
        <p:txBody>
          <a:bodyPr/>
          <a:lstStyle/>
          <a:p>
            <a:r>
              <a:rPr lang="en-US" dirty="0"/>
              <a:t>Protons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Shirley Li (SLAC)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24/31</a:t>
            </a:r>
            <a:endParaRPr lang="en-US" sz="16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95D181F-BA0F-7F49-85E5-3241E06E7166}"/>
              </a:ext>
            </a:extLst>
          </p:cNvPr>
          <p:cNvSpPr txBox="1">
            <a:spLocks/>
          </p:cNvSpPr>
          <p:nvPr/>
        </p:nvSpPr>
        <p:spPr>
          <a:xfrm>
            <a:off x="704850" y="1073838"/>
            <a:ext cx="7734300" cy="595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063C114-63BC-DD45-89AB-21C34F047D6D}"/>
              </a:ext>
            </a:extLst>
          </p:cNvPr>
          <p:cNvSpPr txBox="1">
            <a:spLocks/>
          </p:cNvSpPr>
          <p:nvPr/>
        </p:nvSpPr>
        <p:spPr>
          <a:xfrm>
            <a:off x="1420584" y="1115042"/>
            <a:ext cx="6302832" cy="595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Energy distribution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90172B-C389-BF42-87F3-6EAE9D3CC6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352425" y="1905270"/>
            <a:ext cx="8439150" cy="4310962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583316D-A7EE-1843-A3DF-A1A1C951484E}"/>
              </a:ext>
            </a:extLst>
          </p:cNvPr>
          <p:cNvSpPr txBox="1">
            <a:spLocks/>
          </p:cNvSpPr>
          <p:nvPr/>
        </p:nvSpPr>
        <p:spPr>
          <a:xfrm>
            <a:off x="16329" y="1123222"/>
            <a:ext cx="2489200" cy="58781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Friedland &amp; Li, in </a:t>
            </a:r>
            <a:r>
              <a:rPr lang="tr-TR" dirty="0" err="1"/>
              <a:t>prep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374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564"/>
          </a:xfrm>
        </p:spPr>
        <p:txBody>
          <a:bodyPr/>
          <a:lstStyle/>
          <a:p>
            <a:r>
              <a:rPr lang="en-US" dirty="0"/>
              <a:t>Protons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Shirley Li (SLAC)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25/31</a:t>
            </a:r>
            <a:endParaRPr lang="en-US" sz="16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95D181F-BA0F-7F49-85E5-3241E06E7166}"/>
              </a:ext>
            </a:extLst>
          </p:cNvPr>
          <p:cNvSpPr txBox="1">
            <a:spLocks/>
          </p:cNvSpPr>
          <p:nvPr/>
        </p:nvSpPr>
        <p:spPr>
          <a:xfrm>
            <a:off x="704850" y="1073838"/>
            <a:ext cx="7734300" cy="595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51DA1D-58F0-BF47-8E63-AF777E167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20330"/>
            <a:ext cx="4572000" cy="4343400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063C114-63BC-DD45-89AB-21C34F047D6D}"/>
              </a:ext>
            </a:extLst>
          </p:cNvPr>
          <p:cNvSpPr txBox="1">
            <a:spLocks/>
          </p:cNvSpPr>
          <p:nvPr/>
        </p:nvSpPr>
        <p:spPr>
          <a:xfrm>
            <a:off x="1420584" y="1115042"/>
            <a:ext cx="6302832" cy="595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Visible energy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D2CC5C8-4811-114D-8877-0716649D5D31}"/>
              </a:ext>
            </a:extLst>
          </p:cNvPr>
          <p:cNvSpPr txBox="1">
            <a:spLocks/>
          </p:cNvSpPr>
          <p:nvPr/>
        </p:nvSpPr>
        <p:spPr>
          <a:xfrm>
            <a:off x="0" y="6019512"/>
            <a:ext cx="9144000" cy="611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Large missing energy fraction</a:t>
            </a: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DA14A937-4E73-8F4F-9A26-E2C376FDD7B6}"/>
              </a:ext>
            </a:extLst>
          </p:cNvPr>
          <p:cNvSpPr txBox="1">
            <a:spLocks/>
          </p:cNvSpPr>
          <p:nvPr/>
        </p:nvSpPr>
        <p:spPr>
          <a:xfrm>
            <a:off x="16329" y="1123222"/>
            <a:ext cx="2489200" cy="58781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Friedland &amp; Li, in </a:t>
            </a:r>
            <a:r>
              <a:rPr lang="tr-TR" dirty="0" err="1"/>
              <a:t>prep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D15CAA-9EBE-4046-94C7-81485C1D6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9" y="1711035"/>
            <a:ext cx="4572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22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564"/>
          </a:xfrm>
        </p:spPr>
        <p:txBody>
          <a:bodyPr/>
          <a:lstStyle/>
          <a:p>
            <a:r>
              <a:rPr lang="en-US" dirty="0"/>
              <a:t>Protons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Shirley Li (SLAC)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26/31</a:t>
            </a:r>
            <a:endParaRPr lang="en-US" sz="16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95D181F-BA0F-7F49-85E5-3241E06E7166}"/>
              </a:ext>
            </a:extLst>
          </p:cNvPr>
          <p:cNvSpPr txBox="1">
            <a:spLocks/>
          </p:cNvSpPr>
          <p:nvPr/>
        </p:nvSpPr>
        <p:spPr>
          <a:xfrm>
            <a:off x="704850" y="1073838"/>
            <a:ext cx="7734300" cy="595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51DA1D-58F0-BF47-8E63-AF777E167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0" y="1730363"/>
            <a:ext cx="4572000" cy="4343400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063C114-63BC-DD45-89AB-21C34F047D6D}"/>
              </a:ext>
            </a:extLst>
          </p:cNvPr>
          <p:cNvSpPr txBox="1">
            <a:spLocks/>
          </p:cNvSpPr>
          <p:nvPr/>
        </p:nvSpPr>
        <p:spPr>
          <a:xfrm>
            <a:off x="1420584" y="1115042"/>
            <a:ext cx="6302832" cy="595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Energy resolution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D2CC5C8-4811-114D-8877-0716649D5D31}"/>
              </a:ext>
            </a:extLst>
          </p:cNvPr>
          <p:cNvSpPr txBox="1">
            <a:spLocks/>
          </p:cNvSpPr>
          <p:nvPr/>
        </p:nvSpPr>
        <p:spPr>
          <a:xfrm>
            <a:off x="0" y="6019512"/>
            <a:ext cx="9144000" cy="611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Neutron-created charges are important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D5A3DB0-1E6A-3B4D-813D-9086515C8575}"/>
              </a:ext>
            </a:extLst>
          </p:cNvPr>
          <p:cNvSpPr txBox="1">
            <a:spLocks/>
          </p:cNvSpPr>
          <p:nvPr/>
        </p:nvSpPr>
        <p:spPr>
          <a:xfrm>
            <a:off x="16329" y="1123222"/>
            <a:ext cx="2489200" cy="58781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Friedland &amp; Li, in </a:t>
            </a:r>
            <a:r>
              <a:rPr lang="tr-TR" dirty="0" err="1"/>
              <a:t>prep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130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564"/>
          </a:xfrm>
        </p:spPr>
        <p:txBody>
          <a:bodyPr/>
          <a:lstStyle/>
          <a:p>
            <a:r>
              <a:rPr lang="en-US" dirty="0"/>
              <a:t>DUNE detector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3/31</a:t>
            </a:r>
            <a:endParaRPr lang="en-US" sz="16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704850" y="1073838"/>
            <a:ext cx="7734300" cy="595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40 </a:t>
            </a:r>
            <a:r>
              <a:rPr lang="en-US" dirty="0" err="1"/>
              <a:t>kton</a:t>
            </a:r>
            <a:r>
              <a:rPr lang="en-US" dirty="0"/>
              <a:t> liquid argon TPC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BD967B-83F5-0C46-9CDA-55C7A4F1A767}"/>
              </a:ext>
            </a:extLst>
          </p:cNvPr>
          <p:cNvSpPr txBox="1">
            <a:spLocks/>
          </p:cNvSpPr>
          <p:nvPr/>
        </p:nvSpPr>
        <p:spPr>
          <a:xfrm>
            <a:off x="0" y="6019512"/>
            <a:ext cx="9144000" cy="611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Detects charged particles above thresholds</a:t>
            </a:r>
          </a:p>
        </p:txBody>
      </p:sp>
      <p:pic>
        <p:nvPicPr>
          <p:cNvPr id="15" name="Animation Neutrino Detection in Liquid-Argon Time Projection Chamber.mp4">
            <a:hlinkClick r:id="" action="ppaction://media"/>
            <a:extLst>
              <a:ext uri="{FF2B5EF4-FFF2-40B4-BE49-F238E27FC236}">
                <a16:creationId xmlns:a16="http://schemas.microsoft.com/office/drawing/2014/main" id="{6A7C02B0-E62E-AA4E-8E0F-B65180407BA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105" y="1631523"/>
            <a:ext cx="7539789" cy="4237204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65668B23-F6F3-9142-AC8F-443428A5F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528" y="6492875"/>
            <a:ext cx="2847975" cy="365125"/>
          </a:xfrm>
        </p:spPr>
        <p:txBody>
          <a:bodyPr/>
          <a:lstStyle/>
          <a:p>
            <a:r>
              <a:rPr lang="tr-TR" dirty="0" err="1"/>
              <a:t>Shirley</a:t>
            </a:r>
            <a:r>
              <a:rPr lang="tr-TR" dirty="0"/>
              <a:t> </a:t>
            </a:r>
            <a:r>
              <a:rPr lang="tr-TR" dirty="0" err="1"/>
              <a:t>Li</a:t>
            </a:r>
            <a:r>
              <a:rPr lang="tr-TR" dirty="0"/>
              <a:t> (SLAC)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91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564"/>
          </a:xfrm>
        </p:spPr>
        <p:txBody>
          <a:bodyPr/>
          <a:lstStyle/>
          <a:p>
            <a:r>
              <a:rPr lang="en-US" dirty="0"/>
              <a:t>Charged pions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Shirley Li (SLAC)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27/31</a:t>
            </a:r>
            <a:endParaRPr lang="en-US" sz="16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95D181F-BA0F-7F49-85E5-3241E06E7166}"/>
              </a:ext>
            </a:extLst>
          </p:cNvPr>
          <p:cNvSpPr txBox="1">
            <a:spLocks/>
          </p:cNvSpPr>
          <p:nvPr/>
        </p:nvSpPr>
        <p:spPr>
          <a:xfrm>
            <a:off x="704850" y="1073838"/>
            <a:ext cx="7734300" cy="595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304BC2-5001-2143-AE67-1EA74B71A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9831"/>
            <a:ext cx="4572000" cy="4343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969731-EB89-C048-8103-D26BBDB656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69831"/>
            <a:ext cx="4572000" cy="4343400"/>
          </a:xfrm>
          <a:prstGeom prst="rect">
            <a:avLst/>
          </a:prstGeom>
        </p:spPr>
      </p:pic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DCDFD650-455B-DC48-9D94-6B1620B506FA}"/>
              </a:ext>
            </a:extLst>
          </p:cNvPr>
          <p:cNvSpPr txBox="1">
            <a:spLocks/>
          </p:cNvSpPr>
          <p:nvPr/>
        </p:nvSpPr>
        <p:spPr>
          <a:xfrm>
            <a:off x="16329" y="1123222"/>
            <a:ext cx="2489200" cy="58781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Friedland &amp; Li, in </a:t>
            </a:r>
            <a:r>
              <a:rPr lang="tr-TR" dirty="0" err="1"/>
              <a:t>prep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3067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564"/>
          </a:xfrm>
        </p:spPr>
        <p:txBody>
          <a:bodyPr/>
          <a:lstStyle/>
          <a:p>
            <a:r>
              <a:rPr lang="en-US" dirty="0"/>
              <a:t>Neutrons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Shirley Li (SLAC)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28/31</a:t>
            </a:r>
            <a:endParaRPr lang="en-US" sz="16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95D181F-BA0F-7F49-85E5-3241E06E7166}"/>
              </a:ext>
            </a:extLst>
          </p:cNvPr>
          <p:cNvSpPr txBox="1">
            <a:spLocks/>
          </p:cNvSpPr>
          <p:nvPr/>
        </p:nvSpPr>
        <p:spPr>
          <a:xfrm>
            <a:off x="704850" y="1073838"/>
            <a:ext cx="7734300" cy="595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C9B4D28-1228-0348-8AF5-189FACC6D8FF}"/>
              </a:ext>
            </a:extLst>
          </p:cNvPr>
          <p:cNvSpPr txBox="1">
            <a:spLocks/>
          </p:cNvSpPr>
          <p:nvPr/>
        </p:nvSpPr>
        <p:spPr>
          <a:xfrm>
            <a:off x="16329" y="1123222"/>
            <a:ext cx="2489200" cy="58781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Friedland &amp; Li, in </a:t>
            </a:r>
            <a:r>
              <a:rPr lang="tr-TR" dirty="0" err="1"/>
              <a:t>prep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6A6AAA-EC98-A148-8A71-B36922E11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9" y="1688219"/>
            <a:ext cx="4572000" cy="4343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AA2CDE-BA4D-4C4A-9DD2-D84EAB0AFA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671" y="1684618"/>
            <a:ext cx="4572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168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Shirley Li (SLAC)</a:t>
            </a:r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29/31</a:t>
            </a: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0FF84D-5212-664F-8365-3F0E43AB2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94" y="570443"/>
            <a:ext cx="6018012" cy="5717113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E773299-7C5E-B44B-BE07-33C426244286}"/>
              </a:ext>
            </a:extLst>
          </p:cNvPr>
          <p:cNvSpPr txBox="1">
            <a:spLocks/>
          </p:cNvSpPr>
          <p:nvPr/>
        </p:nvSpPr>
        <p:spPr>
          <a:xfrm>
            <a:off x="-9570" y="5425348"/>
            <a:ext cx="1572564" cy="36511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Friedland &amp; Li, 2018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DED6A84-D5A8-5045-99E2-9247A323D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216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564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Shirley Li (SLAC)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30/31</a:t>
            </a:r>
            <a:endParaRPr lang="en-US" sz="16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95D181F-BA0F-7F49-85E5-3241E06E7166}"/>
              </a:ext>
            </a:extLst>
          </p:cNvPr>
          <p:cNvSpPr txBox="1">
            <a:spLocks/>
          </p:cNvSpPr>
          <p:nvPr/>
        </p:nvSpPr>
        <p:spPr>
          <a:xfrm>
            <a:off x="704850" y="1073838"/>
            <a:ext cx="7734300" cy="595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EFC155-9EAD-C848-A09D-B7ADE8762EC3}"/>
              </a:ext>
            </a:extLst>
          </p:cNvPr>
          <p:cNvSpPr txBox="1"/>
          <p:nvPr/>
        </p:nvSpPr>
        <p:spPr>
          <a:xfrm>
            <a:off x="190659" y="1269410"/>
            <a:ext cx="881895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600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Basic performance of liquid argon were not understood</a:t>
            </a:r>
          </a:p>
          <a:p>
            <a:pPr marL="514350" indent="-514350">
              <a:buFont typeface="+mj-lt"/>
              <a:buAutoNum type="arabicPeriod"/>
            </a:pPr>
            <a:endParaRPr lang="en-US" sz="2600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We understand missing energy of neutrino events: neutrons, nuclear breakup, recombination</a:t>
            </a:r>
          </a:p>
          <a:p>
            <a:pPr marL="514350" indent="-514350">
              <a:buFont typeface="+mj-lt"/>
              <a:buAutoNum type="arabicPeriod"/>
            </a:pPr>
            <a:endParaRPr lang="en-US" sz="2600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Improve reconstruction strategy</a:t>
            </a:r>
          </a:p>
          <a:p>
            <a:pPr marL="514350" indent="-514350">
              <a:buFont typeface="+mj-lt"/>
              <a:buAutoNum type="arabicPeriod"/>
            </a:pPr>
            <a:endParaRPr lang="en-US" sz="2600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Details in arXiv:1811.06159, PRD 2019</a:t>
            </a:r>
          </a:p>
          <a:p>
            <a:pPr marL="514350" indent="-514350">
              <a:buFont typeface="+mj-lt"/>
              <a:buAutoNum type="arabicPeriod"/>
            </a:pPr>
            <a:endParaRPr lang="en-US" sz="2600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Test beam data will be crucial for simulation validation</a:t>
            </a:r>
          </a:p>
        </p:txBody>
      </p:sp>
    </p:spTree>
    <p:extLst>
      <p:ext uri="{BB962C8B-B14F-4D97-AF65-F5344CB8AC3E}">
        <p14:creationId xmlns:p14="http://schemas.microsoft.com/office/powerpoint/2010/main" val="41334412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564"/>
          </a:xfrm>
        </p:spPr>
        <p:txBody>
          <a:bodyPr/>
          <a:lstStyle/>
          <a:p>
            <a:r>
              <a:rPr lang="en-US" dirty="0"/>
              <a:t>Outlook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Shirley Li (SLAC)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31/31</a:t>
            </a:r>
            <a:endParaRPr lang="en-US" sz="16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95D181F-BA0F-7F49-85E5-3241E06E7166}"/>
              </a:ext>
            </a:extLst>
          </p:cNvPr>
          <p:cNvSpPr txBox="1">
            <a:spLocks/>
          </p:cNvSpPr>
          <p:nvPr/>
        </p:nvSpPr>
        <p:spPr>
          <a:xfrm>
            <a:off x="704850" y="1073838"/>
            <a:ext cx="7734300" cy="595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EFC155-9EAD-C848-A09D-B7ADE8762EC3}"/>
              </a:ext>
            </a:extLst>
          </p:cNvPr>
          <p:cNvSpPr txBox="1"/>
          <p:nvPr/>
        </p:nvSpPr>
        <p:spPr>
          <a:xfrm>
            <a:off x="588265" y="1500078"/>
            <a:ext cx="825093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/>
          </a:p>
          <a:p>
            <a:r>
              <a:rPr lang="en-US" sz="2600" dirty="0"/>
              <a:t>A framework to evaluate neutrino-nucleus cross section uncertainty impact on oscillations</a:t>
            </a:r>
          </a:p>
          <a:p>
            <a:endParaRPr lang="en-US" sz="2600" dirty="0"/>
          </a:p>
          <a:p>
            <a:pPr marL="457200" indent="-457200">
              <a:buFont typeface="Wingdings" pitchFamily="2" charset="2"/>
              <a:buChar char="v"/>
            </a:pPr>
            <a:r>
              <a:rPr lang="en-US" sz="2600" dirty="0"/>
              <a:t>Full propagation studies guarantee no missing physics</a:t>
            </a:r>
          </a:p>
          <a:p>
            <a:endParaRPr lang="en-US" sz="2600" dirty="0"/>
          </a:p>
          <a:p>
            <a:pPr marL="457200" indent="-457200">
              <a:buFont typeface="Wingdings" pitchFamily="2" charset="2"/>
              <a:buChar char="v"/>
            </a:pPr>
            <a:r>
              <a:rPr lang="en-US" sz="2600" dirty="0" err="1"/>
              <a:t>fastMC</a:t>
            </a:r>
            <a:r>
              <a:rPr lang="en-US" sz="2600" dirty="0"/>
              <a:t> type studies need full, correct inputs</a:t>
            </a:r>
          </a:p>
          <a:p>
            <a:pPr marL="457200" indent="-457200">
              <a:buFont typeface="Wingdings" pitchFamily="2" charset="2"/>
              <a:buChar char="v"/>
            </a:pPr>
            <a:endParaRPr lang="en-US" sz="2600" dirty="0"/>
          </a:p>
          <a:p>
            <a:pPr marL="457200" indent="-457200">
              <a:buFont typeface="Wingdings" pitchFamily="2" charset="2"/>
              <a:buChar char="v"/>
            </a:pPr>
            <a:r>
              <a:rPr lang="en-US" sz="2600" dirty="0"/>
              <a:t>Easy to see physics connections</a:t>
            </a:r>
          </a:p>
        </p:txBody>
      </p:sp>
    </p:spTree>
    <p:extLst>
      <p:ext uri="{BB962C8B-B14F-4D97-AF65-F5344CB8AC3E}">
        <p14:creationId xmlns:p14="http://schemas.microsoft.com/office/powerpoint/2010/main" val="17538883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27218"/>
            <a:ext cx="9144000" cy="803564"/>
          </a:xfrm>
        </p:spPr>
        <p:txBody>
          <a:bodyPr/>
          <a:lstStyle/>
          <a:p>
            <a:r>
              <a:rPr lang="en-US" dirty="0"/>
              <a:t>Backup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3424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95D181F-BA0F-7F49-85E5-3241E06E7166}"/>
              </a:ext>
            </a:extLst>
          </p:cNvPr>
          <p:cNvSpPr txBox="1">
            <a:spLocks/>
          </p:cNvSpPr>
          <p:nvPr/>
        </p:nvSpPr>
        <p:spPr>
          <a:xfrm>
            <a:off x="704850" y="1073838"/>
            <a:ext cx="7734300" cy="595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6567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176"/>
          </a:xfrm>
        </p:spPr>
        <p:txBody>
          <a:bodyPr/>
          <a:lstStyle/>
          <a:p>
            <a:r>
              <a:rPr lang="en-US" sz="4800" dirty="0"/>
              <a:t> Bi-probability plot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3E91C6-5FE6-7847-A605-88F57D168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31" y="1299637"/>
            <a:ext cx="5214937" cy="495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808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564"/>
          </a:xfrm>
        </p:spPr>
        <p:txBody>
          <a:bodyPr/>
          <a:lstStyle/>
          <a:p>
            <a:r>
              <a:rPr lang="en-US" dirty="0"/>
              <a:t>Comparisons to other 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Shirley Li (SLAC)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95D181F-BA0F-7F49-85E5-3241E06E7166}"/>
              </a:ext>
            </a:extLst>
          </p:cNvPr>
          <p:cNvSpPr txBox="1">
            <a:spLocks/>
          </p:cNvSpPr>
          <p:nvPr/>
        </p:nvSpPr>
        <p:spPr>
          <a:xfrm>
            <a:off x="704850" y="1073838"/>
            <a:ext cx="7734300" cy="595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41AF6201-CAE4-D14A-9201-D2376CEAE050}"/>
              </a:ext>
            </a:extLst>
          </p:cNvPr>
          <p:cNvSpPr txBox="1">
            <a:spLocks/>
          </p:cNvSpPr>
          <p:nvPr/>
        </p:nvSpPr>
        <p:spPr>
          <a:xfrm>
            <a:off x="6853227" y="991610"/>
            <a:ext cx="2489200" cy="58781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Friedland &amp; Li, 2018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0F7E37-4405-DE47-811E-93EC889E72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" r="2275" b="3689"/>
          <a:stretch/>
        </p:blipFill>
        <p:spPr>
          <a:xfrm>
            <a:off x="293025" y="2194559"/>
            <a:ext cx="4094958" cy="31928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1A4B65-B245-2A4A-AC9A-A0CE01EF5F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983" y="1497196"/>
            <a:ext cx="4512595" cy="4286966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8DF7F88-D416-E643-97A3-3EF8B1DEC668}"/>
              </a:ext>
            </a:extLst>
          </p:cNvPr>
          <p:cNvSpPr txBox="1">
            <a:spLocks/>
          </p:cNvSpPr>
          <p:nvPr/>
        </p:nvSpPr>
        <p:spPr>
          <a:xfrm>
            <a:off x="0" y="6019512"/>
            <a:ext cx="9144000" cy="611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Further studies warranted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986863B6-C875-974F-A6BD-6ADF295A1884}"/>
              </a:ext>
            </a:extLst>
          </p:cNvPr>
          <p:cNvSpPr txBox="1">
            <a:spLocks/>
          </p:cNvSpPr>
          <p:nvPr/>
        </p:nvSpPr>
        <p:spPr>
          <a:xfrm>
            <a:off x="0" y="1087829"/>
            <a:ext cx="2699049" cy="4112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 err="1"/>
              <a:t>Romeri</a:t>
            </a:r>
            <a:r>
              <a:rPr lang="tr-TR" dirty="0"/>
              <a:t>, </a:t>
            </a:r>
            <a:r>
              <a:rPr lang="tr-TR" dirty="0" err="1"/>
              <a:t>Fernandez-Martinez</a:t>
            </a:r>
            <a:r>
              <a:rPr lang="tr-TR" dirty="0"/>
              <a:t> &amp; </a:t>
            </a:r>
            <a:r>
              <a:rPr lang="tr-TR" dirty="0" err="1"/>
              <a:t>Sorel</a:t>
            </a:r>
            <a:r>
              <a:rPr lang="tr-TR" dirty="0"/>
              <a:t>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930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564"/>
          </a:xfrm>
        </p:spPr>
        <p:txBody>
          <a:bodyPr/>
          <a:lstStyle/>
          <a:p>
            <a:r>
              <a:rPr lang="en-US" dirty="0"/>
              <a:t>The overarching question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Shirley Li (SLAC)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4/31</a:t>
            </a:r>
            <a:endParaRPr lang="en-US" sz="1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1785DC9-96F0-BF42-8265-71487E012CA0}"/>
              </a:ext>
            </a:extLst>
          </p:cNvPr>
          <p:cNvSpPr txBox="1">
            <a:spLocks/>
          </p:cNvSpPr>
          <p:nvPr/>
        </p:nvSpPr>
        <p:spPr>
          <a:xfrm>
            <a:off x="704850" y="1073838"/>
            <a:ext cx="7734300" cy="595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How well can we measure neutrino energy?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0FF84D-5212-664F-8365-3F0E43AB2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080" y="1607128"/>
            <a:ext cx="4931840" cy="4685249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E773299-7C5E-B44B-BE07-33C426244286}"/>
              </a:ext>
            </a:extLst>
          </p:cNvPr>
          <p:cNvSpPr txBox="1">
            <a:spLocks/>
          </p:cNvSpPr>
          <p:nvPr/>
        </p:nvSpPr>
        <p:spPr>
          <a:xfrm>
            <a:off x="264692" y="5073656"/>
            <a:ext cx="1572564" cy="36511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Friedland &amp; Li, 2018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B624BC4-A8A3-2240-9874-344AE5ED158E}"/>
              </a:ext>
            </a:extLst>
          </p:cNvPr>
          <p:cNvSpPr txBox="1">
            <a:spLocks/>
          </p:cNvSpPr>
          <p:nvPr/>
        </p:nvSpPr>
        <p:spPr>
          <a:xfrm>
            <a:off x="-57411" y="2325332"/>
            <a:ext cx="2216770" cy="58116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 err="1"/>
              <a:t>Simulated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GENIE+FLUKA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789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9E430-486A-6B41-BC3B-B2E5DD449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9DB6B42-3C05-184C-B79B-A99C486EAB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74" y="1"/>
            <a:ext cx="9178374" cy="6858000"/>
          </a:xfrm>
        </p:spPr>
      </p:pic>
    </p:spTree>
    <p:extLst>
      <p:ext uri="{BB962C8B-B14F-4D97-AF65-F5344CB8AC3E}">
        <p14:creationId xmlns:p14="http://schemas.microsoft.com/office/powerpoint/2010/main" val="754859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4930" y="-34198"/>
            <a:ext cx="9633857" cy="803564"/>
          </a:xfrm>
        </p:spPr>
        <p:txBody>
          <a:bodyPr/>
          <a:lstStyle/>
          <a:p>
            <a:r>
              <a:rPr lang="en-US" dirty="0"/>
              <a:t>No consensus in the field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Shirley Li (SLAC)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5/31</a:t>
            </a:r>
            <a:endParaRPr lang="en-US" sz="16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704850" y="1073838"/>
            <a:ext cx="7734300" cy="595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Energy resolution from prior work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191CB2-2306-6541-A054-14999B2A2D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" r="2275" b="3689"/>
          <a:stretch/>
        </p:blipFill>
        <p:spPr>
          <a:xfrm>
            <a:off x="1807007" y="1669831"/>
            <a:ext cx="5529982" cy="4311770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A85EAC7-CFBA-2A4A-A95B-751C446100ED}"/>
              </a:ext>
            </a:extLst>
          </p:cNvPr>
          <p:cNvSpPr txBox="1">
            <a:spLocks/>
          </p:cNvSpPr>
          <p:nvPr/>
        </p:nvSpPr>
        <p:spPr>
          <a:xfrm>
            <a:off x="-299190" y="5554156"/>
            <a:ext cx="2699049" cy="4112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 err="1"/>
              <a:t>Romeri</a:t>
            </a:r>
            <a:r>
              <a:rPr lang="tr-TR" dirty="0"/>
              <a:t>, </a:t>
            </a:r>
            <a:r>
              <a:rPr lang="tr-TR" dirty="0" err="1"/>
              <a:t>Fernandez-Martinez</a:t>
            </a:r>
            <a:r>
              <a:rPr lang="tr-TR" dirty="0"/>
              <a:t> &amp; </a:t>
            </a:r>
            <a:r>
              <a:rPr lang="tr-TR" dirty="0" err="1"/>
              <a:t>Sorel</a:t>
            </a:r>
            <a:r>
              <a:rPr lang="tr-TR" dirty="0"/>
              <a:t>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28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4930" y="-34198"/>
            <a:ext cx="9633857" cy="803564"/>
          </a:xfrm>
        </p:spPr>
        <p:txBody>
          <a:bodyPr/>
          <a:lstStyle/>
          <a:p>
            <a:r>
              <a:rPr lang="en-US" dirty="0"/>
              <a:t>Two types of performance studies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Shirley Li (SLAC)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6/31</a:t>
            </a:r>
            <a:endParaRPr lang="en-US" sz="16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704850" y="1073838"/>
            <a:ext cx="7734300" cy="595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Fast Monte Carlo type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4550780-2B73-BC48-81A7-65070E660A14}"/>
              </a:ext>
            </a:extLst>
          </p:cNvPr>
          <p:cNvSpPr txBox="1">
            <a:spLocks/>
          </p:cNvSpPr>
          <p:nvPr/>
        </p:nvSpPr>
        <p:spPr>
          <a:xfrm>
            <a:off x="50800" y="5714732"/>
            <a:ext cx="2699049" cy="4112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DUNE CDR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C4F178-D9B4-154D-821D-D20F133C6F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3"/>
          <a:stretch/>
        </p:blipFill>
        <p:spPr>
          <a:xfrm>
            <a:off x="50800" y="1669830"/>
            <a:ext cx="9042400" cy="405762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C586FDB-CAB3-474E-BE84-FA982295BDB6}"/>
              </a:ext>
            </a:extLst>
          </p:cNvPr>
          <p:cNvSpPr txBox="1">
            <a:spLocks/>
          </p:cNvSpPr>
          <p:nvPr/>
        </p:nvSpPr>
        <p:spPr>
          <a:xfrm>
            <a:off x="0" y="6019512"/>
            <a:ext cx="9144000" cy="611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See physical connection; not quantitative</a:t>
            </a:r>
          </a:p>
        </p:txBody>
      </p:sp>
    </p:spTree>
    <p:extLst>
      <p:ext uri="{BB962C8B-B14F-4D97-AF65-F5344CB8AC3E}">
        <p14:creationId xmlns:p14="http://schemas.microsoft.com/office/powerpoint/2010/main" val="592515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4930" y="-34198"/>
            <a:ext cx="9633857" cy="803564"/>
          </a:xfrm>
        </p:spPr>
        <p:txBody>
          <a:bodyPr/>
          <a:lstStyle/>
          <a:p>
            <a:r>
              <a:rPr lang="en-US" dirty="0"/>
              <a:t>Two types of performance studies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Shirley Li (SLAC)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7/31</a:t>
            </a:r>
            <a:endParaRPr lang="en-US" sz="16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704850" y="1073838"/>
            <a:ext cx="7734300" cy="595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Full propagation type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191CB2-2306-6541-A054-14999B2A2D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" r="2275" b="3689"/>
          <a:stretch/>
        </p:blipFill>
        <p:spPr>
          <a:xfrm>
            <a:off x="1807007" y="1669831"/>
            <a:ext cx="5529982" cy="43117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A1C8E8-6C58-B940-8163-0E74CDB3EC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9"/>
          <a:stretch/>
        </p:blipFill>
        <p:spPr>
          <a:xfrm>
            <a:off x="1500182" y="1669831"/>
            <a:ext cx="6143631" cy="4464577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4550780-2B73-BC48-81A7-65070E660A14}"/>
              </a:ext>
            </a:extLst>
          </p:cNvPr>
          <p:cNvSpPr txBox="1">
            <a:spLocks/>
          </p:cNvSpPr>
          <p:nvPr/>
        </p:nvSpPr>
        <p:spPr>
          <a:xfrm>
            <a:off x="-299190" y="5554156"/>
            <a:ext cx="2699049" cy="4112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 err="1"/>
              <a:t>Romeri</a:t>
            </a:r>
            <a:r>
              <a:rPr lang="tr-TR" dirty="0"/>
              <a:t>, </a:t>
            </a:r>
            <a:r>
              <a:rPr lang="tr-TR" dirty="0" err="1"/>
              <a:t>Fernandez-Martinez</a:t>
            </a:r>
            <a:r>
              <a:rPr lang="tr-TR" dirty="0"/>
              <a:t> &amp; </a:t>
            </a:r>
            <a:r>
              <a:rPr lang="tr-TR" dirty="0" err="1"/>
              <a:t>Sorel</a:t>
            </a:r>
            <a:r>
              <a:rPr lang="tr-TR" dirty="0"/>
              <a:t>, 2016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3AA413-9A53-0147-80E0-BC4AD2F25BDF}"/>
              </a:ext>
            </a:extLst>
          </p:cNvPr>
          <p:cNvSpPr txBox="1">
            <a:spLocks/>
          </p:cNvSpPr>
          <p:nvPr/>
        </p:nvSpPr>
        <p:spPr>
          <a:xfrm>
            <a:off x="0" y="6019512"/>
            <a:ext cx="9144000" cy="611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Complete; hide physical connection </a:t>
            </a:r>
          </a:p>
        </p:txBody>
      </p:sp>
    </p:spTree>
    <p:extLst>
      <p:ext uri="{BB962C8B-B14F-4D97-AF65-F5344CB8AC3E}">
        <p14:creationId xmlns:p14="http://schemas.microsoft.com/office/powerpoint/2010/main" val="2100760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4930" y="-34198"/>
            <a:ext cx="9633857" cy="803564"/>
          </a:xfrm>
        </p:spPr>
        <p:txBody>
          <a:bodyPr/>
          <a:lstStyle/>
          <a:p>
            <a:r>
              <a:rPr lang="en-US" dirty="0"/>
              <a:t>No consensus in the field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Shirley Li (SLAC)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8/31</a:t>
            </a:r>
            <a:endParaRPr lang="en-US" sz="16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704850" y="1073838"/>
            <a:ext cx="7734300" cy="595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Energy resolution from prior work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191CB2-2306-6541-A054-14999B2A2D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" r="2275" b="3689"/>
          <a:stretch/>
        </p:blipFill>
        <p:spPr>
          <a:xfrm>
            <a:off x="1807007" y="1669831"/>
            <a:ext cx="5529982" cy="4311770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A4D5174-26FC-A74A-ADEA-B27C9C21E3C6}"/>
              </a:ext>
            </a:extLst>
          </p:cNvPr>
          <p:cNvSpPr txBox="1">
            <a:spLocks/>
          </p:cNvSpPr>
          <p:nvPr/>
        </p:nvSpPr>
        <p:spPr>
          <a:xfrm>
            <a:off x="-299190" y="5554156"/>
            <a:ext cx="2699049" cy="4112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 err="1"/>
              <a:t>Romeri</a:t>
            </a:r>
            <a:r>
              <a:rPr lang="tr-TR" dirty="0"/>
              <a:t>, </a:t>
            </a:r>
            <a:r>
              <a:rPr lang="tr-TR" dirty="0" err="1"/>
              <a:t>Fernandez-Martinez</a:t>
            </a:r>
            <a:r>
              <a:rPr lang="tr-TR" dirty="0"/>
              <a:t> &amp; </a:t>
            </a:r>
            <a:r>
              <a:rPr lang="tr-TR" dirty="0" err="1"/>
              <a:t>Sorel</a:t>
            </a:r>
            <a:r>
              <a:rPr lang="tr-TR" dirty="0"/>
              <a:t>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8133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BE0F7EF-2840-4A44-8CD7-79B8E69BBDFD}" vid="{7004A069-C34C-714E-870C-656FA741E0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13789</TotalTime>
  <Words>919</Words>
  <Application>Microsoft Macintosh PowerPoint</Application>
  <PresentationFormat>On-screen Show (4:3)</PresentationFormat>
  <Paragraphs>233</Paragraphs>
  <Slides>37</Slides>
  <Notes>33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Cambria Math</vt:lpstr>
      <vt:lpstr>Courier New</vt:lpstr>
      <vt:lpstr>Palatino Linotype</vt:lpstr>
      <vt:lpstr>Wingdings</vt:lpstr>
      <vt:lpstr>Theme1</vt:lpstr>
      <vt:lpstr>Understanding Neutrino Events at Liquid Argon Detectors </vt:lpstr>
      <vt:lpstr> Measuring δ_CP and MH</vt:lpstr>
      <vt:lpstr>DUNE detector</vt:lpstr>
      <vt:lpstr>The overarching question</vt:lpstr>
      <vt:lpstr>PowerPoint Presentation</vt:lpstr>
      <vt:lpstr>No consensus in the field</vt:lpstr>
      <vt:lpstr>Two types of performance studies</vt:lpstr>
      <vt:lpstr>Two types of performance studies</vt:lpstr>
      <vt:lpstr>No consensus in the field</vt:lpstr>
      <vt:lpstr>Our goal: Understanding the physics of energy reconstruction</vt:lpstr>
      <vt:lpstr>Calorimetric energy reconstruction</vt:lpstr>
      <vt:lpstr>Calorimetric energy reconstruction</vt:lpstr>
      <vt:lpstr>Hadronic system</vt:lpstr>
      <vt:lpstr>Hadronic system</vt:lpstr>
      <vt:lpstr>Missing energy in E_h</vt:lpstr>
      <vt:lpstr>Secondary particle propagation</vt:lpstr>
      <vt:lpstr>Secondary particle propagation</vt:lpstr>
      <vt:lpstr>Secondary particle propagation</vt:lpstr>
      <vt:lpstr>Secondary particle propagation</vt:lpstr>
      <vt:lpstr>Secondary particle propagation</vt:lpstr>
      <vt:lpstr>Missing energy in E_h</vt:lpstr>
      <vt:lpstr>Missing energy in E_h</vt:lpstr>
      <vt:lpstr>Energy reconstruction results</vt:lpstr>
      <vt:lpstr>Two types of performance studies</vt:lpstr>
      <vt:lpstr>Two types of performance studies</vt:lpstr>
      <vt:lpstr>Protons</vt:lpstr>
      <vt:lpstr>Protons</vt:lpstr>
      <vt:lpstr>Protons</vt:lpstr>
      <vt:lpstr>Protons</vt:lpstr>
      <vt:lpstr>Charged pions</vt:lpstr>
      <vt:lpstr>Neutrons</vt:lpstr>
      <vt:lpstr>PowerPoint Presentation</vt:lpstr>
      <vt:lpstr>Conclusions</vt:lpstr>
      <vt:lpstr>Outlook</vt:lpstr>
      <vt:lpstr>Backup</vt:lpstr>
      <vt:lpstr> Bi-probability plot</vt:lpstr>
      <vt:lpstr>Comparisons to other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Observing Supernova Neutrinos to Late Times</dc:title>
  <dc:creator>PCF Admin</dc:creator>
  <cp:lastModifiedBy>Li, Shirley</cp:lastModifiedBy>
  <cp:revision>3213</cp:revision>
  <cp:lastPrinted>2018-07-03T03:10:15Z</cp:lastPrinted>
  <dcterms:created xsi:type="dcterms:W3CDTF">2016-08-12T02:10:47Z</dcterms:created>
  <dcterms:modified xsi:type="dcterms:W3CDTF">2019-07-14T20:07:09Z</dcterms:modified>
</cp:coreProperties>
</file>