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363" r:id="rId10"/>
    <p:sldId id="264" r:id="rId11"/>
    <p:sldId id="265" r:id="rId12"/>
    <p:sldId id="266" r:id="rId13"/>
    <p:sldId id="297" r:id="rId14"/>
    <p:sldId id="300" r:id="rId15"/>
    <p:sldId id="267" r:id="rId16"/>
    <p:sldId id="270" r:id="rId17"/>
    <p:sldId id="272" r:id="rId18"/>
    <p:sldId id="273" r:id="rId19"/>
    <p:sldId id="274" r:id="rId20"/>
    <p:sldId id="276" r:id="rId21"/>
    <p:sldId id="286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1" r:id="rId32"/>
    <p:sldId id="342" r:id="rId33"/>
    <p:sldId id="352" r:id="rId34"/>
    <p:sldId id="37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64" r:id="rId44"/>
    <p:sldId id="365" r:id="rId45"/>
    <p:sldId id="330" r:id="rId46"/>
    <p:sldId id="343" r:id="rId47"/>
    <p:sldId id="326" r:id="rId48"/>
    <p:sldId id="327" r:id="rId49"/>
    <p:sldId id="35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lenk" initials="s" lastIdx="2" clrIdx="0">
    <p:extLst>
      <p:ext uri="{19B8F6BF-5375-455C-9EA6-DF929625EA0E}">
        <p15:presenceInfo xmlns:p15="http://schemas.microsoft.com/office/powerpoint/2012/main" userId="schle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580000"/>
    <a:srgbClr val="3E0000"/>
    <a:srgbClr val="B40000"/>
    <a:srgbClr val="FF8989"/>
    <a:srgbClr val="F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8" autoAdjust="0"/>
    <p:restoredTop sz="94660"/>
  </p:normalViewPr>
  <p:slideViewPr>
    <p:cSldViewPr>
      <p:cViewPr varScale="1">
        <p:scale>
          <a:sx n="84" d="100"/>
          <a:sy n="84" d="100"/>
        </p:scale>
        <p:origin x="158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6CF18-C5AC-4678-B796-5C8A24954BC0}" type="datetimeFigureOut">
              <a:rPr lang="en-US" smtClean="0"/>
              <a:pPr/>
              <a:t>7/21/2015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C60F9-8AD7-4858-A82B-AEAA965E4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30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C60F9-8AD7-4858-A82B-AEAA965E4A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3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C60F9-8AD7-4858-A82B-AEAA965E4A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1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2000">
              <a:srgbClr val="580000"/>
            </a:gs>
            <a:gs pos="10000">
              <a:srgbClr val="7A0000"/>
            </a:gs>
            <a:gs pos="14000">
              <a:srgbClr val="3E0000"/>
            </a:gs>
            <a:gs pos="16000">
              <a:schemeClr val="bg1"/>
            </a:gs>
            <a:gs pos="95000">
              <a:schemeClr val="bg1"/>
            </a:gs>
            <a:gs pos="96000">
              <a:schemeClr val="tx1">
                <a:lumMod val="85000"/>
                <a:lumOff val="15000"/>
              </a:schemeClr>
            </a:gs>
            <a:gs pos="96000">
              <a:schemeClr val="tx1">
                <a:lumMod val="85000"/>
                <a:lumOff val="15000"/>
              </a:schemeClr>
            </a:gs>
            <a:gs pos="100000">
              <a:schemeClr val="bg1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98266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Nicoletta Garelli, SLAC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Nicoletta Garelli, SLAC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Nicoletta Garelli, SLAC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Nicoletta Garelli, SLAC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Nicoletta Garelli, SLAC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Nicoletta Garelli, SLAC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05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66800"/>
            <a:ext cx="9144000" cy="528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7A0000"/>
            </a:gs>
            <a:gs pos="23000">
              <a:srgbClr val="3E0000"/>
            </a:gs>
            <a:gs pos="26000">
              <a:schemeClr val="bg1"/>
            </a:gs>
            <a:gs pos="2900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tl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7073537" cy="5791200"/>
          </a:xfrm>
          <a:prstGeom prst="rect">
            <a:avLst/>
          </a:prstGeom>
        </p:spPr>
      </p:pic>
      <p:pic>
        <p:nvPicPr>
          <p:cNvPr id="7" name="Picture 6" descr="ATLAS-chrome-logo_l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5562600"/>
            <a:ext cx="2817999" cy="94448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7772400" cy="12192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Finding Muons</a:t>
            </a:r>
            <a:b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ATLAS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638800" y="533400"/>
            <a:ext cx="3352800" cy="914400"/>
          </a:xfrm>
        </p:spPr>
        <p:txBody>
          <a:bodyPr>
            <a:noAutofit/>
          </a:bodyPr>
          <a:lstStyle/>
          <a:p>
            <a:pPr algn="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Nicoletta Garelli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SLAC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77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Cathode Strip Chambers (CSC)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8" y="1371600"/>
            <a:ext cx="4876802" cy="4724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Located in the innermost layer of the </a:t>
            </a:r>
            <a:r>
              <a:rPr lang="en-US" dirty="0" err="1"/>
              <a:t>EndCaps</a:t>
            </a:r>
            <a:r>
              <a:rPr lang="en-US" dirty="0"/>
              <a:t> of the </a:t>
            </a:r>
            <a:r>
              <a:rPr lang="en-US" dirty="0" smtClean="0"/>
              <a:t>Muon spectrometer </a:t>
            </a:r>
            <a:r>
              <a:rPr lang="en-US" dirty="0"/>
              <a:t>covering </a:t>
            </a:r>
            <a:r>
              <a:rPr lang="en-US" dirty="0" smtClean="0"/>
              <a:t>the region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2.0 ≤ Ƞ ≤ </a:t>
            </a:r>
            <a:r>
              <a:rPr lang="en-US" dirty="0" smtClean="0"/>
              <a:t>2.7</a:t>
            </a:r>
          </a:p>
          <a:p>
            <a:r>
              <a:rPr lang="en-US" dirty="0" err="1" smtClean="0"/>
              <a:t>Multiwire</a:t>
            </a:r>
            <a:r>
              <a:rPr lang="en-US" dirty="0" smtClean="0"/>
              <a:t> </a:t>
            </a:r>
            <a:r>
              <a:rPr lang="en-US" dirty="0"/>
              <a:t>proportional chambers </a:t>
            </a:r>
            <a:r>
              <a:rPr lang="en-US" dirty="0" smtClean="0"/>
              <a:t>operated </a:t>
            </a:r>
            <a:r>
              <a:rPr lang="en-US" dirty="0"/>
              <a:t>using </a:t>
            </a:r>
            <a:r>
              <a:rPr lang="en-US" dirty="0" err="1"/>
              <a:t>Ar</a:t>
            </a:r>
            <a:r>
              <a:rPr lang="en-US" dirty="0"/>
              <a:t>/C02 (80%:20%) at atmospheric </a:t>
            </a:r>
            <a:r>
              <a:rPr lang="en-US" dirty="0" smtClean="0"/>
              <a:t>pressure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position is measured by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induced charge on the segmented cathode strips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/>
              <a:t>the avalanche formed 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 </a:t>
            </a:r>
            <a:r>
              <a:rPr lang="en-US" dirty="0"/>
              <a:t>anode </a:t>
            </a:r>
            <a:r>
              <a:rPr lang="en-US" dirty="0" smtClean="0"/>
              <a:t>wire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705600" y="1219200"/>
            <a:ext cx="2362200" cy="3581400"/>
            <a:chOff x="6705600" y="2743200"/>
            <a:chExt cx="2362200" cy="3581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743200"/>
              <a:ext cx="23622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83652" y="4038600"/>
              <a:ext cx="1181100" cy="1447800"/>
            </a:xfrm>
            <a:prstGeom prst="ellipse">
              <a:avLst/>
            </a:prstGeom>
            <a:noFill/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3065761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7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8839200" cy="982662"/>
          </a:xfrm>
        </p:spPr>
        <p:txBody>
          <a:bodyPr/>
          <a:lstStyle/>
          <a:p>
            <a:r>
              <a:rPr lang="it-IT" dirty="0" smtClean="0"/>
              <a:t>The CSC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432" y="1219200"/>
            <a:ext cx="5562600" cy="483095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16 </a:t>
            </a:r>
            <a:r>
              <a:rPr lang="en-US" dirty="0"/>
              <a:t>chambers per </a:t>
            </a:r>
            <a:r>
              <a:rPr lang="en-US" dirty="0" smtClean="0"/>
              <a:t>wheel; large </a:t>
            </a:r>
            <a:r>
              <a:rPr lang="en-US" dirty="0"/>
              <a:t>and small </a:t>
            </a:r>
            <a:r>
              <a:rPr lang="en-US" dirty="0" smtClean="0"/>
              <a:t>alternating and  </a:t>
            </a:r>
            <a:r>
              <a:rPr lang="en-US" dirty="0"/>
              <a:t>partially </a:t>
            </a:r>
            <a:r>
              <a:rPr lang="en-US" dirty="0" smtClean="0"/>
              <a:t>overlapping</a:t>
            </a:r>
            <a:endParaRPr lang="en-US" dirty="0"/>
          </a:p>
          <a:p>
            <a:r>
              <a:rPr lang="en-US" dirty="0"/>
              <a:t>Each </a:t>
            </a:r>
            <a:r>
              <a:rPr lang="en-US" dirty="0" smtClean="0"/>
              <a:t>chamber: </a:t>
            </a:r>
          </a:p>
          <a:p>
            <a:pPr lvl="1"/>
            <a:r>
              <a:rPr lang="en-US" dirty="0" smtClean="0"/>
              <a:t>4 </a:t>
            </a:r>
            <a:r>
              <a:rPr lang="en-US" dirty="0"/>
              <a:t>precision (η) </a:t>
            </a:r>
            <a:r>
              <a:rPr lang="en-US" dirty="0" smtClean="0"/>
              <a:t>layers </a:t>
            </a:r>
            <a:r>
              <a:rPr lang="en-US" dirty="0"/>
              <a:t>with 192 </a:t>
            </a:r>
            <a:r>
              <a:rPr lang="en-US" dirty="0" smtClean="0"/>
              <a:t>channels each</a:t>
            </a:r>
          </a:p>
          <a:p>
            <a:pPr lvl="1"/>
            <a:r>
              <a:rPr lang="en-US" dirty="0" smtClean="0"/>
              <a:t>4 </a:t>
            </a:r>
            <a:r>
              <a:rPr lang="en-US" dirty="0"/>
              <a:t>transverse (φ) </a:t>
            </a:r>
            <a:r>
              <a:rPr lang="en-US" dirty="0" smtClean="0"/>
              <a:t>layers with 48 channels each</a:t>
            </a:r>
            <a:endParaRPr lang="en-US" dirty="0"/>
          </a:p>
          <a:p>
            <a:r>
              <a:rPr lang="en-US" altLang="en-US" dirty="0" smtClean="0"/>
              <a:t>On-detector electronics composed of 5 </a:t>
            </a:r>
            <a:r>
              <a:rPr lang="en-US" dirty="0" smtClean="0"/>
              <a:t>Amplifier-Shaper </a:t>
            </a:r>
            <a:r>
              <a:rPr lang="en-US" dirty="0"/>
              <a:t>Modules (ASM) </a:t>
            </a:r>
            <a:r>
              <a:rPr lang="en-US" dirty="0" smtClean="0"/>
              <a:t>boards to </a:t>
            </a:r>
            <a:r>
              <a:rPr lang="en-US" altLang="en-US" dirty="0" smtClean="0"/>
              <a:t>amplify, shape, transmit events</a:t>
            </a:r>
            <a:endParaRPr lang="en-US" altLang="en-US" dirty="0"/>
          </a:p>
          <a:p>
            <a:pPr lvl="1"/>
            <a:r>
              <a:rPr lang="en-US" altLang="en-US" dirty="0" smtClean="0"/>
              <a:t>Bipolar pulse with 140 ns shaping time</a:t>
            </a:r>
          </a:p>
          <a:p>
            <a:pPr lvl="1"/>
            <a:r>
              <a:rPr lang="en-US" altLang="en-US" dirty="0" smtClean="0"/>
              <a:t>Pulse sampled every 50 ns, each sample digitized to 12 bits of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71800"/>
            <a:ext cx="3352800" cy="338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pic>
        <p:nvPicPr>
          <p:cNvPr id="10" name="Picture 9" descr="small_whe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533400"/>
            <a:ext cx="269911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4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3886199"/>
            <a:ext cx="9144000" cy="234597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sym typeface="Wingdings" panose="05000000000000000000" pitchFamily="2" charset="2"/>
              </a:rPr>
              <a:t>Despite being a small detector, </a:t>
            </a:r>
            <a:r>
              <a:rPr lang="en-US" altLang="en-US" dirty="0" smtClean="0">
                <a:sym typeface="Wingdings" panose="05000000000000000000" pitchFamily="2" charset="2"/>
              </a:rPr>
              <a:t>CSC produces a large data volume of </a:t>
            </a:r>
            <a:r>
              <a:rPr lang="en-US" altLang="en-US" dirty="0" err="1" smtClean="0">
                <a:sym typeface="Wingdings" panose="05000000000000000000" pitchFamily="2" charset="2"/>
              </a:rPr>
              <a:t>unsparsified</a:t>
            </a:r>
            <a:r>
              <a:rPr lang="en-US" altLang="en-US" dirty="0" smtClean="0">
                <a:sym typeface="Wingdings" panose="05000000000000000000" pitchFamily="2" charset="2"/>
              </a:rPr>
              <a:t> data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ROD must </a:t>
            </a:r>
            <a:r>
              <a:rPr lang="en-US" altLang="en-US" dirty="0" smtClean="0">
                <a:sym typeface="Wingdings" panose="05000000000000000000" pitchFamily="2" charset="2"/>
              </a:rPr>
              <a:t>perform </a:t>
            </a:r>
            <a:r>
              <a:rPr lang="en-US" altLang="en-US" dirty="0">
                <a:sym typeface="Wingdings" panose="05000000000000000000" pitchFamily="2" charset="2"/>
              </a:rPr>
              <a:t>the “feature </a:t>
            </a:r>
            <a:r>
              <a:rPr lang="en-US" altLang="en-US" dirty="0" smtClean="0">
                <a:sym typeface="Wingdings" panose="05000000000000000000" pitchFamily="2" charset="2"/>
              </a:rPr>
              <a:t>extraction”: </a:t>
            </a:r>
            <a:r>
              <a:rPr lang="en-US" dirty="0" smtClean="0"/>
              <a:t>threshold </a:t>
            </a:r>
            <a:r>
              <a:rPr lang="en-US" dirty="0"/>
              <a:t>cut, out-of-time rejection and cluster finding </a:t>
            </a:r>
            <a:endParaRPr lang="en-US" dirty="0" smtClean="0"/>
          </a:p>
          <a:p>
            <a:pPr lvl="1"/>
            <a:r>
              <a:rPr lang="en-US" dirty="0" smtClean="0"/>
              <a:t>Nominally process 4 time-samples (50 ns blocks) per event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to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5515"/>
            <a:ext cx="1219200" cy="123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lh3.googleusercontent.com/-pAMV7DhNZHI/UQWTYJGx5cI/AAAAAAAAADM/ltSU8aMOYG4/s720/IMG_3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00" y="1772557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9644" y="1731555"/>
            <a:ext cx="1442356" cy="108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1049664"/>
            <a:ext cx="1396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On-detector </a:t>
            </a:r>
          </a:p>
          <a:p>
            <a:pPr algn="ctr"/>
            <a:r>
              <a:rPr lang="en-US" b="1" dirty="0" smtClean="0"/>
              <a:t>readout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73297" y="1066800"/>
            <a:ext cx="1420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Off-detector </a:t>
            </a:r>
          </a:p>
          <a:p>
            <a:pPr algn="ctr"/>
            <a:r>
              <a:rPr lang="en-US" b="1" dirty="0" smtClean="0"/>
              <a:t>readout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92649" y="1078468"/>
            <a:ext cx="135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Central DAQ</a:t>
            </a:r>
            <a:br>
              <a:rPr lang="en-US" b="1" dirty="0" smtClean="0"/>
            </a:br>
            <a:r>
              <a:rPr lang="en-US" b="1" dirty="0" smtClean="0"/>
              <a:t>and </a:t>
            </a:r>
            <a:r>
              <a:rPr lang="en-US" b="1" dirty="0"/>
              <a:t>Trigger </a:t>
            </a:r>
          </a:p>
        </p:txBody>
      </p:sp>
      <p:cxnSp>
        <p:nvCxnSpPr>
          <p:cNvPr id="17" name="Straight Arrow Connector 16"/>
          <p:cNvCxnSpPr>
            <a:stCxn id="11" idx="3"/>
            <a:endCxn id="12" idx="1"/>
          </p:cNvCxnSpPr>
          <p:nvPr/>
        </p:nvCxnSpPr>
        <p:spPr>
          <a:xfrm flipV="1">
            <a:off x="1676400" y="2280557"/>
            <a:ext cx="2015600" cy="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  <a:endCxn id="13" idx="1"/>
          </p:cNvCxnSpPr>
          <p:nvPr/>
        </p:nvCxnSpPr>
        <p:spPr>
          <a:xfrm flipV="1">
            <a:off x="5216000" y="2272439"/>
            <a:ext cx="1723644" cy="811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28800" y="1295400"/>
            <a:ext cx="175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event = 5760 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18330" y="1600209"/>
            <a:ext cx="114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</a:t>
            </a:r>
            <a:r>
              <a:rPr lang="en-US" dirty="0" err="1" smtClean="0"/>
              <a:t>bw</a:t>
            </a:r>
            <a:r>
              <a:rPr lang="en-US" dirty="0" smtClean="0"/>
              <a:t> = </a:t>
            </a:r>
            <a:br>
              <a:rPr lang="en-US" dirty="0" smtClean="0"/>
            </a:br>
            <a:r>
              <a:rPr lang="en-US" dirty="0" smtClean="0"/>
              <a:t>200 MB/s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57400" y="1600200"/>
            <a:ext cx="11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570 MB/s </a:t>
            </a:r>
            <a:br>
              <a:rPr lang="en-US" dirty="0" smtClean="0"/>
            </a:br>
            <a:r>
              <a:rPr lang="en-US" dirty="0" smtClean="0"/>
              <a:t>@ 100 kHz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47036" y="2743200"/>
            <a:ext cx="1786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Read-Out Driver </a:t>
            </a:r>
            <a:br>
              <a:rPr lang="en-US" b="1" dirty="0" smtClean="0"/>
            </a:br>
            <a:r>
              <a:rPr lang="en-US" b="1" dirty="0" smtClean="0"/>
              <a:t>(ROD)</a:t>
            </a:r>
            <a:endParaRPr lang="en-US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1602706" y="2590800"/>
            <a:ext cx="1978694" cy="1060180"/>
            <a:chOff x="5525894" y="4236824"/>
            <a:chExt cx="3336593" cy="182204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9800" y="4236824"/>
              <a:ext cx="2842687" cy="15861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043897" y="5720317"/>
              <a:ext cx="5661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time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25894" y="4238428"/>
              <a:ext cx="430888" cy="44659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dirty="0" smtClean="0"/>
                <a:t>ADC</a:t>
              </a:r>
              <a:endParaRPr lang="en-US" sz="1600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60964" y="2667000"/>
            <a:ext cx="146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ATLAS fragment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Off-Detector Electronics (Run 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N.Garelli</a:t>
            </a:r>
            <a:r>
              <a:rPr lang="en-US" dirty="0" smtClean="0"/>
              <a:t> (SLAC)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1219200"/>
            <a:ext cx="58674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 smtClean="0">
                <a:sym typeface="Wingdings" panose="05000000000000000000" pitchFamily="2" charset="2"/>
              </a:rPr>
              <a:t>All ATLAS detectors use </a:t>
            </a:r>
            <a:r>
              <a:rPr lang="en-US" altLang="en-US" b="1" dirty="0" smtClean="0">
                <a:sym typeface="Wingdings" panose="05000000000000000000" pitchFamily="2" charset="2"/>
              </a:rPr>
              <a:t>ROD </a:t>
            </a:r>
            <a:r>
              <a:rPr lang="en-US" altLang="en-US" dirty="0" smtClean="0">
                <a:sym typeface="Wingdings" panose="05000000000000000000" pitchFamily="2" charset="2"/>
              </a:rPr>
              <a:t>boards plugged in a VME crate</a:t>
            </a:r>
          </a:p>
          <a:p>
            <a:r>
              <a:rPr lang="en-US" altLang="en-US" b="1" dirty="0" smtClean="0">
                <a:sym typeface="Wingdings" panose="05000000000000000000" pitchFamily="2" charset="2"/>
              </a:rPr>
              <a:t>Common</a:t>
            </a:r>
            <a:r>
              <a:rPr lang="en-US" altLang="en-US" dirty="0" smtClean="0">
                <a:sym typeface="Wingdings" panose="05000000000000000000" pitchFamily="2" charset="2"/>
              </a:rPr>
              <a:t>:</a:t>
            </a:r>
            <a:r>
              <a:rPr lang="it-IT" altLang="en-US" dirty="0" smtClean="0">
                <a:sym typeface="Wingdings" panose="05000000000000000000" pitchFamily="2" charset="2"/>
              </a:rPr>
              <a:t> </a:t>
            </a:r>
            <a:endParaRPr lang="it-IT" altLang="en-US" dirty="0">
              <a:sym typeface="Wingdings" panose="05000000000000000000" pitchFamily="2" charset="2"/>
            </a:endParaRPr>
          </a:p>
          <a:p>
            <a:pPr lvl="1"/>
            <a:r>
              <a:rPr lang="en-US" altLang="en-US" dirty="0" err="1">
                <a:sym typeface="Wingdings" panose="05000000000000000000" pitchFamily="2" charset="2"/>
              </a:rPr>
              <a:t>VMEbus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smtClean="0">
                <a:sym typeface="Wingdings" panose="05000000000000000000" pitchFamily="2" charset="2"/>
              </a:rPr>
              <a:t>communication</a:t>
            </a:r>
          </a:p>
          <a:p>
            <a:pPr lvl="1"/>
            <a:r>
              <a:rPr lang="en-US" altLang="en-US" dirty="0" smtClean="0">
                <a:sym typeface="Wingdings" panose="05000000000000000000" pitchFamily="2" charset="2"/>
              </a:rPr>
              <a:t>Single </a:t>
            </a:r>
            <a:r>
              <a:rPr lang="en-US" altLang="en-US" dirty="0">
                <a:sym typeface="Wingdings" panose="05000000000000000000" pitchFamily="2" charset="2"/>
              </a:rPr>
              <a:t>Board </a:t>
            </a:r>
            <a:r>
              <a:rPr lang="en-US" altLang="en-US" dirty="0" smtClean="0">
                <a:sym typeface="Wingdings" panose="05000000000000000000" pitchFamily="2" charset="2"/>
              </a:rPr>
              <a:t>Computer in each crate where common software controls and configures the system</a:t>
            </a:r>
            <a:endParaRPr lang="en-US" altLang="en-US" dirty="0">
              <a:sym typeface="Wingdings" panose="05000000000000000000" pitchFamily="2" charset="2"/>
            </a:endParaRPr>
          </a:p>
          <a:p>
            <a:pPr lvl="1"/>
            <a:r>
              <a:rPr lang="en-US" altLang="en-US" dirty="0">
                <a:sym typeface="Wingdings" panose="05000000000000000000" pitchFamily="2" charset="2"/>
              </a:rPr>
              <a:t>Rack infrastructure (cooling, </a:t>
            </a:r>
            <a:r>
              <a:rPr lang="en-US" altLang="en-US" dirty="0" smtClean="0">
                <a:sym typeface="Wingdings" panose="05000000000000000000" pitchFamily="2" charset="2"/>
              </a:rPr>
              <a:t>monitoring)</a:t>
            </a:r>
            <a:endParaRPr lang="en-US" altLang="en-US" dirty="0">
              <a:sym typeface="Wingdings" panose="05000000000000000000" pitchFamily="2" charset="2"/>
            </a:endParaRPr>
          </a:p>
          <a:p>
            <a:r>
              <a:rPr lang="en-US" altLang="en-US" b="1" dirty="0" smtClean="0">
                <a:sym typeface="Wingdings" panose="05000000000000000000" pitchFamily="2" charset="2"/>
              </a:rPr>
              <a:t>Custom</a:t>
            </a:r>
          </a:p>
          <a:p>
            <a:pPr lvl="1"/>
            <a:r>
              <a:rPr lang="en-US" altLang="en-US" dirty="0" smtClean="0">
                <a:sym typeface="Wingdings" panose="05000000000000000000" pitchFamily="2" charset="2"/>
              </a:rPr>
              <a:t>Firmware</a:t>
            </a:r>
          </a:p>
          <a:p>
            <a:pPr lvl="1"/>
            <a:r>
              <a:rPr lang="en-US" altLang="en-US" dirty="0" smtClean="0">
                <a:sym typeface="Wingdings" panose="05000000000000000000" pitchFamily="2" charset="2"/>
              </a:rPr>
              <a:t>Interface with the central trigger and timing system</a:t>
            </a:r>
            <a:r>
              <a:rPr lang="it-IT" altLang="en-US" dirty="0" smtClean="0">
                <a:sym typeface="Wingdings" panose="05000000000000000000" pitchFamily="2" charset="2"/>
              </a:rPr>
              <a:t>. CSC </a:t>
            </a:r>
            <a:r>
              <a:rPr lang="en-US" altLang="en-US" dirty="0" smtClean="0">
                <a:sym typeface="Wingdings" panose="05000000000000000000" pitchFamily="2" charset="2"/>
              </a:rPr>
              <a:t>used one Timing Interface Module (TIM) per crate </a:t>
            </a:r>
          </a:p>
          <a:p>
            <a:pPr lvl="1"/>
            <a:r>
              <a:rPr lang="en-US" altLang="en-US" dirty="0" smtClean="0">
                <a:sym typeface="Wingdings" panose="05000000000000000000" pitchFamily="2" charset="2"/>
              </a:rPr>
              <a:t>Rear modules to connect the RODs to the DAQ and Trigger system</a:t>
            </a:r>
            <a:endParaRPr lang="en-US" altLang="en-US" dirty="0" smtClean="0"/>
          </a:p>
          <a:p>
            <a:endParaRPr lang="en-US" dirty="0"/>
          </a:p>
        </p:txBody>
      </p:sp>
      <p:pic>
        <p:nvPicPr>
          <p:cNvPr id="11" name="Picture 2" descr="https://lh3.googleusercontent.com/-pAMV7DhNZHI/UQWTYJGx5cI/AAAAAAAAADM/ltSU8aMOYG4/s720/IMG_3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2552700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lh3.googleusercontent.com/-pAMV7DhNZHI/UQWTYJGx5cI/AAAAAAAAADM/ltSU8aMOYG4/s720/IMG_3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71800"/>
            <a:ext cx="2552700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10300" y="4724400"/>
            <a:ext cx="2476500" cy="120032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2 VME crates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1 crate = 1 SBC, 8 RODs, 1 TIM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Run</a:t>
            </a:r>
            <a:r>
              <a:rPr lang="it-IT" dirty="0"/>
              <a:t> 1 CSC </a:t>
            </a:r>
            <a:r>
              <a:rPr lang="it-IT" dirty="0" err="1"/>
              <a:t>Readout</a:t>
            </a:r>
            <a:r>
              <a:rPr lang="it-IT" dirty="0"/>
              <a:t> System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 2008 CSC could not join the ATLAS data taking runs</a:t>
            </a:r>
          </a:p>
          <a:p>
            <a:pPr lvl="1"/>
            <a:r>
              <a:rPr lang="en-US" dirty="0" smtClean="0"/>
              <a:t>ROD could not cope fast enough with the data processing</a:t>
            </a:r>
          </a:p>
          <a:p>
            <a:r>
              <a:rPr lang="en-US" dirty="0" smtClean="0"/>
              <a:t>SLAC team redesigned software </a:t>
            </a:r>
            <a:r>
              <a:rPr lang="en-US" dirty="0"/>
              <a:t>and firmware to enable data taking in time for beam </a:t>
            </a:r>
            <a:r>
              <a:rPr lang="en-US" dirty="0" smtClean="0"/>
              <a:t>turn-on</a:t>
            </a:r>
          </a:p>
          <a:p>
            <a:pPr lvl="1"/>
            <a:r>
              <a:rPr lang="en-US" dirty="0" smtClean="0"/>
              <a:t>Maintaining the same hardware</a:t>
            </a:r>
          </a:p>
          <a:p>
            <a:r>
              <a:rPr lang="en-US" dirty="0" smtClean="0"/>
              <a:t>CSC met design goals, but ROD limitations reached in 2012: ~2% </a:t>
            </a:r>
            <a:r>
              <a:rPr lang="en-US" dirty="0" err="1" smtClean="0"/>
              <a:t>deadtime</a:t>
            </a:r>
            <a:r>
              <a:rPr lang="en-US" dirty="0" smtClean="0"/>
              <a:t> with peak luminosity of ~ 4 10</a:t>
            </a:r>
            <a:r>
              <a:rPr lang="en-US" baseline="30000" dirty="0" smtClean="0"/>
              <a:t>33 </a:t>
            </a:r>
            <a:r>
              <a:rPr lang="en-US" dirty="0" smtClean="0"/>
              <a:t>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and L1 rate of 70 kHz</a:t>
            </a:r>
          </a:p>
          <a:p>
            <a:r>
              <a:rPr lang="en-US" dirty="0" smtClean="0"/>
              <a:t>Several methods introduced to improve the situation</a:t>
            </a:r>
          </a:p>
          <a:p>
            <a:pPr lvl="1"/>
            <a:r>
              <a:rPr lang="en-US" dirty="0" smtClean="0"/>
              <a:t>Data samples reduced from 4 to 2</a:t>
            </a:r>
          </a:p>
          <a:p>
            <a:pPr lvl="1"/>
            <a:r>
              <a:rPr lang="en-US" dirty="0" smtClean="0"/>
              <a:t>Higher thresholds applied [ADC count should be greater than the threshold, which is configurable]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8921" y="2362201"/>
            <a:ext cx="4572000" cy="3657599"/>
            <a:chOff x="1676400" y="2099799"/>
            <a:chExt cx="5791200" cy="422480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6400" y="2099799"/>
              <a:ext cx="5791200" cy="422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6728400" y="3168000"/>
              <a:ext cx="0" cy="274320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22000" y="4546800"/>
              <a:ext cx="4953000" cy="0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 1 ROD Limitations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8381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Busy </a:t>
            </a:r>
            <a:r>
              <a:rPr lang="en-US" dirty="0"/>
              <a:t>(</a:t>
            </a:r>
            <a:r>
              <a:rPr lang="en-US" dirty="0" smtClean="0"/>
              <a:t>dead-time) beyond </a:t>
            </a:r>
            <a:r>
              <a:rPr lang="en-US" dirty="0"/>
              <a:t>1% at 75 </a:t>
            </a:r>
            <a:r>
              <a:rPr lang="en-US" dirty="0" smtClean="0"/>
              <a:t>kHz, ok for Run 1, but not sustainable for Run 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0" y="2759711"/>
            <a:ext cx="4784790" cy="234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2058664"/>
            <a:ext cx="2921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Run 1 – max performance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2012213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Run 2 expectations</a:t>
            </a:r>
            <a:br>
              <a:rPr lang="en-US" sz="2000" b="1" dirty="0" smtClean="0"/>
            </a:br>
            <a:r>
              <a:rPr lang="en-US" sz="2000" b="1" dirty="0" smtClean="0"/>
              <a:t>Old ROD: </a:t>
            </a:r>
            <a:r>
              <a:rPr lang="en-US" sz="2000" b="1" dirty="0" err="1" smtClean="0"/>
              <a:t>Deadtime</a:t>
            </a:r>
            <a:r>
              <a:rPr lang="en-US" sz="2000" b="1" dirty="0" smtClean="0"/>
              <a:t> &gt; 10%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5105400"/>
            <a:ext cx="3581400" cy="120032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SLAC </a:t>
            </a:r>
            <a:r>
              <a:rPr lang="en-US" sz="2400" b="1" dirty="0"/>
              <a:t>team engaged to deliver </a:t>
            </a:r>
            <a:r>
              <a:rPr lang="en-US" sz="2400" b="1" dirty="0" smtClean="0"/>
              <a:t>a </a:t>
            </a:r>
            <a:r>
              <a:rPr lang="en-US" sz="2400" b="1" dirty="0"/>
              <a:t>new readout </a:t>
            </a:r>
            <a:r>
              <a:rPr lang="en-US" sz="2400" b="1" dirty="0" smtClean="0"/>
              <a:t>system within 2 years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386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RCE: the </a:t>
            </a:r>
            <a:r>
              <a:rPr lang="en-US" dirty="0" smtClean="0"/>
              <a:t>Implementation </a:t>
            </a:r>
            <a:r>
              <a:rPr lang="en-US" dirty="0"/>
              <a:t>for the CSC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 decided </a:t>
            </a:r>
            <a:r>
              <a:rPr lang="en-US" dirty="0"/>
              <a:t>to use the </a:t>
            </a:r>
            <a:r>
              <a:rPr lang="en-US" b="1" dirty="0">
                <a:sym typeface="Wingdings" panose="05000000000000000000" pitchFamily="2" charset="2"/>
              </a:rPr>
              <a:t>Reconfigurable Cluster Element (RCE), a generic DAQ </a:t>
            </a:r>
            <a:r>
              <a:rPr lang="en-US" b="1" dirty="0" smtClean="0">
                <a:sym typeface="Wingdings" panose="05000000000000000000" pitchFamily="2" charset="2"/>
              </a:rPr>
              <a:t>R&amp;D </a:t>
            </a:r>
            <a:r>
              <a:rPr lang="en-US" b="1" dirty="0">
                <a:sym typeface="Wingdings" panose="05000000000000000000" pitchFamily="2" charset="2"/>
              </a:rPr>
              <a:t>component developed at </a:t>
            </a:r>
            <a:r>
              <a:rPr lang="en-US" b="1" dirty="0" smtClean="0">
                <a:sym typeface="Wingdings" panose="05000000000000000000" pitchFamily="2" charset="2"/>
              </a:rPr>
              <a:t>SLAC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Based on </a:t>
            </a:r>
            <a:r>
              <a:rPr lang="it-IT" dirty="0" smtClean="0"/>
              <a:t>Advanced </a:t>
            </a:r>
            <a:r>
              <a:rPr lang="it-IT" dirty="0" err="1"/>
              <a:t>TeleCommunication</a:t>
            </a:r>
            <a:r>
              <a:rPr lang="it-IT" dirty="0"/>
              <a:t> </a:t>
            </a:r>
            <a:r>
              <a:rPr lang="it-IT" dirty="0" smtClean="0"/>
              <a:t>Architecture (</a:t>
            </a:r>
            <a:r>
              <a:rPr lang="it-IT" b="1" dirty="0" smtClean="0"/>
              <a:t>ATCA</a:t>
            </a:r>
            <a:r>
              <a:rPr lang="it-IT" dirty="0" smtClean="0"/>
              <a:t>)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/>
              <a:t>We could have upgraded the VME-based hardware, but </a:t>
            </a:r>
          </a:p>
          <a:p>
            <a:pPr marL="800100" lvl="1" indent="-342900"/>
            <a:r>
              <a:rPr lang="en-US" dirty="0"/>
              <a:t>CSC project: perfect match for the new RCE-based DAQ</a:t>
            </a:r>
          </a:p>
          <a:p>
            <a:pPr marL="800100" lvl="1" indent="-342900"/>
            <a:r>
              <a:rPr lang="en-US" dirty="0"/>
              <a:t>LS1: the right moment for deploying a new system which can be used in the upgrade phases</a:t>
            </a:r>
          </a:p>
          <a:p>
            <a:pPr marL="800100" lvl="1" indent="-342900"/>
            <a:r>
              <a:rPr lang="en-US" dirty="0"/>
              <a:t>Very stimulating to commission a new </a:t>
            </a:r>
            <a:r>
              <a:rPr lang="en-US" dirty="0" smtClean="0"/>
              <a:t>architecture into a well established project (the ATLAS DAQ system)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6019800" y="1981200"/>
            <a:ext cx="1524000" cy="533400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NEW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What is RCE?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RCE</a:t>
            </a:r>
            <a:r>
              <a:rPr lang="en-US" dirty="0" smtClean="0"/>
              <a:t> (</a:t>
            </a:r>
            <a:r>
              <a:rPr lang="en-US" i="1" dirty="0" smtClean="0"/>
              <a:t>Reconfigurable Cluster Element )</a:t>
            </a:r>
            <a:r>
              <a:rPr lang="en-US" dirty="0" smtClean="0"/>
              <a:t>: bundled set of hardware, firmware &amp; software. </a:t>
            </a:r>
            <a:br>
              <a:rPr lang="en-US" dirty="0" smtClean="0"/>
            </a:br>
            <a:r>
              <a:rPr lang="en-US" dirty="0" smtClean="0"/>
              <a:t>Physically it is a </a:t>
            </a:r>
            <a:r>
              <a:rPr lang="en-US" i="1" dirty="0" smtClean="0"/>
              <a:t>System-On-Chip </a:t>
            </a:r>
            <a:r>
              <a:rPr lang="en-US" dirty="0" smtClean="0"/>
              <a:t>(</a:t>
            </a:r>
            <a:r>
              <a:rPr lang="en-US" dirty="0"/>
              <a:t>Xilinx </a:t>
            </a:r>
            <a:r>
              <a:rPr lang="en-US" dirty="0" smtClean="0"/>
              <a:t>ZYNQ) + interfaces + memory</a:t>
            </a:r>
          </a:p>
          <a:p>
            <a:r>
              <a:rPr lang="en-US" b="1" dirty="0" smtClean="0"/>
              <a:t>ZYNQ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generation of Xilinx programmable device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ombine an FPGA with a processor, </a:t>
            </a:r>
            <a:r>
              <a:rPr lang="en-US" dirty="0"/>
              <a:t>ARM dual-core @ 800 </a:t>
            </a:r>
            <a:r>
              <a:rPr lang="en-US" dirty="0" smtClean="0"/>
              <a:t>MHZ</a:t>
            </a:r>
            <a:endParaRPr lang="en-US" dirty="0"/>
          </a:p>
          <a:p>
            <a:pPr lvl="1"/>
            <a:r>
              <a:rPr lang="en-US" u="sng" dirty="0"/>
              <a:t>P</a:t>
            </a:r>
            <a:r>
              <a:rPr lang="en-US" u="sng" dirty="0" smtClean="0"/>
              <a:t>rocessor-centric</a:t>
            </a:r>
            <a:r>
              <a:rPr lang="en-US" dirty="0"/>
              <a:t>: processor boots at reset and then configure </a:t>
            </a:r>
            <a:r>
              <a:rPr lang="en-US" dirty="0" smtClean="0"/>
              <a:t>FPGA</a:t>
            </a:r>
          </a:p>
          <a:p>
            <a:pPr lvl="1"/>
            <a:r>
              <a:rPr lang="en-US" u="sng" dirty="0" smtClean="0">
                <a:sym typeface="Wingdings" pitchFamily="2" charset="2"/>
              </a:rPr>
              <a:t>Software-centric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development: user can use C/C++ for programming the </a:t>
            </a:r>
            <a:r>
              <a:rPr lang="en-US" dirty="0" smtClean="0">
                <a:sym typeface="Wingdings" pitchFamily="2" charset="2"/>
              </a:rPr>
              <a:t>processor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0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DPM &amp; DTM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199"/>
            <a:ext cx="8991600" cy="2838451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RCEs housed in </a:t>
            </a:r>
          </a:p>
          <a:p>
            <a:pPr lvl="1"/>
            <a:r>
              <a:rPr lang="it-IT" dirty="0" smtClean="0"/>
              <a:t>Data Processing Modules (</a:t>
            </a:r>
            <a:r>
              <a:rPr lang="it-IT" b="1" dirty="0" smtClean="0"/>
              <a:t>DPM</a:t>
            </a:r>
            <a:r>
              <a:rPr lang="it-IT" dirty="0"/>
              <a:t>): </a:t>
            </a:r>
            <a:r>
              <a:rPr lang="en-US" dirty="0" smtClean="0"/>
              <a:t>main task ‘feature extraction</a:t>
            </a:r>
            <a:r>
              <a:rPr lang="it-IT" dirty="0" smtClean="0"/>
              <a:t>’ </a:t>
            </a:r>
          </a:p>
          <a:p>
            <a:pPr lvl="1"/>
            <a:r>
              <a:rPr lang="it-IT" dirty="0" smtClean="0"/>
              <a:t>Data Transport Modules (</a:t>
            </a:r>
            <a:r>
              <a:rPr lang="it-IT" b="1" dirty="0" smtClean="0"/>
              <a:t>DTM</a:t>
            </a:r>
            <a:r>
              <a:rPr lang="it-IT" dirty="0" smtClean="0"/>
              <a:t>)</a:t>
            </a:r>
          </a:p>
          <a:p>
            <a:r>
              <a:rPr lang="en-US" dirty="0" smtClean="0"/>
              <a:t>1 DPM per CSC chamber (each chamber read-out individually)</a:t>
            </a:r>
          </a:p>
          <a:p>
            <a:r>
              <a:rPr lang="en-US" dirty="0" smtClean="0"/>
              <a:t>TIM functionality replaced in DTM/DPM instead of dedicated hardware</a:t>
            </a:r>
          </a:p>
          <a:p>
            <a:r>
              <a:rPr lang="en-US" i="1" dirty="0" smtClean="0">
                <a:latin typeface="Calibri" charset="0"/>
              </a:rPr>
              <a:t>Software</a:t>
            </a:r>
            <a:r>
              <a:rPr lang="en-US" dirty="0">
                <a:latin typeface="Calibri" charset="0"/>
              </a:rPr>
              <a:t>: </a:t>
            </a:r>
            <a:endParaRPr lang="en-US" dirty="0" smtClean="0">
              <a:latin typeface="Calibri" charset="0"/>
            </a:endParaRPr>
          </a:p>
          <a:p>
            <a:pPr lvl="1"/>
            <a:r>
              <a:rPr lang="en-US" b="1" dirty="0" smtClean="0">
                <a:latin typeface="Calibri" charset="0"/>
              </a:rPr>
              <a:t>RTEMS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(Open Source Real-Time kernel</a:t>
            </a:r>
            <a:r>
              <a:rPr lang="en-US" dirty="0" smtClean="0">
                <a:latin typeface="Calibri" charset="0"/>
              </a:rPr>
              <a:t>) for DPM </a:t>
            </a:r>
            <a:endParaRPr lang="en-US" dirty="0">
              <a:latin typeface="Calibri" charset="0"/>
            </a:endParaRPr>
          </a:p>
          <a:p>
            <a:pPr lvl="1"/>
            <a:r>
              <a:rPr lang="en-US" b="1" dirty="0" err="1" smtClean="0">
                <a:latin typeface="Calibri" charset="0"/>
              </a:rPr>
              <a:t>ArchLinux</a:t>
            </a:r>
            <a:r>
              <a:rPr lang="en-US" b="1" dirty="0" smtClean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for DTM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70548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527" y="1118017"/>
            <a:ext cx="7445273" cy="5587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Cluster On Board (COB)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266280" y="1143000"/>
            <a:ext cx="2057400" cy="5334000"/>
          </a:xfrm>
          <a:prstGeom prst="round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23680" y="23622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Rear Transition Module (RTM)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62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Run1, Long Shutdown 1 and beginning of Run 2</a:t>
            </a:r>
          </a:p>
          <a:p>
            <a:r>
              <a:rPr lang="en-US" dirty="0" smtClean="0"/>
              <a:t>A new readout system for the Cathode Strip Chambers (CSC)</a:t>
            </a:r>
          </a:p>
          <a:p>
            <a:pPr lvl="1"/>
            <a:r>
              <a:rPr lang="en-US" dirty="0" smtClean="0"/>
              <a:t>Limitations of the previous system</a:t>
            </a:r>
          </a:p>
          <a:p>
            <a:pPr lvl="1"/>
            <a:r>
              <a:rPr lang="en-US" dirty="0" smtClean="0"/>
              <a:t>The RCE</a:t>
            </a:r>
          </a:p>
          <a:p>
            <a:pPr lvl="1"/>
            <a:r>
              <a:rPr lang="en-US" dirty="0" smtClean="0"/>
              <a:t>Commissioning and first results</a:t>
            </a:r>
          </a:p>
          <a:p>
            <a:r>
              <a:rPr lang="en-US" dirty="0" smtClean="0"/>
              <a:t>Muon spectrometer run coordination</a:t>
            </a:r>
          </a:p>
          <a:p>
            <a:pPr lvl="1"/>
            <a:r>
              <a:rPr lang="en-US" dirty="0" smtClean="0"/>
              <a:t>Highlights of LS1 activities</a:t>
            </a:r>
          </a:p>
          <a:p>
            <a:pPr lvl="1"/>
            <a:r>
              <a:rPr lang="en-US" dirty="0" smtClean="0"/>
              <a:t>Recombine the 4 muon systems for Run 2</a:t>
            </a:r>
          </a:p>
          <a:p>
            <a:r>
              <a:rPr lang="en-US" dirty="0" smtClean="0"/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N.Garelli</a:t>
            </a:r>
            <a:r>
              <a:rPr lang="en-US" dirty="0" smtClean="0"/>
              <a:t> (SLAC)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99" y="1195234"/>
            <a:ext cx="5668066" cy="2004104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1 ATCA </a:t>
            </a:r>
            <a:r>
              <a:rPr lang="it-IT" dirty="0" err="1" smtClean="0"/>
              <a:t>shelf</a:t>
            </a:r>
            <a:r>
              <a:rPr lang="it-IT" dirty="0" smtClean="0"/>
              <a:t> with 6 </a:t>
            </a:r>
            <a:r>
              <a:rPr lang="it-IT" dirty="0" err="1" smtClean="0"/>
              <a:t>COBs</a:t>
            </a:r>
            <a:r>
              <a:rPr lang="it-IT" dirty="0" smtClean="0"/>
              <a:t> +RTM</a:t>
            </a:r>
          </a:p>
          <a:p>
            <a:r>
              <a:rPr lang="it-IT" dirty="0" smtClean="0"/>
              <a:t>1 PC, the control processor</a:t>
            </a:r>
          </a:p>
          <a:p>
            <a:pPr lvl="1"/>
            <a:r>
              <a:rPr lang="it-IT" dirty="0" smtClean="0"/>
              <a:t>24 core </a:t>
            </a:r>
            <a:r>
              <a:rPr lang="it-IT" dirty="0" err="1" smtClean="0"/>
              <a:t>netbooted</a:t>
            </a:r>
            <a:r>
              <a:rPr lang="it-IT" dirty="0" smtClean="0"/>
              <a:t> PC</a:t>
            </a:r>
            <a:endParaRPr lang="en-US" dirty="0" smtClean="0"/>
          </a:p>
          <a:p>
            <a:r>
              <a:rPr lang="en-US" dirty="0" smtClean="0"/>
              <a:t>1 Ethernet switch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0" y="3352800"/>
            <a:ext cx="5943600" cy="2590800"/>
            <a:chOff x="2667000" y="3905736"/>
            <a:chExt cx="6553200" cy="2847945"/>
          </a:xfrm>
        </p:grpSpPr>
        <p:grpSp>
          <p:nvGrpSpPr>
            <p:cNvPr id="5" name="Group 4"/>
            <p:cNvGrpSpPr/>
            <p:nvPr/>
          </p:nvGrpSpPr>
          <p:grpSpPr>
            <a:xfrm>
              <a:off x="2667000" y="3905736"/>
              <a:ext cx="6553200" cy="2847945"/>
              <a:chOff x="2438400" y="3400455"/>
              <a:chExt cx="6553200" cy="2847945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7543800" y="4489376"/>
                <a:ext cx="1210917" cy="70791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ATCN SWITCH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2438400" y="3400456"/>
                <a:ext cx="3917674" cy="284794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91820" y="3742866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591820" y="4120044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91820" y="4489375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91820" y="4890418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3886200" y="4527184"/>
                <a:ext cx="1210917" cy="632297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CSC SWITCH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6356074" y="3400455"/>
                <a:ext cx="2635526" cy="2847945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30985" y="4486336"/>
                <a:ext cx="1424609" cy="710481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C00000"/>
                    </a:solidFill>
                  </a:rPr>
                  <a:t>Control Processor</a:t>
                </a:r>
                <a:endParaRPr lang="en-US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481624" y="3484218"/>
                <a:ext cx="74565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ATCN</a:t>
                </a:r>
                <a:endParaRPr lang="en-US" sz="20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202723" y="3484218"/>
                <a:ext cx="1981667" cy="45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2"/>
                    </a:solidFill>
                  </a:rPr>
                  <a:t>CSC NETWORK</a:t>
                </a: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91820" y="5259749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590800" y="5627779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9" name="Elbow Connector 18"/>
              <p:cNvCxnSpPr>
                <a:stCxn id="8" idx="3"/>
                <a:endCxn id="12" idx="1"/>
              </p:cNvCxnSpPr>
              <p:nvPr/>
            </p:nvCxnSpPr>
            <p:spPr>
              <a:xfrm>
                <a:off x="3446585" y="3927531"/>
                <a:ext cx="439615" cy="91580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lbow Connector 19"/>
              <p:cNvCxnSpPr>
                <a:stCxn id="9" idx="3"/>
                <a:endCxn id="12" idx="1"/>
              </p:cNvCxnSpPr>
              <p:nvPr/>
            </p:nvCxnSpPr>
            <p:spPr>
              <a:xfrm>
                <a:off x="3446585" y="4304709"/>
                <a:ext cx="439615" cy="538623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/>
              <p:cNvCxnSpPr>
                <a:stCxn id="10" idx="3"/>
                <a:endCxn id="12" idx="1"/>
              </p:cNvCxnSpPr>
              <p:nvPr/>
            </p:nvCxnSpPr>
            <p:spPr>
              <a:xfrm>
                <a:off x="3446585" y="4674041"/>
                <a:ext cx="439615" cy="169292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lbow Connector 21"/>
              <p:cNvCxnSpPr>
                <a:stCxn id="11" idx="3"/>
                <a:endCxn id="12" idx="1"/>
              </p:cNvCxnSpPr>
              <p:nvPr/>
            </p:nvCxnSpPr>
            <p:spPr>
              <a:xfrm flipV="1">
                <a:off x="3446585" y="4843332"/>
                <a:ext cx="439615" cy="23175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lbow Connector 22"/>
              <p:cNvCxnSpPr>
                <a:stCxn id="17" idx="3"/>
                <a:endCxn id="12" idx="1"/>
              </p:cNvCxnSpPr>
              <p:nvPr/>
            </p:nvCxnSpPr>
            <p:spPr>
              <a:xfrm flipV="1">
                <a:off x="3446585" y="4843332"/>
                <a:ext cx="439615" cy="601083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23"/>
              <p:cNvCxnSpPr>
                <a:stCxn id="18" idx="3"/>
                <a:endCxn id="12" idx="1"/>
              </p:cNvCxnSpPr>
              <p:nvPr/>
            </p:nvCxnSpPr>
            <p:spPr>
              <a:xfrm flipV="1">
                <a:off x="3445565" y="4843332"/>
                <a:ext cx="440635" cy="969113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12" idx="3"/>
                <a:endCxn id="14" idx="1"/>
              </p:cNvCxnSpPr>
              <p:nvPr/>
            </p:nvCxnSpPr>
            <p:spPr>
              <a:xfrm flipV="1">
                <a:off x="5097118" y="4841577"/>
                <a:ext cx="533867" cy="17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14" idx="3"/>
                <a:endCxn id="6" idx="1"/>
              </p:cNvCxnSpPr>
              <p:nvPr/>
            </p:nvCxnSpPr>
            <p:spPr>
              <a:xfrm>
                <a:off x="7055593" y="4841577"/>
                <a:ext cx="488207" cy="17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6" idx="2"/>
              </p:cNvCxnSpPr>
              <p:nvPr/>
            </p:nvCxnSpPr>
            <p:spPr>
              <a:xfrm>
                <a:off x="8149259" y="5197289"/>
                <a:ext cx="4141" cy="315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>
                <a:stCxn id="12" idx="0"/>
              </p:cNvCxnSpPr>
              <p:nvPr/>
            </p:nvCxnSpPr>
            <p:spPr>
              <a:xfrm rot="5400000" flipH="1" flipV="1">
                <a:off x="5465763" y="3287346"/>
                <a:ext cx="265733" cy="2213942"/>
              </a:xfrm>
              <a:prstGeom prst="bentConnector2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4572000" y="3969179"/>
                <a:ext cx="18239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Uplink for DHCP traffic</a:t>
                </a:r>
                <a:endParaRPr lang="en-US" dirty="0"/>
              </a:p>
            </p:txBody>
          </p:sp>
        </p:grpSp>
        <p:sp>
          <p:nvSpPr>
            <p:cNvPr id="55" name="Cloud 54"/>
            <p:cNvSpPr/>
            <p:nvPr/>
          </p:nvSpPr>
          <p:spPr>
            <a:xfrm>
              <a:off x="7500046" y="5960932"/>
              <a:ext cx="1636139" cy="666176"/>
            </a:xfrm>
            <a:prstGeom prst="clou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Run Control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5953267" y="1737426"/>
            <a:ext cx="3184684" cy="4724400"/>
            <a:chOff x="5672966" y="1414145"/>
            <a:chExt cx="3184684" cy="47244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66" y="1414145"/>
              <a:ext cx="3184684" cy="472440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7086600" y="3886200"/>
              <a:ext cx="1468792" cy="990600"/>
            </a:xfrm>
            <a:prstGeom prst="rect">
              <a:avLst/>
            </a:prstGeom>
            <a:noFill/>
            <a:ln w="539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80611" y="3177560"/>
              <a:ext cx="583813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OLD</a:t>
              </a:r>
              <a:endParaRPr lang="en-US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491418" y="3449685"/>
              <a:ext cx="659155" cy="36933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NEW</a:t>
              </a:r>
              <a:endParaRPr lang="en-US" b="1" dirty="0"/>
            </a:p>
          </p:txBody>
        </p:sp>
      </p:grpSp>
      <p:cxnSp>
        <p:nvCxnSpPr>
          <p:cNvPr id="67" name="Straight Arrow Connector 66"/>
          <p:cNvCxnSpPr>
            <a:stCxn id="36" idx="0"/>
          </p:cNvCxnSpPr>
          <p:nvPr/>
        </p:nvCxnSpPr>
        <p:spPr>
          <a:xfrm flipV="1">
            <a:off x="6552819" y="2971800"/>
            <a:ext cx="17768" cy="5290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36" idx="2"/>
          </p:cNvCxnSpPr>
          <p:nvPr/>
        </p:nvCxnSpPr>
        <p:spPr>
          <a:xfrm>
            <a:off x="6552819" y="3870173"/>
            <a:ext cx="48420" cy="55023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8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Rack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5181600" cy="528955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Equipping the new rack in the service counting room was not easy</a:t>
            </a:r>
            <a:endParaRPr lang="en-US" b="1" dirty="0"/>
          </a:p>
          <a:p>
            <a:pPr marL="800100" lvl="1" indent="-342900"/>
            <a:r>
              <a:rPr lang="en-US" dirty="0"/>
              <a:t>Establish the rack cooling distribution: ATCA shelves require horizontal cooling; VME crates vertical cooling</a:t>
            </a:r>
          </a:p>
          <a:p>
            <a:pPr marL="800100" lvl="1" indent="-342900"/>
            <a:r>
              <a:rPr lang="en-US" dirty="0"/>
              <a:t>Design and install a </a:t>
            </a:r>
            <a:r>
              <a:rPr lang="en-US" b="1" dirty="0" smtClean="0">
                <a:solidFill>
                  <a:srgbClr val="FFC000"/>
                </a:solidFill>
              </a:rPr>
              <a:t>patch </a:t>
            </a:r>
            <a:r>
              <a:rPr lang="en-US" b="1" dirty="0">
                <a:solidFill>
                  <a:srgbClr val="FFC000"/>
                </a:solidFill>
              </a:rPr>
              <a:t>panel </a:t>
            </a:r>
            <a:r>
              <a:rPr lang="en-US" dirty="0"/>
              <a:t>for fast and safe interchange of readout systems (old and new) during the commissioning</a:t>
            </a:r>
          </a:p>
          <a:p>
            <a:r>
              <a:rPr lang="en-US" b="1" dirty="0"/>
              <a:t>The ATCA shelf is monitored and controlled via the ATLAS Detector </a:t>
            </a:r>
            <a:r>
              <a:rPr lang="en-US" b="1" dirty="0" smtClean="0"/>
              <a:t>Control </a:t>
            </a:r>
            <a:r>
              <a:rPr lang="en-US" b="1" dirty="0"/>
              <a:t>System (DCS)</a:t>
            </a:r>
          </a:p>
          <a:p>
            <a:pPr marL="800100" lvl="1" indent="-342900"/>
            <a:r>
              <a:rPr lang="en-US" dirty="0"/>
              <a:t>L</a:t>
            </a:r>
            <a:r>
              <a:rPr lang="en-US" dirty="0" smtClean="0"/>
              <a:t>ed </a:t>
            </a:r>
            <a:r>
              <a:rPr lang="en-US" dirty="0"/>
              <a:t>to the development of a common interface between the ATCA and the DCS SCADA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966" y="1414145"/>
            <a:ext cx="3184684" cy="47244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pic>
        <p:nvPicPr>
          <p:cNvPr id="8" name="Picture 7" descr="dcs_pan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599" y="3276600"/>
            <a:ext cx="1920749" cy="31172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086600" y="4724400"/>
            <a:ext cx="1676400" cy="1066800"/>
          </a:xfrm>
          <a:prstGeom prst="ellipse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4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972846"/>
          </a:xfrm>
        </p:spPr>
        <p:txBody>
          <a:bodyPr/>
          <a:lstStyle/>
          <a:p>
            <a:r>
              <a:rPr lang="en-US" dirty="0"/>
              <a:t>The Control 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084031"/>
          </a:xfrm>
        </p:spPr>
        <p:txBody>
          <a:bodyPr>
            <a:noAutofit/>
          </a:bodyPr>
          <a:lstStyle/>
          <a:p>
            <a:pPr marL="346075" indent="-346075"/>
            <a:r>
              <a:rPr lang="en-US" sz="2400" dirty="0"/>
              <a:t>C</a:t>
            </a:r>
            <a:r>
              <a:rPr lang="en-US" sz="2400" dirty="0" smtClean="0"/>
              <a:t>onnected ATLAS 					                     Technical </a:t>
            </a:r>
            <a:r>
              <a:rPr lang="en-US" sz="2400" dirty="0"/>
              <a:t>Control </a:t>
            </a:r>
            <a:r>
              <a:rPr lang="en-US" sz="2400" dirty="0" smtClean="0"/>
              <a:t>                                                                                  Network (ATCN</a:t>
            </a:r>
            <a:r>
              <a:rPr lang="en-US" sz="2400" dirty="0"/>
              <a:t>) </a:t>
            </a:r>
            <a:r>
              <a:rPr lang="en-US" sz="2400" dirty="0" smtClean="0"/>
              <a:t>                                                                                          and </a:t>
            </a:r>
            <a:r>
              <a:rPr lang="en-US" sz="2400" dirty="0"/>
              <a:t>CSC </a:t>
            </a:r>
            <a:r>
              <a:rPr lang="en-US" sz="2400" dirty="0" smtClean="0"/>
              <a:t>network</a:t>
            </a:r>
          </a:p>
          <a:p>
            <a:r>
              <a:rPr lang="en-US" sz="2400" dirty="0" smtClean="0"/>
              <a:t>RCE are embedded </a:t>
            </a:r>
            <a:br>
              <a:rPr lang="en-US" sz="2400" dirty="0" smtClean="0"/>
            </a:br>
            <a:r>
              <a:rPr lang="en-US" sz="2400" dirty="0" smtClean="0"/>
              <a:t>system not exposed </a:t>
            </a:r>
            <a:br>
              <a:rPr lang="en-US" sz="2400" dirty="0" smtClean="0"/>
            </a:br>
            <a:r>
              <a:rPr lang="en-US" sz="2400" dirty="0" smtClean="0"/>
              <a:t>to </a:t>
            </a:r>
            <a:r>
              <a:rPr lang="en-US" sz="2400" dirty="0"/>
              <a:t>external world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vice-versa</a:t>
            </a:r>
          </a:p>
          <a:p>
            <a:r>
              <a:rPr lang="en-US" sz="2400" dirty="0" smtClean="0"/>
              <a:t>On the control processor </a:t>
            </a:r>
            <a:r>
              <a:rPr lang="en-US" sz="2400" b="1" dirty="0" smtClean="0"/>
              <a:t>one </a:t>
            </a:r>
            <a:r>
              <a:rPr lang="en-US" sz="2400" b="1" dirty="0"/>
              <a:t>Readout Application per chamber </a:t>
            </a:r>
            <a:r>
              <a:rPr lang="en-US" sz="2400" dirty="0"/>
              <a:t>(for a total of 32) </a:t>
            </a:r>
            <a:r>
              <a:rPr lang="en-US" sz="2400" dirty="0" smtClean="0"/>
              <a:t>is </a:t>
            </a:r>
            <a:r>
              <a:rPr lang="en-US" sz="2400" dirty="0"/>
              <a:t>started to initiate data </a:t>
            </a:r>
            <a:r>
              <a:rPr lang="en-US" sz="2400" dirty="0" smtClean="0"/>
              <a:t>taking</a:t>
            </a:r>
          </a:p>
          <a:p>
            <a:pPr lvl="1"/>
            <a:r>
              <a:rPr lang="en-US" sz="2000" dirty="0" smtClean="0"/>
              <a:t>Readout Application implements interface </a:t>
            </a:r>
            <a:r>
              <a:rPr lang="en-US" sz="2000" dirty="0"/>
              <a:t>with </a:t>
            </a:r>
            <a:r>
              <a:rPr lang="en-US" sz="2000" dirty="0" smtClean="0"/>
              <a:t>ATLAS run </a:t>
            </a:r>
            <a:r>
              <a:rPr lang="en-US" sz="2000" dirty="0"/>
              <a:t>control finite state </a:t>
            </a:r>
            <a:r>
              <a:rPr lang="en-US" sz="2000" dirty="0" smtClean="0"/>
              <a:t>machine and </a:t>
            </a:r>
            <a:r>
              <a:rPr lang="en-US" sz="2000" dirty="0"/>
              <a:t>sends/receives data from </a:t>
            </a:r>
            <a:r>
              <a:rPr lang="en-US" sz="2000" dirty="0" smtClean="0"/>
              <a:t>RCEs </a:t>
            </a:r>
            <a:r>
              <a:rPr lang="en-US" sz="2000" dirty="0"/>
              <a:t>via </a:t>
            </a:r>
            <a:r>
              <a:rPr lang="en-US" sz="2000" dirty="0" smtClean="0"/>
              <a:t>network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3048000" y="1240569"/>
            <a:ext cx="5943600" cy="2590801"/>
            <a:chOff x="2667000" y="3905736"/>
            <a:chExt cx="6553200" cy="2847945"/>
          </a:xfrm>
        </p:grpSpPr>
        <p:grpSp>
          <p:nvGrpSpPr>
            <p:cNvPr id="35" name="Group 34"/>
            <p:cNvGrpSpPr/>
            <p:nvPr/>
          </p:nvGrpSpPr>
          <p:grpSpPr>
            <a:xfrm>
              <a:off x="2667000" y="3905736"/>
              <a:ext cx="6553200" cy="2847945"/>
              <a:chOff x="2438400" y="3400455"/>
              <a:chExt cx="6553200" cy="2847945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7543800" y="4489376"/>
                <a:ext cx="1210917" cy="70791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ATCN SWITCH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2438400" y="3400456"/>
                <a:ext cx="3917674" cy="284794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" name="TextBox 7"/>
              <p:cNvSpPr txBox="1"/>
              <p:nvPr/>
            </p:nvSpPr>
            <p:spPr>
              <a:xfrm>
                <a:off x="2591820" y="3742866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0" name="TextBox 8"/>
              <p:cNvSpPr txBox="1"/>
              <p:nvPr/>
            </p:nvSpPr>
            <p:spPr>
              <a:xfrm>
                <a:off x="2591820" y="4120044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1" name="TextBox 9"/>
              <p:cNvSpPr txBox="1"/>
              <p:nvPr/>
            </p:nvSpPr>
            <p:spPr>
              <a:xfrm>
                <a:off x="2591820" y="4489375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2" name="TextBox 10"/>
              <p:cNvSpPr txBox="1"/>
              <p:nvPr/>
            </p:nvSpPr>
            <p:spPr>
              <a:xfrm>
                <a:off x="2591820" y="4890418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3886200" y="4527184"/>
                <a:ext cx="1210917" cy="632297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CSC SWITCH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6356074" y="3400455"/>
                <a:ext cx="2635526" cy="2847945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TextBox 13"/>
              <p:cNvSpPr txBox="1"/>
              <p:nvPr/>
            </p:nvSpPr>
            <p:spPr>
              <a:xfrm>
                <a:off x="5630985" y="4486336"/>
                <a:ext cx="1424609" cy="710481"/>
              </a:xfrm>
              <a:prstGeom prst="rect">
                <a:avLst/>
              </a:prstGeom>
              <a:solidFill>
                <a:srgbClr val="7A0000"/>
              </a:solidFill>
              <a:ln w="31750">
                <a:solidFill>
                  <a:srgbClr val="C00000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Control Processor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14"/>
              <p:cNvSpPr txBox="1"/>
              <p:nvPr/>
            </p:nvSpPr>
            <p:spPr>
              <a:xfrm>
                <a:off x="6481624" y="3484218"/>
                <a:ext cx="74565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dirty="0" smtClean="0"/>
                  <a:t>ATCN</a:t>
                </a:r>
                <a:endParaRPr lang="en-US" sz="2000" b="1" dirty="0"/>
              </a:p>
            </p:txBody>
          </p:sp>
          <p:sp>
            <p:nvSpPr>
              <p:cNvPr id="47" name="TextBox 15"/>
              <p:cNvSpPr txBox="1"/>
              <p:nvPr/>
            </p:nvSpPr>
            <p:spPr>
              <a:xfrm>
                <a:off x="4202723" y="3484218"/>
                <a:ext cx="1981667" cy="45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dirty="0" smtClean="0">
                    <a:solidFill>
                      <a:schemeClr val="tx2"/>
                    </a:solidFill>
                  </a:rPr>
                  <a:t>CSC NETWORK</a:t>
                </a: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8" name="TextBox 16"/>
              <p:cNvSpPr txBox="1"/>
              <p:nvPr/>
            </p:nvSpPr>
            <p:spPr>
              <a:xfrm>
                <a:off x="2591820" y="5259749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TextBox 17"/>
              <p:cNvSpPr txBox="1"/>
              <p:nvPr/>
            </p:nvSpPr>
            <p:spPr>
              <a:xfrm>
                <a:off x="2590800" y="5627779"/>
                <a:ext cx="854765" cy="369331"/>
              </a:xfrm>
              <a:prstGeom prst="rect">
                <a:avLst/>
              </a:prstGeom>
              <a:noFill/>
              <a:ln w="317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 smtClean="0">
                    <a:solidFill>
                      <a:schemeClr val="tx2"/>
                    </a:solidFill>
                  </a:rPr>
                  <a:t>COB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50" name="Elbow Connector 49"/>
              <p:cNvCxnSpPr>
                <a:stCxn id="39" idx="3"/>
                <a:endCxn id="43" idx="1"/>
              </p:cNvCxnSpPr>
              <p:nvPr/>
            </p:nvCxnSpPr>
            <p:spPr>
              <a:xfrm>
                <a:off x="3446585" y="3927531"/>
                <a:ext cx="439615" cy="91580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Elbow Connector 50"/>
              <p:cNvCxnSpPr>
                <a:stCxn id="40" idx="3"/>
                <a:endCxn id="43" idx="1"/>
              </p:cNvCxnSpPr>
              <p:nvPr/>
            </p:nvCxnSpPr>
            <p:spPr>
              <a:xfrm>
                <a:off x="3446585" y="4304709"/>
                <a:ext cx="439615" cy="538623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lbow Connector 51"/>
              <p:cNvCxnSpPr>
                <a:stCxn id="41" idx="3"/>
                <a:endCxn id="43" idx="1"/>
              </p:cNvCxnSpPr>
              <p:nvPr/>
            </p:nvCxnSpPr>
            <p:spPr>
              <a:xfrm>
                <a:off x="3446585" y="4674041"/>
                <a:ext cx="439615" cy="169292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Elbow Connector 52"/>
              <p:cNvCxnSpPr>
                <a:stCxn id="42" idx="3"/>
                <a:endCxn id="43" idx="1"/>
              </p:cNvCxnSpPr>
              <p:nvPr/>
            </p:nvCxnSpPr>
            <p:spPr>
              <a:xfrm flipV="1">
                <a:off x="3446585" y="4843332"/>
                <a:ext cx="439615" cy="23175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Elbow Connector 53"/>
              <p:cNvCxnSpPr>
                <a:stCxn id="48" idx="3"/>
                <a:endCxn id="43" idx="1"/>
              </p:cNvCxnSpPr>
              <p:nvPr/>
            </p:nvCxnSpPr>
            <p:spPr>
              <a:xfrm flipV="1">
                <a:off x="3446585" y="4843332"/>
                <a:ext cx="439615" cy="601083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Elbow Connector 54"/>
              <p:cNvCxnSpPr>
                <a:stCxn id="49" idx="3"/>
                <a:endCxn id="43" idx="1"/>
              </p:cNvCxnSpPr>
              <p:nvPr/>
            </p:nvCxnSpPr>
            <p:spPr>
              <a:xfrm flipV="1">
                <a:off x="3445565" y="4843332"/>
                <a:ext cx="440635" cy="969113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43" idx="3"/>
                <a:endCxn id="45" idx="1"/>
              </p:cNvCxnSpPr>
              <p:nvPr/>
            </p:nvCxnSpPr>
            <p:spPr>
              <a:xfrm flipV="1">
                <a:off x="5097118" y="4841577"/>
                <a:ext cx="533867" cy="17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45" idx="3"/>
                <a:endCxn id="37" idx="1"/>
              </p:cNvCxnSpPr>
              <p:nvPr/>
            </p:nvCxnSpPr>
            <p:spPr>
              <a:xfrm>
                <a:off x="7055593" y="4841577"/>
                <a:ext cx="488207" cy="17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37" idx="2"/>
              </p:cNvCxnSpPr>
              <p:nvPr/>
            </p:nvCxnSpPr>
            <p:spPr>
              <a:xfrm>
                <a:off x="8149259" y="5197289"/>
                <a:ext cx="4141" cy="315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Elbow Connector 58"/>
              <p:cNvCxnSpPr>
                <a:stCxn id="43" idx="0"/>
              </p:cNvCxnSpPr>
              <p:nvPr/>
            </p:nvCxnSpPr>
            <p:spPr>
              <a:xfrm rot="5400000" flipH="1" flipV="1">
                <a:off x="5465763" y="3287346"/>
                <a:ext cx="265733" cy="2213942"/>
              </a:xfrm>
              <a:prstGeom prst="bentConnector2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28"/>
              <p:cNvSpPr txBox="1"/>
              <p:nvPr/>
            </p:nvSpPr>
            <p:spPr>
              <a:xfrm>
                <a:off x="4572000" y="3969179"/>
                <a:ext cx="18239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/>
                  <a:t>Uplink for DHCP traffic</a:t>
                </a:r>
                <a:endParaRPr lang="en-US" dirty="0"/>
              </a:p>
            </p:txBody>
          </p:sp>
        </p:grpSp>
        <p:sp>
          <p:nvSpPr>
            <p:cNvPr id="36" name="Cloud 35"/>
            <p:cNvSpPr/>
            <p:nvPr/>
          </p:nvSpPr>
          <p:spPr>
            <a:xfrm>
              <a:off x="7500046" y="5960932"/>
              <a:ext cx="1636139" cy="666176"/>
            </a:xfrm>
            <a:prstGeom prst="clou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Run Control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94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RCE Middleware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Establish communication protocol between control processor and RCEs via Ethernet (CSC network)</a:t>
            </a:r>
          </a:p>
          <a:p>
            <a:r>
              <a:rPr lang="en-US" dirty="0" smtClean="0"/>
              <a:t>First implementation: “</a:t>
            </a:r>
            <a:r>
              <a:rPr lang="en-US" dirty="0" err="1" smtClean="0"/>
              <a:t>VMEbus</a:t>
            </a:r>
            <a:r>
              <a:rPr lang="en-US" dirty="0" smtClean="0"/>
              <a:t> over TCP”</a:t>
            </a:r>
          </a:p>
          <a:p>
            <a:pPr lvl="1"/>
            <a:r>
              <a:rPr lang="en-US" dirty="0" smtClean="0"/>
              <a:t>We simply ported the old interface software to TCP calls</a:t>
            </a:r>
          </a:p>
          <a:p>
            <a:pPr lvl="1"/>
            <a:r>
              <a:rPr lang="en-US" dirty="0" smtClean="0"/>
              <a:t>System functionality proved</a:t>
            </a:r>
          </a:p>
          <a:p>
            <a:r>
              <a:rPr lang="en-US" dirty="0"/>
              <a:t>W</a:t>
            </a:r>
            <a:r>
              <a:rPr lang="en-US" dirty="0" smtClean="0"/>
              <a:t>e evaluated different options compatible with the network stack of RTEMS (no IPV6 support/headers)</a:t>
            </a:r>
          </a:p>
          <a:p>
            <a:r>
              <a:rPr lang="en-US" dirty="0" smtClean="0"/>
              <a:t>1980’s technology to the rescue: </a:t>
            </a:r>
            <a:r>
              <a:rPr lang="en-US" b="1" dirty="0"/>
              <a:t>Open Network Computing</a:t>
            </a:r>
            <a:r>
              <a:rPr lang="en-US" dirty="0"/>
              <a:t> (</a:t>
            </a:r>
            <a:r>
              <a:rPr lang="en-US" b="1" dirty="0"/>
              <a:t>ONC</a:t>
            </a:r>
            <a:r>
              <a:rPr lang="en-US" dirty="0"/>
              <a:t>) </a:t>
            </a:r>
            <a:r>
              <a:rPr lang="en-US" b="1" dirty="0"/>
              <a:t>Remote Procedure Call</a:t>
            </a:r>
            <a:r>
              <a:rPr lang="en-US" dirty="0"/>
              <a:t> (</a:t>
            </a:r>
            <a:r>
              <a:rPr lang="en-US" b="1" dirty="0"/>
              <a:t>RPC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We just need to execute a function call over the network</a:t>
            </a:r>
          </a:p>
          <a:p>
            <a:pPr lvl="1"/>
            <a:r>
              <a:rPr lang="en-US" dirty="0" smtClean="0"/>
              <a:t>RTEMs includes a port of ONC/RPC</a:t>
            </a:r>
          </a:p>
          <a:p>
            <a:pPr lvl="1"/>
            <a:r>
              <a:rPr lang="en-US" dirty="0" smtClean="0"/>
              <a:t>External Data Representation for data serialization</a:t>
            </a:r>
          </a:p>
          <a:p>
            <a:pPr lvl="1"/>
            <a:r>
              <a:rPr lang="en-US" dirty="0" smtClean="0"/>
              <a:t>We use strings as argument and return values to RPC</a:t>
            </a:r>
          </a:p>
          <a:p>
            <a:pPr lvl="1"/>
            <a:r>
              <a:rPr lang="en-US" dirty="0" smtClean="0"/>
              <a:t>Payload  is a string in </a:t>
            </a:r>
            <a:r>
              <a:rPr lang="en-US" dirty="0"/>
              <a:t>JSON </a:t>
            </a:r>
            <a:r>
              <a:rPr lang="en-US" dirty="0" smtClean="0"/>
              <a:t>encoding</a:t>
            </a:r>
          </a:p>
          <a:p>
            <a:r>
              <a:rPr lang="en-US" dirty="0" smtClean="0"/>
              <a:t>New middleware in production system since May 2015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2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Recoveries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During Run 1 ATLAS deployed automated procedures to minimize </a:t>
            </a:r>
            <a:r>
              <a:rPr lang="en-US" dirty="0" err="1" smtClean="0"/>
              <a:t>deadtime</a:t>
            </a:r>
            <a:r>
              <a:rPr lang="en-US" dirty="0" smtClean="0"/>
              <a:t> during data taking in case of a malfunctioning component</a:t>
            </a:r>
          </a:p>
          <a:p>
            <a:r>
              <a:rPr lang="en-US" dirty="0" smtClean="0"/>
              <a:t>It is possible without stopping the run to:</a:t>
            </a:r>
          </a:p>
          <a:p>
            <a:pPr lvl="1"/>
            <a:r>
              <a:rPr lang="en-US" dirty="0" smtClean="0"/>
              <a:t>Restart a part of the detector readout</a:t>
            </a:r>
          </a:p>
          <a:p>
            <a:pPr lvl="1"/>
            <a:r>
              <a:rPr lang="en-US" dirty="0" smtClean="0"/>
              <a:t>Remove a component which is misbehaving </a:t>
            </a:r>
          </a:p>
          <a:p>
            <a:pPr lvl="1"/>
            <a:r>
              <a:rPr lang="en-US" dirty="0" smtClean="0"/>
              <a:t>Eventually recover it later</a:t>
            </a:r>
          </a:p>
          <a:p>
            <a:r>
              <a:rPr lang="en-US" dirty="0" smtClean="0"/>
              <a:t>CSC had a poor implementation of the stop-less </a:t>
            </a:r>
            <a:r>
              <a:rPr lang="en-US" dirty="0"/>
              <a:t>procedures in Run 1 </a:t>
            </a:r>
            <a:endParaRPr lang="en-US" dirty="0" smtClean="0"/>
          </a:p>
          <a:p>
            <a:r>
              <a:rPr lang="en-US" dirty="0" smtClean="0"/>
              <a:t>NOW: robust and fast recoveries with the new readout system</a:t>
            </a:r>
          </a:p>
          <a:p>
            <a:pPr lvl="1"/>
            <a:r>
              <a:rPr lang="en-US" dirty="0" smtClean="0"/>
              <a:t>And we needed them in very few cases so far…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0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- Counting Room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Data transferred from on-detector readout electronics via high-speed fiber optics </a:t>
            </a:r>
            <a:r>
              <a:rPr lang="en-US" altLang="en-US" b="1" dirty="0" smtClean="0"/>
              <a:t>(</a:t>
            </a:r>
            <a:r>
              <a:rPr lang="en-US" altLang="en-US" b="1" dirty="0"/>
              <a:t>G-Links) </a:t>
            </a:r>
            <a:endParaRPr lang="en-US" altLang="en-US" b="1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en-US" dirty="0" smtClean="0"/>
              <a:t>Single </a:t>
            </a:r>
            <a:r>
              <a:rPr lang="en-US" altLang="en-US" dirty="0"/>
              <a:t>optical fibers from </a:t>
            </a:r>
            <a:r>
              <a:rPr lang="en-US" altLang="en-US" dirty="0" smtClean="0"/>
              <a:t>chambers grouped in </a:t>
            </a:r>
            <a:r>
              <a:rPr lang="en-US" altLang="en-US" dirty="0" smtClean="0">
                <a:sym typeface="Wingdings" panose="05000000000000000000" pitchFamily="2" charset="2"/>
              </a:rPr>
              <a:t>bundles </a:t>
            </a:r>
            <a:r>
              <a:rPr lang="en-US" altLang="en-US" dirty="0">
                <a:sym typeface="Wingdings" panose="05000000000000000000" pitchFamily="2" charset="2"/>
              </a:rPr>
              <a:t>of 12 fibers (MPO</a:t>
            </a:r>
            <a:r>
              <a:rPr lang="en-US" altLang="en-US" dirty="0" smtClean="0">
                <a:sym typeface="Wingdings" panose="05000000000000000000" pitchFamily="2" charset="2"/>
              </a:rPr>
              <a:t>) connected to 2 patch panels on the calorimeter support structure</a:t>
            </a:r>
          </a:p>
          <a:p>
            <a:pPr marL="742950" lvl="2" indent="-342900"/>
            <a:r>
              <a:rPr lang="en-US" altLang="en-US" dirty="0" smtClean="0">
                <a:sym typeface="Wingdings" panose="05000000000000000000" pitchFamily="2" charset="2"/>
              </a:rPr>
              <a:t>Patch panel connections very dense and </a:t>
            </a:r>
            <a:br>
              <a:rPr lang="en-US" altLang="en-US" dirty="0" smtClean="0">
                <a:sym typeface="Wingdings" panose="05000000000000000000" pitchFamily="2" charset="2"/>
              </a:rPr>
            </a:br>
            <a:r>
              <a:rPr lang="en-US" altLang="en-US" dirty="0" smtClean="0">
                <a:sym typeface="Wingdings" panose="05000000000000000000" pitchFamily="2" charset="2"/>
              </a:rPr>
              <a:t>difficult to manipulate</a:t>
            </a:r>
          </a:p>
          <a:p>
            <a:pPr marL="742950" lvl="2" indent="-342900"/>
            <a:r>
              <a:rPr lang="en-US" altLang="en-US" dirty="0" smtClean="0">
                <a:sym typeface="Wingdings" panose="05000000000000000000" pitchFamily="2" charset="2"/>
              </a:rPr>
              <a:t>One broken connector after the </a:t>
            </a:r>
            <a:br>
              <a:rPr lang="en-US" altLang="en-US" dirty="0" smtClean="0">
                <a:sym typeface="Wingdings" panose="05000000000000000000" pitchFamily="2" charset="2"/>
              </a:rPr>
            </a:br>
            <a:r>
              <a:rPr lang="en-US" altLang="en-US" dirty="0" smtClean="0">
                <a:sym typeface="Wingdings" panose="05000000000000000000" pitchFamily="2" charset="2"/>
              </a:rPr>
              <a:t>opening/closure of end-cap during LS1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en-US" dirty="0" smtClean="0">
                <a:sym typeface="Wingdings" panose="05000000000000000000" pitchFamily="2" charset="2"/>
              </a:rPr>
              <a:t>From the patch panel, MPO fibers </a:t>
            </a:r>
            <a:br>
              <a:rPr lang="en-US" altLang="en-US" dirty="0" smtClean="0">
                <a:sym typeface="Wingdings" panose="05000000000000000000" pitchFamily="2" charset="2"/>
              </a:rPr>
            </a:br>
            <a:r>
              <a:rPr lang="en-US" altLang="en-US" dirty="0" smtClean="0">
                <a:sym typeface="Wingdings" panose="05000000000000000000" pitchFamily="2" charset="2"/>
              </a:rPr>
              <a:t>reach ROD system in counting room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en-US" dirty="0" smtClean="0">
                <a:sym typeface="Wingdings" panose="05000000000000000000" pitchFamily="2" charset="2"/>
              </a:rPr>
              <a:t>320 G-links for event data + 120 G-links for configuration data</a:t>
            </a:r>
          </a:p>
          <a:p>
            <a:pPr marL="742950" lvl="2" indent="-342900"/>
            <a:r>
              <a:rPr lang="en-US" altLang="en-US" dirty="0">
                <a:sym typeface="Wingdings" panose="05000000000000000000" pitchFamily="2" charset="2"/>
              </a:rPr>
              <a:t>MPO f</a:t>
            </a:r>
            <a:r>
              <a:rPr lang="en-US" altLang="en-US" dirty="0" smtClean="0">
                <a:sym typeface="Wingdings" panose="05000000000000000000" pitchFamily="2" charset="2"/>
              </a:rPr>
              <a:t>ibers 7,8 not used</a:t>
            </a:r>
            <a:endParaRPr lang="en-US" altLang="en-US" dirty="0">
              <a:sym typeface="Wingdings" panose="05000000000000000000" pitchFamily="2" charset="2"/>
            </a:endParaRPr>
          </a:p>
          <a:p>
            <a:endParaRPr lang="en-US" altLang="en-US" b="1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2" descr="C:\Users\ngarelli\Documents\CSC\PatchPanel_Cavern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2895600"/>
            <a:ext cx="30988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8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G-link Issue 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At configure, the RCE firmware establish the G-link protocol</a:t>
            </a:r>
          </a:p>
          <a:p>
            <a:pPr lvl="1"/>
            <a:r>
              <a:rPr lang="en-US" dirty="0" smtClean="0"/>
              <a:t>All chambers must be ‘locked’ to transmit data</a:t>
            </a:r>
          </a:p>
          <a:p>
            <a:r>
              <a:rPr lang="en-US" dirty="0" smtClean="0"/>
              <a:t>Some hardware problems</a:t>
            </a:r>
          </a:p>
          <a:p>
            <a:r>
              <a:rPr lang="en-US" dirty="0" smtClean="0"/>
              <a:t>But also some </a:t>
            </a:r>
            <a:br>
              <a:rPr lang="en-US" dirty="0" smtClean="0"/>
            </a:br>
            <a:r>
              <a:rPr lang="en-US" dirty="0" smtClean="0"/>
              <a:t>firmware bugs </a:t>
            </a:r>
            <a:br>
              <a:rPr lang="en-US" dirty="0" smtClean="0"/>
            </a:br>
            <a:r>
              <a:rPr lang="en-US" dirty="0" smtClean="0"/>
              <a:t>promptly fixed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Nicoletta Garelli, SLAC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20698"/>
            <a:ext cx="5257800" cy="248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8200" y="357693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25.01.2015 G-link lock status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61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G-link Issue 2/2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Nicoletta Garelli, SLAC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26" y="4304883"/>
            <a:ext cx="4816574" cy="2105251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10463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Status in March and June 2015</a:t>
            </a:r>
          </a:p>
          <a:p>
            <a:pPr marL="0" indent="0">
              <a:buNone/>
            </a:pPr>
            <a:r>
              <a:rPr lang="en-US" dirty="0" smtClean="0"/>
              <a:t>Still one G-link misbehaves… investigations on-going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9" y="2133600"/>
            <a:ext cx="4889318" cy="2150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230547"/>
            <a:ext cx="2590800" cy="149385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28600" y="2667000"/>
            <a:ext cx="457200" cy="31413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638800" y="5092345"/>
            <a:ext cx="3473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Some G-links become bad while running and recover few minutes later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234011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Installed splitter + patch panel to recover a single </a:t>
            </a:r>
            <a:r>
              <a:rPr lang="en-US" sz="2000" dirty="0"/>
              <a:t>broken </a:t>
            </a:r>
            <a:r>
              <a:rPr lang="en-US" sz="2000" dirty="0" smtClean="0"/>
              <a:t>fiber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597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Feature Extraction (FEX)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FPGA (firmware) </a:t>
            </a:r>
          </a:p>
          <a:p>
            <a:pPr lvl="1"/>
            <a:r>
              <a:rPr lang="en-US" dirty="0" smtClean="0"/>
              <a:t>Extract from the </a:t>
            </a:r>
            <a:r>
              <a:rPr lang="en-US" dirty="0"/>
              <a:t>wave-form 4 (nominal), 8, 12 (new, useful for signal tail studies) </a:t>
            </a:r>
            <a:r>
              <a:rPr lang="en-US" dirty="0" smtClean="0"/>
              <a:t>50 ns time samples</a:t>
            </a:r>
          </a:p>
          <a:p>
            <a:pPr lvl="1"/>
            <a:r>
              <a:rPr lang="en-US" dirty="0"/>
              <a:t>Peak occurs in the second or third time </a:t>
            </a:r>
            <a:r>
              <a:rPr lang="en-US" dirty="0" smtClean="0"/>
              <a:t>sample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hreshold comparison: second or third time sample is compared to the threshold: if time sample &gt; threshold </a:t>
            </a:r>
            <a:r>
              <a:rPr lang="en-US" dirty="0" smtClean="0">
                <a:sym typeface="Wingdings" panose="05000000000000000000" pitchFamily="2" charset="2"/>
              </a:rPr>
              <a:t> strip accepted as well as nearest strips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Handle also overlapping events, when an additional L1 trigger arrives within 200 ns of the previous L1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ARM (software)</a:t>
            </a:r>
          </a:p>
          <a:p>
            <a:pPr lvl="1"/>
            <a:r>
              <a:rPr lang="en-US" dirty="0" smtClean="0"/>
              <a:t>Receive </a:t>
            </a:r>
            <a:r>
              <a:rPr lang="en-US" dirty="0"/>
              <a:t>time samples from the FEX firmware</a:t>
            </a:r>
          </a:p>
          <a:p>
            <a:pPr lvl="1"/>
            <a:r>
              <a:rPr lang="en-US" dirty="0" smtClean="0"/>
              <a:t>Convert bit </a:t>
            </a:r>
            <a:r>
              <a:rPr lang="en-US" dirty="0"/>
              <a:t>map of accepted channels to a list of clusters</a:t>
            </a:r>
          </a:p>
          <a:p>
            <a:pPr lvl="1"/>
            <a:r>
              <a:rPr lang="en-US" dirty="0"/>
              <a:t>DMA’s the data from the firmware </a:t>
            </a:r>
          </a:p>
          <a:p>
            <a:pPr lvl="1"/>
            <a:r>
              <a:rPr lang="en-US" dirty="0"/>
              <a:t>Assembles time samples into events</a:t>
            </a:r>
          </a:p>
          <a:p>
            <a:pPr lvl="1"/>
            <a:r>
              <a:rPr lang="en-US" dirty="0"/>
              <a:t>Formats the event, </a:t>
            </a:r>
            <a:r>
              <a:rPr lang="en-US" i="1" dirty="0"/>
              <a:t>i.e. </a:t>
            </a:r>
            <a:r>
              <a:rPr lang="en-US" dirty="0"/>
              <a:t>the assembled time samples </a:t>
            </a:r>
          </a:p>
          <a:p>
            <a:pPr lvl="1"/>
            <a:r>
              <a:rPr lang="en-US" dirty="0"/>
              <a:t>Outputs the formatted event to the DAQ and Trigger </a:t>
            </a:r>
            <a:r>
              <a:rPr lang="en-US" dirty="0" smtClean="0"/>
              <a:t>system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Nicoletta Garelli, SLAC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9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Data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27763"/>
            <a:ext cx="9144000" cy="317303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Each RCE is handling about 5Gbits/sec, or, with 6 active RCEs, 30Gbits/sec @ 100kHz event rate per COB</a:t>
            </a:r>
          </a:p>
          <a:p>
            <a:pPr lvl="1"/>
            <a:r>
              <a:rPr lang="en-US" dirty="0" smtClean="0"/>
              <a:t>This is well below RCE actual </a:t>
            </a:r>
            <a:r>
              <a:rPr lang="en-US" dirty="0"/>
              <a:t>capabilities (by a factor of &gt;10)</a:t>
            </a:r>
            <a:endParaRPr lang="en-US" dirty="0" smtClean="0"/>
          </a:p>
          <a:p>
            <a:r>
              <a:rPr lang="en-US" dirty="0" smtClean="0"/>
              <a:t>Future direction:</a:t>
            </a:r>
          </a:p>
          <a:p>
            <a:pPr lvl="1"/>
            <a:r>
              <a:rPr lang="en-US" dirty="0" smtClean="0"/>
              <a:t>33</a:t>
            </a:r>
            <a:r>
              <a:rPr lang="en-US" dirty="0"/>
              <a:t>% inflation of the data volume from the FPGA data </a:t>
            </a:r>
            <a:r>
              <a:rPr lang="en-US" dirty="0" smtClean="0"/>
              <a:t>to </a:t>
            </a:r>
            <a:r>
              <a:rPr lang="en-US" dirty="0"/>
              <a:t>the output </a:t>
            </a:r>
            <a:endParaRPr lang="en-US" dirty="0" smtClean="0"/>
          </a:p>
          <a:p>
            <a:pPr lvl="1"/>
            <a:r>
              <a:rPr lang="en-US" dirty="0" smtClean="0"/>
              <a:t>ARM is adding control/meta information and performing a checksum</a:t>
            </a:r>
          </a:p>
          <a:p>
            <a:pPr lvl="1"/>
            <a:r>
              <a:rPr lang="en-US" dirty="0" smtClean="0"/>
              <a:t>A new design could reduce these </a:t>
            </a:r>
            <a:r>
              <a:rPr lang="en-US" dirty="0"/>
              <a:t>1096 bytes </a:t>
            </a:r>
            <a:r>
              <a:rPr lang="en-US" dirty="0" smtClean="0"/>
              <a:t>to just around </a:t>
            </a:r>
            <a:r>
              <a:rPr lang="en-US" dirty="0"/>
              <a:t>500 </a:t>
            </a:r>
            <a:r>
              <a:rPr lang="en-US" dirty="0" smtClean="0"/>
              <a:t>bytes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(*) Data </a:t>
            </a:r>
            <a:r>
              <a:rPr lang="en-US" dirty="0"/>
              <a:t>reduction varies with luminosity (from 1/60 to </a:t>
            </a:r>
            <a:r>
              <a:rPr lang="en-US" dirty="0" smtClean="0"/>
              <a:t>1/6)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Nicoletta Garelli, SLAC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1219200" cy="123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1800" y="2057400"/>
            <a:ext cx="10668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FPGA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2052918"/>
            <a:ext cx="10668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ARM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6844" y="1828800"/>
            <a:ext cx="1442356" cy="108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stCxn id="7" idx="3"/>
            <a:endCxn id="8" idx="1"/>
          </p:cNvCxnSpPr>
          <p:nvPr/>
        </p:nvCxnSpPr>
        <p:spPr>
          <a:xfrm flipV="1">
            <a:off x="1447800" y="2362200"/>
            <a:ext cx="1524000" cy="544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  <a:endCxn id="9" idx="1"/>
          </p:cNvCxnSpPr>
          <p:nvPr/>
        </p:nvCxnSpPr>
        <p:spPr>
          <a:xfrm flipV="1">
            <a:off x="4038600" y="2357718"/>
            <a:ext cx="1066800" cy="448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3"/>
            <a:endCxn id="10" idx="1"/>
          </p:cNvCxnSpPr>
          <p:nvPr/>
        </p:nvCxnSpPr>
        <p:spPr>
          <a:xfrm>
            <a:off x="6172200" y="2357718"/>
            <a:ext cx="1224644" cy="1196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47800" y="1334869"/>
            <a:ext cx="13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5760 </a:t>
            </a:r>
            <a:br>
              <a:rPr lang="en-US" dirty="0" smtClean="0"/>
            </a:br>
            <a:r>
              <a:rPr lang="en-US" dirty="0" smtClean="0"/>
              <a:t>B/RCE/event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038600" y="1371600"/>
            <a:ext cx="13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824 (*)</a:t>
            </a:r>
            <a:br>
              <a:rPr lang="en-US" dirty="0" smtClean="0"/>
            </a:br>
            <a:r>
              <a:rPr lang="en-US" dirty="0" smtClean="0"/>
              <a:t>B/RCE/event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19800" y="1371600"/>
            <a:ext cx="13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1096 (*) </a:t>
            </a:r>
            <a:br>
              <a:rPr lang="en-US" dirty="0" smtClean="0"/>
            </a:br>
            <a:r>
              <a:rPr lang="en-US" dirty="0" smtClean="0"/>
              <a:t>B/RCE/event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580000"/>
            </a:gs>
            <a:gs pos="10000">
              <a:srgbClr val="7A0000"/>
            </a:gs>
            <a:gs pos="14000">
              <a:srgbClr val="3E0000"/>
            </a:gs>
            <a:gs pos="16000">
              <a:schemeClr val="bg1"/>
            </a:gs>
            <a:gs pos="95000">
              <a:schemeClr val="bg1"/>
            </a:gs>
            <a:gs pos="96000">
              <a:schemeClr val="tx1">
                <a:lumMod val="85000"/>
                <a:lumOff val="15000"/>
              </a:schemeClr>
            </a:gs>
            <a:gs pos="96000">
              <a:schemeClr val="tx1">
                <a:lumMod val="85000"/>
                <a:lumOff val="1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Run-1 in a Nutshell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14056" y="1524000"/>
            <a:ext cx="8298108" cy="1549063"/>
            <a:chOff x="414056" y="1916668"/>
            <a:chExt cx="8298108" cy="1549063"/>
          </a:xfrm>
        </p:grpSpPr>
        <p:sp>
          <p:nvSpPr>
            <p:cNvPr id="18" name="Rectangle 17"/>
            <p:cNvSpPr/>
            <p:nvPr/>
          </p:nvSpPr>
          <p:spPr>
            <a:xfrm>
              <a:off x="6781800" y="2362200"/>
              <a:ext cx="3048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181600" y="2362200"/>
              <a:ext cx="3048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81400" y="2359152"/>
              <a:ext cx="3048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33400" y="2359152"/>
              <a:ext cx="8001000" cy="384048"/>
              <a:chOff x="228600" y="2130552"/>
              <a:chExt cx="8001000" cy="38404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28600" y="2133600"/>
                <a:ext cx="1600200" cy="38100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828800" y="2133600"/>
                <a:ext cx="1600200" cy="38100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429000" y="2130552"/>
                <a:ext cx="1600200" cy="38100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029200" y="2133600"/>
                <a:ext cx="1600200" cy="38100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629400" y="2133600"/>
                <a:ext cx="1600200" cy="38100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14056" y="2819400"/>
              <a:ext cx="2024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 Nov 2009:</a:t>
              </a:r>
              <a:br>
                <a:rPr lang="en-US" dirty="0" smtClean="0"/>
              </a:br>
              <a:r>
                <a:rPr lang="en-US" dirty="0" smtClean="0"/>
                <a:t>Collisions@2.36TeV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0600" y="237386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2009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05200" y="2359152"/>
              <a:ext cx="76200" cy="3810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05400" y="2362200"/>
              <a:ext cx="76200" cy="3810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86600" y="2362200"/>
              <a:ext cx="152400" cy="3810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3028" y="2359152"/>
              <a:ext cx="1012172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886200" y="2362200"/>
              <a:ext cx="12192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86400" y="2362200"/>
              <a:ext cx="1295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71004" y="2359152"/>
              <a:ext cx="1263396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93028" y="2819400"/>
              <a:ext cx="17270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 March 2010: </a:t>
              </a:r>
              <a:br>
                <a:rPr lang="en-US" dirty="0" smtClean="0"/>
              </a:br>
              <a:r>
                <a:rPr lang="en-US" dirty="0" smtClean="0"/>
                <a:t>Collisions@7TeV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34000" y="2819400"/>
              <a:ext cx="17270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 April 2012: </a:t>
              </a:r>
              <a:br>
                <a:rPr lang="en-US" dirty="0" smtClean="0"/>
              </a:br>
              <a:r>
                <a:rPr lang="en-US" dirty="0" smtClean="0"/>
                <a:t>Collisions@8TeV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64524" y="2819400"/>
              <a:ext cx="1447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 Feb 2013: </a:t>
              </a:r>
              <a:br>
                <a:rPr lang="en-US" dirty="0" smtClean="0"/>
              </a:br>
              <a:r>
                <a:rPr lang="en-US" dirty="0" smtClean="0"/>
                <a:t>Start of LS1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400" y="1916668"/>
              <a:ext cx="736099" cy="369332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Pb-Pb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00600" y="1916668"/>
              <a:ext cx="736099" cy="369332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Pb-Pb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58000" y="1916668"/>
              <a:ext cx="617477" cy="369332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-</a:t>
              </a:r>
              <a:r>
                <a:rPr lang="en-US" dirty="0" err="1" smtClean="0"/>
                <a:t>Pb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69229" y="236220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2010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88186" y="236220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2011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75435" y="235662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2012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1091" y="238181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2013</a:t>
              </a:r>
              <a:endParaRPr lang="en-US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04" y="3356578"/>
            <a:ext cx="2209800" cy="2209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6" y="3429000"/>
            <a:ext cx="2658504" cy="18399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58" y="3340447"/>
            <a:ext cx="2304231" cy="2298353"/>
          </a:xfrm>
          <a:prstGeom prst="rect">
            <a:avLst/>
          </a:prstGeom>
        </p:spPr>
      </p:pic>
      <p:cxnSp>
        <p:nvCxnSpPr>
          <p:cNvPr id="38" name="Straight Arrow Connector 37"/>
          <p:cNvCxnSpPr>
            <a:endCxn id="35" idx="0"/>
          </p:cNvCxnSpPr>
          <p:nvPr/>
        </p:nvCxnSpPr>
        <p:spPr>
          <a:xfrm flipH="1">
            <a:off x="2099748" y="2358478"/>
            <a:ext cx="442564" cy="107052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3" idx="2"/>
            <a:endCxn id="36" idx="0"/>
          </p:cNvCxnSpPr>
          <p:nvPr/>
        </p:nvCxnSpPr>
        <p:spPr>
          <a:xfrm>
            <a:off x="4495800" y="2350532"/>
            <a:ext cx="442674" cy="9899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3" idx="0"/>
          </p:cNvCxnSpPr>
          <p:nvPr/>
        </p:nvCxnSpPr>
        <p:spPr>
          <a:xfrm>
            <a:off x="6578254" y="2350532"/>
            <a:ext cx="845150" cy="100604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3400" y="5410200"/>
            <a:ext cx="308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ATLAS pile-up (interactions per bunch crossing) increasing O(2) </a:t>
            </a:r>
            <a:r>
              <a:rPr lang="en-US" dirty="0" smtClean="0">
                <a:sym typeface="Wingdings" panose="05000000000000000000" pitchFamily="2" charset="2"/>
              </a:rPr>
              <a:t> O(10)  O(25)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14056" y="1524000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ns bunch spacing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500084" y="5949434"/>
            <a:ext cx="274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design value was O(20)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4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CSC Running at L1=100 kHz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162800" cy="5609337"/>
          </a:xfr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/>
          <a:p>
            <a:r>
              <a:rPr lang="en-US" smtClean="0"/>
              <a:t>Nicoletta Garelli, SLAC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9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Achievements with Cosmic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1905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Combined cosmic </a:t>
            </a:r>
            <a:r>
              <a:rPr lang="en-US" dirty="0" smtClean="0"/>
              <a:t>data taking with muon triggers</a:t>
            </a:r>
          </a:p>
          <a:p>
            <a:r>
              <a:rPr lang="en-US" dirty="0" smtClean="0"/>
              <a:t>Some events with all 8 layers hit</a:t>
            </a:r>
          </a:p>
          <a:p>
            <a:r>
              <a:rPr lang="en-US" dirty="0" smtClean="0"/>
              <a:t>Event rate ~6Hz for events with more than 4 layers hit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086601"/>
            <a:ext cx="4028999" cy="3210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086601"/>
            <a:ext cx="3962400" cy="33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ATLAS Event Display </a:t>
            </a:r>
            <a:r>
              <a:rPr lang="en-US" dirty="0"/>
              <a:t>of </a:t>
            </a:r>
            <a:r>
              <a:rPr lang="en-US" dirty="0" smtClean="0"/>
              <a:t>Cosmic Ray Event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27017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CSC Timing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31016" y="3132136"/>
            <a:ext cx="4440984" cy="3040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51100"/>
            <a:ext cx="4267200" cy="29211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457200" y="1243584"/>
            <a:ext cx="8108950" cy="172821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Beam Splash data </a:t>
            </a:r>
            <a:r>
              <a:rPr lang="en-US" dirty="0" smtClean="0"/>
              <a:t>(left) showed the correct time difference between the two endcaps (50 ns)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Collision data </a:t>
            </a:r>
            <a:r>
              <a:rPr lang="en-US" dirty="0" smtClean="0"/>
              <a:t>(right) show </a:t>
            </a:r>
            <a:r>
              <a:rPr lang="en-US" dirty="0"/>
              <a:t>the same peaking </a:t>
            </a:r>
            <a:r>
              <a:rPr lang="en-US" dirty="0" smtClean="0"/>
              <a:t>time for the two endcaps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5776" y="482170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432429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20293" y="503981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0293" y="3959819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</a:t>
            </a:r>
            <a:endParaRPr lang="en-US" b="1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r>
              <a:rPr lang="de-DE" dirty="0" smtClean="0"/>
              <a:t>33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CSC Readout: a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1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Within 2 years we put together a readout system from scratch which meets (exceeds) all the requirements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Nicoletta Garelli, SLAC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58" y="1981200"/>
            <a:ext cx="694042" cy="47541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604599"/>
              </p:ext>
            </p:extLst>
          </p:nvPr>
        </p:nvGraphicFramePr>
        <p:xfrm>
          <a:off x="228600" y="2286000"/>
          <a:ext cx="7916558" cy="27218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58279"/>
                <a:gridCol w="3958279"/>
              </a:tblGrid>
              <a:tr h="358467">
                <a:tc>
                  <a:txBody>
                    <a:bodyPr/>
                    <a:lstStyle/>
                    <a:p>
                      <a:r>
                        <a:rPr lang="en-US" dirty="0" smtClean="0"/>
                        <a:t>OLD ROD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 ROD</a:t>
                      </a:r>
                      <a:endParaRPr lang="en-US" dirty="0"/>
                    </a:p>
                  </a:txBody>
                  <a:tcPr/>
                </a:tc>
              </a:tr>
              <a:tr h="358467">
                <a:tc>
                  <a:txBody>
                    <a:bodyPr/>
                    <a:lstStyle/>
                    <a:p>
                      <a:r>
                        <a:rPr lang="en-US" dirty="0" smtClean="0"/>
                        <a:t>L1 max rate ~ 70 kHz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L1 max rate &gt; 100 kHz</a:t>
                      </a:r>
                      <a:endParaRPr lang="en-US" dirty="0"/>
                    </a:p>
                  </a:txBody>
                  <a:tcPr/>
                </a:tc>
              </a:tr>
              <a:tr h="358467">
                <a:tc>
                  <a:txBody>
                    <a:bodyPr/>
                    <a:lstStyle/>
                    <a:p>
                      <a:r>
                        <a:rPr lang="en-US" dirty="0" smtClean="0"/>
                        <a:t>1 ROD treats 2 chambers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RCE treats</a:t>
                      </a:r>
                      <a:r>
                        <a:rPr lang="en-US" baseline="0" dirty="0" smtClean="0"/>
                        <a:t> 1 chamber</a:t>
                      </a:r>
                      <a:endParaRPr lang="en-US" dirty="0" smtClean="0"/>
                    </a:p>
                  </a:txBody>
                  <a:tcPr/>
                </a:tc>
              </a:tr>
              <a:tr h="618724">
                <a:tc>
                  <a:txBody>
                    <a:bodyPr/>
                    <a:lstStyle/>
                    <a:p>
                      <a:r>
                        <a:rPr lang="en-US" dirty="0" smtClean="0"/>
                        <a:t>Extra board for the TTC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Directly embedded distributed TTC system</a:t>
                      </a:r>
                    </a:p>
                  </a:txBody>
                  <a:tcPr/>
                </a:tc>
              </a:tr>
              <a:tr h="358467">
                <a:tc>
                  <a:txBody>
                    <a:bodyPr/>
                    <a:lstStyle/>
                    <a:p>
                      <a:r>
                        <a:rPr lang="en-US" dirty="0" smtClean="0"/>
                        <a:t>Usage of bulky HOLA card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S-link logic in RCE firmware</a:t>
                      </a:r>
                    </a:p>
                  </a:txBody>
                  <a:tcPr/>
                </a:tc>
              </a:tr>
              <a:tr h="618724">
                <a:tc>
                  <a:txBody>
                    <a:bodyPr/>
                    <a:lstStyle/>
                    <a:p>
                      <a:r>
                        <a:rPr lang="en-US" dirty="0" smtClean="0"/>
                        <a:t>Usage of high power G-link HDMP chips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G-link logic in RCE firmware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0" y="5105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Work in Progress to produce a plot showing the 100 kHz </a:t>
            </a:r>
            <a:r>
              <a:rPr lang="en-US" dirty="0"/>
              <a:t>rate capability at Run 2 </a:t>
            </a:r>
            <a:r>
              <a:rPr lang="en-US" dirty="0" smtClean="0"/>
              <a:t>occupancy, next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6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uonSystemC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199" y="1371600"/>
            <a:ext cx="4800599" cy="3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Coordinating all Muon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334939"/>
            <a:ext cx="3635188" cy="232266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Since early 2014 I am Muon Run Coordinator </a:t>
            </a:r>
            <a:r>
              <a:rPr lang="en-US" dirty="0" smtClean="0">
                <a:sym typeface="Wingdings" panose="05000000000000000000" pitchFamily="2" charset="2"/>
              </a:rPr>
              <a:t> also take care of all other Muon subsystems</a:t>
            </a:r>
            <a:endParaRPr lang="en-US" dirty="0" smtClean="0"/>
          </a:p>
          <a:p>
            <a:pPr marL="514350" lvl="1"/>
            <a:r>
              <a:rPr lang="en-US" dirty="0" smtClean="0"/>
              <a:t>Completion of LS1 activities</a:t>
            </a:r>
          </a:p>
          <a:p>
            <a:pPr marL="514350" lvl="1"/>
            <a:r>
              <a:rPr lang="en-US" dirty="0"/>
              <a:t>E</a:t>
            </a:r>
            <a:r>
              <a:rPr lang="en-US" dirty="0" smtClean="0"/>
              <a:t>nsure smooth data taking</a:t>
            </a:r>
          </a:p>
          <a:p>
            <a:pPr marL="514350" lvl="1"/>
            <a:r>
              <a:rPr lang="en-US" dirty="0" smtClean="0"/>
              <a:t>Arrange special runs (e.g. alignment, timing)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pic>
        <p:nvPicPr>
          <p:cNvPr id="9" name="Picture 2" descr="http://www.atlas.ch/photos/atlas_photos/selected-photos/control-room/1003059_79-A4-at-144-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572000"/>
            <a:ext cx="2613179" cy="1739955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1267" y="4038600"/>
            <a:ext cx="1860257" cy="18362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29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953000"/>
          </a:xfrm>
        </p:spPr>
        <p:txBody>
          <a:bodyPr>
            <a:normAutofit/>
          </a:bodyPr>
          <a:lstStyle/>
          <a:p>
            <a:r>
              <a:rPr lang="en-US" dirty="0"/>
              <a:t>MDT = Monitored Drift Tube </a:t>
            </a:r>
            <a:r>
              <a:rPr lang="en-US" dirty="0" smtClean="0"/>
              <a:t>Chambers</a:t>
            </a:r>
          </a:p>
          <a:p>
            <a:r>
              <a:rPr lang="en-US" dirty="0" smtClean="0"/>
              <a:t>Precision </a:t>
            </a:r>
            <a:r>
              <a:rPr lang="en-US" dirty="0"/>
              <a:t>muon tracking detectors in </a:t>
            </a:r>
            <a:r>
              <a:rPr lang="en-US" dirty="0" smtClean="0"/>
              <a:t>both barrel </a:t>
            </a:r>
            <a:r>
              <a:rPr lang="en-US" dirty="0"/>
              <a:t>and e</a:t>
            </a:r>
            <a:r>
              <a:rPr lang="en-US" dirty="0" smtClean="0"/>
              <a:t>ndcap</a:t>
            </a:r>
          </a:p>
          <a:p>
            <a:pPr lvl="1"/>
            <a:r>
              <a:rPr lang="en-US" dirty="0" smtClean="0"/>
              <a:t>Working chambers                                                                  close to 100%</a:t>
            </a:r>
          </a:p>
          <a:p>
            <a:r>
              <a:rPr lang="en-US" dirty="0" smtClean="0"/>
              <a:t>Endcap chambers                                                                                                                   doubled the readout                                                      rate in LS1, removing </a:t>
            </a:r>
            <a:r>
              <a:rPr lang="en-US" dirty="0"/>
              <a:t> </a:t>
            </a:r>
            <a:r>
              <a:rPr lang="en-US" dirty="0" smtClean="0"/>
              <a:t>                                                      potential bottleneck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67" y="2971800"/>
            <a:ext cx="4512733" cy="33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MDT/RPC Elevator Chambers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219200"/>
            <a:ext cx="4191000" cy="2819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Close coverage holes (0.9%) in sector 13</a:t>
            </a:r>
          </a:p>
          <a:p>
            <a:r>
              <a:rPr lang="en-US" b="1" dirty="0" smtClean="0"/>
              <a:t>BME = </a:t>
            </a:r>
            <a:r>
              <a:rPr lang="en-US" b="1" dirty="0" err="1" smtClean="0"/>
              <a:t>sMDT</a:t>
            </a:r>
            <a:r>
              <a:rPr lang="en-US" b="1" dirty="0" smtClean="0"/>
              <a:t> + new-type 1mm-gap RPC</a:t>
            </a:r>
          </a:p>
          <a:p>
            <a:pPr marL="628650" lvl="1" indent="-266700"/>
            <a:r>
              <a:rPr lang="en-US" dirty="0" smtClean="0"/>
              <a:t>RPC secondary readout enters MDT mezzanine boards (phase 2 studies)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495397" cy="256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450" y="1590675"/>
            <a:ext cx="678391" cy="400110"/>
          </a:xfrm>
          <a:prstGeom prst="rect">
            <a:avLst/>
          </a:prstGeom>
          <a:solidFill>
            <a:srgbClr val="BDF6F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smtClean="0"/>
              <a:t>BME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657475"/>
            <a:ext cx="627095" cy="400110"/>
          </a:xfrm>
          <a:prstGeom prst="rect">
            <a:avLst/>
          </a:prstGeom>
          <a:solidFill>
            <a:srgbClr val="BDF6F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smtClean="0"/>
              <a:t>BOE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79495" y="2857530"/>
            <a:ext cx="973105" cy="5714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 flipV="1">
            <a:off x="849841" y="1752600"/>
            <a:ext cx="1702657" cy="3813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3886201"/>
            <a:ext cx="8915400" cy="2470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Service connections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ore complicated and </a:t>
            </a:r>
            <a:br>
              <a:rPr lang="en-US" dirty="0" smtClean="0"/>
            </a:br>
            <a:r>
              <a:rPr lang="en-US" dirty="0" smtClean="0"/>
              <a:t>time-consuming than expected</a:t>
            </a:r>
          </a:p>
          <a:p>
            <a:r>
              <a:rPr lang="en-US" b="1" dirty="0" smtClean="0"/>
              <a:t>BME status</a:t>
            </a:r>
          </a:p>
          <a:p>
            <a:pPr lvl="1"/>
            <a:r>
              <a:rPr lang="en-US" dirty="0" err="1" smtClean="0"/>
              <a:t>sMDT</a:t>
            </a:r>
            <a:r>
              <a:rPr lang="en-US" dirty="0" smtClean="0"/>
              <a:t> &amp; RPC secondary readout included in ATLAS run </a:t>
            </a:r>
          </a:p>
          <a:p>
            <a:pPr lvl="1"/>
            <a:r>
              <a:rPr lang="en-US" dirty="0" smtClean="0"/>
              <a:t>RPC chambers still to be commissioned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080579"/>
            <a:ext cx="3648075" cy="125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MDT Actual Point of </a:t>
            </a:r>
            <a:r>
              <a:rPr lang="en-US" dirty="0"/>
              <a:t>A</a:t>
            </a:r>
            <a:r>
              <a:rPr lang="en-US" dirty="0" smtClean="0"/>
              <a:t>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2286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Regular noise bursts during physics runs</a:t>
            </a:r>
          </a:p>
          <a:p>
            <a:pPr lvl="1"/>
            <a:r>
              <a:rPr lang="en-US" dirty="0" smtClean="0"/>
              <a:t>Inner barrel A sectors 6-13 (HV </a:t>
            </a:r>
            <a:r>
              <a:rPr lang="en-US" dirty="0" smtClean="0"/>
              <a:t>from </a:t>
            </a:r>
            <a:r>
              <a:rPr lang="en-US" dirty="0" smtClean="0"/>
              <a:t>the same rack)</a:t>
            </a:r>
          </a:p>
          <a:p>
            <a:r>
              <a:rPr lang="en-US" dirty="0" smtClean="0"/>
              <a:t>A month ago MDT reported noise bursts too, also seen by the electromagnetic calorimeter, which disappeared by itself</a:t>
            </a:r>
          </a:p>
          <a:p>
            <a:pPr lvl="1"/>
            <a:r>
              <a:rPr lang="en-US" dirty="0" smtClean="0"/>
              <a:t>Inner barrel C and the </a:t>
            </a:r>
            <a:r>
              <a:rPr lang="en-US" dirty="0" err="1" smtClean="0"/>
              <a:t>Larg</a:t>
            </a:r>
            <a:r>
              <a:rPr lang="en-US" dirty="0" smtClean="0"/>
              <a:t> C side</a:t>
            </a:r>
          </a:p>
          <a:p>
            <a:pPr lvl="1"/>
            <a:r>
              <a:rPr lang="en-US" dirty="0" smtClean="0"/>
              <a:t>All those chambers shared the HV line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05200"/>
            <a:ext cx="4119868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588034"/>
            <a:ext cx="4162125" cy="27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18047" r="3236" b="12927"/>
          <a:stretch>
            <a:fillRect/>
          </a:stretch>
        </p:blipFill>
        <p:spPr bwMode="auto">
          <a:xfrm>
            <a:off x="4271831" y="4202778"/>
            <a:ext cx="2052298" cy="219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Resistive Plate Chambers </a:t>
            </a:r>
            <a:r>
              <a:rPr lang="en-US" dirty="0" smtClean="0"/>
              <a:t>(RPC)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1"/>
            <a:ext cx="441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Barrel trigger</a:t>
            </a:r>
          </a:p>
          <a:p>
            <a:r>
              <a:rPr lang="en-US" b="1" dirty="0" smtClean="0"/>
              <a:t>Gas inlet repair work in LS1</a:t>
            </a:r>
          </a:p>
          <a:p>
            <a:pPr lvl="1"/>
            <a:r>
              <a:rPr lang="en-US" dirty="0" smtClean="0"/>
              <a:t>~400 chambers with leaks, 100 of them found in 2014</a:t>
            </a:r>
          </a:p>
          <a:p>
            <a:r>
              <a:rPr lang="en-US" b="1" dirty="0" smtClean="0"/>
              <a:t>RPC chambers in feet sectors</a:t>
            </a:r>
          </a:p>
          <a:p>
            <a:pPr lvl="1"/>
            <a:r>
              <a:rPr lang="en-US" dirty="0" smtClean="0"/>
              <a:t>Two layers of RPCs in BO feet sectors (12/14), to cover holes (2.8%) </a:t>
            </a:r>
          </a:p>
          <a:p>
            <a:pPr lvl="1"/>
            <a:r>
              <a:rPr lang="en-US" dirty="0" smtClean="0"/>
              <a:t>20 chambers installed since </a:t>
            </a:r>
            <a:br>
              <a:rPr lang="en-US" dirty="0" smtClean="0"/>
            </a:br>
            <a:r>
              <a:rPr lang="en-US" dirty="0" smtClean="0"/>
              <a:t>before Run 1 w/o readout/trigger </a:t>
            </a:r>
            <a:br>
              <a:rPr lang="en-US" dirty="0" smtClean="0"/>
            </a:br>
            <a:r>
              <a:rPr lang="en-US" dirty="0" smtClean="0"/>
              <a:t>electronics</a:t>
            </a:r>
          </a:p>
          <a:p>
            <a:pPr lvl="1"/>
            <a:r>
              <a:rPr lang="en-US" b="1" dirty="0" smtClean="0"/>
              <a:t>Commissioning to be finished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N. </a:t>
            </a:r>
            <a:r>
              <a:rPr lang="en-US" dirty="0" err="1" smtClean="0"/>
              <a:t>Garelli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2" descr="C:\Users\aielli\Desktop\Dropbox\RPC GAS\BOL5A01Repair\20120729112035repair ongo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"/>
          <a:stretch/>
        </p:blipFill>
        <p:spPr bwMode="auto">
          <a:xfrm>
            <a:off x="4541520" y="1143001"/>
            <a:ext cx="2026919" cy="148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40" y="2629232"/>
            <a:ext cx="3089560" cy="186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4724400" y="5867398"/>
            <a:ext cx="533400" cy="6096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0"/>
          </p:cNvCxnSpPr>
          <p:nvPr/>
        </p:nvCxnSpPr>
        <p:spPr>
          <a:xfrm flipV="1">
            <a:off x="4991100" y="4572000"/>
            <a:ext cx="1577339" cy="12953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/>
          <a:p>
            <a:r>
              <a:rPr lang="en-US" dirty="0" smtClean="0"/>
              <a:t>7/21/2015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9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Run-1 Achievements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195987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63" y="3048000"/>
            <a:ext cx="4683837" cy="33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TGC Additional Coincidence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295400"/>
            <a:ext cx="3352800" cy="4191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Thin Gap Chambers (TGC)</a:t>
            </a:r>
          </a:p>
          <a:p>
            <a:pPr marL="0" indent="0">
              <a:buNone/>
            </a:pPr>
            <a:r>
              <a:rPr lang="en-US" sz="2400" dirty="0" smtClean="0"/>
              <a:t>TGC inner chambers (</a:t>
            </a:r>
            <a:r>
              <a:rPr lang="en-US" sz="2400" b="1" dirty="0" smtClean="0"/>
              <a:t>EI/FI</a:t>
            </a:r>
            <a:r>
              <a:rPr lang="en-US" sz="2400" dirty="0" smtClean="0"/>
              <a:t>) in small wheel added to coincidence logic with big wheel (1.0 &lt; </a:t>
            </a:r>
            <a:r>
              <a:rPr lang="en-US" sz="2400" dirty="0" smtClean="0">
                <a:latin typeface="Symbol" panose="05050102010706020507" pitchFamily="18" charset="2"/>
              </a:rPr>
              <a:t>h </a:t>
            </a:r>
            <a:r>
              <a:rPr lang="en-US" sz="2400" dirty="0" smtClean="0"/>
              <a:t>&lt; 1.9)</a:t>
            </a:r>
          </a:p>
          <a:p>
            <a:r>
              <a:rPr lang="en-US" sz="2200" dirty="0" smtClean="0"/>
              <a:t>Not available in Run 1</a:t>
            </a:r>
          </a:p>
          <a:p>
            <a:r>
              <a:rPr lang="en-US" sz="2200" dirty="0" smtClean="0"/>
              <a:t>New boards installed at the end of LS1</a:t>
            </a:r>
          </a:p>
          <a:p>
            <a:r>
              <a:rPr lang="en-US" sz="2200" dirty="0" smtClean="0"/>
              <a:t>Trigger validation on-going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N. </a:t>
            </a:r>
            <a:r>
              <a:rPr lang="en-US" dirty="0" err="1" smtClean="0"/>
              <a:t>Garelli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54102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Tile-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 coincidence </a:t>
            </a:r>
            <a:r>
              <a:rPr lang="en-US" dirty="0" smtClean="0"/>
              <a:t>using Tile calorimeter (D5, D6 layers) </a:t>
            </a:r>
            <a:br>
              <a:rPr lang="en-US" dirty="0" smtClean="0"/>
            </a:br>
            <a:r>
              <a:rPr lang="en-US" dirty="0" smtClean="0"/>
              <a:t>and TGC EIL4 chambers (1.0 &lt; </a:t>
            </a:r>
            <a:r>
              <a:rPr lang="en-US" dirty="0" smtClean="0">
                <a:latin typeface="Symbol" panose="05050102010706020507" pitchFamily="18" charset="2"/>
              </a:rPr>
              <a:t>h</a:t>
            </a:r>
            <a:r>
              <a:rPr lang="en-US" dirty="0" smtClean="0"/>
              <a:t> &lt; 1.3)</a:t>
            </a:r>
          </a:p>
          <a:p>
            <a:r>
              <a:rPr lang="en-US" dirty="0" smtClean="0"/>
              <a:t>Commissioning on-going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104190"/>
            <a:ext cx="5378450" cy="415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2133600" cy="228600"/>
          </a:xfrm>
        </p:spPr>
        <p:txBody>
          <a:bodyPr/>
          <a:lstStyle/>
          <a:p>
            <a:r>
              <a:rPr lang="en-US" dirty="0" smtClean="0"/>
              <a:t>7/21/2015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TGC Points of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During Run 1 TGC system produced large fraction of </a:t>
            </a:r>
            <a:r>
              <a:rPr lang="en-US" dirty="0" err="1" smtClean="0"/>
              <a:t>deadtime</a:t>
            </a:r>
            <a:r>
              <a:rPr lang="en-US" dirty="0" smtClean="0"/>
              <a:t> caused by series of large size of data in a short time (</a:t>
            </a:r>
            <a:r>
              <a:rPr lang="en-US" dirty="0"/>
              <a:t>Noise burst </a:t>
            </a:r>
            <a:r>
              <a:rPr lang="en-US" dirty="0" smtClean="0"/>
              <a:t>events)</a:t>
            </a:r>
          </a:p>
          <a:p>
            <a:pPr lvl="1"/>
            <a:r>
              <a:rPr lang="en-US" dirty="0" smtClean="0"/>
              <a:t>FIFO overflow</a:t>
            </a:r>
          </a:p>
          <a:p>
            <a:pPr lvl="1"/>
            <a:r>
              <a:rPr lang="en-US" dirty="0" smtClean="0"/>
              <a:t>Timing misalignment</a:t>
            </a:r>
          </a:p>
          <a:p>
            <a:r>
              <a:rPr lang="en-US" dirty="0" smtClean="0"/>
              <a:t>Noise burst stopper for Run 2</a:t>
            </a:r>
          </a:p>
          <a:p>
            <a:pPr lvl="1"/>
            <a:r>
              <a:rPr lang="en-US" dirty="0" smtClean="0"/>
              <a:t>Firmware to veto noise burst events </a:t>
            </a:r>
          </a:p>
          <a:p>
            <a:pPr lvl="1"/>
            <a:r>
              <a:rPr lang="en-US" dirty="0" smtClean="0"/>
              <a:t>Still under commissioning</a:t>
            </a:r>
          </a:p>
          <a:p>
            <a:r>
              <a:rPr lang="en-US" dirty="0" smtClean="0"/>
              <a:t>Storm of corrupted fragments during Run 2 causing </a:t>
            </a:r>
            <a:r>
              <a:rPr lang="en-US" dirty="0" err="1" smtClean="0"/>
              <a:t>deadtime</a:t>
            </a:r>
            <a:endParaRPr lang="en-US" dirty="0" smtClean="0"/>
          </a:p>
          <a:p>
            <a:pPr lvl="1"/>
            <a:r>
              <a:rPr lang="en-US" dirty="0" smtClean="0"/>
              <a:t>Cause not understood</a:t>
            </a:r>
          </a:p>
          <a:p>
            <a:pPr lvl="1"/>
            <a:r>
              <a:rPr lang="en-US" dirty="0" smtClean="0"/>
              <a:t>Burst of events?</a:t>
            </a:r>
          </a:p>
          <a:p>
            <a:pPr marL="514350" indent="-45720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Nicoletta Garelli, SLAC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1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&amp; TGC 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272249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To bring all regions to 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</a:t>
            </a:r>
            <a:r>
              <a:rPr lang="en-US" dirty="0" smtClean="0"/>
              <a:t>resolution: </a:t>
            </a:r>
            <a:endParaRPr lang="en-US" dirty="0"/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dirty="0"/>
              <a:t>A toroid-off cosmic run </a:t>
            </a:r>
            <a:r>
              <a:rPr lang="en-US" dirty="0" smtClean="0"/>
              <a:t>for </a:t>
            </a:r>
            <a:r>
              <a:rPr lang="en-US" dirty="0"/>
              <a:t>the barrel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/>
              <a:t>A toroid-off collision </a:t>
            </a:r>
            <a:r>
              <a:rPr lang="en-US" dirty="0" smtClean="0"/>
              <a:t>run to collect </a:t>
            </a:r>
            <a:r>
              <a:rPr lang="en-US" dirty="0"/>
              <a:t>30M-50M </a:t>
            </a:r>
            <a:r>
              <a:rPr lang="en-US" dirty="0" smtClean="0"/>
              <a:t>muons for the endcap</a:t>
            </a:r>
          </a:p>
          <a:p>
            <a:pPr lvl="2"/>
            <a:r>
              <a:rPr lang="en-US" dirty="0" smtClean="0"/>
              <a:t>Start collecting data on Sat 4 July </a:t>
            </a:r>
            <a:r>
              <a:rPr lang="en-US" dirty="0" smtClean="0">
                <a:sym typeface="Wingdings" panose="05000000000000000000" pitchFamily="2" charset="2"/>
              </a:rPr>
              <a:t> LHC problems  ATLAS decided to postpone it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In the shade of the attempted endcap alignment: TGC time scan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00400"/>
            <a:ext cx="3046275" cy="268888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029200" y="3200400"/>
            <a:ext cx="3657600" cy="2876400"/>
            <a:chOff x="5029200" y="3524400"/>
            <a:chExt cx="3657600" cy="2876400"/>
          </a:xfrm>
        </p:grpSpPr>
        <p:grpSp>
          <p:nvGrpSpPr>
            <p:cNvPr id="15" name="Group 14"/>
            <p:cNvGrpSpPr/>
            <p:nvPr/>
          </p:nvGrpSpPr>
          <p:grpSpPr>
            <a:xfrm>
              <a:off x="5029200" y="3715913"/>
              <a:ext cx="3657600" cy="2684887"/>
              <a:chOff x="5105400" y="3276600"/>
              <a:chExt cx="3657600" cy="268488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5400" y="3276600"/>
                <a:ext cx="3657600" cy="2684887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/>
              <p:nvPr/>
            </p:nvCxnSpPr>
            <p:spPr>
              <a:xfrm flipV="1">
                <a:off x="6096000" y="3429000"/>
                <a:ext cx="0" cy="20574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7696200" y="3429000"/>
                <a:ext cx="0" cy="20574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5905500" y="3525413"/>
              <a:ext cx="228600" cy="228600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477200" y="3524400"/>
              <a:ext cx="228600" cy="228600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5867400" y="5486400"/>
            <a:ext cx="304800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543755" y="5929743"/>
            <a:ext cx="31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We keep Run 1 settings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86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07529"/>
            <a:ext cx="9144000" cy="14932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TGC shows a very </a:t>
            </a:r>
            <a:r>
              <a:rPr lang="en-US" dirty="0"/>
              <a:t>good </a:t>
            </a:r>
            <a:r>
              <a:rPr lang="en-US" dirty="0" smtClean="0"/>
              <a:t>data/MC agreement</a:t>
            </a:r>
          </a:p>
          <a:p>
            <a:r>
              <a:rPr lang="en-US" dirty="0" smtClean="0"/>
              <a:t>RPC </a:t>
            </a:r>
            <a:r>
              <a:rPr lang="en-US" dirty="0" smtClean="0"/>
              <a:t>is ~10% less efficient in data</a:t>
            </a:r>
          </a:p>
          <a:p>
            <a:pPr lvl="1"/>
            <a:r>
              <a:rPr lang="en-US" dirty="0" smtClean="0"/>
              <a:t>3% feet /elev. chambers, 4% timing, 3% to be understood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Nicoletta Garelli, SLAC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26669" cy="3612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14478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Muon reconstruction efficiency measured using Z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2800" baseline="30000" dirty="0" err="1" smtClean="0">
                <a:sym typeface="Wingdings" panose="05000000000000000000" pitchFamily="2" charset="2"/>
              </a:rPr>
              <a:t>+</a:t>
            </a:r>
            <a:r>
              <a:rPr lang="en-US" sz="28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2800" baseline="30000" dirty="0" smtClean="0">
                <a:sym typeface="Wingdings" panose="05000000000000000000" pitchFamily="2" charset="2"/>
              </a:rPr>
              <a:t>-</a:t>
            </a:r>
            <a:r>
              <a:rPr lang="en-US" sz="2800" dirty="0" smtClean="0">
                <a:sym typeface="Wingdings" panose="05000000000000000000" pitchFamily="2" charset="2"/>
              </a:rPr>
              <a:t> decays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30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95" y="1752600"/>
            <a:ext cx="4858005" cy="4662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Run 2 Data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" y="2209800"/>
            <a:ext cx="4328553" cy="41687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1117937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Dimuon</a:t>
            </a:r>
            <a:r>
              <a:rPr lang="en-US" sz="2000" dirty="0"/>
              <a:t> invariant mass distribution for oppositely charged, </a:t>
            </a:r>
            <a:r>
              <a:rPr lang="en-US" sz="2000" dirty="0" smtClean="0"/>
              <a:t>muon </a:t>
            </a:r>
            <a:r>
              <a:rPr lang="en-US" sz="2000" dirty="0"/>
              <a:t>pairs with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&gt; 4 </a:t>
            </a:r>
            <a:r>
              <a:rPr lang="en-US" sz="2000" dirty="0"/>
              <a:t>GeV and </a:t>
            </a:r>
            <a:r>
              <a:rPr lang="el-GR" sz="2000" dirty="0" smtClean="0"/>
              <a:t>η</a:t>
            </a:r>
            <a:r>
              <a:rPr lang="el-GR" sz="2000" dirty="0"/>
              <a:t>|&lt; 2.5 </a:t>
            </a:r>
            <a:r>
              <a:rPr lang="en-US" sz="2000" dirty="0"/>
              <a:t>GeV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227922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J/</a:t>
            </a:r>
            <a:r>
              <a:rPr lang="en-US" dirty="0" smtClean="0">
                <a:latin typeface="Symbol" panose="05050102010706020507" pitchFamily="18" charset="2"/>
              </a:rPr>
              <a:t>Y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298346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Y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07057" y="289560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U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408379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1244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1143000"/>
            <a:ext cx="3585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J/</a:t>
            </a:r>
            <a:r>
              <a:rPr lang="en-US" dirty="0" smtClean="0">
                <a:latin typeface="Symbol" panose="05050102010706020507" pitchFamily="18" charset="2"/>
              </a:rPr>
              <a:t>Y </a:t>
            </a:r>
            <a:r>
              <a:rPr lang="en-US" dirty="0" smtClean="0"/>
              <a:t>mass. MC calibration done with Run 1 data </a:t>
            </a:r>
            <a:r>
              <a:rPr lang="en-US" dirty="0" smtClean="0">
                <a:sym typeface="Wingdings" panose="05000000000000000000" pitchFamily="2" charset="2"/>
              </a:rPr>
              <a:t> good agreement with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During LS1 the ATLAS </a:t>
            </a:r>
            <a:r>
              <a:rPr lang="en-US" dirty="0"/>
              <a:t>experiment carried on many </a:t>
            </a:r>
            <a:r>
              <a:rPr lang="en-US" dirty="0" smtClean="0"/>
              <a:t>upgrade activities to face the challenge of Run 2 </a:t>
            </a:r>
          </a:p>
          <a:p>
            <a:pPr lvl="1"/>
            <a:r>
              <a:rPr lang="en-US" dirty="0" smtClean="0"/>
              <a:t>Higher beam energy, higher trigger rates</a:t>
            </a:r>
          </a:p>
          <a:p>
            <a:r>
              <a:rPr lang="en-US" b="1" dirty="0" smtClean="0"/>
              <a:t>The new readout </a:t>
            </a:r>
            <a:r>
              <a:rPr lang="en-US" b="1" dirty="0"/>
              <a:t>system </a:t>
            </a:r>
            <a:r>
              <a:rPr lang="en-US" b="1" dirty="0" smtClean="0"/>
              <a:t>for the </a:t>
            </a:r>
            <a:r>
              <a:rPr lang="en-US" b="1" dirty="0"/>
              <a:t>small muon wheels (CSC</a:t>
            </a:r>
            <a:r>
              <a:rPr lang="en-US" b="1" dirty="0" smtClean="0"/>
              <a:t>) was one of the critical update and it has been successfully developed, deployed and commissioned </a:t>
            </a:r>
            <a:endParaRPr lang="en-US" b="1" dirty="0"/>
          </a:p>
          <a:p>
            <a:pPr lvl="1"/>
            <a:r>
              <a:rPr lang="en-US" dirty="0" smtClean="0"/>
              <a:t>Work well and reliably at 100kHz L1 rate</a:t>
            </a:r>
          </a:p>
          <a:p>
            <a:r>
              <a:rPr lang="en-US" dirty="0" smtClean="0"/>
              <a:t>All four muon systems had a dense program during LS1 and some items are still under final commissioning</a:t>
            </a:r>
          </a:p>
          <a:p>
            <a:pPr lvl="1"/>
            <a:r>
              <a:rPr lang="en-US" dirty="0" smtClean="0"/>
              <a:t>Work on going to consolidate the new </a:t>
            </a:r>
            <a:r>
              <a:rPr lang="en-US" dirty="0" smtClean="0"/>
              <a:t>additions</a:t>
            </a:r>
          </a:p>
          <a:p>
            <a:r>
              <a:rPr lang="en-US" b="1" dirty="0" smtClean="0"/>
              <a:t>Muon </a:t>
            </a:r>
            <a:r>
              <a:rPr lang="en-US" b="1" dirty="0" smtClean="0"/>
              <a:t>Spectrometer getting ready to 25 ns LHC operations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Nicoletta Garelli, SLAC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805846"/>
          </a:xfrm>
        </p:spPr>
        <p:txBody>
          <a:bodyPr>
            <a:normAutofit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784"/>
            <a:ext cx="9154435" cy="6044216"/>
          </a:xfrm>
        </p:spPr>
      </p:pic>
    </p:spTree>
    <p:extLst>
      <p:ext uri="{BB962C8B-B14F-4D97-AF65-F5344CB8AC3E}">
        <p14:creationId xmlns:p14="http://schemas.microsoft.com/office/powerpoint/2010/main" val="33449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/>
          <a:stretch>
            <a:fillRect/>
          </a:stretch>
        </p:blipFill>
        <p:spPr bwMode="auto">
          <a:xfrm>
            <a:off x="388938" y="674688"/>
            <a:ext cx="8443912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611188" y="44450"/>
            <a:ext cx="7702550" cy="792163"/>
          </a:xfrm>
        </p:spPr>
        <p:txBody>
          <a:bodyPr/>
          <a:lstStyle/>
          <a:p>
            <a:r>
              <a:rPr lang="en-US" altLang="en-US" sz="3600" smtClean="0"/>
              <a:t>Naming Convention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225" y="5538788"/>
            <a:ext cx="8793163" cy="922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cs typeface="Times New Roman"/>
              </a:rPr>
              <a:t>All MDT chamber names consist of 7 characters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cs typeface="Times New Roman"/>
              </a:rPr>
              <a:t>Chambers with same station Index (and same side) form a projective tower = crossed by tracks from the IP. Losing </a:t>
            </a:r>
            <a:r>
              <a:rPr lang="en-US" dirty="0" err="1">
                <a:latin typeface="+mj-lt"/>
                <a:cs typeface="Times New Roman"/>
              </a:rPr>
              <a:t>eg</a:t>
            </a:r>
            <a:r>
              <a:rPr lang="en-US" dirty="0">
                <a:latin typeface="+mj-lt"/>
                <a:cs typeface="Times New Roman"/>
              </a:rPr>
              <a:t> 2 MLs in the same tower = hole in coverage/momentum rec.</a:t>
            </a:r>
          </a:p>
        </p:txBody>
      </p:sp>
      <p:sp>
        <p:nvSpPr>
          <p:cNvPr id="81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6F74ECD-E9F4-456C-972D-4BB2EE902AF9}" type="slidenum">
              <a:rPr lang="en-US" altLang="en-US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rPr>
              <a:pPr/>
              <a:t>48</a:t>
            </a:fld>
            <a:endParaRPr lang="en-US" altLang="en-US">
              <a:solidFill>
                <a:schemeClr val="tx1"/>
              </a:solidFill>
              <a:latin typeface="Arial" panose="020B0604020202020204" pitchFamily="34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10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Link to Offline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Each CSC chamber is now </a:t>
            </a:r>
            <a:r>
              <a:rPr lang="it-IT" dirty="0" smtClean="0"/>
              <a:t>read out </a:t>
            </a:r>
            <a:r>
              <a:rPr lang="it-IT" dirty="0"/>
              <a:t>individually</a:t>
            </a:r>
          </a:p>
          <a:p>
            <a:pPr lvl="1"/>
            <a:r>
              <a:rPr lang="it-IT" dirty="0"/>
              <a:t>Additional flexibility </a:t>
            </a:r>
            <a:r>
              <a:rPr lang="it-IT" dirty="0" smtClean="0"/>
              <a:t>for the </a:t>
            </a:r>
            <a:r>
              <a:rPr lang="it-IT" dirty="0"/>
              <a:t>system</a:t>
            </a:r>
          </a:p>
          <a:p>
            <a:r>
              <a:rPr lang="en-US" dirty="0"/>
              <a:t>The event format is close </a:t>
            </a:r>
            <a:r>
              <a:rPr lang="en-US" dirty="0" smtClean="0"/>
              <a:t>to the </a:t>
            </a:r>
            <a:r>
              <a:rPr lang="en-US" dirty="0"/>
              <a:t>old CSC format</a:t>
            </a:r>
          </a:p>
          <a:p>
            <a:pPr lvl="1"/>
            <a:r>
              <a:rPr lang="en-US" dirty="0"/>
              <a:t>Contains the data (</a:t>
            </a:r>
            <a:r>
              <a:rPr lang="en-US" b="1" dirty="0"/>
              <a:t>RPU block</a:t>
            </a:r>
            <a:r>
              <a:rPr lang="en-US" dirty="0"/>
              <a:t>) </a:t>
            </a:r>
            <a:r>
              <a:rPr lang="en-US" b="1" dirty="0"/>
              <a:t>of one chamber </a:t>
            </a:r>
            <a:r>
              <a:rPr lang="en-US" dirty="0"/>
              <a:t>instead of two due to the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new doubled ROS links (16 fragments </a:t>
            </a:r>
            <a:r>
              <a:rPr lang="en-US" dirty="0">
                <a:sym typeface="Wingdings" panose="05000000000000000000" pitchFamily="2" charset="2"/>
              </a:rPr>
              <a:t> 32 fragments)</a:t>
            </a:r>
            <a:endParaRPr lang="en-US" dirty="0"/>
          </a:p>
          <a:p>
            <a:r>
              <a:rPr lang="en-US" dirty="0"/>
              <a:t>A new, disjoint set of source IDs (to distinguish from the old data) </a:t>
            </a:r>
          </a:p>
          <a:p>
            <a:pPr lvl="1"/>
            <a:r>
              <a:rPr lang="en-US" dirty="0"/>
              <a:t>adapted ROD decoder and </a:t>
            </a:r>
            <a:r>
              <a:rPr lang="en-US" dirty="0" err="1"/>
              <a:t>bytestream</a:t>
            </a:r>
            <a:r>
              <a:rPr lang="en-US" dirty="0"/>
              <a:t> converter </a:t>
            </a:r>
          </a:p>
          <a:p>
            <a:r>
              <a:rPr lang="en-US" dirty="0" smtClean="0"/>
              <a:t>All </a:t>
            </a:r>
            <a:r>
              <a:rPr lang="en-US" dirty="0"/>
              <a:t>changes </a:t>
            </a:r>
            <a:r>
              <a:rPr lang="en-US" dirty="0" smtClean="0"/>
              <a:t>implemented downstream </a:t>
            </a:r>
            <a:r>
              <a:rPr lang="en-US" dirty="0"/>
              <a:t>(HLT)</a:t>
            </a:r>
          </a:p>
          <a:p>
            <a:pPr lvl="1"/>
            <a:r>
              <a:rPr lang="en-US" dirty="0"/>
              <a:t>Region selector, cabling map, geometry, etc. </a:t>
            </a:r>
          </a:p>
          <a:p>
            <a:r>
              <a:rPr lang="en-US" dirty="0"/>
              <a:t>All successfully tested </a:t>
            </a:r>
            <a:r>
              <a:rPr lang="en-US" dirty="0" smtClean="0"/>
              <a:t>at the end of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Run-2 LHC Plans &amp;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Shutdown 1 (LS1) = 2 years for upgrading the machine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419131"/>
              </p:ext>
            </p:extLst>
          </p:nvPr>
        </p:nvGraphicFramePr>
        <p:xfrm>
          <a:off x="381000" y="2286000"/>
          <a:ext cx="8077200" cy="2712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29000"/>
                <a:gridCol w="1955800"/>
                <a:gridCol w="2692400"/>
              </a:tblGrid>
              <a:tr h="35930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 2</a:t>
                      </a:r>
                      <a:endParaRPr lang="en-US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 smtClean="0"/>
                        <a:t>Center of Mass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 (8)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 (14)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</a:tr>
              <a:tr h="359300">
                <a:tc>
                  <a:txBody>
                    <a:bodyPr/>
                    <a:lstStyle/>
                    <a:p>
                      <a:r>
                        <a:rPr lang="en-US" dirty="0" smtClean="0"/>
                        <a:t>Bunch spacing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ns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Integrated 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30</a:t>
                      </a:r>
                      <a:r>
                        <a:rPr lang="en-US" baseline="0" dirty="0" smtClean="0"/>
                        <a:t> fb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~100 – 150 fb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r>
                        <a:rPr lang="en-US" dirty="0" smtClean="0"/>
                        <a:t>Peak Instantaneous 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7.5 10</a:t>
                      </a:r>
                      <a:r>
                        <a:rPr lang="en-US" baseline="30000" dirty="0" smtClean="0"/>
                        <a:t>33</a:t>
                      </a:r>
                      <a:r>
                        <a:rPr lang="en-US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 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1.3-1.5 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 s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/>
                </a:tc>
              </a:tr>
              <a:tr h="359300"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bunches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2550-2800</a:t>
                      </a:r>
                      <a:endParaRPr lang="en-US" dirty="0"/>
                    </a:p>
                  </a:txBody>
                  <a:tcPr/>
                </a:tc>
              </a:tr>
              <a:tr h="359300">
                <a:tc>
                  <a:txBody>
                    <a:bodyPr/>
                    <a:lstStyle/>
                    <a:p>
                      <a:r>
                        <a:rPr lang="en-US" dirty="0" smtClean="0"/>
                        <a:t>Pile-up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~40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Restart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00150"/>
            <a:ext cx="5943600" cy="9334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Feb 2014: </a:t>
            </a:r>
            <a:r>
              <a:rPr lang="en-US" dirty="0"/>
              <a:t>ATLAS </a:t>
            </a:r>
            <a:r>
              <a:rPr lang="en-US" dirty="0" smtClean="0"/>
              <a:t>shafts closed</a:t>
            </a:r>
          </a:p>
          <a:p>
            <a:r>
              <a:rPr lang="en-US" dirty="0"/>
              <a:t>Eastern April, 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: First </a:t>
            </a:r>
            <a:r>
              <a:rPr lang="en-US" dirty="0" smtClean="0"/>
              <a:t>beams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14550"/>
            <a:ext cx="5715000" cy="4286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1981200"/>
            <a:ext cx="2819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Small Note</a:t>
            </a:r>
            <a:r>
              <a:rPr lang="en-US" sz="2000" dirty="0" smtClean="0"/>
              <a:t>: One big wheel of the muon trigger system could not operate reliably till few hours before the first beam splashes</a:t>
            </a:r>
            <a:r>
              <a:rPr lang="en-US" sz="2000" dirty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 mistake in the configuration settings of the Trigger, Timing and Control distribution</a:t>
            </a:r>
            <a:endParaRPr lang="en-US" sz="2000" dirty="0">
              <a:sym typeface="Wingdings" panose="05000000000000000000" pitchFamily="2" charset="2"/>
            </a:endParaRPr>
          </a:p>
          <a:p>
            <a:endParaRPr lang="en-US" sz="2000" dirty="0" smtClean="0">
              <a:sym typeface="Wingdings" panose="05000000000000000000" pitchFamily="2" charset="2"/>
            </a:endParaRPr>
          </a:p>
          <a:p>
            <a:r>
              <a:rPr lang="en-US" sz="2000" dirty="0" smtClean="0">
                <a:sym typeface="Wingdings" panose="05000000000000000000" pitchFamily="2" charset="2"/>
              </a:rPr>
              <a:t>Little example to show how important the re-commissioning phase is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8" y="990600"/>
            <a:ext cx="6484691" cy="5652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Schedule for 2015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7649" y="6553200"/>
            <a:ext cx="2895600" cy="365125"/>
          </a:xfrm>
        </p:spPr>
        <p:txBody>
          <a:bodyPr/>
          <a:lstStyle/>
          <a:p>
            <a:r>
              <a:rPr lang="en-US" dirty="0" err="1" smtClean="0"/>
              <a:t>N.Garelli</a:t>
            </a:r>
            <a:r>
              <a:rPr lang="en-US" dirty="0" smtClean="0"/>
              <a:t> (SLAC)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673898" y="3589837"/>
            <a:ext cx="609600" cy="304800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" y="2827837"/>
            <a:ext cx="1451249" cy="533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 are here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1527449" y="3094537"/>
            <a:ext cx="1371600" cy="65258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7/21/2015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15200" y="2942272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Jul 16: ~100 pb</a:t>
            </a:r>
            <a:r>
              <a:rPr lang="en-US" sz="2000" b="1" baseline="30000" dirty="0" smtClean="0"/>
              <a:t>-1 </a:t>
            </a:r>
            <a:r>
              <a:rPr lang="en-US" sz="2000" dirty="0" smtClean="0"/>
              <a:t>so far… a long way to go before stable LHC operation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41767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ATLAS Improvements and Additions </a:t>
            </a:r>
            <a:br>
              <a:rPr lang="en-US" sz="3600" dirty="0" smtClean="0"/>
            </a:br>
            <a:r>
              <a:rPr lang="en-US" sz="3600" dirty="0" smtClean="0"/>
              <a:t>during LS1 (best of)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Additional fourth pixel sensors layer installed (</a:t>
            </a:r>
            <a:r>
              <a:rPr lang="en-US" sz="2800" dirty="0" err="1" smtClean="0"/>
              <a:t>Insertable</a:t>
            </a:r>
            <a:r>
              <a:rPr lang="en-US" sz="2800" dirty="0" smtClean="0"/>
              <a:t> B-Layer)</a:t>
            </a:r>
          </a:p>
          <a:p>
            <a:r>
              <a:rPr lang="en-US" sz="2800" dirty="0" smtClean="0"/>
              <a:t>New beam-pipe support with reduced material </a:t>
            </a:r>
            <a:r>
              <a:rPr lang="en-US" sz="2800" dirty="0" smtClean="0">
                <a:sym typeface="Wingdings" panose="05000000000000000000" pitchFamily="2" charset="2"/>
              </a:rPr>
              <a:t> reduced contribution to physics background</a:t>
            </a:r>
          </a:p>
          <a:p>
            <a:r>
              <a:rPr lang="en-US" sz="2800" dirty="0" smtClean="0">
                <a:sym typeface="Wingdings" panose="05000000000000000000" pitchFamily="2" charset="2"/>
              </a:rPr>
              <a:t>Equipped and commissioned double layer RPC trigger chambers in the barrel feet region</a:t>
            </a:r>
          </a:p>
          <a:p>
            <a:r>
              <a:rPr lang="en-US" sz="2800" dirty="0" smtClean="0">
                <a:sym typeface="Wingdings" panose="05000000000000000000" pitchFamily="2" charset="2"/>
              </a:rPr>
              <a:t>Repair broken front-end boards of </a:t>
            </a:r>
            <a:r>
              <a:rPr lang="en-US" sz="2800" dirty="0" err="1" smtClean="0">
                <a:sym typeface="Wingdings" panose="05000000000000000000" pitchFamily="2" charset="2"/>
              </a:rPr>
              <a:t>LArg</a:t>
            </a:r>
            <a:r>
              <a:rPr lang="en-US" sz="2800" dirty="0" smtClean="0">
                <a:sym typeface="Wingdings" panose="05000000000000000000" pitchFamily="2" charset="2"/>
              </a:rPr>
              <a:t> Calorimeter  back to 100% working detector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New </a:t>
            </a:r>
            <a:r>
              <a:rPr lang="en-US" b="1" dirty="0" smtClean="0">
                <a:sym typeface="Wingdings" panose="05000000000000000000" pitchFamily="2" charset="2"/>
              </a:rPr>
              <a:t>readout system for small </a:t>
            </a:r>
            <a:r>
              <a:rPr lang="en-US" b="1" dirty="0">
                <a:sym typeface="Wingdings" panose="05000000000000000000" pitchFamily="2" charset="2"/>
              </a:rPr>
              <a:t>m</a:t>
            </a:r>
            <a:r>
              <a:rPr lang="en-US" b="1" dirty="0" smtClean="0">
                <a:sym typeface="Wingdings" panose="05000000000000000000" pitchFamily="2" charset="2"/>
              </a:rPr>
              <a:t>uon wheels (CSC)</a:t>
            </a:r>
            <a:endParaRPr lang="en-US" sz="2800" dirty="0" smtClean="0">
              <a:sym typeface="Wingdings" panose="05000000000000000000" pitchFamily="2" charset="2"/>
            </a:endParaRP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4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uonSystemC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799" y="1371600"/>
            <a:ext cx="6477000" cy="48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ATLAS Muon Spectrometer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143000"/>
            <a:ext cx="3406588" cy="323913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Muon Detection: charged particles emerging from calorimeters</a:t>
            </a:r>
            <a:br>
              <a:rPr lang="en-US" dirty="0" smtClean="0"/>
            </a:br>
            <a:r>
              <a:rPr lang="en-US" dirty="0" smtClean="0"/>
              <a:t>Muon </a:t>
            </a:r>
            <a:r>
              <a:rPr lang="en-US" dirty="0" smtClean="0"/>
              <a:t>Spectrometer: </a:t>
            </a:r>
            <a:r>
              <a:rPr lang="en-US" dirty="0"/>
              <a:t>4 </a:t>
            </a:r>
            <a:r>
              <a:rPr lang="en-US" dirty="0" smtClean="0"/>
              <a:t>sub-systems (different </a:t>
            </a:r>
            <a:r>
              <a:rPr lang="en-US" dirty="0" smtClean="0"/>
              <a:t>technologies) </a:t>
            </a:r>
            <a:r>
              <a:rPr lang="en-US" dirty="0" smtClean="0"/>
              <a:t>in air-core </a:t>
            </a:r>
            <a:r>
              <a:rPr lang="en-US" dirty="0"/>
              <a:t>toroid </a:t>
            </a:r>
            <a:r>
              <a:rPr lang="en-US" dirty="0" smtClean="0"/>
              <a:t>magnet</a:t>
            </a:r>
            <a:endParaRPr lang="en-US" dirty="0" smtClean="0"/>
          </a:p>
          <a:p>
            <a:pPr marL="514350" lvl="1"/>
            <a:r>
              <a:rPr lang="en-US" dirty="0" smtClean="0"/>
              <a:t>Trigger </a:t>
            </a:r>
            <a:r>
              <a:rPr lang="en-US" dirty="0"/>
              <a:t>chambers: RPC (~600) and TGC (~3600)</a:t>
            </a:r>
          </a:p>
          <a:p>
            <a:pPr marL="514350" lvl="1"/>
            <a:r>
              <a:rPr lang="en-US" dirty="0"/>
              <a:t>Precision chambers: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CSC </a:t>
            </a:r>
            <a:r>
              <a:rPr lang="en-US" b="1" dirty="0"/>
              <a:t>(</a:t>
            </a:r>
            <a:r>
              <a:rPr lang="en-US" b="1" dirty="0" smtClean="0"/>
              <a:t>32) </a:t>
            </a:r>
            <a:r>
              <a:rPr lang="en-US" dirty="0" smtClean="0"/>
              <a:t>and </a:t>
            </a:r>
            <a:r>
              <a:rPr lang="en-US" dirty="0"/>
              <a:t>MDT (~1200)</a:t>
            </a:r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N.Garelli (SLAC)</a:t>
            </a:r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715000" y="4419599"/>
            <a:ext cx="3200400" cy="1713615"/>
            <a:chOff x="5908040" y="4648200"/>
            <a:chExt cx="3007360" cy="16102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8040" y="4706044"/>
              <a:ext cx="3007360" cy="15524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08040" y="4648200"/>
              <a:ext cx="2932583" cy="26311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dirty="0" smtClean="0">
                  <a:cs typeface="Comic Sans MS"/>
                </a:rPr>
                <a:t>Momentum resolution 2011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21569" y="3575447"/>
            <a:ext cx="2965031" cy="310753"/>
            <a:chOff x="4121569" y="3575447"/>
            <a:chExt cx="2965031" cy="310753"/>
          </a:xfrm>
        </p:grpSpPr>
        <p:sp>
          <p:nvSpPr>
            <p:cNvPr id="8" name="Left Arrow 7"/>
            <p:cNvSpPr/>
            <p:nvPr/>
          </p:nvSpPr>
          <p:spPr>
            <a:xfrm rot="396602">
              <a:off x="4121569" y="3575447"/>
              <a:ext cx="2168995" cy="186535"/>
            </a:xfrm>
            <a:prstGeom prst="leftArrow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272619" y="3614928"/>
              <a:ext cx="813981" cy="271272"/>
            </a:xfrm>
            <a:prstGeom prst="round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878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prstDash val="sysDot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2875</Words>
  <Application>Microsoft Office PowerPoint</Application>
  <PresentationFormat>On-screen Show (4:3)</PresentationFormat>
  <Paragraphs>538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Comic Sans MS</vt:lpstr>
      <vt:lpstr>Osaka</vt:lpstr>
      <vt:lpstr>Symbol</vt:lpstr>
      <vt:lpstr>Times New Roman</vt:lpstr>
      <vt:lpstr>Wingdings</vt:lpstr>
      <vt:lpstr>Office Theme</vt:lpstr>
      <vt:lpstr>Finding Muons in ATLAS</vt:lpstr>
      <vt:lpstr>Outline</vt:lpstr>
      <vt:lpstr>LHC Run-1 in a Nutshell</vt:lpstr>
      <vt:lpstr>ATLAS Run-1 Achievements</vt:lpstr>
      <vt:lpstr>Run-2 LHC Plans &amp; Conditions</vt:lpstr>
      <vt:lpstr>LHC Restart</vt:lpstr>
      <vt:lpstr>LHC Schedule for 2015</vt:lpstr>
      <vt:lpstr>ATLAS Improvements and Additions  during LS1 (best of)</vt:lpstr>
      <vt:lpstr>The ATLAS Muon Spectrometer</vt:lpstr>
      <vt:lpstr>Cathode Strip Chambers (CSC)</vt:lpstr>
      <vt:lpstr>The CSC Detector</vt:lpstr>
      <vt:lpstr>Big Data to Process</vt:lpstr>
      <vt:lpstr>The Off-Detector Electronics (Run I)</vt:lpstr>
      <vt:lpstr>Run 1 CSC Readout System Performance</vt:lpstr>
      <vt:lpstr>Run 1 ROD Limitations</vt:lpstr>
      <vt:lpstr>The RCE: the Implementation for the CSC</vt:lpstr>
      <vt:lpstr>What is RCE?</vt:lpstr>
      <vt:lpstr>DPM &amp; DTM</vt:lpstr>
      <vt:lpstr>Cluster On Board (COB)</vt:lpstr>
      <vt:lpstr>New Hardware</vt:lpstr>
      <vt:lpstr>The New Rack Infrastructure</vt:lpstr>
      <vt:lpstr>The Control Processor</vt:lpstr>
      <vt:lpstr>The RCE Middleware</vt:lpstr>
      <vt:lpstr>Automated Recoveries</vt:lpstr>
      <vt:lpstr>Detector - Counting Room Connection</vt:lpstr>
      <vt:lpstr>The G-link Issue 1/2</vt:lpstr>
      <vt:lpstr>The G-link Issue 2/2</vt:lpstr>
      <vt:lpstr>The Feature Extraction (FEX)</vt:lpstr>
      <vt:lpstr>The Data Reduction</vt:lpstr>
      <vt:lpstr>CSC Running at L1=100 kHz</vt:lpstr>
      <vt:lpstr>First Achievements with Cosmic Data</vt:lpstr>
      <vt:lpstr>ATLAS Event Display of Cosmic Ray Event</vt:lpstr>
      <vt:lpstr>CSC Timing</vt:lpstr>
      <vt:lpstr>New CSC Readout: a Success</vt:lpstr>
      <vt:lpstr>Coordinating all Muon Systems</vt:lpstr>
      <vt:lpstr>MDT</vt:lpstr>
      <vt:lpstr>MDT/RPC Elevator Chambers</vt:lpstr>
      <vt:lpstr>MDT Actual Point of Attention</vt:lpstr>
      <vt:lpstr>Resistive Plate Chambers (RPC)</vt:lpstr>
      <vt:lpstr>TGC Additional Coincidence</vt:lpstr>
      <vt:lpstr>TGC Points of Attention</vt:lpstr>
      <vt:lpstr>Alignment &amp; TGC Timing</vt:lpstr>
      <vt:lpstr>Efficiency</vt:lpstr>
      <vt:lpstr>First Run 2 Data</vt:lpstr>
      <vt:lpstr>Conclusion</vt:lpstr>
      <vt:lpstr>THANK YOU</vt:lpstr>
      <vt:lpstr>Backup</vt:lpstr>
      <vt:lpstr>Naming Convention</vt:lpstr>
      <vt:lpstr>Link to Offline Processing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ngarelli</dc:creator>
  <cp:lastModifiedBy>ngarelli</cp:lastModifiedBy>
  <cp:revision>157</cp:revision>
  <dcterms:created xsi:type="dcterms:W3CDTF">2006-08-16T00:00:00Z</dcterms:created>
  <dcterms:modified xsi:type="dcterms:W3CDTF">2015-07-21T19:13:23Z</dcterms:modified>
</cp:coreProperties>
</file>