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9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embeddedFontLst>
    <p:embeddedFont>
      <p:font typeface="Lato" panose="020F0502020204030203" pitchFamily="34" charset="0"/>
      <p:regular r:id="rId20"/>
      <p:bold r:id="rId21"/>
      <p:italic r:id="rId22"/>
      <p:boldItalic r:id="rId23"/>
    </p:embeddedFont>
    <p:embeddedFont>
      <p:font typeface="Lato Black" panose="020F0502020204030203" pitchFamily="34" charset="0"/>
      <p:bold r:id="rId24"/>
      <p:italic r:id="rId25"/>
      <p:boldItalic r:id="rId26"/>
    </p:embeddedFont>
    <p:embeddedFont>
      <p:font typeface="Montserrat" pitchFamily="2" charset="77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04">
          <p15:clr>
            <a:srgbClr val="A4A3A4"/>
          </p15:clr>
        </p15:guide>
        <p15:guide id="4" orient="horz" pos="1176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l09b54Grh4EGbDC6OxytoTtTB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10"/>
  </p:normalViewPr>
  <p:slideViewPr>
    <p:cSldViewPr snapToGrid="0">
      <p:cViewPr varScale="1">
        <p:scale>
          <a:sx n="109" d="100"/>
          <a:sy n="109" d="100"/>
        </p:scale>
        <p:origin x="776" y="176"/>
      </p:cViewPr>
      <p:guideLst>
        <p:guide orient="horz" pos="2160"/>
        <p:guide pos="3840"/>
        <p:guide pos="504"/>
        <p:guide orient="horz" pos="11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2f0c93d3d1d_0_10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" name="Google Shape;303;g2f0c93d3d1d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ffd83b1c3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g2ffd83b1c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245a351e47_0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g2245a351e47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245a351e47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4" name="Google Shape;344;g2245a351e47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ffd83b1c37_0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4" name="Google Shape;374;g2ffd83b1c37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76c74dc13f_0_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g276c74dc13f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ffd83b1c37_0_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2ffd83b1c37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ffd83b1c37_0_5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1" name="Google Shape;431;g2ffd83b1c37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ffd83b1c37_0_6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Two examples: terawatt attosecond pulses using soliton-like XFELs and development of x-ray cavities for x-ray regenerative amplifiers and oscillators.</a:t>
            </a:r>
            <a:endParaRPr/>
          </a:p>
        </p:txBody>
      </p:sp>
      <p:sp>
        <p:nvSpPr>
          <p:cNvPr id="443" name="Google Shape;443;g2ffd83b1c37_0_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ffd83b1c37_0_3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7" name="Google Shape;457;g2ffd83b1c37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245a351e47_0_2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5" name="Google Shape;475;g2245a351e47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ffd83b1c37_0_5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6" name="Google Shape;486;g2ffd83b1c37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ffd83b1c37_0_5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5" name="Google Shape;495;g2ffd83b1c37_0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2ffd83b1c37_0_6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9" name="Google Shape;509;g2ffd83b1c37_0_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2ffd83b1c37_0_6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7" name="Google Shape;517;g2ffd83b1c37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ffd83b1c37_0_5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6" name="Google Shape;526;g2ffd83b1c37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- Option 3 Layout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g2f0c93d3d1d_0_123" descr="Google Shape;298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88669" y="6361841"/>
            <a:ext cx="643153" cy="21252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2f0c93d3d1d_0_123"/>
          <p:cNvSpPr txBox="1">
            <a:spLocks noGrp="1"/>
          </p:cNvSpPr>
          <p:nvPr>
            <p:ph type="title"/>
          </p:nvPr>
        </p:nvSpPr>
        <p:spPr>
          <a:xfrm>
            <a:off x="772725" y="501500"/>
            <a:ext cx="10553700" cy="21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Lato"/>
              <a:buNone/>
              <a:defRPr sz="3600">
                <a:solidFill>
                  <a:srgbClr val="FFFFFF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2f0c93d3d1d_0_123"/>
          <p:cNvSpPr txBox="1">
            <a:spLocks noGrp="1"/>
          </p:cNvSpPr>
          <p:nvPr>
            <p:ph type="body" idx="1"/>
          </p:nvPr>
        </p:nvSpPr>
        <p:spPr>
          <a:xfrm>
            <a:off x="779950" y="2814950"/>
            <a:ext cx="105537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ato"/>
              <a:buNone/>
              <a:defRPr sz="2800">
                <a:solidFill>
                  <a:srgbClr val="FFFFFF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" name="Google Shape;19;g2f0c93d3d1d_0_123"/>
          <p:cNvCxnSpPr/>
          <p:nvPr/>
        </p:nvCxnSpPr>
        <p:spPr>
          <a:xfrm>
            <a:off x="800100" y="3762331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0" name="Google Shape;20;g2f0c93d3d1d_0_123" descr="Google Shape;226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9785" y="6147834"/>
            <a:ext cx="1734823" cy="331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g2f0c93d3d1d_0_123" descr="Google Shape;227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46869" y="6156021"/>
            <a:ext cx="2022943" cy="33715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g2f0c93d3d1d_0_12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40404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ACET_II Title Slide">
  <p:cSld name="FACET_II Title Slid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2f0c93d3d1d_0_131"/>
          <p:cNvSpPr txBox="1">
            <a:spLocks noGrp="1"/>
          </p:cNvSpPr>
          <p:nvPr>
            <p:ph type="body" idx="1"/>
          </p:nvPr>
        </p:nvSpPr>
        <p:spPr>
          <a:xfrm>
            <a:off x="688784" y="487442"/>
            <a:ext cx="59475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4800"/>
              <a:buFont typeface="Lato"/>
              <a:buNone/>
              <a:defRPr sz="4800"/>
            </a:lvl1pPr>
            <a:lvl2pPr marL="914400" lvl="1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5760"/>
              <a:buFont typeface="Lato"/>
              <a:buChar char="•"/>
              <a:defRPr sz="4800"/>
            </a:lvl2pPr>
            <a:lvl3pPr marL="1371600" lvl="2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5760"/>
              <a:buFont typeface="Lato"/>
              <a:buChar char="•"/>
              <a:defRPr sz="4800"/>
            </a:lvl3pPr>
            <a:lvl4pPr marL="1828800" lvl="3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5760"/>
              <a:buFont typeface="Lato"/>
              <a:buChar char="•"/>
              <a:defRPr sz="4800"/>
            </a:lvl4pPr>
            <a:lvl5pPr marL="2286000" lvl="4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5760"/>
              <a:buFont typeface="Lato"/>
              <a:buChar char="•"/>
              <a:defRPr sz="48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g2f0c93d3d1d_0_131"/>
          <p:cNvSpPr txBox="1">
            <a:spLocks noGrp="1"/>
          </p:cNvSpPr>
          <p:nvPr>
            <p:ph type="body" idx="2"/>
          </p:nvPr>
        </p:nvSpPr>
        <p:spPr>
          <a:xfrm>
            <a:off x="688785" y="4413375"/>
            <a:ext cx="59475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Lato"/>
              <a:buNone/>
              <a:defRPr sz="18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6" name="Google Shape;26;g2f0c93d3d1d_0_131"/>
          <p:cNvCxnSpPr/>
          <p:nvPr/>
        </p:nvCxnSpPr>
        <p:spPr>
          <a:xfrm>
            <a:off x="0" y="4191000"/>
            <a:ext cx="7340700" cy="0"/>
          </a:xfrm>
          <a:prstGeom prst="straightConnector1">
            <a:avLst/>
          </a:prstGeom>
          <a:noFill/>
          <a:ln w="9525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27" name="Google Shape;27;g2f0c93d3d1d_0_131"/>
          <p:cNvCxnSpPr/>
          <p:nvPr/>
        </p:nvCxnSpPr>
        <p:spPr>
          <a:xfrm>
            <a:off x="0" y="5868970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28" name="Google Shape;28;g2f0c93d3d1d_0_131" descr="Graphic 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0766" y="6016338"/>
            <a:ext cx="2423615" cy="46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g2f0c93d3d1d_0_131" descr="Graphic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45604" y="6057901"/>
            <a:ext cx="2611668" cy="435279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g2f0c93d3d1d_0_131"/>
          <p:cNvSpPr txBox="1"/>
          <p:nvPr/>
        </p:nvSpPr>
        <p:spPr>
          <a:xfrm>
            <a:off x="638534" y="2951501"/>
            <a:ext cx="585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None/>
            </a:pP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FACET-II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Director’s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Operations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Review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g2f0c93d3d1d_0_131"/>
          <p:cNvSpPr txBox="1"/>
          <p:nvPr/>
        </p:nvSpPr>
        <p:spPr>
          <a:xfrm>
            <a:off x="647045" y="4805677"/>
            <a:ext cx="2312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Lato Black"/>
              <a:buNone/>
            </a:pPr>
            <a:r>
              <a:rPr lang="en-US" sz="1200" b="0" i="0" u="none" strike="noStrike" cap="none">
                <a:solidFill>
                  <a:srgbClr val="404040"/>
                </a:solidFill>
                <a:latin typeface="Lato Black"/>
                <a:ea typeface="Lato Black"/>
                <a:cs typeface="Lato Black"/>
                <a:sym typeface="Lato Black"/>
              </a:rPr>
              <a:t>May 24,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g2f0c93d3d1d_0_131" descr="Picture 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59618" y="838203"/>
            <a:ext cx="3994183" cy="91439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2f0c93d3d1d_0_131"/>
          <p:cNvSpPr txBox="1"/>
          <p:nvPr/>
        </p:nvSpPr>
        <p:spPr>
          <a:xfrm>
            <a:off x="7494637" y="1775935"/>
            <a:ext cx="3965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100"/>
              <a:buFont typeface="Lato"/>
              <a:buNone/>
            </a:pPr>
            <a:r>
              <a:rPr lang="en-US" sz="2100" b="1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rPr>
              <a:t>Facility for Advanced Accelerator Experimental Tests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2f0c93d3d1d_0_131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FACET_II Title Slide_bg">
  <p:cSld name="2_FACET_II Title Slide_bg">
    <p:bg>
      <p:bgPr>
        <a:gradFill>
          <a:gsLst>
            <a:gs pos="0">
              <a:srgbClr val="000000"/>
            </a:gs>
            <a:gs pos="31000">
              <a:srgbClr val="000000"/>
            </a:gs>
            <a:gs pos="90000">
              <a:srgbClr val="FFFFFF"/>
            </a:gs>
            <a:gs pos="100000">
              <a:srgbClr val="FFFFFF"/>
            </a:gs>
          </a:gsLst>
          <a:lin ang="18900044" scaled="0"/>
        </a:gra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oogle Shape;36;g2f0c93d3d1d_0_143"/>
          <p:cNvGrpSpPr/>
          <p:nvPr/>
        </p:nvGrpSpPr>
        <p:grpSpPr>
          <a:xfrm>
            <a:off x="0" y="-19052"/>
            <a:ext cx="12192000" cy="6858001"/>
            <a:chOff x="0" y="-1"/>
            <a:chExt cx="12192000" cy="6858001"/>
          </a:xfrm>
        </p:grpSpPr>
        <p:sp>
          <p:nvSpPr>
            <p:cNvPr id="37" name="Google Shape;37;g2f0c93d3d1d_0_14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000000"/>
                </a:gs>
                <a:gs pos="61000">
                  <a:srgbClr val="000000"/>
                </a:gs>
                <a:gs pos="91000">
                  <a:srgbClr val="808080"/>
                </a:gs>
                <a:gs pos="100000">
                  <a:srgbClr val="FFFFFF"/>
                </a:gs>
              </a:gsLst>
              <a:lin ang="1920016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" name="Google Shape;38;g2f0c93d3d1d_0_143" descr="image8.jpeg"/>
            <p:cNvPicPr preferRelativeResize="0"/>
            <p:nvPr/>
          </p:nvPicPr>
          <p:blipFill rotWithShape="1">
            <a:blip r:embed="rId2">
              <a:alphaModFix amt="32000"/>
            </a:blip>
            <a:srcRect l="1733" t="23640" r="28882" b="15178"/>
            <a:stretch/>
          </p:blipFill>
          <p:spPr>
            <a:xfrm>
              <a:off x="0" y="-1"/>
              <a:ext cx="12191999" cy="685800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" name="Google Shape;39;g2f0c93d3d1d_0_143"/>
          <p:cNvSpPr txBox="1">
            <a:spLocks noGrp="1"/>
          </p:cNvSpPr>
          <p:nvPr>
            <p:ph type="body" idx="1"/>
          </p:nvPr>
        </p:nvSpPr>
        <p:spPr>
          <a:xfrm>
            <a:off x="688784" y="487442"/>
            <a:ext cx="5947500" cy="22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Lato"/>
              <a:buNone/>
              <a:defRPr sz="4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5760"/>
              <a:buFont typeface="Lato"/>
              <a:buChar char="•"/>
              <a:defRPr sz="4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5760"/>
              <a:buFont typeface="Lato"/>
              <a:buChar char="•"/>
              <a:defRPr sz="4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5760"/>
              <a:buFont typeface="Lato"/>
              <a:buChar char="•"/>
              <a:defRPr sz="4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5943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5760"/>
              <a:buFont typeface="Lato"/>
              <a:buChar char="•"/>
              <a:defRPr sz="4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g2f0c93d3d1d_0_143"/>
          <p:cNvSpPr txBox="1">
            <a:spLocks noGrp="1"/>
          </p:cNvSpPr>
          <p:nvPr>
            <p:ph type="body" idx="2"/>
          </p:nvPr>
        </p:nvSpPr>
        <p:spPr>
          <a:xfrm>
            <a:off x="688785" y="4413375"/>
            <a:ext cx="5947500" cy="3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None/>
              <a:defRPr sz="1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1" name="Google Shape;41;g2f0c93d3d1d_0_143"/>
          <p:cNvCxnSpPr/>
          <p:nvPr/>
        </p:nvCxnSpPr>
        <p:spPr>
          <a:xfrm>
            <a:off x="0" y="4191000"/>
            <a:ext cx="7340700" cy="0"/>
          </a:xfrm>
          <a:prstGeom prst="straightConnector1">
            <a:avLst/>
          </a:prstGeom>
          <a:noFill/>
          <a:ln w="9525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cxnSp>
        <p:nvCxnSpPr>
          <p:cNvPr id="42" name="Google Shape;42;g2f0c93d3d1d_0_143"/>
          <p:cNvCxnSpPr/>
          <p:nvPr/>
        </p:nvCxnSpPr>
        <p:spPr>
          <a:xfrm>
            <a:off x="0" y="5868970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43" name="Google Shape;43;g2f0c93d3d1d_0_143" descr="Graphic 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0766" y="6016338"/>
            <a:ext cx="2423615" cy="46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g2f0c93d3d1d_0_143" descr="Graphic 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45604" y="6057901"/>
            <a:ext cx="2611668" cy="435279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g2f0c93d3d1d_0_143"/>
          <p:cNvSpPr txBox="1"/>
          <p:nvPr/>
        </p:nvSpPr>
        <p:spPr>
          <a:xfrm>
            <a:off x="638534" y="2951501"/>
            <a:ext cx="585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FACET-II</a:t>
            </a: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Director’s</a:t>
            </a: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Operations</a:t>
            </a:r>
            <a:r>
              <a:rPr lang="en-US" sz="24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Review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2f0c93d3d1d_0_143"/>
          <p:cNvSpPr txBox="1"/>
          <p:nvPr/>
        </p:nvSpPr>
        <p:spPr>
          <a:xfrm>
            <a:off x="647045" y="4805677"/>
            <a:ext cx="2312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Lato Black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May 24,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2f0c93d3d1d_0_143" descr="Picture 19"/>
          <p:cNvSpPr/>
          <p:nvPr/>
        </p:nvSpPr>
        <p:spPr>
          <a:xfrm>
            <a:off x="7375012" y="838200"/>
            <a:ext cx="3978900" cy="914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g2f0c93d3d1d_0_143"/>
          <p:cNvSpPr txBox="1"/>
          <p:nvPr/>
        </p:nvSpPr>
        <p:spPr>
          <a:xfrm>
            <a:off x="7497622" y="1775935"/>
            <a:ext cx="4115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Lato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Facility for Advanced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Lato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Accelerator Experimental Tests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g2f0c93d3d1d_0_14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One Column Bullets">
  <p:cSld name="FACET-II One Column Bullets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0c93d3d1d_0_158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2f0c93d3d1d_0_158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" name="Google Shape;53;g2f0c93d3d1d_0_158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10972800" cy="5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One Column Enumerated">
  <p:cSld name="FACET-II One Column Enumerated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0c93d3d1d_0_162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2f0c93d3d1d_0_162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g2f0c93d3d1d_0_162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10972800" cy="5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AutoNum type="arabicPeriod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AutoNum type="alphaLcPeriod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AutoNum type="romanLcPeriod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AutoNum type="alphaLcPeriod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AutoNum type="romanLcPeriod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One Column Bullets Text on top">
  <p:cSld name="FACET-II One Column Bullets Text on top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0c93d3d1d_0_166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2f0c93d3d1d_0_166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1" name="Google Shape;61;g2f0c93d3d1d_0_166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10972800" cy="5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None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160"/>
              <a:buChar char="•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160"/>
              <a:buChar char="-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160"/>
              <a:buChar char="•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160"/>
              <a:buChar char="-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Two Columns Bullets">
  <p:cSld name="FACET-II Two Columns Bulle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f0c93d3d1d_0_170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0c93d3d1d_0_170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g2f0c93d3d1d_0_170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5334000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g2f0c93d3d1d_0_170"/>
          <p:cNvSpPr txBox="1">
            <a:spLocks noGrp="1"/>
          </p:cNvSpPr>
          <p:nvPr>
            <p:ph type="body" idx="2"/>
          </p:nvPr>
        </p:nvSpPr>
        <p:spPr>
          <a:xfrm>
            <a:off x="6248400" y="1066800"/>
            <a:ext cx="5334000" cy="49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One Picture">
  <p:cSld name="FACET-II One Pictur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0c93d3d1d_0_175"/>
          <p:cNvSpPr>
            <a:spLocks noGrp="1"/>
          </p:cNvSpPr>
          <p:nvPr>
            <p:ph type="pic" idx="2"/>
          </p:nvPr>
        </p:nvSpPr>
        <p:spPr>
          <a:xfrm>
            <a:off x="609600" y="1107620"/>
            <a:ext cx="6930000" cy="49503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g2f0c93d3d1d_0_175"/>
          <p:cNvSpPr txBox="1">
            <a:spLocks noGrp="1"/>
          </p:cNvSpPr>
          <p:nvPr>
            <p:ph type="body" idx="1"/>
          </p:nvPr>
        </p:nvSpPr>
        <p:spPr>
          <a:xfrm>
            <a:off x="7869048" y="1107620"/>
            <a:ext cx="33735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ato"/>
              <a:buNone/>
              <a:defRPr sz="2000">
                <a:solidFill>
                  <a:schemeClr val="accent1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Char char="•"/>
              <a:defRPr sz="2000">
                <a:solidFill>
                  <a:schemeClr val="accent1"/>
                </a:solidFill>
              </a:defRPr>
            </a:lvl2pPr>
            <a:lvl3pPr marL="1371600" lvl="2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Char char="•"/>
              <a:defRPr sz="2000">
                <a:solidFill>
                  <a:schemeClr val="accent1"/>
                </a:solidFill>
              </a:defRPr>
            </a:lvl3pPr>
            <a:lvl4pPr marL="1828800" lvl="3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Char char="•"/>
              <a:defRPr sz="2000">
                <a:solidFill>
                  <a:schemeClr val="accent1"/>
                </a:solidFill>
              </a:defRPr>
            </a:lvl4pPr>
            <a:lvl5pPr marL="2286000" lvl="4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Char char="•"/>
              <a:defRPr sz="2000">
                <a:solidFill>
                  <a:schemeClr val="accen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g2f0c93d3d1d_0_175"/>
          <p:cNvSpPr txBox="1">
            <a:spLocks noGrp="1"/>
          </p:cNvSpPr>
          <p:nvPr>
            <p:ph type="body" idx="3"/>
          </p:nvPr>
        </p:nvSpPr>
        <p:spPr>
          <a:xfrm>
            <a:off x="7869049" y="1602469"/>
            <a:ext cx="3373500" cy="44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g2f0c93d3d1d_0_175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g2f0c93d3d1d_0_175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Three Pictures">
  <p:cSld name="FACET-II Three Picture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f0c93d3d1d_0_181"/>
          <p:cNvSpPr txBox="1">
            <a:spLocks noGrp="1"/>
          </p:cNvSpPr>
          <p:nvPr>
            <p:ph type="body" idx="1"/>
          </p:nvPr>
        </p:nvSpPr>
        <p:spPr>
          <a:xfrm>
            <a:off x="609600" y="4601585"/>
            <a:ext cx="33678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Lato"/>
              <a:buNone/>
              <a:defRPr sz="1400"/>
            </a:lvl1pPr>
            <a:lvl2pPr marL="914400" lvl="1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680"/>
              <a:buFont typeface="Lato"/>
              <a:buChar char="•"/>
              <a:defRPr sz="1400"/>
            </a:lvl2pPr>
            <a:lvl3pPr marL="1371600" lvl="2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680"/>
              <a:buFont typeface="Lato"/>
              <a:buChar char="•"/>
              <a:defRPr sz="1400"/>
            </a:lvl3pPr>
            <a:lvl4pPr marL="1828800" lvl="3" indent="-33528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680"/>
              <a:buFont typeface="Lato"/>
              <a:buChar char="•"/>
              <a:defRPr sz="1400"/>
            </a:lvl4pPr>
            <a:lvl5pPr marL="2286000" lvl="4" indent="-335279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680"/>
              <a:buFont typeface="Lato"/>
              <a:buChar char="•"/>
              <a:defRPr sz="14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g2f0c93d3d1d_0_181"/>
          <p:cNvSpPr txBox="1">
            <a:spLocks noGrp="1"/>
          </p:cNvSpPr>
          <p:nvPr>
            <p:ph type="body" idx="2"/>
          </p:nvPr>
        </p:nvSpPr>
        <p:spPr>
          <a:xfrm>
            <a:off x="609600" y="4104387"/>
            <a:ext cx="33678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ato"/>
              <a:buNone/>
              <a:defRPr sz="2000">
                <a:solidFill>
                  <a:schemeClr val="accent1"/>
                </a:solidFill>
              </a:defRPr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g2f0c93d3d1d_0_181"/>
          <p:cNvSpPr txBox="1">
            <a:spLocks noGrp="1"/>
          </p:cNvSpPr>
          <p:nvPr>
            <p:ph type="body" idx="3"/>
          </p:nvPr>
        </p:nvSpPr>
        <p:spPr>
          <a:xfrm>
            <a:off x="4419600" y="4601585"/>
            <a:ext cx="33678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Lato"/>
              <a:buNone/>
              <a:defRPr sz="14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g2f0c93d3d1d_0_181"/>
          <p:cNvSpPr txBox="1">
            <a:spLocks noGrp="1"/>
          </p:cNvSpPr>
          <p:nvPr>
            <p:ph type="body" idx="4"/>
          </p:nvPr>
        </p:nvSpPr>
        <p:spPr>
          <a:xfrm>
            <a:off x="4419600" y="4104387"/>
            <a:ext cx="33678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ato"/>
              <a:buNone/>
              <a:defRPr sz="2000">
                <a:solidFill>
                  <a:schemeClr val="accent1"/>
                </a:solidFill>
              </a:defRPr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g2f0c93d3d1d_0_181"/>
          <p:cNvSpPr txBox="1">
            <a:spLocks noGrp="1"/>
          </p:cNvSpPr>
          <p:nvPr>
            <p:ph type="body" idx="5"/>
          </p:nvPr>
        </p:nvSpPr>
        <p:spPr>
          <a:xfrm>
            <a:off x="8214589" y="4601585"/>
            <a:ext cx="3367800" cy="14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400"/>
              <a:buFont typeface="Lato"/>
              <a:buNone/>
              <a:defRPr sz="1400"/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g2f0c93d3d1d_0_181"/>
          <p:cNvSpPr txBox="1">
            <a:spLocks noGrp="1"/>
          </p:cNvSpPr>
          <p:nvPr>
            <p:ph type="body" idx="6"/>
          </p:nvPr>
        </p:nvSpPr>
        <p:spPr>
          <a:xfrm>
            <a:off x="8214589" y="4104387"/>
            <a:ext cx="33678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Lato"/>
              <a:buNone/>
              <a:defRPr sz="2000">
                <a:solidFill>
                  <a:schemeClr val="accent1"/>
                </a:solidFill>
              </a:defRPr>
            </a:lvl1pPr>
            <a:lvl2pPr marL="914400" lvl="1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2pPr>
            <a:lvl3pPr marL="1371600" lvl="2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3pPr>
            <a:lvl4pPr marL="1828800" lvl="3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-"/>
              <a:defRPr/>
            </a:lvl4pPr>
            <a:lvl5pPr marL="2286000" lvl="4" indent="-36576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16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g2f0c93d3d1d_0_181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g2f0c93d3d1d_0_181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g2f0c93d3d1d_0_181"/>
          <p:cNvSpPr>
            <a:spLocks noGrp="1"/>
          </p:cNvSpPr>
          <p:nvPr>
            <p:ph type="pic" idx="7"/>
          </p:nvPr>
        </p:nvSpPr>
        <p:spPr>
          <a:xfrm>
            <a:off x="609600" y="1103200"/>
            <a:ext cx="3367800" cy="281460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g2f0c93d3d1d_0_181"/>
          <p:cNvSpPr>
            <a:spLocks noGrp="1"/>
          </p:cNvSpPr>
          <p:nvPr>
            <p:ph type="pic" idx="8"/>
          </p:nvPr>
        </p:nvSpPr>
        <p:spPr>
          <a:xfrm>
            <a:off x="4419598" y="1098441"/>
            <a:ext cx="3367800" cy="281460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g2f0c93d3d1d_0_181"/>
          <p:cNvSpPr>
            <a:spLocks noGrp="1"/>
          </p:cNvSpPr>
          <p:nvPr>
            <p:ph type="pic" idx="9"/>
          </p:nvPr>
        </p:nvSpPr>
        <p:spPr>
          <a:xfrm>
            <a:off x="8214589" y="1103200"/>
            <a:ext cx="3367800" cy="2814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ACET_II Separation Slide">
  <p:cSld name="FACET_II Separation Slid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f0c93d3d1d_0_193"/>
          <p:cNvSpPr txBox="1">
            <a:spLocks noGrp="1"/>
          </p:cNvSpPr>
          <p:nvPr>
            <p:ph type="body" idx="1"/>
          </p:nvPr>
        </p:nvSpPr>
        <p:spPr>
          <a:xfrm>
            <a:off x="1219200" y="2117552"/>
            <a:ext cx="9753600" cy="14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7200"/>
              <a:buFont typeface="Lato"/>
              <a:buNone/>
              <a:defRPr sz="7200"/>
            </a:lvl1pPr>
            <a:lvl2pPr marL="914400" lvl="1" indent="-77724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8640"/>
              <a:buFont typeface="Lato"/>
              <a:buChar char="•"/>
              <a:defRPr sz="7200"/>
            </a:lvl2pPr>
            <a:lvl3pPr marL="1371600" lvl="2" indent="-77724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8640"/>
              <a:buFont typeface="Lato"/>
              <a:buChar char="•"/>
              <a:defRPr sz="7200"/>
            </a:lvl3pPr>
            <a:lvl4pPr marL="1828800" lvl="3" indent="-777239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8640"/>
              <a:buFont typeface="Lato"/>
              <a:buChar char="•"/>
              <a:defRPr sz="7200"/>
            </a:lvl4pPr>
            <a:lvl5pPr marL="2286000" lvl="4" indent="-777239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8640"/>
              <a:buFont typeface="Lato"/>
              <a:buChar char="•"/>
              <a:defRPr sz="7200"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7" name="Google Shape;87;g2f0c93d3d1d_0_193"/>
          <p:cNvCxnSpPr/>
          <p:nvPr/>
        </p:nvCxnSpPr>
        <p:spPr>
          <a:xfrm>
            <a:off x="0" y="5868970"/>
            <a:ext cx="12192000" cy="0"/>
          </a:xfrm>
          <a:prstGeom prst="straightConnector1">
            <a:avLst/>
          </a:prstGeom>
          <a:noFill/>
          <a:ln w="9525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88" name="Google Shape;88;g2f0c93d3d1d_0_193" descr="Graphic 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0766" y="6016338"/>
            <a:ext cx="2423615" cy="462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g2f0c93d3d1d_0_193" descr="Graphic 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45604" y="6057901"/>
            <a:ext cx="2611668" cy="43527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2f0c93d3d1d_0_193"/>
          <p:cNvSpPr txBox="1"/>
          <p:nvPr/>
        </p:nvSpPr>
        <p:spPr>
          <a:xfrm>
            <a:off x="617752" y="4800600"/>
            <a:ext cx="585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Lato"/>
              <a:buNone/>
            </a:pP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FACET-II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Director’s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Operations</a:t>
            </a: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4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Review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g2f0c93d3d1d_0_193"/>
          <p:cNvSpPr txBox="1"/>
          <p:nvPr/>
        </p:nvSpPr>
        <p:spPr>
          <a:xfrm>
            <a:off x="617753" y="5282439"/>
            <a:ext cx="2312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200"/>
              <a:buFont typeface="Lato Black"/>
              <a:buNone/>
            </a:pPr>
            <a:r>
              <a:rPr lang="en-US" sz="1200" b="0" i="0" u="none" strike="noStrike" cap="none">
                <a:solidFill>
                  <a:srgbClr val="404040"/>
                </a:solidFill>
                <a:latin typeface="Lato Black"/>
                <a:ea typeface="Lato Black"/>
                <a:cs typeface="Lato Black"/>
                <a:sym typeface="Lato Black"/>
              </a:rPr>
              <a:t>May 24,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g2f0c93d3d1d_0_193" descr="Picture 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1200" y="653298"/>
            <a:ext cx="3994183" cy="9143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2f0c93d3d1d_0_193"/>
          <p:cNvSpPr txBox="1"/>
          <p:nvPr/>
        </p:nvSpPr>
        <p:spPr>
          <a:xfrm>
            <a:off x="6193197" y="814084"/>
            <a:ext cx="3965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100"/>
              <a:buFont typeface="Lato"/>
              <a:buNone/>
            </a:pPr>
            <a:r>
              <a:rPr lang="en-US" sz="2100" b="1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rPr>
              <a:t>Facility for Advanced Accelerator Experimental Tests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g2f0c93d3d1d_0_193"/>
          <p:cNvCxnSpPr/>
          <p:nvPr/>
        </p:nvCxnSpPr>
        <p:spPr>
          <a:xfrm>
            <a:off x="6096000" y="898352"/>
            <a:ext cx="0" cy="549300"/>
          </a:xfrm>
          <a:prstGeom prst="straightConnector1">
            <a:avLst/>
          </a:prstGeom>
          <a:noFill/>
          <a:ln w="31750" cap="flat" cmpd="sng">
            <a:solidFill>
              <a:srgbClr val="40404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5" name="Google Shape;95;g2f0c93d3d1d_0_193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1 Column">
  <p:cSld name="Text Slide - 1 Column">
    <p:bg>
      <p:bgPr>
        <a:solidFill>
          <a:schemeClr val="lt1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6"/>
          <p:cNvSpPr txBox="1">
            <a:spLocks noGrp="1"/>
          </p:cNvSpPr>
          <p:nvPr>
            <p:ph type="body" idx="1"/>
          </p:nvPr>
        </p:nvSpPr>
        <p:spPr>
          <a:xfrm>
            <a:off x="800100" y="1110216"/>
            <a:ext cx="1055370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6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26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6" name="Google Shape;106;p26"/>
          <p:cNvSpPr txBox="1">
            <a:spLocks noGrp="1"/>
          </p:cNvSpPr>
          <p:nvPr>
            <p:ph type="body" idx="2"/>
          </p:nvPr>
        </p:nvSpPr>
        <p:spPr>
          <a:xfrm>
            <a:off x="800100" y="1605068"/>
            <a:ext cx="10553700" cy="445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xt Slide - 1 Column">
  <p:cSld name="1_Text Slide - 1 Column"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f12c262f10_0_109"/>
          <p:cNvSpPr txBox="1">
            <a:spLocks noGrp="1"/>
          </p:cNvSpPr>
          <p:nvPr>
            <p:ph type="body" idx="1"/>
          </p:nvPr>
        </p:nvSpPr>
        <p:spPr>
          <a:xfrm>
            <a:off x="800100" y="1110216"/>
            <a:ext cx="105537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g2f12c262f10_0_109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cxnSp>
        <p:nvCxnSpPr>
          <p:cNvPr id="112" name="Google Shape;112;g2f12c262f10_0_109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3" name="Google Shape;113;g2f12c262f10_0_109"/>
          <p:cNvSpPr txBox="1">
            <a:spLocks noGrp="1"/>
          </p:cNvSpPr>
          <p:nvPr>
            <p:ph type="body" idx="2"/>
          </p:nvPr>
        </p:nvSpPr>
        <p:spPr>
          <a:xfrm>
            <a:off x="800100" y="1605068"/>
            <a:ext cx="10553700" cy="44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rgbClr val="3F3F3F"/>
                </a:solidFill>
              </a:defRPr>
            </a:lvl1pPr>
            <a:lvl2pPr marL="914400" lvl="1" indent="-3492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>
                <a:solidFill>
                  <a:srgbClr val="3F3F3F"/>
                </a:solidFill>
              </a:defRPr>
            </a:lvl2pPr>
            <a:lvl3pPr marL="1371600" lvl="2" indent="-3492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>
                <a:solidFill>
                  <a:srgbClr val="3F3F3F"/>
                </a:solidFill>
              </a:defRPr>
            </a:lvl3pPr>
            <a:lvl4pPr marL="1828800" lvl="3" indent="-3492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>
                <a:solidFill>
                  <a:srgbClr val="3F3F3F"/>
                </a:solidFill>
              </a:defRPr>
            </a:lvl4pPr>
            <a:lvl5pPr marL="2286000" lvl="4" indent="-3492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>
                <a:solidFill>
                  <a:srgbClr val="3F3F3F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g2f12c262f10_0_109"/>
          <p:cNvSpPr txBox="1">
            <a:spLocks noGrp="1"/>
          </p:cNvSpPr>
          <p:nvPr>
            <p:ph type="ftr" idx="11"/>
          </p:nvPr>
        </p:nvSpPr>
        <p:spPr>
          <a:xfrm>
            <a:off x="1634491" y="6282824"/>
            <a:ext cx="58521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0925" rIns="121900" bIns="609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g2f12c262f10_0_109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0" bIns="609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1 Column 1">
  <p:cSld name="Text Slide - 1 Column 1"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7"/>
          <p:cNvSpPr txBox="1">
            <a:spLocks noGrp="1"/>
          </p:cNvSpPr>
          <p:nvPr>
            <p:ph type="body" idx="1"/>
          </p:nvPr>
        </p:nvSpPr>
        <p:spPr>
          <a:xfrm>
            <a:off x="800100" y="1110225"/>
            <a:ext cx="105537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46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  <a:defRPr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27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cxnSp>
        <p:nvCxnSpPr>
          <p:cNvPr id="119" name="Google Shape;119;p27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0" name="Google Shape;120;p27"/>
          <p:cNvSpPr txBox="1">
            <a:spLocks noGrp="1"/>
          </p:cNvSpPr>
          <p:nvPr>
            <p:ph type="body" idx="2"/>
          </p:nvPr>
        </p:nvSpPr>
        <p:spPr>
          <a:xfrm>
            <a:off x="800100" y="1534624"/>
            <a:ext cx="10553700" cy="44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365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700"/>
              <a:buChar char="●"/>
              <a:defRPr>
                <a:solidFill>
                  <a:srgbClr val="3F3F3F"/>
                </a:solidFill>
              </a:defRPr>
            </a:lvl2pPr>
            <a:lvl3pPr marL="1371600" lvl="2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 sz="1500">
                <a:solidFill>
                  <a:srgbClr val="3F3F3F"/>
                </a:solidFill>
              </a:defRPr>
            </a:lvl3pPr>
            <a:lvl4pPr marL="1828800" lvl="3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>
                <a:solidFill>
                  <a:srgbClr val="3F3F3F"/>
                </a:solidFill>
              </a:defRPr>
            </a:lvl4pPr>
            <a:lvl5pPr marL="2286000" lvl="4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>
                <a:solidFill>
                  <a:srgbClr val="3F3F3F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1" name="Google Shape;121;p27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subTitle" idx="3"/>
          </p:nvPr>
        </p:nvSpPr>
        <p:spPr>
          <a:xfrm>
            <a:off x="1634337" y="6356788"/>
            <a:ext cx="42099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3F3F3F"/>
              </a:buClr>
              <a:buSzPts val="1100"/>
              <a:buFont typeface="Lato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1 Column 1 1">
  <p:cSld name="Text Slide - 1 Column_1">
    <p:bg>
      <p:bgPr>
        <a:solidFill>
          <a:schemeClr val="lt1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9624390ff1_0_991"/>
          <p:cNvSpPr txBox="1">
            <a:spLocks noGrp="1"/>
          </p:cNvSpPr>
          <p:nvPr>
            <p:ph type="body" idx="1"/>
          </p:nvPr>
        </p:nvSpPr>
        <p:spPr>
          <a:xfrm>
            <a:off x="800100" y="1110225"/>
            <a:ext cx="105537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46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300"/>
              <a:buChar char="●"/>
              <a:defRPr sz="2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  <a:defRPr>
                <a:solidFill>
                  <a:schemeClr val="l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g29624390ff1_0_991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cxnSp>
        <p:nvCxnSpPr>
          <p:cNvPr id="126" name="Google Shape;126;g29624390ff1_0_991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7" name="Google Shape;127;g29624390ff1_0_991"/>
          <p:cNvSpPr txBox="1">
            <a:spLocks noGrp="1"/>
          </p:cNvSpPr>
          <p:nvPr>
            <p:ph type="body" idx="2"/>
          </p:nvPr>
        </p:nvSpPr>
        <p:spPr>
          <a:xfrm>
            <a:off x="800100" y="1534624"/>
            <a:ext cx="10553700" cy="44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365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700"/>
              <a:buChar char="●"/>
              <a:defRPr>
                <a:solidFill>
                  <a:srgbClr val="3F3F3F"/>
                </a:solidFill>
              </a:defRPr>
            </a:lvl2pPr>
            <a:lvl3pPr marL="1371600" lvl="2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 sz="1500">
                <a:solidFill>
                  <a:srgbClr val="3F3F3F"/>
                </a:solidFill>
              </a:defRPr>
            </a:lvl3pPr>
            <a:lvl4pPr marL="1828800" lvl="3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>
                <a:solidFill>
                  <a:srgbClr val="3F3F3F"/>
                </a:solidFill>
              </a:defRPr>
            </a:lvl4pPr>
            <a:lvl5pPr marL="2286000" lvl="4" indent="-3302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600"/>
              <a:buChar char="●"/>
              <a:defRPr>
                <a:solidFill>
                  <a:srgbClr val="3F3F3F"/>
                </a:solidFill>
              </a:defRPr>
            </a:lvl5pPr>
            <a:lvl6pPr marL="2743200" lvl="5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6pPr>
            <a:lvl7pPr marL="3200400" lvl="6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7pPr>
            <a:lvl8pPr marL="3657600" lvl="7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8pPr>
            <a:lvl9pPr marL="4114800" lvl="8" indent="-3048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Lato"/>
              <a:buChar char="●"/>
              <a:defRPr sz="12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8" name="Google Shape;128;g29624390ff1_0_991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9" name="Google Shape;129;g29624390ff1_0_991"/>
          <p:cNvSpPr txBox="1">
            <a:spLocks noGrp="1"/>
          </p:cNvSpPr>
          <p:nvPr>
            <p:ph type="subTitle" idx="3"/>
          </p:nvPr>
        </p:nvSpPr>
        <p:spPr>
          <a:xfrm>
            <a:off x="1634337" y="6356788"/>
            <a:ext cx="42099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100"/>
              <a:buNone/>
              <a:defRPr sz="1100">
                <a:solidFill>
                  <a:srgbClr val="3F3F3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ACET-II One Column Bullets Text on top">
  <p:cSld name="FACET-II One Column Bullets Text on top">
    <p:bg>
      <p:bgPr>
        <a:solidFill>
          <a:schemeClr val="lt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90d733f832_0_100"/>
          <p:cNvSpPr txBox="1">
            <a:spLocks noGrp="1"/>
          </p:cNvSpPr>
          <p:nvPr>
            <p:ph type="title"/>
          </p:nvPr>
        </p:nvSpPr>
        <p:spPr>
          <a:xfrm>
            <a:off x="609600" y="266701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32" name="Google Shape;132;g290d733f832_0_100"/>
          <p:cNvCxnSpPr/>
          <p:nvPr/>
        </p:nvCxnSpPr>
        <p:spPr>
          <a:xfrm>
            <a:off x="0" y="927135"/>
            <a:ext cx="115824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3" name="Google Shape;133;g290d733f832_0_100"/>
          <p:cNvSpPr txBox="1">
            <a:spLocks noGrp="1"/>
          </p:cNvSpPr>
          <p:nvPr>
            <p:ph type="sldNum" idx="12"/>
          </p:nvPr>
        </p:nvSpPr>
        <p:spPr>
          <a:xfrm>
            <a:off x="11430000" y="6579845"/>
            <a:ext cx="6861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g290d733f832_0_100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10972800" cy="5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Lato"/>
              <a:buNone/>
              <a:defRPr sz="2400">
                <a:solidFill>
                  <a:srgbClr val="3F3F3F"/>
                </a:solidFill>
              </a:defRPr>
            </a:lvl1pPr>
            <a:lvl2pPr marL="914400" lvl="1" indent="-381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2400"/>
              <a:buChar char="•"/>
              <a:defRPr sz="2000">
                <a:solidFill>
                  <a:srgbClr val="3F3F3F"/>
                </a:solidFill>
              </a:defRPr>
            </a:lvl2pPr>
            <a:lvl3pPr marL="1371600" lvl="2" indent="-3619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2100"/>
              <a:buFont typeface="Lato"/>
              <a:buChar char="-"/>
              <a:defRPr sz="1900">
                <a:solidFill>
                  <a:srgbClr val="3F3F3F"/>
                </a:solidFill>
              </a:defRPr>
            </a:lvl3pPr>
            <a:lvl4pPr marL="1828800" lvl="3" indent="-3492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900"/>
              <a:buChar char="•"/>
              <a:defRPr sz="1600">
                <a:solidFill>
                  <a:srgbClr val="3F3F3F"/>
                </a:solidFill>
              </a:defRPr>
            </a:lvl4pPr>
            <a:lvl5pPr marL="2286000" lvl="4" indent="-34925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C1515"/>
              </a:buClr>
              <a:buSzPts val="1900"/>
              <a:buFont typeface="Lato"/>
              <a:buChar char="-"/>
              <a:defRPr sz="1600" i="0">
                <a:solidFill>
                  <a:srgbClr val="3F3F3F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g290d733f832_0_100"/>
          <p:cNvSpPr txBox="1">
            <a:spLocks noGrp="1"/>
          </p:cNvSpPr>
          <p:nvPr>
            <p:ph type="ftr" idx="11"/>
          </p:nvPr>
        </p:nvSpPr>
        <p:spPr>
          <a:xfrm>
            <a:off x="1523176" y="6579844"/>
            <a:ext cx="81537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1">
  <p:cSld name="Agenda - Option 1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1"/>
          <p:cNvSpPr txBox="1">
            <a:spLocks noGrp="1"/>
          </p:cNvSpPr>
          <p:nvPr>
            <p:ph type="title"/>
          </p:nvPr>
        </p:nvSpPr>
        <p:spPr>
          <a:xfrm>
            <a:off x="800100" y="636586"/>
            <a:ext cx="3411930" cy="111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body" idx="1"/>
          </p:nvPr>
        </p:nvSpPr>
        <p:spPr>
          <a:xfrm>
            <a:off x="4403687" y="723007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41"/>
          <p:cNvSpPr txBox="1">
            <a:spLocks noGrp="1"/>
          </p:cNvSpPr>
          <p:nvPr>
            <p:ph type="body" idx="2"/>
          </p:nvPr>
        </p:nvSpPr>
        <p:spPr>
          <a:xfrm>
            <a:off x="4403687" y="2270224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41"/>
          <p:cNvSpPr txBox="1">
            <a:spLocks noGrp="1"/>
          </p:cNvSpPr>
          <p:nvPr>
            <p:ph type="body" idx="3"/>
          </p:nvPr>
        </p:nvSpPr>
        <p:spPr>
          <a:xfrm>
            <a:off x="4403687" y="3798312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41"/>
          <p:cNvSpPr txBox="1">
            <a:spLocks noGrp="1"/>
          </p:cNvSpPr>
          <p:nvPr>
            <p:ph type="body" idx="4"/>
          </p:nvPr>
        </p:nvSpPr>
        <p:spPr>
          <a:xfrm>
            <a:off x="7979932" y="711892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41"/>
          <p:cNvSpPr txBox="1">
            <a:spLocks noGrp="1"/>
          </p:cNvSpPr>
          <p:nvPr>
            <p:ph type="body" idx="5"/>
          </p:nvPr>
        </p:nvSpPr>
        <p:spPr>
          <a:xfrm>
            <a:off x="7979932" y="2259109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body" idx="6"/>
          </p:nvPr>
        </p:nvSpPr>
        <p:spPr>
          <a:xfrm>
            <a:off x="7979932" y="3787197"/>
            <a:ext cx="3384626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body" idx="7"/>
          </p:nvPr>
        </p:nvSpPr>
        <p:spPr>
          <a:xfrm>
            <a:off x="4403725" y="1136987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body" idx="8"/>
          </p:nvPr>
        </p:nvSpPr>
        <p:spPr>
          <a:xfrm>
            <a:off x="4403725" y="2686682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1"/>
          <p:cNvSpPr txBox="1">
            <a:spLocks noGrp="1"/>
          </p:cNvSpPr>
          <p:nvPr>
            <p:ph type="body" idx="9"/>
          </p:nvPr>
        </p:nvSpPr>
        <p:spPr>
          <a:xfrm>
            <a:off x="4403687" y="4218136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1"/>
          <p:cNvSpPr txBox="1">
            <a:spLocks noGrp="1"/>
          </p:cNvSpPr>
          <p:nvPr>
            <p:ph type="body" idx="13"/>
          </p:nvPr>
        </p:nvSpPr>
        <p:spPr>
          <a:xfrm>
            <a:off x="7979970" y="1115645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1"/>
          <p:cNvSpPr txBox="1">
            <a:spLocks noGrp="1"/>
          </p:cNvSpPr>
          <p:nvPr>
            <p:ph type="body" idx="14"/>
          </p:nvPr>
        </p:nvSpPr>
        <p:spPr>
          <a:xfrm>
            <a:off x="7979970" y="2665340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41"/>
          <p:cNvSpPr txBox="1">
            <a:spLocks noGrp="1"/>
          </p:cNvSpPr>
          <p:nvPr>
            <p:ph type="body" idx="15"/>
          </p:nvPr>
        </p:nvSpPr>
        <p:spPr>
          <a:xfrm>
            <a:off x="7979932" y="4196794"/>
            <a:ext cx="3384588" cy="111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50" name="Google Shape;150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652"/>
            <a:ext cx="12192000" cy="20922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1"/>
          <p:cNvSpPr/>
          <p:nvPr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1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2">
  <p:cSld name="Agenda - Option 2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2"/>
          <p:cNvSpPr txBox="1">
            <a:spLocks noGrp="1"/>
          </p:cNvSpPr>
          <p:nvPr>
            <p:ph type="body" idx="1"/>
          </p:nvPr>
        </p:nvSpPr>
        <p:spPr>
          <a:xfrm>
            <a:off x="4383050" y="723007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42"/>
          <p:cNvSpPr txBox="1">
            <a:spLocks noGrp="1"/>
          </p:cNvSpPr>
          <p:nvPr>
            <p:ph type="body" idx="2"/>
          </p:nvPr>
        </p:nvSpPr>
        <p:spPr>
          <a:xfrm>
            <a:off x="6096001" y="722981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42"/>
          <p:cNvSpPr txBox="1">
            <a:spLocks noGrp="1"/>
          </p:cNvSpPr>
          <p:nvPr>
            <p:ph type="body" idx="3"/>
          </p:nvPr>
        </p:nvSpPr>
        <p:spPr>
          <a:xfrm>
            <a:off x="6096001" y="1048833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body" idx="4"/>
          </p:nvPr>
        </p:nvSpPr>
        <p:spPr>
          <a:xfrm>
            <a:off x="4383050" y="1520675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42"/>
          <p:cNvSpPr txBox="1">
            <a:spLocks noGrp="1"/>
          </p:cNvSpPr>
          <p:nvPr>
            <p:ph type="body" idx="5"/>
          </p:nvPr>
        </p:nvSpPr>
        <p:spPr>
          <a:xfrm>
            <a:off x="6096001" y="1520649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42"/>
          <p:cNvSpPr txBox="1">
            <a:spLocks noGrp="1"/>
          </p:cNvSpPr>
          <p:nvPr>
            <p:ph type="body" idx="6"/>
          </p:nvPr>
        </p:nvSpPr>
        <p:spPr>
          <a:xfrm>
            <a:off x="6096001" y="1846501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42"/>
          <p:cNvSpPr txBox="1">
            <a:spLocks noGrp="1"/>
          </p:cNvSpPr>
          <p:nvPr>
            <p:ph type="body" idx="7"/>
          </p:nvPr>
        </p:nvSpPr>
        <p:spPr>
          <a:xfrm>
            <a:off x="4383050" y="2324828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42"/>
          <p:cNvSpPr txBox="1">
            <a:spLocks noGrp="1"/>
          </p:cNvSpPr>
          <p:nvPr>
            <p:ph type="body" idx="8"/>
          </p:nvPr>
        </p:nvSpPr>
        <p:spPr>
          <a:xfrm>
            <a:off x="6096001" y="2324802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42"/>
          <p:cNvSpPr txBox="1">
            <a:spLocks noGrp="1"/>
          </p:cNvSpPr>
          <p:nvPr>
            <p:ph type="body" idx="9"/>
          </p:nvPr>
        </p:nvSpPr>
        <p:spPr>
          <a:xfrm>
            <a:off x="6096001" y="2650654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42"/>
          <p:cNvSpPr txBox="1">
            <a:spLocks noGrp="1"/>
          </p:cNvSpPr>
          <p:nvPr>
            <p:ph type="body" idx="13"/>
          </p:nvPr>
        </p:nvSpPr>
        <p:spPr>
          <a:xfrm>
            <a:off x="4383050" y="3135454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42"/>
          <p:cNvSpPr txBox="1">
            <a:spLocks noGrp="1"/>
          </p:cNvSpPr>
          <p:nvPr>
            <p:ph type="body" idx="14"/>
          </p:nvPr>
        </p:nvSpPr>
        <p:spPr>
          <a:xfrm>
            <a:off x="6096001" y="3135428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42"/>
          <p:cNvSpPr txBox="1">
            <a:spLocks noGrp="1"/>
          </p:cNvSpPr>
          <p:nvPr>
            <p:ph type="body" idx="15"/>
          </p:nvPr>
        </p:nvSpPr>
        <p:spPr>
          <a:xfrm>
            <a:off x="6096001" y="3461280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42"/>
          <p:cNvSpPr txBox="1">
            <a:spLocks noGrp="1"/>
          </p:cNvSpPr>
          <p:nvPr>
            <p:ph type="body" idx="16"/>
          </p:nvPr>
        </p:nvSpPr>
        <p:spPr>
          <a:xfrm>
            <a:off x="4383050" y="3946105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42"/>
          <p:cNvSpPr txBox="1">
            <a:spLocks noGrp="1"/>
          </p:cNvSpPr>
          <p:nvPr>
            <p:ph type="body" idx="17"/>
          </p:nvPr>
        </p:nvSpPr>
        <p:spPr>
          <a:xfrm>
            <a:off x="6096001" y="3946079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42"/>
          <p:cNvSpPr txBox="1">
            <a:spLocks noGrp="1"/>
          </p:cNvSpPr>
          <p:nvPr>
            <p:ph type="body" idx="18"/>
          </p:nvPr>
        </p:nvSpPr>
        <p:spPr>
          <a:xfrm>
            <a:off x="6096001" y="4271931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42"/>
          <p:cNvSpPr txBox="1">
            <a:spLocks noGrp="1"/>
          </p:cNvSpPr>
          <p:nvPr>
            <p:ph type="body" idx="19"/>
          </p:nvPr>
        </p:nvSpPr>
        <p:spPr>
          <a:xfrm>
            <a:off x="4383050" y="4756743"/>
            <a:ext cx="1712950" cy="32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42"/>
          <p:cNvSpPr txBox="1">
            <a:spLocks noGrp="1"/>
          </p:cNvSpPr>
          <p:nvPr>
            <p:ph type="body" idx="20"/>
          </p:nvPr>
        </p:nvSpPr>
        <p:spPr>
          <a:xfrm>
            <a:off x="6096001" y="4756717"/>
            <a:ext cx="5295899" cy="32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Lato"/>
              <a:buNone/>
              <a:defRPr sz="1600" b="1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42"/>
          <p:cNvSpPr txBox="1">
            <a:spLocks noGrp="1"/>
          </p:cNvSpPr>
          <p:nvPr>
            <p:ph type="body" idx="21"/>
          </p:nvPr>
        </p:nvSpPr>
        <p:spPr>
          <a:xfrm>
            <a:off x="6096001" y="5082569"/>
            <a:ext cx="5295899" cy="3761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35714"/>
              </a:lnSpc>
              <a:spcBef>
                <a:spcPts val="6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2"/>
          <p:cNvSpPr txBox="1">
            <a:spLocks noGrp="1"/>
          </p:cNvSpPr>
          <p:nvPr>
            <p:ph type="title"/>
          </p:nvPr>
        </p:nvSpPr>
        <p:spPr>
          <a:xfrm>
            <a:off x="800100" y="636586"/>
            <a:ext cx="3411930" cy="111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74" name="Google Shape;174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652"/>
            <a:ext cx="12192000" cy="20922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2"/>
          <p:cNvSpPr/>
          <p:nvPr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2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42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Option 3">
  <p:cSld name="Agenda - Option 3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3"/>
          <p:cNvSpPr txBox="1">
            <a:spLocks noGrp="1"/>
          </p:cNvSpPr>
          <p:nvPr>
            <p:ph type="title"/>
          </p:nvPr>
        </p:nvSpPr>
        <p:spPr>
          <a:xfrm>
            <a:off x="800100" y="636586"/>
            <a:ext cx="10551391" cy="804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 sz="3600" b="0" i="0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43"/>
          <p:cNvSpPr txBox="1">
            <a:spLocks noGrp="1"/>
          </p:cNvSpPr>
          <p:nvPr>
            <p:ph type="subTitle" idx="1"/>
          </p:nvPr>
        </p:nvSpPr>
        <p:spPr>
          <a:xfrm>
            <a:off x="800100" y="1649637"/>
            <a:ext cx="3367809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R="0" lvl="0" algn="l">
              <a:lnSpc>
                <a:spcPct val="128571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1400"/>
              <a:buFont typeface="Arial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224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81" name="Google Shape;181;p43"/>
          <p:cNvCxnSpPr/>
          <p:nvPr/>
        </p:nvCxnSpPr>
        <p:spPr>
          <a:xfrm>
            <a:off x="800100" y="1975489"/>
            <a:ext cx="10569864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p43"/>
          <p:cNvSpPr txBox="1">
            <a:spLocks noGrp="1"/>
          </p:cNvSpPr>
          <p:nvPr>
            <p:ph type="body" idx="2"/>
          </p:nvPr>
        </p:nvSpPr>
        <p:spPr>
          <a:xfrm>
            <a:off x="4412095" y="1649638"/>
            <a:ext cx="3367810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43"/>
          <p:cNvSpPr txBox="1">
            <a:spLocks noGrp="1"/>
          </p:cNvSpPr>
          <p:nvPr>
            <p:ph type="body" idx="3"/>
          </p:nvPr>
        </p:nvSpPr>
        <p:spPr>
          <a:xfrm>
            <a:off x="8024090" y="1649638"/>
            <a:ext cx="3345873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43"/>
          <p:cNvSpPr txBox="1">
            <a:spLocks noGrp="1"/>
          </p:cNvSpPr>
          <p:nvPr>
            <p:ph type="body" idx="4"/>
          </p:nvPr>
        </p:nvSpPr>
        <p:spPr>
          <a:xfrm>
            <a:off x="793614" y="2122841"/>
            <a:ext cx="3367809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43"/>
          <p:cNvSpPr txBox="1">
            <a:spLocks noGrp="1"/>
          </p:cNvSpPr>
          <p:nvPr>
            <p:ph type="body" idx="5"/>
          </p:nvPr>
        </p:nvSpPr>
        <p:spPr>
          <a:xfrm>
            <a:off x="793614" y="2684332"/>
            <a:ext cx="3367809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43"/>
          <p:cNvSpPr txBox="1">
            <a:spLocks noGrp="1"/>
          </p:cNvSpPr>
          <p:nvPr>
            <p:ph type="body" idx="6"/>
          </p:nvPr>
        </p:nvSpPr>
        <p:spPr>
          <a:xfrm>
            <a:off x="4412095" y="2122841"/>
            <a:ext cx="3367809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43"/>
          <p:cNvSpPr txBox="1">
            <a:spLocks noGrp="1"/>
          </p:cNvSpPr>
          <p:nvPr>
            <p:ph type="body" idx="7"/>
          </p:nvPr>
        </p:nvSpPr>
        <p:spPr>
          <a:xfrm>
            <a:off x="4412095" y="2684332"/>
            <a:ext cx="3367809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43"/>
          <p:cNvSpPr txBox="1">
            <a:spLocks noGrp="1"/>
          </p:cNvSpPr>
          <p:nvPr>
            <p:ph type="body" idx="8"/>
          </p:nvPr>
        </p:nvSpPr>
        <p:spPr>
          <a:xfrm>
            <a:off x="8030577" y="2122841"/>
            <a:ext cx="3317674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43"/>
          <p:cNvSpPr txBox="1">
            <a:spLocks noGrp="1"/>
          </p:cNvSpPr>
          <p:nvPr>
            <p:ph type="body" idx="9"/>
          </p:nvPr>
        </p:nvSpPr>
        <p:spPr>
          <a:xfrm>
            <a:off x="8030577" y="2684332"/>
            <a:ext cx="3317674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43"/>
          <p:cNvSpPr txBox="1">
            <a:spLocks noGrp="1"/>
          </p:cNvSpPr>
          <p:nvPr>
            <p:ph type="body" idx="13"/>
          </p:nvPr>
        </p:nvSpPr>
        <p:spPr>
          <a:xfrm>
            <a:off x="4412095" y="3822149"/>
            <a:ext cx="3389674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43"/>
          <p:cNvSpPr txBox="1">
            <a:spLocks noGrp="1"/>
          </p:cNvSpPr>
          <p:nvPr>
            <p:ph type="body" idx="14"/>
          </p:nvPr>
        </p:nvSpPr>
        <p:spPr>
          <a:xfrm>
            <a:off x="8030577" y="3822149"/>
            <a:ext cx="3317673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43"/>
          <p:cNvSpPr txBox="1">
            <a:spLocks noGrp="1"/>
          </p:cNvSpPr>
          <p:nvPr>
            <p:ph type="body" idx="15"/>
          </p:nvPr>
        </p:nvSpPr>
        <p:spPr>
          <a:xfrm>
            <a:off x="793614" y="4295352"/>
            <a:ext cx="3361323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43"/>
          <p:cNvSpPr txBox="1">
            <a:spLocks noGrp="1"/>
          </p:cNvSpPr>
          <p:nvPr>
            <p:ph type="body" idx="16"/>
          </p:nvPr>
        </p:nvSpPr>
        <p:spPr>
          <a:xfrm>
            <a:off x="793614" y="4856843"/>
            <a:ext cx="3361323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43"/>
          <p:cNvSpPr txBox="1">
            <a:spLocks noGrp="1"/>
          </p:cNvSpPr>
          <p:nvPr>
            <p:ph type="body" idx="17"/>
          </p:nvPr>
        </p:nvSpPr>
        <p:spPr>
          <a:xfrm>
            <a:off x="4412095" y="4295352"/>
            <a:ext cx="3389674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3"/>
          <p:cNvSpPr txBox="1">
            <a:spLocks noGrp="1"/>
          </p:cNvSpPr>
          <p:nvPr>
            <p:ph type="body" idx="18"/>
          </p:nvPr>
        </p:nvSpPr>
        <p:spPr>
          <a:xfrm>
            <a:off x="4412095" y="4856843"/>
            <a:ext cx="3389674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3"/>
          <p:cNvSpPr txBox="1">
            <a:spLocks noGrp="1"/>
          </p:cNvSpPr>
          <p:nvPr>
            <p:ph type="body" idx="19"/>
          </p:nvPr>
        </p:nvSpPr>
        <p:spPr>
          <a:xfrm>
            <a:off x="8030577" y="4295352"/>
            <a:ext cx="3317673" cy="561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42857"/>
              </a:lnSpc>
              <a:spcBef>
                <a:spcPts val="500"/>
              </a:spcBef>
              <a:spcAft>
                <a:spcPts val="0"/>
              </a:spcAft>
              <a:buSzPts val="1568"/>
              <a:buNone/>
              <a:defRPr sz="1400" b="0" i="1"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3"/>
          <p:cNvSpPr txBox="1">
            <a:spLocks noGrp="1"/>
          </p:cNvSpPr>
          <p:nvPr>
            <p:ph type="body" idx="20"/>
          </p:nvPr>
        </p:nvSpPr>
        <p:spPr>
          <a:xfrm>
            <a:off x="8030577" y="4856843"/>
            <a:ext cx="3317673" cy="74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0" i="0">
                <a:latin typeface="Lato"/>
                <a:ea typeface="Lato"/>
                <a:cs typeface="Lato"/>
                <a:sym typeface="Lato"/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43"/>
          <p:cNvSpPr txBox="1">
            <a:spLocks noGrp="1"/>
          </p:cNvSpPr>
          <p:nvPr>
            <p:ph type="body" idx="21"/>
          </p:nvPr>
        </p:nvSpPr>
        <p:spPr>
          <a:xfrm>
            <a:off x="800100" y="3822149"/>
            <a:ext cx="3361323" cy="325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 b="1" i="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99" name="Google Shape;199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1652"/>
            <a:ext cx="12192000" cy="20922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3"/>
          <p:cNvSpPr/>
          <p:nvPr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1" name="Google Shape;201;p43"/>
          <p:cNvCxnSpPr/>
          <p:nvPr/>
        </p:nvCxnSpPr>
        <p:spPr>
          <a:xfrm>
            <a:off x="800100" y="4155271"/>
            <a:ext cx="10569864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p43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Image">
  <p:cSld name="Section Break - Image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44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7" name="Google Shape;207;p44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8" name="Google Shape;208;p44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9" name="Google Shape;209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4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Red">
  <p:cSld name="Section Break - Red">
    <p:bg>
      <p:bgPr>
        <a:gradFill>
          <a:gsLst>
            <a:gs pos="0">
              <a:srgbClr val="E04F39"/>
            </a:gs>
            <a:gs pos="15000">
              <a:srgbClr val="E04F39"/>
            </a:gs>
            <a:gs pos="50000">
              <a:srgbClr val="AF2D24"/>
            </a:gs>
            <a:gs pos="100000">
              <a:srgbClr val="8C1515"/>
            </a:gs>
          </a:gsLst>
          <a:lin ang="8100000" scaled="0"/>
        </a:gra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5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14" name="Google Shape;214;p45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p45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6" name="Google Shape;21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5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Blue">
  <p:cSld name="Section Break - Blue">
    <p:bg>
      <p:bgPr>
        <a:gradFill>
          <a:gsLst>
            <a:gs pos="0">
              <a:srgbClr val="1AA4BC"/>
            </a:gs>
            <a:gs pos="50000">
              <a:srgbClr val="006983"/>
            </a:gs>
            <a:gs pos="100000">
              <a:srgbClr val="013948"/>
            </a:gs>
          </a:gsLst>
          <a:lin ang="8100000" scaled="0"/>
        </a:gra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46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1" name="Google Shape;221;p46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2" name="Google Shape;222;p46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3" name="Google Shape;22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6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Purple">
  <p:cSld name="Section Break - Purple">
    <p:bg>
      <p:bgPr>
        <a:gradFill>
          <a:gsLst>
            <a:gs pos="0">
              <a:srgbClr val="B6B1A9"/>
            </a:gs>
            <a:gs pos="50000">
              <a:srgbClr val="877F7A"/>
            </a:gs>
            <a:gs pos="100000">
              <a:srgbClr val="544948"/>
            </a:gs>
          </a:gsLst>
          <a:lin ang="8100000" scaled="0"/>
        </a:gra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7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28" name="Google Shape;228;p47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9" name="Google Shape;229;p47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0" name="Google Shape;230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7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Orange">
  <p:cSld name="Section Break - Orange">
    <p:bg>
      <p:bgPr>
        <a:gradFill>
          <a:gsLst>
            <a:gs pos="0">
              <a:srgbClr val="FEDD5C"/>
            </a:gs>
            <a:gs pos="38000">
              <a:srgbClr val="F4B12F"/>
            </a:gs>
            <a:gs pos="78000">
              <a:srgbClr val="E98300"/>
            </a:gs>
            <a:gs pos="100000">
              <a:srgbClr val="E98300"/>
            </a:gs>
          </a:gsLst>
          <a:lin ang="8100000" scaled="0"/>
        </a:gra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8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35" name="Google Shape;235;p48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6" name="Google Shape;236;p48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37" name="Google Shape;237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8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Break - Green">
  <p:cSld name="Section Break - Green">
    <p:bg>
      <p:bgPr>
        <a:gradFill>
          <a:gsLst>
            <a:gs pos="0">
              <a:srgbClr val="8AC751"/>
            </a:gs>
            <a:gs pos="50000">
              <a:srgbClr val="59B06D"/>
            </a:gs>
            <a:gs pos="100000">
              <a:srgbClr val="279989"/>
            </a:gs>
          </a:gsLst>
          <a:lin ang="8100000" scaled="0"/>
        </a:gra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49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2" name="Google Shape;242;p49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3" name="Google Shape;243;p49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chemeClr val="lt1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4" name="Google Shape;24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9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- Printable">
  <p:cSld name="Section Break - Printab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0"/>
          <p:cNvSpPr txBox="1">
            <a:spLocks noGrp="1"/>
          </p:cNvSpPr>
          <p:nvPr>
            <p:ph type="title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>
                <a:solidFill>
                  <a:srgbClr val="8C151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48" name="Google Shape;248;p50"/>
          <p:cNvCxnSpPr/>
          <p:nvPr/>
        </p:nvCxnSpPr>
        <p:spPr>
          <a:xfrm>
            <a:off x="800100" y="2522007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9" name="Google Shape;249;p50"/>
          <p:cNvSpPr txBox="1">
            <a:spLocks noGrp="1"/>
          </p:cNvSpPr>
          <p:nvPr>
            <p:ph type="body" idx="1"/>
          </p:nvPr>
        </p:nvSpPr>
        <p:spPr>
          <a:xfrm>
            <a:off x="800100" y="1273091"/>
            <a:ext cx="1460711" cy="1243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6000"/>
              <a:buFont typeface="Lato"/>
              <a:buNone/>
              <a:defRPr sz="60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50"/>
          <p:cNvSpPr/>
          <p:nvPr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235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50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2 Column">
  <p:cSld name="Text Slide - 2 Column"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1"/>
          <p:cNvSpPr txBox="1">
            <a:spLocks noGrp="1"/>
          </p:cNvSpPr>
          <p:nvPr>
            <p:ph type="body" idx="1"/>
          </p:nvPr>
        </p:nvSpPr>
        <p:spPr>
          <a:xfrm>
            <a:off x="800100" y="1602938"/>
            <a:ext cx="5157788" cy="4454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4" name="Google Shape;254;p51"/>
          <p:cNvSpPr txBox="1">
            <a:spLocks noGrp="1"/>
          </p:cNvSpPr>
          <p:nvPr>
            <p:ph type="body" idx="2"/>
          </p:nvPr>
        </p:nvSpPr>
        <p:spPr>
          <a:xfrm>
            <a:off x="6229939" y="1602938"/>
            <a:ext cx="5157788" cy="4454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51"/>
          <p:cNvSpPr txBox="1">
            <a:spLocks noGrp="1"/>
          </p:cNvSpPr>
          <p:nvPr>
            <p:ph type="body" idx="3"/>
          </p:nvPr>
        </p:nvSpPr>
        <p:spPr>
          <a:xfrm>
            <a:off x="794904" y="1107621"/>
            <a:ext cx="5164831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6" name="Google Shape;256;p51"/>
          <p:cNvSpPr txBox="1">
            <a:spLocks noGrp="1"/>
          </p:cNvSpPr>
          <p:nvPr>
            <p:ph type="body" idx="4"/>
          </p:nvPr>
        </p:nvSpPr>
        <p:spPr>
          <a:xfrm>
            <a:off x="6234170" y="1107621"/>
            <a:ext cx="5162925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51"/>
          <p:cNvSpPr txBox="1">
            <a:spLocks noGrp="1"/>
          </p:cNvSpPr>
          <p:nvPr>
            <p:ph type="title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58" name="Google Shape;258;p51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9" name="Google Shape;259;p51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51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7176">
          <p15:clr>
            <a:srgbClr val="FBAE40"/>
          </p15:clr>
        </p15:guide>
        <p15:guide id="2" orient="horz" pos="888">
          <p15:clr>
            <a:srgbClr val="FBAE40"/>
          </p15:clr>
        </p15:guide>
        <p15:guide id="3" orient="horz" pos="381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One Image">
  <p:cSld name="Photo Slide - One Image"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2"/>
          <p:cNvSpPr>
            <a:spLocks noGrp="1"/>
          </p:cNvSpPr>
          <p:nvPr>
            <p:ph type="pic" idx="2"/>
          </p:nvPr>
        </p:nvSpPr>
        <p:spPr>
          <a:xfrm>
            <a:off x="800100" y="1107621"/>
            <a:ext cx="6929879" cy="4950264"/>
          </a:xfrm>
          <a:prstGeom prst="rect">
            <a:avLst/>
          </a:prstGeom>
          <a:noFill/>
          <a:ln>
            <a:noFill/>
          </a:ln>
        </p:spPr>
      </p:sp>
      <p:sp>
        <p:nvSpPr>
          <p:cNvPr id="263" name="Google Shape;263;p52"/>
          <p:cNvSpPr txBox="1">
            <a:spLocks noGrp="1"/>
          </p:cNvSpPr>
          <p:nvPr>
            <p:ph type="body" idx="1"/>
          </p:nvPr>
        </p:nvSpPr>
        <p:spPr>
          <a:xfrm>
            <a:off x="7980362" y="1107621"/>
            <a:ext cx="3373438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52"/>
          <p:cNvSpPr txBox="1">
            <a:spLocks noGrp="1"/>
          </p:cNvSpPr>
          <p:nvPr>
            <p:ph type="body" idx="3"/>
          </p:nvPr>
        </p:nvSpPr>
        <p:spPr>
          <a:xfrm>
            <a:off x="7980363" y="1602470"/>
            <a:ext cx="3373437" cy="4455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>
                <a:solidFill>
                  <a:srgbClr val="3F3F3F"/>
                </a:solidFill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>
                <a:solidFill>
                  <a:srgbClr val="3F3F3F"/>
                </a:solidFill>
              </a:defRPr>
            </a:lvl3pPr>
            <a:lvl4pPr marL="1828800" lvl="3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4pPr>
            <a:lvl5pPr marL="2286000" lvl="4" indent="-328167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568"/>
              <a:buChar char="•"/>
              <a:defRPr>
                <a:solidFill>
                  <a:srgbClr val="3F3F3F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52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52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7" name="Google Shape;267;p52"/>
          <p:cNvSpPr txBox="1">
            <a:spLocks noGrp="1"/>
          </p:cNvSpPr>
          <p:nvPr>
            <p:ph type="title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68" name="Google Shape;268;p52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 - 2 Images">
  <p:cSld name="Photo Slide - 2 Images">
    <p:bg>
      <p:bgPr>
        <a:solidFill>
          <a:schemeClr val="lt1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3"/>
          <p:cNvSpPr>
            <a:spLocks noGrp="1"/>
          </p:cNvSpPr>
          <p:nvPr>
            <p:ph type="pic" idx="2"/>
          </p:nvPr>
        </p:nvSpPr>
        <p:spPr>
          <a:xfrm>
            <a:off x="800100" y="1107622"/>
            <a:ext cx="5143050" cy="3190048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53"/>
          <p:cNvSpPr>
            <a:spLocks noGrp="1"/>
          </p:cNvSpPr>
          <p:nvPr>
            <p:ph type="pic" idx="3"/>
          </p:nvPr>
        </p:nvSpPr>
        <p:spPr>
          <a:xfrm>
            <a:off x="6229939" y="1107620"/>
            <a:ext cx="5123861" cy="3190049"/>
          </a:xfrm>
          <a:prstGeom prst="rect">
            <a:avLst/>
          </a:prstGeom>
          <a:noFill/>
          <a:ln>
            <a:noFill/>
          </a:ln>
        </p:spPr>
      </p:sp>
      <p:sp>
        <p:nvSpPr>
          <p:cNvPr id="272" name="Google Shape;272;p53"/>
          <p:cNvSpPr txBox="1">
            <a:spLocks noGrp="1"/>
          </p:cNvSpPr>
          <p:nvPr>
            <p:ph type="body" idx="1"/>
          </p:nvPr>
        </p:nvSpPr>
        <p:spPr>
          <a:xfrm>
            <a:off x="800100" y="4955452"/>
            <a:ext cx="5143050" cy="110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53"/>
          <p:cNvSpPr txBox="1">
            <a:spLocks noGrp="1"/>
          </p:cNvSpPr>
          <p:nvPr>
            <p:ph type="body" idx="4"/>
          </p:nvPr>
        </p:nvSpPr>
        <p:spPr>
          <a:xfrm>
            <a:off x="800100" y="4482939"/>
            <a:ext cx="514305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53"/>
          <p:cNvSpPr txBox="1">
            <a:spLocks noGrp="1"/>
          </p:cNvSpPr>
          <p:nvPr>
            <p:ph type="body" idx="5"/>
          </p:nvPr>
        </p:nvSpPr>
        <p:spPr>
          <a:xfrm>
            <a:off x="6237422" y="4955452"/>
            <a:ext cx="5143050" cy="110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53"/>
          <p:cNvSpPr txBox="1">
            <a:spLocks noGrp="1"/>
          </p:cNvSpPr>
          <p:nvPr>
            <p:ph type="body" idx="6"/>
          </p:nvPr>
        </p:nvSpPr>
        <p:spPr>
          <a:xfrm>
            <a:off x="6237422" y="4482939"/>
            <a:ext cx="514305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53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3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8" name="Google Shape;278;p53"/>
          <p:cNvSpPr txBox="1">
            <a:spLocks noGrp="1"/>
          </p:cNvSpPr>
          <p:nvPr>
            <p:ph type="title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79" name="Google Shape;279;p53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- 3 Columns">
  <p:cSld name="Content Slide - 3 Columns">
    <p:bg>
      <p:bgPr>
        <a:solidFill>
          <a:schemeClr val="lt1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4"/>
          <p:cNvSpPr txBox="1">
            <a:spLocks noGrp="1"/>
          </p:cNvSpPr>
          <p:nvPr>
            <p:ph type="body" idx="1"/>
          </p:nvPr>
        </p:nvSpPr>
        <p:spPr>
          <a:xfrm>
            <a:off x="800100" y="1107622"/>
            <a:ext cx="3367810" cy="2814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 sz="16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2" name="Google Shape;282;p54"/>
          <p:cNvSpPr txBox="1">
            <a:spLocks noGrp="1"/>
          </p:cNvSpPr>
          <p:nvPr>
            <p:ph type="body" idx="2"/>
          </p:nvPr>
        </p:nvSpPr>
        <p:spPr>
          <a:xfrm>
            <a:off x="800099" y="4601585"/>
            <a:ext cx="3367810" cy="1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3" name="Google Shape;283;p54"/>
          <p:cNvSpPr txBox="1">
            <a:spLocks noGrp="1"/>
          </p:cNvSpPr>
          <p:nvPr>
            <p:ph type="body" idx="3"/>
          </p:nvPr>
        </p:nvSpPr>
        <p:spPr>
          <a:xfrm>
            <a:off x="800099" y="4104388"/>
            <a:ext cx="336781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54"/>
          <p:cNvSpPr txBox="1">
            <a:spLocks noGrp="1"/>
          </p:cNvSpPr>
          <p:nvPr>
            <p:ph type="body" idx="4"/>
          </p:nvPr>
        </p:nvSpPr>
        <p:spPr>
          <a:xfrm>
            <a:off x="4412095" y="1107622"/>
            <a:ext cx="3367810" cy="2814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 sz="16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5" name="Google Shape;285;p54"/>
          <p:cNvSpPr txBox="1">
            <a:spLocks noGrp="1"/>
          </p:cNvSpPr>
          <p:nvPr>
            <p:ph type="body" idx="5"/>
          </p:nvPr>
        </p:nvSpPr>
        <p:spPr>
          <a:xfrm>
            <a:off x="4412094" y="4601585"/>
            <a:ext cx="3367810" cy="1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6" name="Google Shape;286;p54"/>
          <p:cNvSpPr txBox="1">
            <a:spLocks noGrp="1"/>
          </p:cNvSpPr>
          <p:nvPr>
            <p:ph type="body" idx="6"/>
          </p:nvPr>
        </p:nvSpPr>
        <p:spPr>
          <a:xfrm>
            <a:off x="4412094" y="4104388"/>
            <a:ext cx="336781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7" name="Google Shape;287;p54"/>
          <p:cNvSpPr txBox="1">
            <a:spLocks noGrp="1"/>
          </p:cNvSpPr>
          <p:nvPr>
            <p:ph type="body" idx="7"/>
          </p:nvPr>
        </p:nvSpPr>
        <p:spPr>
          <a:xfrm>
            <a:off x="8003707" y="1107622"/>
            <a:ext cx="3367810" cy="28146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Lato"/>
              <a:buNone/>
              <a:defRPr sz="1600">
                <a:solidFill>
                  <a:srgbClr val="544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2pPr>
            <a:lvl3pPr marL="1371600" lvl="2" indent="-34036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60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3pPr>
            <a:lvl4pPr marL="1828800" lvl="3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4pPr>
            <a:lvl5pPr marL="2286000" lvl="4" indent="-342392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792"/>
              <a:buChar char="•"/>
              <a:defRPr sz="1600">
                <a:latin typeface="Lato"/>
                <a:ea typeface="Lato"/>
                <a:cs typeface="Lato"/>
                <a:sym typeface="Lato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88" name="Google Shape;288;p54"/>
          <p:cNvSpPr txBox="1">
            <a:spLocks noGrp="1"/>
          </p:cNvSpPr>
          <p:nvPr>
            <p:ph type="body" idx="8"/>
          </p:nvPr>
        </p:nvSpPr>
        <p:spPr>
          <a:xfrm>
            <a:off x="8003706" y="4601585"/>
            <a:ext cx="3367810" cy="14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Lato"/>
              <a:buNone/>
              <a:defRPr sz="1400">
                <a:solidFill>
                  <a:srgbClr val="3F3F3F"/>
                </a:solidFill>
              </a:defRPr>
            </a:lvl1pPr>
            <a:lvl2pPr marL="914400" lvl="1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54"/>
          <p:cNvSpPr txBox="1">
            <a:spLocks noGrp="1"/>
          </p:cNvSpPr>
          <p:nvPr>
            <p:ph type="body" idx="9"/>
          </p:nvPr>
        </p:nvSpPr>
        <p:spPr>
          <a:xfrm>
            <a:off x="8003706" y="4104388"/>
            <a:ext cx="3367810" cy="398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Font typeface="Lato"/>
              <a:buNone/>
              <a:defRPr sz="20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7084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Char char="•"/>
              <a:defRPr sz="2000">
                <a:latin typeface="Lato"/>
                <a:ea typeface="Lato"/>
                <a:cs typeface="Lato"/>
                <a:sym typeface="Lato"/>
              </a:defRPr>
            </a:lvl2pPr>
            <a:lvl3pPr marL="1371600" lvl="2" indent="-35433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80"/>
              <a:buChar char="•"/>
              <a:defRPr/>
            </a:lvl3pPr>
            <a:lvl4pPr marL="1828800" lvl="3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4pPr>
            <a:lvl5pPr marL="2286000" lvl="4" indent="-356616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16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0" name="Google Shape;290;p54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2" name="Google Shape;292;p54"/>
          <p:cNvSpPr txBox="1">
            <a:spLocks noGrp="1"/>
          </p:cNvSpPr>
          <p:nvPr>
            <p:ph type="title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93" name="Google Shape;293;p54"/>
          <p:cNvCxnSpPr/>
          <p:nvPr/>
        </p:nvCxnSpPr>
        <p:spPr>
          <a:xfrm>
            <a:off x="800100" y="927135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8C151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- 1 Column 2" type="tx">
  <p:cSld name="TITLE_AND_BODY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g27fcca035c9_0_645" descr="Graphic 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00" y="6604000"/>
            <a:ext cx="643153" cy="21252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27fcca035c9_0_645"/>
          <p:cNvSpPr txBox="1">
            <a:spLocks noGrp="1"/>
          </p:cNvSpPr>
          <p:nvPr>
            <p:ph type="body" idx="1"/>
          </p:nvPr>
        </p:nvSpPr>
        <p:spPr>
          <a:xfrm>
            <a:off x="800100" y="1110215"/>
            <a:ext cx="10553700" cy="3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2000"/>
              <a:buFont typeface="Lato"/>
              <a:buNone/>
              <a:defRPr sz="2000">
                <a:solidFill>
                  <a:srgbClr val="B83A4B"/>
                </a:solidFill>
              </a:defRPr>
            </a:lvl1pPr>
            <a:lvl2pPr marL="914400" lvl="1" indent="-37084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2240"/>
              <a:buFont typeface="Lato"/>
              <a:buChar char="•"/>
              <a:defRPr sz="2000">
                <a:solidFill>
                  <a:srgbClr val="B83A4B"/>
                </a:solidFill>
              </a:defRPr>
            </a:lvl2pPr>
            <a:lvl3pPr marL="1371600" lvl="2" indent="-3683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2200"/>
              <a:buFont typeface="Lato"/>
              <a:buChar char="•"/>
              <a:defRPr sz="2000">
                <a:solidFill>
                  <a:srgbClr val="B83A4B"/>
                </a:solidFill>
              </a:defRPr>
            </a:lvl3pPr>
            <a:lvl4pPr marL="1828800" lvl="3" indent="-370839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2240"/>
              <a:buFont typeface="Lato"/>
              <a:buChar char="•"/>
              <a:defRPr sz="2000">
                <a:solidFill>
                  <a:srgbClr val="B83A4B"/>
                </a:solidFill>
              </a:defRPr>
            </a:lvl4pPr>
            <a:lvl5pPr marL="2286000" lvl="4" indent="-370839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2240"/>
              <a:buFont typeface="Lato"/>
              <a:buChar char="•"/>
              <a:defRPr sz="2000">
                <a:solidFill>
                  <a:srgbClr val="B83A4B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7" name="Google Shape;297;g27fcca035c9_0_645"/>
          <p:cNvSpPr txBox="1">
            <a:spLocks noGrp="1"/>
          </p:cNvSpPr>
          <p:nvPr>
            <p:ph type="title"/>
          </p:nvPr>
        </p:nvSpPr>
        <p:spPr>
          <a:xfrm>
            <a:off x="800100" y="266700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cxnSp>
        <p:nvCxnSpPr>
          <p:cNvPr id="298" name="Google Shape;298;g27fcca035c9_0_645"/>
          <p:cNvCxnSpPr/>
          <p:nvPr/>
        </p:nvCxnSpPr>
        <p:spPr>
          <a:xfrm>
            <a:off x="800100" y="927134"/>
            <a:ext cx="105537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99" name="Google Shape;299;g27fcca035c9_0_645"/>
          <p:cNvSpPr txBox="1">
            <a:spLocks noGrp="1"/>
          </p:cNvSpPr>
          <p:nvPr>
            <p:ph type="body" idx="2"/>
          </p:nvPr>
        </p:nvSpPr>
        <p:spPr>
          <a:xfrm>
            <a:off x="800100" y="1605068"/>
            <a:ext cx="10553700" cy="44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None/>
              <a:defRPr/>
            </a:lvl1pPr>
            <a:lvl2pPr marL="914400" lvl="1" indent="-35661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016"/>
              <a:buChar char="•"/>
              <a:defRPr/>
            </a:lvl2pPr>
            <a:lvl3pPr marL="1371600" lvl="2" indent="-35433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980"/>
              <a:buChar char="•"/>
              <a:defRPr/>
            </a:lvl3pPr>
            <a:lvl4pPr marL="1828800" lvl="3" indent="-35661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016"/>
              <a:buChar char="•"/>
              <a:defRPr/>
            </a:lvl4pPr>
            <a:lvl5pPr marL="2286000" lvl="4" indent="-356616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2016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40404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g27fcca035c9_0_645"/>
          <p:cNvSpPr txBox="1">
            <a:spLocks noGrp="1"/>
          </p:cNvSpPr>
          <p:nvPr>
            <p:ph type="sldNum" idx="12"/>
          </p:nvPr>
        </p:nvSpPr>
        <p:spPr>
          <a:xfrm>
            <a:off x="11976100" y="6616700"/>
            <a:ext cx="168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3F3F3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Relationship Id="rId22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g2f0c93d3d1d_0_117" descr="Graphic 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6047" y="6617292"/>
            <a:ext cx="643153" cy="2125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g2f0c93d3d1d_0_117"/>
          <p:cNvSpPr txBox="1">
            <a:spLocks noGrp="1"/>
          </p:cNvSpPr>
          <p:nvPr>
            <p:ph type="title"/>
          </p:nvPr>
        </p:nvSpPr>
        <p:spPr>
          <a:xfrm>
            <a:off x="609600" y="266700"/>
            <a:ext cx="109728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Lato"/>
              <a:buNone/>
              <a:defRPr sz="32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cxnSp>
        <p:nvCxnSpPr>
          <p:cNvPr id="12" name="Google Shape;12;g2f0c93d3d1d_0_117"/>
          <p:cNvCxnSpPr/>
          <p:nvPr/>
        </p:nvCxnSpPr>
        <p:spPr>
          <a:xfrm>
            <a:off x="0" y="927134"/>
            <a:ext cx="115824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3" name="Google Shape;13;g2f0c93d3d1d_0_117"/>
          <p:cNvSpPr txBox="1">
            <a:spLocks noGrp="1"/>
          </p:cNvSpPr>
          <p:nvPr>
            <p:ph type="sldNum" idx="12"/>
          </p:nvPr>
        </p:nvSpPr>
        <p:spPr>
          <a:xfrm>
            <a:off x="11941048" y="6636372"/>
            <a:ext cx="17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100"/>
              <a:buFont typeface="Lato"/>
              <a:buNone/>
              <a:defRPr sz="11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g2f0c93d3d1d_0_117"/>
          <p:cNvSpPr txBox="1">
            <a:spLocks noGrp="1"/>
          </p:cNvSpPr>
          <p:nvPr>
            <p:ph type="body" idx="1"/>
          </p:nvPr>
        </p:nvSpPr>
        <p:spPr>
          <a:xfrm>
            <a:off x="609600" y="1066800"/>
            <a:ext cx="10972800" cy="5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1148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41148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-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41148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41148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-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411479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0404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800100" y="636586"/>
            <a:ext cx="10553700" cy="1074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 sz="3600" b="0" i="0" u="none" strike="noStrike" cap="none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800100" y="1998482"/>
            <a:ext cx="10553700" cy="3996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B83A4B"/>
              </a:buClr>
              <a:buSzPts val="1600"/>
              <a:buFont typeface="Lato"/>
              <a:buNone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239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792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036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76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816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816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B83A4B"/>
              </a:buClr>
              <a:buSzPts val="1568"/>
              <a:buFont typeface="Arial"/>
              <a:buChar char="•"/>
              <a:defRPr sz="1400" b="0" i="1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ftr" idx="11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sldNum" idx="12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1" name="Google Shape;101;p25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788670" y="6361842"/>
            <a:ext cx="643152" cy="2125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gess@slac.stanford.edu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7.png"/><Relationship Id="rId7" Type="http://schemas.openxmlformats.org/officeDocument/2006/relationships/hyperlink" Target="mailto:tor@slac.stanford.ed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nanni@slac.stanford.edu" TargetMode="External"/><Relationship Id="rId11" Type="http://schemas.openxmlformats.org/officeDocument/2006/relationships/image" Target="../media/image42.png"/><Relationship Id="rId5" Type="http://schemas.openxmlformats.org/officeDocument/2006/relationships/hyperlink" Target="mailto:sgess@slac.stanford.edu" TargetMode="External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zrh@slac.stanford.edu" TargetMode="External"/><Relationship Id="rId5" Type="http://schemas.openxmlformats.org/officeDocument/2006/relationships/hyperlink" Target="mailto:marinelli@slac.stanford.edu" TargetMode="Externa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hyperlink" Target="mailto:marinelli@slac.stanford.edu" TargetMode="Externa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mailto:zrh@slac.stanford.edu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boshea@slac.stanford.edu" TargetMode="External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png"/><Relationship Id="rId9" Type="http://schemas.openxmlformats.org/officeDocument/2006/relationships/hyperlink" Target="mailto:sgess@slac.stanford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dreis@stanford.edu" TargetMode="External"/><Relationship Id="rId4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nanni@slac.stanford.edu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hyperlink" Target="mailto:edelen@slac.stanford.edu" TargetMode="External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mailto:boshea@slac.stanford.edu" TargetMode="External"/><Relationship Id="rId9" Type="http://schemas.openxmlformats.org/officeDocument/2006/relationships/image" Target="../media/image6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2f0c93d3d1d_0_106" descr="Google Shape;47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" y="-4648"/>
            <a:ext cx="12214555" cy="687068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g2f0c93d3d1d_0_106"/>
          <p:cNvCxnSpPr/>
          <p:nvPr/>
        </p:nvCxnSpPr>
        <p:spPr>
          <a:xfrm>
            <a:off x="800100" y="3762331"/>
            <a:ext cx="105537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</p:cxnSp>
      <p:pic>
        <p:nvPicPr>
          <p:cNvPr id="307" name="Google Shape;307;g2f0c93d3d1d_0_106" descr="Google Shape;476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9785" y="6147834"/>
            <a:ext cx="1734823" cy="331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g2f0c93d3d1d_0_106" descr="Google Shape;477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46869" y="6156021"/>
            <a:ext cx="2022943" cy="33715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2f0c93d3d1d_0_106"/>
          <p:cNvSpPr txBox="1">
            <a:spLocks noGrp="1"/>
          </p:cNvSpPr>
          <p:nvPr>
            <p:ph type="body" idx="1"/>
          </p:nvPr>
        </p:nvSpPr>
        <p:spPr>
          <a:xfrm>
            <a:off x="789525" y="933300"/>
            <a:ext cx="9958800" cy="27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/>
              <a:t>Accelerator Physics Research </a:t>
            </a:r>
            <a:endParaRPr sz="4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sz="4800"/>
              <a:t>at SLAC</a:t>
            </a:r>
            <a:endParaRPr sz="48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endParaRPr sz="4800"/>
          </a:p>
        </p:txBody>
      </p:sp>
      <p:sp>
        <p:nvSpPr>
          <p:cNvPr id="310" name="Google Shape;310;g2f0c93d3d1d_0_106"/>
          <p:cNvSpPr txBox="1"/>
          <p:nvPr/>
        </p:nvSpPr>
        <p:spPr>
          <a:xfrm>
            <a:off x="800100" y="3877825"/>
            <a:ext cx="9117600" cy="2431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Emilio Nanni</a:t>
            </a:r>
            <a:endParaRPr sz="20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Associate Professor of Particle Physics and Astrophysics, and of Photon Science</a:t>
            </a:r>
            <a:endParaRPr sz="2000" b="0" i="0" u="none" strike="noStrike" cap="none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None/>
            </a:pPr>
            <a:r>
              <a:rPr lang="en-US" sz="2000" u="sng" dirty="0">
                <a:solidFill>
                  <a:srgbClr val="00B0F0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nanni</a:t>
            </a:r>
            <a:r>
              <a:rPr lang="en-US" sz="2000" b="0" i="0" u="sng" strike="noStrike" cap="none" dirty="0">
                <a:solidFill>
                  <a:srgbClr val="00B0F0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@slac.stanford.edu</a:t>
            </a:r>
            <a:r>
              <a:rPr lang="en-US" sz="2000" b="0" i="0" u="none" strike="noStrike" cap="none" dirty="0">
                <a:solidFill>
                  <a:srgbClr val="00B0F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2000" b="0" i="0" u="none" strike="noStrike" cap="none" dirty="0">
              <a:solidFill>
                <a:srgbClr val="00B0F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None/>
            </a:pPr>
            <a:endParaRPr sz="2000" dirty="0">
              <a:solidFill>
                <a:srgbClr val="00B0F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ato"/>
              <a:buNone/>
            </a:pPr>
            <a:r>
              <a:rPr lang="en-US" sz="2000" i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On behalf of SLAC Accelerator and Technology Innovation Directorates</a:t>
            </a:r>
            <a:endParaRPr sz="2000" i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499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Lato"/>
              <a:buNone/>
            </a:pPr>
            <a:endParaRPr sz="2000" dirty="0">
              <a:solidFill>
                <a:srgbClr val="00B0F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Lato"/>
              <a:buNone/>
            </a:pPr>
            <a:endParaRPr sz="20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ffd83b1c37_0_0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Accelerators at SLAC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6" name="Google Shape;316;g2ffd83b1c37_0_0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317" name="Google Shape;317;g2ffd83b1c3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100" y="1081100"/>
            <a:ext cx="2953000" cy="507970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8" name="Google Shape;318;g2ffd83b1c37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6076" y="1081101"/>
            <a:ext cx="3448226" cy="1270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19" name="Google Shape;319;g2ffd83b1c37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98300" y="1081100"/>
            <a:ext cx="2743200" cy="437488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20" name="Google Shape;320;g2ffd83b1c37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1303" y="3060188"/>
            <a:ext cx="2789400" cy="23691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21" name="Google Shape;321;g2ffd83b1c37_0_0"/>
          <p:cNvSpPr txBox="1"/>
          <p:nvPr/>
        </p:nvSpPr>
        <p:spPr>
          <a:xfrm>
            <a:off x="1543400" y="1081100"/>
            <a:ext cx="1466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SLAC c.1965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2" name="Google Shape;322;g2ffd83b1c37_0_0"/>
          <p:cNvSpPr txBox="1"/>
          <p:nvPr/>
        </p:nvSpPr>
        <p:spPr>
          <a:xfrm>
            <a:off x="4724398" y="2399850"/>
            <a:ext cx="2743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S-band copper RF structure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3" name="Google Shape;323;g2ffd83b1c37_0_0"/>
          <p:cNvSpPr txBox="1"/>
          <p:nvPr/>
        </p:nvSpPr>
        <p:spPr>
          <a:xfrm>
            <a:off x="4724398" y="5483100"/>
            <a:ext cx="2743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Electron-Proton scattering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4" name="Google Shape;324;g2ffd83b1c37_0_0"/>
          <p:cNvSpPr/>
          <p:nvPr/>
        </p:nvSpPr>
        <p:spPr>
          <a:xfrm>
            <a:off x="4557975" y="5967975"/>
            <a:ext cx="6916200" cy="741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latin typeface="Lato"/>
                <a:ea typeface="Lato"/>
                <a:cs typeface="Lato"/>
                <a:sym typeface="Lato"/>
              </a:rPr>
              <a:t>SLAC was approved by the Atomic Energy Commission in 1961. Quarks were discovered at SLAC just eight years later.</a:t>
            </a:r>
            <a:endParaRPr sz="18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5" name="Google Shape;325;g2ffd83b1c37_0_0"/>
          <p:cNvSpPr txBox="1"/>
          <p:nvPr/>
        </p:nvSpPr>
        <p:spPr>
          <a:xfrm>
            <a:off x="8298298" y="5536875"/>
            <a:ext cx="2743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PRL 23, 935, 1969.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245a351e47_0_42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SLAC: Four Decades of Colliders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1" name="Google Shape;331;g2245a351e47_0_42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grpSp>
        <p:nvGrpSpPr>
          <p:cNvPr id="332" name="Google Shape;332;g2245a351e47_0_42"/>
          <p:cNvGrpSpPr/>
          <p:nvPr/>
        </p:nvGrpSpPr>
        <p:grpSpPr>
          <a:xfrm>
            <a:off x="408050" y="1051201"/>
            <a:ext cx="4114800" cy="3202874"/>
            <a:chOff x="408050" y="1051201"/>
            <a:chExt cx="4114800" cy="3202874"/>
          </a:xfrm>
        </p:grpSpPr>
        <p:pic>
          <p:nvPicPr>
            <p:cNvPr id="333" name="Google Shape;333;g2245a351e47_0_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08050" y="1051201"/>
              <a:ext cx="4114800" cy="27717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</p:pic>
        <p:sp>
          <p:nvSpPr>
            <p:cNvPr id="334" name="Google Shape;334;g2245a351e47_0_42"/>
            <p:cNvSpPr txBox="1"/>
            <p:nvPr/>
          </p:nvSpPr>
          <p:spPr>
            <a:xfrm>
              <a:off x="1192838" y="3822975"/>
              <a:ext cx="2545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SPEAR (1972-1990)</a:t>
              </a:r>
              <a:endPara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35" name="Google Shape;335;g2245a351e47_0_42"/>
          <p:cNvGrpSpPr/>
          <p:nvPr/>
        </p:nvGrpSpPr>
        <p:grpSpPr>
          <a:xfrm>
            <a:off x="4117013" y="2262726"/>
            <a:ext cx="4513728" cy="3208099"/>
            <a:chOff x="4117013" y="2262726"/>
            <a:chExt cx="4513728" cy="3208099"/>
          </a:xfrm>
        </p:grpSpPr>
        <p:pic>
          <p:nvPicPr>
            <p:cNvPr id="336" name="Google Shape;336;g2245a351e47_0_4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117013" y="2262726"/>
              <a:ext cx="4513728" cy="277700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</p:pic>
        <p:sp>
          <p:nvSpPr>
            <p:cNvPr id="337" name="Google Shape;337;g2245a351e47_0_42"/>
            <p:cNvSpPr txBox="1"/>
            <p:nvPr/>
          </p:nvSpPr>
          <p:spPr>
            <a:xfrm>
              <a:off x="5101288" y="5039725"/>
              <a:ext cx="2545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SLC (1988-1998)</a:t>
              </a:r>
              <a:endPara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38" name="Google Shape;338;g2245a351e47_0_42"/>
          <p:cNvGrpSpPr/>
          <p:nvPr/>
        </p:nvGrpSpPr>
        <p:grpSpPr>
          <a:xfrm>
            <a:off x="8054225" y="3702726"/>
            <a:ext cx="3771900" cy="2936174"/>
            <a:chOff x="8054225" y="3702726"/>
            <a:chExt cx="3771900" cy="2936174"/>
          </a:xfrm>
        </p:grpSpPr>
        <p:pic>
          <p:nvPicPr>
            <p:cNvPr id="339" name="Google Shape;339;g2245a351e47_0_4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054225" y="3702726"/>
              <a:ext cx="3771900" cy="25050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49803"/>
                </a:srgbClr>
              </a:outerShdw>
            </a:effectLst>
          </p:spPr>
        </p:pic>
        <p:sp>
          <p:nvSpPr>
            <p:cNvPr id="340" name="Google Shape;340;g2245a351e47_0_42"/>
            <p:cNvSpPr txBox="1"/>
            <p:nvPr/>
          </p:nvSpPr>
          <p:spPr>
            <a:xfrm>
              <a:off x="8667575" y="6207800"/>
              <a:ext cx="2545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PEP-II (1998-2008)</a:t>
              </a:r>
              <a:endPara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341" name="Google Shape;341;g2245a351e47_0_42"/>
          <p:cNvSpPr/>
          <p:nvPr/>
        </p:nvSpPr>
        <p:spPr>
          <a:xfrm>
            <a:off x="7515822" y="500100"/>
            <a:ext cx="4513728" cy="1366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SLAC developed leadership in many areas of collider physics and continues to contribute expertise to the design and operation of colliders around the world.</a:t>
            </a:r>
            <a:endParaRPr sz="1800" b="0" i="0" u="none" strike="noStrike" cap="non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245a351e47_0_62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SLAC Evolved: Lightsource Leadership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7" name="Google Shape;347;g2245a351e47_0_62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48" name="Google Shape;348;g2245a351e47_0_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72646"/>
            <a:ext cx="12192000" cy="3058200"/>
          </a:xfrm>
          <a:prstGeom prst="snip2Diag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pic>
      <p:grpSp>
        <p:nvGrpSpPr>
          <p:cNvPr id="349" name="Google Shape;349;g2245a351e47_0_62"/>
          <p:cNvGrpSpPr/>
          <p:nvPr/>
        </p:nvGrpSpPr>
        <p:grpSpPr>
          <a:xfrm>
            <a:off x="6818018" y="1070125"/>
            <a:ext cx="5066832" cy="2797878"/>
            <a:chOff x="6818018" y="1070125"/>
            <a:chExt cx="5066832" cy="2797878"/>
          </a:xfrm>
        </p:grpSpPr>
        <p:cxnSp>
          <p:nvCxnSpPr>
            <p:cNvPr id="350" name="Google Shape;350;g2245a351e47_0_62"/>
            <p:cNvCxnSpPr/>
            <p:nvPr/>
          </p:nvCxnSpPr>
          <p:spPr>
            <a:xfrm rot="10800000" flipH="1">
              <a:off x="6818018" y="3299803"/>
              <a:ext cx="3403500" cy="568200"/>
            </a:xfrm>
            <a:prstGeom prst="straightConnector1">
              <a:avLst/>
            </a:prstGeom>
            <a:noFill/>
            <a:ln w="76200" cap="flat" cmpd="sng">
              <a:solidFill>
                <a:srgbClr val="00B0F0">
                  <a:alpha val="7137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351" name="Google Shape;351;g2245a351e47_0_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73050" y="1070125"/>
              <a:ext cx="1678400" cy="7001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52" name="Google Shape;352;g2245a351e47_0_62"/>
            <p:cNvCxnSpPr/>
            <p:nvPr/>
          </p:nvCxnSpPr>
          <p:spPr>
            <a:xfrm flipH="1">
              <a:off x="8734225" y="2049200"/>
              <a:ext cx="792300" cy="1429800"/>
            </a:xfrm>
            <a:prstGeom prst="straightConnector1">
              <a:avLst/>
            </a:prstGeom>
            <a:noFill/>
            <a:ln w="28575" cap="flat" cmpd="sng">
              <a:solidFill>
                <a:srgbClr val="00B0F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53" name="Google Shape;353;g2245a351e47_0_62"/>
            <p:cNvSpPr txBox="1"/>
            <p:nvPr/>
          </p:nvSpPr>
          <p:spPr>
            <a:xfrm>
              <a:off x="9339650" y="1770225"/>
              <a:ext cx="25452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World’s </a:t>
              </a:r>
              <a:r>
                <a:rPr lang="en-US" sz="1600" b="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First X-Ray FEL</a:t>
              </a:r>
              <a:endPara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54" name="Google Shape;354;g2245a351e47_0_62"/>
          <p:cNvGrpSpPr/>
          <p:nvPr/>
        </p:nvGrpSpPr>
        <p:grpSpPr>
          <a:xfrm>
            <a:off x="80643" y="1169925"/>
            <a:ext cx="3403500" cy="3834478"/>
            <a:chOff x="80643" y="1169925"/>
            <a:chExt cx="3403500" cy="3834478"/>
          </a:xfrm>
        </p:grpSpPr>
        <p:cxnSp>
          <p:nvCxnSpPr>
            <p:cNvPr id="355" name="Google Shape;355;g2245a351e47_0_62"/>
            <p:cNvCxnSpPr/>
            <p:nvPr/>
          </p:nvCxnSpPr>
          <p:spPr>
            <a:xfrm rot="10800000" flipH="1">
              <a:off x="80643" y="4436203"/>
              <a:ext cx="3403500" cy="568200"/>
            </a:xfrm>
            <a:prstGeom prst="straightConnector1">
              <a:avLst/>
            </a:prstGeom>
            <a:noFill/>
            <a:ln w="76200" cap="flat" cmpd="sng">
              <a:solidFill>
                <a:srgbClr val="FFFF00">
                  <a:alpha val="71372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56" name="Google Shape;356;g2245a351e47_0_62"/>
            <p:cNvCxnSpPr>
              <a:stCxn id="357" idx="2"/>
            </p:cNvCxnSpPr>
            <p:nvPr/>
          </p:nvCxnSpPr>
          <p:spPr>
            <a:xfrm>
              <a:off x="1782400" y="2201325"/>
              <a:ext cx="230400" cy="2434200"/>
            </a:xfrm>
            <a:prstGeom prst="straightConnector1">
              <a:avLst/>
            </a:prstGeom>
            <a:noFill/>
            <a:ln w="28575" cap="flat" cmpd="sng">
              <a:solidFill>
                <a:srgbClr val="FFFF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57" name="Google Shape;357;g2245a351e47_0_62"/>
            <p:cNvSpPr txBox="1"/>
            <p:nvPr/>
          </p:nvSpPr>
          <p:spPr>
            <a:xfrm>
              <a:off x="477250" y="1770225"/>
              <a:ext cx="2610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World’s Highest Rate XFEL</a:t>
              </a:r>
              <a:endPara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grpSp>
          <p:nvGrpSpPr>
            <p:cNvPr id="358" name="Google Shape;358;g2245a351e47_0_62"/>
            <p:cNvGrpSpPr/>
            <p:nvPr/>
          </p:nvGrpSpPr>
          <p:grpSpPr>
            <a:xfrm>
              <a:off x="725200" y="1169925"/>
              <a:ext cx="2329198" cy="683950"/>
              <a:chOff x="3078900" y="5075800"/>
              <a:chExt cx="2329198" cy="683950"/>
            </a:xfrm>
          </p:grpSpPr>
          <p:pic>
            <p:nvPicPr>
              <p:cNvPr id="359" name="Google Shape;359;g2245a351e47_0_6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078900" y="5075800"/>
                <a:ext cx="640610" cy="632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60" name="Google Shape;360;g2245a351e47_0_62"/>
              <p:cNvSpPr txBox="1"/>
              <p:nvPr/>
            </p:nvSpPr>
            <p:spPr>
              <a:xfrm>
                <a:off x="3307498" y="5082650"/>
                <a:ext cx="2100600" cy="67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200"/>
                  <a:buFont typeface="Arial"/>
                  <a:buNone/>
                </a:pPr>
                <a:r>
                  <a:rPr lang="en-US" sz="3200" b="1" i="1" u="none" strike="noStrike" cap="none">
                    <a:solidFill>
                      <a:srgbClr val="B40002"/>
                    </a:solidFill>
                    <a:latin typeface="Lato"/>
                    <a:ea typeface="Lato"/>
                    <a:cs typeface="Lato"/>
                    <a:sym typeface="Lato"/>
                  </a:rPr>
                  <a:t>LCLS-II</a:t>
                </a:r>
                <a:endParaRPr sz="3200" b="1" i="1" u="none" strike="noStrike" cap="none">
                  <a:solidFill>
                    <a:srgbClr val="B40002"/>
                  </a:solidFill>
                  <a:latin typeface="Lato"/>
                  <a:ea typeface="Lato"/>
                  <a:cs typeface="Lato"/>
                  <a:sym typeface="Lato"/>
                </a:endParaRPr>
              </a:p>
            </p:txBody>
          </p:sp>
        </p:grpSp>
      </p:grpSp>
      <p:grpSp>
        <p:nvGrpSpPr>
          <p:cNvPr id="361" name="Google Shape;361;g2245a351e47_0_62"/>
          <p:cNvGrpSpPr/>
          <p:nvPr/>
        </p:nvGrpSpPr>
        <p:grpSpPr>
          <a:xfrm>
            <a:off x="3386668" y="3868003"/>
            <a:ext cx="3646707" cy="2832097"/>
            <a:chOff x="3386668" y="3868003"/>
            <a:chExt cx="3646707" cy="2832097"/>
          </a:xfrm>
        </p:grpSpPr>
        <p:cxnSp>
          <p:nvCxnSpPr>
            <p:cNvPr id="362" name="Google Shape;362;g2245a351e47_0_62"/>
            <p:cNvCxnSpPr/>
            <p:nvPr/>
          </p:nvCxnSpPr>
          <p:spPr>
            <a:xfrm rot="10800000" flipH="1">
              <a:off x="3386668" y="3868003"/>
              <a:ext cx="3403500" cy="568200"/>
            </a:xfrm>
            <a:prstGeom prst="straightConnector1">
              <a:avLst/>
            </a:prstGeom>
            <a:noFill/>
            <a:ln w="76200" cap="flat" cmpd="sng">
              <a:solidFill>
                <a:srgbClr val="C00000">
                  <a:alpha val="71372"/>
                </a:srgbClr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cxnSp>
        <p:pic>
          <p:nvPicPr>
            <p:cNvPr id="363" name="Google Shape;363;g2245a351e47_0_6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99925" y="5696625"/>
              <a:ext cx="568200" cy="568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4" name="Google Shape;364;g2245a351e47_0_62"/>
            <p:cNvSpPr txBox="1"/>
            <p:nvPr/>
          </p:nvSpPr>
          <p:spPr>
            <a:xfrm>
              <a:off x="4868125" y="5642175"/>
              <a:ext cx="18564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1" i="0" u="none" strike="noStrike" cap="none">
                  <a:solidFill>
                    <a:srgbClr val="B40002"/>
                  </a:solidFill>
                  <a:latin typeface="Lato"/>
                  <a:ea typeface="Lato"/>
                  <a:cs typeface="Lato"/>
                  <a:sym typeface="Lato"/>
                </a:rPr>
                <a:t>FACET-II</a:t>
              </a:r>
              <a:endParaRPr sz="3200" b="1" i="0" u="none" strike="noStrike" cap="none">
                <a:solidFill>
                  <a:srgbClr val="B40002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65" name="Google Shape;365;g2245a351e47_0_62"/>
            <p:cNvSpPr txBox="1"/>
            <p:nvPr/>
          </p:nvSpPr>
          <p:spPr>
            <a:xfrm>
              <a:off x="3854275" y="6269000"/>
              <a:ext cx="31791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Accelerator </a:t>
              </a:r>
              <a:r>
                <a:rPr lang="en-US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R&amp;D</a:t>
              </a:r>
              <a:r>
                <a:rPr lang="en-US" sz="1600" i="0" u="none" strike="noStrike" cap="non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 Facility</a:t>
              </a:r>
              <a:endParaRPr sz="16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66" name="Google Shape;366;g2245a351e47_0_62"/>
            <p:cNvCxnSpPr>
              <a:stCxn id="364" idx="0"/>
            </p:cNvCxnSpPr>
            <p:nvPr/>
          </p:nvCxnSpPr>
          <p:spPr>
            <a:xfrm rot="10800000">
              <a:off x="5091325" y="4226175"/>
              <a:ext cx="705000" cy="14160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367" name="Google Shape;367;g2245a351e47_0_62"/>
          <p:cNvGrpSpPr/>
          <p:nvPr/>
        </p:nvGrpSpPr>
        <p:grpSpPr>
          <a:xfrm>
            <a:off x="8242850" y="2477250"/>
            <a:ext cx="3642000" cy="4273125"/>
            <a:chOff x="8242850" y="2477250"/>
            <a:chExt cx="3642000" cy="4273125"/>
          </a:xfrm>
        </p:grpSpPr>
        <p:pic>
          <p:nvPicPr>
            <p:cNvPr id="368" name="Google Shape;368;g2245a351e47_0_6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9339650" y="5486600"/>
              <a:ext cx="2014150" cy="9265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g2245a351e47_0_62"/>
            <p:cNvSpPr/>
            <p:nvPr/>
          </p:nvSpPr>
          <p:spPr>
            <a:xfrm>
              <a:off x="11120350" y="2477250"/>
              <a:ext cx="273300" cy="255000"/>
            </a:xfrm>
            <a:prstGeom prst="ellipse">
              <a:avLst/>
            </a:prstGeom>
            <a:noFill/>
            <a:ln w="38100" cap="flat" cmpd="sng">
              <a:solidFill>
                <a:srgbClr val="E04F39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5725" dist="19050" dir="5700000" algn="bl" rotWithShape="0">
                <a:srgbClr val="E04F39">
                  <a:alpha val="5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70" name="Google Shape;370;g2245a351e47_0_62"/>
            <p:cNvCxnSpPr>
              <a:stCxn id="368" idx="0"/>
              <a:endCxn id="369" idx="3"/>
            </p:cNvCxnSpPr>
            <p:nvPr/>
          </p:nvCxnSpPr>
          <p:spPr>
            <a:xfrm rot="10800000" flipH="1">
              <a:off x="10346725" y="2694800"/>
              <a:ext cx="813600" cy="2791800"/>
            </a:xfrm>
            <a:prstGeom prst="straightConnector1">
              <a:avLst/>
            </a:prstGeom>
            <a:noFill/>
            <a:ln w="28575" cap="flat" cmpd="sng">
              <a:solidFill>
                <a:srgbClr val="E04F39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371" name="Google Shape;371;g2245a351e47_0_62"/>
            <p:cNvSpPr txBox="1"/>
            <p:nvPr/>
          </p:nvSpPr>
          <p:spPr>
            <a:xfrm>
              <a:off x="8242850" y="6319275"/>
              <a:ext cx="36420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Pioneering synchrotron Light Source</a:t>
              </a:r>
              <a:endParaRPr sz="160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ffd83b1c37_0_35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What motivates particle accelerator research?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77" name="Google Shape;377;g2ffd83b1c37_0_35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grpSp>
        <p:nvGrpSpPr>
          <p:cNvPr id="378" name="Google Shape;378;g2ffd83b1c37_0_35"/>
          <p:cNvGrpSpPr/>
          <p:nvPr/>
        </p:nvGrpSpPr>
        <p:grpSpPr>
          <a:xfrm>
            <a:off x="1039350" y="1021450"/>
            <a:ext cx="7631053" cy="1802574"/>
            <a:chOff x="1039350" y="1021450"/>
            <a:chExt cx="7631053" cy="1802574"/>
          </a:xfrm>
        </p:grpSpPr>
        <p:pic>
          <p:nvPicPr>
            <p:cNvPr id="379" name="Google Shape;379;g2ffd83b1c37_0_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096001" y="1021450"/>
              <a:ext cx="2574403" cy="18025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80" name="Google Shape;380;g2ffd83b1c37_0_35"/>
            <p:cNvSpPr/>
            <p:nvPr/>
          </p:nvSpPr>
          <p:spPr>
            <a:xfrm>
              <a:off x="1039350" y="1436825"/>
              <a:ext cx="4404600" cy="754500"/>
            </a:xfrm>
            <a:prstGeom prst="roundRect">
              <a:avLst>
                <a:gd name="adj" fmla="val 16667"/>
              </a:avLst>
            </a:prstGeom>
            <a:solidFill>
              <a:srgbClr val="D9EAD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latin typeface="Lato"/>
                  <a:ea typeface="Lato"/>
                  <a:cs typeface="Lato"/>
                  <a:sym typeface="Lato"/>
                </a:rPr>
                <a:t>Improve the performance of existing and planned facilities, like the FCC.</a:t>
              </a:r>
              <a:endParaRPr sz="18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81" name="Google Shape;381;g2ffd83b1c37_0_35"/>
          <p:cNvGrpSpPr/>
          <p:nvPr/>
        </p:nvGrpSpPr>
        <p:grpSpPr>
          <a:xfrm>
            <a:off x="2886450" y="2191325"/>
            <a:ext cx="8467344" cy="1906925"/>
            <a:chOff x="2886450" y="2191325"/>
            <a:chExt cx="8467344" cy="1906925"/>
          </a:xfrm>
        </p:grpSpPr>
        <p:pic>
          <p:nvPicPr>
            <p:cNvPr id="382" name="Google Shape;382;g2ffd83b1c37_0_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503075" y="2191325"/>
              <a:ext cx="2850719" cy="18025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83" name="Google Shape;383;g2ffd83b1c37_0_35"/>
            <p:cNvSpPr/>
            <p:nvPr/>
          </p:nvSpPr>
          <p:spPr>
            <a:xfrm>
              <a:off x="2886450" y="3343750"/>
              <a:ext cx="4404600" cy="754500"/>
            </a:xfrm>
            <a:prstGeom prst="roundRect">
              <a:avLst>
                <a:gd name="adj" fmla="val 16667"/>
              </a:avLst>
            </a:prstGeom>
            <a:solidFill>
              <a:srgbClr val="CFE2F3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>
                  <a:latin typeface="Lato"/>
                  <a:ea typeface="Lato"/>
                  <a:cs typeface="Lato"/>
                  <a:sym typeface="Lato"/>
                </a:rPr>
                <a:t>Develop new modes of operation, like the attosecond pulses at LCLS.</a:t>
              </a:r>
              <a:endParaRPr sz="18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84" name="Google Shape;384;g2ffd83b1c37_0_35"/>
          <p:cNvGrpSpPr/>
          <p:nvPr/>
        </p:nvGrpSpPr>
        <p:grpSpPr>
          <a:xfrm>
            <a:off x="924910" y="4173325"/>
            <a:ext cx="10428890" cy="2477211"/>
            <a:chOff x="924910" y="4173325"/>
            <a:chExt cx="10428890" cy="2477211"/>
          </a:xfrm>
        </p:grpSpPr>
        <p:pic>
          <p:nvPicPr>
            <p:cNvPr id="385" name="Google Shape;385;g2ffd83b1c37_0_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096000" y="4951850"/>
              <a:ext cx="2574400" cy="169868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386" name="Google Shape;386;g2ffd83b1c37_0_3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503075" y="4173325"/>
              <a:ext cx="2850725" cy="1317972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387" name="Google Shape;387;g2ffd83b1c37_0_35"/>
            <p:cNvSpPr/>
            <p:nvPr/>
          </p:nvSpPr>
          <p:spPr>
            <a:xfrm>
              <a:off x="924910" y="5126988"/>
              <a:ext cx="5009240" cy="1009500"/>
            </a:xfrm>
            <a:prstGeom prst="roundRect">
              <a:avLst>
                <a:gd name="adj" fmla="val 16667"/>
              </a:avLst>
            </a:prstGeom>
            <a:solidFill>
              <a:srgbClr val="FCE5CD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dirty="0">
                  <a:latin typeface="Lato"/>
                  <a:ea typeface="Lato"/>
                  <a:cs typeface="Lato"/>
                  <a:sym typeface="Lato"/>
                </a:rPr>
                <a:t>Create new accelerator technologies like cryo-cooled copper and plasma </a:t>
              </a:r>
              <a:r>
                <a:rPr lang="en-US" sz="1800" dirty="0" err="1">
                  <a:latin typeface="Lato"/>
                  <a:ea typeface="Lato"/>
                  <a:cs typeface="Lato"/>
                  <a:sym typeface="Lato"/>
                </a:rPr>
                <a:t>wakefields</a:t>
              </a:r>
              <a:r>
                <a:rPr lang="en-US" sz="1800" dirty="0">
                  <a:latin typeface="Lato"/>
                  <a:ea typeface="Lato"/>
                  <a:cs typeface="Lato"/>
                  <a:sym typeface="Lato"/>
                </a:rPr>
                <a:t> for more compact, less expensive accelerators.</a:t>
              </a:r>
              <a:endParaRPr sz="1800" b="0" i="0" u="none" strike="noStrike" cap="non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76c74dc13f_0_33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Accelerator Research at SLAC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3" name="Google Shape;393;g276c74dc13f_0_33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394" name="Google Shape;394;g276c74dc13f_0_33"/>
          <p:cNvPicPr preferRelativeResize="0"/>
          <p:nvPr/>
        </p:nvPicPr>
        <p:blipFill rotWithShape="1">
          <a:blip r:embed="rId3">
            <a:alphaModFix/>
          </a:blip>
          <a:srcRect l="5066" r="19869"/>
          <a:stretch/>
        </p:blipFill>
        <p:spPr>
          <a:xfrm>
            <a:off x="3000875" y="1086963"/>
            <a:ext cx="3095125" cy="274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95" name="Google Shape;395;g276c74dc13f_0_33"/>
          <p:cNvPicPr preferRelativeResize="0"/>
          <p:nvPr/>
        </p:nvPicPr>
        <p:blipFill rotWithShape="1">
          <a:blip r:embed="rId4">
            <a:alphaModFix/>
          </a:blip>
          <a:srcRect l="8844" r="10828"/>
          <a:stretch/>
        </p:blipFill>
        <p:spPr>
          <a:xfrm>
            <a:off x="6811125" y="1086975"/>
            <a:ext cx="3095126" cy="27431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96" name="Google Shape;396;g276c74dc13f_0_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1119" y="4018331"/>
            <a:ext cx="3095125" cy="274320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397" name="Google Shape;397;g276c74dc13f_0_33"/>
          <p:cNvPicPr preferRelativeResize="0"/>
          <p:nvPr/>
        </p:nvPicPr>
        <p:blipFill rotWithShape="1">
          <a:blip r:embed="rId6">
            <a:alphaModFix/>
          </a:blip>
          <a:srcRect r="36126"/>
          <a:stretch/>
        </p:blipFill>
        <p:spPr>
          <a:xfrm>
            <a:off x="3000875" y="4018350"/>
            <a:ext cx="3095125" cy="2743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98" name="Google Shape;398;g276c74dc13f_0_33"/>
          <p:cNvSpPr txBox="1"/>
          <p:nvPr/>
        </p:nvSpPr>
        <p:spPr>
          <a:xfrm>
            <a:off x="3384888" y="1794400"/>
            <a:ext cx="2327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Energy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Frontier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9" name="Google Shape;399;g276c74dc13f_0_33"/>
          <p:cNvSpPr txBox="1"/>
          <p:nvPr/>
        </p:nvSpPr>
        <p:spPr>
          <a:xfrm>
            <a:off x="7195125" y="1794400"/>
            <a:ext cx="2327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Ultrafast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Science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0" name="Google Shape;400;g276c74dc13f_0_33"/>
          <p:cNvSpPr txBox="1"/>
          <p:nvPr/>
        </p:nvSpPr>
        <p:spPr>
          <a:xfrm>
            <a:off x="7123438" y="4664150"/>
            <a:ext cx="2470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Societal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Applications</a:t>
            </a:r>
            <a:endParaRPr sz="32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1" name="Google Shape;401;g276c74dc13f_0_33"/>
          <p:cNvSpPr txBox="1"/>
          <p:nvPr/>
        </p:nvSpPr>
        <p:spPr>
          <a:xfrm>
            <a:off x="3313188" y="4664150"/>
            <a:ext cx="24705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Extreme</a:t>
            </a:r>
            <a:endParaRPr sz="32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Fields</a:t>
            </a:r>
            <a:endParaRPr sz="32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2ffd83b1c37_0_81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 dirty="0"/>
              <a:t>Future Colliders</a:t>
            </a: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7" name="Google Shape;407;g2ffd83b1c37_0_81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409" name="Google Shape;409;g2ffd83b1c37_0_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2900" y="1137175"/>
            <a:ext cx="3171975" cy="270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g2ffd83b1c37_0_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7400" y="1112538"/>
            <a:ext cx="2399625" cy="28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g2ffd83b1c37_0_81"/>
          <p:cNvSpPr txBox="1"/>
          <p:nvPr/>
        </p:nvSpPr>
        <p:spPr>
          <a:xfrm>
            <a:off x="800100" y="842921"/>
            <a:ext cx="5295900" cy="495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The Electron-Ion Collider at Brookhaven is under way. Student research will address:</a:t>
            </a:r>
            <a:endParaRPr sz="2000" dirty="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Beam-Beam effects</a:t>
            </a:r>
            <a:endParaRPr sz="18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Polarization preservation</a:t>
            </a:r>
            <a:endParaRPr sz="18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Novel beam cooling techniques</a:t>
            </a:r>
            <a:endParaRPr sz="1800" dirty="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The FCC at CERN is the leading candidate for future Higgs Factories. Students contribute R&amp;D on machine:</a:t>
            </a:r>
            <a:endParaRPr sz="2000" dirty="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Control of beam instabilities</a:t>
            </a:r>
            <a:endParaRPr sz="18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Precision energy measurements</a:t>
            </a:r>
            <a:endParaRPr sz="1800" dirty="0">
              <a:latin typeface="Lato"/>
              <a:ea typeface="Lato"/>
              <a:cs typeface="Lato"/>
              <a:sym typeface="Lato"/>
            </a:endParaRP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r>
              <a:rPr lang="en-US" sz="1800" dirty="0">
                <a:latin typeface="Lato"/>
                <a:ea typeface="Lato"/>
                <a:cs typeface="Lato"/>
                <a:sym typeface="Lato"/>
              </a:rPr>
              <a:t>Laser-electron beam interactions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ato"/>
              <a:buChar char="●"/>
            </a:pPr>
            <a:endParaRPr lang="en-US" sz="1800" dirty="0">
              <a:latin typeface="Lato"/>
              <a:ea typeface="Lato"/>
              <a:cs typeface="Lato"/>
              <a:sym typeface="Lato"/>
            </a:endParaRPr>
          </a:p>
          <a:p>
            <a:pPr marL="11113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Next-Generation concepts for higher energy</a:t>
            </a:r>
            <a:endParaRPr sz="20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2" name="Google Shape;412;g2ffd83b1c37_0_81"/>
          <p:cNvSpPr txBox="1"/>
          <p:nvPr/>
        </p:nvSpPr>
        <p:spPr>
          <a:xfrm>
            <a:off x="9062025" y="42250"/>
            <a:ext cx="3020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Spencer Gessner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sgess@slac.stanford.edu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Emilio Nanni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6"/>
              </a:rPr>
              <a:t>nanni@slac.stanford.edu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Tor Raubenheimer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7"/>
              </a:rPr>
              <a:t>tor@slac.stanford.ed</a:t>
            </a: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Google Shape;423;g2ffd83b1c37_0_295">
            <a:extLst>
              <a:ext uri="{FF2B5EF4-FFF2-40B4-BE49-F238E27FC236}">
                <a16:creationId xmlns:a16="http://schemas.microsoft.com/office/drawing/2014/main" id="{E566877A-2C6F-98FB-31C1-9F8D534FBD3B}"/>
              </a:ext>
            </a:extLst>
          </p:cNvPr>
          <p:cNvSpPr/>
          <p:nvPr/>
        </p:nvSpPr>
        <p:spPr>
          <a:xfrm>
            <a:off x="1677900" y="5857450"/>
            <a:ext cx="8798100" cy="741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latin typeface="Lato"/>
                <a:ea typeface="Lato"/>
                <a:cs typeface="Lato"/>
                <a:sym typeface="Lato"/>
              </a:rPr>
              <a:t>Innovation is required to build new machines that can see beyond the LHC. Graduate students in accelerator physics will strongly influence the path to an HEP collider.</a:t>
            </a:r>
            <a:endParaRPr sz="18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" name="Google Shape;420;g2ffd83b1c37_0_295">
            <a:extLst>
              <a:ext uri="{FF2B5EF4-FFF2-40B4-BE49-F238E27FC236}">
                <a16:creationId xmlns:a16="http://schemas.microsoft.com/office/drawing/2014/main" id="{5DC2A105-7BDE-F59B-F82D-B6269EBAC50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619082" y="3947163"/>
            <a:ext cx="1906586" cy="98897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" name="Google Shape;419;g2ffd83b1c37_0_295">
            <a:extLst>
              <a:ext uri="{FF2B5EF4-FFF2-40B4-BE49-F238E27FC236}">
                <a16:creationId xmlns:a16="http://schemas.microsoft.com/office/drawing/2014/main" id="{559E478D-C2ED-8B14-DE45-B578ED90885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67025" y="4657848"/>
            <a:ext cx="2310828" cy="100979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5" name="Google Shape;422;g2ffd83b1c37_0_295">
            <a:extLst>
              <a:ext uri="{FF2B5EF4-FFF2-40B4-BE49-F238E27FC236}">
                <a16:creationId xmlns:a16="http://schemas.microsoft.com/office/drawing/2014/main" id="{F3C098DE-16D5-A77A-C4DD-49046960AAF6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995952" y="4007405"/>
            <a:ext cx="2198259" cy="890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21;g2ffd83b1c37_0_295">
            <a:extLst>
              <a:ext uri="{FF2B5EF4-FFF2-40B4-BE49-F238E27FC236}">
                <a16:creationId xmlns:a16="http://schemas.microsoft.com/office/drawing/2014/main" id="{1351DDA4-E12D-46E8-AB48-D6FB9606F91D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400000">
            <a:off x="6532210" y="4232121"/>
            <a:ext cx="1009795" cy="188221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" name="Google Shape;426;g2ffd83b1c37_0_295">
            <a:extLst>
              <a:ext uri="{FF2B5EF4-FFF2-40B4-BE49-F238E27FC236}">
                <a16:creationId xmlns:a16="http://schemas.microsoft.com/office/drawing/2014/main" id="{1A519C48-1033-5451-2551-27A3218BC33A}"/>
              </a:ext>
            </a:extLst>
          </p:cNvPr>
          <p:cNvSpPr txBox="1"/>
          <p:nvPr/>
        </p:nvSpPr>
        <p:spPr>
          <a:xfrm>
            <a:off x="4990059" y="4008153"/>
            <a:ext cx="20583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en-US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C3, </a:t>
            </a:r>
            <a:r>
              <a:rPr lang="en-US" sz="16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γγ</a:t>
            </a:r>
            <a:r>
              <a:rPr lang="en-US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Plasma and Muon Collider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ffd83b1c37_0_541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Ultrafast Science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4" name="Google Shape;434;g2ffd83b1c37_0_541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435" name="Google Shape;435;g2ffd83b1c37_0_5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837" y="1365900"/>
            <a:ext cx="5674026" cy="264025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36" name="Google Shape;436;g2ffd83b1c37_0_5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8125" y="1340102"/>
            <a:ext cx="4865674" cy="273558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37" name="Google Shape;437;g2ffd83b1c37_0_541"/>
          <p:cNvSpPr txBox="1"/>
          <p:nvPr/>
        </p:nvSpPr>
        <p:spPr>
          <a:xfrm>
            <a:off x="7796075" y="42250"/>
            <a:ext cx="4286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Ago Marinelli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marinelli@slac.stanford.edu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Zhirong Huang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6"/>
              </a:rPr>
              <a:t>zrh@slac.stanford.edu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8" name="Google Shape;438;g2ffd83b1c37_0_541"/>
          <p:cNvSpPr txBox="1"/>
          <p:nvPr/>
        </p:nvSpPr>
        <p:spPr>
          <a:xfrm>
            <a:off x="800100" y="965650"/>
            <a:ext cx="49385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LCLS-II: The most advanced x-ray free-electron laser</a:t>
            </a:r>
            <a:endParaRPr sz="16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9" name="Google Shape;439;g2ffd83b1c37_0_541"/>
          <p:cNvSpPr txBox="1"/>
          <p:nvPr/>
        </p:nvSpPr>
        <p:spPr>
          <a:xfrm>
            <a:off x="7284013" y="898800"/>
            <a:ext cx="32739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UED: Ultrafast electron diffraction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0" name="Google Shape;440;g2ffd83b1c37_0_541"/>
          <p:cNvSpPr txBox="1"/>
          <p:nvPr/>
        </p:nvSpPr>
        <p:spPr>
          <a:xfrm>
            <a:off x="2264800" y="4289600"/>
            <a:ext cx="80223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Probing matter with atomic resolution and femtosecond to attosecond timescales.</a:t>
            </a:r>
            <a:endParaRPr sz="1600"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Research: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Accelerator development (new injectors, high power linac etc.)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X-ray and e-beam pulse shaping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Attosecond pump/probe experiments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Lato"/>
              <a:buChar char="●"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Cavity-based X-ray sources (XLO, XFELO, RAFEL)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2ffd83b1c37_0_612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FEL R&amp;D Program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46" name="Google Shape;446;g2ffd83b1c37_0_612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447" name="Google Shape;447;g2ffd83b1c37_0_612"/>
          <p:cNvSpPr txBox="1"/>
          <p:nvPr/>
        </p:nvSpPr>
        <p:spPr>
          <a:xfrm>
            <a:off x="7796075" y="42250"/>
            <a:ext cx="4286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Ago Marinelli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marinelli@slac.stanford.edu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Zhirong Huang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zrh@slac.stanford.edu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48" name="Google Shape;448;g2ffd83b1c37_0_6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325" y="1188475"/>
            <a:ext cx="1992719" cy="24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g2ffd83b1c37_0_6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1300" y="1188475"/>
            <a:ext cx="4384224" cy="246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g2ffd83b1c37_0_612"/>
          <p:cNvPicPr preferRelativeResize="0"/>
          <p:nvPr/>
        </p:nvPicPr>
        <p:blipFill rotWithShape="1">
          <a:blip r:embed="rId7">
            <a:alphaModFix/>
          </a:blip>
          <a:srcRect b="45881"/>
          <a:stretch/>
        </p:blipFill>
        <p:spPr>
          <a:xfrm>
            <a:off x="582325" y="4327638"/>
            <a:ext cx="5406177" cy="1924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g2ffd83b1c37_0_61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12125" y="4273837"/>
            <a:ext cx="5275638" cy="1924276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g2ffd83b1c37_0_612"/>
          <p:cNvSpPr txBox="1"/>
          <p:nvPr/>
        </p:nvSpPr>
        <p:spPr>
          <a:xfrm>
            <a:off x="8071775" y="112680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</a:rPr>
              <a:t>Franz, Paris, et al. </a:t>
            </a:r>
            <a:r>
              <a:rPr lang="en-US" sz="1800" i="1">
                <a:solidFill>
                  <a:srgbClr val="222222"/>
                </a:solidFill>
                <a:highlight>
                  <a:srgbClr val="FFFFFF"/>
                </a:highlight>
              </a:rPr>
              <a:t>Nature Photonics</a:t>
            </a: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</a:rPr>
              <a:t> (2024): 1-6.</a:t>
            </a:r>
            <a:endParaRPr sz="1800"/>
          </a:p>
        </p:txBody>
      </p:sp>
      <p:sp>
        <p:nvSpPr>
          <p:cNvPr id="453" name="Google Shape;453;g2ffd83b1c37_0_612"/>
          <p:cNvSpPr txBox="1"/>
          <p:nvPr/>
        </p:nvSpPr>
        <p:spPr>
          <a:xfrm>
            <a:off x="2656500" y="6296750"/>
            <a:ext cx="687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</a:rPr>
              <a:t>Margraf, Rachel, et al. </a:t>
            </a:r>
            <a:r>
              <a:rPr lang="en-US" sz="1800" i="1">
                <a:solidFill>
                  <a:srgbClr val="222222"/>
                </a:solidFill>
                <a:highlight>
                  <a:srgbClr val="FFFFFF"/>
                </a:highlight>
              </a:rPr>
              <a:t>Nature Photonics</a:t>
            </a:r>
            <a:r>
              <a:rPr lang="en-US" sz="1800">
                <a:solidFill>
                  <a:srgbClr val="222222"/>
                </a:solidFill>
                <a:highlight>
                  <a:srgbClr val="FFFFFF"/>
                </a:highlight>
              </a:rPr>
              <a:t> 17.10 (2023): 878-882.</a:t>
            </a:r>
            <a:endParaRPr sz="1800"/>
          </a:p>
        </p:txBody>
      </p:sp>
      <p:sp>
        <p:nvSpPr>
          <p:cNvPr id="454" name="Google Shape;454;g2ffd83b1c37_0_612"/>
          <p:cNvSpPr txBox="1"/>
          <p:nvPr/>
        </p:nvSpPr>
        <p:spPr>
          <a:xfrm>
            <a:off x="7723650" y="1950075"/>
            <a:ext cx="4286700" cy="16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World-leading program in FEL R&amp;D: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Faster, brighter, more coherent pulses.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Enabling and driving new ultrafast science.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Student-led high impact research program</a:t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ffd83b1c37_0_310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FACET-II provides </a:t>
            </a:r>
            <a:r>
              <a:rPr lang="en-US" i="1"/>
              <a:t>unique</a:t>
            </a:r>
            <a:r>
              <a:rPr lang="en-US"/>
              <a:t> beams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0" name="Google Shape;460;g2ffd83b1c37_0_310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461" name="Google Shape;461;g2ffd83b1c37_0_310"/>
          <p:cNvSpPr txBox="1"/>
          <p:nvPr/>
        </p:nvSpPr>
        <p:spPr>
          <a:xfrm>
            <a:off x="800100" y="1083100"/>
            <a:ext cx="5991000" cy="32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FACET-II delivers electron </a:t>
            </a:r>
            <a:r>
              <a:rPr lang="en-US" sz="2200">
                <a:latin typeface="Lato"/>
                <a:ea typeface="Lato"/>
                <a:cs typeface="Lato"/>
                <a:sym typeface="Lato"/>
              </a:rPr>
              <a:t>beams with nanocoulomb charge at 10 GeV energy.</a:t>
            </a:r>
            <a:endParaRPr sz="22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>
                <a:latin typeface="Lato"/>
                <a:ea typeface="Lato"/>
                <a:cs typeface="Lato"/>
                <a:sym typeface="Lato"/>
              </a:rPr>
              <a:t>FACET-II has three compressor chicanes to reduce the length of the bunch delivered to experiments.</a:t>
            </a:r>
            <a:endParaRPr sz="2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2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radial electric field of the electron bunch is about </a:t>
            </a:r>
            <a:r>
              <a:rPr lang="en-US" sz="2200">
                <a:solidFill>
                  <a:srgbClr val="FF0000"/>
                </a:solidFill>
                <a:latin typeface="Lato"/>
                <a:ea typeface="Lato"/>
                <a:cs typeface="Lato"/>
                <a:sym typeface="Lato"/>
              </a:rPr>
              <a:t>100 GV/m</a:t>
            </a:r>
            <a:r>
              <a:rPr lang="en-US" sz="2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in the lab frame!</a:t>
            </a:r>
            <a:endParaRPr sz="2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2" name="Google Shape;462;g2ffd83b1c37_0_310" descr="FACET-II Facilit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51772" y="1059606"/>
            <a:ext cx="4078813" cy="22932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463" name="Google Shape;463;g2ffd83b1c37_0_310"/>
          <p:cNvSpPr txBox="1"/>
          <p:nvPr/>
        </p:nvSpPr>
        <p:spPr>
          <a:xfrm>
            <a:off x="7540775" y="3352800"/>
            <a:ext cx="3700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FACET-II facility layout</a:t>
            </a:r>
            <a:endParaRPr sz="16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64" name="Google Shape;464;g2ffd83b1c37_0_3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67529" y="3829749"/>
            <a:ext cx="4247291" cy="22860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465" name="Google Shape;465;g2ffd83b1c37_0_310"/>
          <p:cNvSpPr txBox="1"/>
          <p:nvPr/>
        </p:nvSpPr>
        <p:spPr>
          <a:xfrm>
            <a:off x="7850375" y="6237900"/>
            <a:ext cx="308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Beam-Driven Plasma Wakefield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6" name="Google Shape;466;g2ffd83b1c37_0_310"/>
          <p:cNvPicPr preferRelativeResize="0"/>
          <p:nvPr/>
        </p:nvPicPr>
        <p:blipFill rotWithShape="1">
          <a:blip r:embed="rId5">
            <a:alphaModFix/>
          </a:blip>
          <a:srcRect t="31884" r="8858" b="19562"/>
          <a:stretch/>
        </p:blipFill>
        <p:spPr>
          <a:xfrm>
            <a:off x="2985596" y="4529496"/>
            <a:ext cx="1479778" cy="10510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467" name="Google Shape;467;g2ffd83b1c37_0_310"/>
          <p:cNvSpPr txBox="1"/>
          <p:nvPr/>
        </p:nvSpPr>
        <p:spPr>
          <a:xfrm>
            <a:off x="3093536" y="5696725"/>
            <a:ext cx="1263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OTR foil. . . drilled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8" name="Google Shape;468;g2ffd83b1c37_0_310"/>
          <p:cNvPicPr preferRelativeResize="0"/>
          <p:nvPr/>
        </p:nvPicPr>
        <p:blipFill rotWithShape="1">
          <a:blip r:embed="rId6">
            <a:alphaModFix/>
          </a:blip>
          <a:srcRect t="30417" r="26991" b="37448"/>
          <a:stretch/>
        </p:blipFill>
        <p:spPr>
          <a:xfrm>
            <a:off x="4624972" y="4529496"/>
            <a:ext cx="1790953" cy="10510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469" name="Google Shape;469;g2ffd83b1c37_0_310"/>
          <p:cNvSpPr txBox="1"/>
          <p:nvPr/>
        </p:nvSpPr>
        <p:spPr>
          <a:xfrm>
            <a:off x="4556102" y="5696725"/>
            <a:ext cx="1928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YAG crystal. . . swiss-cheesed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g2ffd83b1c37_0_310"/>
          <p:cNvSpPr txBox="1"/>
          <p:nvPr/>
        </p:nvSpPr>
        <p:spPr>
          <a:xfrm>
            <a:off x="925752" y="5696725"/>
            <a:ext cx="173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Wire scanner. . . shredded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1" name="Google Shape;471;g2ffd83b1c37_0_310"/>
          <p:cNvPicPr preferRelativeResize="0"/>
          <p:nvPr/>
        </p:nvPicPr>
        <p:blipFill rotWithShape="1">
          <a:blip r:embed="rId7">
            <a:alphaModFix/>
          </a:blip>
          <a:srcRect t="14005" b="15333"/>
          <a:stretch/>
        </p:blipFill>
        <p:spPr>
          <a:xfrm>
            <a:off x="800099" y="4529502"/>
            <a:ext cx="1983200" cy="105099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472" name="Google Shape;472;g2ffd83b1c37_0_310"/>
          <p:cNvSpPr txBox="1"/>
          <p:nvPr/>
        </p:nvSpPr>
        <p:spPr>
          <a:xfrm>
            <a:off x="8424500" y="42250"/>
            <a:ext cx="3658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Brendan O’Shea </a:t>
            </a:r>
            <a:r>
              <a:rPr lang="en-US" sz="12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8"/>
              </a:rPr>
              <a:t>boshea@slac.stanford.edu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Spencer Gessner </a:t>
            </a:r>
            <a:r>
              <a:rPr lang="en-US" sz="12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9"/>
              </a:rPr>
              <a:t>sgess@slac.stanford.edu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245a351e47_0_267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Strong Field QED at FACET-II</a:t>
            </a:r>
            <a:endParaRPr/>
          </a:p>
        </p:txBody>
      </p:sp>
      <p:sp>
        <p:nvSpPr>
          <p:cNvPr id="478" name="Google Shape;478;g2245a351e47_0_267"/>
          <p:cNvSpPr txBox="1"/>
          <p:nvPr/>
        </p:nvSpPr>
        <p:spPr>
          <a:xfrm>
            <a:off x="800100" y="1173475"/>
            <a:ext cx="61914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FACET-II has a 20 TW laser that can be used to collide with electron beam for inverse Compton scattering experiments.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The motivation for this research is to probe strong field QED effects: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Nonlinear Compton scattering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Coherent pair creation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Trident cascade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ato"/>
              <a:buChar char="●"/>
            </a:pPr>
            <a:r>
              <a:rPr lang="en-US" sz="24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Violation of local constant field approximation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9" name="Google Shape;479;g2245a351e47_0_267"/>
          <p:cNvSpPr txBox="1">
            <a:spLocks noGrp="1"/>
          </p:cNvSpPr>
          <p:nvPr>
            <p:ph type="sldNum" idx="12"/>
          </p:nvPr>
        </p:nvSpPr>
        <p:spPr>
          <a:xfrm>
            <a:off x="9419880" y="652374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480" name="Google Shape;480;g2245a351e47_0_267"/>
          <p:cNvPicPr preferRelativeResize="0"/>
          <p:nvPr/>
        </p:nvPicPr>
        <p:blipFill rotWithShape="1">
          <a:blip r:embed="rId3">
            <a:alphaModFix/>
          </a:blip>
          <a:srcRect b="53016"/>
          <a:stretch/>
        </p:blipFill>
        <p:spPr>
          <a:xfrm>
            <a:off x="7799550" y="1051201"/>
            <a:ext cx="4140000" cy="209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g2245a351e47_0_2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9175" y="3429002"/>
            <a:ext cx="4723898" cy="2483749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g2245a351e47_0_267"/>
          <p:cNvSpPr txBox="1"/>
          <p:nvPr/>
        </p:nvSpPr>
        <p:spPr>
          <a:xfrm>
            <a:off x="8803150" y="5912750"/>
            <a:ext cx="2378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SLAC E320 Experiment</a:t>
            </a:r>
            <a:endParaRPr sz="1600" b="0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3" name="Google Shape;483;g2245a351e47_0_267"/>
          <p:cNvSpPr txBox="1"/>
          <p:nvPr/>
        </p:nvSpPr>
        <p:spPr>
          <a:xfrm>
            <a:off x="8424500" y="42250"/>
            <a:ext cx="3658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David Reis </a:t>
            </a:r>
            <a:r>
              <a:rPr lang="en-US" sz="12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dreis@stanford.edu</a:t>
            </a: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2ffd83b1c37_0_560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Societal Applications</a:t>
            </a:r>
            <a:endParaRPr/>
          </a:p>
        </p:txBody>
      </p:sp>
      <p:sp>
        <p:nvSpPr>
          <p:cNvPr id="489" name="Google Shape;489;g2ffd83b1c37_0_560"/>
          <p:cNvSpPr txBox="1">
            <a:spLocks noGrp="1"/>
          </p:cNvSpPr>
          <p:nvPr>
            <p:ph type="sldNum" idx="12"/>
          </p:nvPr>
        </p:nvSpPr>
        <p:spPr>
          <a:xfrm>
            <a:off x="9419880" y="652374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490" name="Google Shape;490;g2ffd83b1c37_0_5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9450" y="1060275"/>
            <a:ext cx="7455000" cy="4535875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g2ffd83b1c37_0_560"/>
          <p:cNvSpPr/>
          <p:nvPr/>
        </p:nvSpPr>
        <p:spPr>
          <a:xfrm>
            <a:off x="1677900" y="5857450"/>
            <a:ext cx="8798100" cy="741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latin typeface="Lato"/>
                <a:ea typeface="Lato"/>
                <a:cs typeface="Lato"/>
                <a:sym typeface="Lato"/>
              </a:rPr>
              <a:t>Near-term applications of particle accelerators for medicine, industry and security provide societal benefits today and pave the way for ambitious science facilities.</a:t>
            </a:r>
            <a:endParaRPr sz="18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g2ffd83b1c37_0_560"/>
          <p:cNvSpPr txBox="1"/>
          <p:nvPr/>
        </p:nvSpPr>
        <p:spPr>
          <a:xfrm>
            <a:off x="9062025" y="42250"/>
            <a:ext cx="30207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Emilio Nanni </a:t>
            </a:r>
            <a:r>
              <a:rPr lang="en-US" sz="12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nanni@slac.stanford.edu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lvl="0" algn="r"/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Emma Snively </a:t>
            </a:r>
            <a:r>
              <a:rPr lang="en-US" sz="1200" u="sng" dirty="0" err="1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</a:rPr>
              <a:t>esnively</a:t>
            </a:r>
            <a:r>
              <a:rPr lang="en-US" sz="1200" u="sng" dirty="0" err="1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ffd83b1c37_0_572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Machine Learning</a:t>
            </a:r>
            <a:endParaRPr/>
          </a:p>
        </p:txBody>
      </p:sp>
      <p:sp>
        <p:nvSpPr>
          <p:cNvPr id="498" name="Google Shape;498;g2ffd83b1c37_0_572"/>
          <p:cNvSpPr txBox="1">
            <a:spLocks noGrp="1"/>
          </p:cNvSpPr>
          <p:nvPr>
            <p:ph type="sldNum" idx="12"/>
          </p:nvPr>
        </p:nvSpPr>
        <p:spPr>
          <a:xfrm>
            <a:off x="9419880" y="652374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499" name="Google Shape;499;g2ffd83b1c37_0_572"/>
          <p:cNvSpPr txBox="1"/>
          <p:nvPr/>
        </p:nvSpPr>
        <p:spPr>
          <a:xfrm>
            <a:off x="8488250" y="42250"/>
            <a:ext cx="35946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Contacts: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Auralee Edelen </a:t>
            </a:r>
            <a:r>
              <a:rPr lang="en-US" sz="12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edelen@slac.stanford.edu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Brendan O’Shea </a:t>
            </a:r>
            <a:r>
              <a:rPr lang="en-US" sz="12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boshea@slac.stanford.edu</a:t>
            </a:r>
            <a:endParaRPr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00" name="Google Shape;500;g2ffd83b1c37_0_5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000" y="1011376"/>
            <a:ext cx="4948689" cy="207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2ffd83b1c37_0_5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48900" y="1035225"/>
            <a:ext cx="4183901" cy="2024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2ffd83b1c37_0_5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95450" y="1078225"/>
            <a:ext cx="3040325" cy="2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g2ffd83b1c37_0_572"/>
          <p:cNvSpPr txBox="1"/>
          <p:nvPr/>
        </p:nvSpPr>
        <p:spPr>
          <a:xfrm>
            <a:off x="636700" y="960675"/>
            <a:ext cx="19101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R. ROUSSEL et. al.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04" name="Google Shape;504;g2ffd83b1c37_0_5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0100" y="3201600"/>
            <a:ext cx="4138749" cy="232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g2ffd83b1c37_0_57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87050" y="3059675"/>
            <a:ext cx="4707601" cy="2442099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g2ffd83b1c37_0_572"/>
          <p:cNvSpPr/>
          <p:nvPr/>
        </p:nvSpPr>
        <p:spPr>
          <a:xfrm>
            <a:off x="2794500" y="5782450"/>
            <a:ext cx="6564900" cy="741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latin typeface="Lato"/>
                <a:ea typeface="Lato"/>
                <a:cs typeface="Lato"/>
                <a:sym typeface="Lato"/>
              </a:rPr>
              <a:t>SLAC hosts a world-leading team of researchers that apply AIML techniques to challenges in accelerator physics.</a:t>
            </a:r>
            <a:endParaRPr sz="18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2ffd83b1c37_0_620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The Accelerator Physics PhD Experience</a:t>
            </a:r>
            <a:endParaRPr/>
          </a:p>
        </p:txBody>
      </p:sp>
      <p:sp>
        <p:nvSpPr>
          <p:cNvPr id="512" name="Google Shape;512;g2ffd83b1c37_0_620"/>
          <p:cNvSpPr txBox="1">
            <a:spLocks noGrp="1"/>
          </p:cNvSpPr>
          <p:nvPr>
            <p:ph type="sldNum" idx="12"/>
          </p:nvPr>
        </p:nvSpPr>
        <p:spPr>
          <a:xfrm>
            <a:off x="9419880" y="652374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sp>
        <p:nvSpPr>
          <p:cNvPr id="513" name="Google Shape;513;g2ffd83b1c37_0_620"/>
          <p:cNvSpPr txBox="1"/>
          <p:nvPr/>
        </p:nvSpPr>
        <p:spPr>
          <a:xfrm>
            <a:off x="1568100" y="1246325"/>
            <a:ext cx="90177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334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+mj-lt"/>
              <a:buAutoNum type="arabicPeriod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Theory/simulation of a concept under development.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5334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+mj-lt"/>
              <a:buAutoNum type="arabicPeriod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Hardware development for testing with beam.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5334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+mj-lt"/>
              <a:buAutoNum type="arabicPeriod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Experimental beamtime at one of SLAC’s facilities.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5334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+mj-lt"/>
              <a:buAutoNum type="arabicPeriod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Data acquisition and analysis.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914400" lvl="0" indent="-457200" algn="l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sz="2400" dirty="0">
              <a:latin typeface="Lato"/>
              <a:ea typeface="Lato"/>
              <a:cs typeface="Lato"/>
              <a:sym typeface="Lato"/>
            </a:endParaRPr>
          </a:p>
          <a:p>
            <a:pPr marL="533400" lvl="0" indent="-457200" algn="l" rtl="0">
              <a:spcBef>
                <a:spcPts val="0"/>
              </a:spcBef>
              <a:spcAft>
                <a:spcPts val="0"/>
              </a:spcAft>
              <a:buSzPts val="2400"/>
              <a:buFont typeface="+mj-lt"/>
              <a:buAutoNum type="arabicPeriod"/>
            </a:pPr>
            <a:r>
              <a:rPr lang="en-US" sz="2400" dirty="0">
                <a:latin typeface="Lato"/>
                <a:ea typeface="Lato"/>
                <a:cs typeface="Lato"/>
                <a:sym typeface="Lato"/>
              </a:rPr>
              <a:t>Write-up results for publication.</a:t>
            </a:r>
            <a:endParaRPr sz="24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14" name="Google Shape;514;g2ffd83b1c37_0_620"/>
          <p:cNvSpPr/>
          <p:nvPr/>
        </p:nvSpPr>
        <p:spPr>
          <a:xfrm>
            <a:off x="1568100" y="5320125"/>
            <a:ext cx="8907900" cy="954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rgbClr val="8C151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400">
                <a:latin typeface="Lato"/>
                <a:ea typeface="Lato"/>
                <a:cs typeface="Lato"/>
                <a:sym typeface="Lato"/>
              </a:rPr>
              <a:t>Graduate students in accelerator physics can expect to contribute to the theory, execution, and analysis of experiments.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ffd83b1c37_0_630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The Accelerator Physics PhD Experience</a:t>
            </a:r>
            <a:endParaRPr/>
          </a:p>
        </p:txBody>
      </p:sp>
      <p:sp>
        <p:nvSpPr>
          <p:cNvPr id="520" name="Google Shape;520;g2ffd83b1c37_0_630"/>
          <p:cNvSpPr txBox="1">
            <a:spLocks noGrp="1"/>
          </p:cNvSpPr>
          <p:nvPr>
            <p:ph type="sldNum" idx="12"/>
          </p:nvPr>
        </p:nvSpPr>
        <p:spPr>
          <a:xfrm>
            <a:off x="9419880" y="6523742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521" name="Google Shape;521;g2ffd83b1c37_0_6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3125" y="1017050"/>
            <a:ext cx="7277146" cy="56249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22" name="Google Shape;522;g2ffd83b1c37_0_630"/>
          <p:cNvSpPr txBox="1"/>
          <p:nvPr/>
        </p:nvSpPr>
        <p:spPr>
          <a:xfrm>
            <a:off x="10341575" y="3065175"/>
            <a:ext cx="1864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3" name="Google Shape;523;g2ffd83b1c37_0_630"/>
          <p:cNvSpPr txBox="1"/>
          <p:nvPr/>
        </p:nvSpPr>
        <p:spPr>
          <a:xfrm>
            <a:off x="9677275" y="1017050"/>
            <a:ext cx="2094312" cy="2062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Siqi</a:t>
            </a:r>
            <a:r>
              <a:rPr lang="en-US" sz="1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Li</a:t>
            </a:r>
            <a:endParaRPr sz="18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-Stanford Ph.D. 2020</a:t>
            </a:r>
            <a:endParaRPr sz="13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-APS DPB Thesis Prize 2020</a:t>
            </a:r>
            <a:endParaRPr sz="13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-SLAC Staff Scientist 2020-2024</a:t>
            </a:r>
            <a:endParaRPr sz="13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-University of Hawaii Faculty 2024 –</a:t>
            </a:r>
            <a:endParaRPr sz="13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2ffd83b1c37_0_551"/>
          <p:cNvSpPr txBox="1">
            <a:spLocks noGrp="1"/>
          </p:cNvSpPr>
          <p:nvPr>
            <p:ph type="title"/>
          </p:nvPr>
        </p:nvSpPr>
        <p:spPr>
          <a:xfrm>
            <a:off x="800100" y="266701"/>
            <a:ext cx="10553700" cy="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200"/>
              <a:buFont typeface="Lato"/>
              <a:buNone/>
            </a:pPr>
            <a:r>
              <a:rPr lang="en-US"/>
              <a:t>Opportunities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9" name="Google Shape;529;g2ffd83b1c37_0_551"/>
          <p:cNvSpPr txBox="1">
            <a:spLocks noGrp="1"/>
          </p:cNvSpPr>
          <p:nvPr>
            <p:ph type="sldNum" idx="12"/>
          </p:nvPr>
        </p:nvSpPr>
        <p:spPr>
          <a:xfrm>
            <a:off x="9339649" y="64856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530" name="Google Shape;530;g2ffd83b1c37_0_551"/>
          <p:cNvSpPr txBox="1"/>
          <p:nvPr/>
        </p:nvSpPr>
        <p:spPr>
          <a:xfrm>
            <a:off x="800100" y="1064175"/>
            <a:ext cx="105537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>
                <a:latin typeface="Lato"/>
                <a:ea typeface="Lato"/>
                <a:cs typeface="Lato"/>
                <a:sym typeface="Lato"/>
              </a:rPr>
              <a:t>Accelerator physics is a deep and diverse field of research with </a:t>
            </a:r>
            <a:r>
              <a:rPr lang="en-US" sz="2400">
                <a:solidFill>
                  <a:srgbClr val="0000FF"/>
                </a:solidFill>
                <a:latin typeface="Lato"/>
                <a:ea typeface="Lato"/>
                <a:cs typeface="Lato"/>
                <a:sym typeface="Lato"/>
              </a:rPr>
              <a:t>excellent career prospects</a:t>
            </a:r>
            <a:r>
              <a:rPr lang="en-US" sz="2400">
                <a:latin typeface="Lato"/>
                <a:ea typeface="Lato"/>
                <a:cs typeface="Lato"/>
                <a:sym typeface="Lato"/>
              </a:rPr>
              <a:t> at national laboratories and universities.</a:t>
            </a: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Lato"/>
                <a:ea typeface="Lato"/>
                <a:cs typeface="Lato"/>
                <a:sym typeface="Lato"/>
              </a:rPr>
              <a:t>Graduate students can have an enormous impact in accelerator physics and influence the future of High Energy Physics and Next-Gen Light Sources.</a:t>
            </a:r>
            <a:endParaRPr sz="24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Lato"/>
                <a:ea typeface="Lato"/>
                <a:cs typeface="Lato"/>
                <a:sym typeface="Lato"/>
              </a:rPr>
              <a:t>If you are interested in pursuing a Ph.D. in Photon Science, consider rotating with an FEL group for a quarter to learn about FELs and how they might be improved in the future.</a:t>
            </a:r>
            <a:endParaRPr sz="2400"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If you are interested in pursuing a Ph.D. High Energy Physics, especially Collider Physics, consider rotating with an accelerator physics group. Students are critical to the success of the field!</a:t>
            </a:r>
            <a:endParaRPr sz="24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-II Main">
  <a:themeElements>
    <a:clrScheme name="FACET-II Mai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C Interior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990</Words>
  <Application>Microsoft Macintosh PowerPoint</Application>
  <PresentationFormat>Widescreen</PresentationFormat>
  <Paragraphs>163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Lato</vt:lpstr>
      <vt:lpstr>Arial</vt:lpstr>
      <vt:lpstr>Lato Black</vt:lpstr>
      <vt:lpstr>Montserrat</vt:lpstr>
      <vt:lpstr>Calibri</vt:lpstr>
      <vt:lpstr>Times New Roman</vt:lpstr>
      <vt:lpstr>FACET-II Main</vt:lpstr>
      <vt:lpstr>SLAC Interior Slides</vt:lpstr>
      <vt:lpstr>PowerPoint Presentation</vt:lpstr>
      <vt:lpstr>Accelerators at SLAC</vt:lpstr>
      <vt:lpstr>SLAC: Four Decades of Colliders</vt:lpstr>
      <vt:lpstr>SLAC Evolved: Lightsource Leadership</vt:lpstr>
      <vt:lpstr>What motivates particle accelerator research?</vt:lpstr>
      <vt:lpstr>Accelerator Research at SLAC</vt:lpstr>
      <vt:lpstr>Future Colliders</vt:lpstr>
      <vt:lpstr>Ultrafast Science</vt:lpstr>
      <vt:lpstr>FEL R&amp;D Program</vt:lpstr>
      <vt:lpstr>FACET-II provides unique beams</vt:lpstr>
      <vt:lpstr>Strong Field QED at FACET-II</vt:lpstr>
      <vt:lpstr>Societal Applications</vt:lpstr>
      <vt:lpstr>Machine Learning</vt:lpstr>
      <vt:lpstr>The Accelerator Physics PhD Experience</vt:lpstr>
      <vt:lpstr>The Accelerator Physics PhD Experience</vt:lpstr>
      <vt:lpstr>Opportunities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Kentin, Rhoda</dc:creator>
  <cp:lastModifiedBy>Emilio Alessandro Nanni</cp:lastModifiedBy>
  <cp:revision>3</cp:revision>
  <dcterms:created xsi:type="dcterms:W3CDTF">2022-06-21T17:51:58Z</dcterms:created>
  <dcterms:modified xsi:type="dcterms:W3CDTF">2026-09-17T09:01:23Z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0x010100C69761D9903C0D4895C9FF9796B09A0D</vt:lpwstr>
  </property>
</Properties>
</file>