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62" r:id="rId3"/>
    <p:sldId id="257" r:id="rId4"/>
    <p:sldId id="259" r:id="rId5"/>
    <p:sldId id="260" r:id="rId6"/>
    <p:sldId id="263" r:id="rId7"/>
    <p:sldId id="264" r:id="rId8"/>
    <p:sldId id="265" r:id="rId9"/>
    <p:sldId id="266" r:id="rId10"/>
    <p:sldId id="267" r:id="rId11"/>
    <p:sldId id="268" r:id="rId12"/>
    <p:sldId id="269" r:id="rId13"/>
    <p:sldId id="270" r:id="rId14"/>
    <p:sldId id="271" r:id="rId15"/>
    <p:sldId id="272" r:id="rId16"/>
    <p:sldId id="273"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562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20-minute overview, 40-minute Q&amp;A.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seconds. "Here are some terms. You don't need to memorize them — they'll make sense in context." Key additions vs earlier versions: Harness (the central concept), Agent/Claude Code (the tool they'll install), Obsidian (the memory layer), and MCP updated to emphasize it turns descriptions into callable connections.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how many have used Claude or ChatGPT? Most hands. How many can access what you did last month? Almost none.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adoption message.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Credibility slide. Do not skip.</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Harness column now reflects tiered memory, skills, and the refined 5-component architecture.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workflow is the proto-harness. I built it before I had the five-component vocabulary. Each station maps to a component: Scoping is Planning. Context Assembly is Memory + Tools. First Draft is the Foundation Model. Directed Feedback is proto-Verification (human doing it manually). Adversarial Review is formalized Verification via a Skill. Final Output is Tool Integration on the output side.
The harness did not replace this workflow. It formalized it. When the grill-me skill was added, adversarial review went from "I should probably re-read this critically" to a distinct, repeatable, encoded step.
This flow operates inside each stage of the curiosity-to-project-plan workflow (slide 10). In Exploration you produce a literature synthesis using this flow. In Approach you produce a hypothesis specification using the same flow. This is the inner loop; slide 10 is the outer loop.</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v5 ARCHITECTURE: Five components that survived the stress test, plus one emergent property banner.
1. TOOL INTEGRATION: holds the interface, not the tool. Three sub-elements: API endpoints + I/O schemas, documentation, permissions. You swap the tool by pointing to a new endpoint.
2. MEMORY &amp; STATE: three tiers. Short-term (context window, promote or lose it), medium-term (Obsidian, Claude memory; survives sessions), long-term (graph DB; outlives people). CRITICAL: memory promotion is an active choice. Start every session with a planned work product. The deliverable survives; the conversation doesn't.
3. PLANNING &amp; DECOMPOSITION: the scientific PRD. Hypothesis object specifications (goals, design space, constraints, acceptance criteria). Static blueprint. BAX is a TOOL you call through tool integration, not a planning function. The dynamic campaign orchestration policy lives in a SKILL.
4. VERIFICATION &amp; GUARDRAILS: survives the stress test because of separation of concerns. Every other component moves forward; this one says "no" or "wait." Must be architecturally independent. Reactor engineering analogy: safety interlocks are physically separate from the process controller. Persistent policy across campaigns.
5. SKILLS: reusable methodology encodings. Campaign orchestration, literature research protocols, analysis methods, pre-delivery scans. What a new postdoc takes six months to learn.
KILLED (failed the test):
- Context Engineering: distributed across memory, tools, skills, planning. Emergent.
- Modularity: emergent from well-designed interfaces. Retained as property banner.
Both failed for the same reason: they are properties of the system, not components you build.</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makes the harness real for the audience. The autonomous catalyst system (slide 11) is aspirational. This workflow is what every person in the room already does. The message: you already move ideas from curiosity to project plan. The harness makes that progression systematic, cumulative, and stress-tested at every transition.
Key talking points:
- This is NOT autonomous. The human is in the loop at every transition. The harness provides systematic support and adversarial review.
- Verification / grill-me operates at each gate. The adversarial review is what prevents you from investing in a bad idea. It catches problems before you commit a grad student or a proposal.
- Memory is the critical thread: what you learn in exploration must be available when you write the project plan. Without the harness, that context lives in your head and in scattered notes. With it, it persists in structured form.
- Skills formalize your methodology at each stage. The literature research skill, the grill-me skill, and even the project planning approach are all encoded and reusable.
- Concrete examples from your own work: the ECRP concept paper for Ofori-Okai, the Legion ASCR white paper, the Genesis proposal, the LCLS theory-challenge concept all followed this pattern. Each started as curiosity and progressed through these stages with Claude in the loop.</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maps the catalysis system directly onto the five harness components from slide 9. Each box is labeled with its component badge (P, T, M, V, S) and colored to match.
Key points:
- BAX is in Tool Integration. It is a callable tool with an interface spec. You could swap it for GPEI or MOBO.
- The hypothesis object is in Planning. Static specification, scientific PRD.
- Campaign orchestration (when to invoke BAX, when to stop) is a Skill.
- Verification is independent: the adversarial subagent operates independently of the orchestration skill.
- Memory maps to three tiers: in-flight results (short), campaign history (medium), institutional knowledge (long).
- Feedback loop on left: results flow back up to the reasoning layer.
- Modularity banner: concrete examples specific to this system.</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buzzword-deflation slide. "You've heard the word agentic. Here's what it actually means, and here's why it's the last thing you build, not the first."
The key steps between levels:
1 → 2: Add a trigger. Claude Code has headless mode via the -p flag. A cron job on the domain server runs `claude -p "Run the monitoring skill" --allowedTools "Read,Bash"` on a schedule. That single line of infrastructure is what makes the system agentic. Before the trigger, it's a tool. After the trigger, it's an agent.
2 → 3: Trust the verification. You can only remove the human review gate when you've observed the guardrails catching what the human would have caught. Trust is earned by observed performance at the previous level, not declared by policy.
Critical message: you cannot skip steps. You can't add a trigger until you have a skill worth triggering. You can't trust verification until you've watched it work. The harness is the prerequisite for safe autonomy.
The trigger lives across existing components: Planning (what to watch), Skills (what to do), Tool Integration (scheduler interface), Guardrails (--allowedTools permission set). No new component needed.
Examples: DOE landscape monitor (human-on-the-loop, infrastructure already exists in ALD stack). Catalyst discovery (human-over-the-loop, Genesis proposal).</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Inner ring requires zero institutional investment.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Steps 4-5 map to memory tiers: Obsidian = medium-term, graph = long-term.</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concrete slide in the talk. Left side: the folder structure they are building. Right side: the sequence with time estimates.
Key points:
- grill-me is the ONLY pre-built artifact. Everything else is built collaboratively from its outputs.
- Steps 1-3: 10 minutes. Step 4 (interview): 45 minutes. Steps 5-9: 1 hour.
- Memory is NOT a folder. It lives externally. Accessed via tool specs.
- Offer the setup guide: "I have a markdown document that walks you through this entire sequence. Load it into Claude Code and it conducts the setup for you."</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offers for v10.
1. Harness Setup Guide is the centerpiece. It's the self-executing markdown (Harness_Setup_Guide.md). The researcher loads it into Claude Code alongside the grill-me skill and Claude conducts the entire setup session.
2. Skill library includes grill-me (the bootstrap), literature research, person-brief-synthesis, and others. These drop into the skills/ folder.
3. Obsidian template matches the harness memory architecture. Four folders: projects, meetings, literature, people.
4. Live demo is now the first stage of the curiosity loop, not just grill-me in isolation. Take a real research direction from an audience member, run grill-me to explore it, write the output to plan.md in a project folder, and show the audience that the information persists in the harness folder structure. This demonstrates the cumulative-vs-disposable thesis (slide 2), the harness anatomy (slide 10), and the curiosity-to-project-plan workflow (slide 11) all in one live interaction.
Fallback if nobody volunteers: run the demo on the TERF concept or a Genesis proposal framing question. Have the harness folder structure pre-created on your laptop so the demo shows real files being written.
Voice profiling is still the highest-ROI single addition but it's now Phase 6 in the setup guide. Offering it separately would create confusion about where to start.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this sit. Offer grill-me demo during Q&amp;A.</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731520" y="1097280"/>
            <a:ext cx="10058400" cy="1645920"/>
          </a:xfrm>
          <a:prstGeom prst="rect">
            <a:avLst/>
          </a:prstGeom>
          <a:noFill/>
          <a:ln/>
        </p:spPr>
        <p:txBody>
          <a:bodyPr wrap="square" rtlCol="0" anchor="ctr"/>
          <a:lstStyle/>
          <a:p>
            <a:pPr marL="0" indent="0">
              <a:lnSpc>
                <a:spcPct val="110000"/>
              </a:lnSpc>
              <a:buNone/>
            </a:pPr>
            <a:r>
              <a:rPr lang="en-US" sz="4400" b="1" dirty="0">
                <a:solidFill>
                  <a:srgbClr val="FFFFFF"/>
                </a:solidFill>
                <a:latin typeface="Calibri" pitchFamily="34" charset="0"/>
                <a:ea typeface="Calibri" pitchFamily="34" charset="-122"/>
                <a:cs typeface="Calibri" pitchFamily="34" charset="-120"/>
              </a:rPr>
              <a:t>Building a Scientific Harness</a:t>
            </a:r>
            <a:endParaRPr lang="en-US" sz="4400" dirty="0"/>
          </a:p>
        </p:txBody>
      </p:sp>
      <p:sp>
        <p:nvSpPr>
          <p:cNvPr id="3" name="Text 1"/>
          <p:cNvSpPr/>
          <p:nvPr/>
        </p:nvSpPr>
        <p:spPr>
          <a:xfrm>
            <a:off x="731520" y="2926080"/>
            <a:ext cx="8229600" cy="1097280"/>
          </a:xfrm>
          <a:prstGeom prst="rect">
            <a:avLst/>
          </a:prstGeom>
          <a:noFill/>
          <a:ln/>
        </p:spPr>
        <p:txBody>
          <a:bodyPr wrap="square" rtlCol="0" anchor="ctr"/>
          <a:lstStyle/>
          <a:p>
            <a:pPr marL="0" indent="0">
              <a:lnSpc>
                <a:spcPct val="130000"/>
              </a:lnSpc>
              <a:buNone/>
            </a:pPr>
            <a:r>
              <a:rPr lang="en-US" sz="2200" i="1" dirty="0">
                <a:solidFill>
                  <a:srgbClr val="00B4D8"/>
                </a:solidFill>
                <a:latin typeface="Calibri" pitchFamily="34" charset="0"/>
                <a:ea typeface="Calibri" pitchFamily="34" charset="-122"/>
                <a:cs typeface="Calibri" pitchFamily="34" charset="-120"/>
              </a:rPr>
              <a:t>How AI Changes the Way We Do Science</a:t>
            </a:r>
            <a:endParaRPr lang="en-US" sz="2200" dirty="0"/>
          </a:p>
          <a:p>
            <a:pPr marL="0" indent="0">
              <a:lnSpc>
                <a:spcPct val="130000"/>
              </a:lnSpc>
              <a:buNone/>
            </a:pPr>
            <a:r>
              <a:rPr lang="en-US" sz="2200" i="1" dirty="0">
                <a:solidFill>
                  <a:srgbClr val="00B4D8"/>
                </a:solidFill>
                <a:latin typeface="Calibri" pitchFamily="34" charset="0"/>
                <a:ea typeface="Calibri" pitchFamily="34" charset="-122"/>
                <a:cs typeface="Calibri" pitchFamily="34" charset="-120"/>
              </a:rPr>
              <a:t>at SLAC Energy Sciences</a:t>
            </a:r>
            <a:endParaRPr lang="en-US" sz="2200" dirty="0"/>
          </a:p>
        </p:txBody>
      </p:sp>
      <p:sp>
        <p:nvSpPr>
          <p:cNvPr id="4" name="Shape 2"/>
          <p:cNvSpPr/>
          <p:nvPr/>
        </p:nvSpPr>
        <p:spPr>
          <a:xfrm>
            <a:off x="731520" y="4389120"/>
            <a:ext cx="1097280" cy="45720"/>
          </a:xfrm>
          <a:prstGeom prst="rect">
            <a:avLst/>
          </a:prstGeom>
          <a:solidFill>
            <a:srgbClr val="00B4D8"/>
          </a:solidFill>
          <a:ln/>
        </p:spPr>
        <p:txBody>
          <a:bodyPr/>
          <a:lstStyle/>
          <a:p>
            <a:endParaRPr lang="en-US"/>
          </a:p>
        </p:txBody>
      </p:sp>
      <p:sp>
        <p:nvSpPr>
          <p:cNvPr id="5" name="Text 3"/>
          <p:cNvSpPr/>
          <p:nvPr/>
        </p:nvSpPr>
        <p:spPr>
          <a:xfrm>
            <a:off x="731520" y="4663440"/>
            <a:ext cx="5486400" cy="1097280"/>
          </a:xfrm>
          <a:prstGeom prst="rect">
            <a:avLst/>
          </a:prstGeom>
          <a:noFill/>
          <a:ln/>
        </p:spPr>
        <p:txBody>
          <a:bodyPr wrap="square" rtlCol="0" anchor="ctr"/>
          <a:lstStyle/>
          <a:p>
            <a:pPr marL="0" indent="0">
              <a:lnSpc>
                <a:spcPct val="140000"/>
              </a:lnSpc>
              <a:buNone/>
            </a:pPr>
            <a:r>
              <a:rPr lang="en-US" sz="1400" dirty="0">
                <a:solidFill>
                  <a:srgbClr val="B0C4DE"/>
                </a:solidFill>
                <a:latin typeface="Calibri" pitchFamily="34" charset="0"/>
                <a:ea typeface="Calibri" pitchFamily="34" charset="-122"/>
                <a:cs typeface="Calibri" pitchFamily="34" charset="-120"/>
              </a:rPr>
              <a:t>Christopher Tassone</a:t>
            </a:r>
            <a:endParaRPr lang="en-US" sz="1400" dirty="0"/>
          </a:p>
          <a:p>
            <a:pPr marL="0" indent="0">
              <a:lnSpc>
                <a:spcPct val="140000"/>
              </a:lnSpc>
              <a:buNone/>
            </a:pPr>
            <a:r>
              <a:rPr lang="en-US" sz="1400" dirty="0">
                <a:solidFill>
                  <a:srgbClr val="B0C4DE"/>
                </a:solidFill>
                <a:latin typeface="Calibri" pitchFamily="34" charset="0"/>
                <a:ea typeface="Calibri" pitchFamily="34" charset="-122"/>
                <a:cs typeface="Calibri" pitchFamily="34" charset="-120"/>
              </a:rPr>
              <a:t>Associate Laboratory Director, Energy Sciences</a:t>
            </a:r>
            <a:endParaRPr lang="en-US" sz="1400" dirty="0"/>
          </a:p>
          <a:p>
            <a:pPr marL="0" indent="0">
              <a:lnSpc>
                <a:spcPct val="140000"/>
              </a:lnSpc>
              <a:buNone/>
            </a:pPr>
            <a:r>
              <a:rPr lang="en-US" sz="1400" dirty="0">
                <a:solidFill>
                  <a:srgbClr val="B0C4DE"/>
                </a:solidFill>
                <a:latin typeface="Calibri" pitchFamily="34" charset="0"/>
                <a:ea typeface="Calibri" pitchFamily="34" charset="-122"/>
                <a:cs typeface="Calibri" pitchFamily="34" charset="-120"/>
              </a:rPr>
              <a:t>SLAC National Accelerator Laboratory</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1520" y="274320"/>
            <a:ext cx="10698480" cy="640080"/>
          </a:xfrm>
          <a:prstGeom prst="rect">
            <a:avLst/>
          </a:prstGeom>
          <a:noFill/>
          <a:ln/>
        </p:spPr>
        <p:txBody>
          <a:bodyPr wrap="square" rtlCol="0" anchor="ctr"/>
          <a:lstStyle/>
          <a:p>
            <a:pPr marL="0" indent="0">
              <a:buNone/>
            </a:pPr>
            <a:r>
              <a:rPr lang="en-US" sz="2600" b="1" dirty="0">
                <a:solidFill>
                  <a:srgbClr val="0D1B2A"/>
                </a:solidFill>
                <a:latin typeface="Calibri" pitchFamily="34" charset="0"/>
                <a:ea typeface="Calibri" pitchFamily="34" charset="-122"/>
                <a:cs typeface="Calibri" pitchFamily="34" charset="-120"/>
              </a:rPr>
              <a:t>Terms You’ll Need</a:t>
            </a:r>
            <a:endParaRPr lang="en-US" sz="2600" dirty="0"/>
          </a:p>
        </p:txBody>
      </p:sp>
      <p:sp>
        <p:nvSpPr>
          <p:cNvPr id="3" name="Shape 1"/>
          <p:cNvSpPr/>
          <p:nvPr/>
        </p:nvSpPr>
        <p:spPr>
          <a:xfrm>
            <a:off x="0" y="6537960"/>
            <a:ext cx="12188952" cy="320040"/>
          </a:xfrm>
          <a:prstGeom prst="rect">
            <a:avLst/>
          </a:prstGeom>
          <a:solidFill>
            <a:srgbClr val="0D1B2A"/>
          </a:solidFill>
          <a:ln/>
        </p:spPr>
        <p:txBody>
          <a:bodyPr/>
          <a:lstStyle/>
          <a:p>
            <a:endParaRPr lang="en-US"/>
          </a:p>
        </p:txBody>
      </p:sp>
      <p:sp>
        <p:nvSpPr>
          <p:cNvPr id="4" name="Text 2"/>
          <p:cNvSpPr/>
          <p:nvPr/>
        </p:nvSpPr>
        <p:spPr>
          <a:xfrm>
            <a:off x="731520" y="822960"/>
            <a:ext cx="10058400" cy="274320"/>
          </a:xfrm>
          <a:prstGeom prst="rect">
            <a:avLst/>
          </a:prstGeom>
          <a:noFill/>
          <a:ln/>
        </p:spPr>
        <p:txBody>
          <a:bodyPr wrap="square" lIns="0" tIns="0" rIns="0" bIns="0" rtlCol="0" anchor="ctr"/>
          <a:lstStyle/>
          <a:p>
            <a:pPr marL="0" indent="0">
              <a:buNone/>
            </a:pPr>
            <a:r>
              <a:rPr lang="en-US" sz="1100" i="1" dirty="0">
                <a:solidFill>
                  <a:srgbClr val="6B7280"/>
                </a:solidFill>
                <a:latin typeface="Calibri" pitchFamily="34" charset="0"/>
                <a:ea typeface="Calibri" pitchFamily="34" charset="-122"/>
                <a:cs typeface="Calibri" pitchFamily="34" charset="-120"/>
              </a:rPr>
              <a:t>Quick reference — we’ll use these for the rest of the talk.</a:t>
            </a:r>
            <a:endParaRPr lang="en-US" sz="1100" dirty="0"/>
          </a:p>
        </p:txBody>
      </p:sp>
      <p:sp>
        <p:nvSpPr>
          <p:cNvPr id="5" name="Shape 3"/>
          <p:cNvSpPr/>
          <p:nvPr/>
        </p:nvSpPr>
        <p:spPr>
          <a:xfrm>
            <a:off x="365760" y="1143000"/>
            <a:ext cx="5532120" cy="713232"/>
          </a:xfrm>
          <a:prstGeom prst="roundRect">
            <a:avLst>
              <a:gd name="adj" fmla="val 10256"/>
            </a:avLst>
          </a:prstGeom>
          <a:solidFill>
            <a:srgbClr val="F7F7F5"/>
          </a:solidFill>
          <a:ln/>
        </p:spPr>
        <p:txBody>
          <a:bodyPr/>
          <a:lstStyle/>
          <a:p>
            <a:endParaRPr lang="en-US"/>
          </a:p>
        </p:txBody>
      </p:sp>
      <p:sp>
        <p:nvSpPr>
          <p:cNvPr id="6" name="Text 4"/>
          <p:cNvSpPr/>
          <p:nvPr/>
        </p:nvSpPr>
        <p:spPr>
          <a:xfrm>
            <a:off x="502920" y="1179576"/>
            <a:ext cx="5212080" cy="201168"/>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Markdown (.md)</a:t>
            </a:r>
            <a:endParaRPr lang="en-US" sz="1150" dirty="0"/>
          </a:p>
        </p:txBody>
      </p:sp>
      <p:sp>
        <p:nvSpPr>
          <p:cNvPr id="7" name="Text 5"/>
          <p:cNvSpPr/>
          <p:nvPr/>
        </p:nvSpPr>
        <p:spPr>
          <a:xfrm>
            <a:off x="502920" y="1380744"/>
            <a:ext cx="5212080" cy="438912"/>
          </a:xfrm>
          <a:prstGeom prst="rect">
            <a:avLst/>
          </a:prstGeom>
          <a:noFill/>
          <a:ln/>
        </p:spPr>
        <p:txBody>
          <a:bodyPr wrap="square" lIns="0" tIns="0" rIns="0" bIns="0" rtlCol="0" anchor="ctr"/>
          <a:lstStyle/>
          <a:p>
            <a:pPr marL="0" indent="0">
              <a:lnSpc>
                <a:spcPct val="115000"/>
              </a:lnSpc>
              <a:buNone/>
            </a:pPr>
            <a:r>
              <a:rPr lang="en-US" sz="900" dirty="0">
                <a:solidFill>
                  <a:srgbClr val="1A1A2E"/>
                </a:solidFill>
                <a:latin typeface="Calibri" pitchFamily="34" charset="0"/>
                <a:ea typeface="Calibri" pitchFamily="34" charset="-122"/>
                <a:cs typeface="Calibri" pitchFamily="34" charset="-120"/>
              </a:rPr>
              <a:t>A plain text file with lightweight formatting. Readable by both humans and machines. The file format for skills, plans, and harness configuration.</a:t>
            </a:r>
            <a:endParaRPr lang="en-US" sz="900" dirty="0"/>
          </a:p>
        </p:txBody>
      </p:sp>
      <p:sp>
        <p:nvSpPr>
          <p:cNvPr id="8" name="Shape 6"/>
          <p:cNvSpPr/>
          <p:nvPr/>
        </p:nvSpPr>
        <p:spPr>
          <a:xfrm>
            <a:off x="365760" y="1984248"/>
            <a:ext cx="5532120" cy="713232"/>
          </a:xfrm>
          <a:prstGeom prst="roundRect">
            <a:avLst>
              <a:gd name="adj" fmla="val 10256"/>
            </a:avLst>
          </a:prstGeom>
          <a:solidFill>
            <a:srgbClr val="F7F7F5"/>
          </a:solidFill>
          <a:ln/>
        </p:spPr>
        <p:txBody>
          <a:bodyPr/>
          <a:lstStyle/>
          <a:p>
            <a:endParaRPr lang="en-US"/>
          </a:p>
        </p:txBody>
      </p:sp>
      <p:sp>
        <p:nvSpPr>
          <p:cNvPr id="9" name="Text 7"/>
          <p:cNvSpPr/>
          <p:nvPr/>
        </p:nvSpPr>
        <p:spPr>
          <a:xfrm>
            <a:off x="502920" y="2020824"/>
            <a:ext cx="5212080" cy="201168"/>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LLM</a:t>
            </a:r>
            <a:endParaRPr lang="en-US" sz="1150" dirty="0"/>
          </a:p>
        </p:txBody>
      </p:sp>
      <p:sp>
        <p:nvSpPr>
          <p:cNvPr id="10" name="Text 8"/>
          <p:cNvSpPr/>
          <p:nvPr/>
        </p:nvSpPr>
        <p:spPr>
          <a:xfrm>
            <a:off x="502920" y="2221992"/>
            <a:ext cx="5212080" cy="438912"/>
          </a:xfrm>
          <a:prstGeom prst="rect">
            <a:avLst/>
          </a:prstGeom>
          <a:noFill/>
          <a:ln/>
        </p:spPr>
        <p:txBody>
          <a:bodyPr wrap="square" lIns="0" tIns="0" rIns="0" bIns="0" rtlCol="0" anchor="ctr"/>
          <a:lstStyle/>
          <a:p>
            <a:pPr marL="0" indent="0">
              <a:lnSpc>
                <a:spcPct val="115000"/>
              </a:lnSpc>
              <a:buNone/>
            </a:pPr>
            <a:r>
              <a:rPr lang="en-US" sz="900" dirty="0">
                <a:solidFill>
                  <a:srgbClr val="1A1A2E"/>
                </a:solidFill>
                <a:latin typeface="Calibri" pitchFamily="34" charset="0"/>
                <a:ea typeface="Calibri" pitchFamily="34" charset="-122"/>
                <a:cs typeface="Calibri" pitchFamily="34" charset="-120"/>
              </a:rPr>
              <a:t>Large Language Model — the foundation model (Claude, GPT, Gemini). The commodity in the center of the harness.</a:t>
            </a:r>
            <a:endParaRPr lang="en-US" sz="900" dirty="0"/>
          </a:p>
        </p:txBody>
      </p:sp>
      <p:sp>
        <p:nvSpPr>
          <p:cNvPr id="11" name="Shape 9"/>
          <p:cNvSpPr/>
          <p:nvPr/>
        </p:nvSpPr>
        <p:spPr>
          <a:xfrm>
            <a:off x="365760" y="2825496"/>
            <a:ext cx="5532120" cy="713232"/>
          </a:xfrm>
          <a:prstGeom prst="roundRect">
            <a:avLst>
              <a:gd name="adj" fmla="val 10256"/>
            </a:avLst>
          </a:prstGeom>
          <a:solidFill>
            <a:srgbClr val="F7F7F5"/>
          </a:solidFill>
          <a:ln/>
        </p:spPr>
        <p:txBody>
          <a:bodyPr/>
          <a:lstStyle/>
          <a:p>
            <a:endParaRPr lang="en-US"/>
          </a:p>
        </p:txBody>
      </p:sp>
      <p:sp>
        <p:nvSpPr>
          <p:cNvPr id="12" name="Text 10"/>
          <p:cNvSpPr/>
          <p:nvPr/>
        </p:nvSpPr>
        <p:spPr>
          <a:xfrm>
            <a:off x="502920" y="2862072"/>
            <a:ext cx="5212080" cy="201168"/>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Prompt</a:t>
            </a:r>
            <a:endParaRPr lang="en-US" sz="1150" dirty="0"/>
          </a:p>
        </p:txBody>
      </p:sp>
      <p:sp>
        <p:nvSpPr>
          <p:cNvPr id="13" name="Text 11"/>
          <p:cNvSpPr/>
          <p:nvPr/>
        </p:nvSpPr>
        <p:spPr>
          <a:xfrm>
            <a:off x="502920" y="3063240"/>
            <a:ext cx="5212080" cy="438912"/>
          </a:xfrm>
          <a:prstGeom prst="rect">
            <a:avLst/>
          </a:prstGeom>
          <a:noFill/>
          <a:ln/>
        </p:spPr>
        <p:txBody>
          <a:bodyPr wrap="square" lIns="0" tIns="0" rIns="0" bIns="0" rtlCol="0" anchor="ctr"/>
          <a:lstStyle/>
          <a:p>
            <a:pPr marL="0" indent="0">
              <a:lnSpc>
                <a:spcPct val="115000"/>
              </a:lnSpc>
              <a:buNone/>
            </a:pPr>
            <a:r>
              <a:rPr lang="en-US" sz="900" dirty="0">
                <a:solidFill>
                  <a:srgbClr val="1A1A2E"/>
                </a:solidFill>
                <a:latin typeface="Calibri" pitchFamily="34" charset="0"/>
                <a:ea typeface="Calibri" pitchFamily="34" charset="-122"/>
                <a:cs typeface="Calibri" pitchFamily="34" charset="-120"/>
              </a:rPr>
              <a:t>An instruction to the model. Prompt engineering is choosing words carefully. Harness engineering is building the system that enables this to happen with less direct input.</a:t>
            </a:r>
            <a:endParaRPr lang="en-US" sz="900" dirty="0"/>
          </a:p>
        </p:txBody>
      </p:sp>
      <p:sp>
        <p:nvSpPr>
          <p:cNvPr id="14" name="Shape 12"/>
          <p:cNvSpPr/>
          <p:nvPr/>
        </p:nvSpPr>
        <p:spPr>
          <a:xfrm>
            <a:off x="365760" y="3666744"/>
            <a:ext cx="5532120" cy="713232"/>
          </a:xfrm>
          <a:prstGeom prst="roundRect">
            <a:avLst>
              <a:gd name="adj" fmla="val 10256"/>
            </a:avLst>
          </a:prstGeom>
          <a:solidFill>
            <a:srgbClr val="F7F7F5"/>
          </a:solidFill>
          <a:ln/>
        </p:spPr>
        <p:txBody>
          <a:bodyPr/>
          <a:lstStyle/>
          <a:p>
            <a:endParaRPr lang="en-US"/>
          </a:p>
        </p:txBody>
      </p:sp>
      <p:sp>
        <p:nvSpPr>
          <p:cNvPr id="15" name="Text 13"/>
          <p:cNvSpPr/>
          <p:nvPr/>
        </p:nvSpPr>
        <p:spPr>
          <a:xfrm>
            <a:off x="502920" y="3703320"/>
            <a:ext cx="5212080" cy="201168"/>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Context window</a:t>
            </a:r>
            <a:endParaRPr lang="en-US" sz="1150" dirty="0"/>
          </a:p>
        </p:txBody>
      </p:sp>
      <p:sp>
        <p:nvSpPr>
          <p:cNvPr id="16" name="Text 14"/>
          <p:cNvSpPr/>
          <p:nvPr/>
        </p:nvSpPr>
        <p:spPr>
          <a:xfrm>
            <a:off x="502920" y="3904488"/>
            <a:ext cx="5212080" cy="438912"/>
          </a:xfrm>
          <a:prstGeom prst="rect">
            <a:avLst/>
          </a:prstGeom>
          <a:noFill/>
          <a:ln/>
        </p:spPr>
        <p:txBody>
          <a:bodyPr wrap="square" lIns="0" tIns="0" rIns="0" bIns="0" rtlCol="0" anchor="ctr"/>
          <a:lstStyle/>
          <a:p>
            <a:pPr marL="0" indent="0">
              <a:lnSpc>
                <a:spcPct val="115000"/>
              </a:lnSpc>
              <a:buNone/>
            </a:pPr>
            <a:r>
              <a:rPr lang="en-US" sz="900" dirty="0">
                <a:solidFill>
                  <a:srgbClr val="1A1A2E"/>
                </a:solidFill>
                <a:latin typeface="Calibri" pitchFamily="34" charset="0"/>
                <a:ea typeface="Calibri" pitchFamily="34" charset="-122"/>
                <a:cs typeface="Calibri" pitchFamily="34" charset="-120"/>
              </a:rPr>
              <a:t>The amount of text the model can see at once. When the conversation gets too long, earlier content falls out. This is why short-term memory disappears.</a:t>
            </a:r>
            <a:endParaRPr lang="en-US" sz="900" dirty="0"/>
          </a:p>
        </p:txBody>
      </p:sp>
      <p:sp>
        <p:nvSpPr>
          <p:cNvPr id="17" name="Shape 15"/>
          <p:cNvSpPr/>
          <p:nvPr/>
        </p:nvSpPr>
        <p:spPr>
          <a:xfrm>
            <a:off x="365760" y="4507992"/>
            <a:ext cx="5532120" cy="713232"/>
          </a:xfrm>
          <a:prstGeom prst="roundRect">
            <a:avLst>
              <a:gd name="adj" fmla="val 10256"/>
            </a:avLst>
          </a:prstGeom>
          <a:solidFill>
            <a:srgbClr val="F7F7F5"/>
          </a:solidFill>
          <a:ln/>
        </p:spPr>
        <p:txBody>
          <a:bodyPr/>
          <a:lstStyle/>
          <a:p>
            <a:endParaRPr lang="en-US"/>
          </a:p>
        </p:txBody>
      </p:sp>
      <p:sp>
        <p:nvSpPr>
          <p:cNvPr id="18" name="Text 16"/>
          <p:cNvSpPr/>
          <p:nvPr/>
        </p:nvSpPr>
        <p:spPr>
          <a:xfrm>
            <a:off x="502920" y="4544568"/>
            <a:ext cx="5212080" cy="201168"/>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RAG</a:t>
            </a:r>
            <a:endParaRPr lang="en-US" sz="1150" dirty="0"/>
          </a:p>
        </p:txBody>
      </p:sp>
      <p:sp>
        <p:nvSpPr>
          <p:cNvPr id="19" name="Text 17"/>
          <p:cNvSpPr/>
          <p:nvPr/>
        </p:nvSpPr>
        <p:spPr>
          <a:xfrm>
            <a:off x="502920" y="4745736"/>
            <a:ext cx="5212080" cy="438912"/>
          </a:xfrm>
          <a:prstGeom prst="rect">
            <a:avLst/>
          </a:prstGeom>
          <a:noFill/>
          <a:ln/>
        </p:spPr>
        <p:txBody>
          <a:bodyPr wrap="square" lIns="0" tIns="0" rIns="0" bIns="0" rtlCol="0" anchor="ctr"/>
          <a:lstStyle/>
          <a:p>
            <a:pPr marL="0" indent="0">
              <a:lnSpc>
                <a:spcPct val="115000"/>
              </a:lnSpc>
              <a:buNone/>
            </a:pPr>
            <a:r>
              <a:rPr lang="en-US" sz="900" dirty="0">
                <a:solidFill>
                  <a:srgbClr val="1A1A2E"/>
                </a:solidFill>
                <a:latin typeface="Calibri" pitchFamily="34" charset="0"/>
                <a:ea typeface="Calibri" pitchFamily="34" charset="-122"/>
                <a:cs typeface="Calibri" pitchFamily="34" charset="-120"/>
              </a:rPr>
              <a:t>Retrieval-Augmented Generation — feeding the model your data so its answer is grounded in your context, not just its training.</a:t>
            </a:r>
            <a:endParaRPr lang="en-US" sz="900" dirty="0"/>
          </a:p>
        </p:txBody>
      </p:sp>
      <p:sp>
        <p:nvSpPr>
          <p:cNvPr id="20" name="Shape 18"/>
          <p:cNvSpPr/>
          <p:nvPr/>
        </p:nvSpPr>
        <p:spPr>
          <a:xfrm>
            <a:off x="365760" y="5349240"/>
            <a:ext cx="5532120" cy="713232"/>
          </a:xfrm>
          <a:prstGeom prst="roundRect">
            <a:avLst>
              <a:gd name="adj" fmla="val 10256"/>
            </a:avLst>
          </a:prstGeom>
          <a:solidFill>
            <a:srgbClr val="F7F7F5"/>
          </a:solidFill>
          <a:ln/>
        </p:spPr>
        <p:txBody>
          <a:bodyPr/>
          <a:lstStyle/>
          <a:p>
            <a:endParaRPr lang="en-US"/>
          </a:p>
        </p:txBody>
      </p:sp>
      <p:sp>
        <p:nvSpPr>
          <p:cNvPr id="21" name="Text 19"/>
          <p:cNvSpPr/>
          <p:nvPr/>
        </p:nvSpPr>
        <p:spPr>
          <a:xfrm>
            <a:off x="502920" y="5385816"/>
            <a:ext cx="5212080" cy="201168"/>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Harness</a:t>
            </a:r>
            <a:endParaRPr lang="en-US" sz="1150" dirty="0"/>
          </a:p>
        </p:txBody>
      </p:sp>
      <p:sp>
        <p:nvSpPr>
          <p:cNvPr id="22" name="Text 20"/>
          <p:cNvSpPr/>
          <p:nvPr/>
        </p:nvSpPr>
        <p:spPr>
          <a:xfrm>
            <a:off x="502920" y="5586984"/>
            <a:ext cx="5212080" cy="438912"/>
          </a:xfrm>
          <a:prstGeom prst="rect">
            <a:avLst/>
          </a:prstGeom>
          <a:noFill/>
          <a:ln/>
        </p:spPr>
        <p:txBody>
          <a:bodyPr wrap="square" lIns="0" tIns="0" rIns="0" bIns="0" rtlCol="0" anchor="ctr"/>
          <a:lstStyle/>
          <a:p>
            <a:pPr marL="0" indent="0">
              <a:lnSpc>
                <a:spcPct val="115000"/>
              </a:lnSpc>
              <a:buNone/>
            </a:pPr>
            <a:r>
              <a:rPr lang="en-US" sz="900" dirty="0">
                <a:solidFill>
                  <a:srgbClr val="1A1A2E"/>
                </a:solidFill>
                <a:latin typeface="Calibri" pitchFamily="34" charset="0"/>
                <a:ea typeface="Calibri" pitchFamily="34" charset="-122"/>
                <a:cs typeface="Calibri" pitchFamily="34" charset="-120"/>
              </a:rPr>
              <a:t>Everything around the model that makes it useful: tools, memory, skills, planning, verification. The system you build and own. Where institutional knowledge accumulates.</a:t>
            </a:r>
            <a:endParaRPr lang="en-US" sz="900" dirty="0"/>
          </a:p>
        </p:txBody>
      </p:sp>
      <p:sp>
        <p:nvSpPr>
          <p:cNvPr id="23" name="Shape 21"/>
          <p:cNvSpPr/>
          <p:nvPr/>
        </p:nvSpPr>
        <p:spPr>
          <a:xfrm>
            <a:off x="6263640" y="1143000"/>
            <a:ext cx="5532120" cy="713232"/>
          </a:xfrm>
          <a:prstGeom prst="roundRect">
            <a:avLst>
              <a:gd name="adj" fmla="val 10256"/>
            </a:avLst>
          </a:prstGeom>
          <a:solidFill>
            <a:srgbClr val="F7F7F5"/>
          </a:solidFill>
          <a:ln/>
        </p:spPr>
        <p:txBody>
          <a:bodyPr/>
          <a:lstStyle/>
          <a:p>
            <a:endParaRPr lang="en-US"/>
          </a:p>
        </p:txBody>
      </p:sp>
      <p:sp>
        <p:nvSpPr>
          <p:cNvPr id="24" name="Text 22"/>
          <p:cNvSpPr/>
          <p:nvPr/>
        </p:nvSpPr>
        <p:spPr>
          <a:xfrm>
            <a:off x="6400800" y="1179576"/>
            <a:ext cx="5212080" cy="201168"/>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Agent / Claude Code</a:t>
            </a:r>
            <a:endParaRPr lang="en-US" sz="1150" dirty="0"/>
          </a:p>
        </p:txBody>
      </p:sp>
      <p:sp>
        <p:nvSpPr>
          <p:cNvPr id="25" name="Text 23"/>
          <p:cNvSpPr/>
          <p:nvPr/>
        </p:nvSpPr>
        <p:spPr>
          <a:xfrm>
            <a:off x="6400800" y="1380744"/>
            <a:ext cx="5212080" cy="438912"/>
          </a:xfrm>
          <a:prstGeom prst="rect">
            <a:avLst/>
          </a:prstGeom>
          <a:noFill/>
          <a:ln/>
        </p:spPr>
        <p:txBody>
          <a:bodyPr wrap="square" lIns="0" tIns="0" rIns="0" bIns="0" rtlCol="0" anchor="ctr"/>
          <a:lstStyle/>
          <a:p>
            <a:pPr marL="0" indent="0">
              <a:lnSpc>
                <a:spcPct val="115000"/>
              </a:lnSpc>
              <a:buNone/>
            </a:pPr>
            <a:r>
              <a:rPr lang="en-US" sz="900" dirty="0">
                <a:solidFill>
                  <a:srgbClr val="1A1A2E"/>
                </a:solidFill>
                <a:latin typeface="Calibri" pitchFamily="34" charset="0"/>
                <a:ea typeface="Calibri" pitchFamily="34" charset="-122"/>
                <a:cs typeface="Calibri" pitchFamily="34" charset="-120"/>
              </a:rPr>
              <a:t>Software that uses an LLM to take actions (search, write files, call tools) toward a goal. Claude Code is an agent. A chatbot is not. Install it to start building.</a:t>
            </a:r>
            <a:endParaRPr lang="en-US" sz="900" dirty="0"/>
          </a:p>
        </p:txBody>
      </p:sp>
      <p:sp>
        <p:nvSpPr>
          <p:cNvPr id="26" name="Shape 24"/>
          <p:cNvSpPr/>
          <p:nvPr/>
        </p:nvSpPr>
        <p:spPr>
          <a:xfrm>
            <a:off x="6263640" y="1984248"/>
            <a:ext cx="5532120" cy="713232"/>
          </a:xfrm>
          <a:prstGeom prst="roundRect">
            <a:avLst>
              <a:gd name="adj" fmla="val 10256"/>
            </a:avLst>
          </a:prstGeom>
          <a:solidFill>
            <a:srgbClr val="F7F7F5"/>
          </a:solidFill>
          <a:ln/>
        </p:spPr>
        <p:txBody>
          <a:bodyPr/>
          <a:lstStyle/>
          <a:p>
            <a:endParaRPr lang="en-US"/>
          </a:p>
        </p:txBody>
      </p:sp>
      <p:sp>
        <p:nvSpPr>
          <p:cNvPr id="27" name="Text 25"/>
          <p:cNvSpPr/>
          <p:nvPr/>
        </p:nvSpPr>
        <p:spPr>
          <a:xfrm>
            <a:off x="6400800" y="2020824"/>
            <a:ext cx="5212080" cy="201168"/>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Skill</a:t>
            </a:r>
            <a:endParaRPr lang="en-US" sz="1150" dirty="0"/>
          </a:p>
        </p:txBody>
      </p:sp>
      <p:sp>
        <p:nvSpPr>
          <p:cNvPr id="28" name="Text 26"/>
          <p:cNvSpPr/>
          <p:nvPr/>
        </p:nvSpPr>
        <p:spPr>
          <a:xfrm>
            <a:off x="6400800" y="2221992"/>
            <a:ext cx="5212080" cy="438912"/>
          </a:xfrm>
          <a:prstGeom prst="rect">
            <a:avLst/>
          </a:prstGeom>
          <a:noFill/>
          <a:ln/>
        </p:spPr>
        <p:txBody>
          <a:bodyPr wrap="square" lIns="0" tIns="0" rIns="0" bIns="0" rtlCol="0" anchor="ctr"/>
          <a:lstStyle/>
          <a:p>
            <a:pPr marL="0" indent="0">
              <a:lnSpc>
                <a:spcPct val="115000"/>
              </a:lnSpc>
              <a:buNone/>
            </a:pPr>
            <a:r>
              <a:rPr lang="en-US" sz="900" dirty="0">
                <a:solidFill>
                  <a:srgbClr val="1A1A2E"/>
                </a:solidFill>
                <a:latin typeface="Calibri" pitchFamily="34" charset="0"/>
                <a:ea typeface="Calibri" pitchFamily="34" charset="-122"/>
                <a:cs typeface="Calibri" pitchFamily="34" charset="-120"/>
              </a:rPr>
              <a:t>A reusable instruction file encoding your methodology for a specific class of work. "Always expand keywords before searching" — that rule lives in a skill file.</a:t>
            </a:r>
            <a:endParaRPr lang="en-US" sz="900" dirty="0"/>
          </a:p>
        </p:txBody>
      </p:sp>
      <p:sp>
        <p:nvSpPr>
          <p:cNvPr id="29" name="Shape 27"/>
          <p:cNvSpPr/>
          <p:nvPr/>
        </p:nvSpPr>
        <p:spPr>
          <a:xfrm>
            <a:off x="6263640" y="2825496"/>
            <a:ext cx="5532120" cy="713232"/>
          </a:xfrm>
          <a:prstGeom prst="roundRect">
            <a:avLst>
              <a:gd name="adj" fmla="val 10256"/>
            </a:avLst>
          </a:prstGeom>
          <a:solidFill>
            <a:srgbClr val="F7F7F5"/>
          </a:solidFill>
          <a:ln/>
        </p:spPr>
        <p:txBody>
          <a:bodyPr/>
          <a:lstStyle/>
          <a:p>
            <a:endParaRPr lang="en-US"/>
          </a:p>
        </p:txBody>
      </p:sp>
      <p:sp>
        <p:nvSpPr>
          <p:cNvPr id="30" name="Text 28"/>
          <p:cNvSpPr/>
          <p:nvPr/>
        </p:nvSpPr>
        <p:spPr>
          <a:xfrm>
            <a:off x="6400800" y="2862072"/>
            <a:ext cx="5212080" cy="201168"/>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CLAUDE.md</a:t>
            </a:r>
            <a:endParaRPr lang="en-US" sz="1150" dirty="0"/>
          </a:p>
        </p:txBody>
      </p:sp>
      <p:sp>
        <p:nvSpPr>
          <p:cNvPr id="31" name="Text 29"/>
          <p:cNvSpPr/>
          <p:nvPr/>
        </p:nvSpPr>
        <p:spPr>
          <a:xfrm>
            <a:off x="6400800" y="3063240"/>
            <a:ext cx="5212080" cy="438912"/>
          </a:xfrm>
          <a:prstGeom prst="rect">
            <a:avLst/>
          </a:prstGeom>
          <a:noFill/>
          <a:ln/>
        </p:spPr>
        <p:txBody>
          <a:bodyPr wrap="square" lIns="0" tIns="0" rIns="0" bIns="0" rtlCol="0" anchor="ctr"/>
          <a:lstStyle/>
          <a:p>
            <a:pPr marL="0" indent="0">
              <a:lnSpc>
                <a:spcPct val="115000"/>
              </a:lnSpc>
              <a:buNone/>
            </a:pPr>
            <a:r>
              <a:rPr lang="en-US" sz="900" dirty="0">
                <a:solidFill>
                  <a:srgbClr val="1A1A2E"/>
                </a:solidFill>
                <a:latin typeface="Calibri" pitchFamily="34" charset="0"/>
                <a:ea typeface="Calibri" pitchFamily="34" charset="-122"/>
                <a:cs typeface="Calibri" pitchFamily="34" charset="-120"/>
              </a:rPr>
              <a:t>A configuration file that tells Claude Code about your project. Loads automatically at the start of every session. The master instruction set for your harness.</a:t>
            </a:r>
            <a:endParaRPr lang="en-US" sz="900" dirty="0"/>
          </a:p>
        </p:txBody>
      </p:sp>
      <p:sp>
        <p:nvSpPr>
          <p:cNvPr id="32" name="Shape 30"/>
          <p:cNvSpPr/>
          <p:nvPr/>
        </p:nvSpPr>
        <p:spPr>
          <a:xfrm>
            <a:off x="6263640" y="3666744"/>
            <a:ext cx="5532120" cy="713232"/>
          </a:xfrm>
          <a:prstGeom prst="roundRect">
            <a:avLst>
              <a:gd name="adj" fmla="val 10256"/>
            </a:avLst>
          </a:prstGeom>
          <a:solidFill>
            <a:srgbClr val="F7F7F5"/>
          </a:solidFill>
          <a:ln/>
        </p:spPr>
        <p:txBody>
          <a:bodyPr/>
          <a:lstStyle/>
          <a:p>
            <a:endParaRPr lang="en-US"/>
          </a:p>
        </p:txBody>
      </p:sp>
      <p:sp>
        <p:nvSpPr>
          <p:cNvPr id="33" name="Text 31"/>
          <p:cNvSpPr/>
          <p:nvPr/>
        </p:nvSpPr>
        <p:spPr>
          <a:xfrm>
            <a:off x="6400800" y="3703320"/>
            <a:ext cx="5212080" cy="201168"/>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MCP</a:t>
            </a:r>
            <a:endParaRPr lang="en-US" sz="1150" dirty="0"/>
          </a:p>
        </p:txBody>
      </p:sp>
      <p:sp>
        <p:nvSpPr>
          <p:cNvPr id="34" name="Text 32"/>
          <p:cNvSpPr/>
          <p:nvPr/>
        </p:nvSpPr>
        <p:spPr>
          <a:xfrm>
            <a:off x="6400800" y="3904488"/>
            <a:ext cx="5212080" cy="438912"/>
          </a:xfrm>
          <a:prstGeom prst="rect">
            <a:avLst/>
          </a:prstGeom>
          <a:noFill/>
          <a:ln/>
        </p:spPr>
        <p:txBody>
          <a:bodyPr wrap="square" lIns="0" tIns="0" rIns="0" bIns="0" rtlCol="0" anchor="ctr"/>
          <a:lstStyle/>
          <a:p>
            <a:pPr marL="0" indent="0">
              <a:lnSpc>
                <a:spcPct val="115000"/>
              </a:lnSpc>
              <a:buNone/>
            </a:pPr>
            <a:r>
              <a:rPr lang="en-US" sz="900" dirty="0">
                <a:solidFill>
                  <a:srgbClr val="1A1A2E"/>
                </a:solidFill>
                <a:latin typeface="Calibri" pitchFamily="34" charset="0"/>
                <a:ea typeface="Calibri" pitchFamily="34" charset="-122"/>
                <a:cs typeface="Calibri" pitchFamily="34" charset="-120"/>
              </a:rPr>
              <a:t>Model Context Protocol — the open standard for connecting AI to external tools. Turns a tool description into a callable connection. The USB port of the AI world.</a:t>
            </a:r>
            <a:endParaRPr lang="en-US" sz="900" dirty="0"/>
          </a:p>
        </p:txBody>
      </p:sp>
      <p:sp>
        <p:nvSpPr>
          <p:cNvPr id="35" name="Shape 33"/>
          <p:cNvSpPr/>
          <p:nvPr/>
        </p:nvSpPr>
        <p:spPr>
          <a:xfrm>
            <a:off x="6263640" y="4507992"/>
            <a:ext cx="5532120" cy="713232"/>
          </a:xfrm>
          <a:prstGeom prst="roundRect">
            <a:avLst>
              <a:gd name="adj" fmla="val 10256"/>
            </a:avLst>
          </a:prstGeom>
          <a:solidFill>
            <a:srgbClr val="F7F7F5"/>
          </a:solidFill>
          <a:ln/>
        </p:spPr>
        <p:txBody>
          <a:bodyPr/>
          <a:lstStyle/>
          <a:p>
            <a:endParaRPr lang="en-US"/>
          </a:p>
        </p:txBody>
      </p:sp>
      <p:sp>
        <p:nvSpPr>
          <p:cNvPr id="36" name="Text 34"/>
          <p:cNvSpPr/>
          <p:nvPr/>
        </p:nvSpPr>
        <p:spPr>
          <a:xfrm>
            <a:off x="6400800" y="4544568"/>
            <a:ext cx="5212080" cy="201168"/>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Obsidian</a:t>
            </a:r>
            <a:endParaRPr lang="en-US" sz="1150" dirty="0"/>
          </a:p>
        </p:txBody>
      </p:sp>
      <p:sp>
        <p:nvSpPr>
          <p:cNvPr id="37" name="Text 35"/>
          <p:cNvSpPr/>
          <p:nvPr/>
        </p:nvSpPr>
        <p:spPr>
          <a:xfrm>
            <a:off x="6400800" y="4745736"/>
            <a:ext cx="5212080" cy="438912"/>
          </a:xfrm>
          <a:prstGeom prst="rect">
            <a:avLst/>
          </a:prstGeom>
          <a:noFill/>
          <a:ln/>
        </p:spPr>
        <p:txBody>
          <a:bodyPr wrap="square" lIns="0" tIns="0" rIns="0" bIns="0" rtlCol="0" anchor="ctr"/>
          <a:lstStyle/>
          <a:p>
            <a:pPr marL="0" indent="0">
              <a:lnSpc>
                <a:spcPct val="115000"/>
              </a:lnSpc>
              <a:buNone/>
            </a:pPr>
            <a:r>
              <a:rPr lang="en-US" sz="900" dirty="0">
                <a:solidFill>
                  <a:srgbClr val="1A1A2E"/>
                </a:solidFill>
                <a:latin typeface="Calibri" pitchFamily="34" charset="0"/>
                <a:ea typeface="Calibri" pitchFamily="34" charset="-122"/>
                <a:cs typeface="Calibri" pitchFamily="34" charset="-120"/>
              </a:rPr>
              <a:t>A free app for linked markdown notes. Your medium-term memory layer: one note per project, meeting, literature scan. Linked together, they become a wiki.</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1520" y="274320"/>
            <a:ext cx="10698480" cy="640080"/>
          </a:xfrm>
          <a:prstGeom prst="rect">
            <a:avLst/>
          </a:prstGeom>
          <a:noFill/>
          <a:ln/>
        </p:spPr>
        <p:txBody>
          <a:bodyPr wrap="square" rtlCol="0" anchor="ctr"/>
          <a:lstStyle/>
          <a:p>
            <a:pPr marL="0" indent="0">
              <a:buNone/>
            </a:pPr>
            <a:r>
              <a:rPr lang="en-US" sz="2600" b="1" dirty="0">
                <a:solidFill>
                  <a:srgbClr val="0D1B2A"/>
                </a:solidFill>
                <a:latin typeface="Calibri" pitchFamily="34" charset="0"/>
                <a:ea typeface="Calibri" pitchFamily="34" charset="-122"/>
                <a:cs typeface="Calibri" pitchFamily="34" charset="-120"/>
              </a:rPr>
              <a:t>You're Already Doing This</a:t>
            </a:r>
            <a:endParaRPr lang="en-US" sz="2600" dirty="0"/>
          </a:p>
        </p:txBody>
      </p:sp>
      <p:sp>
        <p:nvSpPr>
          <p:cNvPr id="3" name="Shape 1"/>
          <p:cNvSpPr/>
          <p:nvPr/>
        </p:nvSpPr>
        <p:spPr>
          <a:xfrm>
            <a:off x="0" y="6537960"/>
            <a:ext cx="12188952" cy="320040"/>
          </a:xfrm>
          <a:prstGeom prst="rect">
            <a:avLst/>
          </a:prstGeom>
          <a:solidFill>
            <a:srgbClr val="0D1B2A"/>
          </a:solidFill>
          <a:ln/>
        </p:spPr>
        <p:txBody>
          <a:bodyPr/>
          <a:lstStyle/>
          <a:p>
            <a:endParaRPr lang="en-US"/>
          </a:p>
        </p:txBody>
      </p:sp>
      <p:sp>
        <p:nvSpPr>
          <p:cNvPr id="4" name="Shape 2"/>
          <p:cNvSpPr/>
          <p:nvPr/>
        </p:nvSpPr>
        <p:spPr>
          <a:xfrm>
            <a:off x="457200" y="1371600"/>
            <a:ext cx="2468880" cy="2926080"/>
          </a:xfrm>
          <a:prstGeom prst="roundRect">
            <a:avLst>
              <a:gd name="adj" fmla="val 4444"/>
            </a:avLst>
          </a:prstGeom>
          <a:solidFill>
            <a:srgbClr val="415A77"/>
          </a:solidFill>
          <a:ln/>
        </p:spPr>
        <p:txBody>
          <a:bodyPr/>
          <a:lstStyle/>
          <a:p>
            <a:endParaRPr lang="en-US"/>
          </a:p>
        </p:txBody>
      </p:sp>
      <p:sp>
        <p:nvSpPr>
          <p:cNvPr id="5" name="Text 3"/>
          <p:cNvSpPr/>
          <p:nvPr/>
        </p:nvSpPr>
        <p:spPr>
          <a:xfrm>
            <a:off x="457200" y="1463040"/>
            <a:ext cx="24688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Week 1</a:t>
            </a:r>
            <a:endParaRPr lang="en-US" sz="1800" dirty="0"/>
          </a:p>
        </p:txBody>
      </p:sp>
      <p:sp>
        <p:nvSpPr>
          <p:cNvPr id="6" name="Shape 4"/>
          <p:cNvSpPr/>
          <p:nvPr/>
        </p:nvSpPr>
        <p:spPr>
          <a:xfrm>
            <a:off x="822960" y="1920240"/>
            <a:ext cx="1737360" cy="36576"/>
          </a:xfrm>
          <a:prstGeom prst="rect">
            <a:avLst/>
          </a:prstGeom>
          <a:solidFill>
            <a:srgbClr val="FFFFFF"/>
          </a:solidFill>
          <a:ln/>
        </p:spPr>
        <p:txBody>
          <a:bodyPr/>
          <a:lstStyle/>
          <a:p>
            <a:endParaRPr lang="en-US"/>
          </a:p>
        </p:txBody>
      </p:sp>
      <p:sp>
        <p:nvSpPr>
          <p:cNvPr id="7" name="Text 5"/>
          <p:cNvSpPr/>
          <p:nvPr/>
        </p:nvSpPr>
        <p:spPr>
          <a:xfrm>
            <a:off x="640080" y="2103120"/>
            <a:ext cx="2103120" cy="2011680"/>
          </a:xfrm>
          <a:prstGeom prst="rect">
            <a:avLst/>
          </a:prstGeom>
          <a:noFill/>
          <a:ln/>
        </p:spPr>
        <p:txBody>
          <a:bodyPr wrap="square" lIns="0" tIns="0" rIns="0" bIns="0" rtlCol="0" anchor="ctr"/>
          <a:lstStyle/>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You open Claude.</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You ask it to summarize</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a paper or draft an email.</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It works okay.</a:t>
            </a:r>
            <a:endParaRPr lang="en-US" sz="1200" dirty="0"/>
          </a:p>
        </p:txBody>
      </p:sp>
      <p:sp>
        <p:nvSpPr>
          <p:cNvPr id="8" name="Text 6"/>
          <p:cNvSpPr/>
          <p:nvPr/>
        </p:nvSpPr>
        <p:spPr>
          <a:xfrm>
            <a:off x="3017520" y="2468880"/>
            <a:ext cx="457200" cy="457200"/>
          </a:xfrm>
          <a:prstGeom prst="rect">
            <a:avLst/>
          </a:prstGeom>
          <a:noFill/>
          <a:ln/>
        </p:spPr>
        <p:txBody>
          <a:bodyPr wrap="square" lIns="0" tIns="0" rIns="0" bIns="0" rtlCol="0" anchor="ctr"/>
          <a:lstStyle/>
          <a:p>
            <a:pPr marL="0" indent="0" algn="ctr">
              <a:buNone/>
            </a:pPr>
            <a:r>
              <a:rPr lang="en-US" sz="1400" dirty="0">
                <a:solidFill>
                  <a:srgbClr val="00B4D8"/>
                </a:solidFill>
              </a:rPr>
              <a:t>▶</a:t>
            </a:r>
            <a:endParaRPr lang="en-US" sz="1400" dirty="0"/>
          </a:p>
        </p:txBody>
      </p:sp>
      <p:sp>
        <p:nvSpPr>
          <p:cNvPr id="9" name="Shape 7"/>
          <p:cNvSpPr/>
          <p:nvPr/>
        </p:nvSpPr>
        <p:spPr>
          <a:xfrm>
            <a:off x="3154680" y="1371600"/>
            <a:ext cx="2468880" cy="2926080"/>
          </a:xfrm>
          <a:prstGeom prst="roundRect">
            <a:avLst>
              <a:gd name="adj" fmla="val 4444"/>
            </a:avLst>
          </a:prstGeom>
          <a:solidFill>
            <a:srgbClr val="415A77"/>
          </a:solidFill>
          <a:ln/>
        </p:spPr>
        <p:txBody>
          <a:bodyPr/>
          <a:lstStyle/>
          <a:p>
            <a:endParaRPr lang="en-US"/>
          </a:p>
        </p:txBody>
      </p:sp>
      <p:sp>
        <p:nvSpPr>
          <p:cNvPr id="10" name="Text 8"/>
          <p:cNvSpPr/>
          <p:nvPr/>
        </p:nvSpPr>
        <p:spPr>
          <a:xfrm>
            <a:off x="3154680" y="1463040"/>
            <a:ext cx="24688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Week 2</a:t>
            </a:r>
            <a:endParaRPr lang="en-US" sz="1800" dirty="0"/>
          </a:p>
        </p:txBody>
      </p:sp>
      <p:sp>
        <p:nvSpPr>
          <p:cNvPr id="11" name="Shape 9"/>
          <p:cNvSpPr/>
          <p:nvPr/>
        </p:nvSpPr>
        <p:spPr>
          <a:xfrm>
            <a:off x="3520440" y="1920240"/>
            <a:ext cx="1737360" cy="36576"/>
          </a:xfrm>
          <a:prstGeom prst="rect">
            <a:avLst/>
          </a:prstGeom>
          <a:solidFill>
            <a:srgbClr val="FFFFFF"/>
          </a:solidFill>
          <a:ln/>
        </p:spPr>
        <p:txBody>
          <a:bodyPr/>
          <a:lstStyle/>
          <a:p>
            <a:endParaRPr lang="en-US"/>
          </a:p>
        </p:txBody>
      </p:sp>
      <p:sp>
        <p:nvSpPr>
          <p:cNvPr id="12" name="Text 10"/>
          <p:cNvSpPr/>
          <p:nvPr/>
        </p:nvSpPr>
        <p:spPr>
          <a:xfrm>
            <a:off x="3337560" y="2103120"/>
            <a:ext cx="2103120" cy="2011680"/>
          </a:xfrm>
          <a:prstGeom prst="rect">
            <a:avLst/>
          </a:prstGeom>
          <a:noFill/>
          <a:ln/>
        </p:spPr>
        <p:txBody>
          <a:bodyPr wrap="square" lIns="0" tIns="0" rIns="0" bIns="0" rtlCol="0" anchor="ctr"/>
          <a:lstStyle/>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You try something harder.</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A proposal section, a lit</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review. You spend an hour</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fixing what it got wrong.</a:t>
            </a:r>
            <a:endParaRPr lang="en-US" sz="1200" dirty="0"/>
          </a:p>
        </p:txBody>
      </p:sp>
      <p:sp>
        <p:nvSpPr>
          <p:cNvPr id="13" name="Text 11"/>
          <p:cNvSpPr/>
          <p:nvPr/>
        </p:nvSpPr>
        <p:spPr>
          <a:xfrm>
            <a:off x="5715000" y="2468880"/>
            <a:ext cx="457200" cy="457200"/>
          </a:xfrm>
          <a:prstGeom prst="rect">
            <a:avLst/>
          </a:prstGeom>
          <a:noFill/>
          <a:ln/>
        </p:spPr>
        <p:txBody>
          <a:bodyPr wrap="square" lIns="0" tIns="0" rIns="0" bIns="0" rtlCol="0" anchor="ctr"/>
          <a:lstStyle/>
          <a:p>
            <a:pPr marL="0" indent="0" algn="ctr">
              <a:buNone/>
            </a:pPr>
            <a:r>
              <a:rPr lang="en-US" sz="1400" dirty="0">
                <a:solidFill>
                  <a:srgbClr val="00B4D8"/>
                </a:solidFill>
              </a:rPr>
              <a:t>▶</a:t>
            </a:r>
            <a:endParaRPr lang="en-US" sz="1400" dirty="0"/>
          </a:p>
        </p:txBody>
      </p:sp>
      <p:sp>
        <p:nvSpPr>
          <p:cNvPr id="14" name="Shape 12"/>
          <p:cNvSpPr/>
          <p:nvPr/>
        </p:nvSpPr>
        <p:spPr>
          <a:xfrm>
            <a:off x="5852160" y="1371600"/>
            <a:ext cx="2468880" cy="2926080"/>
          </a:xfrm>
          <a:prstGeom prst="roundRect">
            <a:avLst>
              <a:gd name="adj" fmla="val 4444"/>
            </a:avLst>
          </a:prstGeom>
          <a:solidFill>
            <a:srgbClr val="0077B6"/>
          </a:solidFill>
          <a:ln/>
        </p:spPr>
        <p:txBody>
          <a:bodyPr/>
          <a:lstStyle/>
          <a:p>
            <a:endParaRPr lang="en-US"/>
          </a:p>
        </p:txBody>
      </p:sp>
      <p:sp>
        <p:nvSpPr>
          <p:cNvPr id="15" name="Text 13"/>
          <p:cNvSpPr/>
          <p:nvPr/>
        </p:nvSpPr>
        <p:spPr>
          <a:xfrm>
            <a:off x="5852160" y="1463040"/>
            <a:ext cx="24688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Month 2</a:t>
            </a:r>
            <a:endParaRPr lang="en-US" sz="1800" dirty="0"/>
          </a:p>
        </p:txBody>
      </p:sp>
      <p:sp>
        <p:nvSpPr>
          <p:cNvPr id="16" name="Shape 14"/>
          <p:cNvSpPr/>
          <p:nvPr/>
        </p:nvSpPr>
        <p:spPr>
          <a:xfrm>
            <a:off x="6217920" y="1920240"/>
            <a:ext cx="1737360" cy="36576"/>
          </a:xfrm>
          <a:prstGeom prst="rect">
            <a:avLst/>
          </a:prstGeom>
          <a:solidFill>
            <a:srgbClr val="FFFFFF"/>
          </a:solidFill>
          <a:ln/>
        </p:spPr>
        <p:txBody>
          <a:bodyPr/>
          <a:lstStyle/>
          <a:p>
            <a:endParaRPr lang="en-US"/>
          </a:p>
        </p:txBody>
      </p:sp>
      <p:sp>
        <p:nvSpPr>
          <p:cNvPr id="17" name="Text 15"/>
          <p:cNvSpPr/>
          <p:nvPr/>
        </p:nvSpPr>
        <p:spPr>
          <a:xfrm>
            <a:off x="6035040" y="2103120"/>
            <a:ext cx="2103120" cy="2011680"/>
          </a:xfrm>
          <a:prstGeom prst="rect">
            <a:avLst/>
          </a:prstGeom>
          <a:noFill/>
          <a:ln/>
        </p:spPr>
        <p:txBody>
          <a:bodyPr wrap="square" lIns="0" tIns="0" rIns="0" bIns="0" rtlCol="0" anchor="ctr"/>
          <a:lstStyle/>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You notice you keep</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correcting the same things.</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You start saving prompts</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that work.</a:t>
            </a:r>
            <a:endParaRPr lang="en-US" sz="1200" dirty="0"/>
          </a:p>
        </p:txBody>
      </p:sp>
      <p:sp>
        <p:nvSpPr>
          <p:cNvPr id="18" name="Text 16"/>
          <p:cNvSpPr/>
          <p:nvPr/>
        </p:nvSpPr>
        <p:spPr>
          <a:xfrm>
            <a:off x="8412480" y="2468880"/>
            <a:ext cx="457200" cy="457200"/>
          </a:xfrm>
          <a:prstGeom prst="rect">
            <a:avLst/>
          </a:prstGeom>
          <a:noFill/>
          <a:ln/>
        </p:spPr>
        <p:txBody>
          <a:bodyPr wrap="square" lIns="0" tIns="0" rIns="0" bIns="0" rtlCol="0" anchor="ctr"/>
          <a:lstStyle/>
          <a:p>
            <a:pPr marL="0" indent="0" algn="ctr">
              <a:buNone/>
            </a:pPr>
            <a:r>
              <a:rPr lang="en-US" sz="1400" dirty="0">
                <a:solidFill>
                  <a:srgbClr val="00B4D8"/>
                </a:solidFill>
              </a:rPr>
              <a:t>▶</a:t>
            </a:r>
            <a:endParaRPr lang="en-US" sz="1400" dirty="0"/>
          </a:p>
        </p:txBody>
      </p:sp>
      <p:sp>
        <p:nvSpPr>
          <p:cNvPr id="19" name="Shape 17"/>
          <p:cNvSpPr/>
          <p:nvPr/>
        </p:nvSpPr>
        <p:spPr>
          <a:xfrm>
            <a:off x="8549640" y="1371600"/>
            <a:ext cx="2468880" cy="2926080"/>
          </a:xfrm>
          <a:prstGeom prst="roundRect">
            <a:avLst>
              <a:gd name="adj" fmla="val 4444"/>
            </a:avLst>
          </a:prstGeom>
          <a:solidFill>
            <a:srgbClr val="00B4D8"/>
          </a:solidFill>
          <a:ln/>
        </p:spPr>
        <p:txBody>
          <a:bodyPr/>
          <a:lstStyle/>
          <a:p>
            <a:endParaRPr lang="en-US"/>
          </a:p>
        </p:txBody>
      </p:sp>
      <p:sp>
        <p:nvSpPr>
          <p:cNvPr id="20" name="Text 18"/>
          <p:cNvSpPr/>
          <p:nvPr/>
        </p:nvSpPr>
        <p:spPr>
          <a:xfrm>
            <a:off x="8549640" y="1463040"/>
            <a:ext cx="24688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Month 6+</a:t>
            </a:r>
            <a:endParaRPr lang="en-US" sz="1800" dirty="0"/>
          </a:p>
        </p:txBody>
      </p:sp>
      <p:sp>
        <p:nvSpPr>
          <p:cNvPr id="21" name="Shape 19"/>
          <p:cNvSpPr/>
          <p:nvPr/>
        </p:nvSpPr>
        <p:spPr>
          <a:xfrm>
            <a:off x="8915400" y="1920240"/>
            <a:ext cx="1737360" cy="36576"/>
          </a:xfrm>
          <a:prstGeom prst="rect">
            <a:avLst/>
          </a:prstGeom>
          <a:solidFill>
            <a:srgbClr val="FFFFFF"/>
          </a:solidFill>
          <a:ln/>
        </p:spPr>
        <p:txBody>
          <a:bodyPr/>
          <a:lstStyle/>
          <a:p>
            <a:endParaRPr lang="en-US"/>
          </a:p>
        </p:txBody>
      </p:sp>
      <p:sp>
        <p:nvSpPr>
          <p:cNvPr id="22" name="Text 20"/>
          <p:cNvSpPr/>
          <p:nvPr/>
        </p:nvSpPr>
        <p:spPr>
          <a:xfrm>
            <a:off x="8732520" y="2103120"/>
            <a:ext cx="2103120" cy="2011680"/>
          </a:xfrm>
          <a:prstGeom prst="rect">
            <a:avLst/>
          </a:prstGeom>
          <a:noFill/>
          <a:ln/>
        </p:spPr>
        <p:txBody>
          <a:bodyPr wrap="square" lIns="0" tIns="0" rIns="0" bIns="0" rtlCol="0" anchor="ctr"/>
          <a:lstStyle/>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Your prompts become skills.</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Your notes become a wiki.</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Your wiki feeds the AI.</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The system compounds.</a:t>
            </a:r>
            <a:endParaRPr lang="en-US" sz="1200" dirty="0"/>
          </a:p>
        </p:txBody>
      </p:sp>
      <p:sp>
        <p:nvSpPr>
          <p:cNvPr id="23" name="Shape 21"/>
          <p:cNvSpPr/>
          <p:nvPr/>
        </p:nvSpPr>
        <p:spPr>
          <a:xfrm>
            <a:off x="457200" y="4754880"/>
            <a:ext cx="10789920" cy="1463040"/>
          </a:xfrm>
          <a:prstGeom prst="roundRect">
            <a:avLst>
              <a:gd name="adj" fmla="val 7500"/>
            </a:avLst>
          </a:prstGeom>
          <a:solidFill>
            <a:srgbClr val="F7F7F5"/>
          </a:solidFill>
          <a:ln/>
        </p:spPr>
        <p:txBody>
          <a:bodyPr/>
          <a:lstStyle/>
          <a:p>
            <a:endParaRPr lang="en-US"/>
          </a:p>
        </p:txBody>
      </p:sp>
      <p:sp>
        <p:nvSpPr>
          <p:cNvPr id="24" name="Text 22"/>
          <p:cNvSpPr/>
          <p:nvPr/>
        </p:nvSpPr>
        <p:spPr>
          <a:xfrm>
            <a:off x="731520" y="4846320"/>
            <a:ext cx="10058400" cy="365760"/>
          </a:xfrm>
          <a:prstGeom prst="rect">
            <a:avLst/>
          </a:prstGeom>
          <a:noFill/>
          <a:ln/>
        </p:spPr>
        <p:txBody>
          <a:bodyPr wrap="square" lIns="0" tIns="0" rIns="0" bIns="0" rtlCol="0" anchor="ctr"/>
          <a:lstStyle/>
          <a:p>
            <a:pPr marL="0" indent="0">
              <a:buNone/>
            </a:pPr>
            <a:r>
              <a:rPr lang="en-US" sz="1400" b="1" dirty="0">
                <a:solidFill>
                  <a:srgbClr val="0D1B2A"/>
                </a:solidFill>
                <a:latin typeface="Calibri" pitchFamily="34" charset="0"/>
                <a:ea typeface="Calibri" pitchFamily="34" charset="-122"/>
                <a:cs typeface="Calibri" pitchFamily="34" charset="-120"/>
              </a:rPr>
              <a:t>The difference between "using AI" and "building with AI"</a:t>
            </a:r>
            <a:endParaRPr lang="en-US" sz="1400" dirty="0"/>
          </a:p>
        </p:txBody>
      </p:sp>
      <p:sp>
        <p:nvSpPr>
          <p:cNvPr id="25" name="Text 23"/>
          <p:cNvSpPr/>
          <p:nvPr/>
        </p:nvSpPr>
        <p:spPr>
          <a:xfrm>
            <a:off x="731520" y="5257800"/>
            <a:ext cx="10241280" cy="822960"/>
          </a:xfrm>
          <a:prstGeom prst="rect">
            <a:avLst/>
          </a:prstGeom>
          <a:noFill/>
          <a:ln/>
        </p:spPr>
        <p:txBody>
          <a:bodyPr wrap="square" lIns="0" tIns="0" rIns="0" bIns="0" rtlCol="0" anchor="ctr"/>
          <a:lstStyle/>
          <a:p>
            <a:pPr marL="0" indent="0">
              <a:lnSpc>
                <a:spcPct val="130000"/>
              </a:lnSpc>
              <a:buNone/>
            </a:pPr>
            <a:r>
              <a:rPr lang="en-US" sz="1150" dirty="0">
                <a:solidFill>
                  <a:srgbClr val="1A1A2E"/>
                </a:solidFill>
                <a:latin typeface="Calibri" pitchFamily="34" charset="0"/>
                <a:ea typeface="Calibri" pitchFamily="34" charset="-122"/>
                <a:cs typeface="Calibri" pitchFamily="34" charset="-120"/>
              </a:rPr>
              <a:t>Every conversation you've had with Claude that disappeared when you closed the tab is the problem. The correction you typed three times is a skill you haven't written yet. The context you re-explained is memory you haven't persisted. The harness is what makes AI use cumulative instead of disposable.</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1520" y="274320"/>
            <a:ext cx="10698480" cy="640080"/>
          </a:xfrm>
          <a:prstGeom prst="rect">
            <a:avLst/>
          </a:prstGeom>
          <a:noFill/>
          <a:ln/>
        </p:spPr>
        <p:txBody>
          <a:bodyPr wrap="square" rtlCol="0" anchor="ctr"/>
          <a:lstStyle/>
          <a:p>
            <a:pPr marL="0" indent="0">
              <a:buNone/>
            </a:pPr>
            <a:r>
              <a:rPr lang="en-US" sz="2600" b="1" dirty="0">
                <a:solidFill>
                  <a:srgbClr val="0D1B2A"/>
                </a:solidFill>
                <a:latin typeface="Calibri" pitchFamily="34" charset="0"/>
                <a:ea typeface="Calibri" pitchFamily="34" charset="-122"/>
                <a:cs typeface="Calibri" pitchFamily="34" charset="-120"/>
              </a:rPr>
              <a:t>How a Skill Evolves: Literature Research</a:t>
            </a:r>
            <a:endParaRPr lang="en-US" sz="2600" dirty="0"/>
          </a:p>
        </p:txBody>
      </p:sp>
      <p:sp>
        <p:nvSpPr>
          <p:cNvPr id="3" name="Shape 1"/>
          <p:cNvSpPr/>
          <p:nvPr/>
        </p:nvSpPr>
        <p:spPr>
          <a:xfrm>
            <a:off x="0" y="6537960"/>
            <a:ext cx="12188952" cy="320040"/>
          </a:xfrm>
          <a:prstGeom prst="rect">
            <a:avLst/>
          </a:prstGeom>
          <a:solidFill>
            <a:srgbClr val="0D1B2A"/>
          </a:solidFill>
          <a:ln/>
        </p:spPr>
        <p:txBody>
          <a:bodyPr/>
          <a:lstStyle/>
          <a:p>
            <a:endParaRPr lang="en-US"/>
          </a:p>
        </p:txBody>
      </p:sp>
      <p:sp>
        <p:nvSpPr>
          <p:cNvPr id="4" name="Shape 2"/>
          <p:cNvSpPr/>
          <p:nvPr/>
        </p:nvSpPr>
        <p:spPr>
          <a:xfrm>
            <a:off x="457200" y="1188720"/>
            <a:ext cx="5303520" cy="5029200"/>
          </a:xfrm>
          <a:prstGeom prst="roundRect">
            <a:avLst>
              <a:gd name="adj" fmla="val 2182"/>
            </a:avLst>
          </a:prstGeom>
          <a:solidFill>
            <a:srgbClr val="FFF5F5"/>
          </a:solidFill>
          <a:ln/>
        </p:spPr>
        <p:txBody>
          <a:bodyPr/>
          <a:lstStyle/>
          <a:p>
            <a:endParaRPr lang="en-US"/>
          </a:p>
        </p:txBody>
      </p:sp>
      <p:sp>
        <p:nvSpPr>
          <p:cNvPr id="5" name="Text 3"/>
          <p:cNvSpPr/>
          <p:nvPr/>
        </p:nvSpPr>
        <p:spPr>
          <a:xfrm>
            <a:off x="640080" y="1280160"/>
            <a:ext cx="4937760" cy="365760"/>
          </a:xfrm>
          <a:prstGeom prst="rect">
            <a:avLst/>
          </a:prstGeom>
          <a:noFill/>
          <a:ln/>
        </p:spPr>
        <p:txBody>
          <a:bodyPr wrap="square" lIns="0" tIns="0" rIns="0" bIns="0" rtlCol="0" anchor="ctr"/>
          <a:lstStyle/>
          <a:p>
            <a:pPr marL="0" indent="0">
              <a:buNone/>
            </a:pPr>
            <a:r>
              <a:rPr lang="en-US" sz="1600" b="1" dirty="0">
                <a:solidFill>
                  <a:srgbClr val="E63946"/>
                </a:solidFill>
                <a:latin typeface="Calibri" pitchFamily="34" charset="0"/>
                <a:ea typeface="Calibri" pitchFamily="34" charset="-122"/>
                <a:cs typeface="Calibri" pitchFamily="34" charset="-120"/>
              </a:rPr>
              <a:t>Before: Ad Hoc Chat</a:t>
            </a:r>
            <a:endParaRPr lang="en-US" sz="1600" dirty="0"/>
          </a:p>
        </p:txBody>
      </p:sp>
      <p:sp>
        <p:nvSpPr>
          <p:cNvPr id="6" name="Shape 4"/>
          <p:cNvSpPr/>
          <p:nvPr/>
        </p:nvSpPr>
        <p:spPr>
          <a:xfrm>
            <a:off x="822960" y="1783080"/>
            <a:ext cx="73152" cy="73152"/>
          </a:xfrm>
          <a:prstGeom prst="rect">
            <a:avLst/>
          </a:prstGeom>
          <a:solidFill>
            <a:srgbClr val="E63946"/>
          </a:solidFill>
          <a:ln/>
        </p:spPr>
        <p:txBody>
          <a:bodyPr/>
          <a:lstStyle/>
          <a:p>
            <a:endParaRPr lang="en-US"/>
          </a:p>
        </p:txBody>
      </p:sp>
      <p:sp>
        <p:nvSpPr>
          <p:cNvPr id="7" name="Text 5"/>
          <p:cNvSpPr/>
          <p:nvPr/>
        </p:nvSpPr>
        <p:spPr>
          <a:xfrm>
            <a:off x="1051560" y="1691640"/>
            <a:ext cx="4480560" cy="502920"/>
          </a:xfrm>
          <a:prstGeom prst="rect">
            <a:avLst/>
          </a:prstGeom>
          <a:noFill/>
          <a:ln/>
        </p:spPr>
        <p:txBody>
          <a:bodyPr wrap="square" lIns="0" tIns="0" rIns="0" bIns="0" rtlCol="0" anchor="ctr"/>
          <a:lstStyle/>
          <a:p>
            <a:pPr marL="0" indent="0">
              <a:lnSpc>
                <a:spcPct val="120000"/>
              </a:lnSpc>
              <a:buNone/>
            </a:pPr>
            <a:r>
              <a:rPr lang="en-US" sz="1100" dirty="0">
                <a:solidFill>
                  <a:srgbClr val="1A1A2E"/>
                </a:solidFill>
                <a:latin typeface="Calibri" pitchFamily="34" charset="0"/>
                <a:ea typeface="Calibri" pitchFamily="34" charset="-122"/>
                <a:cs typeface="Calibri" pitchFamily="34" charset="-120"/>
              </a:rPr>
              <a:t>"Summarize this paper on autonomous synthesis"</a:t>
            </a:r>
            <a:endParaRPr lang="en-US" sz="1100" dirty="0"/>
          </a:p>
        </p:txBody>
      </p:sp>
      <p:sp>
        <p:nvSpPr>
          <p:cNvPr id="8" name="Shape 6"/>
          <p:cNvSpPr/>
          <p:nvPr/>
        </p:nvSpPr>
        <p:spPr>
          <a:xfrm>
            <a:off x="822960" y="2377440"/>
            <a:ext cx="73152" cy="73152"/>
          </a:xfrm>
          <a:prstGeom prst="rect">
            <a:avLst/>
          </a:prstGeom>
          <a:solidFill>
            <a:srgbClr val="E63946"/>
          </a:solidFill>
          <a:ln/>
        </p:spPr>
        <p:txBody>
          <a:bodyPr/>
          <a:lstStyle/>
          <a:p>
            <a:endParaRPr lang="en-US"/>
          </a:p>
        </p:txBody>
      </p:sp>
      <p:sp>
        <p:nvSpPr>
          <p:cNvPr id="9" name="Text 7"/>
          <p:cNvSpPr/>
          <p:nvPr/>
        </p:nvSpPr>
        <p:spPr>
          <a:xfrm>
            <a:off x="1051560" y="2286000"/>
            <a:ext cx="4480560" cy="502920"/>
          </a:xfrm>
          <a:prstGeom prst="rect">
            <a:avLst/>
          </a:prstGeom>
          <a:noFill/>
          <a:ln/>
        </p:spPr>
        <p:txBody>
          <a:bodyPr wrap="square" lIns="0" tIns="0" rIns="0" bIns="0" rtlCol="0" anchor="ctr"/>
          <a:lstStyle/>
          <a:p>
            <a:pPr marL="0" indent="0">
              <a:lnSpc>
                <a:spcPct val="120000"/>
              </a:lnSpc>
              <a:buNone/>
            </a:pPr>
            <a:r>
              <a:rPr lang="en-US" sz="1100" dirty="0">
                <a:solidFill>
                  <a:srgbClr val="1A1A2E"/>
                </a:solidFill>
                <a:latin typeface="Calibri" pitchFamily="34" charset="0"/>
                <a:ea typeface="Calibri" pitchFamily="34" charset="-122"/>
                <a:cs typeface="Calibri" pitchFamily="34" charset="-120"/>
              </a:rPr>
              <a:t>Generic summary, no source discipline</a:t>
            </a:r>
            <a:endParaRPr lang="en-US" sz="1100" dirty="0"/>
          </a:p>
        </p:txBody>
      </p:sp>
      <p:sp>
        <p:nvSpPr>
          <p:cNvPr id="10" name="Shape 8"/>
          <p:cNvSpPr/>
          <p:nvPr/>
        </p:nvSpPr>
        <p:spPr>
          <a:xfrm>
            <a:off x="822960" y="2971800"/>
            <a:ext cx="73152" cy="73152"/>
          </a:xfrm>
          <a:prstGeom prst="rect">
            <a:avLst/>
          </a:prstGeom>
          <a:solidFill>
            <a:srgbClr val="E63946"/>
          </a:solidFill>
          <a:ln/>
        </p:spPr>
        <p:txBody>
          <a:bodyPr/>
          <a:lstStyle/>
          <a:p>
            <a:endParaRPr lang="en-US"/>
          </a:p>
        </p:txBody>
      </p:sp>
      <p:sp>
        <p:nvSpPr>
          <p:cNvPr id="11" name="Text 9"/>
          <p:cNvSpPr/>
          <p:nvPr/>
        </p:nvSpPr>
        <p:spPr>
          <a:xfrm>
            <a:off x="1051560" y="2880360"/>
            <a:ext cx="4480560" cy="502920"/>
          </a:xfrm>
          <a:prstGeom prst="rect">
            <a:avLst/>
          </a:prstGeom>
          <a:noFill/>
          <a:ln/>
        </p:spPr>
        <p:txBody>
          <a:bodyPr wrap="square" lIns="0" tIns="0" rIns="0" bIns="0" rtlCol="0" anchor="ctr"/>
          <a:lstStyle/>
          <a:p>
            <a:pPr marL="0" indent="0">
              <a:lnSpc>
                <a:spcPct val="120000"/>
              </a:lnSpc>
              <a:buNone/>
            </a:pPr>
            <a:r>
              <a:rPr lang="en-US" sz="1100" dirty="0">
                <a:solidFill>
                  <a:srgbClr val="1A1A2E"/>
                </a:solidFill>
                <a:latin typeface="Calibri" pitchFamily="34" charset="0"/>
                <a:ea typeface="Calibri" pitchFamily="34" charset="-122"/>
                <a:cs typeface="Calibri" pitchFamily="34" charset="-120"/>
              </a:rPr>
              <a:t>Reviews cited as if they were primary</a:t>
            </a:r>
            <a:endParaRPr lang="en-US" sz="1100" dirty="0"/>
          </a:p>
        </p:txBody>
      </p:sp>
      <p:sp>
        <p:nvSpPr>
          <p:cNvPr id="12" name="Shape 10"/>
          <p:cNvSpPr/>
          <p:nvPr/>
        </p:nvSpPr>
        <p:spPr>
          <a:xfrm>
            <a:off x="822960" y="3566160"/>
            <a:ext cx="73152" cy="73152"/>
          </a:xfrm>
          <a:prstGeom prst="rect">
            <a:avLst/>
          </a:prstGeom>
          <a:solidFill>
            <a:srgbClr val="E63946"/>
          </a:solidFill>
          <a:ln/>
        </p:spPr>
        <p:txBody>
          <a:bodyPr/>
          <a:lstStyle/>
          <a:p>
            <a:endParaRPr lang="en-US"/>
          </a:p>
        </p:txBody>
      </p:sp>
      <p:sp>
        <p:nvSpPr>
          <p:cNvPr id="13" name="Text 11"/>
          <p:cNvSpPr/>
          <p:nvPr/>
        </p:nvSpPr>
        <p:spPr>
          <a:xfrm>
            <a:off x="1051560" y="3474720"/>
            <a:ext cx="4480560" cy="502920"/>
          </a:xfrm>
          <a:prstGeom prst="rect">
            <a:avLst/>
          </a:prstGeom>
          <a:noFill/>
          <a:ln/>
        </p:spPr>
        <p:txBody>
          <a:bodyPr wrap="square" lIns="0" tIns="0" rIns="0" bIns="0" rtlCol="0" anchor="ctr"/>
          <a:lstStyle/>
          <a:p>
            <a:pPr marL="0" indent="0">
              <a:lnSpc>
                <a:spcPct val="120000"/>
              </a:lnSpc>
              <a:buNone/>
            </a:pPr>
            <a:r>
              <a:rPr lang="en-US" sz="1100" dirty="0">
                <a:solidFill>
                  <a:srgbClr val="1A1A2E"/>
                </a:solidFill>
                <a:latin typeface="Calibri" pitchFamily="34" charset="0"/>
                <a:ea typeface="Calibri" pitchFamily="34" charset="-122"/>
                <a:cs typeface="Calibri" pitchFamily="34" charset="-120"/>
              </a:rPr>
              <a:t>No keyword expansion — misses adjacent literature</a:t>
            </a:r>
            <a:endParaRPr lang="en-US" sz="1100" dirty="0"/>
          </a:p>
        </p:txBody>
      </p:sp>
      <p:sp>
        <p:nvSpPr>
          <p:cNvPr id="14" name="Shape 12"/>
          <p:cNvSpPr/>
          <p:nvPr/>
        </p:nvSpPr>
        <p:spPr>
          <a:xfrm>
            <a:off x="822960" y="4160520"/>
            <a:ext cx="73152" cy="73152"/>
          </a:xfrm>
          <a:prstGeom prst="rect">
            <a:avLst/>
          </a:prstGeom>
          <a:solidFill>
            <a:srgbClr val="E63946"/>
          </a:solidFill>
          <a:ln/>
        </p:spPr>
        <p:txBody>
          <a:bodyPr/>
          <a:lstStyle/>
          <a:p>
            <a:endParaRPr lang="en-US"/>
          </a:p>
        </p:txBody>
      </p:sp>
      <p:sp>
        <p:nvSpPr>
          <p:cNvPr id="15" name="Text 13"/>
          <p:cNvSpPr/>
          <p:nvPr/>
        </p:nvSpPr>
        <p:spPr>
          <a:xfrm>
            <a:off x="1051560" y="4069080"/>
            <a:ext cx="4480560" cy="502920"/>
          </a:xfrm>
          <a:prstGeom prst="rect">
            <a:avLst/>
          </a:prstGeom>
          <a:noFill/>
          <a:ln/>
        </p:spPr>
        <p:txBody>
          <a:bodyPr wrap="square" lIns="0" tIns="0" rIns="0" bIns="0" rtlCol="0" anchor="ctr"/>
          <a:lstStyle/>
          <a:p>
            <a:pPr marL="0" indent="0">
              <a:lnSpc>
                <a:spcPct val="120000"/>
              </a:lnSpc>
              <a:buNone/>
            </a:pPr>
            <a:r>
              <a:rPr lang="en-US" sz="1100" dirty="0">
                <a:solidFill>
                  <a:srgbClr val="1A1A2E"/>
                </a:solidFill>
                <a:latin typeface="Calibri" pitchFamily="34" charset="0"/>
                <a:ea typeface="Calibri" pitchFamily="34" charset="-122"/>
                <a:cs typeface="Calibri" pitchFamily="34" charset="-120"/>
              </a:rPr>
              <a:t>No disagreement handling — "two views, you decide"</a:t>
            </a:r>
            <a:endParaRPr lang="en-US" sz="1100" dirty="0"/>
          </a:p>
        </p:txBody>
      </p:sp>
      <p:sp>
        <p:nvSpPr>
          <p:cNvPr id="16" name="Shape 14"/>
          <p:cNvSpPr/>
          <p:nvPr/>
        </p:nvSpPr>
        <p:spPr>
          <a:xfrm>
            <a:off x="822960" y="4754880"/>
            <a:ext cx="73152" cy="73152"/>
          </a:xfrm>
          <a:prstGeom prst="rect">
            <a:avLst/>
          </a:prstGeom>
          <a:solidFill>
            <a:srgbClr val="E63946"/>
          </a:solidFill>
          <a:ln/>
        </p:spPr>
        <p:txBody>
          <a:bodyPr/>
          <a:lstStyle/>
          <a:p>
            <a:endParaRPr lang="en-US"/>
          </a:p>
        </p:txBody>
      </p:sp>
      <p:sp>
        <p:nvSpPr>
          <p:cNvPr id="17" name="Text 15"/>
          <p:cNvSpPr/>
          <p:nvPr/>
        </p:nvSpPr>
        <p:spPr>
          <a:xfrm>
            <a:off x="1051560" y="4663440"/>
            <a:ext cx="4480560" cy="502920"/>
          </a:xfrm>
          <a:prstGeom prst="rect">
            <a:avLst/>
          </a:prstGeom>
          <a:noFill/>
          <a:ln/>
        </p:spPr>
        <p:txBody>
          <a:bodyPr wrap="square" lIns="0" tIns="0" rIns="0" bIns="0" rtlCol="0" anchor="ctr"/>
          <a:lstStyle/>
          <a:p>
            <a:pPr marL="0" indent="0">
              <a:lnSpc>
                <a:spcPct val="120000"/>
              </a:lnSpc>
              <a:buNone/>
            </a:pPr>
            <a:r>
              <a:rPr lang="en-US" sz="1100" dirty="0">
                <a:solidFill>
                  <a:srgbClr val="1A1A2E"/>
                </a:solidFill>
                <a:latin typeface="Calibri" pitchFamily="34" charset="0"/>
                <a:ea typeface="Calibri" pitchFamily="34" charset="-122"/>
                <a:cs typeface="Calibri" pitchFamily="34" charset="-120"/>
              </a:rPr>
              <a:t>No operational framing — no "so what" for my decision</a:t>
            </a:r>
            <a:endParaRPr lang="en-US" sz="1100" dirty="0"/>
          </a:p>
        </p:txBody>
      </p:sp>
      <p:sp>
        <p:nvSpPr>
          <p:cNvPr id="18" name="Shape 16"/>
          <p:cNvSpPr/>
          <p:nvPr/>
        </p:nvSpPr>
        <p:spPr>
          <a:xfrm>
            <a:off x="822960" y="5349240"/>
            <a:ext cx="73152" cy="73152"/>
          </a:xfrm>
          <a:prstGeom prst="rect">
            <a:avLst/>
          </a:prstGeom>
          <a:solidFill>
            <a:srgbClr val="E63946"/>
          </a:solidFill>
          <a:ln/>
        </p:spPr>
        <p:txBody>
          <a:bodyPr/>
          <a:lstStyle/>
          <a:p>
            <a:endParaRPr lang="en-US"/>
          </a:p>
        </p:txBody>
      </p:sp>
      <p:sp>
        <p:nvSpPr>
          <p:cNvPr id="19" name="Text 17"/>
          <p:cNvSpPr/>
          <p:nvPr/>
        </p:nvSpPr>
        <p:spPr>
          <a:xfrm>
            <a:off x="1051560" y="5257800"/>
            <a:ext cx="4480560" cy="502920"/>
          </a:xfrm>
          <a:prstGeom prst="rect">
            <a:avLst/>
          </a:prstGeom>
          <a:noFill/>
          <a:ln/>
        </p:spPr>
        <p:txBody>
          <a:bodyPr wrap="square" lIns="0" tIns="0" rIns="0" bIns="0" rtlCol="0" anchor="ctr"/>
          <a:lstStyle/>
          <a:p>
            <a:pPr marL="0" indent="0">
              <a:lnSpc>
                <a:spcPct val="120000"/>
              </a:lnSpc>
              <a:buNone/>
            </a:pPr>
            <a:r>
              <a:rPr lang="en-US" sz="1100" dirty="0">
                <a:solidFill>
                  <a:srgbClr val="1A1A2E"/>
                </a:solidFill>
                <a:latin typeface="Calibri" pitchFamily="34" charset="0"/>
                <a:ea typeface="Calibri" pitchFamily="34" charset="-122"/>
                <a:cs typeface="Calibri" pitchFamily="34" charset="-120"/>
              </a:rPr>
              <a:t>Output disappears when tab closes</a:t>
            </a:r>
            <a:endParaRPr lang="en-US" sz="1100" dirty="0"/>
          </a:p>
        </p:txBody>
      </p:sp>
      <p:sp>
        <p:nvSpPr>
          <p:cNvPr id="20" name="Shape 18"/>
          <p:cNvSpPr/>
          <p:nvPr/>
        </p:nvSpPr>
        <p:spPr>
          <a:xfrm>
            <a:off x="6400800" y="1188720"/>
            <a:ext cx="5303520" cy="5029200"/>
          </a:xfrm>
          <a:prstGeom prst="roundRect">
            <a:avLst>
              <a:gd name="adj" fmla="val 2182"/>
            </a:avLst>
          </a:prstGeom>
          <a:solidFill>
            <a:srgbClr val="F0FFF4"/>
          </a:solidFill>
          <a:ln/>
        </p:spPr>
        <p:txBody>
          <a:bodyPr/>
          <a:lstStyle/>
          <a:p>
            <a:endParaRPr lang="en-US"/>
          </a:p>
        </p:txBody>
      </p:sp>
      <p:sp>
        <p:nvSpPr>
          <p:cNvPr id="21" name="Text 19"/>
          <p:cNvSpPr/>
          <p:nvPr/>
        </p:nvSpPr>
        <p:spPr>
          <a:xfrm>
            <a:off x="6583680" y="1280160"/>
            <a:ext cx="4937760" cy="365760"/>
          </a:xfrm>
          <a:prstGeom prst="rect">
            <a:avLst/>
          </a:prstGeom>
          <a:noFill/>
          <a:ln/>
        </p:spPr>
        <p:txBody>
          <a:bodyPr wrap="square" lIns="0" tIns="0" rIns="0" bIns="0" rtlCol="0" anchor="ctr"/>
          <a:lstStyle/>
          <a:p>
            <a:pPr marL="0" indent="0">
              <a:buNone/>
            </a:pPr>
            <a:r>
              <a:rPr lang="en-US" sz="1600" b="1" dirty="0">
                <a:solidFill>
                  <a:srgbClr val="2D6A4F"/>
                </a:solidFill>
                <a:latin typeface="Calibri" pitchFamily="34" charset="0"/>
                <a:ea typeface="Calibri" pitchFamily="34" charset="-122"/>
                <a:cs typeface="Calibri" pitchFamily="34" charset="-120"/>
              </a:rPr>
              <a:t>After: 200-Line Encoded Methodology</a:t>
            </a:r>
            <a:endParaRPr lang="en-US" sz="1600" dirty="0"/>
          </a:p>
        </p:txBody>
      </p:sp>
      <p:sp>
        <p:nvSpPr>
          <p:cNvPr id="22" name="Shape 20"/>
          <p:cNvSpPr/>
          <p:nvPr/>
        </p:nvSpPr>
        <p:spPr>
          <a:xfrm>
            <a:off x="6537960" y="1764792"/>
            <a:ext cx="164592" cy="164592"/>
          </a:xfrm>
          <a:prstGeom prst="ellipse">
            <a:avLst/>
          </a:prstGeom>
          <a:solidFill>
            <a:srgbClr val="2D6A4F"/>
          </a:solidFill>
          <a:ln/>
        </p:spPr>
        <p:txBody>
          <a:bodyPr/>
          <a:lstStyle/>
          <a:p>
            <a:endParaRPr lang="en-US"/>
          </a:p>
        </p:txBody>
      </p:sp>
      <p:sp>
        <p:nvSpPr>
          <p:cNvPr id="23" name="Text 21"/>
          <p:cNvSpPr/>
          <p:nvPr/>
        </p:nvSpPr>
        <p:spPr>
          <a:xfrm>
            <a:off x="6858000" y="1691640"/>
            <a:ext cx="4663440" cy="502920"/>
          </a:xfrm>
          <a:prstGeom prst="rect">
            <a:avLst/>
          </a:prstGeom>
          <a:noFill/>
          <a:ln/>
        </p:spPr>
        <p:txBody>
          <a:bodyPr wrap="square" lIns="0" tIns="0" rIns="0" bIns="0" rtlCol="0" anchor="ctr"/>
          <a:lstStyle/>
          <a:p>
            <a:pPr marL="0" indent="0">
              <a:lnSpc>
                <a:spcPct val="120000"/>
              </a:lnSpc>
              <a:buNone/>
            </a:pPr>
            <a:r>
              <a:rPr lang="en-US" sz="1050" dirty="0">
                <a:solidFill>
                  <a:srgbClr val="1A1A2E"/>
                </a:solidFill>
                <a:latin typeface="Calibri" pitchFamily="34" charset="0"/>
                <a:ea typeface="Calibri" pitchFamily="34" charset="-122"/>
                <a:cs typeface="Calibri" pitchFamily="34" charset="-120"/>
              </a:rPr>
              <a:t>Keyword expansion before first search (synonyms, adjacent communities, older terminology)</a:t>
            </a:r>
            <a:endParaRPr lang="en-US" sz="1050" dirty="0"/>
          </a:p>
        </p:txBody>
      </p:sp>
      <p:sp>
        <p:nvSpPr>
          <p:cNvPr id="24" name="Shape 22"/>
          <p:cNvSpPr/>
          <p:nvPr/>
        </p:nvSpPr>
        <p:spPr>
          <a:xfrm>
            <a:off x="6537960" y="2359152"/>
            <a:ext cx="164592" cy="164592"/>
          </a:xfrm>
          <a:prstGeom prst="ellipse">
            <a:avLst/>
          </a:prstGeom>
          <a:solidFill>
            <a:srgbClr val="2D6A4F"/>
          </a:solidFill>
          <a:ln/>
        </p:spPr>
        <p:txBody>
          <a:bodyPr/>
          <a:lstStyle/>
          <a:p>
            <a:endParaRPr lang="en-US"/>
          </a:p>
        </p:txBody>
      </p:sp>
      <p:sp>
        <p:nvSpPr>
          <p:cNvPr id="25" name="Text 23"/>
          <p:cNvSpPr/>
          <p:nvPr/>
        </p:nvSpPr>
        <p:spPr>
          <a:xfrm>
            <a:off x="6858000" y="2286000"/>
            <a:ext cx="4663440" cy="502920"/>
          </a:xfrm>
          <a:prstGeom prst="rect">
            <a:avLst/>
          </a:prstGeom>
          <a:noFill/>
          <a:ln/>
        </p:spPr>
        <p:txBody>
          <a:bodyPr wrap="square" lIns="0" tIns="0" rIns="0" bIns="0" rtlCol="0" anchor="ctr"/>
          <a:lstStyle/>
          <a:p>
            <a:pPr marL="0" indent="0">
              <a:lnSpc>
                <a:spcPct val="120000"/>
              </a:lnSpc>
              <a:buNone/>
            </a:pPr>
            <a:r>
              <a:rPr lang="en-US" sz="1050" dirty="0">
                <a:solidFill>
                  <a:srgbClr val="1A1A2E"/>
                </a:solidFill>
                <a:latin typeface="Calibri" pitchFamily="34" charset="0"/>
                <a:ea typeface="Calibri" pitchFamily="34" charset="-122"/>
                <a:cs typeface="Calibri" pitchFamily="34" charset="-120"/>
              </a:rPr>
              <a:t>Tiered discovery: 3-7 deep read, 8-15 key claims, long-tail headline</a:t>
            </a:r>
            <a:endParaRPr lang="en-US" sz="1050" dirty="0"/>
          </a:p>
        </p:txBody>
      </p:sp>
      <p:sp>
        <p:nvSpPr>
          <p:cNvPr id="26" name="Shape 24"/>
          <p:cNvSpPr/>
          <p:nvPr/>
        </p:nvSpPr>
        <p:spPr>
          <a:xfrm>
            <a:off x="6537960" y="2953512"/>
            <a:ext cx="164592" cy="164592"/>
          </a:xfrm>
          <a:prstGeom prst="ellipse">
            <a:avLst/>
          </a:prstGeom>
          <a:solidFill>
            <a:srgbClr val="2D6A4F"/>
          </a:solidFill>
          <a:ln/>
        </p:spPr>
        <p:txBody>
          <a:bodyPr/>
          <a:lstStyle/>
          <a:p>
            <a:endParaRPr lang="en-US"/>
          </a:p>
        </p:txBody>
      </p:sp>
      <p:sp>
        <p:nvSpPr>
          <p:cNvPr id="27" name="Text 25"/>
          <p:cNvSpPr/>
          <p:nvPr/>
        </p:nvSpPr>
        <p:spPr>
          <a:xfrm>
            <a:off x="6858000" y="2880360"/>
            <a:ext cx="4663440" cy="502920"/>
          </a:xfrm>
          <a:prstGeom prst="rect">
            <a:avLst/>
          </a:prstGeom>
          <a:noFill/>
          <a:ln/>
        </p:spPr>
        <p:txBody>
          <a:bodyPr wrap="square" lIns="0" tIns="0" rIns="0" bIns="0" rtlCol="0" anchor="ctr"/>
          <a:lstStyle/>
          <a:p>
            <a:pPr marL="0" indent="0">
              <a:lnSpc>
                <a:spcPct val="120000"/>
              </a:lnSpc>
              <a:buNone/>
            </a:pPr>
            <a:r>
              <a:rPr lang="en-US" sz="1050" dirty="0">
                <a:solidFill>
                  <a:srgbClr val="1A1A2E"/>
                </a:solidFill>
                <a:latin typeface="Calibri" pitchFamily="34" charset="0"/>
                <a:ea typeface="Calibri" pitchFamily="34" charset="-122"/>
                <a:cs typeface="Calibri" pitchFamily="34" charset="-120"/>
              </a:rPr>
              <a:t>Primary over review — chase the original or flag the gap</a:t>
            </a:r>
            <a:endParaRPr lang="en-US" sz="1050" dirty="0"/>
          </a:p>
        </p:txBody>
      </p:sp>
      <p:sp>
        <p:nvSpPr>
          <p:cNvPr id="28" name="Shape 26"/>
          <p:cNvSpPr/>
          <p:nvPr/>
        </p:nvSpPr>
        <p:spPr>
          <a:xfrm>
            <a:off x="6537960" y="3547872"/>
            <a:ext cx="164592" cy="164592"/>
          </a:xfrm>
          <a:prstGeom prst="ellipse">
            <a:avLst/>
          </a:prstGeom>
          <a:solidFill>
            <a:srgbClr val="2D6A4F"/>
          </a:solidFill>
          <a:ln/>
        </p:spPr>
        <p:txBody>
          <a:bodyPr/>
          <a:lstStyle/>
          <a:p>
            <a:endParaRPr lang="en-US"/>
          </a:p>
        </p:txBody>
      </p:sp>
      <p:sp>
        <p:nvSpPr>
          <p:cNvPr id="29" name="Text 27"/>
          <p:cNvSpPr/>
          <p:nvPr/>
        </p:nvSpPr>
        <p:spPr>
          <a:xfrm>
            <a:off x="6858000" y="3474720"/>
            <a:ext cx="4663440" cy="502920"/>
          </a:xfrm>
          <a:prstGeom prst="rect">
            <a:avLst/>
          </a:prstGeom>
          <a:noFill/>
          <a:ln/>
        </p:spPr>
        <p:txBody>
          <a:bodyPr wrap="square" lIns="0" tIns="0" rIns="0" bIns="0" rtlCol="0" anchor="ctr"/>
          <a:lstStyle/>
          <a:p>
            <a:pPr marL="0" indent="0">
              <a:lnSpc>
                <a:spcPct val="120000"/>
              </a:lnSpc>
              <a:buNone/>
            </a:pPr>
            <a:r>
              <a:rPr lang="en-US" sz="1050" dirty="0">
                <a:solidFill>
                  <a:srgbClr val="1A1A2E"/>
                </a:solidFill>
                <a:latin typeface="Calibri" pitchFamily="34" charset="0"/>
                <a:ea typeface="Calibri" pitchFamily="34" charset="-122"/>
                <a:cs typeface="Calibri" pitchFamily="34" charset="-120"/>
              </a:rPr>
              <a:t>Three-category disagreement adjudication (consensus vs. fringe, convergence vs. divergence, unresolved)</a:t>
            </a:r>
            <a:endParaRPr lang="en-US" sz="1050" dirty="0"/>
          </a:p>
        </p:txBody>
      </p:sp>
      <p:sp>
        <p:nvSpPr>
          <p:cNvPr id="30" name="Shape 28"/>
          <p:cNvSpPr/>
          <p:nvPr/>
        </p:nvSpPr>
        <p:spPr>
          <a:xfrm>
            <a:off x="6537960" y="4142232"/>
            <a:ext cx="164592" cy="164592"/>
          </a:xfrm>
          <a:prstGeom prst="ellipse">
            <a:avLst/>
          </a:prstGeom>
          <a:solidFill>
            <a:srgbClr val="2D6A4F"/>
          </a:solidFill>
          <a:ln/>
        </p:spPr>
        <p:txBody>
          <a:bodyPr/>
          <a:lstStyle/>
          <a:p>
            <a:endParaRPr lang="en-US"/>
          </a:p>
        </p:txBody>
      </p:sp>
      <p:sp>
        <p:nvSpPr>
          <p:cNvPr id="31" name="Text 29"/>
          <p:cNvSpPr/>
          <p:nvPr/>
        </p:nvSpPr>
        <p:spPr>
          <a:xfrm>
            <a:off x="6858000" y="4069080"/>
            <a:ext cx="4663440" cy="502920"/>
          </a:xfrm>
          <a:prstGeom prst="rect">
            <a:avLst/>
          </a:prstGeom>
          <a:noFill/>
          <a:ln/>
        </p:spPr>
        <p:txBody>
          <a:bodyPr wrap="square" lIns="0" tIns="0" rIns="0" bIns="0" rtlCol="0" anchor="ctr"/>
          <a:lstStyle/>
          <a:p>
            <a:pPr marL="0" indent="0">
              <a:lnSpc>
                <a:spcPct val="120000"/>
              </a:lnSpc>
              <a:buNone/>
            </a:pPr>
            <a:r>
              <a:rPr lang="en-US" sz="1050" dirty="0">
                <a:solidFill>
                  <a:srgbClr val="1A1A2E"/>
                </a:solidFill>
                <a:latin typeface="Calibri" pitchFamily="34" charset="0"/>
                <a:ea typeface="Calibri" pitchFamily="34" charset="-122"/>
                <a:cs typeface="Calibri" pitchFamily="34" charset="-120"/>
              </a:rPr>
              <a:t>Operational "so what" bound to named institutional assets</a:t>
            </a:r>
            <a:endParaRPr lang="en-US" sz="1050" dirty="0"/>
          </a:p>
        </p:txBody>
      </p:sp>
      <p:sp>
        <p:nvSpPr>
          <p:cNvPr id="32" name="Shape 30"/>
          <p:cNvSpPr/>
          <p:nvPr/>
        </p:nvSpPr>
        <p:spPr>
          <a:xfrm>
            <a:off x="6537960" y="4736592"/>
            <a:ext cx="164592" cy="164592"/>
          </a:xfrm>
          <a:prstGeom prst="ellipse">
            <a:avLst/>
          </a:prstGeom>
          <a:solidFill>
            <a:srgbClr val="2D6A4F"/>
          </a:solidFill>
          <a:ln/>
        </p:spPr>
        <p:txBody>
          <a:bodyPr/>
          <a:lstStyle/>
          <a:p>
            <a:endParaRPr lang="en-US"/>
          </a:p>
        </p:txBody>
      </p:sp>
      <p:sp>
        <p:nvSpPr>
          <p:cNvPr id="33" name="Text 31"/>
          <p:cNvSpPr/>
          <p:nvPr/>
        </p:nvSpPr>
        <p:spPr>
          <a:xfrm>
            <a:off x="6858000" y="4663440"/>
            <a:ext cx="4663440" cy="502920"/>
          </a:xfrm>
          <a:prstGeom prst="rect">
            <a:avLst/>
          </a:prstGeom>
          <a:noFill/>
          <a:ln/>
        </p:spPr>
        <p:txBody>
          <a:bodyPr wrap="square" lIns="0" tIns="0" rIns="0" bIns="0" rtlCol="0" anchor="ctr"/>
          <a:lstStyle/>
          <a:p>
            <a:pPr marL="0" indent="0">
              <a:lnSpc>
                <a:spcPct val="120000"/>
              </a:lnSpc>
              <a:buNone/>
            </a:pPr>
            <a:r>
              <a:rPr lang="en-US" sz="1050" dirty="0">
                <a:solidFill>
                  <a:srgbClr val="1A1A2E"/>
                </a:solidFill>
                <a:latin typeface="Calibri" pitchFamily="34" charset="0"/>
                <a:ea typeface="Calibri" pitchFamily="34" charset="-122"/>
                <a:cs typeface="Calibri" pitchFamily="34" charset="-120"/>
              </a:rPr>
              <a:t>Pre-delivery scan: inflation, opening, grammar</a:t>
            </a:r>
            <a:endParaRPr lang="en-US" sz="1050" dirty="0"/>
          </a:p>
        </p:txBody>
      </p:sp>
      <p:sp>
        <p:nvSpPr>
          <p:cNvPr id="34" name="Shape 32"/>
          <p:cNvSpPr/>
          <p:nvPr/>
        </p:nvSpPr>
        <p:spPr>
          <a:xfrm>
            <a:off x="6537960" y="5330952"/>
            <a:ext cx="164592" cy="164592"/>
          </a:xfrm>
          <a:prstGeom prst="ellipse">
            <a:avLst/>
          </a:prstGeom>
          <a:solidFill>
            <a:srgbClr val="2D6A4F"/>
          </a:solidFill>
          <a:ln/>
        </p:spPr>
        <p:txBody>
          <a:bodyPr/>
          <a:lstStyle/>
          <a:p>
            <a:endParaRPr lang="en-US"/>
          </a:p>
        </p:txBody>
      </p:sp>
      <p:sp>
        <p:nvSpPr>
          <p:cNvPr id="35" name="Text 33"/>
          <p:cNvSpPr/>
          <p:nvPr/>
        </p:nvSpPr>
        <p:spPr>
          <a:xfrm>
            <a:off x="6858000" y="5257800"/>
            <a:ext cx="4663440" cy="502920"/>
          </a:xfrm>
          <a:prstGeom prst="rect">
            <a:avLst/>
          </a:prstGeom>
          <a:noFill/>
          <a:ln/>
        </p:spPr>
        <p:txBody>
          <a:bodyPr wrap="square" lIns="0" tIns="0" rIns="0" bIns="0" rtlCol="0" anchor="ctr"/>
          <a:lstStyle/>
          <a:p>
            <a:pPr marL="0" indent="0">
              <a:lnSpc>
                <a:spcPct val="120000"/>
              </a:lnSpc>
              <a:buNone/>
            </a:pPr>
            <a:r>
              <a:rPr lang="en-US" sz="1050" dirty="0">
                <a:solidFill>
                  <a:srgbClr val="1A1A2E"/>
                </a:solidFill>
                <a:latin typeface="Calibri" pitchFamily="34" charset="0"/>
                <a:ea typeface="Calibri" pitchFamily="34" charset="-122"/>
                <a:cs typeface="Calibri" pitchFamily="34" charset="-120"/>
              </a:rPr>
              <a:t>Reusable across every proposal, brief, and strategy paper</a:t>
            </a:r>
            <a:endParaRPr lang="en-US" sz="1050" dirty="0"/>
          </a:p>
        </p:txBody>
      </p:sp>
      <p:sp>
        <p:nvSpPr>
          <p:cNvPr id="36" name="Text 34"/>
          <p:cNvSpPr/>
          <p:nvPr/>
        </p:nvSpPr>
        <p:spPr>
          <a:xfrm>
            <a:off x="457200" y="5989320"/>
            <a:ext cx="11247120" cy="411480"/>
          </a:xfrm>
          <a:prstGeom prst="rect">
            <a:avLst/>
          </a:prstGeom>
          <a:noFill/>
          <a:ln/>
        </p:spPr>
        <p:txBody>
          <a:bodyPr wrap="square" rtlCol="0" anchor="ctr"/>
          <a:lstStyle/>
          <a:p>
            <a:pPr marL="0" indent="0" algn="ctr">
              <a:buNone/>
            </a:pPr>
            <a:r>
              <a:rPr lang="en-US" sz="1150" i="1" dirty="0">
                <a:solidFill>
                  <a:srgbClr val="6B7280"/>
                </a:solidFill>
                <a:latin typeface="Calibri" pitchFamily="34" charset="0"/>
                <a:ea typeface="Calibri" pitchFamily="34" charset="-122"/>
                <a:cs typeface="Calibri" pitchFamily="34" charset="-120"/>
              </a:rPr>
              <a:t>Every correction I made became a rule in the file. That file is the harness for literature research.</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1520" y="274320"/>
            <a:ext cx="10698480" cy="640080"/>
          </a:xfrm>
          <a:prstGeom prst="rect">
            <a:avLst/>
          </a:prstGeom>
          <a:noFill/>
          <a:ln/>
        </p:spPr>
        <p:txBody>
          <a:bodyPr wrap="square" rtlCol="0" anchor="ctr"/>
          <a:lstStyle/>
          <a:p>
            <a:pPr marL="0" indent="0">
              <a:buNone/>
            </a:pPr>
            <a:r>
              <a:rPr lang="en-US" sz="2600" b="1" dirty="0">
                <a:solidFill>
                  <a:srgbClr val="0D1B2A"/>
                </a:solidFill>
                <a:latin typeface="Calibri" pitchFamily="34" charset="0"/>
                <a:ea typeface="Calibri" pitchFamily="34" charset="-122"/>
                <a:cs typeface="Calibri" pitchFamily="34" charset="-120"/>
              </a:rPr>
              <a:t>What Goes Wrong</a:t>
            </a:r>
            <a:endParaRPr lang="en-US" sz="2600" dirty="0"/>
          </a:p>
        </p:txBody>
      </p:sp>
      <p:sp>
        <p:nvSpPr>
          <p:cNvPr id="3" name="Shape 1"/>
          <p:cNvSpPr/>
          <p:nvPr/>
        </p:nvSpPr>
        <p:spPr>
          <a:xfrm>
            <a:off x="0" y="6537960"/>
            <a:ext cx="12188952" cy="320040"/>
          </a:xfrm>
          <a:prstGeom prst="rect">
            <a:avLst/>
          </a:prstGeom>
          <a:solidFill>
            <a:srgbClr val="0D1B2A"/>
          </a:solidFill>
          <a:ln/>
        </p:spPr>
        <p:txBody>
          <a:bodyPr/>
          <a:lstStyle/>
          <a:p>
            <a:endParaRPr lang="en-US"/>
          </a:p>
        </p:txBody>
      </p:sp>
      <p:sp>
        <p:nvSpPr>
          <p:cNvPr id="4" name="Shape 2"/>
          <p:cNvSpPr/>
          <p:nvPr/>
        </p:nvSpPr>
        <p:spPr>
          <a:xfrm>
            <a:off x="457200" y="1143000"/>
            <a:ext cx="4389120" cy="1143000"/>
          </a:xfrm>
          <a:prstGeom prst="roundRect">
            <a:avLst>
              <a:gd name="adj" fmla="val 8000"/>
            </a:avLst>
          </a:prstGeom>
          <a:solidFill>
            <a:srgbClr val="FFF5F5"/>
          </a:solidFill>
          <a:ln/>
        </p:spPr>
        <p:txBody>
          <a:bodyPr/>
          <a:lstStyle/>
          <a:p>
            <a:endParaRPr lang="en-US"/>
          </a:p>
        </p:txBody>
      </p:sp>
      <p:sp>
        <p:nvSpPr>
          <p:cNvPr id="5" name="Text 3"/>
          <p:cNvSpPr/>
          <p:nvPr/>
        </p:nvSpPr>
        <p:spPr>
          <a:xfrm>
            <a:off x="594360" y="1188720"/>
            <a:ext cx="320040" cy="320040"/>
          </a:xfrm>
          <a:prstGeom prst="rect">
            <a:avLst/>
          </a:prstGeom>
          <a:noFill/>
          <a:ln/>
        </p:spPr>
        <p:txBody>
          <a:bodyPr wrap="square" lIns="0" tIns="0" rIns="0" bIns="0" rtlCol="0" anchor="ctr"/>
          <a:lstStyle/>
          <a:p>
            <a:pPr marL="0" indent="0" algn="ctr">
              <a:buNone/>
            </a:pPr>
            <a:r>
              <a:rPr lang="en-US" sz="1600" dirty="0">
                <a:solidFill>
                  <a:srgbClr val="000000"/>
                </a:solidFill>
              </a:rPr>
              <a:t>⚠</a:t>
            </a:r>
            <a:endParaRPr lang="en-US" sz="1600" dirty="0"/>
          </a:p>
        </p:txBody>
      </p:sp>
      <p:sp>
        <p:nvSpPr>
          <p:cNvPr id="6" name="Text 4"/>
          <p:cNvSpPr/>
          <p:nvPr/>
        </p:nvSpPr>
        <p:spPr>
          <a:xfrm>
            <a:off x="960120" y="1207008"/>
            <a:ext cx="3657600" cy="274320"/>
          </a:xfrm>
          <a:prstGeom prst="rect">
            <a:avLst/>
          </a:prstGeom>
          <a:noFill/>
          <a:ln/>
        </p:spPr>
        <p:txBody>
          <a:bodyPr wrap="square" lIns="0" tIns="0" rIns="0" bIns="0" rtlCol="0" anchor="ctr"/>
          <a:lstStyle/>
          <a:p>
            <a:pPr marL="0" indent="0">
              <a:buNone/>
            </a:pPr>
            <a:r>
              <a:rPr lang="en-US" sz="1300" b="1" dirty="0">
                <a:solidFill>
                  <a:srgbClr val="E63946"/>
                </a:solidFill>
                <a:latin typeface="Calibri" pitchFamily="34" charset="0"/>
                <a:ea typeface="Calibri" pitchFamily="34" charset="-122"/>
                <a:cs typeface="Calibri" pitchFamily="34" charset="-120"/>
              </a:rPr>
              <a:t>Hallucination</a:t>
            </a:r>
            <a:endParaRPr lang="en-US" sz="1300" dirty="0"/>
          </a:p>
        </p:txBody>
      </p:sp>
      <p:sp>
        <p:nvSpPr>
          <p:cNvPr id="7" name="Text 5"/>
          <p:cNvSpPr/>
          <p:nvPr/>
        </p:nvSpPr>
        <p:spPr>
          <a:xfrm>
            <a:off x="640080" y="1508760"/>
            <a:ext cx="4023360" cy="685800"/>
          </a:xfrm>
          <a:prstGeom prst="rect">
            <a:avLst/>
          </a:prstGeom>
          <a:noFill/>
          <a:ln/>
        </p:spPr>
        <p:txBody>
          <a:bodyPr wrap="square" lIns="0" tIns="0" rIns="0" bIns="0" rtlCol="0" anchor="ctr"/>
          <a:lstStyle/>
          <a:p>
            <a:pPr marL="0" indent="0">
              <a:lnSpc>
                <a:spcPct val="120000"/>
              </a:lnSpc>
              <a:buNone/>
            </a:pPr>
            <a:r>
              <a:rPr lang="en-US" sz="1000" dirty="0">
                <a:solidFill>
                  <a:srgbClr val="1A1A2E"/>
                </a:solidFill>
                <a:latin typeface="Calibri" pitchFamily="34" charset="0"/>
                <a:ea typeface="Calibri" pitchFamily="34" charset="-122"/>
                <a:cs typeface="Calibri" pitchFamily="34" charset="-120"/>
              </a:rPr>
              <a:t>Invents citations, misattributes findings, states falsehoods confidently.</a:t>
            </a:r>
            <a:endParaRPr lang="en-US" sz="1000" dirty="0"/>
          </a:p>
        </p:txBody>
      </p:sp>
      <p:sp>
        <p:nvSpPr>
          <p:cNvPr id="8" name="Text 6"/>
          <p:cNvSpPr/>
          <p:nvPr/>
        </p:nvSpPr>
        <p:spPr>
          <a:xfrm>
            <a:off x="4937760" y="1463040"/>
            <a:ext cx="457200" cy="365760"/>
          </a:xfrm>
          <a:prstGeom prst="rect">
            <a:avLst/>
          </a:prstGeom>
          <a:noFill/>
          <a:ln/>
        </p:spPr>
        <p:txBody>
          <a:bodyPr wrap="square" lIns="0" tIns="0" rIns="0" bIns="0" rtlCol="0" anchor="ctr"/>
          <a:lstStyle/>
          <a:p>
            <a:pPr marL="0" indent="0" algn="ctr">
              <a:buNone/>
            </a:pPr>
            <a:r>
              <a:rPr lang="en-US" sz="1600" b="1" dirty="0">
                <a:solidFill>
                  <a:srgbClr val="00B4D8"/>
                </a:solidFill>
              </a:rPr>
              <a:t>→</a:t>
            </a:r>
            <a:endParaRPr lang="en-US" sz="1600" dirty="0"/>
          </a:p>
        </p:txBody>
      </p:sp>
      <p:sp>
        <p:nvSpPr>
          <p:cNvPr id="9" name="Shape 7"/>
          <p:cNvSpPr/>
          <p:nvPr/>
        </p:nvSpPr>
        <p:spPr>
          <a:xfrm>
            <a:off x="5486400" y="1143000"/>
            <a:ext cx="6217920" cy="1143000"/>
          </a:xfrm>
          <a:prstGeom prst="roundRect">
            <a:avLst>
              <a:gd name="adj" fmla="val 8000"/>
            </a:avLst>
          </a:prstGeom>
          <a:solidFill>
            <a:srgbClr val="F0FFF4"/>
          </a:solidFill>
          <a:ln/>
        </p:spPr>
        <p:txBody>
          <a:bodyPr/>
          <a:lstStyle/>
          <a:p>
            <a:endParaRPr lang="en-US"/>
          </a:p>
        </p:txBody>
      </p:sp>
      <p:sp>
        <p:nvSpPr>
          <p:cNvPr id="10" name="Shape 8"/>
          <p:cNvSpPr/>
          <p:nvPr/>
        </p:nvSpPr>
        <p:spPr>
          <a:xfrm>
            <a:off x="5623560" y="1216152"/>
            <a:ext cx="2377440" cy="274320"/>
          </a:xfrm>
          <a:prstGeom prst="roundRect">
            <a:avLst>
              <a:gd name="adj" fmla="val 20000"/>
            </a:avLst>
          </a:prstGeom>
          <a:solidFill>
            <a:srgbClr val="E63946"/>
          </a:solidFill>
          <a:ln/>
        </p:spPr>
        <p:txBody>
          <a:bodyPr/>
          <a:lstStyle/>
          <a:p>
            <a:endParaRPr lang="en-US"/>
          </a:p>
        </p:txBody>
      </p:sp>
      <p:sp>
        <p:nvSpPr>
          <p:cNvPr id="11" name="Text 9"/>
          <p:cNvSpPr/>
          <p:nvPr/>
        </p:nvSpPr>
        <p:spPr>
          <a:xfrm>
            <a:off x="5623560" y="1216152"/>
            <a:ext cx="2377440" cy="2743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Verification &amp; Guardrails</a:t>
            </a:r>
            <a:endParaRPr lang="en-US" sz="900" dirty="0"/>
          </a:p>
        </p:txBody>
      </p:sp>
      <p:sp>
        <p:nvSpPr>
          <p:cNvPr id="12" name="Text 10"/>
          <p:cNvSpPr/>
          <p:nvPr/>
        </p:nvSpPr>
        <p:spPr>
          <a:xfrm>
            <a:off x="5669280" y="1554480"/>
            <a:ext cx="5852160" cy="640080"/>
          </a:xfrm>
          <a:prstGeom prst="rect">
            <a:avLst/>
          </a:prstGeom>
          <a:noFill/>
          <a:ln/>
        </p:spPr>
        <p:txBody>
          <a:bodyPr wrap="square" lIns="0" tIns="0" rIns="0" bIns="0" rtlCol="0" anchor="ctr"/>
          <a:lstStyle/>
          <a:p>
            <a:pPr marL="0" indent="0">
              <a:lnSpc>
                <a:spcPct val="120000"/>
              </a:lnSpc>
              <a:buNone/>
            </a:pPr>
            <a:r>
              <a:rPr lang="en-US" sz="1000" dirty="0">
                <a:solidFill>
                  <a:srgbClr val="1A1A2E"/>
                </a:solidFill>
                <a:latin typeface="Calibri" pitchFamily="34" charset="0"/>
                <a:ea typeface="Calibri" pitchFamily="34" charset="-122"/>
                <a:cs typeface="Calibri" pitchFamily="34" charset="-120"/>
              </a:rPr>
              <a:t>Adversarial review + primary-source discipline. Literature skill enforces "original over review."</a:t>
            </a:r>
            <a:endParaRPr lang="en-US" sz="1000" dirty="0"/>
          </a:p>
        </p:txBody>
      </p:sp>
      <p:sp>
        <p:nvSpPr>
          <p:cNvPr id="13" name="Shape 11"/>
          <p:cNvSpPr/>
          <p:nvPr/>
        </p:nvSpPr>
        <p:spPr>
          <a:xfrm>
            <a:off x="457200" y="2468880"/>
            <a:ext cx="4389120" cy="1143000"/>
          </a:xfrm>
          <a:prstGeom prst="roundRect">
            <a:avLst>
              <a:gd name="adj" fmla="val 8000"/>
            </a:avLst>
          </a:prstGeom>
          <a:solidFill>
            <a:srgbClr val="FFF5F5"/>
          </a:solidFill>
          <a:ln/>
        </p:spPr>
        <p:txBody>
          <a:bodyPr/>
          <a:lstStyle/>
          <a:p>
            <a:endParaRPr lang="en-US"/>
          </a:p>
        </p:txBody>
      </p:sp>
      <p:sp>
        <p:nvSpPr>
          <p:cNvPr id="14" name="Text 12"/>
          <p:cNvSpPr/>
          <p:nvPr/>
        </p:nvSpPr>
        <p:spPr>
          <a:xfrm>
            <a:off x="594360" y="2514600"/>
            <a:ext cx="320040" cy="320040"/>
          </a:xfrm>
          <a:prstGeom prst="rect">
            <a:avLst/>
          </a:prstGeom>
          <a:noFill/>
          <a:ln/>
        </p:spPr>
        <p:txBody>
          <a:bodyPr wrap="square" lIns="0" tIns="0" rIns="0" bIns="0" rtlCol="0" anchor="ctr"/>
          <a:lstStyle/>
          <a:p>
            <a:pPr marL="0" indent="0" algn="ctr">
              <a:buNone/>
            </a:pPr>
            <a:r>
              <a:rPr lang="en-US" sz="1600" dirty="0">
                <a:solidFill>
                  <a:srgbClr val="000000"/>
                </a:solidFill>
              </a:rPr>
              <a:t>⚠</a:t>
            </a:r>
            <a:endParaRPr lang="en-US" sz="1600" dirty="0"/>
          </a:p>
        </p:txBody>
      </p:sp>
      <p:sp>
        <p:nvSpPr>
          <p:cNvPr id="15" name="Text 13"/>
          <p:cNvSpPr/>
          <p:nvPr/>
        </p:nvSpPr>
        <p:spPr>
          <a:xfrm>
            <a:off x="960120" y="2532888"/>
            <a:ext cx="3657600" cy="274320"/>
          </a:xfrm>
          <a:prstGeom prst="rect">
            <a:avLst/>
          </a:prstGeom>
          <a:noFill/>
          <a:ln/>
        </p:spPr>
        <p:txBody>
          <a:bodyPr wrap="square" lIns="0" tIns="0" rIns="0" bIns="0" rtlCol="0" anchor="ctr"/>
          <a:lstStyle/>
          <a:p>
            <a:pPr marL="0" indent="0">
              <a:buNone/>
            </a:pPr>
            <a:r>
              <a:rPr lang="en-US" sz="1300" b="1" dirty="0">
                <a:solidFill>
                  <a:srgbClr val="E63946"/>
                </a:solidFill>
                <a:latin typeface="Calibri" pitchFamily="34" charset="0"/>
                <a:ea typeface="Calibri" pitchFamily="34" charset="-122"/>
                <a:cs typeface="Calibri" pitchFamily="34" charset="-120"/>
              </a:rPr>
              <a:t>Voice Drift &amp; Inflation</a:t>
            </a:r>
            <a:endParaRPr lang="en-US" sz="1300" dirty="0"/>
          </a:p>
        </p:txBody>
      </p:sp>
      <p:sp>
        <p:nvSpPr>
          <p:cNvPr id="16" name="Text 14"/>
          <p:cNvSpPr/>
          <p:nvPr/>
        </p:nvSpPr>
        <p:spPr>
          <a:xfrm>
            <a:off x="640080" y="2834640"/>
            <a:ext cx="4023360" cy="685800"/>
          </a:xfrm>
          <a:prstGeom prst="rect">
            <a:avLst/>
          </a:prstGeom>
          <a:noFill/>
          <a:ln/>
        </p:spPr>
        <p:txBody>
          <a:bodyPr wrap="square" lIns="0" tIns="0" rIns="0" bIns="0" rtlCol="0" anchor="ctr"/>
          <a:lstStyle/>
          <a:p>
            <a:pPr marL="0" indent="0">
              <a:lnSpc>
                <a:spcPct val="120000"/>
              </a:lnSpc>
              <a:buNone/>
            </a:pPr>
            <a:r>
              <a:rPr lang="en-US" sz="1000" dirty="0">
                <a:solidFill>
                  <a:srgbClr val="1A1A2E"/>
                </a:solidFill>
                <a:latin typeface="Calibri" pitchFamily="34" charset="0"/>
                <a:ea typeface="Calibri" pitchFamily="34" charset="-122"/>
                <a:cs typeface="Calibri" pitchFamily="34" charset="-120"/>
              </a:rPr>
              <a:t>"Groundbreaking," "transformative," "cutting-edge." Claude defaults to inflation.</a:t>
            </a:r>
            <a:endParaRPr lang="en-US" sz="1000" dirty="0"/>
          </a:p>
        </p:txBody>
      </p:sp>
      <p:sp>
        <p:nvSpPr>
          <p:cNvPr id="17" name="Text 15"/>
          <p:cNvSpPr/>
          <p:nvPr/>
        </p:nvSpPr>
        <p:spPr>
          <a:xfrm>
            <a:off x="4937760" y="2788920"/>
            <a:ext cx="457200" cy="365760"/>
          </a:xfrm>
          <a:prstGeom prst="rect">
            <a:avLst/>
          </a:prstGeom>
          <a:noFill/>
          <a:ln/>
        </p:spPr>
        <p:txBody>
          <a:bodyPr wrap="square" lIns="0" tIns="0" rIns="0" bIns="0" rtlCol="0" anchor="ctr"/>
          <a:lstStyle/>
          <a:p>
            <a:pPr marL="0" indent="0" algn="ctr">
              <a:buNone/>
            </a:pPr>
            <a:r>
              <a:rPr lang="en-US" sz="1600" b="1" dirty="0">
                <a:solidFill>
                  <a:srgbClr val="00B4D8"/>
                </a:solidFill>
              </a:rPr>
              <a:t>→</a:t>
            </a:r>
            <a:endParaRPr lang="en-US" sz="1600" dirty="0"/>
          </a:p>
        </p:txBody>
      </p:sp>
      <p:sp>
        <p:nvSpPr>
          <p:cNvPr id="18" name="Shape 16"/>
          <p:cNvSpPr/>
          <p:nvPr/>
        </p:nvSpPr>
        <p:spPr>
          <a:xfrm>
            <a:off x="5486400" y="2468880"/>
            <a:ext cx="6217920" cy="1143000"/>
          </a:xfrm>
          <a:prstGeom prst="roundRect">
            <a:avLst>
              <a:gd name="adj" fmla="val 8000"/>
            </a:avLst>
          </a:prstGeom>
          <a:solidFill>
            <a:srgbClr val="F0FFF4"/>
          </a:solidFill>
          <a:ln/>
        </p:spPr>
        <p:txBody>
          <a:bodyPr/>
          <a:lstStyle/>
          <a:p>
            <a:endParaRPr lang="en-US"/>
          </a:p>
        </p:txBody>
      </p:sp>
      <p:sp>
        <p:nvSpPr>
          <p:cNvPr id="19" name="Shape 17"/>
          <p:cNvSpPr/>
          <p:nvPr/>
        </p:nvSpPr>
        <p:spPr>
          <a:xfrm>
            <a:off x="5623560" y="2542032"/>
            <a:ext cx="2377440" cy="274320"/>
          </a:xfrm>
          <a:prstGeom prst="roundRect">
            <a:avLst>
              <a:gd name="adj" fmla="val 20000"/>
            </a:avLst>
          </a:prstGeom>
          <a:solidFill>
            <a:srgbClr val="6B21A8"/>
          </a:solidFill>
          <a:ln/>
        </p:spPr>
        <p:txBody>
          <a:bodyPr/>
          <a:lstStyle/>
          <a:p>
            <a:endParaRPr lang="en-US"/>
          </a:p>
        </p:txBody>
      </p:sp>
      <p:sp>
        <p:nvSpPr>
          <p:cNvPr id="20" name="Text 18"/>
          <p:cNvSpPr/>
          <p:nvPr/>
        </p:nvSpPr>
        <p:spPr>
          <a:xfrm>
            <a:off x="5623560" y="2542032"/>
            <a:ext cx="2377440" cy="2743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Skills (voice profile + scan)</a:t>
            </a:r>
            <a:endParaRPr lang="en-US" sz="900" dirty="0"/>
          </a:p>
        </p:txBody>
      </p:sp>
      <p:sp>
        <p:nvSpPr>
          <p:cNvPr id="21" name="Text 19"/>
          <p:cNvSpPr/>
          <p:nvPr/>
        </p:nvSpPr>
        <p:spPr>
          <a:xfrm>
            <a:off x="5669280" y="2880360"/>
            <a:ext cx="5852160" cy="640080"/>
          </a:xfrm>
          <a:prstGeom prst="rect">
            <a:avLst/>
          </a:prstGeom>
          <a:noFill/>
          <a:ln/>
        </p:spPr>
        <p:txBody>
          <a:bodyPr wrap="square" lIns="0" tIns="0" rIns="0" bIns="0" rtlCol="0" anchor="ctr"/>
          <a:lstStyle/>
          <a:p>
            <a:pPr marL="0" indent="0">
              <a:lnSpc>
                <a:spcPct val="120000"/>
              </a:lnSpc>
              <a:buNone/>
            </a:pPr>
            <a:r>
              <a:rPr lang="en-US" sz="1000" dirty="0">
                <a:solidFill>
                  <a:srgbClr val="1A1A2E"/>
                </a:solidFill>
                <a:latin typeface="Calibri" pitchFamily="34" charset="0"/>
                <a:ea typeface="Calibri" pitchFamily="34" charset="-122"/>
                <a:cs typeface="Calibri" pitchFamily="34" charset="-120"/>
              </a:rPr>
              <a:t>Voice profile (107-question interview) + pre-delivery scan for banned words and opening structure.</a:t>
            </a:r>
            <a:endParaRPr lang="en-US" sz="1000" dirty="0"/>
          </a:p>
        </p:txBody>
      </p:sp>
      <p:sp>
        <p:nvSpPr>
          <p:cNvPr id="22" name="Shape 20"/>
          <p:cNvSpPr/>
          <p:nvPr/>
        </p:nvSpPr>
        <p:spPr>
          <a:xfrm>
            <a:off x="457200" y="3794760"/>
            <a:ext cx="4389120" cy="1143000"/>
          </a:xfrm>
          <a:prstGeom prst="roundRect">
            <a:avLst>
              <a:gd name="adj" fmla="val 8000"/>
            </a:avLst>
          </a:prstGeom>
          <a:solidFill>
            <a:srgbClr val="FFF5F5"/>
          </a:solidFill>
          <a:ln/>
        </p:spPr>
        <p:txBody>
          <a:bodyPr/>
          <a:lstStyle/>
          <a:p>
            <a:endParaRPr lang="en-US"/>
          </a:p>
        </p:txBody>
      </p:sp>
      <p:sp>
        <p:nvSpPr>
          <p:cNvPr id="23" name="Text 21"/>
          <p:cNvSpPr/>
          <p:nvPr/>
        </p:nvSpPr>
        <p:spPr>
          <a:xfrm>
            <a:off x="594360" y="3840480"/>
            <a:ext cx="320040" cy="320040"/>
          </a:xfrm>
          <a:prstGeom prst="rect">
            <a:avLst/>
          </a:prstGeom>
          <a:noFill/>
          <a:ln/>
        </p:spPr>
        <p:txBody>
          <a:bodyPr wrap="square" lIns="0" tIns="0" rIns="0" bIns="0" rtlCol="0" anchor="ctr"/>
          <a:lstStyle/>
          <a:p>
            <a:pPr marL="0" indent="0" algn="ctr">
              <a:buNone/>
            </a:pPr>
            <a:r>
              <a:rPr lang="en-US" sz="1600" dirty="0">
                <a:solidFill>
                  <a:srgbClr val="000000"/>
                </a:solidFill>
              </a:rPr>
              <a:t>⚠</a:t>
            </a:r>
            <a:endParaRPr lang="en-US" sz="1600" dirty="0"/>
          </a:p>
        </p:txBody>
      </p:sp>
      <p:sp>
        <p:nvSpPr>
          <p:cNvPr id="24" name="Text 22"/>
          <p:cNvSpPr/>
          <p:nvPr/>
        </p:nvSpPr>
        <p:spPr>
          <a:xfrm>
            <a:off x="960120" y="3858768"/>
            <a:ext cx="3657600" cy="274320"/>
          </a:xfrm>
          <a:prstGeom prst="rect">
            <a:avLst/>
          </a:prstGeom>
          <a:noFill/>
          <a:ln/>
        </p:spPr>
        <p:txBody>
          <a:bodyPr wrap="square" lIns="0" tIns="0" rIns="0" bIns="0" rtlCol="0" anchor="ctr"/>
          <a:lstStyle/>
          <a:p>
            <a:pPr marL="0" indent="0">
              <a:buNone/>
            </a:pPr>
            <a:r>
              <a:rPr lang="en-US" sz="1300" b="1" dirty="0">
                <a:solidFill>
                  <a:srgbClr val="E63946"/>
                </a:solidFill>
                <a:latin typeface="Calibri" pitchFamily="34" charset="0"/>
                <a:ea typeface="Calibri" pitchFamily="34" charset="-122"/>
                <a:cs typeface="Calibri" pitchFamily="34" charset="-120"/>
              </a:rPr>
              <a:t>Shallow Research</a:t>
            </a:r>
            <a:endParaRPr lang="en-US" sz="1300" dirty="0"/>
          </a:p>
        </p:txBody>
      </p:sp>
      <p:sp>
        <p:nvSpPr>
          <p:cNvPr id="25" name="Text 23"/>
          <p:cNvSpPr/>
          <p:nvPr/>
        </p:nvSpPr>
        <p:spPr>
          <a:xfrm>
            <a:off x="640080" y="4160520"/>
            <a:ext cx="4023360" cy="685800"/>
          </a:xfrm>
          <a:prstGeom prst="rect">
            <a:avLst/>
          </a:prstGeom>
          <a:noFill/>
          <a:ln/>
        </p:spPr>
        <p:txBody>
          <a:bodyPr wrap="square" lIns="0" tIns="0" rIns="0" bIns="0" rtlCol="0" anchor="ctr"/>
          <a:lstStyle/>
          <a:p>
            <a:pPr marL="0" indent="0">
              <a:lnSpc>
                <a:spcPct val="120000"/>
              </a:lnSpc>
              <a:buNone/>
            </a:pPr>
            <a:r>
              <a:rPr lang="en-US" sz="1000" dirty="0">
                <a:solidFill>
                  <a:srgbClr val="1A1A2E"/>
                </a:solidFill>
                <a:latin typeface="Calibri" pitchFamily="34" charset="0"/>
                <a:ea typeface="Calibri" pitchFamily="34" charset="-122"/>
                <a:cs typeface="Calibri" pitchFamily="34" charset="-120"/>
              </a:rPr>
              <a:t>Searches only the literal terms you gave. Misses adjacent communities and vocabulary.</a:t>
            </a:r>
            <a:endParaRPr lang="en-US" sz="1000" dirty="0"/>
          </a:p>
        </p:txBody>
      </p:sp>
      <p:sp>
        <p:nvSpPr>
          <p:cNvPr id="26" name="Text 24"/>
          <p:cNvSpPr/>
          <p:nvPr/>
        </p:nvSpPr>
        <p:spPr>
          <a:xfrm>
            <a:off x="4937760" y="4114800"/>
            <a:ext cx="457200" cy="365760"/>
          </a:xfrm>
          <a:prstGeom prst="rect">
            <a:avLst/>
          </a:prstGeom>
          <a:noFill/>
          <a:ln/>
        </p:spPr>
        <p:txBody>
          <a:bodyPr wrap="square" lIns="0" tIns="0" rIns="0" bIns="0" rtlCol="0" anchor="ctr"/>
          <a:lstStyle/>
          <a:p>
            <a:pPr marL="0" indent="0" algn="ctr">
              <a:buNone/>
            </a:pPr>
            <a:r>
              <a:rPr lang="en-US" sz="1600" b="1" dirty="0">
                <a:solidFill>
                  <a:srgbClr val="00B4D8"/>
                </a:solidFill>
              </a:rPr>
              <a:t>→</a:t>
            </a:r>
            <a:endParaRPr lang="en-US" sz="1600" dirty="0"/>
          </a:p>
        </p:txBody>
      </p:sp>
      <p:sp>
        <p:nvSpPr>
          <p:cNvPr id="27" name="Shape 25"/>
          <p:cNvSpPr/>
          <p:nvPr/>
        </p:nvSpPr>
        <p:spPr>
          <a:xfrm>
            <a:off x="5486400" y="3794760"/>
            <a:ext cx="6217920" cy="1143000"/>
          </a:xfrm>
          <a:prstGeom prst="roundRect">
            <a:avLst>
              <a:gd name="adj" fmla="val 8000"/>
            </a:avLst>
          </a:prstGeom>
          <a:solidFill>
            <a:srgbClr val="F0FFF4"/>
          </a:solidFill>
          <a:ln/>
        </p:spPr>
        <p:txBody>
          <a:bodyPr/>
          <a:lstStyle/>
          <a:p>
            <a:endParaRPr lang="en-US"/>
          </a:p>
        </p:txBody>
      </p:sp>
      <p:sp>
        <p:nvSpPr>
          <p:cNvPr id="28" name="Shape 26"/>
          <p:cNvSpPr/>
          <p:nvPr/>
        </p:nvSpPr>
        <p:spPr>
          <a:xfrm>
            <a:off x="5623560" y="3867912"/>
            <a:ext cx="2377440" cy="274320"/>
          </a:xfrm>
          <a:prstGeom prst="roundRect">
            <a:avLst>
              <a:gd name="adj" fmla="val 20000"/>
            </a:avLst>
          </a:prstGeom>
          <a:solidFill>
            <a:srgbClr val="6B21A8"/>
          </a:solidFill>
          <a:ln/>
        </p:spPr>
        <p:txBody>
          <a:bodyPr/>
          <a:lstStyle/>
          <a:p>
            <a:endParaRPr lang="en-US"/>
          </a:p>
        </p:txBody>
      </p:sp>
      <p:sp>
        <p:nvSpPr>
          <p:cNvPr id="29" name="Text 27"/>
          <p:cNvSpPr/>
          <p:nvPr/>
        </p:nvSpPr>
        <p:spPr>
          <a:xfrm>
            <a:off x="5623560" y="3867912"/>
            <a:ext cx="2377440" cy="2743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Skills (lit methodology)</a:t>
            </a:r>
            <a:endParaRPr lang="en-US" sz="900" dirty="0"/>
          </a:p>
        </p:txBody>
      </p:sp>
      <p:sp>
        <p:nvSpPr>
          <p:cNvPr id="30" name="Text 28"/>
          <p:cNvSpPr/>
          <p:nvPr/>
        </p:nvSpPr>
        <p:spPr>
          <a:xfrm>
            <a:off x="5669280" y="4206240"/>
            <a:ext cx="5852160" cy="640080"/>
          </a:xfrm>
          <a:prstGeom prst="rect">
            <a:avLst/>
          </a:prstGeom>
          <a:noFill/>
          <a:ln/>
        </p:spPr>
        <p:txBody>
          <a:bodyPr wrap="square" lIns="0" tIns="0" rIns="0" bIns="0" rtlCol="0" anchor="ctr"/>
          <a:lstStyle/>
          <a:p>
            <a:pPr marL="0" indent="0">
              <a:lnSpc>
                <a:spcPct val="120000"/>
              </a:lnSpc>
              <a:buNone/>
            </a:pPr>
            <a:r>
              <a:rPr lang="en-US" sz="1000" dirty="0">
                <a:solidFill>
                  <a:srgbClr val="1A1A2E"/>
                </a:solidFill>
                <a:latin typeface="Calibri" pitchFamily="34" charset="0"/>
                <a:ea typeface="Calibri" pitchFamily="34" charset="-122"/>
                <a:cs typeface="Calibri" pitchFamily="34" charset="-120"/>
              </a:rPr>
              <a:t>Literature skill mandates keyword expansion before first search. Never searches only what you asked.</a:t>
            </a:r>
            <a:endParaRPr lang="en-US" sz="1000" dirty="0"/>
          </a:p>
        </p:txBody>
      </p:sp>
      <p:sp>
        <p:nvSpPr>
          <p:cNvPr id="31" name="Shape 29"/>
          <p:cNvSpPr/>
          <p:nvPr/>
        </p:nvSpPr>
        <p:spPr>
          <a:xfrm>
            <a:off x="457200" y="5120640"/>
            <a:ext cx="4389120" cy="1143000"/>
          </a:xfrm>
          <a:prstGeom prst="roundRect">
            <a:avLst>
              <a:gd name="adj" fmla="val 8000"/>
            </a:avLst>
          </a:prstGeom>
          <a:solidFill>
            <a:srgbClr val="FFF5F5"/>
          </a:solidFill>
          <a:ln/>
        </p:spPr>
        <p:txBody>
          <a:bodyPr/>
          <a:lstStyle/>
          <a:p>
            <a:endParaRPr lang="en-US"/>
          </a:p>
        </p:txBody>
      </p:sp>
      <p:sp>
        <p:nvSpPr>
          <p:cNvPr id="32" name="Text 30"/>
          <p:cNvSpPr/>
          <p:nvPr/>
        </p:nvSpPr>
        <p:spPr>
          <a:xfrm>
            <a:off x="594360" y="5166360"/>
            <a:ext cx="320040" cy="320040"/>
          </a:xfrm>
          <a:prstGeom prst="rect">
            <a:avLst/>
          </a:prstGeom>
          <a:noFill/>
          <a:ln/>
        </p:spPr>
        <p:txBody>
          <a:bodyPr wrap="square" lIns="0" tIns="0" rIns="0" bIns="0" rtlCol="0" anchor="ctr"/>
          <a:lstStyle/>
          <a:p>
            <a:pPr marL="0" indent="0" algn="ctr">
              <a:buNone/>
            </a:pPr>
            <a:r>
              <a:rPr lang="en-US" sz="1600" dirty="0">
                <a:solidFill>
                  <a:srgbClr val="000000"/>
                </a:solidFill>
              </a:rPr>
              <a:t>⚠</a:t>
            </a:r>
            <a:endParaRPr lang="en-US" sz="1600" dirty="0"/>
          </a:p>
        </p:txBody>
      </p:sp>
      <p:sp>
        <p:nvSpPr>
          <p:cNvPr id="33" name="Text 31"/>
          <p:cNvSpPr/>
          <p:nvPr/>
        </p:nvSpPr>
        <p:spPr>
          <a:xfrm>
            <a:off x="960120" y="5184648"/>
            <a:ext cx="3657600" cy="274320"/>
          </a:xfrm>
          <a:prstGeom prst="rect">
            <a:avLst/>
          </a:prstGeom>
          <a:noFill/>
          <a:ln/>
        </p:spPr>
        <p:txBody>
          <a:bodyPr wrap="square" lIns="0" tIns="0" rIns="0" bIns="0" rtlCol="0" anchor="ctr"/>
          <a:lstStyle/>
          <a:p>
            <a:pPr marL="0" indent="0">
              <a:buNone/>
            </a:pPr>
            <a:r>
              <a:rPr lang="en-US" sz="1300" b="1" dirty="0">
                <a:solidFill>
                  <a:srgbClr val="E63946"/>
                </a:solidFill>
                <a:latin typeface="Calibri" pitchFamily="34" charset="0"/>
                <a:ea typeface="Calibri" pitchFamily="34" charset="-122"/>
                <a:cs typeface="Calibri" pitchFamily="34" charset="-120"/>
              </a:rPr>
              <a:t>Over-Agreeable</a:t>
            </a:r>
            <a:endParaRPr lang="en-US" sz="1300" dirty="0"/>
          </a:p>
        </p:txBody>
      </p:sp>
      <p:sp>
        <p:nvSpPr>
          <p:cNvPr id="34" name="Text 32"/>
          <p:cNvSpPr/>
          <p:nvPr/>
        </p:nvSpPr>
        <p:spPr>
          <a:xfrm>
            <a:off x="640080" y="5486400"/>
            <a:ext cx="4023360" cy="685800"/>
          </a:xfrm>
          <a:prstGeom prst="rect">
            <a:avLst/>
          </a:prstGeom>
          <a:noFill/>
          <a:ln/>
        </p:spPr>
        <p:txBody>
          <a:bodyPr wrap="square" lIns="0" tIns="0" rIns="0" bIns="0" rtlCol="0" anchor="ctr"/>
          <a:lstStyle/>
          <a:p>
            <a:pPr marL="0" indent="0">
              <a:lnSpc>
                <a:spcPct val="120000"/>
              </a:lnSpc>
              <a:buNone/>
            </a:pPr>
            <a:r>
              <a:rPr lang="en-US" sz="1000" dirty="0">
                <a:solidFill>
                  <a:srgbClr val="1A1A2E"/>
                </a:solidFill>
                <a:latin typeface="Calibri" pitchFamily="34" charset="0"/>
                <a:ea typeface="Calibri" pitchFamily="34" charset="-122"/>
                <a:cs typeface="Calibri" pitchFamily="34" charset="-120"/>
              </a:rPr>
              <a:t>Tells you your plan is great. Not trained to push back. Your review panel will.</a:t>
            </a:r>
            <a:endParaRPr lang="en-US" sz="1000" dirty="0"/>
          </a:p>
        </p:txBody>
      </p:sp>
      <p:sp>
        <p:nvSpPr>
          <p:cNvPr id="35" name="Text 33"/>
          <p:cNvSpPr/>
          <p:nvPr/>
        </p:nvSpPr>
        <p:spPr>
          <a:xfrm>
            <a:off x="4937760" y="5440680"/>
            <a:ext cx="457200" cy="365760"/>
          </a:xfrm>
          <a:prstGeom prst="rect">
            <a:avLst/>
          </a:prstGeom>
          <a:noFill/>
          <a:ln/>
        </p:spPr>
        <p:txBody>
          <a:bodyPr wrap="square" lIns="0" tIns="0" rIns="0" bIns="0" rtlCol="0" anchor="ctr"/>
          <a:lstStyle/>
          <a:p>
            <a:pPr marL="0" indent="0" algn="ctr">
              <a:buNone/>
            </a:pPr>
            <a:r>
              <a:rPr lang="en-US" sz="1600" b="1" dirty="0">
                <a:solidFill>
                  <a:srgbClr val="00B4D8"/>
                </a:solidFill>
              </a:rPr>
              <a:t>→</a:t>
            </a:r>
            <a:endParaRPr lang="en-US" sz="1600" dirty="0"/>
          </a:p>
        </p:txBody>
      </p:sp>
      <p:sp>
        <p:nvSpPr>
          <p:cNvPr id="36" name="Shape 34"/>
          <p:cNvSpPr/>
          <p:nvPr/>
        </p:nvSpPr>
        <p:spPr>
          <a:xfrm>
            <a:off x="5486400" y="5120640"/>
            <a:ext cx="6217920" cy="1143000"/>
          </a:xfrm>
          <a:prstGeom prst="roundRect">
            <a:avLst>
              <a:gd name="adj" fmla="val 8000"/>
            </a:avLst>
          </a:prstGeom>
          <a:solidFill>
            <a:srgbClr val="F0FFF4"/>
          </a:solidFill>
          <a:ln/>
        </p:spPr>
        <p:txBody>
          <a:bodyPr/>
          <a:lstStyle/>
          <a:p>
            <a:endParaRPr lang="en-US"/>
          </a:p>
        </p:txBody>
      </p:sp>
      <p:sp>
        <p:nvSpPr>
          <p:cNvPr id="37" name="Shape 35"/>
          <p:cNvSpPr/>
          <p:nvPr/>
        </p:nvSpPr>
        <p:spPr>
          <a:xfrm>
            <a:off x="5623560" y="5193792"/>
            <a:ext cx="2377440" cy="274320"/>
          </a:xfrm>
          <a:prstGeom prst="roundRect">
            <a:avLst>
              <a:gd name="adj" fmla="val 20000"/>
            </a:avLst>
          </a:prstGeom>
          <a:solidFill>
            <a:srgbClr val="E63946"/>
          </a:solidFill>
          <a:ln/>
        </p:spPr>
        <p:txBody>
          <a:bodyPr/>
          <a:lstStyle/>
          <a:p>
            <a:endParaRPr lang="en-US"/>
          </a:p>
        </p:txBody>
      </p:sp>
      <p:sp>
        <p:nvSpPr>
          <p:cNvPr id="38" name="Text 36"/>
          <p:cNvSpPr/>
          <p:nvPr/>
        </p:nvSpPr>
        <p:spPr>
          <a:xfrm>
            <a:off x="5623560" y="5193792"/>
            <a:ext cx="2377440" cy="27432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Verification (grill-me)</a:t>
            </a:r>
            <a:endParaRPr lang="en-US" sz="900" dirty="0"/>
          </a:p>
        </p:txBody>
      </p:sp>
      <p:sp>
        <p:nvSpPr>
          <p:cNvPr id="39" name="Text 37"/>
          <p:cNvSpPr/>
          <p:nvPr/>
        </p:nvSpPr>
        <p:spPr>
          <a:xfrm>
            <a:off x="5669280" y="5532120"/>
            <a:ext cx="5852160" cy="640080"/>
          </a:xfrm>
          <a:prstGeom prst="rect">
            <a:avLst/>
          </a:prstGeom>
          <a:noFill/>
          <a:ln/>
        </p:spPr>
        <p:txBody>
          <a:bodyPr wrap="square" lIns="0" tIns="0" rIns="0" bIns="0" rtlCol="0" anchor="ctr"/>
          <a:lstStyle/>
          <a:p>
            <a:pPr marL="0" indent="0">
              <a:lnSpc>
                <a:spcPct val="120000"/>
              </a:lnSpc>
              <a:buNone/>
            </a:pPr>
            <a:r>
              <a:rPr lang="en-US" sz="1000" dirty="0">
                <a:solidFill>
                  <a:srgbClr val="1A1A2E"/>
                </a:solidFill>
                <a:latin typeface="Calibri" pitchFamily="34" charset="0"/>
                <a:ea typeface="Calibri" pitchFamily="34" charset="-122"/>
                <a:cs typeface="Calibri" pitchFamily="34" charset="-120"/>
              </a:rPr>
              <a:t>Grill-me skill: adversarial interview that finds holes. Red team memos as separate deliverables.</a:t>
            </a:r>
            <a:endParaRPr lang="en-US" sz="1000" dirty="0"/>
          </a:p>
        </p:txBody>
      </p:sp>
      <p:sp>
        <p:nvSpPr>
          <p:cNvPr id="40" name="Text 38"/>
          <p:cNvSpPr/>
          <p:nvPr/>
        </p:nvSpPr>
        <p:spPr>
          <a:xfrm>
            <a:off x="397824" y="6131052"/>
            <a:ext cx="11247120" cy="411480"/>
          </a:xfrm>
          <a:prstGeom prst="rect">
            <a:avLst/>
          </a:prstGeom>
          <a:noFill/>
          <a:ln/>
        </p:spPr>
        <p:txBody>
          <a:bodyPr wrap="square" rtlCol="0" anchor="ctr"/>
          <a:lstStyle/>
          <a:p>
            <a:pPr marL="0" indent="0" algn="ctr">
              <a:buNone/>
            </a:pPr>
            <a:r>
              <a:rPr lang="en-US" sz="1150" i="1" dirty="0">
                <a:solidFill>
                  <a:srgbClr val="6B7280"/>
                </a:solidFill>
                <a:latin typeface="Calibri" pitchFamily="34" charset="0"/>
                <a:ea typeface="Calibri" pitchFamily="34" charset="-122"/>
                <a:cs typeface="Calibri" pitchFamily="34" charset="-120"/>
              </a:rPr>
              <a:t>Every component of the harness exists because something went wrong. The failures are the design requirements.</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1520" y="274320"/>
            <a:ext cx="10698480" cy="640080"/>
          </a:xfrm>
          <a:prstGeom prst="rect">
            <a:avLst/>
          </a:prstGeom>
          <a:noFill/>
          <a:ln/>
        </p:spPr>
        <p:txBody>
          <a:bodyPr wrap="square" rtlCol="0" anchor="ctr"/>
          <a:lstStyle/>
          <a:p>
            <a:pPr marL="0" indent="0">
              <a:buNone/>
            </a:pPr>
            <a:r>
              <a:rPr lang="en-US" sz="2600" b="1" dirty="0">
                <a:solidFill>
                  <a:srgbClr val="0D1B2A"/>
                </a:solidFill>
                <a:latin typeface="Calibri" pitchFamily="34" charset="0"/>
                <a:ea typeface="Calibri" pitchFamily="34" charset="-122"/>
                <a:cs typeface="Calibri" pitchFamily="34" charset="-120"/>
              </a:rPr>
              <a:t>The Evolution: Not Just Rebranding</a:t>
            </a:r>
            <a:endParaRPr lang="en-US" sz="2600" dirty="0"/>
          </a:p>
        </p:txBody>
      </p:sp>
      <p:sp>
        <p:nvSpPr>
          <p:cNvPr id="3" name="Shape 1"/>
          <p:cNvSpPr/>
          <p:nvPr/>
        </p:nvSpPr>
        <p:spPr>
          <a:xfrm>
            <a:off x="0" y="6537960"/>
            <a:ext cx="12188952" cy="320040"/>
          </a:xfrm>
          <a:prstGeom prst="rect">
            <a:avLst/>
          </a:prstGeom>
          <a:solidFill>
            <a:srgbClr val="0D1B2A"/>
          </a:solidFill>
          <a:ln/>
        </p:spPr>
        <p:txBody>
          <a:bodyPr/>
          <a:lstStyle/>
          <a:p>
            <a:endParaRPr lang="en-US"/>
          </a:p>
        </p:txBody>
      </p:sp>
      <p:sp>
        <p:nvSpPr>
          <p:cNvPr id="4" name="Shape 2"/>
          <p:cNvSpPr/>
          <p:nvPr/>
        </p:nvSpPr>
        <p:spPr>
          <a:xfrm>
            <a:off x="274320" y="1097280"/>
            <a:ext cx="3566160" cy="5029200"/>
          </a:xfrm>
          <a:prstGeom prst="roundRect">
            <a:avLst>
              <a:gd name="adj" fmla="val 3077"/>
            </a:avLst>
          </a:prstGeom>
          <a:solidFill>
            <a:srgbClr val="E0E8F0"/>
          </a:solidFill>
          <a:ln/>
        </p:spPr>
        <p:txBody>
          <a:bodyPr/>
          <a:lstStyle/>
          <a:p>
            <a:endParaRPr lang="en-US"/>
          </a:p>
        </p:txBody>
      </p:sp>
      <p:sp>
        <p:nvSpPr>
          <p:cNvPr id="5" name="Shape 3"/>
          <p:cNvSpPr/>
          <p:nvPr/>
        </p:nvSpPr>
        <p:spPr>
          <a:xfrm>
            <a:off x="274320" y="1097280"/>
            <a:ext cx="3566160" cy="822960"/>
          </a:xfrm>
          <a:prstGeom prst="roundRect">
            <a:avLst>
              <a:gd name="adj" fmla="val 13333"/>
            </a:avLst>
          </a:prstGeom>
          <a:solidFill>
            <a:srgbClr val="415A77"/>
          </a:solidFill>
          <a:ln/>
        </p:spPr>
        <p:txBody>
          <a:bodyPr/>
          <a:lstStyle/>
          <a:p>
            <a:endParaRPr lang="en-US"/>
          </a:p>
        </p:txBody>
      </p:sp>
      <p:sp>
        <p:nvSpPr>
          <p:cNvPr id="6" name="Shape 4"/>
          <p:cNvSpPr/>
          <p:nvPr/>
        </p:nvSpPr>
        <p:spPr>
          <a:xfrm>
            <a:off x="274320" y="1600200"/>
            <a:ext cx="3566160" cy="320040"/>
          </a:xfrm>
          <a:prstGeom prst="rect">
            <a:avLst/>
          </a:prstGeom>
          <a:solidFill>
            <a:srgbClr val="415A77"/>
          </a:solidFill>
          <a:ln/>
        </p:spPr>
        <p:txBody>
          <a:bodyPr/>
          <a:lstStyle/>
          <a:p>
            <a:endParaRPr lang="en-US"/>
          </a:p>
        </p:txBody>
      </p:sp>
      <p:sp>
        <p:nvSpPr>
          <p:cNvPr id="7" name="Text 5"/>
          <p:cNvSpPr/>
          <p:nvPr/>
        </p:nvSpPr>
        <p:spPr>
          <a:xfrm>
            <a:off x="274320" y="1115568"/>
            <a:ext cx="3566160" cy="36576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2023–2024</a:t>
            </a:r>
            <a:endParaRPr lang="en-US" sz="1200" dirty="0"/>
          </a:p>
        </p:txBody>
      </p:sp>
      <p:sp>
        <p:nvSpPr>
          <p:cNvPr id="8" name="Text 6"/>
          <p:cNvSpPr/>
          <p:nvPr/>
        </p:nvSpPr>
        <p:spPr>
          <a:xfrm>
            <a:off x="274320" y="1417320"/>
            <a:ext cx="356616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LLM + RAG + Tools</a:t>
            </a:r>
            <a:endParaRPr lang="en-US" sz="1500" dirty="0"/>
          </a:p>
        </p:txBody>
      </p:sp>
      <p:sp>
        <p:nvSpPr>
          <p:cNvPr id="9" name="Shape 7"/>
          <p:cNvSpPr/>
          <p:nvPr/>
        </p:nvSpPr>
        <p:spPr>
          <a:xfrm>
            <a:off x="457200" y="2148840"/>
            <a:ext cx="137160" cy="137160"/>
          </a:xfrm>
          <a:prstGeom prst="ellipse">
            <a:avLst/>
          </a:prstGeom>
          <a:solidFill>
            <a:srgbClr val="415A77"/>
          </a:solidFill>
          <a:ln/>
        </p:spPr>
        <p:txBody>
          <a:bodyPr/>
          <a:lstStyle/>
          <a:p>
            <a:endParaRPr lang="en-US"/>
          </a:p>
        </p:txBody>
      </p:sp>
      <p:sp>
        <p:nvSpPr>
          <p:cNvPr id="10" name="Text 8"/>
          <p:cNvSpPr/>
          <p:nvPr/>
        </p:nvSpPr>
        <p:spPr>
          <a:xfrm>
            <a:off x="731520" y="205740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Single model, single session</a:t>
            </a:r>
            <a:endParaRPr lang="en-US" sz="1050" dirty="0"/>
          </a:p>
        </p:txBody>
      </p:sp>
      <p:sp>
        <p:nvSpPr>
          <p:cNvPr id="11" name="Shape 9"/>
          <p:cNvSpPr/>
          <p:nvPr/>
        </p:nvSpPr>
        <p:spPr>
          <a:xfrm>
            <a:off x="457200" y="2651760"/>
            <a:ext cx="137160" cy="137160"/>
          </a:xfrm>
          <a:prstGeom prst="ellipse">
            <a:avLst/>
          </a:prstGeom>
          <a:solidFill>
            <a:srgbClr val="415A77"/>
          </a:solidFill>
          <a:ln/>
        </p:spPr>
        <p:txBody>
          <a:bodyPr/>
          <a:lstStyle/>
          <a:p>
            <a:endParaRPr lang="en-US"/>
          </a:p>
        </p:txBody>
      </p:sp>
      <p:sp>
        <p:nvSpPr>
          <p:cNvPr id="12" name="Text 10"/>
          <p:cNvSpPr/>
          <p:nvPr/>
        </p:nvSpPr>
        <p:spPr>
          <a:xfrm>
            <a:off x="731520" y="256032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Retrieval augments the prompt</a:t>
            </a:r>
            <a:endParaRPr lang="en-US" sz="1050" dirty="0"/>
          </a:p>
        </p:txBody>
      </p:sp>
      <p:sp>
        <p:nvSpPr>
          <p:cNvPr id="13" name="Shape 11"/>
          <p:cNvSpPr/>
          <p:nvPr/>
        </p:nvSpPr>
        <p:spPr>
          <a:xfrm>
            <a:off x="457200" y="3154680"/>
            <a:ext cx="137160" cy="137160"/>
          </a:xfrm>
          <a:prstGeom prst="ellipse">
            <a:avLst/>
          </a:prstGeom>
          <a:solidFill>
            <a:srgbClr val="415A77"/>
          </a:solidFill>
          <a:ln/>
        </p:spPr>
        <p:txBody>
          <a:bodyPr/>
          <a:lstStyle/>
          <a:p>
            <a:endParaRPr lang="en-US"/>
          </a:p>
        </p:txBody>
      </p:sp>
      <p:sp>
        <p:nvSpPr>
          <p:cNvPr id="14" name="Text 12"/>
          <p:cNvSpPr/>
          <p:nvPr/>
        </p:nvSpPr>
        <p:spPr>
          <a:xfrm>
            <a:off x="731520" y="306324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Tool calls are predetermined</a:t>
            </a:r>
            <a:endParaRPr lang="en-US" sz="1050" dirty="0"/>
          </a:p>
        </p:txBody>
      </p:sp>
      <p:sp>
        <p:nvSpPr>
          <p:cNvPr id="15" name="Shape 13"/>
          <p:cNvSpPr/>
          <p:nvPr/>
        </p:nvSpPr>
        <p:spPr>
          <a:xfrm>
            <a:off x="457200" y="3657600"/>
            <a:ext cx="137160" cy="137160"/>
          </a:xfrm>
          <a:prstGeom prst="ellipse">
            <a:avLst/>
          </a:prstGeom>
          <a:solidFill>
            <a:srgbClr val="415A77"/>
          </a:solidFill>
          <a:ln/>
        </p:spPr>
        <p:txBody>
          <a:bodyPr/>
          <a:lstStyle/>
          <a:p>
            <a:endParaRPr lang="en-US"/>
          </a:p>
        </p:txBody>
      </p:sp>
      <p:sp>
        <p:nvSpPr>
          <p:cNvPr id="16" name="Text 14"/>
          <p:cNvSpPr/>
          <p:nvPr/>
        </p:nvSpPr>
        <p:spPr>
          <a:xfrm>
            <a:off x="731520" y="356616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ChemCrow, Coscientist</a:t>
            </a:r>
            <a:endParaRPr lang="en-US" sz="1050" dirty="0"/>
          </a:p>
        </p:txBody>
      </p:sp>
      <p:sp>
        <p:nvSpPr>
          <p:cNvPr id="17" name="Shape 15"/>
          <p:cNvSpPr/>
          <p:nvPr/>
        </p:nvSpPr>
        <p:spPr>
          <a:xfrm>
            <a:off x="457200" y="4160520"/>
            <a:ext cx="137160" cy="137160"/>
          </a:xfrm>
          <a:prstGeom prst="ellipse">
            <a:avLst/>
          </a:prstGeom>
          <a:solidFill>
            <a:srgbClr val="415A77"/>
          </a:solidFill>
          <a:ln/>
        </p:spPr>
        <p:txBody>
          <a:bodyPr/>
          <a:lstStyle/>
          <a:p>
            <a:endParaRPr lang="en-US"/>
          </a:p>
        </p:txBody>
      </p:sp>
      <p:sp>
        <p:nvSpPr>
          <p:cNvPr id="18" name="Text 16"/>
          <p:cNvSpPr/>
          <p:nvPr/>
        </p:nvSpPr>
        <p:spPr>
          <a:xfrm>
            <a:off x="731520" y="406908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Human designs every workflow</a:t>
            </a:r>
            <a:endParaRPr lang="en-US" sz="1050" dirty="0"/>
          </a:p>
        </p:txBody>
      </p:sp>
      <p:sp>
        <p:nvSpPr>
          <p:cNvPr id="19" name="Shape 17"/>
          <p:cNvSpPr/>
          <p:nvPr/>
        </p:nvSpPr>
        <p:spPr>
          <a:xfrm>
            <a:off x="457200" y="4663440"/>
            <a:ext cx="137160" cy="137160"/>
          </a:xfrm>
          <a:prstGeom prst="ellipse">
            <a:avLst/>
          </a:prstGeom>
          <a:solidFill>
            <a:srgbClr val="415A77"/>
          </a:solidFill>
          <a:ln/>
        </p:spPr>
        <p:txBody>
          <a:bodyPr/>
          <a:lstStyle/>
          <a:p>
            <a:endParaRPr lang="en-US"/>
          </a:p>
        </p:txBody>
      </p:sp>
      <p:sp>
        <p:nvSpPr>
          <p:cNvPr id="20" name="Text 18"/>
          <p:cNvSpPr/>
          <p:nvPr/>
        </p:nvSpPr>
        <p:spPr>
          <a:xfrm>
            <a:off x="731520" y="457200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Knowledge lost when tab closes</a:t>
            </a:r>
            <a:endParaRPr lang="en-US" sz="1050" dirty="0"/>
          </a:p>
        </p:txBody>
      </p:sp>
      <p:sp>
        <p:nvSpPr>
          <p:cNvPr id="21" name="Shape 19"/>
          <p:cNvSpPr/>
          <p:nvPr/>
        </p:nvSpPr>
        <p:spPr>
          <a:xfrm>
            <a:off x="457200" y="5303520"/>
            <a:ext cx="3200400" cy="640080"/>
          </a:xfrm>
          <a:prstGeom prst="roundRect">
            <a:avLst>
              <a:gd name="adj" fmla="val 11429"/>
            </a:avLst>
          </a:prstGeom>
          <a:solidFill>
            <a:srgbClr val="415A77"/>
          </a:solidFill>
          <a:ln/>
        </p:spPr>
        <p:txBody>
          <a:bodyPr/>
          <a:lstStyle/>
          <a:p>
            <a:endParaRPr lang="en-US"/>
          </a:p>
        </p:txBody>
      </p:sp>
      <p:sp>
        <p:nvSpPr>
          <p:cNvPr id="22" name="Text 20"/>
          <p:cNvSpPr/>
          <p:nvPr/>
        </p:nvSpPr>
        <p:spPr>
          <a:xfrm>
            <a:off x="457200" y="5303520"/>
            <a:ext cx="3200400" cy="64008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Helps answer a question</a:t>
            </a:r>
            <a:endParaRPr lang="en-US" sz="1200" dirty="0"/>
          </a:p>
        </p:txBody>
      </p:sp>
      <p:sp>
        <p:nvSpPr>
          <p:cNvPr id="23" name="Text 21"/>
          <p:cNvSpPr/>
          <p:nvPr/>
        </p:nvSpPr>
        <p:spPr>
          <a:xfrm>
            <a:off x="3886200" y="3017520"/>
            <a:ext cx="320040" cy="457200"/>
          </a:xfrm>
          <a:prstGeom prst="rect">
            <a:avLst/>
          </a:prstGeom>
          <a:noFill/>
          <a:ln/>
        </p:spPr>
        <p:txBody>
          <a:bodyPr wrap="square" lIns="0" tIns="0" rIns="0" bIns="0" rtlCol="0" anchor="ctr"/>
          <a:lstStyle/>
          <a:p>
            <a:pPr marL="0" indent="0" algn="ctr">
              <a:buNone/>
            </a:pPr>
            <a:r>
              <a:rPr lang="en-US" sz="1400" dirty="0">
                <a:solidFill>
                  <a:srgbClr val="00B4D8"/>
                </a:solidFill>
              </a:rPr>
              <a:t>▶</a:t>
            </a:r>
            <a:endParaRPr lang="en-US" sz="1400" dirty="0"/>
          </a:p>
        </p:txBody>
      </p:sp>
      <p:sp>
        <p:nvSpPr>
          <p:cNvPr id="24" name="Shape 22"/>
          <p:cNvSpPr/>
          <p:nvPr/>
        </p:nvSpPr>
        <p:spPr>
          <a:xfrm>
            <a:off x="4160520" y="1097280"/>
            <a:ext cx="3566160" cy="5029200"/>
          </a:xfrm>
          <a:prstGeom prst="roundRect">
            <a:avLst>
              <a:gd name="adj" fmla="val 3077"/>
            </a:avLst>
          </a:prstGeom>
          <a:solidFill>
            <a:srgbClr val="E6F7FB"/>
          </a:solidFill>
          <a:ln/>
        </p:spPr>
        <p:txBody>
          <a:bodyPr/>
          <a:lstStyle/>
          <a:p>
            <a:endParaRPr lang="en-US"/>
          </a:p>
        </p:txBody>
      </p:sp>
      <p:sp>
        <p:nvSpPr>
          <p:cNvPr id="25" name="Shape 23"/>
          <p:cNvSpPr/>
          <p:nvPr/>
        </p:nvSpPr>
        <p:spPr>
          <a:xfrm>
            <a:off x="4160520" y="1097280"/>
            <a:ext cx="3566160" cy="822960"/>
          </a:xfrm>
          <a:prstGeom prst="roundRect">
            <a:avLst>
              <a:gd name="adj" fmla="val 13333"/>
            </a:avLst>
          </a:prstGeom>
          <a:solidFill>
            <a:srgbClr val="0077B6"/>
          </a:solidFill>
          <a:ln/>
        </p:spPr>
        <p:txBody>
          <a:bodyPr/>
          <a:lstStyle/>
          <a:p>
            <a:endParaRPr lang="en-US"/>
          </a:p>
        </p:txBody>
      </p:sp>
      <p:sp>
        <p:nvSpPr>
          <p:cNvPr id="26" name="Shape 24"/>
          <p:cNvSpPr/>
          <p:nvPr/>
        </p:nvSpPr>
        <p:spPr>
          <a:xfrm>
            <a:off x="4160520" y="1600200"/>
            <a:ext cx="3566160" cy="320040"/>
          </a:xfrm>
          <a:prstGeom prst="rect">
            <a:avLst/>
          </a:prstGeom>
          <a:solidFill>
            <a:srgbClr val="0077B6"/>
          </a:solidFill>
          <a:ln/>
        </p:spPr>
        <p:txBody>
          <a:bodyPr/>
          <a:lstStyle/>
          <a:p>
            <a:endParaRPr lang="en-US"/>
          </a:p>
        </p:txBody>
      </p:sp>
      <p:sp>
        <p:nvSpPr>
          <p:cNvPr id="27" name="Text 25"/>
          <p:cNvSpPr/>
          <p:nvPr/>
        </p:nvSpPr>
        <p:spPr>
          <a:xfrm>
            <a:off x="4160520" y="1115568"/>
            <a:ext cx="3566160" cy="36576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2024–2025</a:t>
            </a:r>
            <a:endParaRPr lang="en-US" sz="1200" dirty="0"/>
          </a:p>
        </p:txBody>
      </p:sp>
      <p:sp>
        <p:nvSpPr>
          <p:cNvPr id="28" name="Text 26"/>
          <p:cNvSpPr/>
          <p:nvPr/>
        </p:nvSpPr>
        <p:spPr>
          <a:xfrm>
            <a:off x="4160520" y="1417320"/>
            <a:ext cx="356616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Multi-Agent Systems</a:t>
            </a:r>
            <a:endParaRPr lang="en-US" sz="1500" dirty="0"/>
          </a:p>
        </p:txBody>
      </p:sp>
      <p:sp>
        <p:nvSpPr>
          <p:cNvPr id="29" name="Shape 27"/>
          <p:cNvSpPr/>
          <p:nvPr/>
        </p:nvSpPr>
        <p:spPr>
          <a:xfrm>
            <a:off x="4343400" y="2148840"/>
            <a:ext cx="137160" cy="137160"/>
          </a:xfrm>
          <a:prstGeom prst="ellipse">
            <a:avLst/>
          </a:prstGeom>
          <a:solidFill>
            <a:srgbClr val="0077B6"/>
          </a:solidFill>
          <a:ln/>
        </p:spPr>
        <p:txBody>
          <a:bodyPr/>
          <a:lstStyle/>
          <a:p>
            <a:endParaRPr lang="en-US"/>
          </a:p>
        </p:txBody>
      </p:sp>
      <p:sp>
        <p:nvSpPr>
          <p:cNvPr id="30" name="Text 28"/>
          <p:cNvSpPr/>
          <p:nvPr/>
        </p:nvSpPr>
        <p:spPr>
          <a:xfrm>
            <a:off x="4617720" y="205740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Multiple specialized agents</a:t>
            </a:r>
            <a:endParaRPr lang="en-US" sz="1050" dirty="0"/>
          </a:p>
        </p:txBody>
      </p:sp>
      <p:sp>
        <p:nvSpPr>
          <p:cNvPr id="31" name="Shape 29"/>
          <p:cNvSpPr/>
          <p:nvPr/>
        </p:nvSpPr>
        <p:spPr>
          <a:xfrm>
            <a:off x="4343400" y="2651760"/>
            <a:ext cx="137160" cy="137160"/>
          </a:xfrm>
          <a:prstGeom prst="ellipse">
            <a:avLst/>
          </a:prstGeom>
          <a:solidFill>
            <a:srgbClr val="0077B6"/>
          </a:solidFill>
          <a:ln/>
        </p:spPr>
        <p:txBody>
          <a:bodyPr/>
          <a:lstStyle/>
          <a:p>
            <a:endParaRPr lang="en-US"/>
          </a:p>
        </p:txBody>
      </p:sp>
      <p:sp>
        <p:nvSpPr>
          <p:cNvPr id="32" name="Text 30"/>
          <p:cNvSpPr/>
          <p:nvPr/>
        </p:nvSpPr>
        <p:spPr>
          <a:xfrm>
            <a:off x="4617720" y="256032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Planning ↔ execution separation</a:t>
            </a:r>
            <a:endParaRPr lang="en-US" sz="1050" dirty="0"/>
          </a:p>
        </p:txBody>
      </p:sp>
      <p:sp>
        <p:nvSpPr>
          <p:cNvPr id="33" name="Shape 31"/>
          <p:cNvSpPr/>
          <p:nvPr/>
        </p:nvSpPr>
        <p:spPr>
          <a:xfrm>
            <a:off x="4343400" y="3154680"/>
            <a:ext cx="137160" cy="137160"/>
          </a:xfrm>
          <a:prstGeom prst="ellipse">
            <a:avLst/>
          </a:prstGeom>
          <a:solidFill>
            <a:srgbClr val="0077B6"/>
          </a:solidFill>
          <a:ln/>
        </p:spPr>
        <p:txBody>
          <a:bodyPr/>
          <a:lstStyle/>
          <a:p>
            <a:endParaRPr lang="en-US"/>
          </a:p>
        </p:txBody>
      </p:sp>
      <p:sp>
        <p:nvSpPr>
          <p:cNvPr id="34" name="Text 32"/>
          <p:cNvSpPr/>
          <p:nvPr/>
        </p:nvSpPr>
        <p:spPr>
          <a:xfrm>
            <a:off x="4617720" y="306324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AI Scientist, AutoGen, MetaGPT</a:t>
            </a:r>
            <a:endParaRPr lang="en-US" sz="1050" dirty="0"/>
          </a:p>
        </p:txBody>
      </p:sp>
      <p:sp>
        <p:nvSpPr>
          <p:cNvPr id="35" name="Shape 33"/>
          <p:cNvSpPr/>
          <p:nvPr/>
        </p:nvSpPr>
        <p:spPr>
          <a:xfrm>
            <a:off x="4343400" y="3657600"/>
            <a:ext cx="137160" cy="137160"/>
          </a:xfrm>
          <a:prstGeom prst="ellipse">
            <a:avLst/>
          </a:prstGeom>
          <a:solidFill>
            <a:srgbClr val="0077B6"/>
          </a:solidFill>
          <a:ln/>
        </p:spPr>
        <p:txBody>
          <a:bodyPr/>
          <a:lstStyle/>
          <a:p>
            <a:endParaRPr lang="en-US"/>
          </a:p>
        </p:txBody>
      </p:sp>
      <p:sp>
        <p:nvSpPr>
          <p:cNvPr id="36" name="Text 34"/>
          <p:cNvSpPr/>
          <p:nvPr/>
        </p:nvSpPr>
        <p:spPr>
          <a:xfrm>
            <a:off x="4617720" y="356616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Agent coordination protocols</a:t>
            </a:r>
            <a:endParaRPr lang="en-US" sz="1050" dirty="0"/>
          </a:p>
        </p:txBody>
      </p:sp>
      <p:sp>
        <p:nvSpPr>
          <p:cNvPr id="37" name="Shape 35"/>
          <p:cNvSpPr/>
          <p:nvPr/>
        </p:nvSpPr>
        <p:spPr>
          <a:xfrm>
            <a:off x="4343400" y="4160520"/>
            <a:ext cx="137160" cy="137160"/>
          </a:xfrm>
          <a:prstGeom prst="ellipse">
            <a:avLst/>
          </a:prstGeom>
          <a:solidFill>
            <a:srgbClr val="0077B6"/>
          </a:solidFill>
          <a:ln/>
        </p:spPr>
        <p:txBody>
          <a:bodyPr/>
          <a:lstStyle/>
          <a:p>
            <a:endParaRPr lang="en-US"/>
          </a:p>
        </p:txBody>
      </p:sp>
      <p:sp>
        <p:nvSpPr>
          <p:cNvPr id="38" name="Text 36"/>
          <p:cNvSpPr/>
          <p:nvPr/>
        </p:nvSpPr>
        <p:spPr>
          <a:xfrm>
            <a:off x="4617720" y="406908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Fixed infrastructure, fixed roles</a:t>
            </a:r>
            <a:endParaRPr lang="en-US" sz="1050" dirty="0"/>
          </a:p>
        </p:txBody>
      </p:sp>
      <p:sp>
        <p:nvSpPr>
          <p:cNvPr id="39" name="Shape 37"/>
          <p:cNvSpPr/>
          <p:nvPr/>
        </p:nvSpPr>
        <p:spPr>
          <a:xfrm>
            <a:off x="4343400" y="4663440"/>
            <a:ext cx="137160" cy="137160"/>
          </a:xfrm>
          <a:prstGeom prst="ellipse">
            <a:avLst/>
          </a:prstGeom>
          <a:solidFill>
            <a:srgbClr val="0077B6"/>
          </a:solidFill>
          <a:ln/>
        </p:spPr>
        <p:txBody>
          <a:bodyPr/>
          <a:lstStyle/>
          <a:p>
            <a:endParaRPr lang="en-US"/>
          </a:p>
        </p:txBody>
      </p:sp>
      <p:sp>
        <p:nvSpPr>
          <p:cNvPr id="40" name="Text 38"/>
          <p:cNvSpPr/>
          <p:nvPr/>
        </p:nvSpPr>
        <p:spPr>
          <a:xfrm>
            <a:off x="4617720" y="457200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Session-level memory only</a:t>
            </a:r>
            <a:endParaRPr lang="en-US" sz="1050" dirty="0"/>
          </a:p>
        </p:txBody>
      </p:sp>
      <p:sp>
        <p:nvSpPr>
          <p:cNvPr id="41" name="Shape 39"/>
          <p:cNvSpPr/>
          <p:nvPr/>
        </p:nvSpPr>
        <p:spPr>
          <a:xfrm>
            <a:off x="4343400" y="5303520"/>
            <a:ext cx="3200400" cy="640080"/>
          </a:xfrm>
          <a:prstGeom prst="roundRect">
            <a:avLst>
              <a:gd name="adj" fmla="val 11429"/>
            </a:avLst>
          </a:prstGeom>
          <a:solidFill>
            <a:srgbClr val="0077B6"/>
          </a:solidFill>
          <a:ln/>
        </p:spPr>
        <p:txBody>
          <a:bodyPr/>
          <a:lstStyle/>
          <a:p>
            <a:endParaRPr lang="en-US"/>
          </a:p>
        </p:txBody>
      </p:sp>
      <p:sp>
        <p:nvSpPr>
          <p:cNvPr id="42" name="Text 40"/>
          <p:cNvSpPr/>
          <p:nvPr/>
        </p:nvSpPr>
        <p:spPr>
          <a:xfrm>
            <a:off x="4343400" y="5303520"/>
            <a:ext cx="3200400" cy="64008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Helps run a workflow</a:t>
            </a:r>
            <a:endParaRPr lang="en-US" sz="1200" dirty="0"/>
          </a:p>
        </p:txBody>
      </p:sp>
      <p:sp>
        <p:nvSpPr>
          <p:cNvPr id="43" name="Text 41"/>
          <p:cNvSpPr/>
          <p:nvPr/>
        </p:nvSpPr>
        <p:spPr>
          <a:xfrm>
            <a:off x="7772400" y="3017520"/>
            <a:ext cx="320040" cy="457200"/>
          </a:xfrm>
          <a:prstGeom prst="rect">
            <a:avLst/>
          </a:prstGeom>
          <a:noFill/>
          <a:ln/>
        </p:spPr>
        <p:txBody>
          <a:bodyPr wrap="square" lIns="0" tIns="0" rIns="0" bIns="0" rtlCol="0" anchor="ctr"/>
          <a:lstStyle/>
          <a:p>
            <a:pPr marL="0" indent="0" algn="ctr">
              <a:buNone/>
            </a:pPr>
            <a:r>
              <a:rPr lang="en-US" sz="1400" dirty="0">
                <a:solidFill>
                  <a:srgbClr val="00B4D8"/>
                </a:solidFill>
              </a:rPr>
              <a:t>▶</a:t>
            </a:r>
            <a:endParaRPr lang="en-US" sz="1400" dirty="0"/>
          </a:p>
        </p:txBody>
      </p:sp>
      <p:sp>
        <p:nvSpPr>
          <p:cNvPr id="44" name="Shape 42"/>
          <p:cNvSpPr/>
          <p:nvPr/>
        </p:nvSpPr>
        <p:spPr>
          <a:xfrm>
            <a:off x="8046720" y="1097280"/>
            <a:ext cx="3566160" cy="5029200"/>
          </a:xfrm>
          <a:prstGeom prst="roundRect">
            <a:avLst>
              <a:gd name="adj" fmla="val 3077"/>
            </a:avLst>
          </a:prstGeom>
          <a:solidFill>
            <a:srgbClr val="D4F5FC"/>
          </a:solidFill>
          <a:ln/>
        </p:spPr>
        <p:txBody>
          <a:bodyPr/>
          <a:lstStyle/>
          <a:p>
            <a:endParaRPr lang="en-US"/>
          </a:p>
        </p:txBody>
      </p:sp>
      <p:sp>
        <p:nvSpPr>
          <p:cNvPr id="45" name="Shape 43"/>
          <p:cNvSpPr/>
          <p:nvPr/>
        </p:nvSpPr>
        <p:spPr>
          <a:xfrm>
            <a:off x="8046720" y="1097280"/>
            <a:ext cx="3566160" cy="822960"/>
          </a:xfrm>
          <a:prstGeom prst="roundRect">
            <a:avLst>
              <a:gd name="adj" fmla="val 13333"/>
            </a:avLst>
          </a:prstGeom>
          <a:solidFill>
            <a:srgbClr val="00B4D8"/>
          </a:solidFill>
          <a:ln/>
        </p:spPr>
        <p:txBody>
          <a:bodyPr/>
          <a:lstStyle/>
          <a:p>
            <a:endParaRPr lang="en-US"/>
          </a:p>
        </p:txBody>
      </p:sp>
      <p:sp>
        <p:nvSpPr>
          <p:cNvPr id="46" name="Shape 44"/>
          <p:cNvSpPr/>
          <p:nvPr/>
        </p:nvSpPr>
        <p:spPr>
          <a:xfrm>
            <a:off x="8046720" y="1600200"/>
            <a:ext cx="3566160" cy="320040"/>
          </a:xfrm>
          <a:prstGeom prst="rect">
            <a:avLst/>
          </a:prstGeom>
          <a:solidFill>
            <a:srgbClr val="00B4D8"/>
          </a:solidFill>
          <a:ln/>
        </p:spPr>
        <p:txBody>
          <a:bodyPr/>
          <a:lstStyle/>
          <a:p>
            <a:endParaRPr lang="en-US"/>
          </a:p>
        </p:txBody>
      </p:sp>
      <p:sp>
        <p:nvSpPr>
          <p:cNvPr id="47" name="Text 45"/>
          <p:cNvSpPr/>
          <p:nvPr/>
        </p:nvSpPr>
        <p:spPr>
          <a:xfrm>
            <a:off x="8046720" y="1115568"/>
            <a:ext cx="3566160" cy="365760"/>
          </a:xfrm>
          <a:prstGeom prst="rect">
            <a:avLst/>
          </a:prstGeom>
          <a:noFill/>
          <a:ln/>
        </p:spPr>
        <p:txBody>
          <a:bodyPr wrap="square" lIns="0" tIns="0" rIns="0" bIns="0" rtlCol="0" anchor="ctr"/>
          <a:lstStyle/>
          <a:p>
            <a:pPr marL="0" indent="0" algn="ctr">
              <a:buNone/>
            </a:pPr>
            <a:r>
              <a:rPr lang="en-US" sz="1200" dirty="0">
                <a:solidFill>
                  <a:srgbClr val="FFFFFF"/>
                </a:solidFill>
                <a:latin typeface="Calibri" pitchFamily="34" charset="0"/>
                <a:ea typeface="Calibri" pitchFamily="34" charset="-122"/>
                <a:cs typeface="Calibri" pitchFamily="34" charset="-120"/>
              </a:rPr>
              <a:t>2026</a:t>
            </a:r>
            <a:endParaRPr lang="en-US" sz="1200" dirty="0"/>
          </a:p>
        </p:txBody>
      </p:sp>
      <p:sp>
        <p:nvSpPr>
          <p:cNvPr id="48" name="Text 46"/>
          <p:cNvSpPr/>
          <p:nvPr/>
        </p:nvSpPr>
        <p:spPr>
          <a:xfrm>
            <a:off x="8046720" y="1417320"/>
            <a:ext cx="356616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Harness Engineering</a:t>
            </a:r>
            <a:endParaRPr lang="en-US" sz="1500" dirty="0"/>
          </a:p>
        </p:txBody>
      </p:sp>
      <p:sp>
        <p:nvSpPr>
          <p:cNvPr id="49" name="Shape 47"/>
          <p:cNvSpPr/>
          <p:nvPr/>
        </p:nvSpPr>
        <p:spPr>
          <a:xfrm>
            <a:off x="8229600" y="2148840"/>
            <a:ext cx="137160" cy="137160"/>
          </a:xfrm>
          <a:prstGeom prst="ellipse">
            <a:avLst/>
          </a:prstGeom>
          <a:solidFill>
            <a:srgbClr val="00B4D8"/>
          </a:solidFill>
          <a:ln/>
        </p:spPr>
        <p:txBody>
          <a:bodyPr/>
          <a:lstStyle/>
          <a:p>
            <a:endParaRPr lang="en-US"/>
          </a:p>
        </p:txBody>
      </p:sp>
      <p:sp>
        <p:nvSpPr>
          <p:cNvPr id="50" name="Text 48"/>
          <p:cNvSpPr/>
          <p:nvPr/>
        </p:nvSpPr>
        <p:spPr>
          <a:xfrm>
            <a:off x="8503920" y="205740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Integration layer is the optimization target</a:t>
            </a:r>
            <a:endParaRPr lang="en-US" sz="1050" dirty="0"/>
          </a:p>
        </p:txBody>
      </p:sp>
      <p:sp>
        <p:nvSpPr>
          <p:cNvPr id="51" name="Shape 49"/>
          <p:cNvSpPr/>
          <p:nvPr/>
        </p:nvSpPr>
        <p:spPr>
          <a:xfrm>
            <a:off x="8229600" y="2651760"/>
            <a:ext cx="137160" cy="137160"/>
          </a:xfrm>
          <a:prstGeom prst="ellipse">
            <a:avLst/>
          </a:prstGeom>
          <a:solidFill>
            <a:srgbClr val="00B4D8"/>
          </a:solidFill>
          <a:ln/>
        </p:spPr>
        <p:txBody>
          <a:bodyPr/>
          <a:lstStyle/>
          <a:p>
            <a:endParaRPr lang="en-US"/>
          </a:p>
        </p:txBody>
      </p:sp>
      <p:sp>
        <p:nvSpPr>
          <p:cNvPr id="52" name="Text 50"/>
          <p:cNvSpPr/>
          <p:nvPr/>
        </p:nvSpPr>
        <p:spPr>
          <a:xfrm>
            <a:off x="8503920" y="256032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Tiered memory (short / medium / long-term)</a:t>
            </a:r>
            <a:endParaRPr lang="en-US" sz="1050" dirty="0"/>
          </a:p>
        </p:txBody>
      </p:sp>
      <p:sp>
        <p:nvSpPr>
          <p:cNvPr id="53" name="Shape 51"/>
          <p:cNvSpPr/>
          <p:nvPr/>
        </p:nvSpPr>
        <p:spPr>
          <a:xfrm>
            <a:off x="8229600" y="3154680"/>
            <a:ext cx="137160" cy="137160"/>
          </a:xfrm>
          <a:prstGeom prst="ellipse">
            <a:avLst/>
          </a:prstGeom>
          <a:solidFill>
            <a:srgbClr val="00B4D8"/>
          </a:solidFill>
          <a:ln/>
        </p:spPr>
        <p:txBody>
          <a:bodyPr/>
          <a:lstStyle/>
          <a:p>
            <a:endParaRPr lang="en-US"/>
          </a:p>
        </p:txBody>
      </p:sp>
      <p:sp>
        <p:nvSpPr>
          <p:cNvPr id="54" name="Text 52"/>
          <p:cNvSpPr/>
          <p:nvPr/>
        </p:nvSpPr>
        <p:spPr>
          <a:xfrm>
            <a:off x="8503920" y="306324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Skills: encoded methodology as reusable assets</a:t>
            </a:r>
            <a:endParaRPr lang="en-US" sz="1050" dirty="0"/>
          </a:p>
        </p:txBody>
      </p:sp>
      <p:sp>
        <p:nvSpPr>
          <p:cNvPr id="55" name="Shape 53"/>
          <p:cNvSpPr/>
          <p:nvPr/>
        </p:nvSpPr>
        <p:spPr>
          <a:xfrm>
            <a:off x="8229600" y="3657600"/>
            <a:ext cx="137160" cy="137160"/>
          </a:xfrm>
          <a:prstGeom prst="ellipse">
            <a:avLst/>
          </a:prstGeom>
          <a:solidFill>
            <a:srgbClr val="00B4D8"/>
          </a:solidFill>
          <a:ln/>
        </p:spPr>
        <p:txBody>
          <a:bodyPr/>
          <a:lstStyle/>
          <a:p>
            <a:endParaRPr lang="en-US"/>
          </a:p>
        </p:txBody>
      </p:sp>
      <p:sp>
        <p:nvSpPr>
          <p:cNvPr id="56" name="Text 54"/>
          <p:cNvSpPr/>
          <p:nvPr/>
        </p:nvSpPr>
        <p:spPr>
          <a:xfrm>
            <a:off x="8503920" y="356616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Model-agnostic (6x gap, 5 held-out models)</a:t>
            </a:r>
            <a:endParaRPr lang="en-US" sz="1050" dirty="0"/>
          </a:p>
        </p:txBody>
      </p:sp>
      <p:sp>
        <p:nvSpPr>
          <p:cNvPr id="57" name="Shape 55"/>
          <p:cNvSpPr/>
          <p:nvPr/>
        </p:nvSpPr>
        <p:spPr>
          <a:xfrm>
            <a:off x="8229600" y="4160520"/>
            <a:ext cx="137160" cy="137160"/>
          </a:xfrm>
          <a:prstGeom prst="ellipse">
            <a:avLst/>
          </a:prstGeom>
          <a:solidFill>
            <a:srgbClr val="00B4D8"/>
          </a:solidFill>
          <a:ln/>
        </p:spPr>
        <p:txBody>
          <a:bodyPr/>
          <a:lstStyle/>
          <a:p>
            <a:endParaRPr lang="en-US"/>
          </a:p>
        </p:txBody>
      </p:sp>
      <p:sp>
        <p:nvSpPr>
          <p:cNvPr id="58" name="Text 56"/>
          <p:cNvSpPr/>
          <p:nvPr/>
        </p:nvSpPr>
        <p:spPr>
          <a:xfrm>
            <a:off x="8503920" y="406908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Separation: LLM reasons, engine optimizes</a:t>
            </a:r>
            <a:endParaRPr lang="en-US" sz="1050" dirty="0"/>
          </a:p>
        </p:txBody>
      </p:sp>
      <p:sp>
        <p:nvSpPr>
          <p:cNvPr id="59" name="Shape 57"/>
          <p:cNvSpPr/>
          <p:nvPr/>
        </p:nvSpPr>
        <p:spPr>
          <a:xfrm>
            <a:off x="8229600" y="4663440"/>
            <a:ext cx="137160" cy="137160"/>
          </a:xfrm>
          <a:prstGeom prst="ellipse">
            <a:avLst/>
          </a:prstGeom>
          <a:solidFill>
            <a:srgbClr val="00B4D8"/>
          </a:solidFill>
          <a:ln/>
        </p:spPr>
        <p:txBody>
          <a:bodyPr/>
          <a:lstStyle/>
          <a:p>
            <a:endParaRPr lang="en-US"/>
          </a:p>
        </p:txBody>
      </p:sp>
      <p:sp>
        <p:nvSpPr>
          <p:cNvPr id="60" name="Text 58"/>
          <p:cNvSpPr/>
          <p:nvPr/>
        </p:nvSpPr>
        <p:spPr>
          <a:xfrm>
            <a:off x="8503920" y="4572000"/>
            <a:ext cx="2926080" cy="457200"/>
          </a:xfrm>
          <a:prstGeom prst="rect">
            <a:avLst/>
          </a:prstGeom>
          <a:noFill/>
          <a:ln/>
        </p:spPr>
        <p:txBody>
          <a:bodyPr wrap="square" lIns="0" tIns="0" rIns="0" bIns="0" rtlCol="0" anchor="ctr"/>
          <a:lstStyle/>
          <a:p>
            <a:pPr marL="0" indent="0">
              <a:lnSpc>
                <a:spcPct val="115000"/>
              </a:lnSpc>
              <a:buNone/>
            </a:pPr>
            <a:r>
              <a:rPr lang="en-US" sz="1050" dirty="0">
                <a:solidFill>
                  <a:srgbClr val="1A1A2E"/>
                </a:solidFill>
                <a:latin typeface="Calibri" pitchFamily="34" charset="0"/>
                <a:ea typeface="Calibri" pitchFamily="34" charset="-122"/>
                <a:cs typeface="Calibri" pitchFamily="34" charset="-120"/>
              </a:rPr>
              <a:t>Institutional knowledge accumulates in the harness</a:t>
            </a:r>
            <a:endParaRPr lang="en-US" sz="1050" dirty="0"/>
          </a:p>
        </p:txBody>
      </p:sp>
      <p:sp>
        <p:nvSpPr>
          <p:cNvPr id="61" name="Shape 59"/>
          <p:cNvSpPr/>
          <p:nvPr/>
        </p:nvSpPr>
        <p:spPr>
          <a:xfrm>
            <a:off x="8229600" y="5303520"/>
            <a:ext cx="3200400" cy="640080"/>
          </a:xfrm>
          <a:prstGeom prst="roundRect">
            <a:avLst>
              <a:gd name="adj" fmla="val 11429"/>
            </a:avLst>
          </a:prstGeom>
          <a:solidFill>
            <a:srgbClr val="00B4D8"/>
          </a:solidFill>
          <a:ln/>
        </p:spPr>
        <p:txBody>
          <a:bodyPr/>
          <a:lstStyle/>
          <a:p>
            <a:endParaRPr lang="en-US"/>
          </a:p>
        </p:txBody>
      </p:sp>
      <p:sp>
        <p:nvSpPr>
          <p:cNvPr id="62" name="Text 60"/>
          <p:cNvSpPr/>
          <p:nvPr/>
        </p:nvSpPr>
        <p:spPr>
          <a:xfrm>
            <a:off x="8229600" y="5303520"/>
            <a:ext cx="3200400" cy="64008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Helps a program learn over years</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1520" y="274320"/>
            <a:ext cx="10698480" cy="640080"/>
          </a:xfrm>
          <a:prstGeom prst="rect">
            <a:avLst/>
          </a:prstGeom>
          <a:noFill/>
          <a:ln/>
        </p:spPr>
        <p:txBody>
          <a:bodyPr wrap="square" rtlCol="0" anchor="ctr"/>
          <a:lstStyle/>
          <a:p>
            <a:pPr marL="0" indent="0">
              <a:buNone/>
            </a:pPr>
            <a:r>
              <a:rPr lang="en-US" sz="2600" b="1" dirty="0">
                <a:solidFill>
                  <a:srgbClr val="0D1B2A"/>
                </a:solidFill>
                <a:latin typeface="Calibri" pitchFamily="34" charset="0"/>
                <a:ea typeface="Calibri" pitchFamily="34" charset="-122"/>
                <a:cs typeface="Calibri" pitchFamily="34" charset="-120"/>
              </a:rPr>
              <a:t>How Work Products Actually Get Made</a:t>
            </a:r>
            <a:endParaRPr lang="en-US" sz="2600" dirty="0"/>
          </a:p>
        </p:txBody>
      </p:sp>
      <p:sp>
        <p:nvSpPr>
          <p:cNvPr id="3" name="Shape 1"/>
          <p:cNvSpPr/>
          <p:nvPr/>
        </p:nvSpPr>
        <p:spPr>
          <a:xfrm>
            <a:off x="0" y="6537960"/>
            <a:ext cx="12188952" cy="320040"/>
          </a:xfrm>
          <a:prstGeom prst="rect">
            <a:avLst/>
          </a:prstGeom>
          <a:solidFill>
            <a:srgbClr val="0D1B2A"/>
          </a:solidFill>
          <a:ln/>
        </p:spPr>
        <p:txBody>
          <a:bodyPr/>
          <a:lstStyle/>
          <a:p>
            <a:endParaRPr lang="en-US"/>
          </a:p>
        </p:txBody>
      </p:sp>
      <p:sp>
        <p:nvSpPr>
          <p:cNvPr id="4" name="Text 2"/>
          <p:cNvSpPr/>
          <p:nvPr/>
        </p:nvSpPr>
        <p:spPr>
          <a:xfrm>
            <a:off x="731520" y="822960"/>
            <a:ext cx="10515600" cy="320040"/>
          </a:xfrm>
          <a:prstGeom prst="rect">
            <a:avLst/>
          </a:prstGeom>
          <a:noFill/>
          <a:ln/>
        </p:spPr>
        <p:txBody>
          <a:bodyPr wrap="square" lIns="0" tIns="0" rIns="0" bIns="0" rtlCol="0" anchor="ctr"/>
          <a:lstStyle/>
          <a:p>
            <a:pPr marL="0" indent="0">
              <a:buNone/>
            </a:pPr>
            <a:r>
              <a:rPr lang="en-US" sz="1100" i="1" dirty="0">
                <a:solidFill>
                  <a:srgbClr val="6B7280"/>
                </a:solidFill>
                <a:latin typeface="Calibri" pitchFamily="34" charset="0"/>
                <a:ea typeface="Calibri" pitchFamily="34" charset="-122"/>
                <a:cs typeface="Calibri" pitchFamily="34" charset="-120"/>
              </a:rPr>
              <a:t>The process I built before I had the vocabulary. Each station maps to a harness component.</a:t>
            </a:r>
            <a:endParaRPr lang="en-US" sz="1100" dirty="0"/>
          </a:p>
        </p:txBody>
      </p:sp>
      <p:sp>
        <p:nvSpPr>
          <p:cNvPr id="5" name="Shape 3"/>
          <p:cNvSpPr/>
          <p:nvPr/>
        </p:nvSpPr>
        <p:spPr>
          <a:xfrm>
            <a:off x="274320" y="1371600"/>
            <a:ext cx="1691640" cy="3017520"/>
          </a:xfrm>
          <a:prstGeom prst="roundRect">
            <a:avLst>
              <a:gd name="adj" fmla="val 5405"/>
            </a:avLst>
          </a:prstGeom>
          <a:solidFill>
            <a:srgbClr val="F7F7F5"/>
          </a:solidFill>
          <a:ln/>
          <a:effectLst>
            <a:outerShdw blurRad="50800" dist="25400" dir="8100000" algn="bl" rotWithShape="0">
              <a:srgbClr val="000000">
                <a:alpha val="10000"/>
              </a:srgbClr>
            </a:outerShdw>
          </a:effectLst>
        </p:spPr>
        <p:txBody>
          <a:bodyPr/>
          <a:lstStyle/>
          <a:p>
            <a:endParaRPr lang="en-US"/>
          </a:p>
        </p:txBody>
      </p:sp>
      <p:sp>
        <p:nvSpPr>
          <p:cNvPr id="6" name="Shape 4"/>
          <p:cNvSpPr/>
          <p:nvPr/>
        </p:nvSpPr>
        <p:spPr>
          <a:xfrm>
            <a:off x="365760" y="1463040"/>
            <a:ext cx="320040" cy="320040"/>
          </a:xfrm>
          <a:prstGeom prst="ellipse">
            <a:avLst/>
          </a:prstGeom>
          <a:solidFill>
            <a:srgbClr val="00B4D8"/>
          </a:solidFill>
          <a:ln/>
        </p:spPr>
        <p:txBody>
          <a:bodyPr/>
          <a:lstStyle/>
          <a:p>
            <a:endParaRPr lang="en-US"/>
          </a:p>
        </p:txBody>
      </p:sp>
      <p:sp>
        <p:nvSpPr>
          <p:cNvPr id="7" name="Text 5"/>
          <p:cNvSpPr/>
          <p:nvPr/>
        </p:nvSpPr>
        <p:spPr>
          <a:xfrm>
            <a:off x="365760" y="1463040"/>
            <a:ext cx="320040" cy="3200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731520" y="1444752"/>
            <a:ext cx="1143000" cy="548640"/>
          </a:xfrm>
          <a:prstGeom prst="rect">
            <a:avLst/>
          </a:prstGeom>
          <a:noFill/>
          <a:ln/>
        </p:spPr>
        <p:txBody>
          <a:bodyPr wrap="square" lIns="0" tIns="0" rIns="0" bIns="0" rtlCol="0" anchor="ctr"/>
          <a:lstStyle/>
          <a:p>
            <a:pPr marL="0" indent="0">
              <a:lnSpc>
                <a:spcPct val="110000"/>
              </a:lnSpc>
              <a:buNone/>
            </a:pPr>
            <a:r>
              <a:rPr lang="en-US" sz="1200" b="1" dirty="0">
                <a:solidFill>
                  <a:srgbClr val="0D1B2A"/>
                </a:solidFill>
                <a:latin typeface="Calibri" pitchFamily="34" charset="0"/>
                <a:ea typeface="Calibri" pitchFamily="34" charset="-122"/>
                <a:cs typeface="Calibri" pitchFamily="34" charset="-120"/>
              </a:rPr>
              <a:t>Seed +</a:t>
            </a:r>
            <a:endParaRPr lang="en-US" sz="1200" dirty="0"/>
          </a:p>
          <a:p>
            <a:pPr marL="0" indent="0">
              <a:lnSpc>
                <a:spcPct val="110000"/>
              </a:lnSpc>
              <a:buNone/>
            </a:pPr>
            <a:r>
              <a:rPr lang="en-US" sz="1200" b="1" dirty="0">
                <a:solidFill>
                  <a:srgbClr val="0D1B2A"/>
                </a:solidFill>
                <a:latin typeface="Calibri" pitchFamily="34" charset="0"/>
                <a:ea typeface="Calibri" pitchFamily="34" charset="-122"/>
                <a:cs typeface="Calibri" pitchFamily="34" charset="-120"/>
              </a:rPr>
              <a:t>Scoping</a:t>
            </a:r>
            <a:endParaRPr lang="en-US" sz="1200" dirty="0"/>
          </a:p>
        </p:txBody>
      </p:sp>
      <p:sp>
        <p:nvSpPr>
          <p:cNvPr id="9" name="Text 7"/>
          <p:cNvSpPr/>
          <p:nvPr/>
        </p:nvSpPr>
        <p:spPr>
          <a:xfrm>
            <a:off x="365760" y="2057400"/>
            <a:ext cx="1508760" cy="1188720"/>
          </a:xfrm>
          <a:prstGeom prst="rect">
            <a:avLst/>
          </a:prstGeom>
          <a:noFill/>
          <a:ln/>
        </p:spPr>
        <p:txBody>
          <a:bodyPr wrap="square" lIns="0" tIns="0" rIns="0" bIns="0" rtlCol="0" anchor="ctr"/>
          <a:lstStyle/>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FOA, request,</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scientific question.</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We scope: audience,</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shape, driver.</a:t>
            </a:r>
            <a:endParaRPr lang="en-US" sz="950" dirty="0"/>
          </a:p>
        </p:txBody>
      </p:sp>
      <p:sp>
        <p:nvSpPr>
          <p:cNvPr id="10" name="Shape 8"/>
          <p:cNvSpPr/>
          <p:nvPr/>
        </p:nvSpPr>
        <p:spPr>
          <a:xfrm>
            <a:off x="365760" y="3291840"/>
            <a:ext cx="1508760" cy="320040"/>
          </a:xfrm>
          <a:prstGeom prst="roundRect">
            <a:avLst>
              <a:gd name="adj" fmla="val 17143"/>
            </a:avLst>
          </a:prstGeom>
          <a:solidFill>
            <a:srgbClr val="E6F7FB"/>
          </a:solidFill>
          <a:ln/>
        </p:spPr>
        <p:txBody>
          <a:bodyPr/>
          <a:lstStyle/>
          <a:p>
            <a:endParaRPr lang="en-US"/>
          </a:p>
        </p:txBody>
      </p:sp>
      <p:sp>
        <p:nvSpPr>
          <p:cNvPr id="11" name="Text 9"/>
          <p:cNvSpPr/>
          <p:nvPr/>
        </p:nvSpPr>
        <p:spPr>
          <a:xfrm>
            <a:off x="365760" y="3291840"/>
            <a:ext cx="1508760" cy="320040"/>
          </a:xfrm>
          <a:prstGeom prst="rect">
            <a:avLst/>
          </a:prstGeom>
          <a:noFill/>
          <a:ln/>
        </p:spPr>
        <p:txBody>
          <a:bodyPr wrap="square" lIns="0" tIns="0" rIns="0" bIns="0" rtlCol="0" anchor="ctr"/>
          <a:lstStyle/>
          <a:p>
            <a:pPr marL="0" indent="0" algn="ctr">
              <a:buNone/>
            </a:pPr>
            <a:r>
              <a:rPr lang="en-US" sz="800" b="1" dirty="0">
                <a:solidFill>
                  <a:srgbClr val="0077B6"/>
                </a:solidFill>
                <a:latin typeface="Calibri" pitchFamily="34" charset="0"/>
                <a:ea typeface="Calibri" pitchFamily="34" charset="-122"/>
                <a:cs typeface="Calibri" pitchFamily="34" charset="-120"/>
              </a:rPr>
              <a:t>Planning</a:t>
            </a:r>
            <a:endParaRPr lang="en-US" sz="800" dirty="0"/>
          </a:p>
        </p:txBody>
      </p:sp>
      <p:sp>
        <p:nvSpPr>
          <p:cNvPr id="12" name="Shape 10"/>
          <p:cNvSpPr/>
          <p:nvPr/>
        </p:nvSpPr>
        <p:spPr>
          <a:xfrm>
            <a:off x="411480" y="3749040"/>
            <a:ext cx="1417320" cy="411480"/>
          </a:xfrm>
          <a:prstGeom prst="roundRect">
            <a:avLst>
              <a:gd name="adj" fmla="val 17778"/>
            </a:avLst>
          </a:prstGeom>
          <a:solidFill>
            <a:srgbClr val="00B4D8"/>
          </a:solidFill>
          <a:ln/>
        </p:spPr>
        <p:txBody>
          <a:bodyPr/>
          <a:lstStyle/>
          <a:p>
            <a:endParaRPr lang="en-US"/>
          </a:p>
        </p:txBody>
      </p:sp>
      <p:sp>
        <p:nvSpPr>
          <p:cNvPr id="13" name="Text 11"/>
          <p:cNvSpPr/>
          <p:nvPr/>
        </p:nvSpPr>
        <p:spPr>
          <a:xfrm>
            <a:off x="411480" y="3749040"/>
            <a:ext cx="1417320" cy="41148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HUMAN+AI</a:t>
            </a:r>
            <a:endParaRPr lang="en-US" sz="900" dirty="0"/>
          </a:p>
        </p:txBody>
      </p:sp>
      <p:sp>
        <p:nvSpPr>
          <p:cNvPr id="14" name="Text 12"/>
          <p:cNvSpPr/>
          <p:nvPr/>
        </p:nvSpPr>
        <p:spPr>
          <a:xfrm>
            <a:off x="1993392" y="2560320"/>
            <a:ext cx="274320" cy="365760"/>
          </a:xfrm>
          <a:prstGeom prst="rect">
            <a:avLst/>
          </a:prstGeom>
          <a:noFill/>
          <a:ln/>
        </p:spPr>
        <p:txBody>
          <a:bodyPr wrap="square" lIns="0" tIns="0" rIns="0" bIns="0" rtlCol="0" anchor="ctr"/>
          <a:lstStyle/>
          <a:p>
            <a:pPr marL="0" indent="0" algn="ctr">
              <a:buNone/>
            </a:pPr>
            <a:r>
              <a:rPr lang="en-US" sz="1000" dirty="0">
                <a:solidFill>
                  <a:srgbClr val="00B4D8"/>
                </a:solidFill>
              </a:rPr>
              <a:t>▶</a:t>
            </a:r>
            <a:endParaRPr lang="en-US" sz="1000" dirty="0"/>
          </a:p>
        </p:txBody>
      </p:sp>
      <p:sp>
        <p:nvSpPr>
          <p:cNvPr id="15" name="Shape 13"/>
          <p:cNvSpPr/>
          <p:nvPr/>
        </p:nvSpPr>
        <p:spPr>
          <a:xfrm>
            <a:off x="2148840" y="1371600"/>
            <a:ext cx="1691640" cy="3017520"/>
          </a:xfrm>
          <a:prstGeom prst="roundRect">
            <a:avLst>
              <a:gd name="adj" fmla="val 5405"/>
            </a:avLst>
          </a:prstGeom>
          <a:solidFill>
            <a:srgbClr val="F7F7F5"/>
          </a:solidFill>
          <a:ln/>
          <a:effectLst>
            <a:outerShdw blurRad="50800" dist="25400" dir="8100000" algn="bl" rotWithShape="0">
              <a:srgbClr val="000000">
                <a:alpha val="10000"/>
              </a:srgbClr>
            </a:outerShdw>
          </a:effectLst>
        </p:spPr>
        <p:txBody>
          <a:bodyPr/>
          <a:lstStyle/>
          <a:p>
            <a:endParaRPr lang="en-US"/>
          </a:p>
        </p:txBody>
      </p:sp>
      <p:sp>
        <p:nvSpPr>
          <p:cNvPr id="16" name="Shape 14"/>
          <p:cNvSpPr/>
          <p:nvPr/>
        </p:nvSpPr>
        <p:spPr>
          <a:xfrm>
            <a:off x="2240280" y="1463040"/>
            <a:ext cx="320040" cy="320040"/>
          </a:xfrm>
          <a:prstGeom prst="ellipse">
            <a:avLst/>
          </a:prstGeom>
          <a:solidFill>
            <a:srgbClr val="0077B6"/>
          </a:solidFill>
          <a:ln/>
        </p:spPr>
        <p:txBody>
          <a:bodyPr/>
          <a:lstStyle/>
          <a:p>
            <a:endParaRPr lang="en-US"/>
          </a:p>
        </p:txBody>
      </p:sp>
      <p:sp>
        <p:nvSpPr>
          <p:cNvPr id="17" name="Text 15"/>
          <p:cNvSpPr/>
          <p:nvPr/>
        </p:nvSpPr>
        <p:spPr>
          <a:xfrm>
            <a:off x="2240280" y="1463040"/>
            <a:ext cx="320040" cy="3200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8" name="Text 16"/>
          <p:cNvSpPr/>
          <p:nvPr/>
        </p:nvSpPr>
        <p:spPr>
          <a:xfrm>
            <a:off x="2606040" y="1444752"/>
            <a:ext cx="1143000" cy="548640"/>
          </a:xfrm>
          <a:prstGeom prst="rect">
            <a:avLst/>
          </a:prstGeom>
          <a:noFill/>
          <a:ln/>
        </p:spPr>
        <p:txBody>
          <a:bodyPr wrap="square" lIns="0" tIns="0" rIns="0" bIns="0" rtlCol="0" anchor="ctr"/>
          <a:lstStyle/>
          <a:p>
            <a:pPr marL="0" indent="0">
              <a:lnSpc>
                <a:spcPct val="110000"/>
              </a:lnSpc>
              <a:buNone/>
            </a:pPr>
            <a:r>
              <a:rPr lang="en-US" sz="1200" b="1" dirty="0">
                <a:solidFill>
                  <a:srgbClr val="0D1B2A"/>
                </a:solidFill>
                <a:latin typeface="Calibri" pitchFamily="34" charset="0"/>
                <a:ea typeface="Calibri" pitchFamily="34" charset="-122"/>
                <a:cs typeface="Calibri" pitchFamily="34" charset="-120"/>
              </a:rPr>
              <a:t>Context</a:t>
            </a:r>
            <a:endParaRPr lang="en-US" sz="1200" dirty="0"/>
          </a:p>
          <a:p>
            <a:pPr marL="0" indent="0">
              <a:lnSpc>
                <a:spcPct val="110000"/>
              </a:lnSpc>
              <a:buNone/>
            </a:pPr>
            <a:r>
              <a:rPr lang="en-US" sz="1200" b="1" dirty="0">
                <a:solidFill>
                  <a:srgbClr val="0D1B2A"/>
                </a:solidFill>
                <a:latin typeface="Calibri" pitchFamily="34" charset="0"/>
                <a:ea typeface="Calibri" pitchFamily="34" charset="-122"/>
                <a:cs typeface="Calibri" pitchFamily="34" charset="-120"/>
              </a:rPr>
              <a:t>Assembly</a:t>
            </a:r>
            <a:endParaRPr lang="en-US" sz="1200" dirty="0"/>
          </a:p>
        </p:txBody>
      </p:sp>
      <p:sp>
        <p:nvSpPr>
          <p:cNvPr id="19" name="Text 17"/>
          <p:cNvSpPr/>
          <p:nvPr/>
        </p:nvSpPr>
        <p:spPr>
          <a:xfrm>
            <a:off x="2240280" y="2057400"/>
            <a:ext cx="1508760" cy="1188720"/>
          </a:xfrm>
          <a:prstGeom prst="rect">
            <a:avLst/>
          </a:prstGeom>
          <a:noFill/>
          <a:ln/>
        </p:spPr>
        <p:txBody>
          <a:bodyPr wrap="square" lIns="0" tIns="0" rIns="0" bIns="0" rtlCol="0" anchor="ctr"/>
          <a:lstStyle/>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Memory, literature,</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uploaded docs,</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prior conversations.</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Human corrects.</a:t>
            </a:r>
            <a:endParaRPr lang="en-US" sz="950" dirty="0"/>
          </a:p>
        </p:txBody>
      </p:sp>
      <p:sp>
        <p:nvSpPr>
          <p:cNvPr id="20" name="Shape 18"/>
          <p:cNvSpPr/>
          <p:nvPr/>
        </p:nvSpPr>
        <p:spPr>
          <a:xfrm>
            <a:off x="2240280" y="3291840"/>
            <a:ext cx="1508760" cy="320040"/>
          </a:xfrm>
          <a:prstGeom prst="roundRect">
            <a:avLst>
              <a:gd name="adj" fmla="val 17143"/>
            </a:avLst>
          </a:prstGeom>
          <a:solidFill>
            <a:srgbClr val="E6F7FB"/>
          </a:solidFill>
          <a:ln/>
        </p:spPr>
        <p:txBody>
          <a:bodyPr/>
          <a:lstStyle/>
          <a:p>
            <a:endParaRPr lang="en-US"/>
          </a:p>
        </p:txBody>
      </p:sp>
      <p:sp>
        <p:nvSpPr>
          <p:cNvPr id="21" name="Text 19"/>
          <p:cNvSpPr/>
          <p:nvPr/>
        </p:nvSpPr>
        <p:spPr>
          <a:xfrm>
            <a:off x="2240280" y="3291840"/>
            <a:ext cx="1508760" cy="320040"/>
          </a:xfrm>
          <a:prstGeom prst="rect">
            <a:avLst/>
          </a:prstGeom>
          <a:noFill/>
          <a:ln/>
        </p:spPr>
        <p:txBody>
          <a:bodyPr wrap="square" lIns="0" tIns="0" rIns="0" bIns="0" rtlCol="0" anchor="ctr"/>
          <a:lstStyle/>
          <a:p>
            <a:pPr marL="0" indent="0" algn="ctr">
              <a:buNone/>
            </a:pPr>
            <a:r>
              <a:rPr lang="en-US" sz="800" b="1" dirty="0">
                <a:solidFill>
                  <a:srgbClr val="0077B6"/>
                </a:solidFill>
                <a:latin typeface="Calibri" pitchFamily="34" charset="0"/>
                <a:ea typeface="Calibri" pitchFamily="34" charset="-122"/>
                <a:cs typeface="Calibri" pitchFamily="34" charset="-120"/>
              </a:rPr>
              <a:t>Memory + Tools</a:t>
            </a:r>
            <a:endParaRPr lang="en-US" sz="800" dirty="0"/>
          </a:p>
        </p:txBody>
      </p:sp>
      <p:sp>
        <p:nvSpPr>
          <p:cNvPr id="22" name="Shape 20"/>
          <p:cNvSpPr/>
          <p:nvPr/>
        </p:nvSpPr>
        <p:spPr>
          <a:xfrm>
            <a:off x="2286000" y="3749040"/>
            <a:ext cx="1417320" cy="411480"/>
          </a:xfrm>
          <a:prstGeom prst="roundRect">
            <a:avLst>
              <a:gd name="adj" fmla="val 17778"/>
            </a:avLst>
          </a:prstGeom>
          <a:solidFill>
            <a:srgbClr val="0077B6"/>
          </a:solidFill>
          <a:ln/>
        </p:spPr>
        <p:txBody>
          <a:bodyPr/>
          <a:lstStyle/>
          <a:p>
            <a:endParaRPr lang="en-US"/>
          </a:p>
        </p:txBody>
      </p:sp>
      <p:sp>
        <p:nvSpPr>
          <p:cNvPr id="23" name="Text 21"/>
          <p:cNvSpPr/>
          <p:nvPr/>
        </p:nvSpPr>
        <p:spPr>
          <a:xfrm>
            <a:off x="2286000" y="3749040"/>
            <a:ext cx="1417320" cy="41148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AI+HUMAN</a:t>
            </a:r>
            <a:endParaRPr lang="en-US" sz="900" dirty="0"/>
          </a:p>
        </p:txBody>
      </p:sp>
      <p:sp>
        <p:nvSpPr>
          <p:cNvPr id="24" name="Text 22"/>
          <p:cNvSpPr/>
          <p:nvPr/>
        </p:nvSpPr>
        <p:spPr>
          <a:xfrm>
            <a:off x="3867912" y="2560320"/>
            <a:ext cx="274320" cy="365760"/>
          </a:xfrm>
          <a:prstGeom prst="rect">
            <a:avLst/>
          </a:prstGeom>
          <a:noFill/>
          <a:ln/>
        </p:spPr>
        <p:txBody>
          <a:bodyPr wrap="square" lIns="0" tIns="0" rIns="0" bIns="0" rtlCol="0" anchor="ctr"/>
          <a:lstStyle/>
          <a:p>
            <a:pPr marL="0" indent="0" algn="ctr">
              <a:buNone/>
            </a:pPr>
            <a:r>
              <a:rPr lang="en-US" sz="1000" dirty="0">
                <a:solidFill>
                  <a:srgbClr val="00B4D8"/>
                </a:solidFill>
              </a:rPr>
              <a:t>▶</a:t>
            </a:r>
            <a:endParaRPr lang="en-US" sz="1000" dirty="0"/>
          </a:p>
        </p:txBody>
      </p:sp>
      <p:sp>
        <p:nvSpPr>
          <p:cNvPr id="25" name="Shape 23"/>
          <p:cNvSpPr/>
          <p:nvPr/>
        </p:nvSpPr>
        <p:spPr>
          <a:xfrm>
            <a:off x="4023360" y="1371600"/>
            <a:ext cx="1691640" cy="3017520"/>
          </a:xfrm>
          <a:prstGeom prst="roundRect">
            <a:avLst>
              <a:gd name="adj" fmla="val 5405"/>
            </a:avLst>
          </a:prstGeom>
          <a:solidFill>
            <a:srgbClr val="F7F7F5"/>
          </a:solidFill>
          <a:ln/>
          <a:effectLst>
            <a:outerShdw blurRad="50800" dist="25400" dir="8100000" algn="bl" rotWithShape="0">
              <a:srgbClr val="000000">
                <a:alpha val="10000"/>
              </a:srgbClr>
            </a:outerShdw>
          </a:effectLst>
        </p:spPr>
        <p:txBody>
          <a:bodyPr/>
          <a:lstStyle/>
          <a:p>
            <a:endParaRPr lang="en-US"/>
          </a:p>
        </p:txBody>
      </p:sp>
      <p:sp>
        <p:nvSpPr>
          <p:cNvPr id="26" name="Shape 24"/>
          <p:cNvSpPr/>
          <p:nvPr/>
        </p:nvSpPr>
        <p:spPr>
          <a:xfrm>
            <a:off x="4114800" y="1463040"/>
            <a:ext cx="320040" cy="320040"/>
          </a:xfrm>
          <a:prstGeom prst="ellipse">
            <a:avLst/>
          </a:prstGeom>
          <a:solidFill>
            <a:srgbClr val="0D1B2A"/>
          </a:solidFill>
          <a:ln/>
        </p:spPr>
        <p:txBody>
          <a:bodyPr/>
          <a:lstStyle/>
          <a:p>
            <a:endParaRPr lang="en-US"/>
          </a:p>
        </p:txBody>
      </p:sp>
      <p:sp>
        <p:nvSpPr>
          <p:cNvPr id="27" name="Text 25"/>
          <p:cNvSpPr/>
          <p:nvPr/>
        </p:nvSpPr>
        <p:spPr>
          <a:xfrm>
            <a:off x="4114800" y="1463040"/>
            <a:ext cx="320040" cy="3200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28" name="Text 26"/>
          <p:cNvSpPr/>
          <p:nvPr/>
        </p:nvSpPr>
        <p:spPr>
          <a:xfrm>
            <a:off x="4480560" y="1444752"/>
            <a:ext cx="1143000" cy="548640"/>
          </a:xfrm>
          <a:prstGeom prst="rect">
            <a:avLst/>
          </a:prstGeom>
          <a:noFill/>
          <a:ln/>
        </p:spPr>
        <p:txBody>
          <a:bodyPr wrap="square" lIns="0" tIns="0" rIns="0" bIns="0" rtlCol="0" anchor="ctr"/>
          <a:lstStyle/>
          <a:p>
            <a:pPr marL="0" indent="0">
              <a:lnSpc>
                <a:spcPct val="110000"/>
              </a:lnSpc>
              <a:buNone/>
            </a:pPr>
            <a:r>
              <a:rPr lang="en-US" sz="1200" b="1" dirty="0">
                <a:solidFill>
                  <a:srgbClr val="0D1B2A"/>
                </a:solidFill>
                <a:latin typeface="Calibri" pitchFamily="34" charset="0"/>
                <a:ea typeface="Calibri" pitchFamily="34" charset="-122"/>
                <a:cs typeface="Calibri" pitchFamily="34" charset="-120"/>
              </a:rPr>
              <a:t>First</a:t>
            </a:r>
            <a:endParaRPr lang="en-US" sz="1200" dirty="0"/>
          </a:p>
          <a:p>
            <a:pPr marL="0" indent="0">
              <a:lnSpc>
                <a:spcPct val="110000"/>
              </a:lnSpc>
              <a:buNone/>
            </a:pPr>
            <a:r>
              <a:rPr lang="en-US" sz="1200" b="1" dirty="0">
                <a:solidFill>
                  <a:srgbClr val="0D1B2A"/>
                </a:solidFill>
                <a:latin typeface="Calibri" pitchFamily="34" charset="0"/>
                <a:ea typeface="Calibri" pitchFamily="34" charset="-122"/>
                <a:cs typeface="Calibri" pitchFamily="34" charset="-120"/>
              </a:rPr>
              <a:t>Draft</a:t>
            </a:r>
            <a:endParaRPr lang="en-US" sz="1200" dirty="0"/>
          </a:p>
        </p:txBody>
      </p:sp>
      <p:sp>
        <p:nvSpPr>
          <p:cNvPr id="29" name="Text 27"/>
          <p:cNvSpPr/>
          <p:nvPr/>
        </p:nvSpPr>
        <p:spPr>
          <a:xfrm>
            <a:off x="4114800" y="2057400"/>
            <a:ext cx="1508760" cy="1188720"/>
          </a:xfrm>
          <a:prstGeom prst="rect">
            <a:avLst/>
          </a:prstGeom>
          <a:noFill/>
          <a:ln/>
        </p:spPr>
        <p:txBody>
          <a:bodyPr wrap="square" lIns="0" tIns="0" rIns="0" bIns="0" rtlCol="0" anchor="ctr"/>
          <a:lstStyle/>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Always wrong in</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specific ways. Its job</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is to be a surface</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you can react to.</a:t>
            </a:r>
            <a:endParaRPr lang="en-US" sz="950" dirty="0"/>
          </a:p>
        </p:txBody>
      </p:sp>
      <p:sp>
        <p:nvSpPr>
          <p:cNvPr id="30" name="Shape 28"/>
          <p:cNvSpPr/>
          <p:nvPr/>
        </p:nvSpPr>
        <p:spPr>
          <a:xfrm>
            <a:off x="4114800" y="3291840"/>
            <a:ext cx="1508760" cy="320040"/>
          </a:xfrm>
          <a:prstGeom prst="roundRect">
            <a:avLst>
              <a:gd name="adj" fmla="val 17143"/>
            </a:avLst>
          </a:prstGeom>
          <a:solidFill>
            <a:srgbClr val="E6F7FB"/>
          </a:solidFill>
          <a:ln/>
        </p:spPr>
        <p:txBody>
          <a:bodyPr/>
          <a:lstStyle/>
          <a:p>
            <a:endParaRPr lang="en-US"/>
          </a:p>
        </p:txBody>
      </p:sp>
      <p:sp>
        <p:nvSpPr>
          <p:cNvPr id="31" name="Text 29"/>
          <p:cNvSpPr/>
          <p:nvPr/>
        </p:nvSpPr>
        <p:spPr>
          <a:xfrm>
            <a:off x="4114800" y="3291840"/>
            <a:ext cx="1508760" cy="320040"/>
          </a:xfrm>
          <a:prstGeom prst="rect">
            <a:avLst/>
          </a:prstGeom>
          <a:noFill/>
          <a:ln/>
        </p:spPr>
        <p:txBody>
          <a:bodyPr wrap="square" lIns="0" tIns="0" rIns="0" bIns="0" rtlCol="0" anchor="ctr"/>
          <a:lstStyle/>
          <a:p>
            <a:pPr marL="0" indent="0" algn="ctr">
              <a:buNone/>
            </a:pPr>
            <a:r>
              <a:rPr lang="en-US" sz="800" b="1" dirty="0">
                <a:solidFill>
                  <a:srgbClr val="0077B6"/>
                </a:solidFill>
                <a:latin typeface="Calibri" pitchFamily="34" charset="0"/>
                <a:ea typeface="Calibri" pitchFamily="34" charset="-122"/>
                <a:cs typeface="Calibri" pitchFamily="34" charset="-120"/>
              </a:rPr>
              <a:t>Foundation Model</a:t>
            </a:r>
            <a:endParaRPr lang="en-US" sz="800" dirty="0"/>
          </a:p>
        </p:txBody>
      </p:sp>
      <p:sp>
        <p:nvSpPr>
          <p:cNvPr id="32" name="Shape 30"/>
          <p:cNvSpPr/>
          <p:nvPr/>
        </p:nvSpPr>
        <p:spPr>
          <a:xfrm>
            <a:off x="4160520" y="3749040"/>
            <a:ext cx="1417320" cy="411480"/>
          </a:xfrm>
          <a:prstGeom prst="roundRect">
            <a:avLst>
              <a:gd name="adj" fmla="val 17778"/>
            </a:avLst>
          </a:prstGeom>
          <a:solidFill>
            <a:srgbClr val="0D1B2A"/>
          </a:solidFill>
          <a:ln/>
        </p:spPr>
        <p:txBody>
          <a:bodyPr/>
          <a:lstStyle/>
          <a:p>
            <a:endParaRPr lang="en-US"/>
          </a:p>
        </p:txBody>
      </p:sp>
      <p:sp>
        <p:nvSpPr>
          <p:cNvPr id="33" name="Text 31"/>
          <p:cNvSpPr/>
          <p:nvPr/>
        </p:nvSpPr>
        <p:spPr>
          <a:xfrm>
            <a:off x="4160520" y="3749040"/>
            <a:ext cx="1417320" cy="41148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AI</a:t>
            </a:r>
            <a:endParaRPr lang="en-US" sz="900" dirty="0"/>
          </a:p>
        </p:txBody>
      </p:sp>
      <p:sp>
        <p:nvSpPr>
          <p:cNvPr id="34" name="Text 32"/>
          <p:cNvSpPr/>
          <p:nvPr/>
        </p:nvSpPr>
        <p:spPr>
          <a:xfrm>
            <a:off x="5742432" y="2560320"/>
            <a:ext cx="274320" cy="365760"/>
          </a:xfrm>
          <a:prstGeom prst="rect">
            <a:avLst/>
          </a:prstGeom>
          <a:noFill/>
          <a:ln/>
        </p:spPr>
        <p:txBody>
          <a:bodyPr wrap="square" lIns="0" tIns="0" rIns="0" bIns="0" rtlCol="0" anchor="ctr"/>
          <a:lstStyle/>
          <a:p>
            <a:pPr marL="0" indent="0" algn="ctr">
              <a:buNone/>
            </a:pPr>
            <a:r>
              <a:rPr lang="en-US" sz="1000" dirty="0">
                <a:solidFill>
                  <a:srgbClr val="00B4D8"/>
                </a:solidFill>
              </a:rPr>
              <a:t>▶</a:t>
            </a:r>
            <a:endParaRPr lang="en-US" sz="1000" dirty="0"/>
          </a:p>
        </p:txBody>
      </p:sp>
      <p:sp>
        <p:nvSpPr>
          <p:cNvPr id="35" name="Shape 33"/>
          <p:cNvSpPr/>
          <p:nvPr/>
        </p:nvSpPr>
        <p:spPr>
          <a:xfrm>
            <a:off x="5897880" y="1371600"/>
            <a:ext cx="1691640" cy="3017520"/>
          </a:xfrm>
          <a:prstGeom prst="roundRect">
            <a:avLst>
              <a:gd name="adj" fmla="val 5405"/>
            </a:avLst>
          </a:prstGeom>
          <a:solidFill>
            <a:srgbClr val="F7F7F5"/>
          </a:solidFill>
          <a:ln/>
          <a:effectLst>
            <a:outerShdw blurRad="50800" dist="25400" dir="8100000" algn="bl" rotWithShape="0">
              <a:srgbClr val="000000">
                <a:alpha val="10000"/>
              </a:srgbClr>
            </a:outerShdw>
          </a:effectLst>
        </p:spPr>
        <p:txBody>
          <a:bodyPr/>
          <a:lstStyle/>
          <a:p>
            <a:endParaRPr lang="en-US"/>
          </a:p>
        </p:txBody>
      </p:sp>
      <p:sp>
        <p:nvSpPr>
          <p:cNvPr id="36" name="Shape 34"/>
          <p:cNvSpPr/>
          <p:nvPr/>
        </p:nvSpPr>
        <p:spPr>
          <a:xfrm>
            <a:off x="5989320" y="1463040"/>
            <a:ext cx="320040" cy="320040"/>
          </a:xfrm>
          <a:prstGeom prst="ellipse">
            <a:avLst/>
          </a:prstGeom>
          <a:solidFill>
            <a:srgbClr val="FF6B35"/>
          </a:solidFill>
          <a:ln/>
        </p:spPr>
        <p:txBody>
          <a:bodyPr/>
          <a:lstStyle/>
          <a:p>
            <a:endParaRPr lang="en-US"/>
          </a:p>
        </p:txBody>
      </p:sp>
      <p:sp>
        <p:nvSpPr>
          <p:cNvPr id="37" name="Text 35"/>
          <p:cNvSpPr/>
          <p:nvPr/>
        </p:nvSpPr>
        <p:spPr>
          <a:xfrm>
            <a:off x="5989320" y="1463040"/>
            <a:ext cx="320040" cy="3200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38" name="Text 36"/>
          <p:cNvSpPr/>
          <p:nvPr/>
        </p:nvSpPr>
        <p:spPr>
          <a:xfrm>
            <a:off x="6355080" y="1444752"/>
            <a:ext cx="1143000" cy="548640"/>
          </a:xfrm>
          <a:prstGeom prst="rect">
            <a:avLst/>
          </a:prstGeom>
          <a:noFill/>
          <a:ln/>
        </p:spPr>
        <p:txBody>
          <a:bodyPr wrap="square" lIns="0" tIns="0" rIns="0" bIns="0" rtlCol="0" anchor="ctr"/>
          <a:lstStyle/>
          <a:p>
            <a:pPr marL="0" indent="0">
              <a:lnSpc>
                <a:spcPct val="110000"/>
              </a:lnSpc>
              <a:buNone/>
            </a:pPr>
            <a:r>
              <a:rPr lang="en-US" sz="1200" b="1" dirty="0">
                <a:solidFill>
                  <a:srgbClr val="0D1B2A"/>
                </a:solidFill>
                <a:latin typeface="Calibri" pitchFamily="34" charset="0"/>
                <a:ea typeface="Calibri" pitchFamily="34" charset="-122"/>
                <a:cs typeface="Calibri" pitchFamily="34" charset="-120"/>
              </a:rPr>
              <a:t>Directed</a:t>
            </a:r>
            <a:endParaRPr lang="en-US" sz="1200" dirty="0"/>
          </a:p>
          <a:p>
            <a:pPr marL="0" indent="0">
              <a:lnSpc>
                <a:spcPct val="110000"/>
              </a:lnSpc>
              <a:buNone/>
            </a:pPr>
            <a:r>
              <a:rPr lang="en-US" sz="1200" b="1" dirty="0">
                <a:solidFill>
                  <a:srgbClr val="0D1B2A"/>
                </a:solidFill>
                <a:latin typeface="Calibri" pitchFamily="34" charset="0"/>
                <a:ea typeface="Calibri" pitchFamily="34" charset="-122"/>
                <a:cs typeface="Calibri" pitchFamily="34" charset="-120"/>
              </a:rPr>
              <a:t>Feedback</a:t>
            </a:r>
            <a:endParaRPr lang="en-US" sz="1200" dirty="0"/>
          </a:p>
        </p:txBody>
      </p:sp>
      <p:sp>
        <p:nvSpPr>
          <p:cNvPr id="39" name="Text 37"/>
          <p:cNvSpPr/>
          <p:nvPr/>
        </p:nvSpPr>
        <p:spPr>
          <a:xfrm>
            <a:off x="5989320" y="2057400"/>
            <a:ext cx="1508760" cy="1188720"/>
          </a:xfrm>
          <a:prstGeom prst="rect">
            <a:avLst/>
          </a:prstGeom>
          <a:noFill/>
          <a:ln/>
        </p:spPr>
        <p:txBody>
          <a:bodyPr wrap="square" lIns="0" tIns="0" rIns="0" bIns="0" rtlCol="0" anchor="ctr"/>
          <a:lstStyle/>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Factual, structural,</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and voice errors.</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2-4 rounds.</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Each round tightens.</a:t>
            </a:r>
            <a:endParaRPr lang="en-US" sz="950" dirty="0"/>
          </a:p>
        </p:txBody>
      </p:sp>
      <p:sp>
        <p:nvSpPr>
          <p:cNvPr id="40" name="Shape 38"/>
          <p:cNvSpPr/>
          <p:nvPr/>
        </p:nvSpPr>
        <p:spPr>
          <a:xfrm>
            <a:off x="5989320" y="3291840"/>
            <a:ext cx="1508760" cy="320040"/>
          </a:xfrm>
          <a:prstGeom prst="roundRect">
            <a:avLst>
              <a:gd name="adj" fmla="val 17143"/>
            </a:avLst>
          </a:prstGeom>
          <a:solidFill>
            <a:srgbClr val="E6F7FB"/>
          </a:solidFill>
          <a:ln/>
        </p:spPr>
        <p:txBody>
          <a:bodyPr/>
          <a:lstStyle/>
          <a:p>
            <a:endParaRPr lang="en-US"/>
          </a:p>
        </p:txBody>
      </p:sp>
      <p:sp>
        <p:nvSpPr>
          <p:cNvPr id="41" name="Text 39"/>
          <p:cNvSpPr/>
          <p:nvPr/>
        </p:nvSpPr>
        <p:spPr>
          <a:xfrm>
            <a:off x="5989320" y="3291840"/>
            <a:ext cx="1508760" cy="320040"/>
          </a:xfrm>
          <a:prstGeom prst="rect">
            <a:avLst/>
          </a:prstGeom>
          <a:noFill/>
          <a:ln/>
        </p:spPr>
        <p:txBody>
          <a:bodyPr wrap="square" lIns="0" tIns="0" rIns="0" bIns="0" rtlCol="0" anchor="ctr"/>
          <a:lstStyle/>
          <a:p>
            <a:pPr marL="0" indent="0" algn="ctr">
              <a:buNone/>
            </a:pPr>
            <a:r>
              <a:rPr lang="en-US" sz="800" b="1" dirty="0">
                <a:solidFill>
                  <a:srgbClr val="0077B6"/>
                </a:solidFill>
                <a:latin typeface="Calibri" pitchFamily="34" charset="0"/>
                <a:ea typeface="Calibri" pitchFamily="34" charset="-122"/>
                <a:cs typeface="Calibri" pitchFamily="34" charset="-120"/>
              </a:rPr>
              <a:t>Proto-Verification</a:t>
            </a:r>
            <a:endParaRPr lang="en-US" sz="800" dirty="0"/>
          </a:p>
        </p:txBody>
      </p:sp>
      <p:sp>
        <p:nvSpPr>
          <p:cNvPr id="42" name="Shape 40"/>
          <p:cNvSpPr/>
          <p:nvPr/>
        </p:nvSpPr>
        <p:spPr>
          <a:xfrm>
            <a:off x="6035040" y="3749040"/>
            <a:ext cx="1417320" cy="411480"/>
          </a:xfrm>
          <a:prstGeom prst="roundRect">
            <a:avLst>
              <a:gd name="adj" fmla="val 17778"/>
            </a:avLst>
          </a:prstGeom>
          <a:solidFill>
            <a:srgbClr val="FF6B35"/>
          </a:solidFill>
          <a:ln/>
        </p:spPr>
        <p:txBody>
          <a:bodyPr/>
          <a:lstStyle/>
          <a:p>
            <a:endParaRPr lang="en-US"/>
          </a:p>
        </p:txBody>
      </p:sp>
      <p:sp>
        <p:nvSpPr>
          <p:cNvPr id="43" name="Text 41"/>
          <p:cNvSpPr/>
          <p:nvPr/>
        </p:nvSpPr>
        <p:spPr>
          <a:xfrm>
            <a:off x="6035040" y="3749040"/>
            <a:ext cx="1417320" cy="41148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HUMAN</a:t>
            </a:r>
            <a:endParaRPr lang="en-US" sz="900" dirty="0"/>
          </a:p>
        </p:txBody>
      </p:sp>
      <p:sp>
        <p:nvSpPr>
          <p:cNvPr id="44" name="Text 42"/>
          <p:cNvSpPr/>
          <p:nvPr/>
        </p:nvSpPr>
        <p:spPr>
          <a:xfrm>
            <a:off x="7616952" y="2560320"/>
            <a:ext cx="274320" cy="365760"/>
          </a:xfrm>
          <a:prstGeom prst="rect">
            <a:avLst/>
          </a:prstGeom>
          <a:noFill/>
          <a:ln/>
        </p:spPr>
        <p:txBody>
          <a:bodyPr wrap="square" lIns="0" tIns="0" rIns="0" bIns="0" rtlCol="0" anchor="ctr"/>
          <a:lstStyle/>
          <a:p>
            <a:pPr marL="0" indent="0" algn="ctr">
              <a:buNone/>
            </a:pPr>
            <a:r>
              <a:rPr lang="en-US" sz="1000" dirty="0">
                <a:solidFill>
                  <a:srgbClr val="00B4D8"/>
                </a:solidFill>
              </a:rPr>
              <a:t>▶</a:t>
            </a:r>
            <a:endParaRPr lang="en-US" sz="1000" dirty="0"/>
          </a:p>
        </p:txBody>
      </p:sp>
      <p:sp>
        <p:nvSpPr>
          <p:cNvPr id="45" name="Shape 43"/>
          <p:cNvSpPr/>
          <p:nvPr/>
        </p:nvSpPr>
        <p:spPr>
          <a:xfrm>
            <a:off x="7772400" y="1371600"/>
            <a:ext cx="1691640" cy="3017520"/>
          </a:xfrm>
          <a:prstGeom prst="roundRect">
            <a:avLst>
              <a:gd name="adj" fmla="val 5405"/>
            </a:avLst>
          </a:prstGeom>
          <a:solidFill>
            <a:srgbClr val="F7F7F5"/>
          </a:solidFill>
          <a:ln/>
          <a:effectLst>
            <a:outerShdw blurRad="50800" dist="25400" dir="8100000" algn="bl" rotWithShape="0">
              <a:srgbClr val="000000">
                <a:alpha val="10000"/>
              </a:srgbClr>
            </a:outerShdw>
          </a:effectLst>
        </p:spPr>
        <p:txBody>
          <a:bodyPr/>
          <a:lstStyle/>
          <a:p>
            <a:endParaRPr lang="en-US"/>
          </a:p>
        </p:txBody>
      </p:sp>
      <p:sp>
        <p:nvSpPr>
          <p:cNvPr id="46" name="Shape 44"/>
          <p:cNvSpPr/>
          <p:nvPr/>
        </p:nvSpPr>
        <p:spPr>
          <a:xfrm>
            <a:off x="7863840" y="1463040"/>
            <a:ext cx="320040" cy="320040"/>
          </a:xfrm>
          <a:prstGeom prst="ellipse">
            <a:avLst/>
          </a:prstGeom>
          <a:solidFill>
            <a:srgbClr val="E63946"/>
          </a:solidFill>
          <a:ln/>
        </p:spPr>
        <p:txBody>
          <a:bodyPr/>
          <a:lstStyle/>
          <a:p>
            <a:endParaRPr lang="en-US"/>
          </a:p>
        </p:txBody>
      </p:sp>
      <p:sp>
        <p:nvSpPr>
          <p:cNvPr id="47" name="Text 45"/>
          <p:cNvSpPr/>
          <p:nvPr/>
        </p:nvSpPr>
        <p:spPr>
          <a:xfrm>
            <a:off x="7863840" y="1463040"/>
            <a:ext cx="320040" cy="3200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48" name="Text 46"/>
          <p:cNvSpPr/>
          <p:nvPr/>
        </p:nvSpPr>
        <p:spPr>
          <a:xfrm>
            <a:off x="8229600" y="1444752"/>
            <a:ext cx="1143000" cy="548640"/>
          </a:xfrm>
          <a:prstGeom prst="rect">
            <a:avLst/>
          </a:prstGeom>
          <a:noFill/>
          <a:ln/>
        </p:spPr>
        <p:txBody>
          <a:bodyPr wrap="square" lIns="0" tIns="0" rIns="0" bIns="0" rtlCol="0" anchor="ctr"/>
          <a:lstStyle/>
          <a:p>
            <a:pPr marL="0" indent="0">
              <a:lnSpc>
                <a:spcPct val="110000"/>
              </a:lnSpc>
              <a:buNone/>
            </a:pPr>
            <a:r>
              <a:rPr lang="en-US" sz="1200" b="1" dirty="0">
                <a:solidFill>
                  <a:srgbClr val="0D1B2A"/>
                </a:solidFill>
                <a:latin typeface="Calibri" pitchFamily="34" charset="0"/>
                <a:ea typeface="Calibri" pitchFamily="34" charset="-122"/>
                <a:cs typeface="Calibri" pitchFamily="34" charset="-120"/>
              </a:rPr>
              <a:t>Adversarial</a:t>
            </a:r>
            <a:endParaRPr lang="en-US" sz="1200" dirty="0"/>
          </a:p>
          <a:p>
            <a:pPr marL="0" indent="0">
              <a:lnSpc>
                <a:spcPct val="110000"/>
              </a:lnSpc>
              <a:buNone/>
            </a:pPr>
            <a:r>
              <a:rPr lang="en-US" sz="1200" b="1" dirty="0">
                <a:solidFill>
                  <a:srgbClr val="0D1B2A"/>
                </a:solidFill>
                <a:latin typeface="Calibri" pitchFamily="34" charset="0"/>
                <a:ea typeface="Calibri" pitchFamily="34" charset="-122"/>
                <a:cs typeface="Calibri" pitchFamily="34" charset="-120"/>
              </a:rPr>
              <a:t>Review</a:t>
            </a:r>
            <a:endParaRPr lang="en-US" sz="1200" dirty="0"/>
          </a:p>
        </p:txBody>
      </p:sp>
      <p:sp>
        <p:nvSpPr>
          <p:cNvPr id="49" name="Text 47"/>
          <p:cNvSpPr/>
          <p:nvPr/>
        </p:nvSpPr>
        <p:spPr>
          <a:xfrm>
            <a:off x="7863840" y="2057400"/>
            <a:ext cx="1508760" cy="1188720"/>
          </a:xfrm>
          <a:prstGeom prst="rect">
            <a:avLst/>
          </a:prstGeom>
          <a:noFill/>
          <a:ln/>
        </p:spPr>
        <p:txBody>
          <a:bodyPr wrap="square" lIns="0" tIns="0" rIns="0" bIns="0" rtlCol="0" anchor="ctr"/>
          <a:lstStyle/>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Red team, grill-me,</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or adversarial sub-</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agent attacks from</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reviewer's eye.</a:t>
            </a:r>
            <a:endParaRPr lang="en-US" sz="950" dirty="0"/>
          </a:p>
        </p:txBody>
      </p:sp>
      <p:sp>
        <p:nvSpPr>
          <p:cNvPr id="50" name="Shape 48"/>
          <p:cNvSpPr/>
          <p:nvPr/>
        </p:nvSpPr>
        <p:spPr>
          <a:xfrm>
            <a:off x="7863840" y="3291840"/>
            <a:ext cx="1508760" cy="320040"/>
          </a:xfrm>
          <a:prstGeom prst="roundRect">
            <a:avLst>
              <a:gd name="adj" fmla="val 17143"/>
            </a:avLst>
          </a:prstGeom>
          <a:solidFill>
            <a:srgbClr val="E6F7FB"/>
          </a:solidFill>
          <a:ln/>
        </p:spPr>
        <p:txBody>
          <a:bodyPr/>
          <a:lstStyle/>
          <a:p>
            <a:endParaRPr lang="en-US"/>
          </a:p>
        </p:txBody>
      </p:sp>
      <p:sp>
        <p:nvSpPr>
          <p:cNvPr id="51" name="Text 49"/>
          <p:cNvSpPr/>
          <p:nvPr/>
        </p:nvSpPr>
        <p:spPr>
          <a:xfrm>
            <a:off x="7863840" y="3291840"/>
            <a:ext cx="1508760" cy="320040"/>
          </a:xfrm>
          <a:prstGeom prst="rect">
            <a:avLst/>
          </a:prstGeom>
          <a:noFill/>
          <a:ln/>
        </p:spPr>
        <p:txBody>
          <a:bodyPr wrap="square" lIns="0" tIns="0" rIns="0" bIns="0" rtlCol="0" anchor="ctr"/>
          <a:lstStyle/>
          <a:p>
            <a:pPr marL="0" indent="0" algn="ctr">
              <a:buNone/>
            </a:pPr>
            <a:r>
              <a:rPr lang="en-US" sz="800" b="1" dirty="0">
                <a:solidFill>
                  <a:srgbClr val="0077B6"/>
                </a:solidFill>
                <a:latin typeface="Calibri" pitchFamily="34" charset="0"/>
                <a:ea typeface="Calibri" pitchFamily="34" charset="-122"/>
                <a:cs typeface="Calibri" pitchFamily="34" charset="-120"/>
              </a:rPr>
              <a:t>Verification (Skill)</a:t>
            </a:r>
            <a:endParaRPr lang="en-US" sz="800" dirty="0"/>
          </a:p>
        </p:txBody>
      </p:sp>
      <p:sp>
        <p:nvSpPr>
          <p:cNvPr id="52" name="Shape 50"/>
          <p:cNvSpPr/>
          <p:nvPr/>
        </p:nvSpPr>
        <p:spPr>
          <a:xfrm>
            <a:off x="7909560" y="3749040"/>
            <a:ext cx="1417320" cy="411480"/>
          </a:xfrm>
          <a:prstGeom prst="roundRect">
            <a:avLst>
              <a:gd name="adj" fmla="val 17778"/>
            </a:avLst>
          </a:prstGeom>
          <a:solidFill>
            <a:srgbClr val="E63946"/>
          </a:solidFill>
          <a:ln/>
        </p:spPr>
        <p:txBody>
          <a:bodyPr/>
          <a:lstStyle/>
          <a:p>
            <a:endParaRPr lang="en-US"/>
          </a:p>
        </p:txBody>
      </p:sp>
      <p:sp>
        <p:nvSpPr>
          <p:cNvPr id="53" name="Text 51"/>
          <p:cNvSpPr/>
          <p:nvPr/>
        </p:nvSpPr>
        <p:spPr>
          <a:xfrm>
            <a:off x="7909560" y="3749040"/>
            <a:ext cx="1417320" cy="41148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AI+HUMAN</a:t>
            </a:r>
            <a:endParaRPr lang="en-US" sz="900" dirty="0"/>
          </a:p>
        </p:txBody>
      </p:sp>
      <p:sp>
        <p:nvSpPr>
          <p:cNvPr id="54" name="Text 52"/>
          <p:cNvSpPr/>
          <p:nvPr/>
        </p:nvSpPr>
        <p:spPr>
          <a:xfrm>
            <a:off x="9491472" y="2560320"/>
            <a:ext cx="274320" cy="365760"/>
          </a:xfrm>
          <a:prstGeom prst="rect">
            <a:avLst/>
          </a:prstGeom>
          <a:noFill/>
          <a:ln/>
        </p:spPr>
        <p:txBody>
          <a:bodyPr wrap="square" lIns="0" tIns="0" rIns="0" bIns="0" rtlCol="0" anchor="ctr"/>
          <a:lstStyle/>
          <a:p>
            <a:pPr marL="0" indent="0" algn="ctr">
              <a:buNone/>
            </a:pPr>
            <a:r>
              <a:rPr lang="en-US" sz="1000" dirty="0">
                <a:solidFill>
                  <a:srgbClr val="00B4D8"/>
                </a:solidFill>
              </a:rPr>
              <a:t>▶</a:t>
            </a:r>
            <a:endParaRPr lang="en-US" sz="1000" dirty="0"/>
          </a:p>
        </p:txBody>
      </p:sp>
      <p:sp>
        <p:nvSpPr>
          <p:cNvPr id="55" name="Shape 53"/>
          <p:cNvSpPr/>
          <p:nvPr/>
        </p:nvSpPr>
        <p:spPr>
          <a:xfrm>
            <a:off x="9646920" y="1371600"/>
            <a:ext cx="1691640" cy="3017520"/>
          </a:xfrm>
          <a:prstGeom prst="roundRect">
            <a:avLst>
              <a:gd name="adj" fmla="val 5405"/>
            </a:avLst>
          </a:prstGeom>
          <a:solidFill>
            <a:srgbClr val="F7F7F5"/>
          </a:solidFill>
          <a:ln/>
          <a:effectLst>
            <a:outerShdw blurRad="50800" dist="25400" dir="8100000" algn="bl" rotWithShape="0">
              <a:srgbClr val="000000">
                <a:alpha val="10000"/>
              </a:srgbClr>
            </a:outerShdw>
          </a:effectLst>
        </p:spPr>
        <p:txBody>
          <a:bodyPr/>
          <a:lstStyle/>
          <a:p>
            <a:endParaRPr lang="en-US"/>
          </a:p>
        </p:txBody>
      </p:sp>
      <p:sp>
        <p:nvSpPr>
          <p:cNvPr id="56" name="Shape 54"/>
          <p:cNvSpPr/>
          <p:nvPr/>
        </p:nvSpPr>
        <p:spPr>
          <a:xfrm>
            <a:off x="9738360" y="1463040"/>
            <a:ext cx="320040" cy="320040"/>
          </a:xfrm>
          <a:prstGeom prst="ellipse">
            <a:avLst/>
          </a:prstGeom>
          <a:solidFill>
            <a:srgbClr val="2D6A4F"/>
          </a:solidFill>
          <a:ln/>
        </p:spPr>
        <p:txBody>
          <a:bodyPr/>
          <a:lstStyle/>
          <a:p>
            <a:endParaRPr lang="en-US"/>
          </a:p>
        </p:txBody>
      </p:sp>
      <p:sp>
        <p:nvSpPr>
          <p:cNvPr id="57" name="Text 55"/>
          <p:cNvSpPr/>
          <p:nvPr/>
        </p:nvSpPr>
        <p:spPr>
          <a:xfrm>
            <a:off x="9738360" y="1463040"/>
            <a:ext cx="320040" cy="3200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58" name="Text 56"/>
          <p:cNvSpPr/>
          <p:nvPr/>
        </p:nvSpPr>
        <p:spPr>
          <a:xfrm>
            <a:off x="10104120" y="1444752"/>
            <a:ext cx="1143000" cy="548640"/>
          </a:xfrm>
          <a:prstGeom prst="rect">
            <a:avLst/>
          </a:prstGeom>
          <a:noFill/>
          <a:ln/>
        </p:spPr>
        <p:txBody>
          <a:bodyPr wrap="square" lIns="0" tIns="0" rIns="0" bIns="0" rtlCol="0" anchor="ctr"/>
          <a:lstStyle/>
          <a:p>
            <a:pPr marL="0" indent="0">
              <a:lnSpc>
                <a:spcPct val="110000"/>
              </a:lnSpc>
              <a:buNone/>
            </a:pPr>
            <a:r>
              <a:rPr lang="en-US" sz="1200" b="1" dirty="0">
                <a:solidFill>
                  <a:srgbClr val="0D1B2A"/>
                </a:solidFill>
                <a:latin typeface="Calibri" pitchFamily="34" charset="0"/>
                <a:ea typeface="Calibri" pitchFamily="34" charset="-122"/>
                <a:cs typeface="Calibri" pitchFamily="34" charset="-120"/>
              </a:rPr>
              <a:t>Final</a:t>
            </a:r>
            <a:endParaRPr lang="en-US" sz="1200" dirty="0"/>
          </a:p>
          <a:p>
            <a:pPr marL="0" indent="0">
              <a:lnSpc>
                <a:spcPct val="110000"/>
              </a:lnSpc>
              <a:buNone/>
            </a:pPr>
            <a:r>
              <a:rPr lang="en-US" sz="1200" b="1" dirty="0">
                <a:solidFill>
                  <a:srgbClr val="0D1B2A"/>
                </a:solidFill>
                <a:latin typeface="Calibri" pitchFamily="34" charset="0"/>
                <a:ea typeface="Calibri" pitchFamily="34" charset="-122"/>
                <a:cs typeface="Calibri" pitchFamily="34" charset="-120"/>
              </a:rPr>
              <a:t>Output</a:t>
            </a:r>
            <a:endParaRPr lang="en-US" sz="1200" dirty="0"/>
          </a:p>
        </p:txBody>
      </p:sp>
      <p:sp>
        <p:nvSpPr>
          <p:cNvPr id="59" name="Text 57"/>
          <p:cNvSpPr/>
          <p:nvPr/>
        </p:nvSpPr>
        <p:spPr>
          <a:xfrm>
            <a:off x="9738360" y="2057400"/>
            <a:ext cx="1508760" cy="1188720"/>
          </a:xfrm>
          <a:prstGeom prst="rect">
            <a:avLst/>
          </a:prstGeom>
          <a:noFill/>
          <a:ln/>
        </p:spPr>
        <p:txBody>
          <a:bodyPr wrap="square" lIns="0" tIns="0" rIns="0" bIns="0" rtlCol="0" anchor="ctr"/>
          <a:lstStyle/>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Doc generation,</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voice scan, ship.</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No further iteration</a:t>
            </a:r>
            <a:endParaRPr lang="en-US" sz="950" dirty="0"/>
          </a:p>
          <a:p>
            <a:pPr marL="0" indent="0">
              <a:lnSpc>
                <a:spcPct val="125000"/>
              </a:lnSpc>
              <a:buNone/>
            </a:pPr>
            <a:r>
              <a:rPr lang="en-US" sz="950" dirty="0">
                <a:solidFill>
                  <a:srgbClr val="1A1A2E"/>
                </a:solidFill>
                <a:latin typeface="Calibri" pitchFamily="34" charset="0"/>
                <a:ea typeface="Calibri" pitchFamily="34" charset="-122"/>
                <a:cs typeface="Calibri" pitchFamily="34" charset="-120"/>
              </a:rPr>
              <a:t>needed.</a:t>
            </a:r>
            <a:endParaRPr lang="en-US" sz="950" dirty="0"/>
          </a:p>
        </p:txBody>
      </p:sp>
      <p:sp>
        <p:nvSpPr>
          <p:cNvPr id="60" name="Shape 58"/>
          <p:cNvSpPr/>
          <p:nvPr/>
        </p:nvSpPr>
        <p:spPr>
          <a:xfrm>
            <a:off x="9738360" y="3291840"/>
            <a:ext cx="1508760" cy="320040"/>
          </a:xfrm>
          <a:prstGeom prst="roundRect">
            <a:avLst>
              <a:gd name="adj" fmla="val 17143"/>
            </a:avLst>
          </a:prstGeom>
          <a:solidFill>
            <a:srgbClr val="E6F7FB"/>
          </a:solidFill>
          <a:ln/>
        </p:spPr>
        <p:txBody>
          <a:bodyPr/>
          <a:lstStyle/>
          <a:p>
            <a:endParaRPr lang="en-US"/>
          </a:p>
        </p:txBody>
      </p:sp>
      <p:sp>
        <p:nvSpPr>
          <p:cNvPr id="61" name="Text 59"/>
          <p:cNvSpPr/>
          <p:nvPr/>
        </p:nvSpPr>
        <p:spPr>
          <a:xfrm>
            <a:off x="9738360" y="3291840"/>
            <a:ext cx="1508760" cy="320040"/>
          </a:xfrm>
          <a:prstGeom prst="rect">
            <a:avLst/>
          </a:prstGeom>
          <a:noFill/>
          <a:ln/>
        </p:spPr>
        <p:txBody>
          <a:bodyPr wrap="square" lIns="0" tIns="0" rIns="0" bIns="0" rtlCol="0" anchor="ctr"/>
          <a:lstStyle/>
          <a:p>
            <a:pPr marL="0" indent="0" algn="ctr">
              <a:buNone/>
            </a:pPr>
            <a:r>
              <a:rPr lang="en-US" sz="800" b="1" dirty="0">
                <a:solidFill>
                  <a:srgbClr val="0077B6"/>
                </a:solidFill>
                <a:latin typeface="Calibri" pitchFamily="34" charset="0"/>
                <a:ea typeface="Calibri" pitchFamily="34" charset="-122"/>
                <a:cs typeface="Calibri" pitchFamily="34" charset="-120"/>
              </a:rPr>
              <a:t>Tools (output)</a:t>
            </a:r>
            <a:endParaRPr lang="en-US" sz="800" dirty="0"/>
          </a:p>
        </p:txBody>
      </p:sp>
      <p:sp>
        <p:nvSpPr>
          <p:cNvPr id="62" name="Shape 60"/>
          <p:cNvSpPr/>
          <p:nvPr/>
        </p:nvSpPr>
        <p:spPr>
          <a:xfrm>
            <a:off x="9784080" y="3749040"/>
            <a:ext cx="1417320" cy="411480"/>
          </a:xfrm>
          <a:prstGeom prst="roundRect">
            <a:avLst>
              <a:gd name="adj" fmla="val 17778"/>
            </a:avLst>
          </a:prstGeom>
          <a:solidFill>
            <a:srgbClr val="2D6A4F"/>
          </a:solidFill>
          <a:ln/>
        </p:spPr>
        <p:txBody>
          <a:bodyPr/>
          <a:lstStyle/>
          <a:p>
            <a:endParaRPr lang="en-US"/>
          </a:p>
        </p:txBody>
      </p:sp>
      <p:sp>
        <p:nvSpPr>
          <p:cNvPr id="63" name="Text 61"/>
          <p:cNvSpPr/>
          <p:nvPr/>
        </p:nvSpPr>
        <p:spPr>
          <a:xfrm>
            <a:off x="9784080" y="3749040"/>
            <a:ext cx="1417320" cy="41148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AI→WORLD</a:t>
            </a:r>
            <a:endParaRPr lang="en-US" sz="900" dirty="0"/>
          </a:p>
        </p:txBody>
      </p:sp>
      <p:sp>
        <p:nvSpPr>
          <p:cNvPr id="64" name="Shape 62"/>
          <p:cNvSpPr/>
          <p:nvPr/>
        </p:nvSpPr>
        <p:spPr>
          <a:xfrm>
            <a:off x="4023360" y="4434840"/>
            <a:ext cx="3931920" cy="36576"/>
          </a:xfrm>
          <a:prstGeom prst="rect">
            <a:avLst/>
          </a:prstGeom>
          <a:solidFill>
            <a:srgbClr val="FF6B35"/>
          </a:solidFill>
          <a:ln/>
        </p:spPr>
        <p:txBody>
          <a:bodyPr/>
          <a:lstStyle/>
          <a:p>
            <a:endParaRPr lang="en-US"/>
          </a:p>
        </p:txBody>
      </p:sp>
      <p:sp>
        <p:nvSpPr>
          <p:cNvPr id="65" name="Text 63"/>
          <p:cNvSpPr/>
          <p:nvPr/>
        </p:nvSpPr>
        <p:spPr>
          <a:xfrm>
            <a:off x="4206240" y="4526280"/>
            <a:ext cx="3566160" cy="274320"/>
          </a:xfrm>
          <a:prstGeom prst="rect">
            <a:avLst/>
          </a:prstGeom>
          <a:noFill/>
          <a:ln/>
        </p:spPr>
        <p:txBody>
          <a:bodyPr wrap="square" lIns="0" tIns="0" rIns="0" bIns="0" rtlCol="0" anchor="ctr"/>
          <a:lstStyle/>
          <a:p>
            <a:pPr marL="0" indent="0" algn="ctr">
              <a:buNone/>
            </a:pPr>
            <a:r>
              <a:rPr lang="en-US" sz="900" b="1" dirty="0">
                <a:solidFill>
                  <a:srgbClr val="FF6B35"/>
                </a:solidFill>
                <a:latin typeface="Calibri" pitchFamily="34" charset="0"/>
                <a:ea typeface="Calibri" pitchFamily="34" charset="-122"/>
                <a:cs typeface="Calibri" pitchFamily="34" charset="-120"/>
              </a:rPr>
              <a:t>◀  Rounds 2–4: correct, tighten, refine  ▶</a:t>
            </a:r>
            <a:endParaRPr lang="en-US" sz="900" dirty="0"/>
          </a:p>
        </p:txBody>
      </p:sp>
      <p:sp>
        <p:nvSpPr>
          <p:cNvPr id="66" name="Shape 64"/>
          <p:cNvSpPr/>
          <p:nvPr/>
        </p:nvSpPr>
        <p:spPr>
          <a:xfrm>
            <a:off x="274320" y="4983480"/>
            <a:ext cx="11612880" cy="1097280"/>
          </a:xfrm>
          <a:prstGeom prst="roundRect">
            <a:avLst>
              <a:gd name="adj" fmla="val 8333"/>
            </a:avLst>
          </a:prstGeom>
          <a:solidFill>
            <a:srgbClr val="0D1B2A"/>
          </a:solidFill>
          <a:ln/>
        </p:spPr>
        <p:txBody>
          <a:bodyPr/>
          <a:lstStyle/>
          <a:p>
            <a:endParaRPr lang="en-US"/>
          </a:p>
        </p:txBody>
      </p:sp>
      <p:sp>
        <p:nvSpPr>
          <p:cNvPr id="67" name="Text 65"/>
          <p:cNvSpPr/>
          <p:nvPr/>
        </p:nvSpPr>
        <p:spPr>
          <a:xfrm>
            <a:off x="548640" y="5074920"/>
            <a:ext cx="11064240" cy="914400"/>
          </a:xfrm>
          <a:prstGeom prst="rect">
            <a:avLst/>
          </a:prstGeom>
          <a:noFill/>
          <a:ln/>
        </p:spPr>
        <p:txBody>
          <a:bodyPr wrap="square" lIns="0" tIns="0" rIns="0" bIns="0" rtlCol="0" anchor="ctr"/>
          <a:lstStyle/>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The AI handles the labor-intensive work (searching, drafting, formatting, red-teaming).</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The human handles the judgment-intensive work (what matters, what's wrong, what the audience needs).</a:t>
            </a:r>
            <a:endParaRPr lang="en-US" sz="1200" dirty="0"/>
          </a:p>
          <a:p>
            <a:pPr marL="0" indent="0" algn="ctr">
              <a:lnSpc>
                <a:spcPct val="135000"/>
              </a:lnSpc>
              <a:buNone/>
            </a:pPr>
            <a:r>
              <a:rPr lang="en-US" sz="1200" dirty="0">
                <a:solidFill>
                  <a:srgbClr val="FFFFFF"/>
                </a:solidFill>
                <a:latin typeface="Calibri" pitchFamily="34" charset="0"/>
                <a:ea typeface="Calibri" pitchFamily="34" charset="-122"/>
                <a:cs typeface="Calibri" pitchFamily="34" charset="-120"/>
              </a:rPr>
              <a:t>The harness manages the handoffs between them. Nobody is being replaced.</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1520" y="274320"/>
            <a:ext cx="10698480" cy="640080"/>
          </a:xfrm>
          <a:prstGeom prst="rect">
            <a:avLst/>
          </a:prstGeom>
          <a:noFill/>
          <a:ln/>
        </p:spPr>
        <p:txBody>
          <a:bodyPr wrap="square" rtlCol="0" anchor="ctr"/>
          <a:lstStyle/>
          <a:p>
            <a:pPr marL="0" indent="0">
              <a:buNone/>
            </a:pPr>
            <a:r>
              <a:rPr lang="en-US" sz="2600" b="1" dirty="0">
                <a:solidFill>
                  <a:srgbClr val="0D1B2A"/>
                </a:solidFill>
                <a:latin typeface="Calibri" pitchFamily="34" charset="0"/>
                <a:ea typeface="Calibri" pitchFamily="34" charset="-122"/>
                <a:cs typeface="Calibri" pitchFamily="34" charset="-120"/>
              </a:rPr>
              <a:t>Anatomy of a Scientific Harness</a:t>
            </a:r>
            <a:endParaRPr lang="en-US" sz="2600" dirty="0"/>
          </a:p>
        </p:txBody>
      </p:sp>
      <p:sp>
        <p:nvSpPr>
          <p:cNvPr id="3" name="Shape 1"/>
          <p:cNvSpPr/>
          <p:nvPr/>
        </p:nvSpPr>
        <p:spPr>
          <a:xfrm>
            <a:off x="0" y="6537960"/>
            <a:ext cx="12188952" cy="320040"/>
          </a:xfrm>
          <a:prstGeom prst="rect">
            <a:avLst/>
          </a:prstGeom>
          <a:solidFill>
            <a:srgbClr val="0D1B2A"/>
          </a:solidFill>
          <a:ln/>
        </p:spPr>
        <p:txBody>
          <a:bodyPr/>
          <a:lstStyle/>
          <a:p>
            <a:endParaRPr lang="en-US"/>
          </a:p>
        </p:txBody>
      </p:sp>
      <p:sp>
        <p:nvSpPr>
          <p:cNvPr id="4" name="Shape 2"/>
          <p:cNvSpPr/>
          <p:nvPr/>
        </p:nvSpPr>
        <p:spPr>
          <a:xfrm>
            <a:off x="274320" y="914400"/>
            <a:ext cx="11612880" cy="5074920"/>
          </a:xfrm>
          <a:prstGeom prst="roundRect">
            <a:avLst>
              <a:gd name="adj" fmla="val 3604"/>
            </a:avLst>
          </a:prstGeom>
          <a:solidFill>
            <a:srgbClr val="F8FCFE"/>
          </a:solidFill>
          <a:ln w="25400">
            <a:solidFill>
              <a:srgbClr val="00B4D8"/>
            </a:solidFill>
            <a:prstDash val="dash"/>
          </a:ln>
        </p:spPr>
        <p:txBody>
          <a:bodyPr/>
          <a:lstStyle/>
          <a:p>
            <a:endParaRPr lang="en-US"/>
          </a:p>
        </p:txBody>
      </p:sp>
      <p:sp>
        <p:nvSpPr>
          <p:cNvPr id="5" name="Text 3"/>
          <p:cNvSpPr/>
          <p:nvPr/>
        </p:nvSpPr>
        <p:spPr>
          <a:xfrm>
            <a:off x="457200" y="960120"/>
            <a:ext cx="11247120" cy="274320"/>
          </a:xfrm>
          <a:prstGeom prst="rect">
            <a:avLst/>
          </a:prstGeom>
          <a:noFill/>
          <a:ln/>
        </p:spPr>
        <p:txBody>
          <a:bodyPr wrap="square" lIns="0" tIns="0" rIns="0" bIns="0" rtlCol="0" anchor="ctr"/>
          <a:lstStyle/>
          <a:p>
            <a:pPr marL="0" indent="0" algn="ctr">
              <a:buNone/>
            </a:pPr>
            <a:r>
              <a:rPr lang="en-US" sz="950" b="1" dirty="0">
                <a:solidFill>
                  <a:srgbClr val="0077B6"/>
                </a:solidFill>
                <a:latin typeface="Calibri" pitchFamily="34" charset="0"/>
                <a:ea typeface="Calibri" pitchFamily="34" charset="-122"/>
                <a:cs typeface="Calibri" pitchFamily="34" charset="-120"/>
              </a:rPr>
              <a:t>THE HARNESS — everything except the model — is what you optimize, what you own, what accumulates</a:t>
            </a:r>
            <a:endParaRPr lang="en-US" sz="950" dirty="0"/>
          </a:p>
        </p:txBody>
      </p:sp>
      <p:sp>
        <p:nvSpPr>
          <p:cNvPr id="6" name="Shape 4"/>
          <p:cNvSpPr/>
          <p:nvPr/>
        </p:nvSpPr>
        <p:spPr>
          <a:xfrm>
            <a:off x="4251960" y="2606040"/>
            <a:ext cx="3657600" cy="1005840"/>
          </a:xfrm>
          <a:prstGeom prst="roundRect">
            <a:avLst>
              <a:gd name="adj" fmla="val 13636"/>
            </a:avLst>
          </a:prstGeom>
          <a:solidFill>
            <a:srgbClr val="0D1B2A"/>
          </a:solidFill>
          <a:ln/>
          <a:effectLst>
            <a:outerShdw blurRad="101600" dist="38100" dir="8100000" algn="bl" rotWithShape="0">
              <a:srgbClr val="000000">
                <a:alpha val="20000"/>
              </a:srgbClr>
            </a:outerShdw>
          </a:effectLst>
        </p:spPr>
        <p:txBody>
          <a:bodyPr/>
          <a:lstStyle/>
          <a:p>
            <a:endParaRPr lang="en-US"/>
          </a:p>
        </p:txBody>
      </p:sp>
      <p:sp>
        <p:nvSpPr>
          <p:cNvPr id="7" name="Text 5"/>
          <p:cNvSpPr/>
          <p:nvPr/>
        </p:nvSpPr>
        <p:spPr>
          <a:xfrm>
            <a:off x="4251960" y="2651760"/>
            <a:ext cx="365760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Foundation Model</a:t>
            </a:r>
            <a:endParaRPr lang="en-US" sz="1400" dirty="0"/>
          </a:p>
        </p:txBody>
      </p:sp>
      <p:sp>
        <p:nvSpPr>
          <p:cNvPr id="8" name="Text 6"/>
          <p:cNvSpPr/>
          <p:nvPr/>
        </p:nvSpPr>
        <p:spPr>
          <a:xfrm>
            <a:off x="4251960" y="3017520"/>
            <a:ext cx="3657600" cy="457200"/>
          </a:xfrm>
          <a:prstGeom prst="rect">
            <a:avLst/>
          </a:prstGeom>
          <a:noFill/>
          <a:ln/>
        </p:spPr>
        <p:txBody>
          <a:bodyPr wrap="square" lIns="0" tIns="0" rIns="0" bIns="0" rtlCol="0" anchor="ctr"/>
          <a:lstStyle/>
          <a:p>
            <a:pPr marL="0" indent="0" algn="ctr">
              <a:buNone/>
            </a:pPr>
            <a:r>
              <a:rPr lang="en-US" sz="950" dirty="0">
                <a:solidFill>
                  <a:srgbClr val="B0C4DE"/>
                </a:solidFill>
                <a:latin typeface="Calibri" pitchFamily="34" charset="0"/>
                <a:ea typeface="Calibri" pitchFamily="34" charset="-122"/>
                <a:cs typeface="Calibri" pitchFamily="34" charset="-120"/>
              </a:rPr>
              <a:t>Commodity. Swappable. Improves every 6 months.</a:t>
            </a:r>
            <a:endParaRPr lang="en-US" sz="950" dirty="0"/>
          </a:p>
        </p:txBody>
      </p:sp>
      <p:sp>
        <p:nvSpPr>
          <p:cNvPr id="9" name="Shape 7"/>
          <p:cNvSpPr/>
          <p:nvPr/>
        </p:nvSpPr>
        <p:spPr>
          <a:xfrm>
            <a:off x="457200" y="1325880"/>
            <a:ext cx="3520440" cy="1828800"/>
          </a:xfrm>
          <a:prstGeom prst="roundRect">
            <a:avLst>
              <a:gd name="adj" fmla="val 6000"/>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10" name="Shape 8"/>
          <p:cNvSpPr/>
          <p:nvPr/>
        </p:nvSpPr>
        <p:spPr>
          <a:xfrm>
            <a:off x="566928" y="1435608"/>
            <a:ext cx="329184" cy="329184"/>
          </a:xfrm>
          <a:prstGeom prst="ellipse">
            <a:avLst/>
          </a:prstGeom>
          <a:solidFill>
            <a:srgbClr val="00B4D8"/>
          </a:solidFill>
          <a:ln/>
        </p:spPr>
        <p:txBody>
          <a:bodyPr/>
          <a:lstStyle/>
          <a:p>
            <a:endParaRPr lang="en-US"/>
          </a:p>
        </p:txBody>
      </p:sp>
      <p:sp>
        <p:nvSpPr>
          <p:cNvPr id="11" name="Text 9"/>
          <p:cNvSpPr/>
          <p:nvPr/>
        </p:nvSpPr>
        <p:spPr>
          <a:xfrm>
            <a:off x="566928" y="1435608"/>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T</a:t>
            </a:r>
            <a:endParaRPr lang="en-US" sz="1300" dirty="0"/>
          </a:p>
        </p:txBody>
      </p:sp>
      <p:sp>
        <p:nvSpPr>
          <p:cNvPr id="12" name="Text 10"/>
          <p:cNvSpPr/>
          <p:nvPr/>
        </p:nvSpPr>
        <p:spPr>
          <a:xfrm>
            <a:off x="987552" y="1417320"/>
            <a:ext cx="2880360" cy="274320"/>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Tool Integration</a:t>
            </a:r>
            <a:endParaRPr lang="en-US" sz="1150" dirty="0"/>
          </a:p>
        </p:txBody>
      </p:sp>
      <p:sp>
        <p:nvSpPr>
          <p:cNvPr id="13" name="Text 11"/>
          <p:cNvSpPr/>
          <p:nvPr/>
        </p:nvSpPr>
        <p:spPr>
          <a:xfrm>
            <a:off x="512064" y="1811343"/>
            <a:ext cx="3410712" cy="265176"/>
          </a:xfrm>
          <a:prstGeom prst="rect">
            <a:avLst/>
          </a:prstGeom>
          <a:noFill/>
          <a:ln/>
        </p:spPr>
        <p:txBody>
          <a:bodyPr wrap="square" lIns="0" tIns="0" rIns="0" bIns="0" rtlCol="0" anchor="ctr"/>
          <a:lstStyle/>
          <a:p>
            <a:pPr>
              <a:lnSpc>
                <a:spcPct val="110000"/>
              </a:lnSpc>
            </a:pPr>
            <a:r>
              <a:rPr lang="en-US" sz="850" dirty="0">
                <a:solidFill>
                  <a:srgbClr val="1A1A2E"/>
                </a:solidFill>
                <a:latin typeface="Calibri" pitchFamily="34" charset="0"/>
                <a:ea typeface="Calibri" pitchFamily="34" charset="-122"/>
                <a:cs typeface="Calibri" pitchFamily="34" charset="-120"/>
              </a:rPr>
              <a:t>Interfaces, not the tools themselves. Swap the instrument, keep the harness.</a:t>
            </a:r>
            <a:endParaRPr lang="en-US" sz="850" dirty="0"/>
          </a:p>
          <a:p>
            <a:pPr marL="0" indent="0">
              <a:lnSpc>
                <a:spcPct val="110000"/>
              </a:lnSpc>
              <a:buNone/>
            </a:pPr>
            <a:endParaRPr lang="en-US" sz="850" dirty="0"/>
          </a:p>
        </p:txBody>
      </p:sp>
      <p:sp>
        <p:nvSpPr>
          <p:cNvPr id="15" name="Text 13"/>
          <p:cNvSpPr/>
          <p:nvPr/>
        </p:nvSpPr>
        <p:spPr>
          <a:xfrm>
            <a:off x="594360" y="1978197"/>
            <a:ext cx="3246120" cy="274320"/>
          </a:xfrm>
          <a:prstGeom prst="rect">
            <a:avLst/>
          </a:prstGeom>
          <a:noFill/>
          <a:ln/>
        </p:spPr>
        <p:txBody>
          <a:bodyPr wrap="square" lIns="0" tIns="0" rIns="0" bIns="0" rtlCol="0" anchor="ctr"/>
          <a:lstStyle/>
          <a:p>
            <a:pPr marL="0" indent="0">
              <a:lnSpc>
                <a:spcPct val="110000"/>
              </a:lnSpc>
              <a:buNone/>
            </a:pPr>
            <a:r>
              <a:rPr lang="en-US" sz="850" dirty="0">
                <a:solidFill>
                  <a:srgbClr val="1A1A2E"/>
                </a:solidFill>
                <a:latin typeface="Calibri" pitchFamily="34" charset="0"/>
                <a:ea typeface="Calibri" pitchFamily="34" charset="-122"/>
                <a:cs typeface="Calibri" pitchFamily="34" charset="-120"/>
              </a:rPr>
              <a:t>• MCP protocol: callable connections</a:t>
            </a:r>
            <a:endParaRPr lang="en-US" sz="850" dirty="0"/>
          </a:p>
        </p:txBody>
      </p:sp>
      <p:sp>
        <p:nvSpPr>
          <p:cNvPr id="16" name="Text 14"/>
          <p:cNvSpPr/>
          <p:nvPr/>
        </p:nvSpPr>
        <p:spPr>
          <a:xfrm>
            <a:off x="594360" y="2270804"/>
            <a:ext cx="3383280" cy="291177"/>
          </a:xfrm>
          <a:prstGeom prst="rect">
            <a:avLst/>
          </a:prstGeom>
          <a:noFill/>
          <a:ln/>
        </p:spPr>
        <p:txBody>
          <a:bodyPr wrap="square" lIns="0" tIns="0" rIns="0" bIns="0" rtlCol="0" anchor="ctr"/>
          <a:lstStyle/>
          <a:p>
            <a:pPr>
              <a:lnSpc>
                <a:spcPct val="110000"/>
              </a:lnSpc>
            </a:pPr>
            <a:r>
              <a:rPr lang="en-US" sz="850" dirty="0">
                <a:solidFill>
                  <a:srgbClr val="1A1A2E"/>
                </a:solidFill>
                <a:latin typeface="Calibri" pitchFamily="34" charset="0"/>
                <a:ea typeface="Calibri" pitchFamily="34" charset="-122"/>
                <a:cs typeface="Calibri" pitchFamily="34" charset="-120"/>
              </a:rPr>
              <a:t>• Documentation (what it does, valid inputs, scientific meaning of outputs</a:t>
            </a:r>
            <a:endParaRPr lang="en-US" sz="850" dirty="0"/>
          </a:p>
        </p:txBody>
      </p:sp>
      <p:sp>
        <p:nvSpPr>
          <p:cNvPr id="18" name="Text 16"/>
          <p:cNvSpPr/>
          <p:nvPr/>
        </p:nvSpPr>
        <p:spPr>
          <a:xfrm>
            <a:off x="621792" y="2604739"/>
            <a:ext cx="3246120" cy="274320"/>
          </a:xfrm>
          <a:prstGeom prst="rect">
            <a:avLst/>
          </a:prstGeom>
          <a:noFill/>
          <a:ln/>
        </p:spPr>
        <p:txBody>
          <a:bodyPr wrap="square" lIns="0" tIns="0" rIns="0" bIns="0" rtlCol="0" anchor="ctr"/>
          <a:lstStyle/>
          <a:p>
            <a:pPr marL="0" indent="0">
              <a:lnSpc>
                <a:spcPct val="110000"/>
              </a:lnSpc>
              <a:buNone/>
            </a:pPr>
            <a:r>
              <a:rPr lang="en-US" sz="850" dirty="0">
                <a:solidFill>
                  <a:srgbClr val="1A1A2E"/>
                </a:solidFill>
                <a:latin typeface="Calibri" pitchFamily="34" charset="0"/>
                <a:ea typeface="Calibri" pitchFamily="34" charset="-122"/>
                <a:cs typeface="Calibri" pitchFamily="34" charset="-120"/>
              </a:rPr>
              <a:t>• Permissions (physical stakes)</a:t>
            </a:r>
            <a:endParaRPr lang="en-US" sz="850" dirty="0"/>
          </a:p>
        </p:txBody>
      </p:sp>
      <p:sp>
        <p:nvSpPr>
          <p:cNvPr id="19" name="Shape 17"/>
          <p:cNvSpPr/>
          <p:nvPr/>
        </p:nvSpPr>
        <p:spPr>
          <a:xfrm>
            <a:off x="457200" y="3337560"/>
            <a:ext cx="3520440" cy="2468880"/>
          </a:xfrm>
          <a:prstGeom prst="roundRect">
            <a:avLst>
              <a:gd name="adj" fmla="val 4444"/>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20" name="Shape 18"/>
          <p:cNvSpPr/>
          <p:nvPr/>
        </p:nvSpPr>
        <p:spPr>
          <a:xfrm>
            <a:off x="566928" y="3447288"/>
            <a:ext cx="329184" cy="329184"/>
          </a:xfrm>
          <a:prstGeom prst="ellipse">
            <a:avLst/>
          </a:prstGeom>
          <a:solidFill>
            <a:srgbClr val="0077B6"/>
          </a:solidFill>
          <a:ln/>
        </p:spPr>
        <p:txBody>
          <a:bodyPr/>
          <a:lstStyle/>
          <a:p>
            <a:endParaRPr lang="en-US"/>
          </a:p>
        </p:txBody>
      </p:sp>
      <p:sp>
        <p:nvSpPr>
          <p:cNvPr id="21" name="Text 19"/>
          <p:cNvSpPr/>
          <p:nvPr/>
        </p:nvSpPr>
        <p:spPr>
          <a:xfrm>
            <a:off x="566928" y="3447288"/>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M</a:t>
            </a:r>
            <a:endParaRPr lang="en-US" sz="1300" dirty="0"/>
          </a:p>
        </p:txBody>
      </p:sp>
      <p:sp>
        <p:nvSpPr>
          <p:cNvPr id="22" name="Text 20"/>
          <p:cNvSpPr/>
          <p:nvPr/>
        </p:nvSpPr>
        <p:spPr>
          <a:xfrm>
            <a:off x="987552" y="3429000"/>
            <a:ext cx="2743200" cy="274320"/>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Memory &amp; State</a:t>
            </a:r>
            <a:endParaRPr lang="en-US" sz="1150" dirty="0"/>
          </a:p>
        </p:txBody>
      </p:sp>
      <p:sp>
        <p:nvSpPr>
          <p:cNvPr id="23" name="Shape 21"/>
          <p:cNvSpPr/>
          <p:nvPr/>
        </p:nvSpPr>
        <p:spPr>
          <a:xfrm>
            <a:off x="594360" y="3794760"/>
            <a:ext cx="3246120" cy="438912"/>
          </a:xfrm>
          <a:prstGeom prst="roundRect">
            <a:avLst>
              <a:gd name="adj" fmla="val 12500"/>
            </a:avLst>
          </a:prstGeom>
          <a:solidFill>
            <a:srgbClr val="415A77"/>
          </a:solidFill>
          <a:ln/>
        </p:spPr>
        <p:txBody>
          <a:bodyPr/>
          <a:lstStyle/>
          <a:p>
            <a:endParaRPr lang="en-US"/>
          </a:p>
        </p:txBody>
      </p:sp>
      <p:sp>
        <p:nvSpPr>
          <p:cNvPr id="24" name="Text 22"/>
          <p:cNvSpPr/>
          <p:nvPr/>
        </p:nvSpPr>
        <p:spPr>
          <a:xfrm>
            <a:off x="685800" y="3822192"/>
            <a:ext cx="1097280" cy="182880"/>
          </a:xfrm>
          <a:prstGeom prst="rect">
            <a:avLst/>
          </a:prstGeom>
          <a:noFill/>
          <a:ln/>
        </p:spPr>
        <p:txBody>
          <a:bodyPr wrap="square" lIns="0" tIns="0" rIns="0" bIns="0" rtlCol="0" anchor="ctr"/>
          <a:lstStyle/>
          <a:p>
            <a:pPr marL="0" indent="0">
              <a:buNone/>
            </a:pPr>
            <a:r>
              <a:rPr lang="en-US" sz="850" b="1" dirty="0">
                <a:solidFill>
                  <a:srgbClr val="FFFFFF"/>
                </a:solidFill>
                <a:latin typeface="Calibri" pitchFamily="34" charset="0"/>
                <a:ea typeface="Calibri" pitchFamily="34" charset="-122"/>
                <a:cs typeface="Calibri" pitchFamily="34" charset="-120"/>
              </a:rPr>
              <a:t>Short-term</a:t>
            </a:r>
            <a:endParaRPr lang="en-US" sz="850" dirty="0"/>
          </a:p>
        </p:txBody>
      </p:sp>
      <p:sp>
        <p:nvSpPr>
          <p:cNvPr id="25" name="Text 23"/>
          <p:cNvSpPr/>
          <p:nvPr/>
        </p:nvSpPr>
        <p:spPr>
          <a:xfrm>
            <a:off x="1828800" y="3813048"/>
            <a:ext cx="1920240" cy="393192"/>
          </a:xfrm>
          <a:prstGeom prst="rect">
            <a:avLst/>
          </a:prstGeom>
          <a:noFill/>
          <a:ln/>
        </p:spPr>
        <p:txBody>
          <a:bodyPr wrap="square" lIns="0" tIns="0" rIns="0" bIns="0" rtlCol="0" anchor="ctr"/>
          <a:lstStyle/>
          <a:p>
            <a:pPr marL="0" indent="0">
              <a:lnSpc>
                <a:spcPct val="110000"/>
              </a:lnSpc>
              <a:buNone/>
            </a:pPr>
            <a:r>
              <a:rPr lang="en-US" sz="750" dirty="0">
                <a:solidFill>
                  <a:srgbClr val="FFFFFF"/>
                </a:solidFill>
                <a:latin typeface="Calibri" pitchFamily="34" charset="0"/>
                <a:ea typeface="Calibri" pitchFamily="34" charset="-122"/>
                <a:cs typeface="Calibri" pitchFamily="34" charset="-120"/>
              </a:rPr>
              <a:t>Context window, scratch files. Promote or lose it.</a:t>
            </a:r>
            <a:endParaRPr lang="en-US" sz="750" dirty="0"/>
          </a:p>
        </p:txBody>
      </p:sp>
      <p:sp>
        <p:nvSpPr>
          <p:cNvPr id="26" name="Shape 24"/>
          <p:cNvSpPr/>
          <p:nvPr/>
        </p:nvSpPr>
        <p:spPr>
          <a:xfrm>
            <a:off x="594360" y="4297680"/>
            <a:ext cx="3246120" cy="438912"/>
          </a:xfrm>
          <a:prstGeom prst="roundRect">
            <a:avLst>
              <a:gd name="adj" fmla="val 12500"/>
            </a:avLst>
          </a:prstGeom>
          <a:solidFill>
            <a:srgbClr val="0077B6"/>
          </a:solidFill>
          <a:ln/>
        </p:spPr>
        <p:txBody>
          <a:bodyPr/>
          <a:lstStyle/>
          <a:p>
            <a:endParaRPr lang="en-US"/>
          </a:p>
        </p:txBody>
      </p:sp>
      <p:sp>
        <p:nvSpPr>
          <p:cNvPr id="27" name="Text 25"/>
          <p:cNvSpPr/>
          <p:nvPr/>
        </p:nvSpPr>
        <p:spPr>
          <a:xfrm>
            <a:off x="685800" y="4325112"/>
            <a:ext cx="1097280" cy="182880"/>
          </a:xfrm>
          <a:prstGeom prst="rect">
            <a:avLst/>
          </a:prstGeom>
          <a:noFill/>
          <a:ln/>
        </p:spPr>
        <p:txBody>
          <a:bodyPr wrap="square" lIns="0" tIns="0" rIns="0" bIns="0" rtlCol="0" anchor="ctr"/>
          <a:lstStyle/>
          <a:p>
            <a:pPr marL="0" indent="0">
              <a:buNone/>
            </a:pPr>
            <a:r>
              <a:rPr lang="en-US" sz="850" b="1" dirty="0">
                <a:solidFill>
                  <a:srgbClr val="FFFFFF"/>
                </a:solidFill>
                <a:latin typeface="Calibri" pitchFamily="34" charset="0"/>
                <a:ea typeface="Calibri" pitchFamily="34" charset="-122"/>
                <a:cs typeface="Calibri" pitchFamily="34" charset="-120"/>
              </a:rPr>
              <a:t>Medium-term</a:t>
            </a:r>
            <a:endParaRPr lang="en-US" sz="850" dirty="0"/>
          </a:p>
        </p:txBody>
      </p:sp>
      <p:sp>
        <p:nvSpPr>
          <p:cNvPr id="28" name="Text 26"/>
          <p:cNvSpPr/>
          <p:nvPr/>
        </p:nvSpPr>
        <p:spPr>
          <a:xfrm>
            <a:off x="1828800" y="4315968"/>
            <a:ext cx="1920240" cy="393192"/>
          </a:xfrm>
          <a:prstGeom prst="rect">
            <a:avLst/>
          </a:prstGeom>
          <a:noFill/>
          <a:ln/>
        </p:spPr>
        <p:txBody>
          <a:bodyPr wrap="square" lIns="0" tIns="0" rIns="0" bIns="0" rtlCol="0" anchor="ctr"/>
          <a:lstStyle/>
          <a:p>
            <a:pPr marL="0" indent="0">
              <a:lnSpc>
                <a:spcPct val="110000"/>
              </a:lnSpc>
              <a:buNone/>
            </a:pPr>
            <a:r>
              <a:rPr lang="en-US" sz="750" dirty="0">
                <a:solidFill>
                  <a:srgbClr val="FFFFFF"/>
                </a:solidFill>
                <a:latin typeface="Calibri" pitchFamily="34" charset="0"/>
                <a:ea typeface="Calibri" pitchFamily="34" charset="-122"/>
                <a:cs typeface="Calibri" pitchFamily="34" charset="-120"/>
              </a:rPr>
              <a:t>Obsidian, Claude memory, CLAUDE.md. Survives sessions, decays with projects.</a:t>
            </a:r>
            <a:endParaRPr lang="en-US" sz="750" dirty="0"/>
          </a:p>
        </p:txBody>
      </p:sp>
      <p:sp>
        <p:nvSpPr>
          <p:cNvPr id="29" name="Shape 27"/>
          <p:cNvSpPr/>
          <p:nvPr/>
        </p:nvSpPr>
        <p:spPr>
          <a:xfrm>
            <a:off x="594360" y="4892040"/>
            <a:ext cx="3246120" cy="438912"/>
          </a:xfrm>
          <a:prstGeom prst="roundRect">
            <a:avLst>
              <a:gd name="adj" fmla="val 12500"/>
            </a:avLst>
          </a:prstGeom>
          <a:solidFill>
            <a:srgbClr val="0D1B2A"/>
          </a:solidFill>
          <a:ln/>
        </p:spPr>
        <p:txBody>
          <a:bodyPr/>
          <a:lstStyle/>
          <a:p>
            <a:endParaRPr lang="en-US"/>
          </a:p>
        </p:txBody>
      </p:sp>
      <p:sp>
        <p:nvSpPr>
          <p:cNvPr id="30" name="Text 28"/>
          <p:cNvSpPr/>
          <p:nvPr/>
        </p:nvSpPr>
        <p:spPr>
          <a:xfrm>
            <a:off x="685800" y="4919472"/>
            <a:ext cx="1097280" cy="182880"/>
          </a:xfrm>
          <a:prstGeom prst="rect">
            <a:avLst/>
          </a:prstGeom>
          <a:noFill/>
          <a:ln/>
        </p:spPr>
        <p:txBody>
          <a:bodyPr wrap="square" lIns="0" tIns="0" rIns="0" bIns="0" rtlCol="0" anchor="ctr"/>
          <a:lstStyle/>
          <a:p>
            <a:pPr marL="0" indent="0">
              <a:buNone/>
            </a:pPr>
            <a:r>
              <a:rPr lang="en-US" sz="850" b="1" dirty="0">
                <a:solidFill>
                  <a:srgbClr val="FFFFFF"/>
                </a:solidFill>
                <a:latin typeface="Calibri" pitchFamily="34" charset="0"/>
                <a:ea typeface="Calibri" pitchFamily="34" charset="-122"/>
                <a:cs typeface="Calibri" pitchFamily="34" charset="-120"/>
              </a:rPr>
              <a:t>Long-term</a:t>
            </a:r>
            <a:endParaRPr lang="en-US" sz="850" dirty="0"/>
          </a:p>
        </p:txBody>
      </p:sp>
      <p:sp>
        <p:nvSpPr>
          <p:cNvPr id="31" name="Text 29"/>
          <p:cNvSpPr/>
          <p:nvPr/>
        </p:nvSpPr>
        <p:spPr>
          <a:xfrm>
            <a:off x="1828800" y="4910328"/>
            <a:ext cx="1920240" cy="393192"/>
          </a:xfrm>
          <a:prstGeom prst="rect">
            <a:avLst/>
          </a:prstGeom>
          <a:noFill/>
          <a:ln/>
        </p:spPr>
        <p:txBody>
          <a:bodyPr wrap="square" lIns="0" tIns="0" rIns="0" bIns="0" rtlCol="0" anchor="ctr"/>
          <a:lstStyle/>
          <a:p>
            <a:pPr marL="0" indent="0">
              <a:lnSpc>
                <a:spcPct val="110000"/>
              </a:lnSpc>
              <a:buNone/>
            </a:pPr>
            <a:r>
              <a:rPr lang="en-US" sz="750" dirty="0">
                <a:solidFill>
                  <a:srgbClr val="FFFFFF"/>
                </a:solidFill>
                <a:latin typeface="Calibri" pitchFamily="34" charset="0"/>
                <a:ea typeface="Calibri" pitchFamily="34" charset="-122"/>
                <a:cs typeface="Calibri" pitchFamily="34" charset="-120"/>
              </a:rPr>
              <a:t>Graph DB, experimental repositories. Outlives people and projects.</a:t>
            </a:r>
            <a:endParaRPr lang="en-US" sz="750" dirty="0"/>
          </a:p>
        </p:txBody>
      </p:sp>
      <p:sp>
        <p:nvSpPr>
          <p:cNvPr id="32" name="Text 30"/>
          <p:cNvSpPr/>
          <p:nvPr/>
        </p:nvSpPr>
        <p:spPr>
          <a:xfrm>
            <a:off x="594360" y="5394960"/>
            <a:ext cx="3246120" cy="274320"/>
          </a:xfrm>
          <a:prstGeom prst="rect">
            <a:avLst/>
          </a:prstGeom>
          <a:noFill/>
          <a:ln/>
        </p:spPr>
        <p:txBody>
          <a:bodyPr wrap="square" lIns="0" tIns="0" rIns="0" bIns="0" rtlCol="0" anchor="ctr"/>
          <a:lstStyle/>
          <a:p>
            <a:pPr marL="0" indent="0" algn="ctr">
              <a:buNone/>
            </a:pPr>
            <a:r>
              <a:rPr lang="en-US" sz="750" i="1" dirty="0">
                <a:solidFill>
                  <a:srgbClr val="6B7280"/>
                </a:solidFill>
                <a:latin typeface="Calibri" pitchFamily="34" charset="0"/>
                <a:ea typeface="Calibri" pitchFamily="34" charset="-122"/>
                <a:cs typeface="Calibri" pitchFamily="34" charset="-120"/>
              </a:rPr>
              <a:t>Don't lose work → Don't re-explain → Don't lose institutional knowledge</a:t>
            </a:r>
            <a:endParaRPr lang="en-US" sz="750" dirty="0"/>
          </a:p>
        </p:txBody>
      </p:sp>
      <p:sp>
        <p:nvSpPr>
          <p:cNvPr id="33" name="Shape 31"/>
          <p:cNvSpPr/>
          <p:nvPr/>
        </p:nvSpPr>
        <p:spPr>
          <a:xfrm>
            <a:off x="8092440" y="1325880"/>
            <a:ext cx="3520440" cy="1452235"/>
          </a:xfrm>
          <a:prstGeom prst="roundRect">
            <a:avLst>
              <a:gd name="adj" fmla="val 7059"/>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34" name="Shape 32"/>
          <p:cNvSpPr/>
          <p:nvPr/>
        </p:nvSpPr>
        <p:spPr>
          <a:xfrm>
            <a:off x="8202168" y="1435608"/>
            <a:ext cx="329184" cy="329184"/>
          </a:xfrm>
          <a:prstGeom prst="ellipse">
            <a:avLst/>
          </a:prstGeom>
          <a:solidFill>
            <a:srgbClr val="00B4D8"/>
          </a:solidFill>
          <a:ln/>
        </p:spPr>
        <p:txBody>
          <a:bodyPr/>
          <a:lstStyle/>
          <a:p>
            <a:endParaRPr lang="en-US"/>
          </a:p>
        </p:txBody>
      </p:sp>
      <p:sp>
        <p:nvSpPr>
          <p:cNvPr id="35" name="Text 33"/>
          <p:cNvSpPr/>
          <p:nvPr/>
        </p:nvSpPr>
        <p:spPr>
          <a:xfrm>
            <a:off x="8202168" y="1435608"/>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P</a:t>
            </a:r>
            <a:endParaRPr lang="en-US" sz="1300" dirty="0"/>
          </a:p>
        </p:txBody>
      </p:sp>
      <p:sp>
        <p:nvSpPr>
          <p:cNvPr id="36" name="Text 34"/>
          <p:cNvSpPr/>
          <p:nvPr/>
        </p:nvSpPr>
        <p:spPr>
          <a:xfrm>
            <a:off x="8622792" y="1417320"/>
            <a:ext cx="2880360" cy="274320"/>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Planning &amp; Decomposition</a:t>
            </a:r>
            <a:endParaRPr lang="en-US" sz="1150" dirty="0"/>
          </a:p>
        </p:txBody>
      </p:sp>
      <p:sp>
        <p:nvSpPr>
          <p:cNvPr id="37" name="Text 35"/>
          <p:cNvSpPr/>
          <p:nvPr/>
        </p:nvSpPr>
        <p:spPr>
          <a:xfrm>
            <a:off x="8229600" y="1737360"/>
            <a:ext cx="3246120" cy="274320"/>
          </a:xfrm>
          <a:prstGeom prst="rect">
            <a:avLst/>
          </a:prstGeom>
          <a:noFill/>
          <a:ln/>
        </p:spPr>
        <p:txBody>
          <a:bodyPr wrap="square" lIns="0" tIns="0" rIns="0" bIns="0" rtlCol="0" anchor="ctr"/>
          <a:lstStyle/>
          <a:p>
            <a:pPr marL="0" indent="0">
              <a:lnSpc>
                <a:spcPct val="110000"/>
              </a:lnSpc>
              <a:buNone/>
            </a:pPr>
            <a:r>
              <a:rPr lang="en-US" sz="850" dirty="0">
                <a:solidFill>
                  <a:srgbClr val="1A1A2E"/>
                </a:solidFill>
                <a:latin typeface="Calibri" pitchFamily="34" charset="0"/>
                <a:ea typeface="Calibri" pitchFamily="34" charset="-122"/>
                <a:cs typeface="Calibri" pitchFamily="34" charset="-120"/>
              </a:rPr>
              <a:t>Hypothesis object specifications:</a:t>
            </a:r>
            <a:endParaRPr lang="en-US" sz="850" dirty="0"/>
          </a:p>
        </p:txBody>
      </p:sp>
      <p:sp>
        <p:nvSpPr>
          <p:cNvPr id="38" name="Text 36"/>
          <p:cNvSpPr/>
          <p:nvPr/>
        </p:nvSpPr>
        <p:spPr>
          <a:xfrm>
            <a:off x="8229600" y="2029968"/>
            <a:ext cx="3246120" cy="274320"/>
          </a:xfrm>
          <a:prstGeom prst="rect">
            <a:avLst/>
          </a:prstGeom>
          <a:noFill/>
          <a:ln/>
        </p:spPr>
        <p:txBody>
          <a:bodyPr wrap="square" lIns="0" tIns="0" rIns="0" bIns="0" rtlCol="0" anchor="ctr"/>
          <a:lstStyle/>
          <a:p>
            <a:pPr>
              <a:lnSpc>
                <a:spcPct val="110000"/>
              </a:lnSpc>
            </a:pPr>
            <a:r>
              <a:rPr lang="en-US" sz="850" dirty="0">
                <a:solidFill>
                  <a:srgbClr val="1A1A2E"/>
                </a:solidFill>
                <a:latin typeface="Calibri" pitchFamily="34" charset="0"/>
                <a:ea typeface="Calibri" pitchFamily="34" charset="-122"/>
                <a:cs typeface="Calibri" pitchFamily="34" charset="-120"/>
              </a:rPr>
              <a:t>goals, design space, constraints, acceptance criteria. </a:t>
            </a:r>
            <a:endParaRPr lang="en-US" sz="850" dirty="0"/>
          </a:p>
        </p:txBody>
      </p:sp>
      <p:sp>
        <p:nvSpPr>
          <p:cNvPr id="40" name="Text 38"/>
          <p:cNvSpPr/>
          <p:nvPr/>
        </p:nvSpPr>
        <p:spPr>
          <a:xfrm>
            <a:off x="8229600" y="2372868"/>
            <a:ext cx="3246120" cy="274320"/>
          </a:xfrm>
          <a:prstGeom prst="rect">
            <a:avLst/>
          </a:prstGeom>
          <a:noFill/>
          <a:ln/>
        </p:spPr>
        <p:txBody>
          <a:bodyPr wrap="square" lIns="0" tIns="0" rIns="0" bIns="0" rtlCol="0" anchor="ctr"/>
          <a:lstStyle/>
          <a:p>
            <a:pPr>
              <a:lnSpc>
                <a:spcPct val="110000"/>
              </a:lnSpc>
            </a:pPr>
            <a:r>
              <a:rPr lang="en-US" sz="850" dirty="0">
                <a:solidFill>
                  <a:srgbClr val="1A1A2E"/>
                </a:solidFill>
                <a:latin typeface="Calibri" pitchFamily="34" charset="0"/>
                <a:ea typeface="Calibri" pitchFamily="34" charset="-122"/>
                <a:cs typeface="Calibri" pitchFamily="34" charset="-120"/>
              </a:rPr>
              <a:t>The static blueprint — scientific PRD.</a:t>
            </a:r>
            <a:endParaRPr lang="en-US" sz="850" dirty="0"/>
          </a:p>
        </p:txBody>
      </p:sp>
      <p:sp>
        <p:nvSpPr>
          <p:cNvPr id="41" name="Shape 39"/>
          <p:cNvSpPr/>
          <p:nvPr/>
        </p:nvSpPr>
        <p:spPr>
          <a:xfrm>
            <a:off x="8092440" y="3007826"/>
            <a:ext cx="3520440" cy="1278499"/>
          </a:xfrm>
          <a:prstGeom prst="roundRect">
            <a:avLst>
              <a:gd name="adj" fmla="val 7059"/>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42" name="Shape 40"/>
          <p:cNvSpPr/>
          <p:nvPr/>
        </p:nvSpPr>
        <p:spPr>
          <a:xfrm>
            <a:off x="8202168" y="3117554"/>
            <a:ext cx="329184" cy="329184"/>
          </a:xfrm>
          <a:prstGeom prst="ellipse">
            <a:avLst/>
          </a:prstGeom>
          <a:solidFill>
            <a:srgbClr val="0077B6"/>
          </a:solidFill>
          <a:ln/>
        </p:spPr>
        <p:txBody>
          <a:bodyPr/>
          <a:lstStyle/>
          <a:p>
            <a:endParaRPr lang="en-US"/>
          </a:p>
        </p:txBody>
      </p:sp>
      <p:sp>
        <p:nvSpPr>
          <p:cNvPr id="43" name="Text 41"/>
          <p:cNvSpPr/>
          <p:nvPr/>
        </p:nvSpPr>
        <p:spPr>
          <a:xfrm>
            <a:off x="8202168" y="3117554"/>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V</a:t>
            </a:r>
            <a:endParaRPr lang="en-US" sz="1300" dirty="0"/>
          </a:p>
        </p:txBody>
      </p:sp>
      <p:sp>
        <p:nvSpPr>
          <p:cNvPr id="44" name="Text 42"/>
          <p:cNvSpPr/>
          <p:nvPr/>
        </p:nvSpPr>
        <p:spPr>
          <a:xfrm>
            <a:off x="8622792" y="3099266"/>
            <a:ext cx="2880360" cy="274320"/>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Verification &amp; Guardrails</a:t>
            </a:r>
            <a:endParaRPr lang="en-US" sz="1150" dirty="0"/>
          </a:p>
        </p:txBody>
      </p:sp>
      <p:sp>
        <p:nvSpPr>
          <p:cNvPr id="45" name="Text 43"/>
          <p:cNvSpPr/>
          <p:nvPr/>
        </p:nvSpPr>
        <p:spPr>
          <a:xfrm>
            <a:off x="8229600" y="3419306"/>
            <a:ext cx="3246120" cy="274320"/>
          </a:xfrm>
          <a:prstGeom prst="rect">
            <a:avLst/>
          </a:prstGeom>
          <a:noFill/>
          <a:ln/>
        </p:spPr>
        <p:txBody>
          <a:bodyPr wrap="square" lIns="0" tIns="0" rIns="0" bIns="0" rtlCol="0" anchor="ctr"/>
          <a:lstStyle/>
          <a:p>
            <a:pPr>
              <a:lnSpc>
                <a:spcPct val="110000"/>
              </a:lnSpc>
            </a:pPr>
            <a:r>
              <a:rPr lang="en-US" sz="850" dirty="0">
                <a:solidFill>
                  <a:srgbClr val="1A1A2E"/>
                </a:solidFill>
                <a:latin typeface="Calibri" pitchFamily="34" charset="0"/>
                <a:ea typeface="Calibri" pitchFamily="34" charset="-122"/>
                <a:cs typeface="Calibri" pitchFamily="34" charset="-120"/>
              </a:rPr>
              <a:t>Persistent adversarial policy, independent of executing components.</a:t>
            </a:r>
            <a:endParaRPr lang="en-US" sz="850" dirty="0"/>
          </a:p>
        </p:txBody>
      </p:sp>
      <p:sp>
        <p:nvSpPr>
          <p:cNvPr id="47" name="Text 45"/>
          <p:cNvSpPr/>
          <p:nvPr/>
        </p:nvSpPr>
        <p:spPr>
          <a:xfrm>
            <a:off x="8229600" y="3766778"/>
            <a:ext cx="3246120" cy="274320"/>
          </a:xfrm>
          <a:prstGeom prst="rect">
            <a:avLst/>
          </a:prstGeom>
          <a:noFill/>
          <a:ln/>
        </p:spPr>
        <p:txBody>
          <a:bodyPr wrap="square" lIns="0" tIns="0" rIns="0" bIns="0" rtlCol="0" anchor="ctr"/>
          <a:lstStyle/>
          <a:p>
            <a:pPr>
              <a:lnSpc>
                <a:spcPct val="110000"/>
              </a:lnSpc>
            </a:pPr>
            <a:r>
              <a:rPr lang="en-US" sz="850" dirty="0">
                <a:solidFill>
                  <a:srgbClr val="1A1A2E"/>
                </a:solidFill>
                <a:latin typeface="Calibri" pitchFamily="34" charset="0"/>
                <a:ea typeface="Calibri" pitchFamily="34" charset="-122"/>
                <a:cs typeface="Calibri" pitchFamily="34" charset="-120"/>
              </a:rPr>
              <a:t>Safety interlocks, audit logging, escalation to human oversight.</a:t>
            </a:r>
            <a:endParaRPr lang="en-US" sz="850" dirty="0"/>
          </a:p>
        </p:txBody>
      </p:sp>
      <p:sp>
        <p:nvSpPr>
          <p:cNvPr id="49" name="Shape 47"/>
          <p:cNvSpPr/>
          <p:nvPr/>
        </p:nvSpPr>
        <p:spPr>
          <a:xfrm>
            <a:off x="8092440" y="4536179"/>
            <a:ext cx="3520440" cy="1207008"/>
          </a:xfrm>
          <a:prstGeom prst="roundRect">
            <a:avLst>
              <a:gd name="adj" fmla="val 10909"/>
            </a:avLst>
          </a:prstGeom>
          <a:solidFill>
            <a:srgbClr val="FFFFFF"/>
          </a:solidFill>
          <a:ln/>
          <a:effectLst>
            <a:outerShdw blurRad="50800" dist="25400" dir="8100000" algn="bl" rotWithShape="0">
              <a:srgbClr val="000000">
                <a:alpha val="10000"/>
              </a:srgbClr>
            </a:outerShdw>
          </a:effectLst>
        </p:spPr>
        <p:txBody>
          <a:bodyPr/>
          <a:lstStyle/>
          <a:p>
            <a:endParaRPr lang="en-US"/>
          </a:p>
        </p:txBody>
      </p:sp>
      <p:sp>
        <p:nvSpPr>
          <p:cNvPr id="50" name="Shape 48"/>
          <p:cNvSpPr/>
          <p:nvPr/>
        </p:nvSpPr>
        <p:spPr>
          <a:xfrm>
            <a:off x="8202168" y="4629280"/>
            <a:ext cx="329184" cy="329184"/>
          </a:xfrm>
          <a:prstGeom prst="ellipse">
            <a:avLst/>
          </a:prstGeom>
          <a:solidFill>
            <a:srgbClr val="6B21A8"/>
          </a:solidFill>
          <a:ln/>
        </p:spPr>
        <p:txBody>
          <a:bodyPr/>
          <a:lstStyle/>
          <a:p>
            <a:endParaRPr lang="en-US"/>
          </a:p>
        </p:txBody>
      </p:sp>
      <p:sp>
        <p:nvSpPr>
          <p:cNvPr id="51" name="Text 49"/>
          <p:cNvSpPr/>
          <p:nvPr/>
        </p:nvSpPr>
        <p:spPr>
          <a:xfrm>
            <a:off x="8202168" y="4629280"/>
            <a:ext cx="329184" cy="329184"/>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a:t>
            </a:r>
            <a:endParaRPr lang="en-US" sz="1300" dirty="0"/>
          </a:p>
        </p:txBody>
      </p:sp>
      <p:sp>
        <p:nvSpPr>
          <p:cNvPr id="52" name="Text 50"/>
          <p:cNvSpPr/>
          <p:nvPr/>
        </p:nvSpPr>
        <p:spPr>
          <a:xfrm>
            <a:off x="8622792" y="4610992"/>
            <a:ext cx="2880360" cy="274320"/>
          </a:xfrm>
          <a:prstGeom prst="rect">
            <a:avLst/>
          </a:prstGeom>
          <a:noFill/>
          <a:ln/>
        </p:spPr>
        <p:txBody>
          <a:bodyPr wrap="square" lIns="0" tIns="0" rIns="0" bIns="0" rtlCol="0" anchor="ctr"/>
          <a:lstStyle/>
          <a:p>
            <a:pPr marL="0" indent="0">
              <a:buNone/>
            </a:pPr>
            <a:r>
              <a:rPr lang="en-US" sz="1150" b="1" dirty="0">
                <a:solidFill>
                  <a:srgbClr val="0D1B2A"/>
                </a:solidFill>
                <a:latin typeface="Calibri" pitchFamily="34" charset="0"/>
                <a:ea typeface="Calibri" pitchFamily="34" charset="-122"/>
                <a:cs typeface="Calibri" pitchFamily="34" charset="-120"/>
              </a:rPr>
              <a:t>Skills / Encoded Methodology</a:t>
            </a:r>
            <a:endParaRPr lang="en-US" sz="1150" dirty="0"/>
          </a:p>
        </p:txBody>
      </p:sp>
      <p:sp>
        <p:nvSpPr>
          <p:cNvPr id="53" name="Text 51"/>
          <p:cNvSpPr/>
          <p:nvPr/>
        </p:nvSpPr>
        <p:spPr>
          <a:xfrm>
            <a:off x="8229600" y="4931032"/>
            <a:ext cx="3246120" cy="274320"/>
          </a:xfrm>
          <a:prstGeom prst="rect">
            <a:avLst/>
          </a:prstGeom>
          <a:noFill/>
          <a:ln/>
        </p:spPr>
        <p:txBody>
          <a:bodyPr wrap="square" lIns="0" tIns="0" rIns="0" bIns="0" rtlCol="0" anchor="ctr"/>
          <a:lstStyle/>
          <a:p>
            <a:pPr marL="0" indent="0">
              <a:lnSpc>
                <a:spcPct val="110000"/>
              </a:lnSpc>
              <a:buNone/>
            </a:pPr>
            <a:r>
              <a:rPr lang="en-US" sz="850" dirty="0">
                <a:solidFill>
                  <a:srgbClr val="1A1A2E"/>
                </a:solidFill>
                <a:latin typeface="Calibri" pitchFamily="34" charset="0"/>
                <a:ea typeface="Calibri" pitchFamily="34" charset="-122"/>
                <a:cs typeface="Calibri" pitchFamily="34" charset="-120"/>
              </a:rPr>
              <a:t>Reusable domain methodology.</a:t>
            </a:r>
            <a:endParaRPr lang="en-US" sz="850" dirty="0"/>
          </a:p>
        </p:txBody>
      </p:sp>
      <p:sp>
        <p:nvSpPr>
          <p:cNvPr id="54" name="Text 52"/>
          <p:cNvSpPr/>
          <p:nvPr/>
        </p:nvSpPr>
        <p:spPr>
          <a:xfrm>
            <a:off x="8229600" y="5243589"/>
            <a:ext cx="3246120" cy="274320"/>
          </a:xfrm>
          <a:prstGeom prst="rect">
            <a:avLst/>
          </a:prstGeom>
          <a:noFill/>
          <a:ln/>
        </p:spPr>
        <p:txBody>
          <a:bodyPr wrap="square" lIns="0" tIns="0" rIns="0" bIns="0" rtlCol="0" anchor="ctr"/>
          <a:lstStyle/>
          <a:p>
            <a:pPr>
              <a:lnSpc>
                <a:spcPct val="110000"/>
              </a:lnSpc>
            </a:pPr>
            <a:r>
              <a:rPr lang="en-US" sz="850" dirty="0">
                <a:solidFill>
                  <a:srgbClr val="1A1A2E"/>
                </a:solidFill>
                <a:latin typeface="Calibri" pitchFamily="34" charset="0"/>
                <a:ea typeface="Calibri" pitchFamily="34" charset="-122"/>
                <a:cs typeface="Calibri" pitchFamily="34" charset="-120"/>
              </a:rPr>
              <a:t>Campaign orchestration, analysis protocols, pre-delivery scans.</a:t>
            </a:r>
            <a:endParaRPr lang="en-US" sz="850" dirty="0"/>
          </a:p>
        </p:txBody>
      </p:sp>
      <p:sp>
        <p:nvSpPr>
          <p:cNvPr id="61" name="Shape 59"/>
          <p:cNvSpPr/>
          <p:nvPr/>
        </p:nvSpPr>
        <p:spPr>
          <a:xfrm>
            <a:off x="274320" y="5989320"/>
            <a:ext cx="11612880" cy="411480"/>
          </a:xfrm>
          <a:prstGeom prst="roundRect">
            <a:avLst>
              <a:gd name="adj" fmla="val 17778"/>
            </a:avLst>
          </a:prstGeom>
          <a:solidFill>
            <a:srgbClr val="F7F7F5"/>
          </a:solidFill>
          <a:ln w="19050">
            <a:solidFill>
              <a:srgbClr val="00B4D8"/>
            </a:solidFill>
            <a:prstDash val="dash"/>
          </a:ln>
        </p:spPr>
        <p:txBody>
          <a:bodyPr/>
          <a:lstStyle/>
          <a:p>
            <a:endParaRPr lang="en-US"/>
          </a:p>
        </p:txBody>
      </p:sp>
      <p:sp>
        <p:nvSpPr>
          <p:cNvPr id="62" name="Text 60"/>
          <p:cNvSpPr/>
          <p:nvPr/>
        </p:nvSpPr>
        <p:spPr>
          <a:xfrm>
            <a:off x="457200" y="6007608"/>
            <a:ext cx="11247120" cy="365760"/>
          </a:xfrm>
          <a:prstGeom prst="rect">
            <a:avLst/>
          </a:prstGeom>
          <a:noFill/>
          <a:ln/>
        </p:spPr>
        <p:txBody>
          <a:bodyPr wrap="square" lIns="0" tIns="0" rIns="0" bIns="0" rtlCol="0" anchor="ctr"/>
          <a:lstStyle/>
          <a:p>
            <a:pPr marL="0" indent="0" algn="ctr">
              <a:buNone/>
            </a:pPr>
            <a:r>
              <a:rPr lang="en-US" sz="950" b="1" dirty="0">
                <a:solidFill>
                  <a:srgbClr val="0077B6"/>
                </a:solidFill>
                <a:latin typeface="Calibri" pitchFamily="34" charset="0"/>
                <a:ea typeface="Calibri" pitchFamily="34" charset="-122"/>
                <a:cs typeface="Calibri" pitchFamily="34" charset="-120"/>
              </a:rPr>
              <a:t>MODULARITY &amp; EXTENSIBILITY  —  Well-designed interfaces mean you swap instruments, skills, and hypothesis classes without touching the harness architecture.</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1520" y="274320"/>
            <a:ext cx="10698480" cy="640080"/>
          </a:xfrm>
          <a:prstGeom prst="rect">
            <a:avLst/>
          </a:prstGeom>
          <a:noFill/>
          <a:ln/>
        </p:spPr>
        <p:txBody>
          <a:bodyPr wrap="square" rtlCol="0" anchor="ctr"/>
          <a:lstStyle/>
          <a:p>
            <a:pPr marL="0" indent="0">
              <a:buNone/>
            </a:pPr>
            <a:r>
              <a:rPr lang="en-US" sz="2600" b="1" dirty="0">
                <a:solidFill>
                  <a:srgbClr val="0D1B2A"/>
                </a:solidFill>
                <a:latin typeface="Calibri" pitchFamily="34" charset="0"/>
                <a:ea typeface="Calibri" pitchFamily="34" charset="-122"/>
                <a:cs typeface="Calibri" pitchFamily="34" charset="-120"/>
              </a:rPr>
              <a:t>The Harness in Practice: Curiosity to Project Plan</a:t>
            </a:r>
            <a:endParaRPr lang="en-US" sz="2600" dirty="0"/>
          </a:p>
        </p:txBody>
      </p:sp>
      <p:sp>
        <p:nvSpPr>
          <p:cNvPr id="3" name="Shape 1"/>
          <p:cNvSpPr/>
          <p:nvPr/>
        </p:nvSpPr>
        <p:spPr>
          <a:xfrm>
            <a:off x="0" y="6537960"/>
            <a:ext cx="12188952" cy="320040"/>
          </a:xfrm>
          <a:prstGeom prst="rect">
            <a:avLst/>
          </a:prstGeom>
          <a:solidFill>
            <a:srgbClr val="0D1B2A"/>
          </a:solidFill>
          <a:ln/>
        </p:spPr>
        <p:txBody>
          <a:bodyPr/>
          <a:lstStyle/>
          <a:p>
            <a:endParaRPr lang="en-US"/>
          </a:p>
        </p:txBody>
      </p:sp>
      <p:sp>
        <p:nvSpPr>
          <p:cNvPr id="4" name="Text 2"/>
          <p:cNvSpPr/>
          <p:nvPr/>
        </p:nvSpPr>
        <p:spPr>
          <a:xfrm>
            <a:off x="731520" y="822960"/>
            <a:ext cx="10515600" cy="320040"/>
          </a:xfrm>
          <a:prstGeom prst="rect">
            <a:avLst/>
          </a:prstGeom>
          <a:noFill/>
          <a:ln/>
        </p:spPr>
        <p:txBody>
          <a:bodyPr wrap="square" lIns="0" tIns="0" rIns="0" bIns="0" rtlCol="0" anchor="ctr"/>
          <a:lstStyle/>
          <a:p>
            <a:pPr marL="0" indent="0">
              <a:buNone/>
            </a:pPr>
            <a:r>
              <a:rPr lang="en-US" sz="1100" i="1" dirty="0">
                <a:solidFill>
                  <a:srgbClr val="6B7280"/>
                </a:solidFill>
                <a:latin typeface="Calibri" pitchFamily="34" charset="0"/>
                <a:ea typeface="Calibri" pitchFamily="34" charset="-122"/>
                <a:cs typeface="Calibri" pitchFamily="34" charset="-120"/>
              </a:rPr>
              <a:t>Not autonomous. Human in the loop at every transition. The harness makes it systematic, cumulative, and stress-tested.</a:t>
            </a:r>
            <a:endParaRPr lang="en-US" sz="1100" dirty="0"/>
          </a:p>
        </p:txBody>
      </p:sp>
      <p:sp>
        <p:nvSpPr>
          <p:cNvPr id="5" name="Shape 3"/>
          <p:cNvSpPr/>
          <p:nvPr/>
        </p:nvSpPr>
        <p:spPr>
          <a:xfrm>
            <a:off x="274320" y="1280160"/>
            <a:ext cx="2103120" cy="2743200"/>
          </a:xfrm>
          <a:prstGeom prst="roundRect">
            <a:avLst>
              <a:gd name="adj" fmla="val 5217"/>
            </a:avLst>
          </a:prstGeom>
          <a:solidFill>
            <a:srgbClr val="415A77"/>
          </a:solidFill>
          <a:ln/>
          <a:effectLst>
            <a:outerShdw blurRad="63500" dist="25400" dir="8100000" algn="bl" rotWithShape="0">
              <a:srgbClr val="000000">
                <a:alpha val="12000"/>
              </a:srgbClr>
            </a:outerShdw>
          </a:effectLst>
        </p:spPr>
        <p:txBody>
          <a:bodyPr/>
          <a:lstStyle/>
          <a:p>
            <a:endParaRPr lang="en-US"/>
          </a:p>
        </p:txBody>
      </p:sp>
      <p:sp>
        <p:nvSpPr>
          <p:cNvPr id="6" name="Shape 4"/>
          <p:cNvSpPr/>
          <p:nvPr/>
        </p:nvSpPr>
        <p:spPr>
          <a:xfrm>
            <a:off x="365760" y="1371600"/>
            <a:ext cx="320040" cy="320040"/>
          </a:xfrm>
          <a:prstGeom prst="ellipse">
            <a:avLst/>
          </a:prstGeom>
          <a:solidFill>
            <a:srgbClr val="FFFFFF"/>
          </a:solidFill>
          <a:ln/>
        </p:spPr>
        <p:txBody>
          <a:bodyPr/>
          <a:lstStyle/>
          <a:p>
            <a:endParaRPr lang="en-US"/>
          </a:p>
        </p:txBody>
      </p:sp>
      <p:sp>
        <p:nvSpPr>
          <p:cNvPr id="7" name="Text 5"/>
          <p:cNvSpPr/>
          <p:nvPr/>
        </p:nvSpPr>
        <p:spPr>
          <a:xfrm>
            <a:off x="365760" y="1371600"/>
            <a:ext cx="320040" cy="320040"/>
          </a:xfrm>
          <a:prstGeom prst="rect">
            <a:avLst/>
          </a:prstGeom>
          <a:noFill/>
          <a:ln/>
        </p:spPr>
        <p:txBody>
          <a:bodyPr wrap="square" lIns="0" tIns="0" rIns="0" bIns="0" rtlCol="0" anchor="ctr"/>
          <a:lstStyle/>
          <a:p>
            <a:pPr marL="0" indent="0" algn="ctr">
              <a:buNone/>
            </a:pPr>
            <a:r>
              <a:rPr lang="en-US" sz="1400" b="1" dirty="0">
                <a:solidFill>
                  <a:srgbClr val="415A77"/>
                </a:solidFill>
                <a:latin typeface="Calibri" pitchFamily="34" charset="0"/>
                <a:ea typeface="Calibri" pitchFamily="34" charset="-122"/>
                <a:cs typeface="Calibri" pitchFamily="34" charset="-120"/>
              </a:rPr>
              <a:t>1</a:t>
            </a:r>
            <a:endParaRPr lang="en-US" sz="1400" dirty="0"/>
          </a:p>
        </p:txBody>
      </p:sp>
      <p:sp>
        <p:nvSpPr>
          <p:cNvPr id="8" name="Text 6"/>
          <p:cNvSpPr/>
          <p:nvPr/>
        </p:nvSpPr>
        <p:spPr>
          <a:xfrm>
            <a:off x="777240" y="1353312"/>
            <a:ext cx="1463040" cy="32004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Curiosity</a:t>
            </a:r>
            <a:endParaRPr lang="en-US" sz="1400" dirty="0"/>
          </a:p>
        </p:txBody>
      </p:sp>
      <p:sp>
        <p:nvSpPr>
          <p:cNvPr id="9" name="Shape 7"/>
          <p:cNvSpPr/>
          <p:nvPr/>
        </p:nvSpPr>
        <p:spPr>
          <a:xfrm>
            <a:off x="411480" y="1737360"/>
            <a:ext cx="1828800" cy="27432"/>
          </a:xfrm>
          <a:prstGeom prst="rect">
            <a:avLst/>
          </a:prstGeom>
          <a:solidFill>
            <a:srgbClr val="FFFFFF"/>
          </a:solidFill>
          <a:ln/>
        </p:spPr>
        <p:txBody>
          <a:bodyPr/>
          <a:lstStyle/>
          <a:p>
            <a:endParaRPr lang="en-US"/>
          </a:p>
        </p:txBody>
      </p:sp>
      <p:sp>
        <p:nvSpPr>
          <p:cNvPr id="10" name="Text 8"/>
          <p:cNvSpPr/>
          <p:nvPr/>
        </p:nvSpPr>
        <p:spPr>
          <a:xfrm>
            <a:off x="411480" y="1828800"/>
            <a:ext cx="1828800" cy="1097280"/>
          </a:xfrm>
          <a:prstGeom prst="rect">
            <a:avLst/>
          </a:prstGeom>
          <a:noFill/>
          <a:ln/>
        </p:spPr>
        <p:txBody>
          <a:bodyPr wrap="square" lIns="0" tIns="0" rIns="0" bIns="0" rtlCol="0" anchor="ctr"/>
          <a:lstStyle/>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A direction, a gap,</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a hunch. Not yet</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a hypothesis.</a:t>
            </a:r>
            <a:endParaRPr lang="en-US" sz="950" dirty="0"/>
          </a:p>
        </p:txBody>
      </p:sp>
      <p:sp>
        <p:nvSpPr>
          <p:cNvPr id="11" name="Text 9"/>
          <p:cNvSpPr/>
          <p:nvPr/>
        </p:nvSpPr>
        <p:spPr>
          <a:xfrm>
            <a:off x="411480" y="2971800"/>
            <a:ext cx="1828800" cy="822960"/>
          </a:xfrm>
          <a:prstGeom prst="rect">
            <a:avLst/>
          </a:prstGeom>
          <a:noFill/>
          <a:ln/>
        </p:spPr>
        <p:txBody>
          <a:bodyPr wrap="square" lIns="0" tIns="0" rIns="0" bIns="0" rtlCol="0" anchor="ctr"/>
          <a:lstStyle/>
          <a:p>
            <a:pPr marL="0" indent="0">
              <a:lnSpc>
                <a:spcPct val="120000"/>
              </a:lnSpc>
              <a:buNone/>
            </a:pPr>
            <a:r>
              <a:rPr lang="en-US" sz="850" i="1" dirty="0">
                <a:solidFill>
                  <a:srgbClr val="B0C4DE"/>
                </a:solidFill>
                <a:latin typeface="Calibri" pitchFamily="34" charset="0"/>
                <a:ea typeface="Calibri" pitchFamily="34" charset="-122"/>
                <a:cs typeface="Calibri" pitchFamily="34" charset="-120"/>
              </a:rPr>
              <a:t>Human arrives</a:t>
            </a:r>
            <a:endParaRPr lang="en-US" sz="850" dirty="0"/>
          </a:p>
          <a:p>
            <a:pPr marL="0" indent="0">
              <a:lnSpc>
                <a:spcPct val="120000"/>
              </a:lnSpc>
              <a:buNone/>
            </a:pPr>
            <a:r>
              <a:rPr lang="en-US" sz="850" i="1" dirty="0">
                <a:solidFill>
                  <a:srgbClr val="B0C4DE"/>
                </a:solidFill>
                <a:latin typeface="Calibri" pitchFamily="34" charset="0"/>
                <a:ea typeface="Calibri" pitchFamily="34" charset="-122"/>
                <a:cs typeface="Calibri" pitchFamily="34" charset="-120"/>
              </a:rPr>
              <a:t>with the seed</a:t>
            </a:r>
            <a:endParaRPr lang="en-US" sz="850" dirty="0"/>
          </a:p>
        </p:txBody>
      </p:sp>
      <p:sp>
        <p:nvSpPr>
          <p:cNvPr id="12" name="Text 10"/>
          <p:cNvSpPr/>
          <p:nvPr/>
        </p:nvSpPr>
        <p:spPr>
          <a:xfrm>
            <a:off x="2423160" y="2286000"/>
            <a:ext cx="320040" cy="365760"/>
          </a:xfrm>
          <a:prstGeom prst="rect">
            <a:avLst/>
          </a:prstGeom>
          <a:noFill/>
          <a:ln/>
        </p:spPr>
        <p:txBody>
          <a:bodyPr wrap="square" lIns="0" tIns="0" rIns="0" bIns="0" rtlCol="0" anchor="ctr"/>
          <a:lstStyle/>
          <a:p>
            <a:pPr marL="0" indent="0" algn="ctr">
              <a:buNone/>
            </a:pPr>
            <a:r>
              <a:rPr lang="en-US" sz="1100" dirty="0">
                <a:solidFill>
                  <a:srgbClr val="00B4D8"/>
                </a:solidFill>
              </a:rPr>
              <a:t>▶</a:t>
            </a:r>
            <a:endParaRPr lang="en-US" sz="1100" dirty="0"/>
          </a:p>
        </p:txBody>
      </p:sp>
      <p:sp>
        <p:nvSpPr>
          <p:cNvPr id="13" name="Shape 11"/>
          <p:cNvSpPr/>
          <p:nvPr/>
        </p:nvSpPr>
        <p:spPr>
          <a:xfrm>
            <a:off x="2606040" y="1280160"/>
            <a:ext cx="2103120" cy="2743200"/>
          </a:xfrm>
          <a:prstGeom prst="roundRect">
            <a:avLst>
              <a:gd name="adj" fmla="val 5217"/>
            </a:avLst>
          </a:prstGeom>
          <a:solidFill>
            <a:srgbClr val="0077B6"/>
          </a:solidFill>
          <a:ln/>
          <a:effectLst>
            <a:outerShdw blurRad="63500" dist="25400" dir="8100000" algn="bl" rotWithShape="0">
              <a:srgbClr val="000000">
                <a:alpha val="12000"/>
              </a:srgbClr>
            </a:outerShdw>
          </a:effectLst>
        </p:spPr>
        <p:txBody>
          <a:bodyPr/>
          <a:lstStyle/>
          <a:p>
            <a:endParaRPr lang="en-US"/>
          </a:p>
        </p:txBody>
      </p:sp>
      <p:sp>
        <p:nvSpPr>
          <p:cNvPr id="14" name="Shape 12"/>
          <p:cNvSpPr/>
          <p:nvPr/>
        </p:nvSpPr>
        <p:spPr>
          <a:xfrm>
            <a:off x="2697480" y="1371600"/>
            <a:ext cx="320040" cy="320040"/>
          </a:xfrm>
          <a:prstGeom prst="ellipse">
            <a:avLst/>
          </a:prstGeom>
          <a:solidFill>
            <a:srgbClr val="FFFFFF"/>
          </a:solidFill>
          <a:ln/>
        </p:spPr>
        <p:txBody>
          <a:bodyPr/>
          <a:lstStyle/>
          <a:p>
            <a:endParaRPr lang="en-US"/>
          </a:p>
        </p:txBody>
      </p:sp>
      <p:sp>
        <p:nvSpPr>
          <p:cNvPr id="15" name="Text 13"/>
          <p:cNvSpPr/>
          <p:nvPr/>
        </p:nvSpPr>
        <p:spPr>
          <a:xfrm>
            <a:off x="2697480" y="1371600"/>
            <a:ext cx="320040" cy="320040"/>
          </a:xfrm>
          <a:prstGeom prst="rect">
            <a:avLst/>
          </a:prstGeom>
          <a:noFill/>
          <a:ln/>
        </p:spPr>
        <p:txBody>
          <a:bodyPr wrap="square" lIns="0" tIns="0" rIns="0" bIns="0" rtlCol="0" anchor="ctr"/>
          <a:lstStyle/>
          <a:p>
            <a:pPr marL="0" indent="0" algn="ctr">
              <a:buNone/>
            </a:pPr>
            <a:r>
              <a:rPr lang="en-US" sz="1400" b="1" dirty="0">
                <a:solidFill>
                  <a:srgbClr val="0077B6"/>
                </a:solidFill>
                <a:latin typeface="Calibri" pitchFamily="34" charset="0"/>
                <a:ea typeface="Calibri" pitchFamily="34" charset="-122"/>
                <a:cs typeface="Calibri" pitchFamily="34" charset="-120"/>
              </a:rPr>
              <a:t>2</a:t>
            </a:r>
            <a:endParaRPr lang="en-US" sz="1400" dirty="0"/>
          </a:p>
        </p:txBody>
      </p:sp>
      <p:sp>
        <p:nvSpPr>
          <p:cNvPr id="16" name="Text 14"/>
          <p:cNvSpPr/>
          <p:nvPr/>
        </p:nvSpPr>
        <p:spPr>
          <a:xfrm>
            <a:off x="3108960" y="1353312"/>
            <a:ext cx="1463040" cy="32004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Exploration</a:t>
            </a:r>
            <a:endParaRPr lang="en-US" sz="1400" dirty="0"/>
          </a:p>
        </p:txBody>
      </p:sp>
      <p:sp>
        <p:nvSpPr>
          <p:cNvPr id="17" name="Shape 15"/>
          <p:cNvSpPr/>
          <p:nvPr/>
        </p:nvSpPr>
        <p:spPr>
          <a:xfrm>
            <a:off x="2743200" y="1737360"/>
            <a:ext cx="1828800" cy="27432"/>
          </a:xfrm>
          <a:prstGeom prst="rect">
            <a:avLst/>
          </a:prstGeom>
          <a:solidFill>
            <a:srgbClr val="FFFFFF"/>
          </a:solidFill>
          <a:ln/>
        </p:spPr>
        <p:txBody>
          <a:bodyPr/>
          <a:lstStyle/>
          <a:p>
            <a:endParaRPr lang="en-US"/>
          </a:p>
        </p:txBody>
      </p:sp>
      <p:sp>
        <p:nvSpPr>
          <p:cNvPr id="18" name="Text 16"/>
          <p:cNvSpPr/>
          <p:nvPr/>
        </p:nvSpPr>
        <p:spPr>
          <a:xfrm>
            <a:off x="2743200" y="1828800"/>
            <a:ext cx="1828800" cy="1097280"/>
          </a:xfrm>
          <a:prstGeom prst="rect">
            <a:avLst/>
          </a:prstGeom>
          <a:noFill/>
          <a:ln/>
        </p:spPr>
        <p:txBody>
          <a:bodyPr wrap="square" lIns="0" tIns="0" rIns="0" bIns="0" rtlCol="0" anchor="ctr"/>
          <a:lstStyle/>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Literature research</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skill runs. Human</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reads, corrects,</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redirects.</a:t>
            </a:r>
            <a:endParaRPr lang="en-US" sz="950" dirty="0"/>
          </a:p>
        </p:txBody>
      </p:sp>
      <p:sp>
        <p:nvSpPr>
          <p:cNvPr id="19" name="Text 17"/>
          <p:cNvSpPr/>
          <p:nvPr/>
        </p:nvSpPr>
        <p:spPr>
          <a:xfrm>
            <a:off x="2743200" y="2971800"/>
            <a:ext cx="1828800" cy="822960"/>
          </a:xfrm>
          <a:prstGeom prst="rect">
            <a:avLst/>
          </a:prstGeom>
          <a:noFill/>
          <a:ln/>
        </p:spPr>
        <p:txBody>
          <a:bodyPr wrap="square" lIns="0" tIns="0" rIns="0" bIns="0" rtlCol="0" anchor="ctr"/>
          <a:lstStyle/>
          <a:p>
            <a:pPr marL="0" indent="0">
              <a:lnSpc>
                <a:spcPct val="120000"/>
              </a:lnSpc>
              <a:buNone/>
            </a:pPr>
            <a:r>
              <a:rPr lang="en-US" sz="850" i="1" dirty="0">
                <a:solidFill>
                  <a:srgbClr val="B0C4DE"/>
                </a:solidFill>
                <a:latin typeface="Calibri" pitchFamily="34" charset="0"/>
                <a:ea typeface="Calibri" pitchFamily="34" charset="-122"/>
                <a:cs typeface="Calibri" pitchFamily="34" charset="-120"/>
              </a:rPr>
              <a:t>Landscape takes</a:t>
            </a:r>
            <a:endParaRPr lang="en-US" sz="850" dirty="0"/>
          </a:p>
          <a:p>
            <a:pPr marL="0" indent="0">
              <a:lnSpc>
                <a:spcPct val="120000"/>
              </a:lnSpc>
              <a:buNone/>
            </a:pPr>
            <a:r>
              <a:rPr lang="en-US" sz="850" i="1" dirty="0">
                <a:solidFill>
                  <a:srgbClr val="B0C4DE"/>
                </a:solidFill>
                <a:latin typeface="Calibri" pitchFamily="34" charset="0"/>
                <a:ea typeface="Calibri" pitchFamily="34" charset="-122"/>
                <a:cs typeface="Calibri" pitchFamily="34" charset="-120"/>
              </a:rPr>
              <a:t>shape. Memory</a:t>
            </a:r>
            <a:endParaRPr lang="en-US" sz="850" dirty="0"/>
          </a:p>
          <a:p>
            <a:pPr marL="0" indent="0">
              <a:lnSpc>
                <a:spcPct val="120000"/>
              </a:lnSpc>
              <a:buNone/>
            </a:pPr>
            <a:r>
              <a:rPr lang="en-US" sz="850" i="1" dirty="0">
                <a:solidFill>
                  <a:srgbClr val="B0C4DE"/>
                </a:solidFill>
                <a:latin typeface="Calibri" pitchFamily="34" charset="0"/>
                <a:ea typeface="Calibri" pitchFamily="34" charset="-122"/>
                <a:cs typeface="Calibri" pitchFamily="34" charset="-120"/>
              </a:rPr>
              <a:t>accumulates.</a:t>
            </a:r>
            <a:endParaRPr lang="en-US" sz="850" dirty="0"/>
          </a:p>
        </p:txBody>
      </p:sp>
      <p:sp>
        <p:nvSpPr>
          <p:cNvPr id="20" name="Text 18"/>
          <p:cNvSpPr/>
          <p:nvPr/>
        </p:nvSpPr>
        <p:spPr>
          <a:xfrm>
            <a:off x="4754880" y="2286000"/>
            <a:ext cx="320040" cy="365760"/>
          </a:xfrm>
          <a:prstGeom prst="rect">
            <a:avLst/>
          </a:prstGeom>
          <a:noFill/>
          <a:ln/>
        </p:spPr>
        <p:txBody>
          <a:bodyPr wrap="square" lIns="0" tIns="0" rIns="0" bIns="0" rtlCol="0" anchor="ctr"/>
          <a:lstStyle/>
          <a:p>
            <a:pPr marL="0" indent="0" algn="ctr">
              <a:buNone/>
            </a:pPr>
            <a:r>
              <a:rPr lang="en-US" sz="1100" dirty="0">
                <a:solidFill>
                  <a:srgbClr val="00B4D8"/>
                </a:solidFill>
              </a:rPr>
              <a:t>▶</a:t>
            </a:r>
            <a:endParaRPr lang="en-US" sz="1100" dirty="0"/>
          </a:p>
        </p:txBody>
      </p:sp>
      <p:sp>
        <p:nvSpPr>
          <p:cNvPr id="21" name="Shape 19"/>
          <p:cNvSpPr/>
          <p:nvPr/>
        </p:nvSpPr>
        <p:spPr>
          <a:xfrm>
            <a:off x="4937760" y="1280160"/>
            <a:ext cx="2103120" cy="2743200"/>
          </a:xfrm>
          <a:prstGeom prst="roundRect">
            <a:avLst>
              <a:gd name="adj" fmla="val 5217"/>
            </a:avLst>
          </a:prstGeom>
          <a:solidFill>
            <a:srgbClr val="00B4D8"/>
          </a:solidFill>
          <a:ln/>
          <a:effectLst>
            <a:outerShdw blurRad="63500" dist="25400" dir="8100000" algn="bl" rotWithShape="0">
              <a:srgbClr val="000000">
                <a:alpha val="12000"/>
              </a:srgbClr>
            </a:outerShdw>
          </a:effectLst>
        </p:spPr>
        <p:txBody>
          <a:bodyPr/>
          <a:lstStyle/>
          <a:p>
            <a:endParaRPr lang="en-US"/>
          </a:p>
        </p:txBody>
      </p:sp>
      <p:sp>
        <p:nvSpPr>
          <p:cNvPr id="22" name="Shape 20"/>
          <p:cNvSpPr/>
          <p:nvPr/>
        </p:nvSpPr>
        <p:spPr>
          <a:xfrm>
            <a:off x="5029200" y="1371600"/>
            <a:ext cx="320040" cy="320040"/>
          </a:xfrm>
          <a:prstGeom prst="ellipse">
            <a:avLst/>
          </a:prstGeom>
          <a:solidFill>
            <a:srgbClr val="FFFFFF"/>
          </a:solidFill>
          <a:ln/>
        </p:spPr>
        <p:txBody>
          <a:bodyPr/>
          <a:lstStyle/>
          <a:p>
            <a:endParaRPr lang="en-US"/>
          </a:p>
        </p:txBody>
      </p:sp>
      <p:sp>
        <p:nvSpPr>
          <p:cNvPr id="23" name="Text 21"/>
          <p:cNvSpPr/>
          <p:nvPr/>
        </p:nvSpPr>
        <p:spPr>
          <a:xfrm>
            <a:off x="5029200" y="1371600"/>
            <a:ext cx="320040" cy="320040"/>
          </a:xfrm>
          <a:prstGeom prst="rect">
            <a:avLst/>
          </a:prstGeom>
          <a:noFill/>
          <a:ln/>
        </p:spPr>
        <p:txBody>
          <a:bodyPr wrap="square" lIns="0" tIns="0" rIns="0" bIns="0" rtlCol="0" anchor="ctr"/>
          <a:lstStyle/>
          <a:p>
            <a:pPr marL="0" indent="0" algn="ctr">
              <a:buNone/>
            </a:pPr>
            <a:r>
              <a:rPr lang="en-US" sz="1400" b="1" dirty="0">
                <a:solidFill>
                  <a:srgbClr val="00B4D8"/>
                </a:solidFill>
                <a:latin typeface="Calibri" pitchFamily="34" charset="0"/>
                <a:ea typeface="Calibri" pitchFamily="34" charset="-122"/>
                <a:cs typeface="Calibri" pitchFamily="34" charset="-120"/>
              </a:rPr>
              <a:t>3</a:t>
            </a:r>
            <a:endParaRPr lang="en-US" sz="1400" dirty="0"/>
          </a:p>
        </p:txBody>
      </p:sp>
      <p:sp>
        <p:nvSpPr>
          <p:cNvPr id="24" name="Text 22"/>
          <p:cNvSpPr/>
          <p:nvPr/>
        </p:nvSpPr>
        <p:spPr>
          <a:xfrm>
            <a:off x="5440680" y="1353312"/>
            <a:ext cx="1463040" cy="32004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Hypothesis</a:t>
            </a:r>
            <a:endParaRPr lang="en-US" sz="1400" dirty="0"/>
          </a:p>
        </p:txBody>
      </p:sp>
      <p:sp>
        <p:nvSpPr>
          <p:cNvPr id="25" name="Shape 23"/>
          <p:cNvSpPr/>
          <p:nvPr/>
        </p:nvSpPr>
        <p:spPr>
          <a:xfrm>
            <a:off x="5074920" y="1737360"/>
            <a:ext cx="1828800" cy="27432"/>
          </a:xfrm>
          <a:prstGeom prst="rect">
            <a:avLst/>
          </a:prstGeom>
          <a:solidFill>
            <a:srgbClr val="FFFFFF"/>
          </a:solidFill>
          <a:ln/>
        </p:spPr>
        <p:txBody>
          <a:bodyPr/>
          <a:lstStyle/>
          <a:p>
            <a:endParaRPr lang="en-US"/>
          </a:p>
        </p:txBody>
      </p:sp>
      <p:sp>
        <p:nvSpPr>
          <p:cNvPr id="26" name="Text 24"/>
          <p:cNvSpPr/>
          <p:nvPr/>
        </p:nvSpPr>
        <p:spPr>
          <a:xfrm>
            <a:off x="5074920" y="1828800"/>
            <a:ext cx="1828800" cy="1097280"/>
          </a:xfrm>
          <a:prstGeom prst="rect">
            <a:avLst/>
          </a:prstGeom>
          <a:noFill/>
          <a:ln/>
        </p:spPr>
        <p:txBody>
          <a:bodyPr wrap="square" lIns="0" tIns="0" rIns="0" bIns="0" rtlCol="0" anchor="ctr"/>
          <a:lstStyle/>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Exploration crystallizes</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into testable claims.</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Grill-me stress-tests.</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Human decides.</a:t>
            </a:r>
            <a:endParaRPr lang="en-US" sz="950" dirty="0"/>
          </a:p>
        </p:txBody>
      </p:sp>
      <p:sp>
        <p:nvSpPr>
          <p:cNvPr id="27" name="Text 25"/>
          <p:cNvSpPr/>
          <p:nvPr/>
        </p:nvSpPr>
        <p:spPr>
          <a:xfrm>
            <a:off x="5074920" y="2971800"/>
            <a:ext cx="1828800" cy="822960"/>
          </a:xfrm>
          <a:prstGeom prst="rect">
            <a:avLst/>
          </a:prstGeom>
          <a:noFill/>
          <a:ln/>
        </p:spPr>
        <p:txBody>
          <a:bodyPr wrap="square" lIns="0" tIns="0" rIns="0" bIns="0" rtlCol="0" anchor="ctr"/>
          <a:lstStyle/>
          <a:p>
            <a:pPr marL="0" indent="0">
              <a:lnSpc>
                <a:spcPct val="120000"/>
              </a:lnSpc>
              <a:buNone/>
            </a:pPr>
            <a:r>
              <a:rPr lang="en-US" sz="850" i="1" dirty="0">
                <a:solidFill>
                  <a:srgbClr val="B0C4DE"/>
                </a:solidFill>
                <a:latin typeface="Calibri" pitchFamily="34" charset="0"/>
                <a:ea typeface="Calibri" pitchFamily="34" charset="-122"/>
                <a:cs typeface="Calibri" pitchFamily="34" charset="-120"/>
              </a:rPr>
              <a:t>Some survive.</a:t>
            </a:r>
            <a:endParaRPr lang="en-US" sz="850" dirty="0"/>
          </a:p>
          <a:p>
            <a:pPr marL="0" indent="0">
              <a:lnSpc>
                <a:spcPct val="120000"/>
              </a:lnSpc>
              <a:buNone/>
            </a:pPr>
            <a:r>
              <a:rPr lang="en-US" sz="850" i="1" dirty="0">
                <a:solidFill>
                  <a:srgbClr val="B0C4DE"/>
                </a:solidFill>
                <a:latin typeface="Calibri" pitchFamily="34" charset="0"/>
                <a:ea typeface="Calibri" pitchFamily="34" charset="-122"/>
                <a:cs typeface="Calibri" pitchFamily="34" charset="-120"/>
              </a:rPr>
              <a:t>Some don't.</a:t>
            </a:r>
            <a:endParaRPr lang="en-US" sz="850" dirty="0"/>
          </a:p>
        </p:txBody>
      </p:sp>
      <p:sp>
        <p:nvSpPr>
          <p:cNvPr id="28" name="Text 26"/>
          <p:cNvSpPr/>
          <p:nvPr/>
        </p:nvSpPr>
        <p:spPr>
          <a:xfrm>
            <a:off x="7086600" y="2286000"/>
            <a:ext cx="320040" cy="365760"/>
          </a:xfrm>
          <a:prstGeom prst="rect">
            <a:avLst/>
          </a:prstGeom>
          <a:noFill/>
          <a:ln/>
        </p:spPr>
        <p:txBody>
          <a:bodyPr wrap="square" lIns="0" tIns="0" rIns="0" bIns="0" rtlCol="0" anchor="ctr"/>
          <a:lstStyle/>
          <a:p>
            <a:pPr marL="0" indent="0" algn="ctr">
              <a:buNone/>
            </a:pPr>
            <a:r>
              <a:rPr lang="en-US" sz="1100" dirty="0">
                <a:solidFill>
                  <a:srgbClr val="00B4D8"/>
                </a:solidFill>
              </a:rPr>
              <a:t>▶</a:t>
            </a:r>
            <a:endParaRPr lang="en-US" sz="1100" dirty="0"/>
          </a:p>
        </p:txBody>
      </p:sp>
      <p:sp>
        <p:nvSpPr>
          <p:cNvPr id="29" name="Shape 27"/>
          <p:cNvSpPr/>
          <p:nvPr/>
        </p:nvSpPr>
        <p:spPr>
          <a:xfrm>
            <a:off x="7269480" y="1280160"/>
            <a:ext cx="2103120" cy="2743200"/>
          </a:xfrm>
          <a:prstGeom prst="roundRect">
            <a:avLst>
              <a:gd name="adj" fmla="val 5217"/>
            </a:avLst>
          </a:prstGeom>
          <a:solidFill>
            <a:srgbClr val="0077B6"/>
          </a:solidFill>
          <a:ln/>
          <a:effectLst>
            <a:outerShdw blurRad="63500" dist="25400" dir="8100000" algn="bl" rotWithShape="0">
              <a:srgbClr val="000000">
                <a:alpha val="12000"/>
              </a:srgbClr>
            </a:outerShdw>
          </a:effectLst>
        </p:spPr>
        <p:txBody>
          <a:bodyPr/>
          <a:lstStyle/>
          <a:p>
            <a:endParaRPr lang="en-US"/>
          </a:p>
        </p:txBody>
      </p:sp>
      <p:sp>
        <p:nvSpPr>
          <p:cNvPr id="30" name="Shape 28"/>
          <p:cNvSpPr/>
          <p:nvPr/>
        </p:nvSpPr>
        <p:spPr>
          <a:xfrm>
            <a:off x="7360920" y="1371600"/>
            <a:ext cx="320040" cy="320040"/>
          </a:xfrm>
          <a:prstGeom prst="ellipse">
            <a:avLst/>
          </a:prstGeom>
          <a:solidFill>
            <a:srgbClr val="FFFFFF"/>
          </a:solidFill>
          <a:ln/>
        </p:spPr>
        <p:txBody>
          <a:bodyPr/>
          <a:lstStyle/>
          <a:p>
            <a:endParaRPr lang="en-US"/>
          </a:p>
        </p:txBody>
      </p:sp>
      <p:sp>
        <p:nvSpPr>
          <p:cNvPr id="31" name="Text 29"/>
          <p:cNvSpPr/>
          <p:nvPr/>
        </p:nvSpPr>
        <p:spPr>
          <a:xfrm>
            <a:off x="7360920" y="1371600"/>
            <a:ext cx="320040" cy="320040"/>
          </a:xfrm>
          <a:prstGeom prst="rect">
            <a:avLst/>
          </a:prstGeom>
          <a:noFill/>
          <a:ln/>
        </p:spPr>
        <p:txBody>
          <a:bodyPr wrap="square" lIns="0" tIns="0" rIns="0" bIns="0" rtlCol="0" anchor="ctr"/>
          <a:lstStyle/>
          <a:p>
            <a:pPr marL="0" indent="0" algn="ctr">
              <a:buNone/>
            </a:pPr>
            <a:r>
              <a:rPr lang="en-US" sz="1400" b="1" dirty="0">
                <a:solidFill>
                  <a:srgbClr val="0077B6"/>
                </a:solidFill>
                <a:latin typeface="Calibri" pitchFamily="34" charset="0"/>
                <a:ea typeface="Calibri" pitchFamily="34" charset="-122"/>
                <a:cs typeface="Calibri" pitchFamily="34" charset="-120"/>
              </a:rPr>
              <a:t>4</a:t>
            </a:r>
            <a:endParaRPr lang="en-US" sz="1400" dirty="0"/>
          </a:p>
        </p:txBody>
      </p:sp>
      <p:sp>
        <p:nvSpPr>
          <p:cNvPr id="32" name="Text 30"/>
          <p:cNvSpPr/>
          <p:nvPr/>
        </p:nvSpPr>
        <p:spPr>
          <a:xfrm>
            <a:off x="7772400" y="1353312"/>
            <a:ext cx="1463040" cy="32004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Approach</a:t>
            </a:r>
            <a:endParaRPr lang="en-US" sz="1400" dirty="0"/>
          </a:p>
        </p:txBody>
      </p:sp>
      <p:sp>
        <p:nvSpPr>
          <p:cNvPr id="33" name="Shape 31"/>
          <p:cNvSpPr/>
          <p:nvPr/>
        </p:nvSpPr>
        <p:spPr>
          <a:xfrm>
            <a:off x="7406640" y="1737360"/>
            <a:ext cx="1828800" cy="27432"/>
          </a:xfrm>
          <a:prstGeom prst="rect">
            <a:avLst/>
          </a:prstGeom>
          <a:solidFill>
            <a:srgbClr val="FFFFFF"/>
          </a:solidFill>
          <a:ln/>
        </p:spPr>
        <p:txBody>
          <a:bodyPr/>
          <a:lstStyle/>
          <a:p>
            <a:endParaRPr lang="en-US"/>
          </a:p>
        </p:txBody>
      </p:sp>
      <p:sp>
        <p:nvSpPr>
          <p:cNvPr id="34" name="Text 32"/>
          <p:cNvSpPr/>
          <p:nvPr/>
        </p:nvSpPr>
        <p:spPr>
          <a:xfrm>
            <a:off x="7406640" y="1828800"/>
            <a:ext cx="1828800" cy="1097280"/>
          </a:xfrm>
          <a:prstGeom prst="rect">
            <a:avLst/>
          </a:prstGeom>
          <a:noFill/>
          <a:ln/>
        </p:spPr>
        <p:txBody>
          <a:bodyPr wrap="square" lIns="0" tIns="0" rIns="0" bIns="0" rtlCol="0" anchor="ctr"/>
          <a:lstStyle/>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Surviving hypotheses</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formalized: methods,</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instruments, constraints.</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Scientific PRD.</a:t>
            </a:r>
            <a:endParaRPr lang="en-US" sz="950" dirty="0"/>
          </a:p>
        </p:txBody>
      </p:sp>
      <p:sp>
        <p:nvSpPr>
          <p:cNvPr id="35" name="Text 33"/>
          <p:cNvSpPr/>
          <p:nvPr/>
        </p:nvSpPr>
        <p:spPr>
          <a:xfrm>
            <a:off x="7406640" y="2971800"/>
            <a:ext cx="1828800" cy="822960"/>
          </a:xfrm>
          <a:prstGeom prst="rect">
            <a:avLst/>
          </a:prstGeom>
          <a:noFill/>
          <a:ln/>
        </p:spPr>
        <p:txBody>
          <a:bodyPr wrap="square" lIns="0" tIns="0" rIns="0" bIns="0" rtlCol="0" anchor="ctr"/>
          <a:lstStyle/>
          <a:p>
            <a:pPr marL="0" indent="0">
              <a:lnSpc>
                <a:spcPct val="120000"/>
              </a:lnSpc>
              <a:buNone/>
            </a:pPr>
            <a:r>
              <a:rPr lang="en-US" sz="850" i="1" dirty="0">
                <a:solidFill>
                  <a:srgbClr val="B0C4DE"/>
                </a:solidFill>
                <a:latin typeface="Calibri" pitchFamily="34" charset="0"/>
                <a:ea typeface="Calibri" pitchFamily="34" charset="-122"/>
                <a:cs typeface="Calibri" pitchFamily="34" charset="-120"/>
              </a:rPr>
              <a:t>Verification</a:t>
            </a:r>
            <a:endParaRPr lang="en-US" sz="850" dirty="0"/>
          </a:p>
          <a:p>
            <a:pPr marL="0" indent="0">
              <a:lnSpc>
                <a:spcPct val="120000"/>
              </a:lnSpc>
              <a:buNone/>
            </a:pPr>
            <a:r>
              <a:rPr lang="en-US" sz="850" i="1" dirty="0">
                <a:solidFill>
                  <a:srgbClr val="B0C4DE"/>
                </a:solidFill>
                <a:latin typeface="Calibri" pitchFamily="34" charset="0"/>
                <a:ea typeface="Calibri" pitchFamily="34" charset="-122"/>
                <a:cs typeface="Calibri" pitchFamily="34" charset="-120"/>
              </a:rPr>
              <a:t>challenges before</a:t>
            </a:r>
            <a:endParaRPr lang="en-US" sz="850" dirty="0"/>
          </a:p>
          <a:p>
            <a:pPr marL="0" indent="0">
              <a:lnSpc>
                <a:spcPct val="120000"/>
              </a:lnSpc>
              <a:buNone/>
            </a:pPr>
            <a:r>
              <a:rPr lang="en-US" sz="850" i="1" dirty="0">
                <a:solidFill>
                  <a:srgbClr val="B0C4DE"/>
                </a:solidFill>
                <a:latin typeface="Calibri" pitchFamily="34" charset="0"/>
                <a:ea typeface="Calibri" pitchFamily="34" charset="-122"/>
                <a:cs typeface="Calibri" pitchFamily="34" charset="-120"/>
              </a:rPr>
              <a:t>resources committed.</a:t>
            </a:r>
            <a:endParaRPr lang="en-US" sz="850" dirty="0"/>
          </a:p>
        </p:txBody>
      </p:sp>
      <p:sp>
        <p:nvSpPr>
          <p:cNvPr id="36" name="Text 34"/>
          <p:cNvSpPr/>
          <p:nvPr/>
        </p:nvSpPr>
        <p:spPr>
          <a:xfrm>
            <a:off x="9418320" y="2286000"/>
            <a:ext cx="320040" cy="365760"/>
          </a:xfrm>
          <a:prstGeom prst="rect">
            <a:avLst/>
          </a:prstGeom>
          <a:noFill/>
          <a:ln/>
        </p:spPr>
        <p:txBody>
          <a:bodyPr wrap="square" lIns="0" tIns="0" rIns="0" bIns="0" rtlCol="0" anchor="ctr"/>
          <a:lstStyle/>
          <a:p>
            <a:pPr marL="0" indent="0" algn="ctr">
              <a:buNone/>
            </a:pPr>
            <a:r>
              <a:rPr lang="en-US" sz="1100" dirty="0">
                <a:solidFill>
                  <a:srgbClr val="00B4D8"/>
                </a:solidFill>
              </a:rPr>
              <a:t>▶</a:t>
            </a:r>
            <a:endParaRPr lang="en-US" sz="1100" dirty="0"/>
          </a:p>
        </p:txBody>
      </p:sp>
      <p:sp>
        <p:nvSpPr>
          <p:cNvPr id="37" name="Shape 35"/>
          <p:cNvSpPr/>
          <p:nvPr/>
        </p:nvSpPr>
        <p:spPr>
          <a:xfrm>
            <a:off x="9601200" y="1280160"/>
            <a:ext cx="2103120" cy="2743200"/>
          </a:xfrm>
          <a:prstGeom prst="roundRect">
            <a:avLst>
              <a:gd name="adj" fmla="val 5217"/>
            </a:avLst>
          </a:prstGeom>
          <a:solidFill>
            <a:srgbClr val="0D1B2A"/>
          </a:solidFill>
          <a:ln/>
          <a:effectLst>
            <a:outerShdw blurRad="63500" dist="25400" dir="8100000" algn="bl" rotWithShape="0">
              <a:srgbClr val="000000">
                <a:alpha val="12000"/>
              </a:srgbClr>
            </a:outerShdw>
          </a:effectLst>
        </p:spPr>
        <p:txBody>
          <a:bodyPr/>
          <a:lstStyle/>
          <a:p>
            <a:endParaRPr lang="en-US"/>
          </a:p>
        </p:txBody>
      </p:sp>
      <p:sp>
        <p:nvSpPr>
          <p:cNvPr id="38" name="Shape 36"/>
          <p:cNvSpPr/>
          <p:nvPr/>
        </p:nvSpPr>
        <p:spPr>
          <a:xfrm>
            <a:off x="9692640" y="1371600"/>
            <a:ext cx="320040" cy="320040"/>
          </a:xfrm>
          <a:prstGeom prst="ellipse">
            <a:avLst/>
          </a:prstGeom>
          <a:solidFill>
            <a:srgbClr val="FFFFFF"/>
          </a:solidFill>
          <a:ln/>
        </p:spPr>
        <p:txBody>
          <a:bodyPr/>
          <a:lstStyle/>
          <a:p>
            <a:endParaRPr lang="en-US"/>
          </a:p>
        </p:txBody>
      </p:sp>
      <p:sp>
        <p:nvSpPr>
          <p:cNvPr id="39" name="Text 37"/>
          <p:cNvSpPr/>
          <p:nvPr/>
        </p:nvSpPr>
        <p:spPr>
          <a:xfrm>
            <a:off x="9692640" y="1371600"/>
            <a:ext cx="320040" cy="320040"/>
          </a:xfrm>
          <a:prstGeom prst="rect">
            <a:avLst/>
          </a:prstGeom>
          <a:noFill/>
          <a:ln/>
        </p:spPr>
        <p:txBody>
          <a:bodyPr wrap="square" lIns="0" tIns="0" rIns="0" bIns="0" rtlCol="0" anchor="ctr"/>
          <a:lstStyle/>
          <a:p>
            <a:pPr marL="0" indent="0" algn="ctr">
              <a:buNone/>
            </a:pPr>
            <a:r>
              <a:rPr lang="en-US" sz="1400" b="1" dirty="0">
                <a:solidFill>
                  <a:srgbClr val="0D1B2A"/>
                </a:solidFill>
                <a:latin typeface="Calibri" pitchFamily="34" charset="0"/>
                <a:ea typeface="Calibri" pitchFamily="34" charset="-122"/>
                <a:cs typeface="Calibri" pitchFamily="34" charset="-120"/>
              </a:rPr>
              <a:t>5</a:t>
            </a:r>
            <a:endParaRPr lang="en-US" sz="1400" dirty="0"/>
          </a:p>
        </p:txBody>
      </p:sp>
      <p:sp>
        <p:nvSpPr>
          <p:cNvPr id="40" name="Text 38"/>
          <p:cNvSpPr/>
          <p:nvPr/>
        </p:nvSpPr>
        <p:spPr>
          <a:xfrm>
            <a:off x="10104120" y="1353312"/>
            <a:ext cx="1463040" cy="32004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Project Plan</a:t>
            </a:r>
            <a:endParaRPr lang="en-US" sz="1400" dirty="0"/>
          </a:p>
        </p:txBody>
      </p:sp>
      <p:sp>
        <p:nvSpPr>
          <p:cNvPr id="41" name="Shape 39"/>
          <p:cNvSpPr/>
          <p:nvPr/>
        </p:nvSpPr>
        <p:spPr>
          <a:xfrm>
            <a:off x="9738360" y="1737360"/>
            <a:ext cx="1828800" cy="27432"/>
          </a:xfrm>
          <a:prstGeom prst="rect">
            <a:avLst/>
          </a:prstGeom>
          <a:solidFill>
            <a:srgbClr val="FFFFFF"/>
          </a:solidFill>
          <a:ln/>
        </p:spPr>
        <p:txBody>
          <a:bodyPr/>
          <a:lstStyle/>
          <a:p>
            <a:endParaRPr lang="en-US"/>
          </a:p>
        </p:txBody>
      </p:sp>
      <p:sp>
        <p:nvSpPr>
          <p:cNvPr id="42" name="Text 40"/>
          <p:cNvSpPr/>
          <p:nvPr/>
        </p:nvSpPr>
        <p:spPr>
          <a:xfrm>
            <a:off x="9738360" y="1828800"/>
            <a:ext cx="1828800" cy="1097280"/>
          </a:xfrm>
          <a:prstGeom prst="rect">
            <a:avLst/>
          </a:prstGeom>
          <a:noFill/>
          <a:ln/>
        </p:spPr>
        <p:txBody>
          <a:bodyPr wrap="square" lIns="0" tIns="0" rIns="0" bIns="0" rtlCol="0" anchor="ctr"/>
          <a:lstStyle/>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Timeline, milestones,</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deliverables. Thesis</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plan. Proposal.</a:t>
            </a:r>
            <a:endParaRPr lang="en-US" sz="950" dirty="0"/>
          </a:p>
          <a:p>
            <a:pPr marL="0" indent="0">
              <a:lnSpc>
                <a:spcPct val="125000"/>
              </a:lnSpc>
              <a:buNone/>
            </a:pPr>
            <a:r>
              <a:rPr lang="en-US" sz="950" dirty="0">
                <a:solidFill>
                  <a:srgbClr val="FFFFFF"/>
                </a:solidFill>
                <a:latin typeface="Calibri" pitchFamily="34" charset="0"/>
                <a:ea typeface="Calibri" pitchFamily="34" charset="-122"/>
                <a:cs typeface="Calibri" pitchFamily="34" charset="-120"/>
              </a:rPr>
              <a:t>White paper.</a:t>
            </a:r>
            <a:endParaRPr lang="en-US" sz="950" dirty="0"/>
          </a:p>
        </p:txBody>
      </p:sp>
      <p:sp>
        <p:nvSpPr>
          <p:cNvPr id="43" name="Text 41"/>
          <p:cNvSpPr/>
          <p:nvPr/>
        </p:nvSpPr>
        <p:spPr>
          <a:xfrm>
            <a:off x="9738360" y="2971800"/>
            <a:ext cx="1828800" cy="822960"/>
          </a:xfrm>
          <a:prstGeom prst="rect">
            <a:avLst/>
          </a:prstGeom>
          <a:noFill/>
          <a:ln/>
        </p:spPr>
        <p:txBody>
          <a:bodyPr wrap="square" lIns="0" tIns="0" rIns="0" bIns="0" rtlCol="0" anchor="ctr"/>
          <a:lstStyle/>
          <a:p>
            <a:pPr marL="0" indent="0">
              <a:lnSpc>
                <a:spcPct val="120000"/>
              </a:lnSpc>
              <a:buNone/>
            </a:pPr>
            <a:r>
              <a:rPr lang="en-US" sz="850" i="1" dirty="0">
                <a:solidFill>
                  <a:srgbClr val="B0C4DE"/>
                </a:solidFill>
                <a:latin typeface="Calibri" pitchFamily="34" charset="0"/>
                <a:ea typeface="Calibri" pitchFamily="34" charset="-122"/>
                <a:cs typeface="Calibri" pitchFamily="34" charset="-120"/>
              </a:rPr>
              <a:t>Medium-term</a:t>
            </a:r>
            <a:endParaRPr lang="en-US" sz="850" dirty="0"/>
          </a:p>
          <a:p>
            <a:pPr marL="0" indent="0">
              <a:lnSpc>
                <a:spcPct val="120000"/>
              </a:lnSpc>
              <a:buNone/>
            </a:pPr>
            <a:r>
              <a:rPr lang="en-US" sz="850" i="1" dirty="0">
                <a:solidFill>
                  <a:srgbClr val="B0C4DE"/>
                </a:solidFill>
                <a:latin typeface="Calibri" pitchFamily="34" charset="0"/>
                <a:ea typeface="Calibri" pitchFamily="34" charset="-122"/>
                <a:cs typeface="Calibri" pitchFamily="34" charset="-120"/>
              </a:rPr>
              <a:t>memory artifact</a:t>
            </a:r>
            <a:endParaRPr lang="en-US" sz="850" dirty="0"/>
          </a:p>
          <a:p>
            <a:pPr marL="0" indent="0">
              <a:lnSpc>
                <a:spcPct val="120000"/>
              </a:lnSpc>
              <a:buNone/>
            </a:pPr>
            <a:r>
              <a:rPr lang="en-US" sz="850" i="1" dirty="0">
                <a:solidFill>
                  <a:srgbClr val="B0C4DE"/>
                </a:solidFill>
                <a:latin typeface="Calibri" pitchFamily="34" charset="0"/>
                <a:ea typeface="Calibri" pitchFamily="34" charset="-122"/>
                <a:cs typeface="Calibri" pitchFamily="34" charset="-120"/>
              </a:rPr>
              <a:t>that persists.</a:t>
            </a:r>
            <a:endParaRPr lang="en-US" sz="850" dirty="0"/>
          </a:p>
        </p:txBody>
      </p:sp>
      <p:sp>
        <p:nvSpPr>
          <p:cNvPr id="44" name="Shape 42"/>
          <p:cNvSpPr/>
          <p:nvPr/>
        </p:nvSpPr>
        <p:spPr>
          <a:xfrm>
            <a:off x="274320" y="4251960"/>
            <a:ext cx="11612880" cy="1005840"/>
          </a:xfrm>
          <a:prstGeom prst="roundRect">
            <a:avLst>
              <a:gd name="adj" fmla="val 9091"/>
            </a:avLst>
          </a:prstGeom>
          <a:solidFill>
            <a:srgbClr val="F7F7F5"/>
          </a:solidFill>
          <a:ln/>
        </p:spPr>
        <p:txBody>
          <a:bodyPr/>
          <a:lstStyle/>
          <a:p>
            <a:endParaRPr lang="en-US"/>
          </a:p>
        </p:txBody>
      </p:sp>
      <p:sp>
        <p:nvSpPr>
          <p:cNvPr id="45" name="Text 43"/>
          <p:cNvSpPr/>
          <p:nvPr/>
        </p:nvSpPr>
        <p:spPr>
          <a:xfrm>
            <a:off x="457200" y="4297680"/>
            <a:ext cx="10972800" cy="274320"/>
          </a:xfrm>
          <a:prstGeom prst="rect">
            <a:avLst/>
          </a:prstGeom>
          <a:noFill/>
          <a:ln/>
        </p:spPr>
        <p:txBody>
          <a:bodyPr wrap="square" lIns="0" tIns="0" rIns="0" bIns="0" rtlCol="0" anchor="ctr"/>
          <a:lstStyle/>
          <a:p>
            <a:pPr marL="0" indent="0">
              <a:buNone/>
            </a:pPr>
            <a:r>
              <a:rPr lang="en-US" sz="1200" b="1" dirty="0">
                <a:solidFill>
                  <a:srgbClr val="0D1B2A"/>
                </a:solidFill>
                <a:latin typeface="Calibri" pitchFamily="34" charset="0"/>
                <a:ea typeface="Calibri" pitchFamily="34" charset="-122"/>
                <a:cs typeface="Calibri" pitchFamily="34" charset="-120"/>
              </a:rPr>
              <a:t>Feedback loops — the harness catches failures at each gate</a:t>
            </a:r>
            <a:endParaRPr lang="en-US" sz="1200" dirty="0"/>
          </a:p>
        </p:txBody>
      </p:sp>
      <p:sp>
        <p:nvSpPr>
          <p:cNvPr id="46" name="Shape 44"/>
          <p:cNvSpPr/>
          <p:nvPr/>
        </p:nvSpPr>
        <p:spPr>
          <a:xfrm>
            <a:off x="457200" y="4572000"/>
            <a:ext cx="2697480" cy="594360"/>
          </a:xfrm>
          <a:prstGeom prst="roundRect">
            <a:avLst>
              <a:gd name="adj" fmla="val 9231"/>
            </a:avLst>
          </a:prstGeom>
          <a:solidFill>
            <a:srgbClr val="415A77"/>
          </a:solidFill>
          <a:ln/>
        </p:spPr>
        <p:txBody>
          <a:bodyPr/>
          <a:lstStyle/>
          <a:p>
            <a:endParaRPr lang="en-US"/>
          </a:p>
        </p:txBody>
      </p:sp>
      <p:sp>
        <p:nvSpPr>
          <p:cNvPr id="47" name="Text 45"/>
          <p:cNvSpPr/>
          <p:nvPr/>
        </p:nvSpPr>
        <p:spPr>
          <a:xfrm>
            <a:off x="548640" y="4590288"/>
            <a:ext cx="1143000" cy="548640"/>
          </a:xfrm>
          <a:prstGeom prst="rect">
            <a:avLst/>
          </a:prstGeom>
          <a:noFill/>
          <a:ln/>
        </p:spPr>
        <p:txBody>
          <a:bodyPr wrap="square" lIns="0" tIns="0" rIns="0" bIns="0" rtlCol="0" anchor="ctr"/>
          <a:lstStyle/>
          <a:p>
            <a:pPr marL="0" indent="0">
              <a:lnSpc>
                <a:spcPct val="110000"/>
              </a:lnSpc>
              <a:buNone/>
            </a:pPr>
            <a:r>
              <a:rPr lang="en-US" sz="800" dirty="0">
                <a:solidFill>
                  <a:srgbClr val="FFFFFF"/>
                </a:solidFill>
                <a:latin typeface="Calibri" pitchFamily="34" charset="0"/>
                <a:ea typeface="Calibri" pitchFamily="34" charset="-122"/>
                <a:cs typeface="Calibri" pitchFamily="34" charset="-120"/>
              </a:rPr>
              <a:t>Literature reveals idea is</a:t>
            </a:r>
            <a:endParaRPr lang="en-US" sz="800" dirty="0"/>
          </a:p>
          <a:p>
            <a:pPr marL="0" indent="0">
              <a:lnSpc>
                <a:spcPct val="110000"/>
              </a:lnSpc>
              <a:buNone/>
            </a:pPr>
            <a:r>
              <a:rPr lang="en-US" sz="800" dirty="0">
                <a:solidFill>
                  <a:srgbClr val="FFFFFF"/>
                </a:solidFill>
                <a:latin typeface="Calibri" pitchFamily="34" charset="0"/>
                <a:ea typeface="Calibri" pitchFamily="34" charset="-122"/>
                <a:cs typeface="Calibri" pitchFamily="34" charset="-120"/>
              </a:rPr>
              <a:t>already explored</a:t>
            </a:r>
            <a:endParaRPr lang="en-US" sz="800" dirty="0"/>
          </a:p>
        </p:txBody>
      </p:sp>
      <p:sp>
        <p:nvSpPr>
          <p:cNvPr id="48" name="Text 46"/>
          <p:cNvSpPr/>
          <p:nvPr/>
        </p:nvSpPr>
        <p:spPr>
          <a:xfrm>
            <a:off x="1691640" y="4590288"/>
            <a:ext cx="1371600" cy="548640"/>
          </a:xfrm>
          <a:prstGeom prst="rect">
            <a:avLst/>
          </a:prstGeom>
          <a:noFill/>
          <a:ln/>
        </p:spPr>
        <p:txBody>
          <a:bodyPr wrap="square" lIns="0" tIns="0" rIns="0" bIns="0" rtlCol="0" anchor="ctr"/>
          <a:lstStyle/>
          <a:p>
            <a:pPr marL="0" indent="0">
              <a:lnSpc>
                <a:spcPct val="110000"/>
              </a:lnSpc>
              <a:buNone/>
            </a:pPr>
            <a:r>
              <a:rPr lang="en-US" sz="800" b="1" dirty="0">
                <a:solidFill>
                  <a:srgbClr val="D0E8F5"/>
                </a:solidFill>
                <a:latin typeface="Calibri" pitchFamily="34" charset="0"/>
                <a:ea typeface="Calibri" pitchFamily="34" charset="-122"/>
                <a:cs typeface="Calibri" pitchFamily="34" charset="-120"/>
              </a:rPr>
              <a:t>→ back to Curiosity</a:t>
            </a:r>
            <a:endParaRPr lang="en-US" sz="800" dirty="0"/>
          </a:p>
          <a:p>
            <a:pPr marL="0" indent="0">
              <a:lnSpc>
                <a:spcPct val="110000"/>
              </a:lnSpc>
              <a:buNone/>
            </a:pPr>
            <a:r>
              <a:rPr lang="en-US" sz="800" b="1" dirty="0">
                <a:solidFill>
                  <a:srgbClr val="D0E8F5"/>
                </a:solidFill>
                <a:latin typeface="Calibri" pitchFamily="34" charset="0"/>
                <a:ea typeface="Calibri" pitchFamily="34" charset="-122"/>
                <a:cs typeface="Calibri" pitchFamily="34" charset="-120"/>
              </a:rPr>
              <a:t>   with a new direction</a:t>
            </a:r>
            <a:endParaRPr lang="en-US" sz="800" dirty="0"/>
          </a:p>
        </p:txBody>
      </p:sp>
      <p:sp>
        <p:nvSpPr>
          <p:cNvPr id="49" name="Shape 47"/>
          <p:cNvSpPr/>
          <p:nvPr/>
        </p:nvSpPr>
        <p:spPr>
          <a:xfrm>
            <a:off x="3337560" y="4572000"/>
            <a:ext cx="2697480" cy="594360"/>
          </a:xfrm>
          <a:prstGeom prst="roundRect">
            <a:avLst>
              <a:gd name="adj" fmla="val 9231"/>
            </a:avLst>
          </a:prstGeom>
          <a:solidFill>
            <a:srgbClr val="0077B6"/>
          </a:solidFill>
          <a:ln/>
        </p:spPr>
        <p:txBody>
          <a:bodyPr/>
          <a:lstStyle/>
          <a:p>
            <a:endParaRPr lang="en-US"/>
          </a:p>
        </p:txBody>
      </p:sp>
      <p:sp>
        <p:nvSpPr>
          <p:cNvPr id="50" name="Text 48"/>
          <p:cNvSpPr/>
          <p:nvPr/>
        </p:nvSpPr>
        <p:spPr>
          <a:xfrm>
            <a:off x="3429000" y="4590288"/>
            <a:ext cx="1143000" cy="548640"/>
          </a:xfrm>
          <a:prstGeom prst="rect">
            <a:avLst/>
          </a:prstGeom>
          <a:noFill/>
          <a:ln/>
        </p:spPr>
        <p:txBody>
          <a:bodyPr wrap="square" lIns="0" tIns="0" rIns="0" bIns="0" rtlCol="0" anchor="ctr"/>
          <a:lstStyle/>
          <a:p>
            <a:pPr marL="0" indent="0">
              <a:lnSpc>
                <a:spcPct val="110000"/>
              </a:lnSpc>
              <a:buNone/>
            </a:pPr>
            <a:r>
              <a:rPr lang="en-US" sz="800" dirty="0">
                <a:solidFill>
                  <a:srgbClr val="FFFFFF"/>
                </a:solidFill>
                <a:latin typeface="Calibri" pitchFamily="34" charset="0"/>
                <a:ea typeface="Calibri" pitchFamily="34" charset="-122"/>
                <a:cs typeface="Calibri" pitchFamily="34" charset="-120"/>
              </a:rPr>
              <a:t>Grill-me kills</a:t>
            </a:r>
            <a:endParaRPr lang="en-US" sz="800" dirty="0"/>
          </a:p>
          <a:p>
            <a:pPr marL="0" indent="0">
              <a:lnSpc>
                <a:spcPct val="110000"/>
              </a:lnSpc>
              <a:buNone/>
            </a:pPr>
            <a:r>
              <a:rPr lang="en-US" sz="800" dirty="0">
                <a:solidFill>
                  <a:srgbClr val="FFFFFF"/>
                </a:solidFill>
                <a:latin typeface="Calibri" pitchFamily="34" charset="0"/>
                <a:ea typeface="Calibri" pitchFamily="34" charset="-122"/>
                <a:cs typeface="Calibri" pitchFamily="34" charset="-120"/>
              </a:rPr>
              <a:t>a hypothesis</a:t>
            </a:r>
            <a:endParaRPr lang="en-US" sz="800" dirty="0"/>
          </a:p>
        </p:txBody>
      </p:sp>
      <p:sp>
        <p:nvSpPr>
          <p:cNvPr id="51" name="Text 49"/>
          <p:cNvSpPr/>
          <p:nvPr/>
        </p:nvSpPr>
        <p:spPr>
          <a:xfrm>
            <a:off x="4572000" y="4590288"/>
            <a:ext cx="1371600" cy="548640"/>
          </a:xfrm>
          <a:prstGeom prst="rect">
            <a:avLst/>
          </a:prstGeom>
          <a:noFill/>
          <a:ln/>
        </p:spPr>
        <p:txBody>
          <a:bodyPr wrap="square" lIns="0" tIns="0" rIns="0" bIns="0" rtlCol="0" anchor="ctr"/>
          <a:lstStyle/>
          <a:p>
            <a:pPr marL="0" indent="0">
              <a:lnSpc>
                <a:spcPct val="110000"/>
              </a:lnSpc>
              <a:buNone/>
            </a:pPr>
            <a:r>
              <a:rPr lang="en-US" sz="800" b="1" dirty="0">
                <a:solidFill>
                  <a:srgbClr val="D0E8F5"/>
                </a:solidFill>
                <a:latin typeface="Calibri" pitchFamily="34" charset="0"/>
                <a:ea typeface="Calibri" pitchFamily="34" charset="-122"/>
                <a:cs typeface="Calibri" pitchFamily="34" charset="-120"/>
              </a:rPr>
              <a:t>→ back to Exploration</a:t>
            </a:r>
            <a:endParaRPr lang="en-US" sz="800" dirty="0"/>
          </a:p>
          <a:p>
            <a:pPr marL="0" indent="0">
              <a:lnSpc>
                <a:spcPct val="110000"/>
              </a:lnSpc>
              <a:buNone/>
            </a:pPr>
            <a:r>
              <a:rPr lang="en-US" sz="800" b="1" dirty="0">
                <a:solidFill>
                  <a:srgbClr val="D0E8F5"/>
                </a:solidFill>
                <a:latin typeface="Calibri" pitchFamily="34" charset="0"/>
                <a:ea typeface="Calibri" pitchFamily="34" charset="-122"/>
                <a:cs typeface="Calibri" pitchFamily="34" charset="-120"/>
              </a:rPr>
              <a:t>   for new evidence</a:t>
            </a:r>
            <a:endParaRPr lang="en-US" sz="800" dirty="0"/>
          </a:p>
        </p:txBody>
      </p:sp>
      <p:sp>
        <p:nvSpPr>
          <p:cNvPr id="52" name="Shape 50"/>
          <p:cNvSpPr/>
          <p:nvPr/>
        </p:nvSpPr>
        <p:spPr>
          <a:xfrm>
            <a:off x="6217920" y="4572000"/>
            <a:ext cx="2697480" cy="594360"/>
          </a:xfrm>
          <a:prstGeom prst="roundRect">
            <a:avLst>
              <a:gd name="adj" fmla="val 9231"/>
            </a:avLst>
          </a:prstGeom>
          <a:solidFill>
            <a:srgbClr val="00B4D8"/>
          </a:solidFill>
          <a:ln/>
        </p:spPr>
        <p:txBody>
          <a:bodyPr/>
          <a:lstStyle/>
          <a:p>
            <a:endParaRPr lang="en-US"/>
          </a:p>
        </p:txBody>
      </p:sp>
      <p:sp>
        <p:nvSpPr>
          <p:cNvPr id="53" name="Text 51"/>
          <p:cNvSpPr/>
          <p:nvPr/>
        </p:nvSpPr>
        <p:spPr>
          <a:xfrm>
            <a:off x="6309360" y="4590288"/>
            <a:ext cx="1143000" cy="548640"/>
          </a:xfrm>
          <a:prstGeom prst="rect">
            <a:avLst/>
          </a:prstGeom>
          <a:noFill/>
          <a:ln/>
        </p:spPr>
        <p:txBody>
          <a:bodyPr wrap="square" lIns="0" tIns="0" rIns="0" bIns="0" rtlCol="0" anchor="ctr"/>
          <a:lstStyle/>
          <a:p>
            <a:pPr marL="0" indent="0">
              <a:lnSpc>
                <a:spcPct val="110000"/>
              </a:lnSpc>
              <a:buNone/>
            </a:pPr>
            <a:r>
              <a:rPr lang="en-US" sz="800" dirty="0">
                <a:solidFill>
                  <a:srgbClr val="FFFFFF"/>
                </a:solidFill>
                <a:latin typeface="Calibri" pitchFamily="34" charset="0"/>
                <a:ea typeface="Calibri" pitchFamily="34" charset="-122"/>
                <a:cs typeface="Calibri" pitchFamily="34" charset="-120"/>
              </a:rPr>
              <a:t>Approach reveals</a:t>
            </a:r>
            <a:endParaRPr lang="en-US" sz="800" dirty="0"/>
          </a:p>
          <a:p>
            <a:pPr marL="0" indent="0">
              <a:lnSpc>
                <a:spcPct val="110000"/>
              </a:lnSpc>
              <a:buNone/>
            </a:pPr>
            <a:r>
              <a:rPr lang="en-US" sz="800" dirty="0">
                <a:solidFill>
                  <a:srgbClr val="FFFFFF"/>
                </a:solidFill>
                <a:latin typeface="Calibri" pitchFamily="34" charset="0"/>
                <a:ea typeface="Calibri" pitchFamily="34" charset="-122"/>
                <a:cs typeface="Calibri" pitchFamily="34" charset="-120"/>
              </a:rPr>
              <a:t>missing capabilities</a:t>
            </a:r>
            <a:endParaRPr lang="en-US" sz="800" dirty="0"/>
          </a:p>
        </p:txBody>
      </p:sp>
      <p:sp>
        <p:nvSpPr>
          <p:cNvPr id="54" name="Text 52"/>
          <p:cNvSpPr/>
          <p:nvPr/>
        </p:nvSpPr>
        <p:spPr>
          <a:xfrm>
            <a:off x="7452360" y="4590288"/>
            <a:ext cx="1371600" cy="548640"/>
          </a:xfrm>
          <a:prstGeom prst="rect">
            <a:avLst/>
          </a:prstGeom>
          <a:noFill/>
          <a:ln/>
        </p:spPr>
        <p:txBody>
          <a:bodyPr wrap="square" lIns="0" tIns="0" rIns="0" bIns="0" rtlCol="0" anchor="ctr"/>
          <a:lstStyle/>
          <a:p>
            <a:pPr marL="0" indent="0">
              <a:lnSpc>
                <a:spcPct val="110000"/>
              </a:lnSpc>
              <a:buNone/>
            </a:pPr>
            <a:r>
              <a:rPr lang="en-US" sz="800" b="1" dirty="0">
                <a:solidFill>
                  <a:srgbClr val="D0E8F5"/>
                </a:solidFill>
                <a:latin typeface="Calibri" pitchFamily="34" charset="0"/>
                <a:ea typeface="Calibri" pitchFamily="34" charset="-122"/>
                <a:cs typeface="Calibri" pitchFamily="34" charset="-120"/>
              </a:rPr>
              <a:t>→ back to Literature</a:t>
            </a:r>
            <a:endParaRPr lang="en-US" sz="800" dirty="0"/>
          </a:p>
          <a:p>
            <a:pPr marL="0" indent="0">
              <a:lnSpc>
                <a:spcPct val="110000"/>
              </a:lnSpc>
              <a:buNone/>
            </a:pPr>
            <a:r>
              <a:rPr lang="en-US" sz="800" b="1" dirty="0">
                <a:solidFill>
                  <a:srgbClr val="D0E8F5"/>
                </a:solidFill>
                <a:latin typeface="Calibri" pitchFamily="34" charset="0"/>
                <a:ea typeface="Calibri" pitchFamily="34" charset="-122"/>
                <a:cs typeface="Calibri" pitchFamily="34" charset="-120"/>
              </a:rPr>
              <a:t>   or different hypothesis</a:t>
            </a:r>
            <a:endParaRPr lang="en-US" sz="800" dirty="0"/>
          </a:p>
        </p:txBody>
      </p:sp>
      <p:sp>
        <p:nvSpPr>
          <p:cNvPr id="55" name="Shape 53"/>
          <p:cNvSpPr/>
          <p:nvPr/>
        </p:nvSpPr>
        <p:spPr>
          <a:xfrm>
            <a:off x="9098280" y="4572000"/>
            <a:ext cx="2697480" cy="594360"/>
          </a:xfrm>
          <a:prstGeom prst="roundRect">
            <a:avLst>
              <a:gd name="adj" fmla="val 9231"/>
            </a:avLst>
          </a:prstGeom>
          <a:solidFill>
            <a:srgbClr val="0D1B2A"/>
          </a:solidFill>
          <a:ln/>
        </p:spPr>
        <p:txBody>
          <a:bodyPr/>
          <a:lstStyle/>
          <a:p>
            <a:endParaRPr lang="en-US"/>
          </a:p>
        </p:txBody>
      </p:sp>
      <p:sp>
        <p:nvSpPr>
          <p:cNvPr id="56" name="Text 54"/>
          <p:cNvSpPr/>
          <p:nvPr/>
        </p:nvSpPr>
        <p:spPr>
          <a:xfrm>
            <a:off x="9189720" y="4590288"/>
            <a:ext cx="1143000" cy="548640"/>
          </a:xfrm>
          <a:prstGeom prst="rect">
            <a:avLst/>
          </a:prstGeom>
          <a:noFill/>
          <a:ln/>
        </p:spPr>
        <p:txBody>
          <a:bodyPr wrap="square" lIns="0" tIns="0" rIns="0" bIns="0" rtlCol="0" anchor="ctr"/>
          <a:lstStyle/>
          <a:p>
            <a:pPr marL="0" indent="0">
              <a:lnSpc>
                <a:spcPct val="110000"/>
              </a:lnSpc>
              <a:buNone/>
            </a:pPr>
            <a:r>
              <a:rPr lang="en-US" sz="800" dirty="0">
                <a:solidFill>
                  <a:srgbClr val="FFFFFF"/>
                </a:solidFill>
                <a:latin typeface="Calibri" pitchFamily="34" charset="0"/>
                <a:ea typeface="Calibri" pitchFamily="34" charset="-122"/>
                <a:cs typeface="Calibri" pitchFamily="34" charset="-120"/>
              </a:rPr>
              <a:t>Plan reveals</a:t>
            </a:r>
            <a:endParaRPr lang="en-US" sz="800" dirty="0"/>
          </a:p>
          <a:p>
            <a:pPr marL="0" indent="0">
              <a:lnSpc>
                <a:spcPct val="110000"/>
              </a:lnSpc>
              <a:buNone/>
            </a:pPr>
            <a:r>
              <a:rPr lang="en-US" sz="800" dirty="0">
                <a:solidFill>
                  <a:srgbClr val="FFFFFF"/>
                </a:solidFill>
                <a:latin typeface="Calibri" pitchFamily="34" charset="0"/>
                <a:ea typeface="Calibri" pitchFamily="34" charset="-122"/>
                <a:cs typeface="Calibri" pitchFamily="34" charset="-120"/>
              </a:rPr>
              <a:t>unrealistic timeline</a:t>
            </a:r>
            <a:endParaRPr lang="en-US" sz="800" dirty="0"/>
          </a:p>
        </p:txBody>
      </p:sp>
      <p:sp>
        <p:nvSpPr>
          <p:cNvPr id="57" name="Text 55"/>
          <p:cNvSpPr/>
          <p:nvPr/>
        </p:nvSpPr>
        <p:spPr>
          <a:xfrm>
            <a:off x="10332720" y="4590288"/>
            <a:ext cx="1371600" cy="548640"/>
          </a:xfrm>
          <a:prstGeom prst="rect">
            <a:avLst/>
          </a:prstGeom>
          <a:noFill/>
          <a:ln/>
        </p:spPr>
        <p:txBody>
          <a:bodyPr wrap="square" lIns="0" tIns="0" rIns="0" bIns="0" rtlCol="0" anchor="ctr"/>
          <a:lstStyle/>
          <a:p>
            <a:pPr marL="0" indent="0">
              <a:lnSpc>
                <a:spcPct val="110000"/>
              </a:lnSpc>
              <a:buNone/>
            </a:pPr>
            <a:r>
              <a:rPr lang="en-US" sz="800" b="1" dirty="0">
                <a:solidFill>
                  <a:srgbClr val="D0E8F5"/>
                </a:solidFill>
                <a:latin typeface="Calibri" pitchFamily="34" charset="0"/>
                <a:ea typeface="Calibri" pitchFamily="34" charset="-122"/>
                <a:cs typeface="Calibri" pitchFamily="34" charset="-120"/>
              </a:rPr>
              <a:t>→ back to Approach</a:t>
            </a:r>
            <a:endParaRPr lang="en-US" sz="800" dirty="0"/>
          </a:p>
          <a:p>
            <a:pPr marL="0" indent="0">
              <a:lnSpc>
                <a:spcPct val="110000"/>
              </a:lnSpc>
              <a:buNone/>
            </a:pPr>
            <a:r>
              <a:rPr lang="en-US" sz="800" b="1" dirty="0">
                <a:solidFill>
                  <a:srgbClr val="D0E8F5"/>
                </a:solidFill>
                <a:latin typeface="Calibri" pitchFamily="34" charset="0"/>
                <a:ea typeface="Calibri" pitchFamily="34" charset="-122"/>
                <a:cs typeface="Calibri" pitchFamily="34" charset="-120"/>
              </a:rPr>
              <a:t>   for rescoping</a:t>
            </a:r>
            <a:endParaRPr lang="en-US" sz="800" dirty="0"/>
          </a:p>
        </p:txBody>
      </p:sp>
      <p:sp>
        <p:nvSpPr>
          <p:cNvPr id="58" name="Shape 56"/>
          <p:cNvSpPr/>
          <p:nvPr/>
        </p:nvSpPr>
        <p:spPr>
          <a:xfrm>
            <a:off x="274320" y="5440680"/>
            <a:ext cx="11612880" cy="868680"/>
          </a:xfrm>
          <a:prstGeom prst="roundRect">
            <a:avLst>
              <a:gd name="adj" fmla="val 10526"/>
            </a:avLst>
          </a:prstGeom>
          <a:solidFill>
            <a:srgbClr val="0D1B2A"/>
          </a:solidFill>
          <a:ln/>
        </p:spPr>
        <p:txBody>
          <a:bodyPr/>
          <a:lstStyle/>
          <a:p>
            <a:endParaRPr lang="en-US"/>
          </a:p>
        </p:txBody>
      </p:sp>
      <p:sp>
        <p:nvSpPr>
          <p:cNvPr id="59" name="Text 57"/>
          <p:cNvSpPr/>
          <p:nvPr/>
        </p:nvSpPr>
        <p:spPr>
          <a:xfrm>
            <a:off x="457200" y="5468112"/>
            <a:ext cx="3657600" cy="228600"/>
          </a:xfrm>
          <a:prstGeom prst="rect">
            <a:avLst/>
          </a:prstGeom>
          <a:noFill/>
          <a:ln/>
        </p:spPr>
        <p:txBody>
          <a:bodyPr wrap="square" lIns="0" tIns="0" rIns="0" bIns="0" rtlCol="0" anchor="ctr"/>
          <a:lstStyle/>
          <a:p>
            <a:pPr marL="0" indent="0">
              <a:buNone/>
            </a:pPr>
            <a:r>
              <a:rPr lang="en-US" sz="1000" b="1" dirty="0">
                <a:solidFill>
                  <a:srgbClr val="00B4D8"/>
                </a:solidFill>
                <a:latin typeface="Calibri" pitchFamily="34" charset="0"/>
                <a:ea typeface="Calibri" pitchFamily="34" charset="-122"/>
                <a:cs typeface="Calibri" pitchFamily="34" charset="-120"/>
              </a:rPr>
              <a:t>Harness components active throughout:</a:t>
            </a:r>
            <a:endParaRPr lang="en-US" sz="1000" dirty="0"/>
          </a:p>
        </p:txBody>
      </p:sp>
      <p:sp>
        <p:nvSpPr>
          <p:cNvPr id="60" name="Shape 58"/>
          <p:cNvSpPr/>
          <p:nvPr/>
        </p:nvSpPr>
        <p:spPr>
          <a:xfrm>
            <a:off x="457200" y="5715000"/>
            <a:ext cx="201168" cy="201168"/>
          </a:xfrm>
          <a:prstGeom prst="ellipse">
            <a:avLst/>
          </a:prstGeom>
          <a:solidFill>
            <a:srgbClr val="6B21A8"/>
          </a:solidFill>
          <a:ln/>
        </p:spPr>
        <p:txBody>
          <a:bodyPr/>
          <a:lstStyle/>
          <a:p>
            <a:endParaRPr lang="en-US"/>
          </a:p>
        </p:txBody>
      </p:sp>
      <p:sp>
        <p:nvSpPr>
          <p:cNvPr id="61" name="Text 59"/>
          <p:cNvSpPr/>
          <p:nvPr/>
        </p:nvSpPr>
        <p:spPr>
          <a:xfrm>
            <a:off x="457200" y="5715000"/>
            <a:ext cx="201168" cy="201168"/>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a:t>
            </a:r>
            <a:endParaRPr lang="en-US" sz="800" dirty="0"/>
          </a:p>
        </p:txBody>
      </p:sp>
      <p:sp>
        <p:nvSpPr>
          <p:cNvPr id="62" name="Text 60"/>
          <p:cNvSpPr/>
          <p:nvPr/>
        </p:nvSpPr>
        <p:spPr>
          <a:xfrm>
            <a:off x="731520" y="5696712"/>
            <a:ext cx="3474720" cy="228600"/>
          </a:xfrm>
          <a:prstGeom prst="rect">
            <a:avLst/>
          </a:prstGeom>
          <a:noFill/>
          <a:ln/>
        </p:spPr>
        <p:txBody>
          <a:bodyPr wrap="square" lIns="0" tIns="0" rIns="0" bIns="0" rtlCol="0" anchor="ctr"/>
          <a:lstStyle/>
          <a:p>
            <a:pPr marL="0" indent="0">
              <a:buNone/>
            </a:pPr>
            <a:r>
              <a:rPr lang="en-US" sz="800" dirty="0">
                <a:solidFill>
                  <a:srgbClr val="C0D0E0"/>
                </a:solidFill>
                <a:latin typeface="Calibri" pitchFamily="34" charset="0"/>
                <a:ea typeface="Calibri" pitchFamily="34" charset="-122"/>
                <a:cs typeface="Calibri" pitchFamily="34" charset="-120"/>
              </a:rPr>
              <a:t>Skills drive each stage (lit research, grill-me, project planning methodology)</a:t>
            </a:r>
            <a:endParaRPr lang="en-US" sz="800" dirty="0"/>
          </a:p>
        </p:txBody>
      </p:sp>
      <p:sp>
        <p:nvSpPr>
          <p:cNvPr id="63" name="Shape 61"/>
          <p:cNvSpPr/>
          <p:nvPr/>
        </p:nvSpPr>
        <p:spPr>
          <a:xfrm>
            <a:off x="4297680" y="5715000"/>
            <a:ext cx="201168" cy="201168"/>
          </a:xfrm>
          <a:prstGeom prst="ellipse">
            <a:avLst/>
          </a:prstGeom>
          <a:solidFill>
            <a:srgbClr val="0077B6"/>
          </a:solidFill>
          <a:ln/>
        </p:spPr>
        <p:txBody>
          <a:bodyPr/>
          <a:lstStyle/>
          <a:p>
            <a:endParaRPr lang="en-US"/>
          </a:p>
        </p:txBody>
      </p:sp>
      <p:sp>
        <p:nvSpPr>
          <p:cNvPr id="64" name="Text 62"/>
          <p:cNvSpPr/>
          <p:nvPr/>
        </p:nvSpPr>
        <p:spPr>
          <a:xfrm>
            <a:off x="4297680" y="5715000"/>
            <a:ext cx="201168" cy="201168"/>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M</a:t>
            </a:r>
            <a:endParaRPr lang="en-US" sz="800" dirty="0"/>
          </a:p>
        </p:txBody>
      </p:sp>
      <p:sp>
        <p:nvSpPr>
          <p:cNvPr id="65" name="Text 63"/>
          <p:cNvSpPr/>
          <p:nvPr/>
        </p:nvSpPr>
        <p:spPr>
          <a:xfrm>
            <a:off x="4572000" y="5696712"/>
            <a:ext cx="3474720" cy="228600"/>
          </a:xfrm>
          <a:prstGeom prst="rect">
            <a:avLst/>
          </a:prstGeom>
          <a:noFill/>
          <a:ln/>
        </p:spPr>
        <p:txBody>
          <a:bodyPr wrap="square" lIns="0" tIns="0" rIns="0" bIns="0" rtlCol="0" anchor="ctr"/>
          <a:lstStyle/>
          <a:p>
            <a:pPr marL="0" indent="0">
              <a:buNone/>
            </a:pPr>
            <a:r>
              <a:rPr lang="en-US" sz="800" dirty="0">
                <a:solidFill>
                  <a:srgbClr val="C0D0E0"/>
                </a:solidFill>
                <a:latin typeface="Calibri" pitchFamily="34" charset="0"/>
                <a:ea typeface="Calibri" pitchFamily="34" charset="-122"/>
                <a:cs typeface="Calibri" pitchFamily="34" charset="-120"/>
              </a:rPr>
              <a:t>Memory accumulates across all stages — nothing learned in exploration is lost by project plan</a:t>
            </a:r>
            <a:endParaRPr lang="en-US" sz="800" dirty="0"/>
          </a:p>
        </p:txBody>
      </p:sp>
      <p:sp>
        <p:nvSpPr>
          <p:cNvPr id="66" name="Shape 64"/>
          <p:cNvSpPr/>
          <p:nvPr/>
        </p:nvSpPr>
        <p:spPr>
          <a:xfrm>
            <a:off x="8138160" y="5715000"/>
            <a:ext cx="201168" cy="201168"/>
          </a:xfrm>
          <a:prstGeom prst="ellipse">
            <a:avLst/>
          </a:prstGeom>
          <a:solidFill>
            <a:srgbClr val="00B4D8"/>
          </a:solidFill>
          <a:ln/>
        </p:spPr>
        <p:txBody>
          <a:bodyPr/>
          <a:lstStyle/>
          <a:p>
            <a:endParaRPr lang="en-US"/>
          </a:p>
        </p:txBody>
      </p:sp>
      <p:sp>
        <p:nvSpPr>
          <p:cNvPr id="67" name="Text 65"/>
          <p:cNvSpPr/>
          <p:nvPr/>
        </p:nvSpPr>
        <p:spPr>
          <a:xfrm>
            <a:off x="8138160" y="5715000"/>
            <a:ext cx="201168" cy="201168"/>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T</a:t>
            </a:r>
            <a:endParaRPr lang="en-US" sz="800" dirty="0"/>
          </a:p>
        </p:txBody>
      </p:sp>
      <p:sp>
        <p:nvSpPr>
          <p:cNvPr id="68" name="Text 66"/>
          <p:cNvSpPr/>
          <p:nvPr/>
        </p:nvSpPr>
        <p:spPr>
          <a:xfrm>
            <a:off x="8412480" y="5696712"/>
            <a:ext cx="3474720" cy="228600"/>
          </a:xfrm>
          <a:prstGeom prst="rect">
            <a:avLst/>
          </a:prstGeom>
          <a:noFill/>
          <a:ln/>
        </p:spPr>
        <p:txBody>
          <a:bodyPr wrap="square" lIns="0" tIns="0" rIns="0" bIns="0" rtlCol="0" anchor="ctr"/>
          <a:lstStyle/>
          <a:p>
            <a:pPr marL="0" indent="0">
              <a:buNone/>
            </a:pPr>
            <a:r>
              <a:rPr lang="en-US" sz="800" dirty="0">
                <a:solidFill>
                  <a:srgbClr val="C0D0E0"/>
                </a:solidFill>
                <a:latin typeface="Calibri" pitchFamily="34" charset="0"/>
                <a:ea typeface="Calibri" pitchFamily="34" charset="-122"/>
                <a:cs typeface="Calibri" pitchFamily="34" charset="-120"/>
              </a:rPr>
              <a:t>Tools connect to databases and literature throughout</a:t>
            </a:r>
            <a:endParaRPr lang="en-US" sz="800" dirty="0"/>
          </a:p>
        </p:txBody>
      </p:sp>
      <p:sp>
        <p:nvSpPr>
          <p:cNvPr id="69" name="Shape 67"/>
          <p:cNvSpPr/>
          <p:nvPr/>
        </p:nvSpPr>
        <p:spPr>
          <a:xfrm>
            <a:off x="457200" y="5989320"/>
            <a:ext cx="201168" cy="201168"/>
          </a:xfrm>
          <a:prstGeom prst="ellipse">
            <a:avLst/>
          </a:prstGeom>
          <a:solidFill>
            <a:srgbClr val="0077B6"/>
          </a:solidFill>
          <a:ln/>
        </p:spPr>
        <p:txBody>
          <a:bodyPr/>
          <a:lstStyle/>
          <a:p>
            <a:endParaRPr lang="en-US"/>
          </a:p>
        </p:txBody>
      </p:sp>
      <p:sp>
        <p:nvSpPr>
          <p:cNvPr id="70" name="Text 68"/>
          <p:cNvSpPr/>
          <p:nvPr/>
        </p:nvSpPr>
        <p:spPr>
          <a:xfrm>
            <a:off x="457200" y="5989320"/>
            <a:ext cx="201168" cy="201168"/>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V</a:t>
            </a:r>
            <a:endParaRPr lang="en-US" sz="800" dirty="0"/>
          </a:p>
        </p:txBody>
      </p:sp>
      <p:sp>
        <p:nvSpPr>
          <p:cNvPr id="71" name="Text 69"/>
          <p:cNvSpPr/>
          <p:nvPr/>
        </p:nvSpPr>
        <p:spPr>
          <a:xfrm>
            <a:off x="731520" y="5971032"/>
            <a:ext cx="3474720" cy="228600"/>
          </a:xfrm>
          <a:prstGeom prst="rect">
            <a:avLst/>
          </a:prstGeom>
          <a:noFill/>
          <a:ln/>
        </p:spPr>
        <p:txBody>
          <a:bodyPr wrap="square" lIns="0" tIns="0" rIns="0" bIns="0" rtlCol="0" anchor="ctr"/>
          <a:lstStyle/>
          <a:p>
            <a:pPr marL="0" indent="0">
              <a:buNone/>
            </a:pPr>
            <a:r>
              <a:rPr lang="en-US" sz="800" dirty="0">
                <a:solidFill>
                  <a:srgbClr val="C0D0E0"/>
                </a:solidFill>
                <a:latin typeface="Calibri" pitchFamily="34" charset="0"/>
                <a:ea typeface="Calibri" pitchFamily="34" charset="-122"/>
                <a:cs typeface="Calibri" pitchFamily="34" charset="-120"/>
              </a:rPr>
              <a:t>Verification operates at each transition as the adversarial gate</a:t>
            </a:r>
            <a:endParaRPr lang="en-US" sz="800" dirty="0"/>
          </a:p>
        </p:txBody>
      </p:sp>
      <p:sp>
        <p:nvSpPr>
          <p:cNvPr id="72" name="Shape 70"/>
          <p:cNvSpPr/>
          <p:nvPr/>
        </p:nvSpPr>
        <p:spPr>
          <a:xfrm>
            <a:off x="4297680" y="5989320"/>
            <a:ext cx="201168" cy="201168"/>
          </a:xfrm>
          <a:prstGeom prst="ellipse">
            <a:avLst/>
          </a:prstGeom>
          <a:solidFill>
            <a:srgbClr val="00B4D8"/>
          </a:solidFill>
          <a:ln/>
        </p:spPr>
        <p:txBody>
          <a:bodyPr/>
          <a:lstStyle/>
          <a:p>
            <a:endParaRPr lang="en-US"/>
          </a:p>
        </p:txBody>
      </p:sp>
      <p:sp>
        <p:nvSpPr>
          <p:cNvPr id="73" name="Text 71"/>
          <p:cNvSpPr/>
          <p:nvPr/>
        </p:nvSpPr>
        <p:spPr>
          <a:xfrm>
            <a:off x="4297680" y="5989320"/>
            <a:ext cx="201168" cy="201168"/>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P</a:t>
            </a:r>
            <a:endParaRPr lang="en-US" sz="800" dirty="0"/>
          </a:p>
        </p:txBody>
      </p:sp>
      <p:sp>
        <p:nvSpPr>
          <p:cNvPr id="74" name="Text 72"/>
          <p:cNvSpPr/>
          <p:nvPr/>
        </p:nvSpPr>
        <p:spPr>
          <a:xfrm>
            <a:off x="4572000" y="5971032"/>
            <a:ext cx="3474720" cy="228600"/>
          </a:xfrm>
          <a:prstGeom prst="rect">
            <a:avLst/>
          </a:prstGeom>
          <a:noFill/>
          <a:ln/>
        </p:spPr>
        <p:txBody>
          <a:bodyPr wrap="square" lIns="0" tIns="0" rIns="0" bIns="0" rtlCol="0" anchor="ctr"/>
          <a:lstStyle/>
          <a:p>
            <a:pPr marL="0" indent="0">
              <a:buNone/>
            </a:pPr>
            <a:r>
              <a:rPr lang="en-US" sz="800" dirty="0">
                <a:solidFill>
                  <a:srgbClr val="C0D0E0"/>
                </a:solidFill>
                <a:latin typeface="Calibri" pitchFamily="34" charset="0"/>
                <a:ea typeface="Calibri" pitchFamily="34" charset="-122"/>
                <a:cs typeface="Calibri" pitchFamily="34" charset="-120"/>
              </a:rPr>
              <a:t>Planning formalizes progressively: direction → hypothesis → specification → project</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1520" y="274320"/>
            <a:ext cx="10698480" cy="640080"/>
          </a:xfrm>
          <a:prstGeom prst="rect">
            <a:avLst/>
          </a:prstGeom>
          <a:noFill/>
          <a:ln/>
        </p:spPr>
        <p:txBody>
          <a:bodyPr wrap="square" rtlCol="0" anchor="ctr"/>
          <a:lstStyle/>
          <a:p>
            <a:pPr marL="0" indent="0">
              <a:buNone/>
            </a:pPr>
            <a:r>
              <a:rPr lang="en-US" sz="2600" b="1" dirty="0">
                <a:solidFill>
                  <a:srgbClr val="0D1B2A"/>
                </a:solidFill>
                <a:latin typeface="Calibri" pitchFamily="34" charset="0"/>
                <a:ea typeface="Calibri" pitchFamily="34" charset="-122"/>
                <a:cs typeface="Calibri" pitchFamily="34" charset="-120"/>
              </a:rPr>
              <a:t>Catalyst Discovery: Mapped to the Harness</a:t>
            </a:r>
            <a:endParaRPr lang="en-US" sz="2600" dirty="0"/>
          </a:p>
        </p:txBody>
      </p:sp>
      <p:sp>
        <p:nvSpPr>
          <p:cNvPr id="3" name="Shape 1"/>
          <p:cNvSpPr/>
          <p:nvPr/>
        </p:nvSpPr>
        <p:spPr>
          <a:xfrm>
            <a:off x="0" y="6537960"/>
            <a:ext cx="12188952" cy="320040"/>
          </a:xfrm>
          <a:prstGeom prst="rect">
            <a:avLst/>
          </a:prstGeom>
          <a:solidFill>
            <a:srgbClr val="0D1B2A"/>
          </a:solidFill>
          <a:ln/>
        </p:spPr>
        <p:txBody>
          <a:bodyPr/>
          <a:lstStyle/>
          <a:p>
            <a:endParaRPr lang="en-US"/>
          </a:p>
        </p:txBody>
      </p:sp>
      <p:sp>
        <p:nvSpPr>
          <p:cNvPr id="4" name="Shape 2"/>
          <p:cNvSpPr/>
          <p:nvPr/>
        </p:nvSpPr>
        <p:spPr>
          <a:xfrm>
            <a:off x="3840480" y="822960"/>
            <a:ext cx="4480560" cy="1554480"/>
          </a:xfrm>
          <a:prstGeom prst="roundRect">
            <a:avLst>
              <a:gd name="adj" fmla="val 7059"/>
            </a:avLst>
          </a:prstGeom>
          <a:solidFill>
            <a:srgbClr val="0D1B2A"/>
          </a:solidFill>
          <a:ln/>
          <a:effectLst>
            <a:outerShdw blurRad="76200" dist="25400" dir="8100000" algn="bl" rotWithShape="0">
              <a:srgbClr val="000000">
                <a:alpha val="15000"/>
              </a:srgbClr>
            </a:outerShdw>
          </a:effectLst>
        </p:spPr>
        <p:txBody>
          <a:bodyPr/>
          <a:lstStyle/>
          <a:p>
            <a:endParaRPr lang="en-US"/>
          </a:p>
        </p:txBody>
      </p:sp>
      <p:sp>
        <p:nvSpPr>
          <p:cNvPr id="5" name="Text 3"/>
          <p:cNvSpPr/>
          <p:nvPr/>
        </p:nvSpPr>
        <p:spPr>
          <a:xfrm>
            <a:off x="4023360" y="868680"/>
            <a:ext cx="4114800" cy="274320"/>
          </a:xfrm>
          <a:prstGeom prst="rect">
            <a:avLst/>
          </a:prstGeom>
          <a:noFill/>
          <a:ln/>
        </p:spPr>
        <p:txBody>
          <a:bodyPr wrap="square" lIns="0" tIns="0" rIns="0" bIns="0" rtlCol="0" anchor="ctr"/>
          <a:lstStyle/>
          <a:p>
            <a:pPr marL="0" indent="0">
              <a:buNone/>
            </a:pPr>
            <a:r>
              <a:rPr lang="en-US" sz="1000" b="1" dirty="0">
                <a:solidFill>
                  <a:srgbClr val="00B4D8"/>
                </a:solidFill>
                <a:latin typeface="Calibri" pitchFamily="34" charset="0"/>
                <a:ea typeface="Calibri" pitchFamily="34" charset="-122"/>
                <a:cs typeface="Calibri" pitchFamily="34" charset="-120"/>
              </a:rPr>
              <a:t>FOUNDATION MODEL</a:t>
            </a:r>
            <a:endParaRPr lang="en-US" sz="1000" dirty="0"/>
          </a:p>
        </p:txBody>
      </p:sp>
      <p:sp>
        <p:nvSpPr>
          <p:cNvPr id="6" name="Text 4"/>
          <p:cNvSpPr/>
          <p:nvPr/>
        </p:nvSpPr>
        <p:spPr>
          <a:xfrm>
            <a:off x="4023360" y="1097280"/>
            <a:ext cx="4114800" cy="27432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LLM Reasoning Layer</a:t>
            </a:r>
            <a:endParaRPr lang="en-US" sz="1400" dirty="0"/>
          </a:p>
        </p:txBody>
      </p:sp>
      <p:sp>
        <p:nvSpPr>
          <p:cNvPr id="7" name="Shape 5"/>
          <p:cNvSpPr/>
          <p:nvPr/>
        </p:nvSpPr>
        <p:spPr>
          <a:xfrm>
            <a:off x="4023360" y="1417320"/>
            <a:ext cx="1371600" cy="777240"/>
          </a:xfrm>
          <a:prstGeom prst="roundRect">
            <a:avLst>
              <a:gd name="adj" fmla="val 7059"/>
            </a:avLst>
          </a:prstGeom>
          <a:solidFill>
            <a:srgbClr val="1B3A5C"/>
          </a:solidFill>
          <a:ln/>
        </p:spPr>
        <p:txBody>
          <a:bodyPr/>
          <a:lstStyle/>
          <a:p>
            <a:endParaRPr lang="en-US"/>
          </a:p>
        </p:txBody>
      </p:sp>
      <p:sp>
        <p:nvSpPr>
          <p:cNvPr id="8" name="Text 6"/>
          <p:cNvSpPr/>
          <p:nvPr/>
        </p:nvSpPr>
        <p:spPr>
          <a:xfrm>
            <a:off x="4096512" y="1435608"/>
            <a:ext cx="1225296" cy="201168"/>
          </a:xfrm>
          <a:prstGeom prst="rect">
            <a:avLst/>
          </a:prstGeom>
          <a:noFill/>
          <a:ln/>
        </p:spPr>
        <p:txBody>
          <a:bodyPr wrap="square" lIns="0" tIns="0" rIns="0" bIns="0" rtlCol="0" anchor="ctr"/>
          <a:lstStyle/>
          <a:p>
            <a:pPr marL="0" indent="0">
              <a:buNone/>
            </a:pPr>
            <a:r>
              <a:rPr lang="en-US" sz="900" b="1" dirty="0">
                <a:solidFill>
                  <a:srgbClr val="00B4D8"/>
                </a:solidFill>
                <a:latin typeface="Calibri" pitchFamily="34" charset="0"/>
                <a:ea typeface="Calibri" pitchFamily="34" charset="-122"/>
                <a:cs typeface="Calibri" pitchFamily="34" charset="-120"/>
              </a:rPr>
              <a:t>Generate</a:t>
            </a:r>
            <a:endParaRPr lang="en-US" sz="900" dirty="0"/>
          </a:p>
        </p:txBody>
      </p:sp>
      <p:sp>
        <p:nvSpPr>
          <p:cNvPr id="9" name="Text 7"/>
          <p:cNvSpPr/>
          <p:nvPr/>
        </p:nvSpPr>
        <p:spPr>
          <a:xfrm>
            <a:off x="4096512" y="1627632"/>
            <a:ext cx="1225296" cy="502920"/>
          </a:xfrm>
          <a:prstGeom prst="rect">
            <a:avLst/>
          </a:prstGeom>
          <a:noFill/>
          <a:ln/>
        </p:spPr>
        <p:txBody>
          <a:bodyPr wrap="square" lIns="0" tIns="0" rIns="0" bIns="0" rtlCol="0" anchor="ctr"/>
          <a:lstStyle/>
          <a:p>
            <a:pPr marL="0" indent="0">
              <a:lnSpc>
                <a:spcPct val="110000"/>
              </a:lnSpc>
              <a:buNone/>
            </a:pPr>
            <a:r>
              <a:rPr lang="en-US" sz="750" dirty="0">
                <a:solidFill>
                  <a:srgbClr val="C0D0E0"/>
                </a:solidFill>
                <a:latin typeface="Calibri" pitchFamily="34" charset="0"/>
                <a:ea typeface="Calibri" pitchFamily="34" charset="-122"/>
                <a:cs typeface="Calibri" pitchFamily="34" charset="-120"/>
              </a:rPr>
              <a:t>Hypothesis proposals</a:t>
            </a:r>
            <a:endParaRPr lang="en-US" sz="750" dirty="0"/>
          </a:p>
          <a:p>
            <a:pPr marL="0" indent="0">
              <a:lnSpc>
                <a:spcPct val="110000"/>
              </a:lnSpc>
              <a:buNone/>
            </a:pPr>
            <a:r>
              <a:rPr lang="en-US" sz="750" dirty="0">
                <a:solidFill>
                  <a:srgbClr val="C0D0E0"/>
                </a:solidFill>
                <a:latin typeface="Calibri" pitchFamily="34" charset="0"/>
                <a:ea typeface="Calibri" pitchFamily="34" charset="-122"/>
                <a:cs typeface="Calibri" pitchFamily="34" charset="-120"/>
              </a:rPr>
              <a:t>from literature</a:t>
            </a:r>
            <a:endParaRPr lang="en-US" sz="750" dirty="0"/>
          </a:p>
        </p:txBody>
      </p:sp>
      <p:sp>
        <p:nvSpPr>
          <p:cNvPr id="10" name="Shape 8"/>
          <p:cNvSpPr/>
          <p:nvPr/>
        </p:nvSpPr>
        <p:spPr>
          <a:xfrm>
            <a:off x="5486400" y="1417320"/>
            <a:ext cx="1371600" cy="777240"/>
          </a:xfrm>
          <a:prstGeom prst="roundRect">
            <a:avLst>
              <a:gd name="adj" fmla="val 7059"/>
            </a:avLst>
          </a:prstGeom>
          <a:solidFill>
            <a:srgbClr val="1B3A5C"/>
          </a:solidFill>
          <a:ln/>
        </p:spPr>
        <p:txBody>
          <a:bodyPr/>
          <a:lstStyle/>
          <a:p>
            <a:endParaRPr lang="en-US"/>
          </a:p>
        </p:txBody>
      </p:sp>
      <p:sp>
        <p:nvSpPr>
          <p:cNvPr id="11" name="Text 9"/>
          <p:cNvSpPr/>
          <p:nvPr/>
        </p:nvSpPr>
        <p:spPr>
          <a:xfrm>
            <a:off x="5559552" y="1435608"/>
            <a:ext cx="1225296" cy="201168"/>
          </a:xfrm>
          <a:prstGeom prst="rect">
            <a:avLst/>
          </a:prstGeom>
          <a:noFill/>
          <a:ln/>
        </p:spPr>
        <p:txBody>
          <a:bodyPr wrap="square" lIns="0" tIns="0" rIns="0" bIns="0" rtlCol="0" anchor="ctr"/>
          <a:lstStyle/>
          <a:p>
            <a:pPr marL="0" indent="0">
              <a:buNone/>
            </a:pPr>
            <a:r>
              <a:rPr lang="en-US" sz="900" b="1" dirty="0">
                <a:solidFill>
                  <a:srgbClr val="00B4D8"/>
                </a:solidFill>
                <a:latin typeface="Calibri" pitchFamily="34" charset="0"/>
                <a:ea typeface="Calibri" pitchFamily="34" charset="-122"/>
                <a:cs typeface="Calibri" pitchFamily="34" charset="-120"/>
              </a:rPr>
              <a:t>Critique</a:t>
            </a:r>
            <a:endParaRPr lang="en-US" sz="900" dirty="0"/>
          </a:p>
        </p:txBody>
      </p:sp>
      <p:sp>
        <p:nvSpPr>
          <p:cNvPr id="12" name="Text 10"/>
          <p:cNvSpPr/>
          <p:nvPr/>
        </p:nvSpPr>
        <p:spPr>
          <a:xfrm>
            <a:off x="5559552" y="1627632"/>
            <a:ext cx="1225296" cy="502920"/>
          </a:xfrm>
          <a:prstGeom prst="rect">
            <a:avLst/>
          </a:prstGeom>
          <a:noFill/>
          <a:ln/>
        </p:spPr>
        <p:txBody>
          <a:bodyPr wrap="square" lIns="0" tIns="0" rIns="0" bIns="0" rtlCol="0" anchor="ctr"/>
          <a:lstStyle/>
          <a:p>
            <a:pPr marL="0" indent="0">
              <a:lnSpc>
                <a:spcPct val="110000"/>
              </a:lnSpc>
              <a:buNone/>
            </a:pPr>
            <a:r>
              <a:rPr lang="en-US" sz="750" dirty="0">
                <a:solidFill>
                  <a:srgbClr val="C0D0E0"/>
                </a:solidFill>
                <a:latin typeface="Calibri" pitchFamily="34" charset="0"/>
                <a:ea typeface="Calibri" pitchFamily="34" charset="-122"/>
                <a:cs typeface="Calibri" pitchFamily="34" charset="-120"/>
              </a:rPr>
              <a:t>Adversarial review</a:t>
            </a:r>
            <a:endParaRPr lang="en-US" sz="750" dirty="0"/>
          </a:p>
          <a:p>
            <a:pPr marL="0" indent="0">
              <a:lnSpc>
                <a:spcPct val="110000"/>
              </a:lnSpc>
              <a:buNone/>
            </a:pPr>
            <a:r>
              <a:rPr lang="en-US" sz="750" dirty="0">
                <a:solidFill>
                  <a:srgbClr val="C0D0E0"/>
                </a:solidFill>
                <a:latin typeface="Calibri" pitchFamily="34" charset="0"/>
                <a:ea typeface="Calibri" pitchFamily="34" charset="-122"/>
                <a:cs typeface="Calibri" pitchFamily="34" charset="-120"/>
              </a:rPr>
              <a:t>for gaps &amp; errors</a:t>
            </a:r>
            <a:endParaRPr lang="en-US" sz="750" dirty="0"/>
          </a:p>
        </p:txBody>
      </p:sp>
      <p:sp>
        <p:nvSpPr>
          <p:cNvPr id="13" name="Shape 11"/>
          <p:cNvSpPr/>
          <p:nvPr/>
        </p:nvSpPr>
        <p:spPr>
          <a:xfrm>
            <a:off x="6949440" y="1417320"/>
            <a:ext cx="1188720" cy="777240"/>
          </a:xfrm>
          <a:prstGeom prst="roundRect">
            <a:avLst>
              <a:gd name="adj" fmla="val 7059"/>
            </a:avLst>
          </a:prstGeom>
          <a:solidFill>
            <a:srgbClr val="1B3A5C"/>
          </a:solidFill>
          <a:ln/>
        </p:spPr>
        <p:txBody>
          <a:bodyPr/>
          <a:lstStyle/>
          <a:p>
            <a:endParaRPr lang="en-US"/>
          </a:p>
        </p:txBody>
      </p:sp>
      <p:sp>
        <p:nvSpPr>
          <p:cNvPr id="14" name="Text 12"/>
          <p:cNvSpPr/>
          <p:nvPr/>
        </p:nvSpPr>
        <p:spPr>
          <a:xfrm>
            <a:off x="7022592" y="1435608"/>
            <a:ext cx="1042416" cy="201168"/>
          </a:xfrm>
          <a:prstGeom prst="rect">
            <a:avLst/>
          </a:prstGeom>
          <a:noFill/>
          <a:ln/>
        </p:spPr>
        <p:txBody>
          <a:bodyPr wrap="square" lIns="0" tIns="0" rIns="0" bIns="0" rtlCol="0" anchor="ctr"/>
          <a:lstStyle/>
          <a:p>
            <a:pPr marL="0" indent="0">
              <a:buNone/>
            </a:pPr>
            <a:r>
              <a:rPr lang="en-US" sz="900" b="1" dirty="0">
                <a:solidFill>
                  <a:srgbClr val="00B4D8"/>
                </a:solidFill>
                <a:latin typeface="Calibri" pitchFamily="34" charset="0"/>
                <a:ea typeface="Calibri" pitchFamily="34" charset="-122"/>
                <a:cs typeface="Calibri" pitchFamily="34" charset="-120"/>
              </a:rPr>
              <a:t>Refine</a:t>
            </a:r>
            <a:endParaRPr lang="en-US" sz="900" dirty="0"/>
          </a:p>
        </p:txBody>
      </p:sp>
      <p:sp>
        <p:nvSpPr>
          <p:cNvPr id="15" name="Text 13"/>
          <p:cNvSpPr/>
          <p:nvPr/>
        </p:nvSpPr>
        <p:spPr>
          <a:xfrm>
            <a:off x="7022592" y="1627632"/>
            <a:ext cx="1042416" cy="502920"/>
          </a:xfrm>
          <a:prstGeom prst="rect">
            <a:avLst/>
          </a:prstGeom>
          <a:noFill/>
          <a:ln/>
        </p:spPr>
        <p:txBody>
          <a:bodyPr wrap="square" lIns="0" tIns="0" rIns="0" bIns="0" rtlCol="0" anchor="ctr"/>
          <a:lstStyle/>
          <a:p>
            <a:pPr marL="0" indent="0">
              <a:lnSpc>
                <a:spcPct val="110000"/>
              </a:lnSpc>
              <a:buNone/>
            </a:pPr>
            <a:r>
              <a:rPr lang="en-US" sz="750" dirty="0">
                <a:solidFill>
                  <a:srgbClr val="C0D0E0"/>
                </a:solidFill>
                <a:latin typeface="Calibri" pitchFamily="34" charset="0"/>
                <a:ea typeface="Calibri" pitchFamily="34" charset="-122"/>
                <a:cs typeface="Calibri" pitchFamily="34" charset="-120"/>
              </a:rPr>
              <a:t>Interpret results,</a:t>
            </a:r>
            <a:endParaRPr lang="en-US" sz="750" dirty="0"/>
          </a:p>
          <a:p>
            <a:pPr marL="0" indent="0">
              <a:lnSpc>
                <a:spcPct val="110000"/>
              </a:lnSpc>
              <a:buNone/>
            </a:pPr>
            <a:r>
              <a:rPr lang="en-US" sz="750" dirty="0">
                <a:solidFill>
                  <a:srgbClr val="C0D0E0"/>
                </a:solidFill>
                <a:latin typeface="Calibri" pitchFamily="34" charset="0"/>
                <a:ea typeface="Calibri" pitchFamily="34" charset="-122"/>
                <a:cs typeface="Calibri" pitchFamily="34" charset="-120"/>
              </a:rPr>
              <a:t>update claims</a:t>
            </a:r>
            <a:endParaRPr lang="en-US" sz="750" dirty="0"/>
          </a:p>
        </p:txBody>
      </p:sp>
      <p:sp>
        <p:nvSpPr>
          <p:cNvPr id="16" name="Text 14"/>
          <p:cNvSpPr/>
          <p:nvPr/>
        </p:nvSpPr>
        <p:spPr>
          <a:xfrm>
            <a:off x="4332979" y="2377440"/>
            <a:ext cx="365760" cy="274320"/>
          </a:xfrm>
          <a:prstGeom prst="rect">
            <a:avLst/>
          </a:prstGeom>
          <a:noFill/>
          <a:ln/>
        </p:spPr>
        <p:txBody>
          <a:bodyPr wrap="square" lIns="0" tIns="0" rIns="0" bIns="0" rtlCol="0" anchor="ctr"/>
          <a:lstStyle/>
          <a:p>
            <a:pPr marL="0" indent="0" algn="ctr">
              <a:buNone/>
            </a:pPr>
            <a:r>
              <a:rPr lang="en-US" sz="1200" dirty="0">
                <a:solidFill>
                  <a:srgbClr val="00B4D8"/>
                </a:solidFill>
              </a:rPr>
              <a:t>▼</a:t>
            </a:r>
            <a:endParaRPr lang="en-US" sz="1200" dirty="0"/>
          </a:p>
        </p:txBody>
      </p:sp>
      <p:sp>
        <p:nvSpPr>
          <p:cNvPr id="17" name="Text 15"/>
          <p:cNvSpPr/>
          <p:nvPr/>
        </p:nvSpPr>
        <p:spPr>
          <a:xfrm>
            <a:off x="7772400" y="2377440"/>
            <a:ext cx="365760" cy="274320"/>
          </a:xfrm>
          <a:prstGeom prst="rect">
            <a:avLst/>
          </a:prstGeom>
          <a:noFill/>
          <a:ln/>
        </p:spPr>
        <p:txBody>
          <a:bodyPr wrap="square" lIns="0" tIns="0" rIns="0" bIns="0" rtlCol="0" anchor="ctr"/>
          <a:lstStyle/>
          <a:p>
            <a:pPr marL="0" indent="0" algn="ctr">
              <a:buNone/>
            </a:pPr>
            <a:r>
              <a:rPr lang="en-US" sz="1200" dirty="0">
                <a:solidFill>
                  <a:srgbClr val="00B4D8"/>
                </a:solidFill>
              </a:rPr>
              <a:t>▼</a:t>
            </a:r>
            <a:endParaRPr lang="en-US" sz="1200" dirty="0"/>
          </a:p>
        </p:txBody>
      </p:sp>
      <p:sp>
        <p:nvSpPr>
          <p:cNvPr id="18" name="Shape 16"/>
          <p:cNvSpPr/>
          <p:nvPr/>
        </p:nvSpPr>
        <p:spPr>
          <a:xfrm>
            <a:off x="274320" y="2606040"/>
            <a:ext cx="5303520" cy="1508760"/>
          </a:xfrm>
          <a:prstGeom prst="roundRect">
            <a:avLst>
              <a:gd name="adj" fmla="val 7273"/>
            </a:avLst>
          </a:prstGeom>
          <a:solidFill>
            <a:srgbClr val="FFFFFF"/>
          </a:solidFill>
          <a:ln w="12700">
            <a:solidFill>
              <a:srgbClr val="00B4D8"/>
            </a:solidFill>
            <a:prstDash val="solid"/>
          </a:ln>
          <a:effectLst>
            <a:outerShdw blurRad="50800" dist="25400" dir="8100000" algn="bl" rotWithShape="0">
              <a:srgbClr val="000000">
                <a:alpha val="10000"/>
              </a:srgbClr>
            </a:outerShdw>
          </a:effectLst>
        </p:spPr>
        <p:txBody>
          <a:bodyPr/>
          <a:lstStyle/>
          <a:p>
            <a:endParaRPr lang="en-US"/>
          </a:p>
        </p:txBody>
      </p:sp>
      <p:sp>
        <p:nvSpPr>
          <p:cNvPr id="19" name="Shape 17"/>
          <p:cNvSpPr/>
          <p:nvPr/>
        </p:nvSpPr>
        <p:spPr>
          <a:xfrm>
            <a:off x="384048" y="2670048"/>
            <a:ext cx="292608" cy="292608"/>
          </a:xfrm>
          <a:prstGeom prst="ellipse">
            <a:avLst/>
          </a:prstGeom>
          <a:solidFill>
            <a:srgbClr val="00B4D8"/>
          </a:solidFill>
          <a:ln/>
        </p:spPr>
        <p:txBody>
          <a:bodyPr/>
          <a:lstStyle/>
          <a:p>
            <a:endParaRPr lang="en-US"/>
          </a:p>
        </p:txBody>
      </p:sp>
      <p:sp>
        <p:nvSpPr>
          <p:cNvPr id="20" name="Text 18"/>
          <p:cNvSpPr/>
          <p:nvPr/>
        </p:nvSpPr>
        <p:spPr>
          <a:xfrm>
            <a:off x="384048" y="2670048"/>
            <a:ext cx="292608" cy="29260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P</a:t>
            </a:r>
            <a:endParaRPr lang="en-US" sz="1100" dirty="0"/>
          </a:p>
        </p:txBody>
      </p:sp>
      <p:sp>
        <p:nvSpPr>
          <p:cNvPr id="21" name="Text 19"/>
          <p:cNvSpPr/>
          <p:nvPr/>
        </p:nvSpPr>
        <p:spPr>
          <a:xfrm>
            <a:off x="777240" y="2651760"/>
            <a:ext cx="3657600" cy="274320"/>
          </a:xfrm>
          <a:prstGeom prst="rect">
            <a:avLst/>
          </a:prstGeom>
          <a:noFill/>
          <a:ln/>
        </p:spPr>
        <p:txBody>
          <a:bodyPr wrap="square" lIns="0" tIns="0" rIns="0" bIns="0" rtlCol="0" anchor="ctr"/>
          <a:lstStyle/>
          <a:p>
            <a:pPr marL="0" indent="0">
              <a:buNone/>
            </a:pPr>
            <a:r>
              <a:rPr lang="en-US" sz="1200" b="1" dirty="0">
                <a:solidFill>
                  <a:srgbClr val="0D1B2A"/>
                </a:solidFill>
                <a:latin typeface="Calibri" pitchFamily="34" charset="0"/>
                <a:ea typeface="Calibri" pitchFamily="34" charset="-122"/>
                <a:cs typeface="Calibri" pitchFamily="34" charset="-120"/>
              </a:rPr>
              <a:t>Planning &amp; Decomposition</a:t>
            </a:r>
            <a:endParaRPr lang="en-US" sz="1200" dirty="0"/>
          </a:p>
        </p:txBody>
      </p:sp>
      <p:sp>
        <p:nvSpPr>
          <p:cNvPr id="22" name="Text 20"/>
          <p:cNvSpPr/>
          <p:nvPr/>
        </p:nvSpPr>
        <p:spPr>
          <a:xfrm>
            <a:off x="411480" y="2971800"/>
            <a:ext cx="4937760" cy="228600"/>
          </a:xfrm>
          <a:prstGeom prst="rect">
            <a:avLst/>
          </a:prstGeom>
          <a:noFill/>
          <a:ln/>
        </p:spPr>
        <p:txBody>
          <a:bodyPr wrap="square" lIns="0" tIns="0" rIns="0" bIns="0" rtlCol="0" anchor="ctr"/>
          <a:lstStyle/>
          <a:p>
            <a:pPr marL="0" indent="0">
              <a:buNone/>
            </a:pPr>
            <a:r>
              <a:rPr lang="en-US" sz="1000" b="1" i="1" dirty="0">
                <a:solidFill>
                  <a:srgbClr val="0077B6"/>
                </a:solidFill>
                <a:latin typeface="Calibri" pitchFamily="34" charset="0"/>
                <a:ea typeface="Calibri" pitchFamily="34" charset="-122"/>
                <a:cs typeface="Calibri" pitchFamily="34" charset="-120"/>
              </a:rPr>
              <a:t>Hypothesis Object Specification</a:t>
            </a:r>
            <a:endParaRPr lang="en-US" sz="1000" dirty="0"/>
          </a:p>
        </p:txBody>
      </p:sp>
      <p:sp>
        <p:nvSpPr>
          <p:cNvPr id="23" name="Text 21"/>
          <p:cNvSpPr/>
          <p:nvPr/>
        </p:nvSpPr>
        <p:spPr>
          <a:xfrm>
            <a:off x="411480" y="3200400"/>
            <a:ext cx="5029200" cy="822960"/>
          </a:xfrm>
          <a:prstGeom prst="rect">
            <a:avLst/>
          </a:prstGeom>
          <a:noFill/>
          <a:ln/>
        </p:spPr>
        <p:txBody>
          <a:bodyPr wrap="square" lIns="0" tIns="0" rIns="0" bIns="0" rtlCol="0" anchor="ctr"/>
          <a:lstStyle/>
          <a:p>
            <a:pPr marL="0" indent="0">
              <a:lnSpc>
                <a:spcPct val="120000"/>
              </a:lnSpc>
              <a:buNone/>
            </a:pPr>
            <a:r>
              <a:rPr lang="en-US" sz="800" dirty="0">
                <a:solidFill>
                  <a:srgbClr val="1A1A2E"/>
                </a:solidFill>
                <a:latin typeface="Calibri" pitchFamily="34" charset="0"/>
                <a:ea typeface="Calibri" pitchFamily="34" charset="-122"/>
                <a:cs typeface="Calibri" pitchFamily="34" charset="-120"/>
              </a:rPr>
              <a:t>Claim: "C₂+ selectivity is driven by single-site Cu; competing H₂ evolution occurs on coalesced nanoparticles forming under reducing conditions."</a:t>
            </a:r>
            <a:endParaRPr lang="en-US" sz="800" dirty="0"/>
          </a:p>
          <a:p>
            <a:pPr marL="0" indent="0">
              <a:lnSpc>
                <a:spcPct val="120000"/>
              </a:lnSpc>
              <a:buNone/>
            </a:pPr>
            <a:r>
              <a:rPr lang="en-US" sz="800" dirty="0">
                <a:solidFill>
                  <a:srgbClr val="1A1A2E"/>
                </a:solidFill>
                <a:latin typeface="Calibri" pitchFamily="34" charset="0"/>
                <a:ea typeface="Calibri" pitchFamily="34" charset="-122"/>
                <a:cs typeface="Calibri" pitchFamily="34" charset="-120"/>
              </a:rPr>
              <a:t>Design space: composition × particle size × support identity</a:t>
            </a:r>
            <a:endParaRPr lang="en-US" sz="800" dirty="0"/>
          </a:p>
          <a:p>
            <a:pPr marL="0" indent="0">
              <a:lnSpc>
                <a:spcPct val="120000"/>
              </a:lnSpc>
              <a:buNone/>
            </a:pPr>
            <a:r>
              <a:rPr lang="en-US" sz="800" dirty="0">
                <a:solidFill>
                  <a:srgbClr val="1A1A2E"/>
                </a:solidFill>
                <a:latin typeface="Calibri" pitchFamily="34" charset="0"/>
                <a:ea typeface="Calibri" pitchFamily="34" charset="-122"/>
                <a:cs typeface="Calibri" pitchFamily="34" charset="-120"/>
              </a:rPr>
              <a:t>Constraints: earth-abundant elements, industrially relevant temperatures</a:t>
            </a:r>
            <a:endParaRPr lang="en-US" sz="800" dirty="0"/>
          </a:p>
          <a:p>
            <a:pPr marL="0" indent="0">
              <a:lnSpc>
                <a:spcPct val="120000"/>
              </a:lnSpc>
              <a:buNone/>
            </a:pPr>
            <a:r>
              <a:rPr lang="en-US" sz="800" dirty="0">
                <a:solidFill>
                  <a:srgbClr val="1A1A2E"/>
                </a:solidFill>
                <a:latin typeface="Calibri" pitchFamily="34" charset="0"/>
                <a:ea typeface="Calibri" pitchFamily="34" charset="-122"/>
                <a:cs typeface="Calibri" pitchFamily="34" charset="-120"/>
              </a:rPr>
              <a:t>Acceptance: identify the structural transition where selectivity switches</a:t>
            </a:r>
            <a:endParaRPr lang="en-US" sz="800" dirty="0"/>
          </a:p>
        </p:txBody>
      </p:sp>
      <p:sp>
        <p:nvSpPr>
          <p:cNvPr id="24" name="Shape 22"/>
          <p:cNvSpPr/>
          <p:nvPr/>
        </p:nvSpPr>
        <p:spPr>
          <a:xfrm>
            <a:off x="5943600" y="2606040"/>
            <a:ext cx="5852160" cy="1508760"/>
          </a:xfrm>
          <a:prstGeom prst="roundRect">
            <a:avLst>
              <a:gd name="adj" fmla="val 7273"/>
            </a:avLst>
          </a:prstGeom>
          <a:solidFill>
            <a:srgbClr val="FFFFFF"/>
          </a:solidFill>
          <a:ln w="12700">
            <a:solidFill>
              <a:srgbClr val="00B4D8"/>
            </a:solidFill>
            <a:prstDash val="solid"/>
          </a:ln>
          <a:effectLst>
            <a:outerShdw blurRad="50800" dist="25400" dir="8100000" algn="bl" rotWithShape="0">
              <a:srgbClr val="000000">
                <a:alpha val="10000"/>
              </a:srgbClr>
            </a:outerShdw>
          </a:effectLst>
        </p:spPr>
        <p:txBody>
          <a:bodyPr/>
          <a:lstStyle/>
          <a:p>
            <a:endParaRPr lang="en-US"/>
          </a:p>
        </p:txBody>
      </p:sp>
      <p:sp>
        <p:nvSpPr>
          <p:cNvPr id="25" name="Shape 23"/>
          <p:cNvSpPr/>
          <p:nvPr/>
        </p:nvSpPr>
        <p:spPr>
          <a:xfrm>
            <a:off x="6053328" y="2670048"/>
            <a:ext cx="292608" cy="292608"/>
          </a:xfrm>
          <a:prstGeom prst="ellipse">
            <a:avLst/>
          </a:prstGeom>
          <a:solidFill>
            <a:srgbClr val="00B4D8"/>
          </a:solidFill>
          <a:ln/>
        </p:spPr>
        <p:txBody>
          <a:bodyPr/>
          <a:lstStyle/>
          <a:p>
            <a:endParaRPr lang="en-US"/>
          </a:p>
        </p:txBody>
      </p:sp>
      <p:sp>
        <p:nvSpPr>
          <p:cNvPr id="26" name="Text 24"/>
          <p:cNvSpPr/>
          <p:nvPr/>
        </p:nvSpPr>
        <p:spPr>
          <a:xfrm>
            <a:off x="6053328" y="2670048"/>
            <a:ext cx="292608" cy="29260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T</a:t>
            </a:r>
            <a:endParaRPr lang="en-US" sz="1100" dirty="0"/>
          </a:p>
        </p:txBody>
      </p:sp>
      <p:sp>
        <p:nvSpPr>
          <p:cNvPr id="27" name="Text 25"/>
          <p:cNvSpPr/>
          <p:nvPr/>
        </p:nvSpPr>
        <p:spPr>
          <a:xfrm>
            <a:off x="6446520" y="2651760"/>
            <a:ext cx="3657600" cy="274320"/>
          </a:xfrm>
          <a:prstGeom prst="rect">
            <a:avLst/>
          </a:prstGeom>
          <a:noFill/>
          <a:ln/>
        </p:spPr>
        <p:txBody>
          <a:bodyPr wrap="square" lIns="0" tIns="0" rIns="0" bIns="0" rtlCol="0" anchor="ctr"/>
          <a:lstStyle/>
          <a:p>
            <a:pPr marL="0" indent="0">
              <a:buNone/>
            </a:pPr>
            <a:r>
              <a:rPr lang="en-US" sz="1200" b="1" dirty="0">
                <a:solidFill>
                  <a:srgbClr val="0D1B2A"/>
                </a:solidFill>
                <a:latin typeface="Calibri" pitchFamily="34" charset="0"/>
                <a:ea typeface="Calibri" pitchFamily="34" charset="-122"/>
                <a:cs typeface="Calibri" pitchFamily="34" charset="-120"/>
              </a:rPr>
              <a:t>Tool Integration</a:t>
            </a:r>
            <a:endParaRPr lang="en-US" sz="1200" dirty="0"/>
          </a:p>
        </p:txBody>
      </p:sp>
      <p:sp>
        <p:nvSpPr>
          <p:cNvPr id="28" name="Text 26"/>
          <p:cNvSpPr/>
          <p:nvPr/>
        </p:nvSpPr>
        <p:spPr>
          <a:xfrm>
            <a:off x="6080760" y="2944368"/>
            <a:ext cx="5486400" cy="228600"/>
          </a:xfrm>
          <a:prstGeom prst="rect">
            <a:avLst/>
          </a:prstGeom>
          <a:noFill/>
          <a:ln/>
        </p:spPr>
        <p:txBody>
          <a:bodyPr wrap="square" lIns="0" tIns="0" rIns="0" bIns="0" rtlCol="0" anchor="ctr"/>
          <a:lstStyle/>
          <a:p>
            <a:pPr marL="0" indent="0">
              <a:buNone/>
            </a:pPr>
            <a:r>
              <a:rPr lang="en-US" sz="800" i="1" dirty="0">
                <a:solidFill>
                  <a:srgbClr val="6B7280"/>
                </a:solidFill>
                <a:latin typeface="Calibri" pitchFamily="34" charset="0"/>
                <a:ea typeface="Calibri" pitchFamily="34" charset="-122"/>
                <a:cs typeface="Calibri" pitchFamily="34" charset="-120"/>
              </a:rPr>
              <a:t>Each tool accessed via MCP — callable connections with schema, docs, permissions</a:t>
            </a:r>
            <a:endParaRPr lang="en-US" sz="800" dirty="0"/>
          </a:p>
        </p:txBody>
      </p:sp>
      <p:sp>
        <p:nvSpPr>
          <p:cNvPr id="29" name="Shape 27"/>
          <p:cNvSpPr/>
          <p:nvPr/>
        </p:nvSpPr>
        <p:spPr>
          <a:xfrm>
            <a:off x="6080760" y="3200400"/>
            <a:ext cx="1828800" cy="804672"/>
          </a:xfrm>
          <a:prstGeom prst="roundRect">
            <a:avLst>
              <a:gd name="adj" fmla="val 6818"/>
            </a:avLst>
          </a:prstGeom>
          <a:solidFill>
            <a:srgbClr val="0077B6"/>
          </a:solidFill>
          <a:ln/>
        </p:spPr>
        <p:txBody>
          <a:bodyPr/>
          <a:lstStyle/>
          <a:p>
            <a:endParaRPr lang="en-US"/>
          </a:p>
        </p:txBody>
      </p:sp>
      <p:sp>
        <p:nvSpPr>
          <p:cNvPr id="30" name="Text 28"/>
          <p:cNvSpPr/>
          <p:nvPr/>
        </p:nvSpPr>
        <p:spPr>
          <a:xfrm>
            <a:off x="6153912" y="3218688"/>
            <a:ext cx="1682496" cy="201168"/>
          </a:xfrm>
          <a:prstGeom prst="rect">
            <a:avLst/>
          </a:prstGeom>
          <a:noFill/>
          <a:ln/>
        </p:spPr>
        <p:txBody>
          <a:bodyPr wrap="square" lIns="0" tIns="0" rIns="0" bIns="0" rtlCol="0" anchor="ctr"/>
          <a:lstStyle/>
          <a:p>
            <a:pPr marL="0" indent="0">
              <a:buNone/>
            </a:pPr>
            <a:r>
              <a:rPr lang="en-US" sz="900" b="1" dirty="0">
                <a:solidFill>
                  <a:srgbClr val="FFFFFF"/>
                </a:solidFill>
                <a:latin typeface="Calibri" pitchFamily="34" charset="0"/>
                <a:ea typeface="Calibri" pitchFamily="34" charset="-122"/>
                <a:cs typeface="Calibri" pitchFamily="34" charset="-120"/>
              </a:rPr>
              <a:t>BAX</a:t>
            </a:r>
            <a:endParaRPr lang="en-US" sz="900" dirty="0"/>
          </a:p>
        </p:txBody>
      </p:sp>
      <p:sp>
        <p:nvSpPr>
          <p:cNvPr id="31" name="Text 29"/>
          <p:cNvSpPr/>
          <p:nvPr/>
        </p:nvSpPr>
        <p:spPr>
          <a:xfrm>
            <a:off x="6153912" y="3410712"/>
            <a:ext cx="1682496" cy="548640"/>
          </a:xfrm>
          <a:prstGeom prst="rect">
            <a:avLst/>
          </a:prstGeom>
          <a:noFill/>
          <a:ln/>
        </p:spPr>
        <p:txBody>
          <a:bodyPr wrap="square" lIns="0" tIns="0" rIns="0" bIns="0" rtlCol="0" anchor="ctr"/>
          <a:lstStyle/>
          <a:p>
            <a:pPr marL="0" indent="0">
              <a:lnSpc>
                <a:spcPct val="110000"/>
              </a:lnSpc>
              <a:buNone/>
            </a:pPr>
            <a:r>
              <a:rPr lang="en-US" sz="700" dirty="0">
                <a:solidFill>
                  <a:srgbClr val="C0D0E0"/>
                </a:solidFill>
                <a:latin typeface="Calibri" pitchFamily="34" charset="0"/>
                <a:ea typeface="Calibri" pitchFamily="34" charset="-122"/>
                <a:cs typeface="Calibri" pitchFamily="34" charset="-120"/>
              </a:rPr>
              <a:t>Active learning engine.</a:t>
            </a:r>
            <a:endParaRPr lang="en-US" sz="700" dirty="0"/>
          </a:p>
          <a:p>
            <a:pPr marL="0" indent="0">
              <a:lnSpc>
                <a:spcPct val="110000"/>
              </a:lnSpc>
              <a:buNone/>
            </a:pPr>
            <a:r>
              <a:rPr lang="en-US" sz="700" dirty="0">
                <a:solidFill>
                  <a:srgbClr val="C0D0E0"/>
                </a:solidFill>
                <a:latin typeface="Calibri" pitchFamily="34" charset="0"/>
                <a:ea typeface="Calibri" pitchFamily="34" charset="-122"/>
                <a:cs typeface="Calibri" pitchFamily="34" charset="-120"/>
              </a:rPr>
              <a:t>Outer loop (performance)</a:t>
            </a:r>
            <a:endParaRPr lang="en-US" sz="700" dirty="0"/>
          </a:p>
          <a:p>
            <a:pPr marL="0" indent="0">
              <a:lnSpc>
                <a:spcPct val="110000"/>
              </a:lnSpc>
              <a:buNone/>
            </a:pPr>
            <a:r>
              <a:rPr lang="en-US" sz="700" dirty="0">
                <a:solidFill>
                  <a:srgbClr val="C0D0E0"/>
                </a:solidFill>
                <a:latin typeface="Calibri" pitchFamily="34" charset="0"/>
                <a:ea typeface="Calibri" pitchFamily="34" charset="-122"/>
                <a:cs typeface="Calibri" pitchFamily="34" charset="-120"/>
              </a:rPr>
              <a:t>Inner loop (synthesis)</a:t>
            </a:r>
            <a:endParaRPr lang="en-US" sz="700" dirty="0"/>
          </a:p>
        </p:txBody>
      </p:sp>
      <p:sp>
        <p:nvSpPr>
          <p:cNvPr id="32" name="Shape 30"/>
          <p:cNvSpPr/>
          <p:nvPr/>
        </p:nvSpPr>
        <p:spPr>
          <a:xfrm>
            <a:off x="8019288" y="3200400"/>
            <a:ext cx="1508760" cy="804672"/>
          </a:xfrm>
          <a:prstGeom prst="roundRect">
            <a:avLst>
              <a:gd name="adj" fmla="val 6818"/>
            </a:avLst>
          </a:prstGeom>
          <a:solidFill>
            <a:srgbClr val="0077B6"/>
          </a:solidFill>
          <a:ln/>
        </p:spPr>
        <p:txBody>
          <a:bodyPr/>
          <a:lstStyle/>
          <a:p>
            <a:endParaRPr lang="en-US"/>
          </a:p>
        </p:txBody>
      </p:sp>
      <p:sp>
        <p:nvSpPr>
          <p:cNvPr id="33" name="Text 31"/>
          <p:cNvSpPr/>
          <p:nvPr/>
        </p:nvSpPr>
        <p:spPr>
          <a:xfrm>
            <a:off x="8092440" y="3218688"/>
            <a:ext cx="1362456" cy="201168"/>
          </a:xfrm>
          <a:prstGeom prst="rect">
            <a:avLst/>
          </a:prstGeom>
          <a:noFill/>
          <a:ln/>
        </p:spPr>
        <p:txBody>
          <a:bodyPr wrap="square" lIns="0" tIns="0" rIns="0" bIns="0" rtlCol="0" anchor="ctr"/>
          <a:lstStyle/>
          <a:p>
            <a:pPr marL="0" indent="0">
              <a:buNone/>
            </a:pPr>
            <a:r>
              <a:rPr lang="en-US" sz="900" b="1" dirty="0">
                <a:solidFill>
                  <a:srgbClr val="FFFFFF"/>
                </a:solidFill>
                <a:latin typeface="Calibri" pitchFamily="34" charset="0"/>
                <a:ea typeface="Calibri" pitchFamily="34" charset="-122"/>
                <a:cs typeface="Calibri" pitchFamily="34" charset="-120"/>
              </a:rPr>
              <a:t>Reactor</a:t>
            </a:r>
            <a:endParaRPr lang="en-US" sz="900" dirty="0"/>
          </a:p>
        </p:txBody>
      </p:sp>
      <p:sp>
        <p:nvSpPr>
          <p:cNvPr id="34" name="Text 32"/>
          <p:cNvSpPr/>
          <p:nvPr/>
        </p:nvSpPr>
        <p:spPr>
          <a:xfrm>
            <a:off x="8092440" y="3410712"/>
            <a:ext cx="1362456" cy="548640"/>
          </a:xfrm>
          <a:prstGeom prst="rect">
            <a:avLst/>
          </a:prstGeom>
          <a:noFill/>
          <a:ln/>
        </p:spPr>
        <p:txBody>
          <a:bodyPr wrap="square" lIns="0" tIns="0" rIns="0" bIns="0" rtlCol="0" anchor="ctr"/>
          <a:lstStyle/>
          <a:p>
            <a:pPr marL="0" indent="0">
              <a:lnSpc>
                <a:spcPct val="110000"/>
              </a:lnSpc>
              <a:buNone/>
            </a:pPr>
            <a:r>
              <a:rPr lang="en-US" sz="700" dirty="0">
                <a:solidFill>
                  <a:srgbClr val="C0D0E0"/>
                </a:solidFill>
                <a:latin typeface="Calibri" pitchFamily="34" charset="0"/>
                <a:ea typeface="Calibri" pitchFamily="34" charset="-122"/>
                <a:cs typeface="Calibri" pitchFamily="34" charset="-120"/>
              </a:rPr>
              <a:t>Multi-station catalysis</a:t>
            </a:r>
            <a:endParaRPr lang="en-US" sz="700" dirty="0"/>
          </a:p>
          <a:p>
            <a:pPr marL="0" indent="0">
              <a:lnSpc>
                <a:spcPct val="110000"/>
              </a:lnSpc>
              <a:buNone/>
            </a:pPr>
            <a:r>
              <a:rPr lang="en-US" sz="700" dirty="0">
                <a:solidFill>
                  <a:srgbClr val="C0D0E0"/>
                </a:solidFill>
                <a:latin typeface="Calibri" pitchFamily="34" charset="0"/>
                <a:ea typeface="Calibri" pitchFamily="34" charset="-122"/>
                <a:cs typeface="Calibri" pitchFamily="34" charset="-120"/>
              </a:rPr>
              <a:t>testing, online analytics</a:t>
            </a:r>
            <a:endParaRPr lang="en-US" sz="700" dirty="0"/>
          </a:p>
        </p:txBody>
      </p:sp>
      <p:sp>
        <p:nvSpPr>
          <p:cNvPr id="35" name="Shape 33"/>
          <p:cNvSpPr/>
          <p:nvPr/>
        </p:nvSpPr>
        <p:spPr>
          <a:xfrm>
            <a:off x="9637776" y="3200400"/>
            <a:ext cx="1508760" cy="804672"/>
          </a:xfrm>
          <a:prstGeom prst="roundRect">
            <a:avLst>
              <a:gd name="adj" fmla="val 6818"/>
            </a:avLst>
          </a:prstGeom>
          <a:solidFill>
            <a:srgbClr val="0077B6"/>
          </a:solidFill>
          <a:ln/>
        </p:spPr>
        <p:txBody>
          <a:bodyPr/>
          <a:lstStyle/>
          <a:p>
            <a:endParaRPr lang="en-US"/>
          </a:p>
        </p:txBody>
      </p:sp>
      <p:sp>
        <p:nvSpPr>
          <p:cNvPr id="36" name="Text 34"/>
          <p:cNvSpPr/>
          <p:nvPr/>
        </p:nvSpPr>
        <p:spPr>
          <a:xfrm>
            <a:off x="9710928" y="3218688"/>
            <a:ext cx="1362456" cy="201168"/>
          </a:xfrm>
          <a:prstGeom prst="rect">
            <a:avLst/>
          </a:prstGeom>
          <a:noFill/>
          <a:ln/>
        </p:spPr>
        <p:txBody>
          <a:bodyPr wrap="square" lIns="0" tIns="0" rIns="0" bIns="0" rtlCol="0" anchor="ctr"/>
          <a:lstStyle/>
          <a:p>
            <a:pPr marL="0" indent="0">
              <a:buNone/>
            </a:pPr>
            <a:r>
              <a:rPr lang="en-US" sz="900" b="1" dirty="0">
                <a:solidFill>
                  <a:srgbClr val="FFFFFF"/>
                </a:solidFill>
                <a:latin typeface="Calibri" pitchFamily="34" charset="0"/>
                <a:ea typeface="Calibri" pitchFamily="34" charset="-122"/>
                <a:cs typeface="Calibri" pitchFamily="34" charset="-120"/>
              </a:rPr>
              <a:t>XRD/XRF</a:t>
            </a:r>
            <a:endParaRPr lang="en-US" sz="900" dirty="0"/>
          </a:p>
        </p:txBody>
      </p:sp>
      <p:sp>
        <p:nvSpPr>
          <p:cNvPr id="37" name="Text 35"/>
          <p:cNvSpPr/>
          <p:nvPr/>
        </p:nvSpPr>
        <p:spPr>
          <a:xfrm>
            <a:off x="9710928" y="3410712"/>
            <a:ext cx="1362456" cy="548640"/>
          </a:xfrm>
          <a:prstGeom prst="rect">
            <a:avLst/>
          </a:prstGeom>
          <a:noFill/>
          <a:ln/>
        </p:spPr>
        <p:txBody>
          <a:bodyPr wrap="square" lIns="0" tIns="0" rIns="0" bIns="0" rtlCol="0" anchor="ctr"/>
          <a:lstStyle/>
          <a:p>
            <a:pPr marL="0" indent="0">
              <a:lnSpc>
                <a:spcPct val="110000"/>
              </a:lnSpc>
              <a:buNone/>
            </a:pPr>
            <a:r>
              <a:rPr lang="en-US" sz="700" dirty="0">
                <a:solidFill>
                  <a:srgbClr val="C0D0E0"/>
                </a:solidFill>
                <a:latin typeface="Calibri" pitchFamily="34" charset="0"/>
                <a:ea typeface="Calibri" pitchFamily="34" charset="-122"/>
                <a:cs typeface="Calibri" pitchFamily="34" charset="-120"/>
              </a:rPr>
              <a:t>Structural &amp; compositional</a:t>
            </a:r>
            <a:endParaRPr lang="en-US" sz="700" dirty="0"/>
          </a:p>
          <a:p>
            <a:pPr marL="0" indent="0">
              <a:lnSpc>
                <a:spcPct val="110000"/>
              </a:lnSpc>
              <a:buNone/>
            </a:pPr>
            <a:r>
              <a:rPr lang="en-US" sz="700" dirty="0">
                <a:solidFill>
                  <a:srgbClr val="C0D0E0"/>
                </a:solidFill>
                <a:latin typeface="Calibri" pitchFamily="34" charset="0"/>
                <a:ea typeface="Calibri" pitchFamily="34" charset="-122"/>
                <a:cs typeface="Calibri" pitchFamily="34" charset="-120"/>
              </a:rPr>
              <a:t>characterization</a:t>
            </a:r>
            <a:endParaRPr lang="en-US" sz="700" dirty="0"/>
          </a:p>
        </p:txBody>
      </p:sp>
      <p:sp>
        <p:nvSpPr>
          <p:cNvPr id="39" name="Text 37"/>
          <p:cNvSpPr/>
          <p:nvPr/>
        </p:nvSpPr>
        <p:spPr>
          <a:xfrm>
            <a:off x="11329416" y="3218688"/>
            <a:ext cx="1088136" cy="201168"/>
          </a:xfrm>
          <a:prstGeom prst="rect">
            <a:avLst/>
          </a:prstGeom>
          <a:noFill/>
          <a:ln/>
        </p:spPr>
        <p:txBody>
          <a:bodyPr wrap="square" lIns="0" tIns="0" rIns="0" bIns="0" rtlCol="0" anchor="ctr"/>
          <a:lstStyle/>
          <a:p>
            <a:pPr marL="0" indent="0">
              <a:buNone/>
            </a:pPr>
            <a:r>
              <a:rPr lang="en-US" sz="900" b="1" dirty="0">
                <a:solidFill>
                  <a:srgbClr val="FFFFFF"/>
                </a:solidFill>
                <a:latin typeface="Calibri" pitchFamily="34" charset="0"/>
                <a:ea typeface="Calibri" pitchFamily="34" charset="-122"/>
                <a:cs typeface="Calibri" pitchFamily="34" charset="-120"/>
              </a:rPr>
              <a:t>ICP-MS</a:t>
            </a:r>
            <a:endParaRPr lang="en-US" sz="900" dirty="0"/>
          </a:p>
        </p:txBody>
      </p:sp>
      <p:sp>
        <p:nvSpPr>
          <p:cNvPr id="47" name="Shape 45"/>
          <p:cNvSpPr/>
          <p:nvPr/>
        </p:nvSpPr>
        <p:spPr>
          <a:xfrm>
            <a:off x="274320" y="4343400"/>
            <a:ext cx="3657600" cy="1691640"/>
          </a:xfrm>
          <a:prstGeom prst="roundRect">
            <a:avLst>
              <a:gd name="adj" fmla="val 6486"/>
            </a:avLst>
          </a:prstGeom>
          <a:solidFill>
            <a:srgbClr val="FFFFFF"/>
          </a:solidFill>
          <a:ln w="12700">
            <a:solidFill>
              <a:srgbClr val="0077B6"/>
            </a:solidFill>
            <a:prstDash val="solid"/>
          </a:ln>
          <a:effectLst>
            <a:outerShdw blurRad="50800" dist="25400" dir="8100000" algn="bl" rotWithShape="0">
              <a:srgbClr val="000000">
                <a:alpha val="10000"/>
              </a:srgbClr>
            </a:outerShdw>
          </a:effectLst>
        </p:spPr>
        <p:txBody>
          <a:bodyPr/>
          <a:lstStyle/>
          <a:p>
            <a:endParaRPr lang="en-US"/>
          </a:p>
        </p:txBody>
      </p:sp>
      <p:sp>
        <p:nvSpPr>
          <p:cNvPr id="48" name="Shape 46"/>
          <p:cNvSpPr/>
          <p:nvPr/>
        </p:nvSpPr>
        <p:spPr>
          <a:xfrm>
            <a:off x="384048" y="4407408"/>
            <a:ext cx="292608" cy="292608"/>
          </a:xfrm>
          <a:prstGeom prst="ellipse">
            <a:avLst/>
          </a:prstGeom>
          <a:solidFill>
            <a:srgbClr val="0077B6"/>
          </a:solidFill>
          <a:ln/>
        </p:spPr>
        <p:txBody>
          <a:bodyPr/>
          <a:lstStyle/>
          <a:p>
            <a:endParaRPr lang="en-US"/>
          </a:p>
        </p:txBody>
      </p:sp>
      <p:sp>
        <p:nvSpPr>
          <p:cNvPr id="49" name="Text 47"/>
          <p:cNvSpPr/>
          <p:nvPr/>
        </p:nvSpPr>
        <p:spPr>
          <a:xfrm>
            <a:off x="384048" y="4407408"/>
            <a:ext cx="292608" cy="29260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M</a:t>
            </a:r>
            <a:endParaRPr lang="en-US" sz="1100" dirty="0"/>
          </a:p>
        </p:txBody>
      </p:sp>
      <p:sp>
        <p:nvSpPr>
          <p:cNvPr id="50" name="Text 48"/>
          <p:cNvSpPr/>
          <p:nvPr/>
        </p:nvSpPr>
        <p:spPr>
          <a:xfrm>
            <a:off x="777240" y="4389120"/>
            <a:ext cx="2743200" cy="274320"/>
          </a:xfrm>
          <a:prstGeom prst="rect">
            <a:avLst/>
          </a:prstGeom>
          <a:noFill/>
          <a:ln/>
        </p:spPr>
        <p:txBody>
          <a:bodyPr wrap="square" lIns="0" tIns="0" rIns="0" bIns="0" rtlCol="0" anchor="ctr"/>
          <a:lstStyle/>
          <a:p>
            <a:pPr marL="0" indent="0">
              <a:buNone/>
            </a:pPr>
            <a:r>
              <a:rPr lang="en-US" sz="1200" b="1" dirty="0">
                <a:solidFill>
                  <a:srgbClr val="0D1B2A"/>
                </a:solidFill>
                <a:latin typeface="Calibri" pitchFamily="34" charset="0"/>
                <a:ea typeface="Calibri" pitchFamily="34" charset="-122"/>
                <a:cs typeface="Calibri" pitchFamily="34" charset="-120"/>
              </a:rPr>
              <a:t>Memory &amp; State</a:t>
            </a:r>
            <a:endParaRPr lang="en-US" sz="1200" dirty="0"/>
          </a:p>
        </p:txBody>
      </p:sp>
      <p:sp>
        <p:nvSpPr>
          <p:cNvPr id="51" name="Shape 49"/>
          <p:cNvSpPr/>
          <p:nvPr/>
        </p:nvSpPr>
        <p:spPr>
          <a:xfrm>
            <a:off x="411480" y="4709160"/>
            <a:ext cx="3383280" cy="320040"/>
          </a:xfrm>
          <a:prstGeom prst="roundRect">
            <a:avLst>
              <a:gd name="adj" fmla="val 14286"/>
            </a:avLst>
          </a:prstGeom>
          <a:solidFill>
            <a:srgbClr val="415A77"/>
          </a:solidFill>
          <a:ln/>
        </p:spPr>
        <p:txBody>
          <a:bodyPr/>
          <a:lstStyle/>
          <a:p>
            <a:endParaRPr lang="en-US"/>
          </a:p>
        </p:txBody>
      </p:sp>
      <p:sp>
        <p:nvSpPr>
          <p:cNvPr id="52" name="Text 50"/>
          <p:cNvSpPr/>
          <p:nvPr/>
        </p:nvSpPr>
        <p:spPr>
          <a:xfrm>
            <a:off x="502920" y="4736592"/>
            <a:ext cx="640080" cy="164592"/>
          </a:xfrm>
          <a:prstGeom prst="rect">
            <a:avLst/>
          </a:prstGeom>
          <a:noFill/>
          <a:ln/>
        </p:spPr>
        <p:txBody>
          <a:bodyPr wrap="square" lIns="0" tIns="0" rIns="0" bIns="0" rtlCol="0" anchor="ctr"/>
          <a:lstStyle/>
          <a:p>
            <a:pPr marL="0" indent="0">
              <a:buNone/>
            </a:pPr>
            <a:r>
              <a:rPr lang="en-US" sz="800" b="1" dirty="0">
                <a:solidFill>
                  <a:srgbClr val="FFFFFF"/>
                </a:solidFill>
                <a:latin typeface="Calibri" pitchFamily="34" charset="0"/>
                <a:ea typeface="Calibri" pitchFamily="34" charset="-122"/>
                <a:cs typeface="Calibri" pitchFamily="34" charset="-120"/>
              </a:rPr>
              <a:t>Short</a:t>
            </a:r>
            <a:endParaRPr lang="en-US" sz="800" dirty="0"/>
          </a:p>
        </p:txBody>
      </p:sp>
      <p:sp>
        <p:nvSpPr>
          <p:cNvPr id="53" name="Text 51"/>
          <p:cNvSpPr/>
          <p:nvPr/>
        </p:nvSpPr>
        <p:spPr>
          <a:xfrm>
            <a:off x="1188720" y="4727448"/>
            <a:ext cx="2514600" cy="274320"/>
          </a:xfrm>
          <a:prstGeom prst="rect">
            <a:avLst/>
          </a:prstGeom>
          <a:noFill/>
          <a:ln/>
        </p:spPr>
        <p:txBody>
          <a:bodyPr wrap="square" lIns="0" tIns="0" rIns="0" bIns="0" rtlCol="0" anchor="ctr"/>
          <a:lstStyle/>
          <a:p>
            <a:pPr marL="0" indent="0">
              <a:lnSpc>
                <a:spcPct val="105000"/>
              </a:lnSpc>
              <a:buNone/>
            </a:pPr>
            <a:r>
              <a:rPr lang="en-US" sz="750" dirty="0">
                <a:solidFill>
                  <a:srgbClr val="FFFFFF"/>
                </a:solidFill>
                <a:latin typeface="Calibri" pitchFamily="34" charset="0"/>
                <a:ea typeface="Calibri" pitchFamily="34" charset="-122"/>
                <a:cs typeface="Calibri" pitchFamily="34" charset="-120"/>
              </a:rPr>
              <a:t>Current campaign state, in-flight experimental results</a:t>
            </a:r>
            <a:endParaRPr lang="en-US" sz="750" dirty="0"/>
          </a:p>
        </p:txBody>
      </p:sp>
      <p:sp>
        <p:nvSpPr>
          <p:cNvPr id="54" name="Shape 52"/>
          <p:cNvSpPr/>
          <p:nvPr/>
        </p:nvSpPr>
        <p:spPr>
          <a:xfrm>
            <a:off x="411480" y="5074920"/>
            <a:ext cx="3383280" cy="320040"/>
          </a:xfrm>
          <a:prstGeom prst="roundRect">
            <a:avLst>
              <a:gd name="adj" fmla="val 14286"/>
            </a:avLst>
          </a:prstGeom>
          <a:solidFill>
            <a:srgbClr val="0077B6"/>
          </a:solidFill>
          <a:ln/>
        </p:spPr>
        <p:txBody>
          <a:bodyPr/>
          <a:lstStyle/>
          <a:p>
            <a:endParaRPr lang="en-US"/>
          </a:p>
        </p:txBody>
      </p:sp>
      <p:sp>
        <p:nvSpPr>
          <p:cNvPr id="55" name="Text 53"/>
          <p:cNvSpPr/>
          <p:nvPr/>
        </p:nvSpPr>
        <p:spPr>
          <a:xfrm>
            <a:off x="502920" y="5102352"/>
            <a:ext cx="640080" cy="164592"/>
          </a:xfrm>
          <a:prstGeom prst="rect">
            <a:avLst/>
          </a:prstGeom>
          <a:noFill/>
          <a:ln/>
        </p:spPr>
        <p:txBody>
          <a:bodyPr wrap="square" lIns="0" tIns="0" rIns="0" bIns="0" rtlCol="0" anchor="ctr"/>
          <a:lstStyle/>
          <a:p>
            <a:pPr marL="0" indent="0">
              <a:buNone/>
            </a:pPr>
            <a:r>
              <a:rPr lang="en-US" sz="800" b="1" dirty="0">
                <a:solidFill>
                  <a:srgbClr val="FFFFFF"/>
                </a:solidFill>
                <a:latin typeface="Calibri" pitchFamily="34" charset="0"/>
                <a:ea typeface="Calibri" pitchFamily="34" charset="-122"/>
                <a:cs typeface="Calibri" pitchFamily="34" charset="-120"/>
              </a:rPr>
              <a:t>Medium</a:t>
            </a:r>
            <a:endParaRPr lang="en-US" sz="800" dirty="0"/>
          </a:p>
        </p:txBody>
      </p:sp>
      <p:sp>
        <p:nvSpPr>
          <p:cNvPr id="56" name="Text 54"/>
          <p:cNvSpPr/>
          <p:nvPr/>
        </p:nvSpPr>
        <p:spPr>
          <a:xfrm>
            <a:off x="1188720" y="5093208"/>
            <a:ext cx="2514600" cy="274320"/>
          </a:xfrm>
          <a:prstGeom prst="rect">
            <a:avLst/>
          </a:prstGeom>
          <a:noFill/>
          <a:ln/>
        </p:spPr>
        <p:txBody>
          <a:bodyPr wrap="square" lIns="0" tIns="0" rIns="0" bIns="0" rtlCol="0" anchor="ctr"/>
          <a:lstStyle/>
          <a:p>
            <a:pPr marL="0" indent="0">
              <a:lnSpc>
                <a:spcPct val="105000"/>
              </a:lnSpc>
              <a:buNone/>
            </a:pPr>
            <a:r>
              <a:rPr lang="en-US" sz="750" dirty="0">
                <a:solidFill>
                  <a:srgbClr val="FFFFFF"/>
                </a:solidFill>
                <a:latin typeface="Calibri" pitchFamily="34" charset="0"/>
                <a:ea typeface="Calibri" pitchFamily="34" charset="-122"/>
                <a:cs typeface="Calibri" pitchFamily="34" charset="-120"/>
              </a:rPr>
              <a:t>Campaign log, hypothesis history, validated/refuted claims</a:t>
            </a:r>
            <a:endParaRPr lang="en-US" sz="750" dirty="0"/>
          </a:p>
        </p:txBody>
      </p:sp>
      <p:sp>
        <p:nvSpPr>
          <p:cNvPr id="57" name="Shape 55"/>
          <p:cNvSpPr/>
          <p:nvPr/>
        </p:nvSpPr>
        <p:spPr>
          <a:xfrm>
            <a:off x="411480" y="5440680"/>
            <a:ext cx="3383280" cy="320040"/>
          </a:xfrm>
          <a:prstGeom prst="roundRect">
            <a:avLst>
              <a:gd name="adj" fmla="val 14286"/>
            </a:avLst>
          </a:prstGeom>
          <a:solidFill>
            <a:srgbClr val="0D1B2A"/>
          </a:solidFill>
          <a:ln/>
        </p:spPr>
        <p:txBody>
          <a:bodyPr/>
          <a:lstStyle/>
          <a:p>
            <a:endParaRPr lang="en-US"/>
          </a:p>
        </p:txBody>
      </p:sp>
      <p:sp>
        <p:nvSpPr>
          <p:cNvPr id="58" name="Text 56"/>
          <p:cNvSpPr/>
          <p:nvPr/>
        </p:nvSpPr>
        <p:spPr>
          <a:xfrm>
            <a:off x="502920" y="5468112"/>
            <a:ext cx="640080" cy="164592"/>
          </a:xfrm>
          <a:prstGeom prst="rect">
            <a:avLst/>
          </a:prstGeom>
          <a:noFill/>
          <a:ln/>
        </p:spPr>
        <p:txBody>
          <a:bodyPr wrap="square" lIns="0" tIns="0" rIns="0" bIns="0" rtlCol="0" anchor="ctr"/>
          <a:lstStyle/>
          <a:p>
            <a:pPr marL="0" indent="0">
              <a:buNone/>
            </a:pPr>
            <a:r>
              <a:rPr lang="en-US" sz="800" b="1" dirty="0">
                <a:solidFill>
                  <a:srgbClr val="FFFFFF"/>
                </a:solidFill>
                <a:latin typeface="Calibri" pitchFamily="34" charset="0"/>
                <a:ea typeface="Calibri" pitchFamily="34" charset="-122"/>
                <a:cs typeface="Calibri" pitchFamily="34" charset="-120"/>
              </a:rPr>
              <a:t>Long</a:t>
            </a:r>
            <a:endParaRPr lang="en-US" sz="800" dirty="0"/>
          </a:p>
        </p:txBody>
      </p:sp>
      <p:sp>
        <p:nvSpPr>
          <p:cNvPr id="59" name="Text 57"/>
          <p:cNvSpPr/>
          <p:nvPr/>
        </p:nvSpPr>
        <p:spPr>
          <a:xfrm>
            <a:off x="1188720" y="5458968"/>
            <a:ext cx="2514600" cy="274320"/>
          </a:xfrm>
          <a:prstGeom prst="rect">
            <a:avLst/>
          </a:prstGeom>
          <a:noFill/>
          <a:ln/>
        </p:spPr>
        <p:txBody>
          <a:bodyPr wrap="square" lIns="0" tIns="0" rIns="0" bIns="0" rtlCol="0" anchor="ctr"/>
          <a:lstStyle/>
          <a:p>
            <a:pPr marL="0" indent="0">
              <a:lnSpc>
                <a:spcPct val="105000"/>
              </a:lnSpc>
              <a:buNone/>
            </a:pPr>
            <a:r>
              <a:rPr lang="en-US" sz="750" dirty="0">
                <a:solidFill>
                  <a:srgbClr val="FFFFFF"/>
                </a:solidFill>
                <a:latin typeface="Calibri" pitchFamily="34" charset="0"/>
                <a:ea typeface="Calibri" pitchFamily="34" charset="-122"/>
                <a:cs typeface="Calibri" pitchFamily="34" charset="-120"/>
              </a:rPr>
              <a:t>Accumulated structure–performance relationships across campaigns &amp; personnel</a:t>
            </a:r>
            <a:endParaRPr lang="en-US" sz="750" dirty="0"/>
          </a:p>
        </p:txBody>
      </p:sp>
      <p:sp>
        <p:nvSpPr>
          <p:cNvPr id="60" name="Shape 58"/>
          <p:cNvSpPr/>
          <p:nvPr/>
        </p:nvSpPr>
        <p:spPr>
          <a:xfrm>
            <a:off x="4160520" y="4343400"/>
            <a:ext cx="3657600" cy="1691640"/>
          </a:xfrm>
          <a:prstGeom prst="roundRect">
            <a:avLst>
              <a:gd name="adj" fmla="val 6486"/>
            </a:avLst>
          </a:prstGeom>
          <a:solidFill>
            <a:srgbClr val="FFFFFF"/>
          </a:solidFill>
          <a:ln w="12700">
            <a:solidFill>
              <a:srgbClr val="0077B6"/>
            </a:solidFill>
            <a:prstDash val="solid"/>
          </a:ln>
          <a:effectLst>
            <a:outerShdw blurRad="50800" dist="25400" dir="8100000" algn="bl" rotWithShape="0">
              <a:srgbClr val="000000">
                <a:alpha val="10000"/>
              </a:srgbClr>
            </a:outerShdw>
          </a:effectLst>
        </p:spPr>
        <p:txBody>
          <a:bodyPr/>
          <a:lstStyle/>
          <a:p>
            <a:endParaRPr lang="en-US"/>
          </a:p>
        </p:txBody>
      </p:sp>
      <p:sp>
        <p:nvSpPr>
          <p:cNvPr id="61" name="Shape 59"/>
          <p:cNvSpPr/>
          <p:nvPr/>
        </p:nvSpPr>
        <p:spPr>
          <a:xfrm>
            <a:off x="4270248" y="4407408"/>
            <a:ext cx="292608" cy="292608"/>
          </a:xfrm>
          <a:prstGeom prst="ellipse">
            <a:avLst/>
          </a:prstGeom>
          <a:solidFill>
            <a:srgbClr val="0077B6"/>
          </a:solidFill>
          <a:ln/>
        </p:spPr>
        <p:txBody>
          <a:bodyPr/>
          <a:lstStyle/>
          <a:p>
            <a:endParaRPr lang="en-US"/>
          </a:p>
        </p:txBody>
      </p:sp>
      <p:sp>
        <p:nvSpPr>
          <p:cNvPr id="62" name="Text 60"/>
          <p:cNvSpPr/>
          <p:nvPr/>
        </p:nvSpPr>
        <p:spPr>
          <a:xfrm>
            <a:off x="4270248" y="4407408"/>
            <a:ext cx="292608" cy="29260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V</a:t>
            </a:r>
            <a:endParaRPr lang="en-US" sz="1100" dirty="0"/>
          </a:p>
        </p:txBody>
      </p:sp>
      <p:sp>
        <p:nvSpPr>
          <p:cNvPr id="63" name="Text 61"/>
          <p:cNvSpPr/>
          <p:nvPr/>
        </p:nvSpPr>
        <p:spPr>
          <a:xfrm>
            <a:off x="4663440" y="4389120"/>
            <a:ext cx="2926080" cy="274320"/>
          </a:xfrm>
          <a:prstGeom prst="rect">
            <a:avLst/>
          </a:prstGeom>
          <a:noFill/>
          <a:ln/>
        </p:spPr>
        <p:txBody>
          <a:bodyPr wrap="square" lIns="0" tIns="0" rIns="0" bIns="0" rtlCol="0" anchor="ctr"/>
          <a:lstStyle/>
          <a:p>
            <a:pPr marL="0" indent="0">
              <a:buNone/>
            </a:pPr>
            <a:r>
              <a:rPr lang="en-US" sz="1200" b="1" dirty="0">
                <a:solidFill>
                  <a:srgbClr val="0D1B2A"/>
                </a:solidFill>
                <a:latin typeface="Calibri" pitchFamily="34" charset="0"/>
                <a:ea typeface="Calibri" pitchFamily="34" charset="-122"/>
                <a:cs typeface="Calibri" pitchFamily="34" charset="-120"/>
              </a:rPr>
              <a:t>Verification &amp; Guardrails</a:t>
            </a:r>
            <a:endParaRPr lang="en-US" sz="1200" dirty="0"/>
          </a:p>
        </p:txBody>
      </p:sp>
      <p:sp>
        <p:nvSpPr>
          <p:cNvPr id="64" name="Text 62"/>
          <p:cNvSpPr/>
          <p:nvPr/>
        </p:nvSpPr>
        <p:spPr>
          <a:xfrm>
            <a:off x="4297680" y="4709160"/>
            <a:ext cx="3383280" cy="1234440"/>
          </a:xfrm>
          <a:prstGeom prst="rect">
            <a:avLst/>
          </a:prstGeom>
          <a:noFill/>
          <a:ln/>
        </p:spPr>
        <p:txBody>
          <a:bodyPr wrap="square" lIns="0" tIns="0" rIns="0" bIns="0" rtlCol="0" anchor="ctr"/>
          <a:lstStyle/>
          <a:p>
            <a:pPr marL="0" indent="0">
              <a:lnSpc>
                <a:spcPct val="120000"/>
              </a:lnSpc>
              <a:buNone/>
            </a:pPr>
            <a:r>
              <a:rPr lang="en-US" sz="800" dirty="0">
                <a:solidFill>
                  <a:srgbClr val="1A1A2E"/>
                </a:solidFill>
                <a:latin typeface="Calibri" pitchFamily="34" charset="0"/>
                <a:ea typeface="Calibri" pitchFamily="34" charset="-122"/>
                <a:cs typeface="Calibri" pitchFamily="34" charset="-120"/>
              </a:rPr>
              <a:t>Adversarial subagent critiques hypotheses before they enter BAX pipeline</a:t>
            </a:r>
            <a:endParaRPr lang="en-US" sz="800" dirty="0"/>
          </a:p>
          <a:p>
            <a:pPr marL="0" indent="0">
              <a:lnSpc>
                <a:spcPct val="120000"/>
              </a:lnSpc>
              <a:buNone/>
            </a:pPr>
            <a:endParaRPr lang="en-US" sz="800" dirty="0"/>
          </a:p>
          <a:p>
            <a:pPr marL="0" indent="0">
              <a:lnSpc>
                <a:spcPct val="120000"/>
              </a:lnSpc>
              <a:buNone/>
            </a:pPr>
            <a:r>
              <a:rPr lang="en-US" sz="800" dirty="0">
                <a:solidFill>
                  <a:srgbClr val="1A1A2E"/>
                </a:solidFill>
                <a:latin typeface="Calibri" pitchFamily="34" charset="0"/>
                <a:ea typeface="Calibri" pitchFamily="34" charset="-122"/>
                <a:cs typeface="Calibri" pitchFamily="34" charset="-120"/>
              </a:rPr>
              <a:t>Experimental anomaly flagging on characterization data</a:t>
            </a:r>
            <a:endParaRPr lang="en-US" sz="800" dirty="0"/>
          </a:p>
          <a:p>
            <a:pPr marL="0" indent="0">
              <a:lnSpc>
                <a:spcPct val="120000"/>
              </a:lnSpc>
              <a:buNone/>
            </a:pPr>
            <a:endParaRPr lang="en-US" sz="800" dirty="0"/>
          </a:p>
          <a:p>
            <a:pPr marL="0" indent="0">
              <a:lnSpc>
                <a:spcPct val="120000"/>
              </a:lnSpc>
              <a:buNone/>
            </a:pPr>
            <a:r>
              <a:rPr lang="en-US" sz="800" dirty="0">
                <a:solidFill>
                  <a:srgbClr val="1A1A2E"/>
                </a:solidFill>
                <a:latin typeface="Calibri" pitchFamily="34" charset="0"/>
                <a:ea typeface="Calibri" pitchFamily="34" charset="-122"/>
                <a:cs typeface="Calibri" pitchFamily="34" charset="-120"/>
              </a:rPr>
              <a:t>Safety interlocks on synthesis parameters</a:t>
            </a:r>
            <a:endParaRPr lang="en-US" sz="800" dirty="0"/>
          </a:p>
          <a:p>
            <a:pPr marL="0" indent="0">
              <a:lnSpc>
                <a:spcPct val="120000"/>
              </a:lnSpc>
              <a:buNone/>
            </a:pPr>
            <a:endParaRPr lang="en-US" sz="800" dirty="0"/>
          </a:p>
          <a:p>
            <a:pPr marL="0" indent="0">
              <a:lnSpc>
                <a:spcPct val="120000"/>
              </a:lnSpc>
              <a:buNone/>
            </a:pPr>
            <a:r>
              <a:rPr lang="en-US" sz="800" dirty="0">
                <a:solidFill>
                  <a:srgbClr val="1A1A2E"/>
                </a:solidFill>
                <a:latin typeface="Calibri" pitchFamily="34" charset="0"/>
                <a:ea typeface="Calibri" pitchFamily="34" charset="-122"/>
                <a:cs typeface="Calibri" pitchFamily="34" charset="-120"/>
              </a:rPr>
              <a:t>Audit log of all hypothesis → experiment → outcome decisions</a:t>
            </a:r>
            <a:endParaRPr lang="en-US" sz="800" dirty="0"/>
          </a:p>
        </p:txBody>
      </p:sp>
      <p:sp>
        <p:nvSpPr>
          <p:cNvPr id="65" name="Shape 63"/>
          <p:cNvSpPr/>
          <p:nvPr/>
        </p:nvSpPr>
        <p:spPr>
          <a:xfrm>
            <a:off x="8046720" y="4343400"/>
            <a:ext cx="3749040" cy="1691640"/>
          </a:xfrm>
          <a:prstGeom prst="roundRect">
            <a:avLst>
              <a:gd name="adj" fmla="val 6486"/>
            </a:avLst>
          </a:prstGeom>
          <a:solidFill>
            <a:srgbClr val="FFFFFF"/>
          </a:solidFill>
          <a:ln w="12700">
            <a:solidFill>
              <a:srgbClr val="6B21A8"/>
            </a:solidFill>
            <a:prstDash val="solid"/>
          </a:ln>
          <a:effectLst>
            <a:outerShdw blurRad="50800" dist="25400" dir="8100000" algn="bl" rotWithShape="0">
              <a:srgbClr val="000000">
                <a:alpha val="10000"/>
              </a:srgbClr>
            </a:outerShdw>
          </a:effectLst>
        </p:spPr>
        <p:txBody>
          <a:bodyPr/>
          <a:lstStyle/>
          <a:p>
            <a:endParaRPr lang="en-US"/>
          </a:p>
        </p:txBody>
      </p:sp>
      <p:sp>
        <p:nvSpPr>
          <p:cNvPr id="66" name="Shape 64"/>
          <p:cNvSpPr/>
          <p:nvPr/>
        </p:nvSpPr>
        <p:spPr>
          <a:xfrm>
            <a:off x="8156448" y="4407408"/>
            <a:ext cx="292608" cy="292608"/>
          </a:xfrm>
          <a:prstGeom prst="ellipse">
            <a:avLst/>
          </a:prstGeom>
          <a:solidFill>
            <a:srgbClr val="6B21A8"/>
          </a:solidFill>
          <a:ln/>
        </p:spPr>
        <p:txBody>
          <a:bodyPr/>
          <a:lstStyle/>
          <a:p>
            <a:endParaRPr lang="en-US"/>
          </a:p>
        </p:txBody>
      </p:sp>
      <p:sp>
        <p:nvSpPr>
          <p:cNvPr id="67" name="Text 65"/>
          <p:cNvSpPr/>
          <p:nvPr/>
        </p:nvSpPr>
        <p:spPr>
          <a:xfrm>
            <a:off x="8156448" y="4407408"/>
            <a:ext cx="292608" cy="29260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S</a:t>
            </a:r>
            <a:endParaRPr lang="en-US" sz="1100" dirty="0"/>
          </a:p>
        </p:txBody>
      </p:sp>
      <p:sp>
        <p:nvSpPr>
          <p:cNvPr id="68" name="Text 66"/>
          <p:cNvSpPr/>
          <p:nvPr/>
        </p:nvSpPr>
        <p:spPr>
          <a:xfrm>
            <a:off x="8549640" y="4389120"/>
            <a:ext cx="3108960" cy="274320"/>
          </a:xfrm>
          <a:prstGeom prst="rect">
            <a:avLst/>
          </a:prstGeom>
          <a:noFill/>
          <a:ln/>
        </p:spPr>
        <p:txBody>
          <a:bodyPr wrap="square" lIns="0" tIns="0" rIns="0" bIns="0" rtlCol="0" anchor="ctr"/>
          <a:lstStyle/>
          <a:p>
            <a:pPr marL="0" indent="0">
              <a:buNone/>
            </a:pPr>
            <a:r>
              <a:rPr lang="en-US" sz="1200" b="1" dirty="0">
                <a:solidFill>
                  <a:srgbClr val="0D1B2A"/>
                </a:solidFill>
                <a:latin typeface="Calibri" pitchFamily="34" charset="0"/>
                <a:ea typeface="Calibri" pitchFamily="34" charset="-122"/>
                <a:cs typeface="Calibri" pitchFamily="34" charset="-120"/>
              </a:rPr>
              <a:t>Skills / Encoded Methodology</a:t>
            </a:r>
            <a:endParaRPr lang="en-US" sz="1200" dirty="0"/>
          </a:p>
        </p:txBody>
      </p:sp>
      <p:sp>
        <p:nvSpPr>
          <p:cNvPr id="69" name="Text 67"/>
          <p:cNvSpPr/>
          <p:nvPr/>
        </p:nvSpPr>
        <p:spPr>
          <a:xfrm>
            <a:off x="8183880" y="4709160"/>
            <a:ext cx="3474720" cy="1234440"/>
          </a:xfrm>
          <a:prstGeom prst="rect">
            <a:avLst/>
          </a:prstGeom>
          <a:noFill/>
          <a:ln/>
        </p:spPr>
        <p:txBody>
          <a:bodyPr wrap="square" lIns="0" tIns="0" rIns="0" bIns="0" rtlCol="0" anchor="ctr"/>
          <a:lstStyle/>
          <a:p>
            <a:pPr marL="0" indent="0">
              <a:lnSpc>
                <a:spcPct val="115000"/>
              </a:lnSpc>
              <a:buNone/>
            </a:pPr>
            <a:r>
              <a:rPr lang="en-US" sz="800" dirty="0">
                <a:solidFill>
                  <a:srgbClr val="1A1A2E"/>
                </a:solidFill>
                <a:latin typeface="Calibri" pitchFamily="34" charset="0"/>
                <a:ea typeface="Calibri" pitchFamily="34" charset="-122"/>
                <a:cs typeface="Calibri" pitchFamily="34" charset="-120"/>
              </a:rPr>
              <a:t>Campaign orchestration skill:</a:t>
            </a:r>
            <a:endParaRPr lang="en-US" sz="800" dirty="0"/>
          </a:p>
          <a:p>
            <a:pPr marL="0" indent="0">
              <a:lnSpc>
                <a:spcPct val="115000"/>
              </a:lnSpc>
              <a:buNone/>
            </a:pPr>
            <a:r>
              <a:rPr lang="en-US" sz="800" dirty="0">
                <a:solidFill>
                  <a:srgbClr val="1A1A2E"/>
                </a:solidFill>
                <a:latin typeface="Calibri" pitchFamily="34" charset="0"/>
                <a:ea typeface="Calibri" pitchFamily="34" charset="-122"/>
                <a:cs typeface="Calibri" pitchFamily="34" charset="-120"/>
              </a:rPr>
              <a:t>When to invoke BAX outer loop. When to trigger inner loop for missing structures. When to escalate to reasoning layer. When to stop.</a:t>
            </a:r>
            <a:endParaRPr lang="en-US" sz="800" dirty="0"/>
          </a:p>
          <a:p>
            <a:pPr marL="0" indent="0">
              <a:lnSpc>
                <a:spcPct val="115000"/>
              </a:lnSpc>
              <a:buNone/>
            </a:pPr>
            <a:endParaRPr lang="en-US" sz="800" dirty="0"/>
          </a:p>
          <a:p>
            <a:pPr marL="0" indent="0">
              <a:lnSpc>
                <a:spcPct val="115000"/>
              </a:lnSpc>
              <a:buNone/>
            </a:pPr>
            <a:r>
              <a:rPr lang="en-US" sz="800" dirty="0">
                <a:solidFill>
                  <a:srgbClr val="1A1A2E"/>
                </a:solidFill>
                <a:latin typeface="Calibri" pitchFamily="34" charset="0"/>
                <a:ea typeface="Calibri" pitchFamily="34" charset="-122"/>
                <a:cs typeface="Calibri" pitchFamily="34" charset="-120"/>
              </a:rPr>
              <a:t>Literature retrieval methodology</a:t>
            </a:r>
            <a:endParaRPr lang="en-US" sz="800" dirty="0"/>
          </a:p>
          <a:p>
            <a:pPr marL="0" indent="0">
              <a:lnSpc>
                <a:spcPct val="115000"/>
              </a:lnSpc>
              <a:buNone/>
            </a:pPr>
            <a:endParaRPr lang="en-US" sz="800" dirty="0"/>
          </a:p>
          <a:p>
            <a:pPr marL="0" indent="0">
              <a:lnSpc>
                <a:spcPct val="115000"/>
              </a:lnSpc>
              <a:buNone/>
            </a:pPr>
            <a:r>
              <a:rPr lang="en-US" sz="800" dirty="0">
                <a:solidFill>
                  <a:srgbClr val="1A1A2E"/>
                </a:solidFill>
                <a:latin typeface="Calibri" pitchFamily="34" charset="0"/>
                <a:ea typeface="Calibri" pitchFamily="34" charset="-122"/>
                <a:cs typeface="Calibri" pitchFamily="34" charset="-120"/>
              </a:rPr>
              <a:t>Analysis protocols for characterization</a:t>
            </a:r>
            <a:endParaRPr lang="en-US" sz="800" dirty="0"/>
          </a:p>
        </p:txBody>
      </p:sp>
      <p:sp>
        <p:nvSpPr>
          <p:cNvPr id="73" name="Shape 71"/>
          <p:cNvSpPr/>
          <p:nvPr/>
        </p:nvSpPr>
        <p:spPr>
          <a:xfrm>
            <a:off x="274320" y="6172200"/>
            <a:ext cx="11612880" cy="274320"/>
          </a:xfrm>
          <a:prstGeom prst="roundRect">
            <a:avLst>
              <a:gd name="adj" fmla="val 20000"/>
            </a:avLst>
          </a:prstGeom>
          <a:solidFill>
            <a:srgbClr val="F7F7F5"/>
          </a:solidFill>
          <a:ln w="19050">
            <a:solidFill>
              <a:srgbClr val="00B4D8"/>
            </a:solidFill>
            <a:prstDash val="dash"/>
          </a:ln>
        </p:spPr>
        <p:txBody>
          <a:bodyPr/>
          <a:lstStyle/>
          <a:p>
            <a:endParaRPr lang="en-US"/>
          </a:p>
        </p:txBody>
      </p:sp>
      <p:sp>
        <p:nvSpPr>
          <p:cNvPr id="74" name="Text 72"/>
          <p:cNvSpPr/>
          <p:nvPr/>
        </p:nvSpPr>
        <p:spPr>
          <a:xfrm>
            <a:off x="457200" y="6181344"/>
            <a:ext cx="11247120" cy="256032"/>
          </a:xfrm>
          <a:prstGeom prst="rect">
            <a:avLst/>
          </a:prstGeom>
          <a:noFill/>
          <a:ln/>
        </p:spPr>
        <p:txBody>
          <a:bodyPr wrap="square" lIns="0" tIns="0" rIns="0" bIns="0" rtlCol="0" anchor="ctr"/>
          <a:lstStyle/>
          <a:p>
            <a:pPr marL="0" indent="0" algn="ctr">
              <a:buNone/>
            </a:pPr>
            <a:r>
              <a:rPr lang="en-US" sz="900" b="1" dirty="0">
                <a:solidFill>
                  <a:srgbClr val="0077B6"/>
                </a:solidFill>
                <a:latin typeface="Calibri" pitchFamily="34" charset="0"/>
                <a:ea typeface="Calibri" pitchFamily="34" charset="-122"/>
                <a:cs typeface="Calibri" pitchFamily="34" charset="-120"/>
              </a:rPr>
              <a:t>MODULARITY — Swap BAX for a different optimizer. Swap the reactor. Add operando characterization. None of this changes the harness.</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1520" y="274320"/>
            <a:ext cx="10698480" cy="640080"/>
          </a:xfrm>
          <a:prstGeom prst="rect">
            <a:avLst/>
          </a:prstGeom>
          <a:noFill/>
          <a:ln/>
        </p:spPr>
        <p:txBody>
          <a:bodyPr wrap="square" rtlCol="0" anchor="ctr"/>
          <a:lstStyle/>
          <a:p>
            <a:pPr marL="0" indent="0">
              <a:buNone/>
            </a:pPr>
            <a:r>
              <a:rPr lang="en-US" sz="2600" b="1" dirty="0">
                <a:solidFill>
                  <a:srgbClr val="0D1B2A"/>
                </a:solidFill>
                <a:latin typeface="Calibri" pitchFamily="34" charset="0"/>
                <a:ea typeface="Calibri" pitchFamily="34" charset="-122"/>
                <a:cs typeface="Calibri" pitchFamily="34" charset="-120"/>
              </a:rPr>
              <a:t>What Agentic Actually Means</a:t>
            </a:r>
            <a:endParaRPr lang="en-US" sz="2600" dirty="0"/>
          </a:p>
        </p:txBody>
      </p:sp>
      <p:sp>
        <p:nvSpPr>
          <p:cNvPr id="3" name="Shape 1"/>
          <p:cNvSpPr/>
          <p:nvPr/>
        </p:nvSpPr>
        <p:spPr>
          <a:xfrm>
            <a:off x="0" y="6537960"/>
            <a:ext cx="12188952" cy="320040"/>
          </a:xfrm>
          <a:prstGeom prst="rect">
            <a:avLst/>
          </a:prstGeom>
          <a:solidFill>
            <a:srgbClr val="0D1B2A"/>
          </a:solidFill>
          <a:ln/>
        </p:spPr>
        <p:txBody>
          <a:bodyPr/>
          <a:lstStyle/>
          <a:p>
            <a:endParaRPr lang="en-US"/>
          </a:p>
        </p:txBody>
      </p:sp>
      <p:sp>
        <p:nvSpPr>
          <p:cNvPr id="4" name="Text 2"/>
          <p:cNvSpPr/>
          <p:nvPr/>
        </p:nvSpPr>
        <p:spPr>
          <a:xfrm>
            <a:off x="731520" y="822960"/>
            <a:ext cx="10058400" cy="274320"/>
          </a:xfrm>
          <a:prstGeom prst="rect">
            <a:avLst/>
          </a:prstGeom>
          <a:noFill/>
          <a:ln/>
        </p:spPr>
        <p:txBody>
          <a:bodyPr wrap="square" lIns="0" tIns="0" rIns="0" bIns="0" rtlCol="0" anchor="ctr"/>
          <a:lstStyle/>
          <a:p>
            <a:pPr marL="0" indent="0">
              <a:buNone/>
            </a:pPr>
            <a:r>
              <a:rPr lang="en-US" sz="1100" i="1" dirty="0">
                <a:solidFill>
                  <a:srgbClr val="6B7280"/>
                </a:solidFill>
                <a:latin typeface="Calibri" pitchFamily="34" charset="0"/>
                <a:ea typeface="Calibri" pitchFamily="34" charset="-122"/>
                <a:cs typeface="Calibri" pitchFamily="34" charset="-120"/>
              </a:rPr>
              <a:t>You’ve heard the word. Here’s the framework, and why the harness comes first.</a:t>
            </a:r>
            <a:endParaRPr lang="en-US" sz="1100" dirty="0"/>
          </a:p>
        </p:txBody>
      </p:sp>
      <p:sp>
        <p:nvSpPr>
          <p:cNvPr id="5" name="Shape 3"/>
          <p:cNvSpPr/>
          <p:nvPr/>
        </p:nvSpPr>
        <p:spPr>
          <a:xfrm>
            <a:off x="274320" y="1234440"/>
            <a:ext cx="3749040" cy="1188720"/>
          </a:xfrm>
          <a:prstGeom prst="roundRect">
            <a:avLst>
              <a:gd name="adj" fmla="val 7692"/>
            </a:avLst>
          </a:prstGeom>
          <a:solidFill>
            <a:srgbClr val="0D1B2A"/>
          </a:solidFill>
          <a:ln/>
        </p:spPr>
        <p:txBody>
          <a:bodyPr/>
          <a:lstStyle/>
          <a:p>
            <a:endParaRPr lang="en-US"/>
          </a:p>
        </p:txBody>
      </p:sp>
      <p:sp>
        <p:nvSpPr>
          <p:cNvPr id="6" name="Text 4"/>
          <p:cNvSpPr/>
          <p:nvPr/>
        </p:nvSpPr>
        <p:spPr>
          <a:xfrm>
            <a:off x="411480" y="1280160"/>
            <a:ext cx="3474720" cy="27432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Agent</a:t>
            </a:r>
            <a:endParaRPr lang="en-US" sz="1400" dirty="0"/>
          </a:p>
        </p:txBody>
      </p:sp>
      <p:sp>
        <p:nvSpPr>
          <p:cNvPr id="7" name="Text 5"/>
          <p:cNvSpPr/>
          <p:nvPr/>
        </p:nvSpPr>
        <p:spPr>
          <a:xfrm>
            <a:off x="411480" y="1572768"/>
            <a:ext cx="3474720" cy="777240"/>
          </a:xfrm>
          <a:prstGeom prst="rect">
            <a:avLst/>
          </a:prstGeom>
          <a:noFill/>
          <a:ln/>
        </p:spPr>
        <p:txBody>
          <a:bodyPr wrap="square" lIns="0" tIns="0" rIns="0" bIns="0" rtlCol="0" anchor="ctr"/>
          <a:lstStyle/>
          <a:p>
            <a:pPr marL="0" indent="0">
              <a:lnSpc>
                <a:spcPct val="120000"/>
              </a:lnSpc>
              <a:buNone/>
            </a:pPr>
            <a:r>
              <a:rPr lang="en-US" sz="950" dirty="0">
                <a:solidFill>
                  <a:srgbClr val="D0E8F5"/>
                </a:solidFill>
                <a:latin typeface="Calibri" pitchFamily="34" charset="0"/>
                <a:ea typeface="Calibri" pitchFamily="34" charset="-122"/>
                <a:cs typeface="Calibri" pitchFamily="34" charset="-120"/>
              </a:rPr>
              <a:t>Software that uses an LLM to take actions toward a goal. It initiates, executes, observes, adapts. Claude Code is an agent. A chatbot is not.</a:t>
            </a:r>
            <a:endParaRPr lang="en-US" sz="950" dirty="0"/>
          </a:p>
        </p:txBody>
      </p:sp>
      <p:sp>
        <p:nvSpPr>
          <p:cNvPr id="8" name="Shape 6"/>
          <p:cNvSpPr/>
          <p:nvPr/>
        </p:nvSpPr>
        <p:spPr>
          <a:xfrm>
            <a:off x="4251960" y="1234440"/>
            <a:ext cx="3749040" cy="1188720"/>
          </a:xfrm>
          <a:prstGeom prst="roundRect">
            <a:avLst>
              <a:gd name="adj" fmla="val 7692"/>
            </a:avLst>
          </a:prstGeom>
          <a:solidFill>
            <a:srgbClr val="0077B6"/>
          </a:solidFill>
          <a:ln/>
        </p:spPr>
        <p:txBody>
          <a:bodyPr/>
          <a:lstStyle/>
          <a:p>
            <a:endParaRPr lang="en-US"/>
          </a:p>
        </p:txBody>
      </p:sp>
      <p:sp>
        <p:nvSpPr>
          <p:cNvPr id="9" name="Text 7"/>
          <p:cNvSpPr/>
          <p:nvPr/>
        </p:nvSpPr>
        <p:spPr>
          <a:xfrm>
            <a:off x="4389120" y="1280160"/>
            <a:ext cx="3474720" cy="27432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Harness</a:t>
            </a:r>
            <a:endParaRPr lang="en-US" sz="1400" dirty="0"/>
          </a:p>
        </p:txBody>
      </p:sp>
      <p:sp>
        <p:nvSpPr>
          <p:cNvPr id="10" name="Text 8"/>
          <p:cNvSpPr/>
          <p:nvPr/>
        </p:nvSpPr>
        <p:spPr>
          <a:xfrm>
            <a:off x="4389120" y="1572768"/>
            <a:ext cx="3474720" cy="777240"/>
          </a:xfrm>
          <a:prstGeom prst="rect">
            <a:avLst/>
          </a:prstGeom>
          <a:noFill/>
          <a:ln/>
        </p:spPr>
        <p:txBody>
          <a:bodyPr wrap="square" lIns="0" tIns="0" rIns="0" bIns="0" rtlCol="0" anchor="ctr"/>
          <a:lstStyle/>
          <a:p>
            <a:pPr marL="0" indent="0">
              <a:lnSpc>
                <a:spcPct val="120000"/>
              </a:lnSpc>
              <a:buNone/>
            </a:pPr>
            <a:r>
              <a:rPr lang="en-US" sz="950" dirty="0">
                <a:solidFill>
                  <a:srgbClr val="D0E8F5"/>
                </a:solidFill>
                <a:latin typeface="Calibri" pitchFamily="34" charset="0"/>
                <a:ea typeface="Calibri" pitchFamily="34" charset="-122"/>
                <a:cs typeface="Calibri" pitchFamily="34" charset="-120"/>
              </a:rPr>
              <a:t>Everything around the agent: context, methodology, constraints, memory, verification. The five components. Makes the agent effective AND safe.</a:t>
            </a:r>
            <a:endParaRPr lang="en-US" sz="950" dirty="0"/>
          </a:p>
        </p:txBody>
      </p:sp>
      <p:sp>
        <p:nvSpPr>
          <p:cNvPr id="11" name="Shape 9"/>
          <p:cNvSpPr/>
          <p:nvPr/>
        </p:nvSpPr>
        <p:spPr>
          <a:xfrm>
            <a:off x="8229600" y="1234440"/>
            <a:ext cx="3657600" cy="1188720"/>
          </a:xfrm>
          <a:prstGeom prst="roundRect">
            <a:avLst>
              <a:gd name="adj" fmla="val 7692"/>
            </a:avLst>
          </a:prstGeom>
          <a:solidFill>
            <a:srgbClr val="00B4D8"/>
          </a:solidFill>
          <a:ln/>
        </p:spPr>
        <p:txBody>
          <a:bodyPr/>
          <a:lstStyle/>
          <a:p>
            <a:endParaRPr lang="en-US"/>
          </a:p>
        </p:txBody>
      </p:sp>
      <p:sp>
        <p:nvSpPr>
          <p:cNvPr id="12" name="Text 10"/>
          <p:cNvSpPr/>
          <p:nvPr/>
        </p:nvSpPr>
        <p:spPr>
          <a:xfrm>
            <a:off x="8366760" y="1280160"/>
            <a:ext cx="3383280" cy="27432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Key Relationship</a:t>
            </a:r>
            <a:endParaRPr lang="en-US" sz="1400" dirty="0"/>
          </a:p>
        </p:txBody>
      </p:sp>
      <p:sp>
        <p:nvSpPr>
          <p:cNvPr id="13" name="Text 11"/>
          <p:cNvSpPr/>
          <p:nvPr/>
        </p:nvSpPr>
        <p:spPr>
          <a:xfrm>
            <a:off x="8366760" y="1572768"/>
            <a:ext cx="3383280" cy="777240"/>
          </a:xfrm>
          <a:prstGeom prst="rect">
            <a:avLst/>
          </a:prstGeom>
          <a:noFill/>
          <a:ln/>
        </p:spPr>
        <p:txBody>
          <a:bodyPr wrap="square" lIns="0" tIns="0" rIns="0" bIns="0" rtlCol="0" anchor="ctr"/>
          <a:lstStyle/>
          <a:p>
            <a:pPr marL="0" indent="0">
              <a:lnSpc>
                <a:spcPct val="120000"/>
              </a:lnSpc>
              <a:buNone/>
            </a:pPr>
            <a:r>
              <a:rPr lang="en-US" sz="950" dirty="0">
                <a:solidFill>
                  <a:srgbClr val="D0E8F5"/>
                </a:solidFill>
                <a:latin typeface="Calibri" pitchFamily="34" charset="0"/>
                <a:ea typeface="Calibri" pitchFamily="34" charset="-122"/>
                <a:cs typeface="Calibri" pitchFamily="34" charset="-120"/>
              </a:rPr>
              <a:t>Without the harness, the agent is a chatbot with permissions. The harness is the prerequisite for safe autonomy. Build it first, add agency later.</a:t>
            </a:r>
            <a:endParaRPr lang="en-US" sz="950" dirty="0"/>
          </a:p>
        </p:txBody>
      </p:sp>
      <p:sp>
        <p:nvSpPr>
          <p:cNvPr id="14" name="Shape 12"/>
          <p:cNvSpPr/>
          <p:nvPr/>
        </p:nvSpPr>
        <p:spPr>
          <a:xfrm>
            <a:off x="274320" y="2651760"/>
            <a:ext cx="3337560" cy="3200400"/>
          </a:xfrm>
          <a:prstGeom prst="roundRect">
            <a:avLst>
              <a:gd name="adj" fmla="val 3429"/>
            </a:avLst>
          </a:prstGeom>
          <a:solidFill>
            <a:srgbClr val="F7F7F5"/>
          </a:solidFill>
          <a:ln/>
          <a:effectLst>
            <a:outerShdw blurRad="50800" dist="25400" dir="8100000" algn="bl" rotWithShape="0">
              <a:srgbClr val="000000">
                <a:alpha val="10000"/>
              </a:srgbClr>
            </a:outerShdw>
          </a:effectLst>
        </p:spPr>
        <p:txBody>
          <a:bodyPr/>
          <a:lstStyle/>
          <a:p>
            <a:endParaRPr lang="en-US"/>
          </a:p>
        </p:txBody>
      </p:sp>
      <p:sp>
        <p:nvSpPr>
          <p:cNvPr id="15" name="Shape 13"/>
          <p:cNvSpPr/>
          <p:nvPr/>
        </p:nvSpPr>
        <p:spPr>
          <a:xfrm>
            <a:off x="274320" y="2651760"/>
            <a:ext cx="3337560" cy="640080"/>
          </a:xfrm>
          <a:prstGeom prst="roundRect">
            <a:avLst>
              <a:gd name="adj" fmla="val 17143"/>
            </a:avLst>
          </a:prstGeom>
          <a:solidFill>
            <a:srgbClr val="415A77"/>
          </a:solidFill>
          <a:ln/>
        </p:spPr>
        <p:txBody>
          <a:bodyPr/>
          <a:lstStyle/>
          <a:p>
            <a:endParaRPr lang="en-US"/>
          </a:p>
        </p:txBody>
      </p:sp>
      <p:sp>
        <p:nvSpPr>
          <p:cNvPr id="16" name="Shape 14"/>
          <p:cNvSpPr/>
          <p:nvPr/>
        </p:nvSpPr>
        <p:spPr>
          <a:xfrm>
            <a:off x="274320" y="3017520"/>
            <a:ext cx="3337560" cy="274320"/>
          </a:xfrm>
          <a:prstGeom prst="rect">
            <a:avLst/>
          </a:prstGeom>
          <a:solidFill>
            <a:srgbClr val="415A77"/>
          </a:solidFill>
          <a:ln/>
        </p:spPr>
        <p:txBody>
          <a:bodyPr/>
          <a:lstStyle/>
          <a:p>
            <a:endParaRPr lang="en-US"/>
          </a:p>
        </p:txBody>
      </p:sp>
      <p:sp>
        <p:nvSpPr>
          <p:cNvPr id="17" name="Text 15"/>
          <p:cNvSpPr/>
          <p:nvPr/>
        </p:nvSpPr>
        <p:spPr>
          <a:xfrm>
            <a:off x="411480" y="2697480"/>
            <a:ext cx="3063240" cy="27432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Human-in-the-Loop</a:t>
            </a:r>
            <a:endParaRPr lang="en-US" sz="1300" dirty="0"/>
          </a:p>
        </p:txBody>
      </p:sp>
      <p:sp>
        <p:nvSpPr>
          <p:cNvPr id="18" name="Text 16"/>
          <p:cNvSpPr/>
          <p:nvPr/>
        </p:nvSpPr>
        <p:spPr>
          <a:xfrm>
            <a:off x="411480" y="2944368"/>
            <a:ext cx="3063240" cy="228600"/>
          </a:xfrm>
          <a:prstGeom prst="rect">
            <a:avLst/>
          </a:prstGeom>
          <a:noFill/>
          <a:ln/>
        </p:spPr>
        <p:txBody>
          <a:bodyPr wrap="square" lIns="0" tIns="0" rIns="0" bIns="0" rtlCol="0" anchor="ctr"/>
          <a:lstStyle/>
          <a:p>
            <a:pPr marL="0" indent="0">
              <a:buNone/>
            </a:pPr>
            <a:r>
              <a:rPr lang="en-US" sz="1000" i="1" dirty="0">
                <a:solidFill>
                  <a:srgbClr val="D0E8F5"/>
                </a:solidFill>
                <a:latin typeface="Calibri" pitchFamily="34" charset="0"/>
                <a:ea typeface="Calibri" pitchFamily="34" charset="-122"/>
                <a:cs typeface="Calibri" pitchFamily="34" charset="-120"/>
              </a:rPr>
              <a:t>You initiate. You review.</a:t>
            </a:r>
            <a:endParaRPr lang="en-US" sz="1000" dirty="0"/>
          </a:p>
        </p:txBody>
      </p:sp>
      <p:sp>
        <p:nvSpPr>
          <p:cNvPr id="19" name="Shape 17"/>
          <p:cNvSpPr/>
          <p:nvPr/>
        </p:nvSpPr>
        <p:spPr>
          <a:xfrm>
            <a:off x="457200" y="3429000"/>
            <a:ext cx="109728" cy="109728"/>
          </a:xfrm>
          <a:prstGeom prst="ellipse">
            <a:avLst/>
          </a:prstGeom>
          <a:solidFill>
            <a:srgbClr val="415A77"/>
          </a:solidFill>
          <a:ln/>
        </p:spPr>
        <p:txBody>
          <a:bodyPr/>
          <a:lstStyle/>
          <a:p>
            <a:endParaRPr lang="en-US"/>
          </a:p>
        </p:txBody>
      </p:sp>
      <p:sp>
        <p:nvSpPr>
          <p:cNvPr id="20" name="Text 18"/>
          <p:cNvSpPr/>
          <p:nvPr/>
        </p:nvSpPr>
        <p:spPr>
          <a:xfrm>
            <a:off x="685800" y="3364992"/>
            <a:ext cx="2743200" cy="411480"/>
          </a:xfrm>
          <a:prstGeom prst="rect">
            <a:avLst/>
          </a:prstGeom>
          <a:noFill/>
          <a:ln/>
        </p:spPr>
        <p:txBody>
          <a:bodyPr wrap="square" lIns="0" tIns="0" rIns="0" bIns="0" rtlCol="0" anchor="ctr"/>
          <a:lstStyle/>
          <a:p>
            <a:pPr marL="0" indent="0">
              <a:lnSpc>
                <a:spcPct val="110000"/>
              </a:lnSpc>
              <a:buNone/>
            </a:pPr>
            <a:r>
              <a:rPr lang="en-US" sz="900" dirty="0">
                <a:solidFill>
                  <a:srgbClr val="1A1A2E"/>
                </a:solidFill>
                <a:latin typeface="Calibri" pitchFamily="34" charset="0"/>
                <a:ea typeface="Calibri" pitchFamily="34" charset="-122"/>
                <a:cs typeface="Calibri" pitchFamily="34" charset="-120"/>
              </a:rPr>
              <a:t>Human opens Claude Code</a:t>
            </a:r>
            <a:endParaRPr lang="en-US" sz="900" dirty="0"/>
          </a:p>
        </p:txBody>
      </p:sp>
      <p:sp>
        <p:nvSpPr>
          <p:cNvPr id="21" name="Shape 19"/>
          <p:cNvSpPr/>
          <p:nvPr/>
        </p:nvSpPr>
        <p:spPr>
          <a:xfrm>
            <a:off x="457200" y="3886200"/>
            <a:ext cx="109728" cy="109728"/>
          </a:xfrm>
          <a:prstGeom prst="ellipse">
            <a:avLst/>
          </a:prstGeom>
          <a:solidFill>
            <a:srgbClr val="415A77"/>
          </a:solidFill>
          <a:ln/>
        </p:spPr>
        <p:txBody>
          <a:bodyPr/>
          <a:lstStyle/>
          <a:p>
            <a:endParaRPr lang="en-US"/>
          </a:p>
        </p:txBody>
      </p:sp>
      <p:sp>
        <p:nvSpPr>
          <p:cNvPr id="22" name="Text 20"/>
          <p:cNvSpPr/>
          <p:nvPr/>
        </p:nvSpPr>
        <p:spPr>
          <a:xfrm>
            <a:off x="685800" y="3822192"/>
            <a:ext cx="2743200" cy="411480"/>
          </a:xfrm>
          <a:prstGeom prst="rect">
            <a:avLst/>
          </a:prstGeom>
          <a:noFill/>
          <a:ln/>
        </p:spPr>
        <p:txBody>
          <a:bodyPr wrap="square" lIns="0" tIns="0" rIns="0" bIns="0" rtlCol="0" anchor="ctr"/>
          <a:lstStyle/>
          <a:p>
            <a:pPr marL="0" indent="0">
              <a:lnSpc>
                <a:spcPct val="110000"/>
              </a:lnSpc>
              <a:buNone/>
            </a:pPr>
            <a:r>
              <a:rPr lang="en-US" sz="900" dirty="0">
                <a:solidFill>
                  <a:srgbClr val="1A1A2E"/>
                </a:solidFill>
                <a:latin typeface="Calibri" pitchFamily="34" charset="0"/>
                <a:ea typeface="Calibri" pitchFamily="34" charset="-122"/>
                <a:cs typeface="Calibri" pitchFamily="34" charset="-120"/>
              </a:rPr>
              <a:t>Human invokes the skill</a:t>
            </a:r>
            <a:endParaRPr lang="en-US" sz="900" dirty="0"/>
          </a:p>
        </p:txBody>
      </p:sp>
      <p:sp>
        <p:nvSpPr>
          <p:cNvPr id="23" name="Shape 21"/>
          <p:cNvSpPr/>
          <p:nvPr/>
        </p:nvSpPr>
        <p:spPr>
          <a:xfrm>
            <a:off x="457200" y="4343400"/>
            <a:ext cx="109728" cy="109728"/>
          </a:xfrm>
          <a:prstGeom prst="ellipse">
            <a:avLst/>
          </a:prstGeom>
          <a:solidFill>
            <a:srgbClr val="415A77"/>
          </a:solidFill>
          <a:ln/>
        </p:spPr>
        <p:txBody>
          <a:bodyPr/>
          <a:lstStyle/>
          <a:p>
            <a:endParaRPr lang="en-US"/>
          </a:p>
        </p:txBody>
      </p:sp>
      <p:sp>
        <p:nvSpPr>
          <p:cNvPr id="24" name="Text 22"/>
          <p:cNvSpPr/>
          <p:nvPr/>
        </p:nvSpPr>
        <p:spPr>
          <a:xfrm>
            <a:off x="685800" y="4279392"/>
            <a:ext cx="2743200" cy="411480"/>
          </a:xfrm>
          <a:prstGeom prst="rect">
            <a:avLst/>
          </a:prstGeom>
          <a:noFill/>
          <a:ln/>
        </p:spPr>
        <p:txBody>
          <a:bodyPr wrap="square" lIns="0" tIns="0" rIns="0" bIns="0" rtlCol="0" anchor="ctr"/>
          <a:lstStyle/>
          <a:p>
            <a:pPr marL="0" indent="0">
              <a:lnSpc>
                <a:spcPct val="110000"/>
              </a:lnSpc>
              <a:buNone/>
            </a:pPr>
            <a:r>
              <a:rPr lang="en-US" sz="900" dirty="0">
                <a:solidFill>
                  <a:srgbClr val="1A1A2E"/>
                </a:solidFill>
                <a:latin typeface="Calibri" pitchFamily="34" charset="0"/>
                <a:ea typeface="Calibri" pitchFamily="34" charset="-122"/>
                <a:cs typeface="Calibri" pitchFamily="34" charset="-120"/>
              </a:rPr>
              <a:t>Harness provides context,</a:t>
            </a:r>
            <a:endParaRPr lang="en-US" sz="900" dirty="0"/>
          </a:p>
          <a:p>
            <a:pPr marL="0" indent="0">
              <a:lnSpc>
                <a:spcPct val="110000"/>
              </a:lnSpc>
              <a:buNone/>
            </a:pPr>
            <a:r>
              <a:rPr lang="en-US" sz="900" dirty="0">
                <a:solidFill>
                  <a:srgbClr val="1A1A2E"/>
                </a:solidFill>
                <a:latin typeface="Calibri" pitchFamily="34" charset="0"/>
                <a:ea typeface="Calibri" pitchFamily="34" charset="-122"/>
                <a:cs typeface="Calibri" pitchFamily="34" charset="-120"/>
              </a:rPr>
              <a:t>methodology, adversarial review</a:t>
            </a:r>
            <a:endParaRPr lang="en-US" sz="900" dirty="0"/>
          </a:p>
        </p:txBody>
      </p:sp>
      <p:sp>
        <p:nvSpPr>
          <p:cNvPr id="25" name="Shape 23"/>
          <p:cNvSpPr/>
          <p:nvPr/>
        </p:nvSpPr>
        <p:spPr>
          <a:xfrm>
            <a:off x="457200" y="4800600"/>
            <a:ext cx="109728" cy="109728"/>
          </a:xfrm>
          <a:prstGeom prst="ellipse">
            <a:avLst/>
          </a:prstGeom>
          <a:solidFill>
            <a:srgbClr val="415A77"/>
          </a:solidFill>
          <a:ln/>
        </p:spPr>
        <p:txBody>
          <a:bodyPr/>
          <a:lstStyle/>
          <a:p>
            <a:endParaRPr lang="en-US"/>
          </a:p>
        </p:txBody>
      </p:sp>
      <p:sp>
        <p:nvSpPr>
          <p:cNvPr id="26" name="Text 24"/>
          <p:cNvSpPr/>
          <p:nvPr/>
        </p:nvSpPr>
        <p:spPr>
          <a:xfrm>
            <a:off x="685800" y="4736592"/>
            <a:ext cx="2743200" cy="411480"/>
          </a:xfrm>
          <a:prstGeom prst="rect">
            <a:avLst/>
          </a:prstGeom>
          <a:noFill/>
          <a:ln/>
        </p:spPr>
        <p:txBody>
          <a:bodyPr wrap="square" lIns="0" tIns="0" rIns="0" bIns="0" rtlCol="0" anchor="ctr"/>
          <a:lstStyle/>
          <a:p>
            <a:pPr marL="0" indent="0">
              <a:lnSpc>
                <a:spcPct val="110000"/>
              </a:lnSpc>
              <a:buNone/>
            </a:pPr>
            <a:r>
              <a:rPr lang="en-US" sz="900" dirty="0">
                <a:solidFill>
                  <a:srgbClr val="1A1A2E"/>
                </a:solidFill>
                <a:latin typeface="Calibri" pitchFamily="34" charset="0"/>
                <a:ea typeface="Calibri" pitchFamily="34" charset="-122"/>
                <a:cs typeface="Calibri" pitchFamily="34" charset="-120"/>
              </a:rPr>
              <a:t>Human decides what’s next</a:t>
            </a:r>
            <a:endParaRPr lang="en-US" sz="900" dirty="0"/>
          </a:p>
        </p:txBody>
      </p:sp>
      <p:sp>
        <p:nvSpPr>
          <p:cNvPr id="27" name="Shape 25"/>
          <p:cNvSpPr/>
          <p:nvPr/>
        </p:nvSpPr>
        <p:spPr>
          <a:xfrm>
            <a:off x="411480" y="5212080"/>
            <a:ext cx="3063240" cy="502920"/>
          </a:xfrm>
          <a:prstGeom prst="roundRect">
            <a:avLst>
              <a:gd name="adj" fmla="val 10909"/>
            </a:avLst>
          </a:prstGeom>
          <a:solidFill>
            <a:srgbClr val="415A77"/>
          </a:solidFill>
          <a:ln/>
        </p:spPr>
        <p:txBody>
          <a:bodyPr/>
          <a:lstStyle/>
          <a:p>
            <a:endParaRPr lang="en-US"/>
          </a:p>
        </p:txBody>
      </p:sp>
      <p:sp>
        <p:nvSpPr>
          <p:cNvPr id="28" name="Text 26"/>
          <p:cNvSpPr/>
          <p:nvPr/>
        </p:nvSpPr>
        <p:spPr>
          <a:xfrm>
            <a:off x="502920" y="5230368"/>
            <a:ext cx="2880360" cy="457200"/>
          </a:xfrm>
          <a:prstGeom prst="rect">
            <a:avLst/>
          </a:prstGeom>
          <a:noFill/>
          <a:ln/>
        </p:spPr>
        <p:txBody>
          <a:bodyPr wrap="square" lIns="0" tIns="0" rIns="0" bIns="0" rtlCol="0" anchor="ctr"/>
          <a:lstStyle/>
          <a:p>
            <a:pPr marL="0" indent="0">
              <a:lnSpc>
                <a:spcPct val="115000"/>
              </a:lnSpc>
              <a:buNone/>
            </a:pPr>
            <a:r>
              <a:rPr lang="en-US" sz="800" dirty="0">
                <a:solidFill>
                  <a:srgbClr val="FFFFFF"/>
                </a:solidFill>
                <a:latin typeface="Calibri" pitchFamily="34" charset="0"/>
                <a:ea typeface="Calibri" pitchFamily="34" charset="-122"/>
                <a:cs typeface="Calibri" pitchFamily="34" charset="-120"/>
              </a:rPr>
              <a:t>Curiosity → Project Plan</a:t>
            </a:r>
            <a:endParaRPr lang="en-US" sz="800" dirty="0"/>
          </a:p>
          <a:p>
            <a:pPr marL="0" indent="0">
              <a:lnSpc>
                <a:spcPct val="115000"/>
              </a:lnSpc>
              <a:buNone/>
            </a:pPr>
            <a:r>
              <a:rPr lang="en-US" sz="800" dirty="0">
                <a:solidFill>
                  <a:srgbClr val="FFFFFF"/>
                </a:solidFill>
                <a:latin typeface="Calibri" pitchFamily="34" charset="0"/>
                <a:ea typeface="Calibri" pitchFamily="34" charset="-122"/>
                <a:cs typeface="Calibri" pitchFamily="34" charset="-120"/>
              </a:rPr>
              <a:t>(Slide 11)</a:t>
            </a:r>
            <a:endParaRPr lang="en-US" sz="800" dirty="0"/>
          </a:p>
        </p:txBody>
      </p:sp>
      <p:sp>
        <p:nvSpPr>
          <p:cNvPr id="29" name="Shape 27"/>
          <p:cNvSpPr/>
          <p:nvPr/>
        </p:nvSpPr>
        <p:spPr>
          <a:xfrm>
            <a:off x="3639312" y="3474720"/>
            <a:ext cx="292608" cy="1645920"/>
          </a:xfrm>
          <a:prstGeom prst="roundRect">
            <a:avLst>
              <a:gd name="adj" fmla="val 18750"/>
            </a:avLst>
          </a:prstGeom>
          <a:solidFill>
            <a:srgbClr val="00B4D8"/>
          </a:solidFill>
          <a:ln/>
        </p:spPr>
        <p:txBody>
          <a:bodyPr/>
          <a:lstStyle/>
          <a:p>
            <a:endParaRPr lang="en-US"/>
          </a:p>
        </p:txBody>
      </p:sp>
      <p:sp>
        <p:nvSpPr>
          <p:cNvPr id="30" name="Text 28"/>
          <p:cNvSpPr/>
          <p:nvPr/>
        </p:nvSpPr>
        <p:spPr>
          <a:xfrm>
            <a:off x="3639312" y="3520440"/>
            <a:ext cx="292608" cy="1554480"/>
          </a:xfrm>
          <a:prstGeom prst="rect">
            <a:avLst/>
          </a:prstGeom>
          <a:noFill/>
          <a:ln/>
        </p:spPr>
        <p:txBody>
          <a:bodyPr wrap="square" lIns="0" tIns="0" rIns="0" bIns="0" rtlCol="0" anchor="ctr"/>
          <a:lstStyle/>
          <a:p>
            <a:pPr marL="0" indent="0" algn="ctr">
              <a:lnSpc>
                <a:spcPct val="115000"/>
              </a:lnSpc>
              <a:buNone/>
            </a:pPr>
            <a:r>
              <a:rPr lang="en-US" sz="750" b="1" dirty="0">
                <a:solidFill>
                  <a:srgbClr val="FFFFFF"/>
                </a:solidFill>
                <a:latin typeface="Calibri" pitchFamily="34" charset="0"/>
                <a:ea typeface="Calibri" pitchFamily="34" charset="-122"/>
                <a:cs typeface="Calibri" pitchFamily="34" charset="-120"/>
              </a:rPr>
              <a:t>Add a</a:t>
            </a:r>
            <a:endParaRPr lang="en-US" sz="750" dirty="0"/>
          </a:p>
          <a:p>
            <a:pPr marL="0" indent="0" algn="ctr">
              <a:lnSpc>
                <a:spcPct val="115000"/>
              </a:lnSpc>
              <a:buNone/>
            </a:pPr>
            <a:r>
              <a:rPr lang="en-US" sz="750" b="1" dirty="0">
                <a:solidFill>
                  <a:srgbClr val="FFFFFF"/>
                </a:solidFill>
                <a:latin typeface="Calibri" pitchFamily="34" charset="0"/>
                <a:ea typeface="Calibri" pitchFamily="34" charset="-122"/>
                <a:cs typeface="Calibri" pitchFamily="34" charset="-120"/>
              </a:rPr>
              <a:t>trigger</a:t>
            </a:r>
            <a:endParaRPr lang="en-US" sz="750" dirty="0"/>
          </a:p>
          <a:p>
            <a:pPr marL="0" indent="0" algn="ctr">
              <a:lnSpc>
                <a:spcPct val="115000"/>
              </a:lnSpc>
              <a:buNone/>
            </a:pPr>
            <a:endParaRPr lang="en-US" sz="750" dirty="0"/>
          </a:p>
          <a:p>
            <a:pPr marL="0" indent="0" algn="ctr">
              <a:lnSpc>
                <a:spcPct val="115000"/>
              </a:lnSpc>
              <a:buNone/>
            </a:pPr>
            <a:r>
              <a:rPr lang="en-US" sz="750" b="1" dirty="0">
                <a:solidFill>
                  <a:srgbClr val="FFFFFF"/>
                </a:solidFill>
                <a:latin typeface="Calibri" pitchFamily="34" charset="0"/>
                <a:ea typeface="Calibri" pitchFamily="34" charset="-122"/>
                <a:cs typeface="Calibri" pitchFamily="34" charset="-120"/>
              </a:rPr>
              <a:t>claude -p</a:t>
            </a:r>
            <a:endParaRPr lang="en-US" sz="750" dirty="0"/>
          </a:p>
          <a:p>
            <a:pPr marL="0" indent="0" algn="ctr">
              <a:lnSpc>
                <a:spcPct val="115000"/>
              </a:lnSpc>
              <a:buNone/>
            </a:pPr>
            <a:r>
              <a:rPr lang="en-US" sz="750" b="1" dirty="0">
                <a:solidFill>
                  <a:srgbClr val="FFFFFF"/>
                </a:solidFill>
                <a:latin typeface="Calibri" pitchFamily="34" charset="0"/>
                <a:ea typeface="Calibri" pitchFamily="34" charset="-122"/>
                <a:cs typeface="Calibri" pitchFamily="34" charset="-120"/>
              </a:rPr>
              <a:t>+ cron</a:t>
            </a:r>
            <a:endParaRPr lang="en-US" sz="750" dirty="0"/>
          </a:p>
        </p:txBody>
      </p:sp>
      <p:sp>
        <p:nvSpPr>
          <p:cNvPr id="31" name="Shape 29"/>
          <p:cNvSpPr/>
          <p:nvPr/>
        </p:nvSpPr>
        <p:spPr>
          <a:xfrm>
            <a:off x="3931920" y="2651760"/>
            <a:ext cx="4297680" cy="3200400"/>
          </a:xfrm>
          <a:prstGeom prst="roundRect">
            <a:avLst>
              <a:gd name="adj" fmla="val 3429"/>
            </a:avLst>
          </a:prstGeom>
          <a:solidFill>
            <a:srgbClr val="F7F7F5"/>
          </a:solidFill>
          <a:ln/>
          <a:effectLst>
            <a:outerShdw blurRad="50800" dist="25400" dir="8100000" algn="bl" rotWithShape="0">
              <a:srgbClr val="000000">
                <a:alpha val="10000"/>
              </a:srgbClr>
            </a:outerShdw>
          </a:effectLst>
        </p:spPr>
        <p:txBody>
          <a:bodyPr/>
          <a:lstStyle/>
          <a:p>
            <a:endParaRPr lang="en-US"/>
          </a:p>
        </p:txBody>
      </p:sp>
      <p:sp>
        <p:nvSpPr>
          <p:cNvPr id="32" name="Shape 30"/>
          <p:cNvSpPr/>
          <p:nvPr/>
        </p:nvSpPr>
        <p:spPr>
          <a:xfrm>
            <a:off x="3931920" y="2651760"/>
            <a:ext cx="4297680" cy="640080"/>
          </a:xfrm>
          <a:prstGeom prst="roundRect">
            <a:avLst>
              <a:gd name="adj" fmla="val 17143"/>
            </a:avLst>
          </a:prstGeom>
          <a:solidFill>
            <a:srgbClr val="0077B6"/>
          </a:solidFill>
          <a:ln/>
        </p:spPr>
        <p:txBody>
          <a:bodyPr/>
          <a:lstStyle/>
          <a:p>
            <a:endParaRPr lang="en-US"/>
          </a:p>
        </p:txBody>
      </p:sp>
      <p:sp>
        <p:nvSpPr>
          <p:cNvPr id="33" name="Shape 31"/>
          <p:cNvSpPr/>
          <p:nvPr/>
        </p:nvSpPr>
        <p:spPr>
          <a:xfrm>
            <a:off x="3931920" y="3017520"/>
            <a:ext cx="4297680" cy="274320"/>
          </a:xfrm>
          <a:prstGeom prst="rect">
            <a:avLst/>
          </a:prstGeom>
          <a:solidFill>
            <a:srgbClr val="0077B6"/>
          </a:solidFill>
          <a:ln/>
        </p:spPr>
        <p:txBody>
          <a:bodyPr/>
          <a:lstStyle/>
          <a:p>
            <a:endParaRPr lang="en-US"/>
          </a:p>
        </p:txBody>
      </p:sp>
      <p:sp>
        <p:nvSpPr>
          <p:cNvPr id="34" name="Text 32"/>
          <p:cNvSpPr/>
          <p:nvPr/>
        </p:nvSpPr>
        <p:spPr>
          <a:xfrm>
            <a:off x="4069080" y="2697480"/>
            <a:ext cx="4023360" cy="27432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Human-on-the-Loop</a:t>
            </a:r>
            <a:endParaRPr lang="en-US" sz="1300" dirty="0"/>
          </a:p>
        </p:txBody>
      </p:sp>
      <p:sp>
        <p:nvSpPr>
          <p:cNvPr id="35" name="Text 33"/>
          <p:cNvSpPr/>
          <p:nvPr/>
        </p:nvSpPr>
        <p:spPr>
          <a:xfrm>
            <a:off x="4069080" y="2944368"/>
            <a:ext cx="4023360" cy="228600"/>
          </a:xfrm>
          <a:prstGeom prst="rect">
            <a:avLst/>
          </a:prstGeom>
          <a:noFill/>
          <a:ln/>
        </p:spPr>
        <p:txBody>
          <a:bodyPr wrap="square" lIns="0" tIns="0" rIns="0" bIns="0" rtlCol="0" anchor="ctr"/>
          <a:lstStyle/>
          <a:p>
            <a:pPr marL="0" indent="0">
              <a:buNone/>
            </a:pPr>
            <a:r>
              <a:rPr lang="en-US" sz="1000" i="1" dirty="0">
                <a:solidFill>
                  <a:srgbClr val="D0E8F5"/>
                </a:solidFill>
                <a:latin typeface="Calibri" pitchFamily="34" charset="0"/>
                <a:ea typeface="Calibri" pitchFamily="34" charset="-122"/>
                <a:cs typeface="Calibri" pitchFamily="34" charset="-120"/>
              </a:rPr>
              <a:t>A trigger initiates. You review high-stakes.</a:t>
            </a:r>
            <a:endParaRPr lang="en-US" sz="1000" dirty="0"/>
          </a:p>
        </p:txBody>
      </p:sp>
      <p:sp>
        <p:nvSpPr>
          <p:cNvPr id="36" name="Shape 34"/>
          <p:cNvSpPr/>
          <p:nvPr/>
        </p:nvSpPr>
        <p:spPr>
          <a:xfrm>
            <a:off x="4114800" y="3429000"/>
            <a:ext cx="109728" cy="109728"/>
          </a:xfrm>
          <a:prstGeom prst="ellipse">
            <a:avLst/>
          </a:prstGeom>
          <a:solidFill>
            <a:srgbClr val="0077B6"/>
          </a:solidFill>
          <a:ln/>
        </p:spPr>
        <p:txBody>
          <a:bodyPr/>
          <a:lstStyle/>
          <a:p>
            <a:endParaRPr lang="en-US"/>
          </a:p>
        </p:txBody>
      </p:sp>
      <p:sp>
        <p:nvSpPr>
          <p:cNvPr id="37" name="Text 35"/>
          <p:cNvSpPr/>
          <p:nvPr/>
        </p:nvSpPr>
        <p:spPr>
          <a:xfrm>
            <a:off x="4343400" y="3364992"/>
            <a:ext cx="3703320" cy="411480"/>
          </a:xfrm>
          <a:prstGeom prst="rect">
            <a:avLst/>
          </a:prstGeom>
          <a:noFill/>
          <a:ln/>
        </p:spPr>
        <p:txBody>
          <a:bodyPr wrap="square" lIns="0" tIns="0" rIns="0" bIns="0" rtlCol="0" anchor="ctr"/>
          <a:lstStyle/>
          <a:p>
            <a:pPr marL="0" indent="0">
              <a:lnSpc>
                <a:spcPct val="110000"/>
              </a:lnSpc>
              <a:buNone/>
            </a:pPr>
            <a:r>
              <a:rPr lang="en-US" sz="900" dirty="0">
                <a:solidFill>
                  <a:srgbClr val="1A1A2E"/>
                </a:solidFill>
                <a:latin typeface="Calibri" pitchFamily="34" charset="0"/>
                <a:ea typeface="Calibri" pitchFamily="34" charset="-122"/>
                <a:cs typeface="Calibri" pitchFamily="34" charset="-120"/>
              </a:rPr>
              <a:t>Cron job / event watcher triggers</a:t>
            </a:r>
            <a:endParaRPr lang="en-US" sz="900" dirty="0"/>
          </a:p>
        </p:txBody>
      </p:sp>
      <p:sp>
        <p:nvSpPr>
          <p:cNvPr id="38" name="Shape 36"/>
          <p:cNvSpPr/>
          <p:nvPr/>
        </p:nvSpPr>
        <p:spPr>
          <a:xfrm>
            <a:off x="4114800" y="3886200"/>
            <a:ext cx="109728" cy="109728"/>
          </a:xfrm>
          <a:prstGeom prst="ellipse">
            <a:avLst/>
          </a:prstGeom>
          <a:solidFill>
            <a:srgbClr val="0077B6"/>
          </a:solidFill>
          <a:ln/>
        </p:spPr>
        <p:txBody>
          <a:bodyPr/>
          <a:lstStyle/>
          <a:p>
            <a:endParaRPr lang="en-US"/>
          </a:p>
        </p:txBody>
      </p:sp>
      <p:sp>
        <p:nvSpPr>
          <p:cNvPr id="39" name="Text 37"/>
          <p:cNvSpPr/>
          <p:nvPr/>
        </p:nvSpPr>
        <p:spPr>
          <a:xfrm>
            <a:off x="4343400" y="3822192"/>
            <a:ext cx="3703320" cy="411480"/>
          </a:xfrm>
          <a:prstGeom prst="rect">
            <a:avLst/>
          </a:prstGeom>
          <a:noFill/>
          <a:ln/>
        </p:spPr>
        <p:txBody>
          <a:bodyPr wrap="square" lIns="0" tIns="0" rIns="0" bIns="0" rtlCol="0" anchor="ctr"/>
          <a:lstStyle/>
          <a:p>
            <a:pPr marL="0" indent="0">
              <a:lnSpc>
                <a:spcPct val="110000"/>
              </a:lnSpc>
              <a:buNone/>
            </a:pPr>
            <a:r>
              <a:rPr lang="en-US" sz="900" dirty="0">
                <a:solidFill>
                  <a:srgbClr val="1A1A2E"/>
                </a:solidFill>
                <a:latin typeface="Calibri" pitchFamily="34" charset="0"/>
                <a:ea typeface="Calibri" pitchFamily="34" charset="-122"/>
                <a:cs typeface="Calibri" pitchFamily="34" charset="-120"/>
              </a:rPr>
              <a:t>claude -p runs the skill headlessly</a:t>
            </a:r>
            <a:endParaRPr lang="en-US" sz="900" dirty="0"/>
          </a:p>
        </p:txBody>
      </p:sp>
      <p:sp>
        <p:nvSpPr>
          <p:cNvPr id="40" name="Shape 38"/>
          <p:cNvSpPr/>
          <p:nvPr/>
        </p:nvSpPr>
        <p:spPr>
          <a:xfrm>
            <a:off x="4114800" y="4343400"/>
            <a:ext cx="109728" cy="109728"/>
          </a:xfrm>
          <a:prstGeom prst="ellipse">
            <a:avLst/>
          </a:prstGeom>
          <a:solidFill>
            <a:srgbClr val="0077B6"/>
          </a:solidFill>
          <a:ln/>
        </p:spPr>
        <p:txBody>
          <a:bodyPr/>
          <a:lstStyle/>
          <a:p>
            <a:endParaRPr lang="en-US"/>
          </a:p>
        </p:txBody>
      </p:sp>
      <p:sp>
        <p:nvSpPr>
          <p:cNvPr id="41" name="Text 39"/>
          <p:cNvSpPr/>
          <p:nvPr/>
        </p:nvSpPr>
        <p:spPr>
          <a:xfrm>
            <a:off x="4343400" y="4279392"/>
            <a:ext cx="3703320" cy="411480"/>
          </a:xfrm>
          <a:prstGeom prst="rect">
            <a:avLst/>
          </a:prstGeom>
          <a:noFill/>
          <a:ln/>
        </p:spPr>
        <p:txBody>
          <a:bodyPr wrap="square" lIns="0" tIns="0" rIns="0" bIns="0" rtlCol="0" anchor="ctr"/>
          <a:lstStyle/>
          <a:p>
            <a:pPr marL="0" indent="0">
              <a:lnSpc>
                <a:spcPct val="110000"/>
              </a:lnSpc>
              <a:buNone/>
            </a:pPr>
            <a:r>
              <a:rPr lang="en-US" sz="900" dirty="0">
                <a:solidFill>
                  <a:srgbClr val="1A1A2E"/>
                </a:solidFill>
                <a:latin typeface="Calibri" pitchFamily="34" charset="0"/>
                <a:ea typeface="Calibri" pitchFamily="34" charset="-122"/>
                <a:cs typeface="Calibri" pitchFamily="34" charset="-120"/>
              </a:rPr>
              <a:t>Tools called via MCP connections</a:t>
            </a:r>
            <a:endParaRPr lang="en-US" sz="900" dirty="0"/>
          </a:p>
        </p:txBody>
      </p:sp>
      <p:sp>
        <p:nvSpPr>
          <p:cNvPr id="42" name="Shape 40"/>
          <p:cNvSpPr/>
          <p:nvPr/>
        </p:nvSpPr>
        <p:spPr>
          <a:xfrm>
            <a:off x="4114800" y="4800600"/>
            <a:ext cx="109728" cy="109728"/>
          </a:xfrm>
          <a:prstGeom prst="ellipse">
            <a:avLst/>
          </a:prstGeom>
          <a:solidFill>
            <a:srgbClr val="0077B6"/>
          </a:solidFill>
          <a:ln/>
        </p:spPr>
        <p:txBody>
          <a:bodyPr/>
          <a:lstStyle/>
          <a:p>
            <a:endParaRPr lang="en-US"/>
          </a:p>
        </p:txBody>
      </p:sp>
      <p:sp>
        <p:nvSpPr>
          <p:cNvPr id="43" name="Text 41"/>
          <p:cNvSpPr/>
          <p:nvPr/>
        </p:nvSpPr>
        <p:spPr>
          <a:xfrm>
            <a:off x="4343400" y="4736592"/>
            <a:ext cx="3703320" cy="411480"/>
          </a:xfrm>
          <a:prstGeom prst="rect">
            <a:avLst/>
          </a:prstGeom>
          <a:noFill/>
          <a:ln/>
        </p:spPr>
        <p:txBody>
          <a:bodyPr wrap="square" lIns="0" tIns="0" rIns="0" bIns="0" rtlCol="0" anchor="ctr"/>
          <a:lstStyle/>
          <a:p>
            <a:pPr marL="0" indent="0">
              <a:lnSpc>
                <a:spcPct val="110000"/>
              </a:lnSpc>
              <a:buNone/>
            </a:pPr>
            <a:r>
              <a:rPr lang="en-US" sz="900" dirty="0">
                <a:solidFill>
                  <a:srgbClr val="1A1A2E"/>
                </a:solidFill>
                <a:latin typeface="Calibri" pitchFamily="34" charset="0"/>
                <a:ea typeface="Calibri" pitchFamily="34" charset="-122"/>
                <a:cs typeface="Calibri" pitchFamily="34" charset="-120"/>
              </a:rPr>
              <a:t>--allowedTools sets permission boundary</a:t>
            </a:r>
            <a:endParaRPr lang="en-US" sz="900" dirty="0"/>
          </a:p>
        </p:txBody>
      </p:sp>
      <p:sp>
        <p:nvSpPr>
          <p:cNvPr id="44" name="Shape 42"/>
          <p:cNvSpPr/>
          <p:nvPr/>
        </p:nvSpPr>
        <p:spPr>
          <a:xfrm>
            <a:off x="4069080" y="5212080"/>
            <a:ext cx="4023360" cy="502920"/>
          </a:xfrm>
          <a:prstGeom prst="roundRect">
            <a:avLst>
              <a:gd name="adj" fmla="val 10909"/>
            </a:avLst>
          </a:prstGeom>
          <a:solidFill>
            <a:srgbClr val="0077B6"/>
          </a:solidFill>
          <a:ln/>
        </p:spPr>
        <p:txBody>
          <a:bodyPr/>
          <a:lstStyle/>
          <a:p>
            <a:endParaRPr lang="en-US"/>
          </a:p>
        </p:txBody>
      </p:sp>
      <p:sp>
        <p:nvSpPr>
          <p:cNvPr id="45" name="Text 43"/>
          <p:cNvSpPr/>
          <p:nvPr/>
        </p:nvSpPr>
        <p:spPr>
          <a:xfrm>
            <a:off x="4160520" y="5230368"/>
            <a:ext cx="3840480" cy="457200"/>
          </a:xfrm>
          <a:prstGeom prst="rect">
            <a:avLst/>
          </a:prstGeom>
          <a:noFill/>
          <a:ln/>
        </p:spPr>
        <p:txBody>
          <a:bodyPr wrap="square" lIns="0" tIns="0" rIns="0" bIns="0" rtlCol="0" anchor="ctr"/>
          <a:lstStyle/>
          <a:p>
            <a:pPr marL="0" indent="0">
              <a:lnSpc>
                <a:spcPct val="115000"/>
              </a:lnSpc>
              <a:buNone/>
            </a:pPr>
            <a:r>
              <a:rPr lang="en-US" sz="800" dirty="0">
                <a:solidFill>
                  <a:srgbClr val="FFFFFF"/>
                </a:solidFill>
                <a:latin typeface="Calibri" pitchFamily="34" charset="0"/>
                <a:ea typeface="Calibri" pitchFamily="34" charset="-122"/>
                <a:cs typeface="Calibri" pitchFamily="34" charset="-120"/>
              </a:rPr>
              <a:t>DOE landscape monitor:</a:t>
            </a:r>
            <a:endParaRPr lang="en-US" sz="800" dirty="0"/>
          </a:p>
          <a:p>
            <a:pPr marL="0" indent="0">
              <a:lnSpc>
                <a:spcPct val="115000"/>
              </a:lnSpc>
              <a:buNone/>
            </a:pPr>
            <a:r>
              <a:rPr lang="en-US" sz="800" dirty="0">
                <a:solidFill>
                  <a:srgbClr val="FFFFFF"/>
                </a:solidFill>
                <a:latin typeface="Calibri" pitchFamily="34" charset="0"/>
                <a:ea typeface="Calibri" pitchFamily="34" charset="-122"/>
                <a:cs typeface="Calibri" pitchFamily="34" charset="-120"/>
              </a:rPr>
              <a:t>new FOA → brief → your review</a:t>
            </a:r>
            <a:endParaRPr lang="en-US" sz="800" dirty="0"/>
          </a:p>
        </p:txBody>
      </p:sp>
      <p:sp>
        <p:nvSpPr>
          <p:cNvPr id="46" name="Shape 44"/>
          <p:cNvSpPr/>
          <p:nvPr/>
        </p:nvSpPr>
        <p:spPr>
          <a:xfrm>
            <a:off x="8257032" y="3474720"/>
            <a:ext cx="292608" cy="1645920"/>
          </a:xfrm>
          <a:prstGeom prst="roundRect">
            <a:avLst>
              <a:gd name="adj" fmla="val 18750"/>
            </a:avLst>
          </a:prstGeom>
          <a:solidFill>
            <a:srgbClr val="00B4D8"/>
          </a:solidFill>
          <a:ln/>
        </p:spPr>
        <p:txBody>
          <a:bodyPr/>
          <a:lstStyle/>
          <a:p>
            <a:endParaRPr lang="en-US"/>
          </a:p>
        </p:txBody>
      </p:sp>
      <p:sp>
        <p:nvSpPr>
          <p:cNvPr id="47" name="Text 45"/>
          <p:cNvSpPr/>
          <p:nvPr/>
        </p:nvSpPr>
        <p:spPr>
          <a:xfrm>
            <a:off x="8257032" y="3520440"/>
            <a:ext cx="292608" cy="1554480"/>
          </a:xfrm>
          <a:prstGeom prst="rect">
            <a:avLst/>
          </a:prstGeom>
          <a:noFill/>
          <a:ln/>
        </p:spPr>
        <p:txBody>
          <a:bodyPr wrap="square" lIns="0" tIns="0" rIns="0" bIns="0" rtlCol="0" anchor="ctr"/>
          <a:lstStyle/>
          <a:p>
            <a:pPr marL="0" indent="0" algn="ctr">
              <a:lnSpc>
                <a:spcPct val="115000"/>
              </a:lnSpc>
              <a:buNone/>
            </a:pPr>
            <a:r>
              <a:rPr lang="en-US" sz="750" b="1" dirty="0">
                <a:solidFill>
                  <a:srgbClr val="FFFFFF"/>
                </a:solidFill>
                <a:latin typeface="Calibri" pitchFamily="34" charset="0"/>
                <a:ea typeface="Calibri" pitchFamily="34" charset="-122"/>
                <a:cs typeface="Calibri" pitchFamily="34" charset="-120"/>
              </a:rPr>
              <a:t>Trust the</a:t>
            </a:r>
            <a:endParaRPr lang="en-US" sz="750" dirty="0"/>
          </a:p>
          <a:p>
            <a:pPr marL="0" indent="0" algn="ctr">
              <a:lnSpc>
                <a:spcPct val="115000"/>
              </a:lnSpc>
              <a:buNone/>
            </a:pPr>
            <a:r>
              <a:rPr lang="en-US" sz="750" b="1" dirty="0">
                <a:solidFill>
                  <a:srgbClr val="FFFFFF"/>
                </a:solidFill>
                <a:latin typeface="Calibri" pitchFamily="34" charset="0"/>
                <a:ea typeface="Calibri" pitchFamily="34" charset="-122"/>
                <a:cs typeface="Calibri" pitchFamily="34" charset="-120"/>
              </a:rPr>
              <a:t>verification</a:t>
            </a:r>
            <a:endParaRPr lang="en-US" sz="750" dirty="0"/>
          </a:p>
          <a:p>
            <a:pPr marL="0" indent="0" algn="ctr">
              <a:lnSpc>
                <a:spcPct val="115000"/>
              </a:lnSpc>
              <a:buNone/>
            </a:pPr>
            <a:endParaRPr lang="en-US" sz="750" dirty="0"/>
          </a:p>
          <a:p>
            <a:pPr marL="0" indent="0" algn="ctr">
              <a:lnSpc>
                <a:spcPct val="115000"/>
              </a:lnSpc>
              <a:buNone/>
            </a:pPr>
            <a:r>
              <a:rPr lang="en-US" sz="750" b="1" dirty="0">
                <a:solidFill>
                  <a:srgbClr val="FFFFFF"/>
                </a:solidFill>
                <a:latin typeface="Calibri" pitchFamily="34" charset="0"/>
                <a:ea typeface="Calibri" pitchFamily="34" charset="-122"/>
                <a:cs typeface="Calibri" pitchFamily="34" charset="-120"/>
              </a:rPr>
              <a:t>Earned,</a:t>
            </a:r>
            <a:endParaRPr lang="en-US" sz="750" dirty="0"/>
          </a:p>
          <a:p>
            <a:pPr marL="0" indent="0" algn="ctr">
              <a:lnSpc>
                <a:spcPct val="115000"/>
              </a:lnSpc>
              <a:buNone/>
            </a:pPr>
            <a:r>
              <a:rPr lang="en-US" sz="750" b="1" dirty="0">
                <a:solidFill>
                  <a:srgbClr val="FFFFFF"/>
                </a:solidFill>
                <a:latin typeface="Calibri" pitchFamily="34" charset="0"/>
                <a:ea typeface="Calibri" pitchFamily="34" charset="-122"/>
                <a:cs typeface="Calibri" pitchFamily="34" charset="-120"/>
              </a:rPr>
              <a:t>not declared</a:t>
            </a:r>
            <a:endParaRPr lang="en-US" sz="750" dirty="0"/>
          </a:p>
        </p:txBody>
      </p:sp>
      <p:sp>
        <p:nvSpPr>
          <p:cNvPr id="48" name="Shape 46"/>
          <p:cNvSpPr/>
          <p:nvPr/>
        </p:nvSpPr>
        <p:spPr>
          <a:xfrm>
            <a:off x="8549640" y="2651760"/>
            <a:ext cx="3337560" cy="3200400"/>
          </a:xfrm>
          <a:prstGeom prst="roundRect">
            <a:avLst>
              <a:gd name="adj" fmla="val 3429"/>
            </a:avLst>
          </a:prstGeom>
          <a:solidFill>
            <a:srgbClr val="F7F7F5"/>
          </a:solidFill>
          <a:ln/>
          <a:effectLst>
            <a:outerShdw blurRad="50800" dist="25400" dir="8100000" algn="bl" rotWithShape="0">
              <a:srgbClr val="000000">
                <a:alpha val="10000"/>
              </a:srgbClr>
            </a:outerShdw>
          </a:effectLst>
        </p:spPr>
        <p:txBody>
          <a:bodyPr/>
          <a:lstStyle/>
          <a:p>
            <a:endParaRPr lang="en-US"/>
          </a:p>
        </p:txBody>
      </p:sp>
      <p:sp>
        <p:nvSpPr>
          <p:cNvPr id="49" name="Shape 47"/>
          <p:cNvSpPr/>
          <p:nvPr/>
        </p:nvSpPr>
        <p:spPr>
          <a:xfrm>
            <a:off x="8549640" y="2651760"/>
            <a:ext cx="3337560" cy="640080"/>
          </a:xfrm>
          <a:prstGeom prst="roundRect">
            <a:avLst>
              <a:gd name="adj" fmla="val 17143"/>
            </a:avLst>
          </a:prstGeom>
          <a:solidFill>
            <a:srgbClr val="0D1B2A"/>
          </a:solidFill>
          <a:ln/>
        </p:spPr>
        <p:txBody>
          <a:bodyPr/>
          <a:lstStyle/>
          <a:p>
            <a:endParaRPr lang="en-US"/>
          </a:p>
        </p:txBody>
      </p:sp>
      <p:sp>
        <p:nvSpPr>
          <p:cNvPr id="50" name="Shape 48"/>
          <p:cNvSpPr/>
          <p:nvPr/>
        </p:nvSpPr>
        <p:spPr>
          <a:xfrm>
            <a:off x="8549640" y="3017520"/>
            <a:ext cx="3337560" cy="274320"/>
          </a:xfrm>
          <a:prstGeom prst="rect">
            <a:avLst/>
          </a:prstGeom>
          <a:solidFill>
            <a:srgbClr val="0D1B2A"/>
          </a:solidFill>
          <a:ln/>
        </p:spPr>
        <p:txBody>
          <a:bodyPr/>
          <a:lstStyle/>
          <a:p>
            <a:endParaRPr lang="en-US"/>
          </a:p>
        </p:txBody>
      </p:sp>
      <p:sp>
        <p:nvSpPr>
          <p:cNvPr id="51" name="Text 49"/>
          <p:cNvSpPr/>
          <p:nvPr/>
        </p:nvSpPr>
        <p:spPr>
          <a:xfrm>
            <a:off x="8686800" y="2697480"/>
            <a:ext cx="3063240" cy="27432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Human-over-the-Loop</a:t>
            </a:r>
            <a:endParaRPr lang="en-US" sz="1300" dirty="0"/>
          </a:p>
        </p:txBody>
      </p:sp>
      <p:sp>
        <p:nvSpPr>
          <p:cNvPr id="52" name="Text 50"/>
          <p:cNvSpPr/>
          <p:nvPr/>
        </p:nvSpPr>
        <p:spPr>
          <a:xfrm>
            <a:off x="8686800" y="2944368"/>
            <a:ext cx="3063240" cy="228600"/>
          </a:xfrm>
          <a:prstGeom prst="rect">
            <a:avLst/>
          </a:prstGeom>
          <a:noFill/>
          <a:ln/>
        </p:spPr>
        <p:txBody>
          <a:bodyPr wrap="square" lIns="0" tIns="0" rIns="0" bIns="0" rtlCol="0" anchor="ctr"/>
          <a:lstStyle/>
          <a:p>
            <a:pPr marL="0" indent="0">
              <a:buNone/>
            </a:pPr>
            <a:r>
              <a:rPr lang="en-US" sz="1000" i="1" dirty="0">
                <a:solidFill>
                  <a:srgbClr val="D0E8F5"/>
                </a:solidFill>
                <a:latin typeface="Calibri" pitchFamily="34" charset="0"/>
                <a:ea typeface="Calibri" pitchFamily="34" charset="-122"/>
                <a:cs typeface="Calibri" pitchFamily="34" charset="-120"/>
              </a:rPr>
              <a:t>The harness runs. You set specs.</a:t>
            </a:r>
            <a:endParaRPr lang="en-US" sz="1000" dirty="0"/>
          </a:p>
        </p:txBody>
      </p:sp>
      <p:sp>
        <p:nvSpPr>
          <p:cNvPr id="53" name="Shape 51"/>
          <p:cNvSpPr/>
          <p:nvPr/>
        </p:nvSpPr>
        <p:spPr>
          <a:xfrm>
            <a:off x="8732520" y="3429000"/>
            <a:ext cx="109728" cy="109728"/>
          </a:xfrm>
          <a:prstGeom prst="ellipse">
            <a:avLst/>
          </a:prstGeom>
          <a:solidFill>
            <a:srgbClr val="0D1B2A"/>
          </a:solidFill>
          <a:ln/>
        </p:spPr>
        <p:txBody>
          <a:bodyPr/>
          <a:lstStyle/>
          <a:p>
            <a:endParaRPr lang="en-US"/>
          </a:p>
        </p:txBody>
      </p:sp>
      <p:sp>
        <p:nvSpPr>
          <p:cNvPr id="54" name="Text 52"/>
          <p:cNvSpPr/>
          <p:nvPr/>
        </p:nvSpPr>
        <p:spPr>
          <a:xfrm>
            <a:off x="8961120" y="3364992"/>
            <a:ext cx="2743200" cy="411480"/>
          </a:xfrm>
          <a:prstGeom prst="rect">
            <a:avLst/>
          </a:prstGeom>
          <a:noFill/>
          <a:ln/>
        </p:spPr>
        <p:txBody>
          <a:bodyPr wrap="square" lIns="0" tIns="0" rIns="0" bIns="0" rtlCol="0" anchor="ctr"/>
          <a:lstStyle/>
          <a:p>
            <a:pPr marL="0" indent="0">
              <a:lnSpc>
                <a:spcPct val="110000"/>
              </a:lnSpc>
              <a:buNone/>
            </a:pPr>
            <a:r>
              <a:rPr lang="en-US" sz="900" dirty="0">
                <a:solidFill>
                  <a:srgbClr val="1A1A2E"/>
                </a:solidFill>
                <a:latin typeface="Calibri" pitchFamily="34" charset="0"/>
                <a:ea typeface="Calibri" pitchFamily="34" charset="-122"/>
                <a:cs typeface="Calibri" pitchFamily="34" charset="-120"/>
              </a:rPr>
              <a:t>Campaign skill controls the loop</a:t>
            </a:r>
            <a:endParaRPr lang="en-US" sz="900" dirty="0"/>
          </a:p>
        </p:txBody>
      </p:sp>
      <p:sp>
        <p:nvSpPr>
          <p:cNvPr id="55" name="Shape 53"/>
          <p:cNvSpPr/>
          <p:nvPr/>
        </p:nvSpPr>
        <p:spPr>
          <a:xfrm>
            <a:off x="8732520" y="3886200"/>
            <a:ext cx="109728" cy="109728"/>
          </a:xfrm>
          <a:prstGeom prst="ellipse">
            <a:avLst/>
          </a:prstGeom>
          <a:solidFill>
            <a:srgbClr val="0D1B2A"/>
          </a:solidFill>
          <a:ln/>
        </p:spPr>
        <p:txBody>
          <a:bodyPr/>
          <a:lstStyle/>
          <a:p>
            <a:endParaRPr lang="en-US"/>
          </a:p>
        </p:txBody>
      </p:sp>
      <p:sp>
        <p:nvSpPr>
          <p:cNvPr id="56" name="Text 54"/>
          <p:cNvSpPr/>
          <p:nvPr/>
        </p:nvSpPr>
        <p:spPr>
          <a:xfrm>
            <a:off x="8961120" y="3822192"/>
            <a:ext cx="2743200" cy="411480"/>
          </a:xfrm>
          <a:prstGeom prst="rect">
            <a:avLst/>
          </a:prstGeom>
          <a:noFill/>
          <a:ln/>
        </p:spPr>
        <p:txBody>
          <a:bodyPr wrap="square" lIns="0" tIns="0" rIns="0" bIns="0" rtlCol="0" anchor="ctr"/>
          <a:lstStyle/>
          <a:p>
            <a:pPr marL="0" indent="0">
              <a:lnSpc>
                <a:spcPct val="110000"/>
              </a:lnSpc>
              <a:buNone/>
            </a:pPr>
            <a:r>
              <a:rPr lang="en-US" sz="900" dirty="0">
                <a:solidFill>
                  <a:srgbClr val="1A1A2E"/>
                </a:solidFill>
                <a:latin typeface="Calibri" pitchFamily="34" charset="0"/>
                <a:ea typeface="Calibri" pitchFamily="34" charset="-122"/>
                <a:cs typeface="Calibri" pitchFamily="34" charset="-120"/>
              </a:rPr>
              <a:t>BAX designs next experiment</a:t>
            </a:r>
            <a:endParaRPr lang="en-US" sz="900" dirty="0"/>
          </a:p>
        </p:txBody>
      </p:sp>
      <p:sp>
        <p:nvSpPr>
          <p:cNvPr id="57" name="Shape 55"/>
          <p:cNvSpPr/>
          <p:nvPr/>
        </p:nvSpPr>
        <p:spPr>
          <a:xfrm>
            <a:off x="8732520" y="4343400"/>
            <a:ext cx="109728" cy="109728"/>
          </a:xfrm>
          <a:prstGeom prst="ellipse">
            <a:avLst/>
          </a:prstGeom>
          <a:solidFill>
            <a:srgbClr val="0D1B2A"/>
          </a:solidFill>
          <a:ln/>
        </p:spPr>
        <p:txBody>
          <a:bodyPr/>
          <a:lstStyle/>
          <a:p>
            <a:endParaRPr lang="en-US"/>
          </a:p>
        </p:txBody>
      </p:sp>
      <p:sp>
        <p:nvSpPr>
          <p:cNvPr id="58" name="Text 56"/>
          <p:cNvSpPr/>
          <p:nvPr/>
        </p:nvSpPr>
        <p:spPr>
          <a:xfrm>
            <a:off x="8961120" y="4279392"/>
            <a:ext cx="2743200" cy="411480"/>
          </a:xfrm>
          <a:prstGeom prst="rect">
            <a:avLst/>
          </a:prstGeom>
          <a:noFill/>
          <a:ln/>
        </p:spPr>
        <p:txBody>
          <a:bodyPr wrap="square" lIns="0" tIns="0" rIns="0" bIns="0" rtlCol="0" anchor="ctr"/>
          <a:lstStyle/>
          <a:p>
            <a:pPr marL="0" indent="0">
              <a:lnSpc>
                <a:spcPct val="110000"/>
              </a:lnSpc>
              <a:buNone/>
            </a:pPr>
            <a:r>
              <a:rPr lang="en-US" sz="900" dirty="0">
                <a:solidFill>
                  <a:srgbClr val="1A1A2E"/>
                </a:solidFill>
                <a:latin typeface="Calibri" pitchFamily="34" charset="0"/>
                <a:ea typeface="Calibri" pitchFamily="34" charset="-122"/>
                <a:cs typeface="Calibri" pitchFamily="34" charset="-120"/>
              </a:rPr>
              <a:t>Guardrails enforce safety interlocks</a:t>
            </a:r>
            <a:endParaRPr lang="en-US" sz="900" dirty="0"/>
          </a:p>
        </p:txBody>
      </p:sp>
      <p:sp>
        <p:nvSpPr>
          <p:cNvPr id="59" name="Shape 57"/>
          <p:cNvSpPr/>
          <p:nvPr/>
        </p:nvSpPr>
        <p:spPr>
          <a:xfrm>
            <a:off x="8732520" y="4800600"/>
            <a:ext cx="109728" cy="109728"/>
          </a:xfrm>
          <a:prstGeom prst="ellipse">
            <a:avLst/>
          </a:prstGeom>
          <a:solidFill>
            <a:srgbClr val="0D1B2A"/>
          </a:solidFill>
          <a:ln/>
        </p:spPr>
        <p:txBody>
          <a:bodyPr/>
          <a:lstStyle/>
          <a:p>
            <a:endParaRPr lang="en-US"/>
          </a:p>
        </p:txBody>
      </p:sp>
      <p:sp>
        <p:nvSpPr>
          <p:cNvPr id="60" name="Text 58"/>
          <p:cNvSpPr/>
          <p:nvPr/>
        </p:nvSpPr>
        <p:spPr>
          <a:xfrm>
            <a:off x="8961120" y="4736592"/>
            <a:ext cx="2743200" cy="411480"/>
          </a:xfrm>
          <a:prstGeom prst="rect">
            <a:avLst/>
          </a:prstGeom>
          <a:noFill/>
          <a:ln/>
        </p:spPr>
        <p:txBody>
          <a:bodyPr wrap="square" lIns="0" tIns="0" rIns="0" bIns="0" rtlCol="0" anchor="ctr"/>
          <a:lstStyle/>
          <a:p>
            <a:pPr marL="0" indent="0">
              <a:lnSpc>
                <a:spcPct val="110000"/>
              </a:lnSpc>
              <a:buNone/>
            </a:pPr>
            <a:r>
              <a:rPr lang="en-US" sz="900" dirty="0">
                <a:solidFill>
                  <a:srgbClr val="1A1A2E"/>
                </a:solidFill>
                <a:latin typeface="Calibri" pitchFamily="34" charset="0"/>
                <a:ea typeface="Calibri" pitchFamily="34" charset="-122"/>
                <a:cs typeface="Calibri" pitchFamily="34" charset="-120"/>
              </a:rPr>
              <a:t>Human reviews outcomes, not plans</a:t>
            </a:r>
            <a:endParaRPr lang="en-US" sz="900" dirty="0"/>
          </a:p>
        </p:txBody>
      </p:sp>
      <p:sp>
        <p:nvSpPr>
          <p:cNvPr id="61" name="Shape 59"/>
          <p:cNvSpPr/>
          <p:nvPr/>
        </p:nvSpPr>
        <p:spPr>
          <a:xfrm>
            <a:off x="8686800" y="5212080"/>
            <a:ext cx="3063240" cy="502920"/>
          </a:xfrm>
          <a:prstGeom prst="roundRect">
            <a:avLst>
              <a:gd name="adj" fmla="val 10909"/>
            </a:avLst>
          </a:prstGeom>
          <a:solidFill>
            <a:srgbClr val="0D1B2A"/>
          </a:solidFill>
          <a:ln/>
        </p:spPr>
        <p:txBody>
          <a:bodyPr/>
          <a:lstStyle/>
          <a:p>
            <a:endParaRPr lang="en-US"/>
          </a:p>
        </p:txBody>
      </p:sp>
      <p:sp>
        <p:nvSpPr>
          <p:cNvPr id="62" name="Text 60"/>
          <p:cNvSpPr/>
          <p:nvPr/>
        </p:nvSpPr>
        <p:spPr>
          <a:xfrm>
            <a:off x="8778240" y="5230368"/>
            <a:ext cx="2880360" cy="457200"/>
          </a:xfrm>
          <a:prstGeom prst="rect">
            <a:avLst/>
          </a:prstGeom>
          <a:noFill/>
          <a:ln/>
        </p:spPr>
        <p:txBody>
          <a:bodyPr wrap="square" lIns="0" tIns="0" rIns="0" bIns="0" rtlCol="0" anchor="ctr"/>
          <a:lstStyle/>
          <a:p>
            <a:pPr marL="0" indent="0">
              <a:lnSpc>
                <a:spcPct val="115000"/>
              </a:lnSpc>
              <a:buNone/>
            </a:pPr>
            <a:r>
              <a:rPr lang="en-US" sz="800" dirty="0">
                <a:solidFill>
                  <a:srgbClr val="FFFFFF"/>
                </a:solidFill>
                <a:latin typeface="Calibri" pitchFamily="34" charset="0"/>
                <a:ea typeface="Calibri" pitchFamily="34" charset="-122"/>
                <a:cs typeface="Calibri" pitchFamily="34" charset="-120"/>
              </a:rPr>
              <a:t>Catalyst discovery:</a:t>
            </a:r>
            <a:endParaRPr lang="en-US" sz="800" dirty="0"/>
          </a:p>
          <a:p>
            <a:pPr marL="0" indent="0">
              <a:lnSpc>
                <a:spcPct val="115000"/>
              </a:lnSpc>
              <a:buNone/>
            </a:pPr>
            <a:r>
              <a:rPr lang="en-US" sz="800" dirty="0">
                <a:solidFill>
                  <a:srgbClr val="FFFFFF"/>
                </a:solidFill>
                <a:latin typeface="Calibri" pitchFamily="34" charset="0"/>
                <a:ea typeface="Calibri" pitchFamily="34" charset="-122"/>
                <a:cs typeface="Calibri" pitchFamily="34" charset="-120"/>
              </a:rPr>
              <a:t>hypothesis → experiment → refine</a:t>
            </a:r>
            <a:endParaRPr lang="en-US" sz="800" dirty="0"/>
          </a:p>
          <a:p>
            <a:pPr marL="0" indent="0">
              <a:lnSpc>
                <a:spcPct val="115000"/>
              </a:lnSpc>
              <a:buNone/>
            </a:pPr>
            <a:r>
              <a:rPr lang="en-US" sz="800" dirty="0">
                <a:solidFill>
                  <a:srgbClr val="FFFFFF"/>
                </a:solidFill>
                <a:latin typeface="Calibri" pitchFamily="34" charset="0"/>
                <a:ea typeface="Calibri" pitchFamily="34" charset="-122"/>
                <a:cs typeface="Calibri" pitchFamily="34" charset="-120"/>
              </a:rPr>
              <a:t>(Slide 12)</a:t>
            </a:r>
            <a:endParaRPr lang="en-US" sz="800" dirty="0"/>
          </a:p>
        </p:txBody>
      </p:sp>
      <p:sp>
        <p:nvSpPr>
          <p:cNvPr id="63" name="Shape 61"/>
          <p:cNvSpPr/>
          <p:nvPr/>
        </p:nvSpPr>
        <p:spPr>
          <a:xfrm>
            <a:off x="274320" y="5943600"/>
            <a:ext cx="11612880" cy="457200"/>
          </a:xfrm>
          <a:prstGeom prst="roundRect">
            <a:avLst>
              <a:gd name="adj" fmla="val 16000"/>
            </a:avLst>
          </a:prstGeom>
          <a:solidFill>
            <a:srgbClr val="0D1B2A"/>
          </a:solidFill>
          <a:ln/>
        </p:spPr>
        <p:txBody>
          <a:bodyPr/>
          <a:lstStyle/>
          <a:p>
            <a:endParaRPr lang="en-US"/>
          </a:p>
        </p:txBody>
      </p:sp>
      <p:sp>
        <p:nvSpPr>
          <p:cNvPr id="64" name="Text 62"/>
          <p:cNvSpPr/>
          <p:nvPr/>
        </p:nvSpPr>
        <p:spPr>
          <a:xfrm>
            <a:off x="457200" y="5961888"/>
            <a:ext cx="11247120" cy="411480"/>
          </a:xfrm>
          <a:prstGeom prst="rect">
            <a:avLst/>
          </a:prstGeom>
          <a:noFill/>
          <a:ln/>
        </p:spPr>
        <p:txBody>
          <a:bodyPr wrap="square" lIns="0" tIns="0" rIns="0" bIns="0"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The harness is the same at all three levels. The five components don’t change. What changes is who presses “go” and who checks the work.</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1520" y="274320"/>
            <a:ext cx="10698480" cy="640080"/>
          </a:xfrm>
          <a:prstGeom prst="rect">
            <a:avLst/>
          </a:prstGeom>
          <a:noFill/>
          <a:ln/>
        </p:spPr>
        <p:txBody>
          <a:bodyPr wrap="square" rtlCol="0" anchor="ctr"/>
          <a:lstStyle/>
          <a:p>
            <a:pPr marL="0" indent="0">
              <a:buNone/>
            </a:pPr>
            <a:r>
              <a:rPr lang="en-US" sz="2600" b="1" dirty="0">
                <a:solidFill>
                  <a:srgbClr val="0D1B2A"/>
                </a:solidFill>
                <a:latin typeface="Calibri" pitchFamily="34" charset="0"/>
                <a:ea typeface="Calibri" pitchFamily="34" charset="-122"/>
                <a:cs typeface="Calibri" pitchFamily="34" charset="-120"/>
              </a:rPr>
              <a:t>Three Levels of Adoption</a:t>
            </a:r>
            <a:endParaRPr lang="en-US" sz="2600" dirty="0"/>
          </a:p>
        </p:txBody>
      </p:sp>
      <p:sp>
        <p:nvSpPr>
          <p:cNvPr id="3" name="Shape 1"/>
          <p:cNvSpPr/>
          <p:nvPr/>
        </p:nvSpPr>
        <p:spPr>
          <a:xfrm>
            <a:off x="0" y="6537960"/>
            <a:ext cx="12188952" cy="320040"/>
          </a:xfrm>
          <a:prstGeom prst="rect">
            <a:avLst/>
          </a:prstGeom>
          <a:solidFill>
            <a:srgbClr val="0D1B2A"/>
          </a:solidFill>
          <a:ln/>
        </p:spPr>
        <p:txBody>
          <a:bodyPr/>
          <a:lstStyle/>
          <a:p>
            <a:endParaRPr lang="en-US"/>
          </a:p>
        </p:txBody>
      </p:sp>
      <p:sp>
        <p:nvSpPr>
          <p:cNvPr id="4" name="Shape 2"/>
          <p:cNvSpPr/>
          <p:nvPr/>
        </p:nvSpPr>
        <p:spPr>
          <a:xfrm>
            <a:off x="1097280" y="960120"/>
            <a:ext cx="6035040" cy="5120640"/>
          </a:xfrm>
          <a:prstGeom prst="ellipse">
            <a:avLst/>
          </a:prstGeom>
          <a:solidFill>
            <a:srgbClr val="E0E8F0"/>
          </a:solidFill>
          <a:ln/>
        </p:spPr>
        <p:txBody>
          <a:bodyPr/>
          <a:lstStyle/>
          <a:p>
            <a:endParaRPr lang="en-US"/>
          </a:p>
        </p:txBody>
      </p:sp>
      <p:sp>
        <p:nvSpPr>
          <p:cNvPr id="5" name="Shape 3"/>
          <p:cNvSpPr/>
          <p:nvPr/>
        </p:nvSpPr>
        <p:spPr>
          <a:xfrm>
            <a:off x="2011680" y="1737360"/>
            <a:ext cx="4206240" cy="3566160"/>
          </a:xfrm>
          <a:prstGeom prst="ellipse">
            <a:avLst/>
          </a:prstGeom>
          <a:solidFill>
            <a:srgbClr val="CAE4F0"/>
          </a:solidFill>
          <a:ln/>
        </p:spPr>
        <p:txBody>
          <a:bodyPr/>
          <a:lstStyle/>
          <a:p>
            <a:endParaRPr lang="en-US"/>
          </a:p>
        </p:txBody>
      </p:sp>
      <p:sp>
        <p:nvSpPr>
          <p:cNvPr id="6" name="Shape 4"/>
          <p:cNvSpPr/>
          <p:nvPr/>
        </p:nvSpPr>
        <p:spPr>
          <a:xfrm>
            <a:off x="2926080" y="2514600"/>
            <a:ext cx="2377440" cy="2011680"/>
          </a:xfrm>
          <a:prstGeom prst="ellipse">
            <a:avLst/>
          </a:prstGeom>
          <a:solidFill>
            <a:srgbClr val="00B4D8"/>
          </a:solidFill>
          <a:ln/>
        </p:spPr>
        <p:txBody>
          <a:bodyPr/>
          <a:lstStyle/>
          <a:p>
            <a:endParaRPr lang="en-US"/>
          </a:p>
        </p:txBody>
      </p:sp>
      <p:sp>
        <p:nvSpPr>
          <p:cNvPr id="7" name="Text 5"/>
          <p:cNvSpPr/>
          <p:nvPr/>
        </p:nvSpPr>
        <p:spPr>
          <a:xfrm>
            <a:off x="3108960" y="3200400"/>
            <a:ext cx="2011680" cy="64008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Individual</a:t>
            </a:r>
            <a:endParaRPr lang="en-US" sz="1600" dirty="0"/>
          </a:p>
        </p:txBody>
      </p:sp>
      <p:sp>
        <p:nvSpPr>
          <p:cNvPr id="8" name="Text 6"/>
          <p:cNvSpPr/>
          <p:nvPr/>
        </p:nvSpPr>
        <p:spPr>
          <a:xfrm>
            <a:off x="2194560" y="1920240"/>
            <a:ext cx="3840480" cy="457200"/>
          </a:xfrm>
          <a:prstGeom prst="rect">
            <a:avLst/>
          </a:prstGeom>
          <a:noFill/>
          <a:ln/>
        </p:spPr>
        <p:txBody>
          <a:bodyPr wrap="square" lIns="0" tIns="0" rIns="0" bIns="0" rtlCol="0" anchor="ctr"/>
          <a:lstStyle/>
          <a:p>
            <a:pPr marL="0" indent="0" algn="ctr">
              <a:buNone/>
            </a:pPr>
            <a:r>
              <a:rPr lang="en-US" sz="1400" b="1" dirty="0">
                <a:solidFill>
                  <a:srgbClr val="0077B6"/>
                </a:solidFill>
                <a:latin typeface="Calibri" pitchFamily="34" charset="0"/>
                <a:ea typeface="Calibri" pitchFamily="34" charset="-122"/>
                <a:cs typeface="Calibri" pitchFamily="34" charset="-120"/>
              </a:rPr>
              <a:t>Research Group</a:t>
            </a:r>
            <a:endParaRPr lang="en-US" sz="1400" dirty="0"/>
          </a:p>
        </p:txBody>
      </p:sp>
      <p:sp>
        <p:nvSpPr>
          <p:cNvPr id="9" name="Text 7"/>
          <p:cNvSpPr/>
          <p:nvPr/>
        </p:nvSpPr>
        <p:spPr>
          <a:xfrm>
            <a:off x="1280160" y="1143000"/>
            <a:ext cx="5669280" cy="457200"/>
          </a:xfrm>
          <a:prstGeom prst="rect">
            <a:avLst/>
          </a:prstGeom>
          <a:noFill/>
          <a:ln/>
        </p:spPr>
        <p:txBody>
          <a:bodyPr wrap="square" lIns="0" tIns="0" rIns="0" bIns="0" rtlCol="0" anchor="ctr"/>
          <a:lstStyle/>
          <a:p>
            <a:pPr marL="0" indent="0" algn="ctr">
              <a:buNone/>
            </a:pPr>
            <a:r>
              <a:rPr lang="en-US" sz="1400" b="1" dirty="0">
                <a:solidFill>
                  <a:srgbClr val="415A77"/>
                </a:solidFill>
                <a:latin typeface="Calibri" pitchFamily="34" charset="0"/>
                <a:ea typeface="Calibri" pitchFamily="34" charset="-122"/>
                <a:cs typeface="Calibri" pitchFamily="34" charset="-120"/>
              </a:rPr>
              <a:t>Institutional</a:t>
            </a:r>
            <a:endParaRPr lang="en-US" sz="1400" dirty="0"/>
          </a:p>
        </p:txBody>
      </p:sp>
      <p:sp>
        <p:nvSpPr>
          <p:cNvPr id="10" name="Shape 8"/>
          <p:cNvSpPr/>
          <p:nvPr/>
        </p:nvSpPr>
        <p:spPr>
          <a:xfrm>
            <a:off x="7772400" y="1097280"/>
            <a:ext cx="3931920" cy="1554480"/>
          </a:xfrm>
          <a:prstGeom prst="roundRect">
            <a:avLst>
              <a:gd name="adj" fmla="val 5882"/>
            </a:avLst>
          </a:prstGeom>
          <a:solidFill>
            <a:srgbClr val="00B4D8"/>
          </a:solidFill>
          <a:ln/>
        </p:spPr>
        <p:txBody>
          <a:bodyPr/>
          <a:lstStyle/>
          <a:p>
            <a:endParaRPr lang="en-US"/>
          </a:p>
        </p:txBody>
      </p:sp>
      <p:sp>
        <p:nvSpPr>
          <p:cNvPr id="11" name="Text 9"/>
          <p:cNvSpPr/>
          <p:nvPr/>
        </p:nvSpPr>
        <p:spPr>
          <a:xfrm>
            <a:off x="7909560" y="1143000"/>
            <a:ext cx="3657600" cy="32004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Individual PI — Start This Week</a:t>
            </a:r>
            <a:endParaRPr lang="en-US" sz="1200" dirty="0"/>
          </a:p>
        </p:txBody>
      </p:sp>
      <p:sp>
        <p:nvSpPr>
          <p:cNvPr id="12" name="Text 10"/>
          <p:cNvSpPr/>
          <p:nvPr/>
        </p:nvSpPr>
        <p:spPr>
          <a:xfrm>
            <a:off x="7909560" y="1463040"/>
            <a:ext cx="3657600" cy="1097280"/>
          </a:xfrm>
          <a:prstGeom prst="rect">
            <a:avLst/>
          </a:prstGeom>
          <a:noFill/>
          <a:ln/>
        </p:spPr>
        <p:txBody>
          <a:bodyPr wrap="square" lIns="0" tIns="0" rIns="0" bIns="0" rtlCol="0" anchor="ctr"/>
          <a:lstStyle/>
          <a:p>
            <a:pPr marL="0" indent="0">
              <a:lnSpc>
                <a:spcPct val="135000"/>
              </a:lnSpc>
              <a:buNone/>
            </a:pPr>
            <a:r>
              <a:rPr lang="en-US" sz="1000" dirty="0">
                <a:solidFill>
                  <a:srgbClr val="FFFFFF"/>
                </a:solidFill>
                <a:latin typeface="Calibri" pitchFamily="34" charset="0"/>
                <a:ea typeface="Calibri" pitchFamily="34" charset="-122"/>
                <a:cs typeface="Calibri" pitchFamily="34" charset="-120"/>
              </a:rPr>
              <a:t>Have a real working session on a current task</a:t>
            </a:r>
            <a:endParaRPr lang="en-US" sz="1000" dirty="0"/>
          </a:p>
          <a:p>
            <a:pPr marL="0" indent="0">
              <a:lnSpc>
                <a:spcPct val="135000"/>
              </a:lnSpc>
              <a:buNone/>
            </a:pPr>
            <a:r>
              <a:rPr lang="en-US" sz="1000" dirty="0">
                <a:solidFill>
                  <a:srgbClr val="FFFFFF"/>
                </a:solidFill>
                <a:latin typeface="Calibri" pitchFamily="34" charset="0"/>
                <a:ea typeface="Calibri" pitchFamily="34" charset="-122"/>
                <a:cs typeface="Calibri" pitchFamily="34" charset="-120"/>
              </a:rPr>
              <a:t>Notice what you correct → encode it as a skill</a:t>
            </a:r>
            <a:endParaRPr lang="en-US" sz="1000" dirty="0"/>
          </a:p>
          <a:p>
            <a:pPr marL="0" indent="0">
              <a:lnSpc>
                <a:spcPct val="135000"/>
              </a:lnSpc>
              <a:buNone/>
            </a:pPr>
            <a:r>
              <a:rPr lang="en-US" sz="1000" dirty="0">
                <a:solidFill>
                  <a:srgbClr val="FFFFFF"/>
                </a:solidFill>
                <a:latin typeface="Calibri" pitchFamily="34" charset="0"/>
                <a:ea typeface="Calibri" pitchFamily="34" charset="-122"/>
                <a:cs typeface="Calibri" pitchFamily="34" charset="-120"/>
              </a:rPr>
              <a:t>Start linking notes → that's a wiki</a:t>
            </a:r>
            <a:endParaRPr lang="en-US" sz="1000" dirty="0"/>
          </a:p>
          <a:p>
            <a:pPr marL="0" indent="0">
              <a:lnSpc>
                <a:spcPct val="135000"/>
              </a:lnSpc>
              <a:buNone/>
            </a:pPr>
            <a:r>
              <a:rPr lang="en-US" sz="1000" dirty="0">
                <a:solidFill>
                  <a:srgbClr val="FFFFFF"/>
                </a:solidFill>
                <a:latin typeface="Calibri" pitchFamily="34" charset="0"/>
                <a:ea typeface="Calibri" pitchFamily="34" charset="-122"/>
                <a:cs typeface="Calibri" pitchFamily="34" charset="-120"/>
              </a:rPr>
              <a:t>Use Claude memory to persist context</a:t>
            </a:r>
            <a:endParaRPr lang="en-US" sz="1000" dirty="0"/>
          </a:p>
        </p:txBody>
      </p:sp>
      <p:sp>
        <p:nvSpPr>
          <p:cNvPr id="13" name="Shape 11"/>
          <p:cNvSpPr/>
          <p:nvPr/>
        </p:nvSpPr>
        <p:spPr>
          <a:xfrm>
            <a:off x="7772400" y="2880360"/>
            <a:ext cx="3931920" cy="1554480"/>
          </a:xfrm>
          <a:prstGeom prst="roundRect">
            <a:avLst>
              <a:gd name="adj" fmla="val 5882"/>
            </a:avLst>
          </a:prstGeom>
          <a:solidFill>
            <a:srgbClr val="CAE4F0"/>
          </a:solidFill>
          <a:ln/>
        </p:spPr>
        <p:txBody>
          <a:bodyPr/>
          <a:lstStyle/>
          <a:p>
            <a:endParaRPr lang="en-US"/>
          </a:p>
        </p:txBody>
      </p:sp>
      <p:sp>
        <p:nvSpPr>
          <p:cNvPr id="14" name="Text 12"/>
          <p:cNvSpPr/>
          <p:nvPr/>
        </p:nvSpPr>
        <p:spPr>
          <a:xfrm>
            <a:off x="7909560" y="2926080"/>
            <a:ext cx="3657600" cy="320040"/>
          </a:xfrm>
          <a:prstGeom prst="rect">
            <a:avLst/>
          </a:prstGeom>
          <a:noFill/>
          <a:ln/>
        </p:spPr>
        <p:txBody>
          <a:bodyPr wrap="square" lIns="0" tIns="0" rIns="0" bIns="0" rtlCol="0" anchor="ctr"/>
          <a:lstStyle/>
          <a:p>
            <a:pPr marL="0" indent="0">
              <a:buNone/>
            </a:pPr>
            <a:r>
              <a:rPr lang="en-US" sz="1200" b="1" dirty="0">
                <a:solidFill>
                  <a:srgbClr val="0D1B2A"/>
                </a:solidFill>
                <a:latin typeface="Calibri" pitchFamily="34" charset="0"/>
                <a:ea typeface="Calibri" pitchFamily="34" charset="-122"/>
                <a:cs typeface="Calibri" pitchFamily="34" charset="-120"/>
              </a:rPr>
              <a:t>Research Group — Build Over Months</a:t>
            </a:r>
            <a:endParaRPr lang="en-US" sz="1200" dirty="0"/>
          </a:p>
        </p:txBody>
      </p:sp>
      <p:sp>
        <p:nvSpPr>
          <p:cNvPr id="15" name="Text 13"/>
          <p:cNvSpPr/>
          <p:nvPr/>
        </p:nvSpPr>
        <p:spPr>
          <a:xfrm>
            <a:off x="7909560" y="3246120"/>
            <a:ext cx="3657600" cy="1097280"/>
          </a:xfrm>
          <a:prstGeom prst="rect">
            <a:avLst/>
          </a:prstGeom>
          <a:noFill/>
          <a:ln/>
        </p:spPr>
        <p:txBody>
          <a:bodyPr wrap="square" lIns="0" tIns="0" rIns="0" bIns="0" rtlCol="0" anchor="ctr"/>
          <a:lstStyle/>
          <a:p>
            <a:pPr marL="0" indent="0">
              <a:lnSpc>
                <a:spcPct val="135000"/>
              </a:lnSpc>
              <a:buNone/>
            </a:pPr>
            <a:r>
              <a:rPr lang="en-US" sz="1000" dirty="0">
                <a:solidFill>
                  <a:srgbClr val="1A1A2E"/>
                </a:solidFill>
                <a:latin typeface="Calibri" pitchFamily="34" charset="0"/>
                <a:ea typeface="Calibri" pitchFamily="34" charset="-122"/>
                <a:cs typeface="Calibri" pitchFamily="34" charset="-120"/>
              </a:rPr>
              <a:t>Shared knowledge graph for your domain</a:t>
            </a:r>
            <a:endParaRPr lang="en-US" sz="1000" dirty="0"/>
          </a:p>
          <a:p>
            <a:pPr marL="0" indent="0">
              <a:lnSpc>
                <a:spcPct val="135000"/>
              </a:lnSpc>
              <a:buNone/>
            </a:pPr>
            <a:r>
              <a:rPr lang="en-US" sz="1000" dirty="0">
                <a:solidFill>
                  <a:srgbClr val="1A1A2E"/>
                </a:solidFill>
                <a:latin typeface="Calibri" pitchFamily="34" charset="0"/>
                <a:ea typeface="Calibri" pitchFamily="34" charset="-122"/>
                <a:cs typeface="Calibri" pitchFamily="34" charset="-120"/>
              </a:rPr>
              <a:t>Literature monitoring pipeline</a:t>
            </a:r>
            <a:endParaRPr lang="en-US" sz="1000" dirty="0"/>
          </a:p>
          <a:p>
            <a:pPr marL="0" indent="0">
              <a:lnSpc>
                <a:spcPct val="135000"/>
              </a:lnSpc>
              <a:buNone/>
            </a:pPr>
            <a:r>
              <a:rPr lang="en-US" sz="1000" dirty="0">
                <a:solidFill>
                  <a:srgbClr val="1A1A2E"/>
                </a:solidFill>
                <a:latin typeface="Calibri" pitchFamily="34" charset="0"/>
                <a:ea typeface="Calibri" pitchFamily="34" charset="-122"/>
                <a:cs typeface="Calibri" pitchFamily="34" charset="-120"/>
              </a:rPr>
              <a:t>Computational &amp; notebook integration</a:t>
            </a:r>
            <a:endParaRPr lang="en-US" sz="1000" dirty="0"/>
          </a:p>
          <a:p>
            <a:pPr marL="0" indent="0">
              <a:lnSpc>
                <a:spcPct val="135000"/>
              </a:lnSpc>
              <a:buNone/>
            </a:pPr>
            <a:r>
              <a:rPr lang="en-US" sz="1000" dirty="0">
                <a:solidFill>
                  <a:srgbClr val="1A1A2E"/>
                </a:solidFill>
                <a:latin typeface="Calibri" pitchFamily="34" charset="0"/>
                <a:ea typeface="Calibri" pitchFamily="34" charset="-122"/>
                <a:cs typeface="Calibri" pitchFamily="34" charset="-120"/>
              </a:rPr>
              <a:t>Persistent experimental memory across campaigns</a:t>
            </a:r>
            <a:endParaRPr lang="en-US" sz="1000" dirty="0"/>
          </a:p>
        </p:txBody>
      </p:sp>
      <p:sp>
        <p:nvSpPr>
          <p:cNvPr id="16" name="Shape 14"/>
          <p:cNvSpPr/>
          <p:nvPr/>
        </p:nvSpPr>
        <p:spPr>
          <a:xfrm>
            <a:off x="7772400" y="4663440"/>
            <a:ext cx="3931920" cy="1554480"/>
          </a:xfrm>
          <a:prstGeom prst="roundRect">
            <a:avLst>
              <a:gd name="adj" fmla="val 5882"/>
            </a:avLst>
          </a:prstGeom>
          <a:solidFill>
            <a:srgbClr val="E0E8F0"/>
          </a:solidFill>
          <a:ln/>
        </p:spPr>
        <p:txBody>
          <a:bodyPr/>
          <a:lstStyle/>
          <a:p>
            <a:endParaRPr lang="en-US"/>
          </a:p>
        </p:txBody>
      </p:sp>
      <p:sp>
        <p:nvSpPr>
          <p:cNvPr id="17" name="Text 15"/>
          <p:cNvSpPr/>
          <p:nvPr/>
        </p:nvSpPr>
        <p:spPr>
          <a:xfrm>
            <a:off x="7909560" y="4709160"/>
            <a:ext cx="3657600" cy="320040"/>
          </a:xfrm>
          <a:prstGeom prst="rect">
            <a:avLst/>
          </a:prstGeom>
          <a:noFill/>
          <a:ln/>
        </p:spPr>
        <p:txBody>
          <a:bodyPr wrap="square" lIns="0" tIns="0" rIns="0" bIns="0" rtlCol="0" anchor="ctr"/>
          <a:lstStyle/>
          <a:p>
            <a:pPr marL="0" indent="0">
              <a:buNone/>
            </a:pPr>
            <a:r>
              <a:rPr lang="en-US" sz="1200" b="1" dirty="0">
                <a:solidFill>
                  <a:srgbClr val="0D1B2A"/>
                </a:solidFill>
                <a:latin typeface="Calibri" pitchFamily="34" charset="0"/>
                <a:ea typeface="Calibri" pitchFamily="34" charset="-122"/>
                <a:cs typeface="Calibri" pitchFamily="34" charset="-120"/>
              </a:rPr>
              <a:t>Institutional — Requires Investment</a:t>
            </a:r>
            <a:endParaRPr lang="en-US" sz="1200" dirty="0"/>
          </a:p>
        </p:txBody>
      </p:sp>
      <p:sp>
        <p:nvSpPr>
          <p:cNvPr id="18" name="Text 16"/>
          <p:cNvSpPr/>
          <p:nvPr/>
        </p:nvSpPr>
        <p:spPr>
          <a:xfrm>
            <a:off x="7909560" y="5029200"/>
            <a:ext cx="3657600" cy="1097280"/>
          </a:xfrm>
          <a:prstGeom prst="rect">
            <a:avLst/>
          </a:prstGeom>
          <a:noFill/>
          <a:ln/>
        </p:spPr>
        <p:txBody>
          <a:bodyPr wrap="square" lIns="0" tIns="0" rIns="0" bIns="0" rtlCol="0" anchor="ctr"/>
          <a:lstStyle/>
          <a:p>
            <a:pPr marL="0" indent="0">
              <a:lnSpc>
                <a:spcPct val="135000"/>
              </a:lnSpc>
              <a:buNone/>
            </a:pPr>
            <a:r>
              <a:rPr lang="en-US" sz="1000" dirty="0">
                <a:solidFill>
                  <a:srgbClr val="1A1A2E"/>
                </a:solidFill>
                <a:latin typeface="Calibri" pitchFamily="34" charset="0"/>
                <a:ea typeface="Calibri" pitchFamily="34" charset="-122"/>
                <a:cs typeface="Calibri" pitchFamily="34" charset="-120"/>
              </a:rPr>
              <a:t>Instrument / beamline data connectors</a:t>
            </a:r>
            <a:endParaRPr lang="en-US" sz="1000" dirty="0"/>
          </a:p>
          <a:p>
            <a:pPr marL="0" indent="0">
              <a:lnSpc>
                <a:spcPct val="135000"/>
              </a:lnSpc>
              <a:buNone/>
            </a:pPr>
            <a:r>
              <a:rPr lang="en-US" sz="1000" dirty="0">
                <a:solidFill>
                  <a:srgbClr val="1A1A2E"/>
                </a:solidFill>
                <a:latin typeface="Calibri" pitchFamily="34" charset="0"/>
                <a:ea typeface="Calibri" pitchFamily="34" charset="-122"/>
                <a:cs typeface="Calibri" pitchFamily="34" charset="-120"/>
              </a:rPr>
              <a:t>Full scientific harness (LLM + BAX + platform)</a:t>
            </a:r>
            <a:endParaRPr lang="en-US" sz="1000" dirty="0"/>
          </a:p>
          <a:p>
            <a:pPr marL="0" indent="0">
              <a:lnSpc>
                <a:spcPct val="135000"/>
              </a:lnSpc>
              <a:buNone/>
            </a:pPr>
            <a:r>
              <a:rPr lang="en-US" sz="1000" dirty="0">
                <a:solidFill>
                  <a:srgbClr val="1A1A2E"/>
                </a:solidFill>
                <a:latin typeface="Calibri" pitchFamily="34" charset="0"/>
                <a:ea typeface="Calibri" pitchFamily="34" charset="-122"/>
                <a:cs typeface="Calibri" pitchFamily="34" charset="-120"/>
              </a:rPr>
              <a:t>Domain-hosted AI services and servers</a:t>
            </a:r>
            <a:endParaRPr lang="en-US" sz="1000" dirty="0"/>
          </a:p>
          <a:p>
            <a:pPr marL="0" indent="0">
              <a:lnSpc>
                <a:spcPct val="135000"/>
              </a:lnSpc>
              <a:buNone/>
            </a:pPr>
            <a:r>
              <a:rPr lang="en-US" sz="1000" dirty="0">
                <a:solidFill>
                  <a:srgbClr val="1A1A2E"/>
                </a:solidFill>
                <a:latin typeface="Calibri" pitchFamily="34" charset="0"/>
                <a:ea typeface="Calibri" pitchFamily="34" charset="-122"/>
                <a:cs typeface="Calibri" pitchFamily="34" charset="-120"/>
              </a:rPr>
              <a:t>Shared experimental knowledge graphs</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1520" y="274320"/>
            <a:ext cx="10698480" cy="640080"/>
          </a:xfrm>
          <a:prstGeom prst="rect">
            <a:avLst/>
          </a:prstGeom>
          <a:noFill/>
          <a:ln/>
        </p:spPr>
        <p:txBody>
          <a:bodyPr wrap="square" rtlCol="0" anchor="ctr"/>
          <a:lstStyle/>
          <a:p>
            <a:pPr marL="0" indent="0">
              <a:buNone/>
            </a:pPr>
            <a:r>
              <a:rPr lang="en-US" sz="2600" b="1" dirty="0">
                <a:solidFill>
                  <a:srgbClr val="0D1B2A"/>
                </a:solidFill>
                <a:latin typeface="Calibri" pitchFamily="34" charset="0"/>
                <a:ea typeface="Calibri" pitchFamily="34" charset="-122"/>
                <a:cs typeface="Calibri" pitchFamily="34" charset="-120"/>
              </a:rPr>
              <a:t>Getting Started: Where You Are → Where You Could Be</a:t>
            </a:r>
            <a:endParaRPr lang="en-US" sz="2600" dirty="0"/>
          </a:p>
        </p:txBody>
      </p:sp>
      <p:sp>
        <p:nvSpPr>
          <p:cNvPr id="3" name="Shape 1"/>
          <p:cNvSpPr/>
          <p:nvPr/>
        </p:nvSpPr>
        <p:spPr>
          <a:xfrm>
            <a:off x="0" y="6537960"/>
            <a:ext cx="12188952" cy="320040"/>
          </a:xfrm>
          <a:prstGeom prst="rect">
            <a:avLst/>
          </a:prstGeom>
          <a:solidFill>
            <a:srgbClr val="0D1B2A"/>
          </a:solidFill>
          <a:ln/>
        </p:spPr>
        <p:txBody>
          <a:bodyPr/>
          <a:lstStyle/>
          <a:p>
            <a:endParaRPr lang="en-US"/>
          </a:p>
        </p:txBody>
      </p:sp>
      <p:sp>
        <p:nvSpPr>
          <p:cNvPr id="4" name="Shape 2"/>
          <p:cNvSpPr/>
          <p:nvPr/>
        </p:nvSpPr>
        <p:spPr>
          <a:xfrm>
            <a:off x="457200" y="1143000"/>
            <a:ext cx="457200" cy="457200"/>
          </a:xfrm>
          <a:prstGeom prst="ellipse">
            <a:avLst/>
          </a:prstGeom>
          <a:solidFill>
            <a:srgbClr val="00B4D8"/>
          </a:solidFill>
          <a:ln/>
        </p:spPr>
        <p:txBody>
          <a:bodyPr/>
          <a:lstStyle/>
          <a:p>
            <a:endParaRPr lang="en-US"/>
          </a:p>
        </p:txBody>
      </p:sp>
      <p:sp>
        <p:nvSpPr>
          <p:cNvPr id="5" name="Text 3"/>
          <p:cNvSpPr/>
          <p:nvPr/>
        </p:nvSpPr>
        <p:spPr>
          <a:xfrm>
            <a:off x="457200" y="114300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6" name="Text 4"/>
          <p:cNvSpPr/>
          <p:nvPr/>
        </p:nvSpPr>
        <p:spPr>
          <a:xfrm>
            <a:off x="1051560" y="1097280"/>
            <a:ext cx="4937760" cy="365760"/>
          </a:xfrm>
          <a:prstGeom prst="rect">
            <a:avLst/>
          </a:prstGeom>
          <a:noFill/>
          <a:ln/>
        </p:spPr>
        <p:txBody>
          <a:bodyPr wrap="square" lIns="0" tIns="0" rIns="0" bIns="0" rtlCol="0" anchor="ctr"/>
          <a:lstStyle/>
          <a:p>
            <a:pPr marL="0" indent="0">
              <a:buNone/>
            </a:pPr>
            <a:r>
              <a:rPr lang="en-US" sz="1400" b="1" dirty="0">
                <a:solidFill>
                  <a:srgbClr val="0D1B2A"/>
                </a:solidFill>
                <a:latin typeface="Calibri" pitchFamily="34" charset="0"/>
                <a:ea typeface="Calibri" pitchFamily="34" charset="-122"/>
                <a:cs typeface="Calibri" pitchFamily="34" charset="-120"/>
              </a:rPr>
              <a:t>Use Claude on a real task this week</a:t>
            </a:r>
            <a:endParaRPr lang="en-US" sz="1400" dirty="0"/>
          </a:p>
        </p:txBody>
      </p:sp>
      <p:sp>
        <p:nvSpPr>
          <p:cNvPr id="7" name="Text 5"/>
          <p:cNvSpPr/>
          <p:nvPr/>
        </p:nvSpPr>
        <p:spPr>
          <a:xfrm>
            <a:off x="1051560" y="1481328"/>
            <a:ext cx="4937760" cy="1005840"/>
          </a:xfrm>
          <a:prstGeom prst="rect">
            <a:avLst/>
          </a:prstGeom>
          <a:noFill/>
          <a:ln/>
        </p:spPr>
        <p:txBody>
          <a:bodyPr wrap="square" lIns="0" tIns="0" rIns="0" bIns="0" rtlCol="0" anchor="ctr"/>
          <a:lstStyle/>
          <a:p>
            <a:pPr marL="0" indent="0">
              <a:lnSpc>
                <a:spcPct val="125000"/>
              </a:lnSpc>
              <a:buNone/>
            </a:pPr>
            <a:r>
              <a:rPr lang="en-US" sz="1100" dirty="0">
                <a:solidFill>
                  <a:srgbClr val="1A1A2E"/>
                </a:solidFill>
                <a:latin typeface="Calibri" pitchFamily="34" charset="0"/>
                <a:ea typeface="Calibri" pitchFamily="34" charset="-122"/>
                <a:cs typeface="Calibri" pitchFamily="34" charset="-120"/>
              </a:rPr>
              <a:t>Not a toy question. A proposal section, a literature gap, an experimental plan. See where it helps and where it fails.</a:t>
            </a:r>
            <a:endParaRPr lang="en-US" sz="1100" dirty="0"/>
          </a:p>
        </p:txBody>
      </p:sp>
      <p:sp>
        <p:nvSpPr>
          <p:cNvPr id="8" name="Shape 6"/>
          <p:cNvSpPr/>
          <p:nvPr/>
        </p:nvSpPr>
        <p:spPr>
          <a:xfrm>
            <a:off x="457200" y="2834640"/>
            <a:ext cx="457200" cy="457200"/>
          </a:xfrm>
          <a:prstGeom prst="ellipse">
            <a:avLst/>
          </a:prstGeom>
          <a:solidFill>
            <a:srgbClr val="00B4D8"/>
          </a:solidFill>
          <a:ln/>
        </p:spPr>
        <p:txBody>
          <a:bodyPr/>
          <a:lstStyle/>
          <a:p>
            <a:endParaRPr lang="en-US"/>
          </a:p>
        </p:txBody>
      </p:sp>
      <p:sp>
        <p:nvSpPr>
          <p:cNvPr id="9" name="Text 7"/>
          <p:cNvSpPr/>
          <p:nvPr/>
        </p:nvSpPr>
        <p:spPr>
          <a:xfrm>
            <a:off x="457200" y="283464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0" name="Text 8"/>
          <p:cNvSpPr/>
          <p:nvPr/>
        </p:nvSpPr>
        <p:spPr>
          <a:xfrm>
            <a:off x="1051560" y="2788920"/>
            <a:ext cx="4937760" cy="365760"/>
          </a:xfrm>
          <a:prstGeom prst="rect">
            <a:avLst/>
          </a:prstGeom>
          <a:noFill/>
          <a:ln/>
        </p:spPr>
        <p:txBody>
          <a:bodyPr wrap="square" lIns="0" tIns="0" rIns="0" bIns="0" rtlCol="0" anchor="ctr"/>
          <a:lstStyle/>
          <a:p>
            <a:pPr marL="0" indent="0">
              <a:buNone/>
            </a:pPr>
            <a:r>
              <a:rPr lang="en-US" sz="1400" b="1" dirty="0">
                <a:solidFill>
                  <a:srgbClr val="0D1B2A"/>
                </a:solidFill>
                <a:latin typeface="Calibri" pitchFamily="34" charset="0"/>
                <a:ea typeface="Calibri" pitchFamily="34" charset="-122"/>
                <a:cs typeface="Calibri" pitchFamily="34" charset="-120"/>
              </a:rPr>
              <a:t>Notice what you correct — write it down</a:t>
            </a:r>
            <a:endParaRPr lang="en-US" sz="1400" dirty="0"/>
          </a:p>
        </p:txBody>
      </p:sp>
      <p:sp>
        <p:nvSpPr>
          <p:cNvPr id="11" name="Text 9"/>
          <p:cNvSpPr/>
          <p:nvPr/>
        </p:nvSpPr>
        <p:spPr>
          <a:xfrm>
            <a:off x="1051560" y="3172968"/>
            <a:ext cx="4937760" cy="1005840"/>
          </a:xfrm>
          <a:prstGeom prst="rect">
            <a:avLst/>
          </a:prstGeom>
          <a:noFill/>
          <a:ln/>
        </p:spPr>
        <p:txBody>
          <a:bodyPr wrap="square" lIns="0" tIns="0" rIns="0" bIns="0" rtlCol="0" anchor="ctr"/>
          <a:lstStyle/>
          <a:p>
            <a:pPr marL="0" indent="0">
              <a:lnSpc>
                <a:spcPct val="125000"/>
              </a:lnSpc>
              <a:buNone/>
            </a:pPr>
            <a:r>
              <a:rPr lang="en-US" sz="1100" dirty="0">
                <a:solidFill>
                  <a:srgbClr val="1A1A2E"/>
                </a:solidFill>
                <a:latin typeface="Calibri" pitchFamily="34" charset="0"/>
                <a:ea typeface="Calibri" pitchFamily="34" charset="-122"/>
                <a:cs typeface="Calibri" pitchFamily="34" charset="-120"/>
              </a:rPr>
              <a:t>Every "that's wrong" or "I always do it this way" is a skill waiting to be encoded. Save it as a text file. You've started building your harness.</a:t>
            </a:r>
            <a:endParaRPr lang="en-US" sz="1100" dirty="0"/>
          </a:p>
        </p:txBody>
      </p:sp>
      <p:sp>
        <p:nvSpPr>
          <p:cNvPr id="12" name="Shape 10"/>
          <p:cNvSpPr/>
          <p:nvPr/>
        </p:nvSpPr>
        <p:spPr>
          <a:xfrm>
            <a:off x="457200" y="4526280"/>
            <a:ext cx="457200" cy="457200"/>
          </a:xfrm>
          <a:prstGeom prst="ellipse">
            <a:avLst/>
          </a:prstGeom>
          <a:solidFill>
            <a:srgbClr val="0077B6"/>
          </a:solidFill>
          <a:ln/>
        </p:spPr>
        <p:txBody>
          <a:bodyPr/>
          <a:lstStyle/>
          <a:p>
            <a:endParaRPr lang="en-US"/>
          </a:p>
        </p:txBody>
      </p:sp>
      <p:sp>
        <p:nvSpPr>
          <p:cNvPr id="13" name="Text 11"/>
          <p:cNvSpPr/>
          <p:nvPr/>
        </p:nvSpPr>
        <p:spPr>
          <a:xfrm>
            <a:off x="457200" y="452628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4" name="Text 12"/>
          <p:cNvSpPr/>
          <p:nvPr/>
        </p:nvSpPr>
        <p:spPr>
          <a:xfrm>
            <a:off x="1051560" y="4480560"/>
            <a:ext cx="4937760" cy="365760"/>
          </a:xfrm>
          <a:prstGeom prst="rect">
            <a:avLst/>
          </a:prstGeom>
          <a:noFill/>
          <a:ln/>
        </p:spPr>
        <p:txBody>
          <a:bodyPr wrap="square" lIns="0" tIns="0" rIns="0" bIns="0" rtlCol="0" anchor="ctr"/>
          <a:lstStyle/>
          <a:p>
            <a:pPr marL="0" indent="0">
              <a:buNone/>
            </a:pPr>
            <a:r>
              <a:rPr lang="en-US" sz="1400" b="1" dirty="0">
                <a:solidFill>
                  <a:srgbClr val="0D1B2A"/>
                </a:solidFill>
                <a:latin typeface="Calibri" pitchFamily="34" charset="0"/>
                <a:ea typeface="Calibri" pitchFamily="34" charset="-122"/>
                <a:cs typeface="Calibri" pitchFamily="34" charset="-120"/>
              </a:rPr>
              <a:t>Run the voice profiling interview</a:t>
            </a:r>
            <a:endParaRPr lang="en-US" sz="1400" dirty="0"/>
          </a:p>
        </p:txBody>
      </p:sp>
      <p:sp>
        <p:nvSpPr>
          <p:cNvPr id="15" name="Text 13"/>
          <p:cNvSpPr/>
          <p:nvPr/>
        </p:nvSpPr>
        <p:spPr>
          <a:xfrm>
            <a:off x="1051560" y="4864608"/>
            <a:ext cx="4937760" cy="1005840"/>
          </a:xfrm>
          <a:prstGeom prst="rect">
            <a:avLst/>
          </a:prstGeom>
          <a:noFill/>
          <a:ln/>
        </p:spPr>
        <p:txBody>
          <a:bodyPr wrap="square" lIns="0" tIns="0" rIns="0" bIns="0" rtlCol="0" anchor="ctr"/>
          <a:lstStyle/>
          <a:p>
            <a:pPr marL="0" indent="0">
              <a:lnSpc>
                <a:spcPct val="125000"/>
              </a:lnSpc>
              <a:buNone/>
            </a:pPr>
            <a:r>
              <a:rPr lang="en-US" sz="1100" dirty="0">
                <a:solidFill>
                  <a:srgbClr val="1A1A2E"/>
                </a:solidFill>
                <a:latin typeface="Calibri" pitchFamily="34" charset="0"/>
                <a:ea typeface="Calibri" pitchFamily="34" charset="-122"/>
                <a:cs typeface="Calibri" pitchFamily="34" charset="-120"/>
              </a:rPr>
              <a:t>Structured 2-hour session producing your voice.md. After this, Claude writes in your register. Single highest-ROI investment I've found.</a:t>
            </a:r>
            <a:endParaRPr lang="en-US" sz="1100" dirty="0"/>
          </a:p>
        </p:txBody>
      </p:sp>
      <p:sp>
        <p:nvSpPr>
          <p:cNvPr id="16" name="Shape 14"/>
          <p:cNvSpPr/>
          <p:nvPr/>
        </p:nvSpPr>
        <p:spPr>
          <a:xfrm>
            <a:off x="6309360" y="1143000"/>
            <a:ext cx="457200" cy="457200"/>
          </a:xfrm>
          <a:prstGeom prst="ellipse">
            <a:avLst/>
          </a:prstGeom>
          <a:solidFill>
            <a:srgbClr val="0077B6"/>
          </a:solidFill>
          <a:ln/>
        </p:spPr>
        <p:txBody>
          <a:bodyPr/>
          <a:lstStyle/>
          <a:p>
            <a:endParaRPr lang="en-US"/>
          </a:p>
        </p:txBody>
      </p:sp>
      <p:sp>
        <p:nvSpPr>
          <p:cNvPr id="17" name="Text 15"/>
          <p:cNvSpPr/>
          <p:nvPr/>
        </p:nvSpPr>
        <p:spPr>
          <a:xfrm>
            <a:off x="6309360" y="114300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8" name="Text 16"/>
          <p:cNvSpPr/>
          <p:nvPr/>
        </p:nvSpPr>
        <p:spPr>
          <a:xfrm>
            <a:off x="6903720" y="1097280"/>
            <a:ext cx="4937760" cy="365760"/>
          </a:xfrm>
          <a:prstGeom prst="rect">
            <a:avLst/>
          </a:prstGeom>
          <a:noFill/>
          <a:ln/>
        </p:spPr>
        <p:txBody>
          <a:bodyPr wrap="square" lIns="0" tIns="0" rIns="0" bIns="0" rtlCol="0" anchor="ctr"/>
          <a:lstStyle/>
          <a:p>
            <a:pPr marL="0" indent="0">
              <a:buNone/>
            </a:pPr>
            <a:r>
              <a:rPr lang="en-US" sz="1400" b="1" dirty="0">
                <a:solidFill>
                  <a:srgbClr val="0D1B2A"/>
                </a:solidFill>
                <a:latin typeface="Calibri" pitchFamily="34" charset="0"/>
                <a:ea typeface="Calibri" pitchFamily="34" charset="-122"/>
                <a:cs typeface="Calibri" pitchFamily="34" charset="-120"/>
              </a:rPr>
              <a:t>Start linking your files</a:t>
            </a:r>
            <a:endParaRPr lang="en-US" sz="1400" dirty="0"/>
          </a:p>
        </p:txBody>
      </p:sp>
      <p:sp>
        <p:nvSpPr>
          <p:cNvPr id="19" name="Text 17"/>
          <p:cNvSpPr/>
          <p:nvPr/>
        </p:nvSpPr>
        <p:spPr>
          <a:xfrm>
            <a:off x="6903720" y="1481328"/>
            <a:ext cx="4937760" cy="1005840"/>
          </a:xfrm>
          <a:prstGeom prst="rect">
            <a:avLst/>
          </a:prstGeom>
          <a:noFill/>
          <a:ln/>
        </p:spPr>
        <p:txBody>
          <a:bodyPr wrap="square" lIns="0" tIns="0" rIns="0" bIns="0" rtlCol="0" anchor="ctr"/>
          <a:lstStyle/>
          <a:p>
            <a:pPr marL="0" indent="0">
              <a:lnSpc>
                <a:spcPct val="125000"/>
              </a:lnSpc>
              <a:buNone/>
            </a:pPr>
            <a:r>
              <a:rPr lang="en-US" sz="1100" dirty="0">
                <a:solidFill>
                  <a:srgbClr val="1A1A2E"/>
                </a:solidFill>
                <a:latin typeface="Calibri" pitchFamily="34" charset="0"/>
                <a:ea typeface="Calibri" pitchFamily="34" charset="-122"/>
                <a:cs typeface="Calibri" pitchFamily="34" charset="-120"/>
              </a:rPr>
              <a:t>Obsidian vault: one note per project, meeting, literature scan. Link them. 20 notes changes the experience. This is your medium-term memory layer.</a:t>
            </a:r>
            <a:endParaRPr lang="en-US" sz="1100" dirty="0"/>
          </a:p>
        </p:txBody>
      </p:sp>
      <p:sp>
        <p:nvSpPr>
          <p:cNvPr id="20" name="Shape 18"/>
          <p:cNvSpPr/>
          <p:nvPr/>
        </p:nvSpPr>
        <p:spPr>
          <a:xfrm>
            <a:off x="6309360" y="2834640"/>
            <a:ext cx="457200" cy="457200"/>
          </a:xfrm>
          <a:prstGeom prst="ellipse">
            <a:avLst/>
          </a:prstGeom>
          <a:solidFill>
            <a:srgbClr val="0D1B2A"/>
          </a:solidFill>
          <a:ln/>
        </p:spPr>
        <p:txBody>
          <a:bodyPr/>
          <a:lstStyle/>
          <a:p>
            <a:endParaRPr lang="en-US"/>
          </a:p>
        </p:txBody>
      </p:sp>
      <p:sp>
        <p:nvSpPr>
          <p:cNvPr id="21" name="Text 19"/>
          <p:cNvSpPr/>
          <p:nvPr/>
        </p:nvSpPr>
        <p:spPr>
          <a:xfrm>
            <a:off x="6309360" y="283464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22" name="Text 20"/>
          <p:cNvSpPr/>
          <p:nvPr/>
        </p:nvSpPr>
        <p:spPr>
          <a:xfrm>
            <a:off x="6903720" y="2788920"/>
            <a:ext cx="4937760" cy="365760"/>
          </a:xfrm>
          <a:prstGeom prst="rect">
            <a:avLst/>
          </a:prstGeom>
          <a:noFill/>
          <a:ln/>
        </p:spPr>
        <p:txBody>
          <a:bodyPr wrap="square" lIns="0" tIns="0" rIns="0" bIns="0" rtlCol="0" anchor="ctr"/>
          <a:lstStyle/>
          <a:p>
            <a:pPr marL="0" indent="0">
              <a:buNone/>
            </a:pPr>
            <a:r>
              <a:rPr lang="en-US" sz="1400" b="1" dirty="0">
                <a:solidFill>
                  <a:srgbClr val="0D1B2A"/>
                </a:solidFill>
                <a:latin typeface="Calibri" pitchFamily="34" charset="0"/>
                <a:ea typeface="Calibri" pitchFamily="34" charset="-122"/>
                <a:cs typeface="Calibri" pitchFamily="34" charset="-120"/>
              </a:rPr>
              <a:t>Connect entities in a graph</a:t>
            </a:r>
            <a:endParaRPr lang="en-US" sz="1400" dirty="0"/>
          </a:p>
        </p:txBody>
      </p:sp>
      <p:sp>
        <p:nvSpPr>
          <p:cNvPr id="23" name="Text 21"/>
          <p:cNvSpPr/>
          <p:nvPr/>
        </p:nvSpPr>
        <p:spPr>
          <a:xfrm>
            <a:off x="6903720" y="3172968"/>
            <a:ext cx="4937760" cy="1005840"/>
          </a:xfrm>
          <a:prstGeom prst="rect">
            <a:avLst/>
          </a:prstGeom>
          <a:noFill/>
          <a:ln/>
        </p:spPr>
        <p:txBody>
          <a:bodyPr wrap="square" lIns="0" tIns="0" rIns="0" bIns="0" rtlCol="0" anchor="ctr"/>
          <a:lstStyle/>
          <a:p>
            <a:pPr marL="0" indent="0">
              <a:lnSpc>
                <a:spcPct val="125000"/>
              </a:lnSpc>
              <a:buNone/>
            </a:pPr>
            <a:r>
              <a:rPr lang="en-US" sz="1100" dirty="0">
                <a:solidFill>
                  <a:srgbClr val="1A1A2E"/>
                </a:solidFill>
                <a:latin typeface="Calibri" pitchFamily="34" charset="0"/>
                <a:ea typeface="Calibri" pitchFamily="34" charset="-122"/>
                <a:cs typeface="Calibri" pitchFamily="34" charset="-120"/>
              </a:rPr>
              <a:t>Neo4j or Kuzu: people, materials, experiments, publications. 50 nodes reveals connections you didn't see. This is your long-term memory layer.</a:t>
            </a:r>
            <a:endParaRPr lang="en-US" sz="1100" dirty="0"/>
          </a:p>
        </p:txBody>
      </p:sp>
      <p:sp>
        <p:nvSpPr>
          <p:cNvPr id="24" name="Shape 22"/>
          <p:cNvSpPr/>
          <p:nvPr/>
        </p:nvSpPr>
        <p:spPr>
          <a:xfrm>
            <a:off x="6309360" y="4526280"/>
            <a:ext cx="457200" cy="457200"/>
          </a:xfrm>
          <a:prstGeom prst="ellipse">
            <a:avLst/>
          </a:prstGeom>
          <a:solidFill>
            <a:srgbClr val="0D1B2A"/>
          </a:solidFill>
          <a:ln/>
        </p:spPr>
        <p:txBody>
          <a:bodyPr/>
          <a:lstStyle/>
          <a:p>
            <a:endParaRPr lang="en-US"/>
          </a:p>
        </p:txBody>
      </p:sp>
      <p:sp>
        <p:nvSpPr>
          <p:cNvPr id="25" name="Text 23"/>
          <p:cNvSpPr/>
          <p:nvPr/>
        </p:nvSpPr>
        <p:spPr>
          <a:xfrm>
            <a:off x="6309360" y="452628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6</a:t>
            </a:r>
            <a:endParaRPr lang="en-US" sz="1800" dirty="0"/>
          </a:p>
        </p:txBody>
      </p:sp>
      <p:sp>
        <p:nvSpPr>
          <p:cNvPr id="26" name="Text 24"/>
          <p:cNvSpPr/>
          <p:nvPr/>
        </p:nvSpPr>
        <p:spPr>
          <a:xfrm>
            <a:off x="6903720" y="4480560"/>
            <a:ext cx="4937760" cy="365760"/>
          </a:xfrm>
          <a:prstGeom prst="rect">
            <a:avLst/>
          </a:prstGeom>
          <a:noFill/>
          <a:ln/>
        </p:spPr>
        <p:txBody>
          <a:bodyPr wrap="square" lIns="0" tIns="0" rIns="0" bIns="0" rtlCol="0" anchor="ctr"/>
          <a:lstStyle/>
          <a:p>
            <a:pPr marL="0" indent="0">
              <a:buNone/>
            </a:pPr>
            <a:r>
              <a:rPr lang="en-US" sz="1400" b="1" dirty="0">
                <a:solidFill>
                  <a:srgbClr val="0D1B2A"/>
                </a:solidFill>
                <a:latin typeface="Calibri" pitchFamily="34" charset="0"/>
                <a:ea typeface="Calibri" pitchFamily="34" charset="-122"/>
                <a:cs typeface="Calibri" pitchFamily="34" charset="-120"/>
              </a:rPr>
              <a:t>Close a loop</a:t>
            </a:r>
            <a:endParaRPr lang="en-US" sz="1400" dirty="0"/>
          </a:p>
        </p:txBody>
      </p:sp>
      <p:sp>
        <p:nvSpPr>
          <p:cNvPr id="27" name="Text 25"/>
          <p:cNvSpPr/>
          <p:nvPr/>
        </p:nvSpPr>
        <p:spPr>
          <a:xfrm>
            <a:off x="6903720" y="4864608"/>
            <a:ext cx="4937760" cy="1005840"/>
          </a:xfrm>
          <a:prstGeom prst="rect">
            <a:avLst/>
          </a:prstGeom>
          <a:noFill/>
          <a:ln/>
        </p:spPr>
        <p:txBody>
          <a:bodyPr wrap="square" lIns="0" tIns="0" rIns="0" bIns="0" rtlCol="0" anchor="ctr"/>
          <a:lstStyle/>
          <a:p>
            <a:pPr marL="0" indent="0">
              <a:lnSpc>
                <a:spcPct val="125000"/>
              </a:lnSpc>
              <a:buNone/>
            </a:pPr>
            <a:r>
              <a:rPr lang="en-US" sz="1100" dirty="0">
                <a:solidFill>
                  <a:srgbClr val="1A1A2E"/>
                </a:solidFill>
                <a:latin typeface="Calibri" pitchFamily="34" charset="0"/>
                <a:ea typeface="Calibri" pitchFamily="34" charset="-122"/>
                <a:cs typeface="Calibri" pitchFamily="34" charset="-120"/>
              </a:rPr>
              <a:t>Move one idea from curiosity to funded plan, or pick one experimental workflow and close the hypothesis → experiment → interpretation cycle. Either way, this is the paradigm shift.</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31520" y="274320"/>
            <a:ext cx="10698480" cy="640080"/>
          </a:xfrm>
          <a:prstGeom prst="rect">
            <a:avLst/>
          </a:prstGeom>
          <a:noFill/>
          <a:ln/>
        </p:spPr>
        <p:txBody>
          <a:bodyPr wrap="square" rtlCol="0" anchor="ctr"/>
          <a:lstStyle/>
          <a:p>
            <a:pPr marL="0" indent="0">
              <a:buNone/>
            </a:pPr>
            <a:r>
              <a:rPr lang="en-US" sz="2600" b="1" dirty="0">
                <a:solidFill>
                  <a:srgbClr val="0D1B2A"/>
                </a:solidFill>
                <a:latin typeface="Calibri" pitchFamily="34" charset="0"/>
                <a:ea typeface="Calibri" pitchFamily="34" charset="-122"/>
                <a:cs typeface="Calibri" pitchFamily="34" charset="-120"/>
              </a:rPr>
              <a:t>Setting Up Your Harness</a:t>
            </a:r>
            <a:endParaRPr lang="en-US" sz="2600" dirty="0"/>
          </a:p>
        </p:txBody>
      </p:sp>
      <p:sp>
        <p:nvSpPr>
          <p:cNvPr id="3" name="Shape 1"/>
          <p:cNvSpPr/>
          <p:nvPr/>
        </p:nvSpPr>
        <p:spPr>
          <a:xfrm>
            <a:off x="0" y="6537960"/>
            <a:ext cx="12188952" cy="320040"/>
          </a:xfrm>
          <a:prstGeom prst="rect">
            <a:avLst/>
          </a:prstGeom>
          <a:solidFill>
            <a:srgbClr val="0D1B2A"/>
          </a:solidFill>
          <a:ln/>
        </p:spPr>
        <p:txBody>
          <a:bodyPr/>
          <a:lstStyle/>
          <a:p>
            <a:endParaRPr lang="en-US"/>
          </a:p>
        </p:txBody>
      </p:sp>
      <p:sp>
        <p:nvSpPr>
          <p:cNvPr id="4" name="Shape 2"/>
          <p:cNvSpPr/>
          <p:nvPr/>
        </p:nvSpPr>
        <p:spPr>
          <a:xfrm>
            <a:off x="274320" y="868680"/>
            <a:ext cx="4937760" cy="5303520"/>
          </a:xfrm>
          <a:prstGeom prst="roundRect">
            <a:avLst>
              <a:gd name="adj" fmla="val 2222"/>
            </a:avLst>
          </a:prstGeom>
          <a:solidFill>
            <a:srgbClr val="1B2838"/>
          </a:solidFill>
          <a:ln/>
        </p:spPr>
        <p:txBody>
          <a:bodyPr/>
          <a:lstStyle/>
          <a:p>
            <a:endParaRPr lang="en-US"/>
          </a:p>
        </p:txBody>
      </p:sp>
      <p:sp>
        <p:nvSpPr>
          <p:cNvPr id="5" name="Text 3"/>
          <p:cNvSpPr/>
          <p:nvPr/>
        </p:nvSpPr>
        <p:spPr>
          <a:xfrm>
            <a:off x="457200" y="914400"/>
            <a:ext cx="4572000" cy="320040"/>
          </a:xfrm>
          <a:prstGeom prst="rect">
            <a:avLst/>
          </a:prstGeom>
          <a:noFill/>
          <a:ln/>
        </p:spPr>
        <p:txBody>
          <a:bodyPr wrap="square" lIns="0" tIns="0" rIns="0" bIns="0" rtlCol="0" anchor="ctr"/>
          <a:lstStyle/>
          <a:p>
            <a:pPr marL="0" indent="0">
              <a:buNone/>
            </a:pPr>
            <a:r>
              <a:rPr lang="en-US" sz="1400" b="1" dirty="0">
                <a:solidFill>
                  <a:srgbClr val="00B4D8"/>
                </a:solidFill>
                <a:latin typeface="Calibri" pitchFamily="34" charset="0"/>
                <a:ea typeface="Calibri" pitchFamily="34" charset="-122"/>
                <a:cs typeface="Calibri" pitchFamily="34" charset="-120"/>
              </a:rPr>
              <a:t>The Folder Structure</a:t>
            </a:r>
            <a:endParaRPr lang="en-US" sz="1400" dirty="0"/>
          </a:p>
        </p:txBody>
      </p:sp>
      <p:sp>
        <p:nvSpPr>
          <p:cNvPr id="6" name="Text 4"/>
          <p:cNvSpPr/>
          <p:nvPr/>
        </p:nvSpPr>
        <p:spPr>
          <a:xfrm>
            <a:off x="457200" y="1188720"/>
            <a:ext cx="4572000" cy="228600"/>
          </a:xfrm>
          <a:prstGeom prst="rect">
            <a:avLst/>
          </a:prstGeom>
          <a:noFill/>
          <a:ln/>
        </p:spPr>
        <p:txBody>
          <a:bodyPr wrap="square" lIns="0" tIns="0" rIns="0" bIns="0" rtlCol="0" anchor="ctr"/>
          <a:lstStyle/>
          <a:p>
            <a:pPr marL="0" indent="0">
              <a:buNone/>
            </a:pPr>
            <a:r>
              <a:rPr lang="en-US" sz="900" i="1" dirty="0">
                <a:solidFill>
                  <a:srgbClr val="B0C4DE"/>
                </a:solidFill>
                <a:latin typeface="Calibri" pitchFamily="34" charset="0"/>
                <a:ea typeface="Calibri" pitchFamily="34" charset="-122"/>
                <a:cs typeface="Calibri" pitchFamily="34" charset="-120"/>
              </a:rPr>
              <a:t>Each harness component gets a folder. Memory is external.</a:t>
            </a:r>
            <a:endParaRPr lang="en-US" sz="900" dirty="0"/>
          </a:p>
        </p:txBody>
      </p:sp>
      <p:sp>
        <p:nvSpPr>
          <p:cNvPr id="7" name="Text 5"/>
          <p:cNvSpPr/>
          <p:nvPr/>
        </p:nvSpPr>
        <p:spPr>
          <a:xfrm>
            <a:off x="548640" y="1508760"/>
            <a:ext cx="2926080" cy="201168"/>
          </a:xfrm>
          <a:prstGeom prst="rect">
            <a:avLst/>
          </a:prstGeom>
          <a:noFill/>
          <a:ln/>
        </p:spPr>
        <p:txBody>
          <a:bodyPr wrap="square" lIns="0" tIns="0" rIns="0" bIns="0" rtlCol="0" anchor="ctr"/>
          <a:lstStyle/>
          <a:p>
            <a:pPr marL="0" indent="0">
              <a:buNone/>
            </a:pPr>
            <a:r>
              <a:rPr lang="en-US" sz="900" b="1" dirty="0">
                <a:solidFill>
                  <a:srgbClr val="FFFFFF"/>
                </a:solidFill>
                <a:latin typeface="Courier New" pitchFamily="34" charset="0"/>
                <a:ea typeface="Courier New" pitchFamily="34" charset="-122"/>
                <a:cs typeface="Courier New" pitchFamily="34" charset="-120"/>
              </a:rPr>
              <a:t>project-root/</a:t>
            </a:r>
            <a:endParaRPr lang="en-US" sz="900" dirty="0"/>
          </a:p>
        </p:txBody>
      </p:sp>
      <p:sp>
        <p:nvSpPr>
          <p:cNvPr id="8" name="Text 6"/>
          <p:cNvSpPr/>
          <p:nvPr/>
        </p:nvSpPr>
        <p:spPr>
          <a:xfrm>
            <a:off x="548640" y="1728216"/>
            <a:ext cx="2926080" cy="201168"/>
          </a:xfrm>
          <a:prstGeom prst="rect">
            <a:avLst/>
          </a:prstGeom>
          <a:noFill/>
          <a:ln/>
        </p:spPr>
        <p:txBody>
          <a:bodyPr wrap="square" lIns="0" tIns="0" rIns="0" bIns="0" rtlCol="0" anchor="ctr"/>
          <a:lstStyle/>
          <a:p>
            <a:pPr marL="0" indent="0">
              <a:buNone/>
            </a:pPr>
            <a:r>
              <a:rPr lang="en-US" sz="900" b="1" dirty="0">
                <a:solidFill>
                  <a:srgbClr val="00B4D8"/>
                </a:solidFill>
                <a:latin typeface="Courier New" pitchFamily="34" charset="0"/>
                <a:ea typeface="Courier New" pitchFamily="34" charset="-122"/>
                <a:cs typeface="Courier New" pitchFamily="34" charset="-120"/>
              </a:rPr>
              <a:t>├── CLAUDE.md</a:t>
            </a:r>
            <a:endParaRPr lang="en-US" sz="900" dirty="0"/>
          </a:p>
        </p:txBody>
      </p:sp>
      <p:sp>
        <p:nvSpPr>
          <p:cNvPr id="9" name="Text 7"/>
          <p:cNvSpPr/>
          <p:nvPr/>
        </p:nvSpPr>
        <p:spPr>
          <a:xfrm>
            <a:off x="3566160" y="1728216"/>
            <a:ext cx="1463040" cy="201168"/>
          </a:xfrm>
          <a:prstGeom prst="rect">
            <a:avLst/>
          </a:prstGeom>
          <a:noFill/>
          <a:ln/>
        </p:spPr>
        <p:txBody>
          <a:bodyPr wrap="square" lIns="0" tIns="0" rIns="0" bIns="0" rtlCol="0" anchor="ctr"/>
          <a:lstStyle/>
          <a:p>
            <a:pPr marL="0" indent="0">
              <a:buNone/>
            </a:pPr>
            <a:r>
              <a:rPr lang="en-US" sz="800" i="1" dirty="0">
                <a:solidFill>
                  <a:srgbClr val="00B4D8"/>
                </a:solidFill>
                <a:latin typeface="Calibri" pitchFamily="34" charset="0"/>
                <a:ea typeface="Calibri" pitchFamily="34" charset="-122"/>
                <a:cs typeface="Calibri" pitchFamily="34" charset="-120"/>
              </a:rPr>
              <a:t>Master instructions</a:t>
            </a:r>
            <a:endParaRPr lang="en-US" sz="800" dirty="0"/>
          </a:p>
        </p:txBody>
      </p:sp>
      <p:sp>
        <p:nvSpPr>
          <p:cNvPr id="10" name="Text 8"/>
          <p:cNvSpPr/>
          <p:nvPr/>
        </p:nvSpPr>
        <p:spPr>
          <a:xfrm>
            <a:off x="548640" y="1947672"/>
            <a:ext cx="2926080" cy="201168"/>
          </a:xfrm>
          <a:prstGeom prst="rect">
            <a:avLst/>
          </a:prstGeom>
          <a:noFill/>
          <a:ln/>
        </p:spPr>
        <p:txBody>
          <a:bodyPr wrap="square" lIns="0" tIns="0" rIns="0" bIns="0" rtlCol="0" anchor="ctr"/>
          <a:lstStyle/>
          <a:p>
            <a:pPr marL="0" indent="0">
              <a:buNone/>
            </a:pPr>
            <a:r>
              <a:rPr lang="en-US" sz="900" dirty="0">
                <a:solidFill>
                  <a:srgbClr val="666666"/>
                </a:solidFill>
                <a:latin typeface="Courier New" pitchFamily="34" charset="0"/>
                <a:ea typeface="Courier New" pitchFamily="34" charset="-122"/>
                <a:cs typeface="Courier New" pitchFamily="34" charset="-120"/>
              </a:rPr>
              <a:t>│</a:t>
            </a:r>
            <a:endParaRPr lang="en-US" sz="900" dirty="0"/>
          </a:p>
        </p:txBody>
      </p:sp>
      <p:sp>
        <p:nvSpPr>
          <p:cNvPr id="11" name="Text 9"/>
          <p:cNvSpPr/>
          <p:nvPr/>
        </p:nvSpPr>
        <p:spPr>
          <a:xfrm>
            <a:off x="548640" y="2167128"/>
            <a:ext cx="2926080" cy="201168"/>
          </a:xfrm>
          <a:prstGeom prst="rect">
            <a:avLst/>
          </a:prstGeom>
          <a:noFill/>
          <a:ln/>
        </p:spPr>
        <p:txBody>
          <a:bodyPr wrap="square" lIns="0" tIns="0" rIns="0" bIns="0" rtlCol="0" anchor="ctr"/>
          <a:lstStyle/>
          <a:p>
            <a:pPr marL="0" indent="0">
              <a:buNone/>
            </a:pPr>
            <a:r>
              <a:rPr lang="en-US" sz="900" b="1" dirty="0">
                <a:solidFill>
                  <a:srgbClr val="FFFFFF"/>
                </a:solidFill>
                <a:latin typeface="Courier New" pitchFamily="34" charset="0"/>
                <a:ea typeface="Courier New" pitchFamily="34" charset="-122"/>
                <a:cs typeface="Courier New" pitchFamily="34" charset="-120"/>
              </a:rPr>
              <a:t>├── skills/</a:t>
            </a:r>
            <a:endParaRPr lang="en-US" sz="900" dirty="0"/>
          </a:p>
        </p:txBody>
      </p:sp>
      <p:sp>
        <p:nvSpPr>
          <p:cNvPr id="12" name="Text 10"/>
          <p:cNvSpPr/>
          <p:nvPr/>
        </p:nvSpPr>
        <p:spPr>
          <a:xfrm>
            <a:off x="3566160" y="2167128"/>
            <a:ext cx="1463040" cy="201168"/>
          </a:xfrm>
          <a:prstGeom prst="rect">
            <a:avLst/>
          </a:prstGeom>
          <a:noFill/>
          <a:ln/>
        </p:spPr>
        <p:txBody>
          <a:bodyPr wrap="square" lIns="0" tIns="0" rIns="0" bIns="0" rtlCol="0" anchor="ctr"/>
          <a:lstStyle/>
          <a:p>
            <a:pPr marL="0" indent="0">
              <a:buNone/>
            </a:pPr>
            <a:r>
              <a:rPr lang="en-US" sz="800" i="1" dirty="0">
                <a:solidFill>
                  <a:srgbClr val="00B4D8"/>
                </a:solidFill>
                <a:latin typeface="Calibri" pitchFamily="34" charset="0"/>
                <a:ea typeface="Calibri" pitchFamily="34" charset="-122"/>
                <a:cs typeface="Calibri" pitchFamily="34" charset="-120"/>
              </a:rPr>
              <a:t>Encoded methodology</a:t>
            </a:r>
            <a:endParaRPr lang="en-US" sz="800" dirty="0"/>
          </a:p>
        </p:txBody>
      </p:sp>
      <p:sp>
        <p:nvSpPr>
          <p:cNvPr id="13" name="Text 11"/>
          <p:cNvSpPr/>
          <p:nvPr/>
        </p:nvSpPr>
        <p:spPr>
          <a:xfrm>
            <a:off x="548640" y="2386584"/>
            <a:ext cx="2926080" cy="201168"/>
          </a:xfrm>
          <a:prstGeom prst="rect">
            <a:avLst/>
          </a:prstGeom>
          <a:noFill/>
          <a:ln/>
        </p:spPr>
        <p:txBody>
          <a:bodyPr wrap="square" lIns="0" tIns="0" rIns="0" bIns="0" rtlCol="0" anchor="ctr"/>
          <a:lstStyle/>
          <a:p>
            <a:pPr marL="0" indent="0">
              <a:buNone/>
            </a:pPr>
            <a:r>
              <a:rPr lang="en-US" sz="900" dirty="0">
                <a:solidFill>
                  <a:srgbClr val="00B4D8"/>
                </a:solidFill>
                <a:latin typeface="Courier New" pitchFamily="34" charset="0"/>
                <a:ea typeface="Courier New" pitchFamily="34" charset="-122"/>
                <a:cs typeface="Courier New" pitchFamily="34" charset="-120"/>
              </a:rPr>
              <a:t>│   ├── grill-me.md</a:t>
            </a:r>
            <a:endParaRPr lang="en-US" sz="900" dirty="0"/>
          </a:p>
        </p:txBody>
      </p:sp>
      <p:sp>
        <p:nvSpPr>
          <p:cNvPr id="14" name="Text 12"/>
          <p:cNvSpPr/>
          <p:nvPr/>
        </p:nvSpPr>
        <p:spPr>
          <a:xfrm>
            <a:off x="3566160" y="2386584"/>
            <a:ext cx="1463040" cy="201168"/>
          </a:xfrm>
          <a:prstGeom prst="rect">
            <a:avLst/>
          </a:prstGeom>
          <a:noFill/>
          <a:ln/>
        </p:spPr>
        <p:txBody>
          <a:bodyPr wrap="square" lIns="0" tIns="0" rIns="0" bIns="0" rtlCol="0" anchor="ctr"/>
          <a:lstStyle/>
          <a:p>
            <a:pPr marL="0" indent="0">
              <a:buNone/>
            </a:pPr>
            <a:r>
              <a:rPr lang="en-US" sz="800" i="1" dirty="0">
                <a:solidFill>
                  <a:srgbClr val="00B4D8"/>
                </a:solidFill>
                <a:latin typeface="Calibri" pitchFamily="34" charset="0"/>
                <a:ea typeface="Calibri" pitchFamily="34" charset="-122"/>
                <a:cs typeface="Calibri" pitchFamily="34" charset="-120"/>
              </a:rPr>
              <a:t>Bootstrap (provided)</a:t>
            </a:r>
            <a:endParaRPr lang="en-US" sz="800" dirty="0"/>
          </a:p>
        </p:txBody>
      </p:sp>
      <p:sp>
        <p:nvSpPr>
          <p:cNvPr id="15" name="Text 13"/>
          <p:cNvSpPr/>
          <p:nvPr/>
        </p:nvSpPr>
        <p:spPr>
          <a:xfrm>
            <a:off x="548640" y="2606040"/>
            <a:ext cx="2926080" cy="201168"/>
          </a:xfrm>
          <a:prstGeom prst="rect">
            <a:avLst/>
          </a:prstGeom>
          <a:noFill/>
          <a:ln/>
        </p:spPr>
        <p:txBody>
          <a:bodyPr wrap="square" lIns="0" tIns="0" rIns="0" bIns="0" rtlCol="0" anchor="ctr"/>
          <a:lstStyle/>
          <a:p>
            <a:pPr marL="0" indent="0">
              <a:buNone/>
            </a:pPr>
            <a:r>
              <a:rPr lang="en-US" sz="900" dirty="0">
                <a:solidFill>
                  <a:srgbClr val="B0C4DE"/>
                </a:solidFill>
                <a:latin typeface="Courier New" pitchFamily="34" charset="0"/>
                <a:ea typeface="Courier New" pitchFamily="34" charset="-122"/>
                <a:cs typeface="Courier New" pitchFamily="34" charset="-120"/>
              </a:rPr>
              <a:t>│   └── [first-skill].md</a:t>
            </a:r>
            <a:endParaRPr lang="en-US" sz="900" dirty="0"/>
          </a:p>
        </p:txBody>
      </p:sp>
      <p:sp>
        <p:nvSpPr>
          <p:cNvPr id="16" name="Text 14"/>
          <p:cNvSpPr/>
          <p:nvPr/>
        </p:nvSpPr>
        <p:spPr>
          <a:xfrm>
            <a:off x="3566160" y="2606040"/>
            <a:ext cx="1463040" cy="201168"/>
          </a:xfrm>
          <a:prstGeom prst="rect">
            <a:avLst/>
          </a:prstGeom>
          <a:noFill/>
          <a:ln/>
        </p:spPr>
        <p:txBody>
          <a:bodyPr wrap="square" lIns="0" tIns="0" rIns="0" bIns="0" rtlCol="0" anchor="ctr"/>
          <a:lstStyle/>
          <a:p>
            <a:pPr marL="0" indent="0">
              <a:buNone/>
            </a:pPr>
            <a:r>
              <a:rPr lang="en-US" sz="800" i="1" dirty="0">
                <a:solidFill>
                  <a:srgbClr val="00B4D8"/>
                </a:solidFill>
                <a:latin typeface="Calibri" pitchFamily="34" charset="0"/>
                <a:ea typeface="Calibri" pitchFamily="34" charset="-122"/>
                <a:cs typeface="Calibri" pitchFamily="34" charset="-120"/>
              </a:rPr>
              <a:t>Built in setup</a:t>
            </a:r>
            <a:endParaRPr lang="en-US" sz="800" dirty="0"/>
          </a:p>
        </p:txBody>
      </p:sp>
      <p:sp>
        <p:nvSpPr>
          <p:cNvPr id="17" name="Text 15"/>
          <p:cNvSpPr/>
          <p:nvPr/>
        </p:nvSpPr>
        <p:spPr>
          <a:xfrm>
            <a:off x="548640" y="2825496"/>
            <a:ext cx="2926080" cy="201168"/>
          </a:xfrm>
          <a:prstGeom prst="rect">
            <a:avLst/>
          </a:prstGeom>
          <a:noFill/>
          <a:ln/>
        </p:spPr>
        <p:txBody>
          <a:bodyPr wrap="square" lIns="0" tIns="0" rIns="0" bIns="0" rtlCol="0" anchor="ctr"/>
          <a:lstStyle/>
          <a:p>
            <a:pPr marL="0" indent="0">
              <a:buNone/>
            </a:pPr>
            <a:r>
              <a:rPr lang="en-US" sz="900" dirty="0">
                <a:solidFill>
                  <a:srgbClr val="666666"/>
                </a:solidFill>
                <a:latin typeface="Courier New" pitchFamily="34" charset="0"/>
                <a:ea typeface="Courier New" pitchFamily="34" charset="-122"/>
                <a:cs typeface="Courier New" pitchFamily="34" charset="-120"/>
              </a:rPr>
              <a:t>│</a:t>
            </a:r>
            <a:endParaRPr lang="en-US" sz="900" dirty="0"/>
          </a:p>
        </p:txBody>
      </p:sp>
      <p:sp>
        <p:nvSpPr>
          <p:cNvPr id="18" name="Text 16"/>
          <p:cNvSpPr/>
          <p:nvPr/>
        </p:nvSpPr>
        <p:spPr>
          <a:xfrm>
            <a:off x="548640" y="3044952"/>
            <a:ext cx="2926080" cy="201168"/>
          </a:xfrm>
          <a:prstGeom prst="rect">
            <a:avLst/>
          </a:prstGeom>
          <a:noFill/>
          <a:ln/>
        </p:spPr>
        <p:txBody>
          <a:bodyPr wrap="square" lIns="0" tIns="0" rIns="0" bIns="0" rtlCol="0" anchor="ctr"/>
          <a:lstStyle/>
          <a:p>
            <a:pPr marL="0" indent="0">
              <a:buNone/>
            </a:pPr>
            <a:r>
              <a:rPr lang="en-US" sz="900" b="1" dirty="0">
                <a:solidFill>
                  <a:srgbClr val="FFFFFF"/>
                </a:solidFill>
                <a:latin typeface="Courier New" pitchFamily="34" charset="0"/>
                <a:ea typeface="Courier New" pitchFamily="34" charset="-122"/>
                <a:cs typeface="Courier New" pitchFamily="34" charset="-120"/>
              </a:rPr>
              <a:t>├── tools/</a:t>
            </a:r>
            <a:endParaRPr lang="en-US" sz="900" dirty="0"/>
          </a:p>
        </p:txBody>
      </p:sp>
      <p:sp>
        <p:nvSpPr>
          <p:cNvPr id="19" name="Text 17"/>
          <p:cNvSpPr/>
          <p:nvPr/>
        </p:nvSpPr>
        <p:spPr>
          <a:xfrm>
            <a:off x="3566160" y="3044952"/>
            <a:ext cx="1463040" cy="201168"/>
          </a:xfrm>
          <a:prstGeom prst="rect">
            <a:avLst/>
          </a:prstGeom>
          <a:noFill/>
          <a:ln/>
        </p:spPr>
        <p:txBody>
          <a:bodyPr wrap="square" lIns="0" tIns="0" rIns="0" bIns="0" rtlCol="0" anchor="ctr"/>
          <a:lstStyle/>
          <a:p>
            <a:pPr marL="0" indent="0">
              <a:buNone/>
            </a:pPr>
            <a:r>
              <a:rPr lang="en-US" sz="800" i="1" dirty="0">
                <a:solidFill>
                  <a:srgbClr val="00B4D8"/>
                </a:solidFill>
                <a:latin typeface="Calibri" pitchFamily="34" charset="0"/>
                <a:ea typeface="Calibri" pitchFamily="34" charset="-122"/>
                <a:cs typeface="Calibri" pitchFamily="34" charset="-120"/>
              </a:rPr>
              <a:t>Interface specifications</a:t>
            </a:r>
            <a:endParaRPr lang="en-US" sz="800" dirty="0"/>
          </a:p>
        </p:txBody>
      </p:sp>
      <p:sp>
        <p:nvSpPr>
          <p:cNvPr id="20" name="Text 18"/>
          <p:cNvSpPr/>
          <p:nvPr/>
        </p:nvSpPr>
        <p:spPr>
          <a:xfrm>
            <a:off x="548640" y="3264408"/>
            <a:ext cx="2926080" cy="201168"/>
          </a:xfrm>
          <a:prstGeom prst="rect">
            <a:avLst/>
          </a:prstGeom>
          <a:noFill/>
          <a:ln/>
        </p:spPr>
        <p:txBody>
          <a:bodyPr wrap="square" lIns="0" tIns="0" rIns="0" bIns="0" rtlCol="0" anchor="ctr"/>
          <a:lstStyle/>
          <a:p>
            <a:pPr marL="0" indent="0">
              <a:buNone/>
            </a:pPr>
            <a:r>
              <a:rPr lang="en-US" sz="900" dirty="0">
                <a:solidFill>
                  <a:srgbClr val="B0C4DE"/>
                </a:solidFill>
                <a:latin typeface="Courier New" pitchFamily="34" charset="0"/>
                <a:ea typeface="Courier New" pitchFamily="34" charset="-122"/>
                <a:cs typeface="Courier New" pitchFamily="34" charset="-120"/>
              </a:rPr>
              <a:t>│   ├── obsidian-vault.md</a:t>
            </a:r>
            <a:endParaRPr lang="en-US" sz="900" dirty="0"/>
          </a:p>
        </p:txBody>
      </p:sp>
      <p:sp>
        <p:nvSpPr>
          <p:cNvPr id="21" name="Text 19"/>
          <p:cNvSpPr/>
          <p:nvPr/>
        </p:nvSpPr>
        <p:spPr>
          <a:xfrm>
            <a:off x="3566160" y="3264408"/>
            <a:ext cx="1463040" cy="201168"/>
          </a:xfrm>
          <a:prstGeom prst="rect">
            <a:avLst/>
          </a:prstGeom>
          <a:noFill/>
          <a:ln/>
        </p:spPr>
        <p:txBody>
          <a:bodyPr wrap="square" lIns="0" tIns="0" rIns="0" bIns="0" rtlCol="0" anchor="ctr"/>
          <a:lstStyle/>
          <a:p>
            <a:pPr marL="0" indent="0">
              <a:buNone/>
            </a:pPr>
            <a:r>
              <a:rPr lang="en-US" sz="800" i="1" dirty="0">
                <a:solidFill>
                  <a:srgbClr val="00B4D8"/>
                </a:solidFill>
                <a:latin typeface="Calibri" pitchFamily="34" charset="0"/>
                <a:ea typeface="Calibri" pitchFamily="34" charset="-122"/>
                <a:cs typeface="Calibri" pitchFamily="34" charset="-120"/>
              </a:rPr>
              <a:t>Memory access</a:t>
            </a:r>
            <a:endParaRPr lang="en-US" sz="800" dirty="0"/>
          </a:p>
        </p:txBody>
      </p:sp>
      <p:sp>
        <p:nvSpPr>
          <p:cNvPr id="22" name="Text 20"/>
          <p:cNvSpPr/>
          <p:nvPr/>
        </p:nvSpPr>
        <p:spPr>
          <a:xfrm>
            <a:off x="548640" y="3483864"/>
            <a:ext cx="2926080" cy="201168"/>
          </a:xfrm>
          <a:prstGeom prst="rect">
            <a:avLst/>
          </a:prstGeom>
          <a:noFill/>
          <a:ln/>
        </p:spPr>
        <p:txBody>
          <a:bodyPr wrap="square" lIns="0" tIns="0" rIns="0" bIns="0" rtlCol="0" anchor="ctr"/>
          <a:lstStyle/>
          <a:p>
            <a:pPr marL="0" indent="0">
              <a:buNone/>
            </a:pPr>
            <a:r>
              <a:rPr lang="en-US" sz="900" dirty="0">
                <a:solidFill>
                  <a:srgbClr val="B0C4DE"/>
                </a:solidFill>
                <a:latin typeface="Courier New" pitchFamily="34" charset="0"/>
                <a:ea typeface="Courier New" pitchFamily="34" charset="-122"/>
                <a:cs typeface="Courier New" pitchFamily="34" charset="-120"/>
              </a:rPr>
              <a:t>│   └── [your-tools].md</a:t>
            </a:r>
            <a:endParaRPr lang="en-US" sz="900" dirty="0"/>
          </a:p>
        </p:txBody>
      </p:sp>
      <p:sp>
        <p:nvSpPr>
          <p:cNvPr id="23" name="Text 21"/>
          <p:cNvSpPr/>
          <p:nvPr/>
        </p:nvSpPr>
        <p:spPr>
          <a:xfrm>
            <a:off x="3566160" y="3483864"/>
            <a:ext cx="1463040" cy="201168"/>
          </a:xfrm>
          <a:prstGeom prst="rect">
            <a:avLst/>
          </a:prstGeom>
          <a:noFill/>
          <a:ln/>
        </p:spPr>
        <p:txBody>
          <a:bodyPr wrap="square" lIns="0" tIns="0" rIns="0" bIns="0" rtlCol="0" anchor="ctr"/>
          <a:lstStyle/>
          <a:p>
            <a:pPr marL="0" indent="0">
              <a:buNone/>
            </a:pPr>
            <a:r>
              <a:rPr lang="en-US" sz="800" i="1" dirty="0">
                <a:solidFill>
                  <a:srgbClr val="00B4D8"/>
                </a:solidFill>
                <a:latin typeface="Calibri" pitchFamily="34" charset="0"/>
                <a:ea typeface="Calibri" pitchFamily="34" charset="-122"/>
                <a:cs typeface="Calibri" pitchFamily="34" charset="-120"/>
              </a:rPr>
              <a:t>Built in setup</a:t>
            </a:r>
            <a:endParaRPr lang="en-US" sz="800" dirty="0"/>
          </a:p>
        </p:txBody>
      </p:sp>
      <p:sp>
        <p:nvSpPr>
          <p:cNvPr id="24" name="Text 22"/>
          <p:cNvSpPr/>
          <p:nvPr/>
        </p:nvSpPr>
        <p:spPr>
          <a:xfrm>
            <a:off x="548640" y="3703320"/>
            <a:ext cx="2926080" cy="201168"/>
          </a:xfrm>
          <a:prstGeom prst="rect">
            <a:avLst/>
          </a:prstGeom>
          <a:noFill/>
          <a:ln/>
        </p:spPr>
        <p:txBody>
          <a:bodyPr wrap="square" lIns="0" tIns="0" rIns="0" bIns="0" rtlCol="0" anchor="ctr"/>
          <a:lstStyle/>
          <a:p>
            <a:pPr marL="0" indent="0">
              <a:buNone/>
            </a:pPr>
            <a:r>
              <a:rPr lang="en-US" sz="900" dirty="0">
                <a:solidFill>
                  <a:srgbClr val="666666"/>
                </a:solidFill>
                <a:latin typeface="Courier New" pitchFamily="34" charset="0"/>
                <a:ea typeface="Courier New" pitchFamily="34" charset="-122"/>
                <a:cs typeface="Courier New" pitchFamily="34" charset="-120"/>
              </a:rPr>
              <a:t>│</a:t>
            </a:r>
            <a:endParaRPr lang="en-US" sz="900" dirty="0"/>
          </a:p>
        </p:txBody>
      </p:sp>
      <p:sp>
        <p:nvSpPr>
          <p:cNvPr id="25" name="Text 23"/>
          <p:cNvSpPr/>
          <p:nvPr/>
        </p:nvSpPr>
        <p:spPr>
          <a:xfrm>
            <a:off x="548640" y="3922776"/>
            <a:ext cx="2926080" cy="201168"/>
          </a:xfrm>
          <a:prstGeom prst="rect">
            <a:avLst/>
          </a:prstGeom>
          <a:noFill/>
          <a:ln/>
        </p:spPr>
        <p:txBody>
          <a:bodyPr wrap="square" lIns="0" tIns="0" rIns="0" bIns="0" rtlCol="0" anchor="ctr"/>
          <a:lstStyle/>
          <a:p>
            <a:pPr marL="0" indent="0">
              <a:buNone/>
            </a:pPr>
            <a:r>
              <a:rPr lang="en-US" sz="900" b="1" dirty="0">
                <a:solidFill>
                  <a:srgbClr val="FFFFFF"/>
                </a:solidFill>
                <a:latin typeface="Courier New" pitchFamily="34" charset="0"/>
                <a:ea typeface="Courier New" pitchFamily="34" charset="-122"/>
                <a:cs typeface="Courier New" pitchFamily="34" charset="-120"/>
              </a:rPr>
              <a:t>├── guardrails/</a:t>
            </a:r>
            <a:endParaRPr lang="en-US" sz="900" dirty="0"/>
          </a:p>
        </p:txBody>
      </p:sp>
      <p:sp>
        <p:nvSpPr>
          <p:cNvPr id="26" name="Text 24"/>
          <p:cNvSpPr/>
          <p:nvPr/>
        </p:nvSpPr>
        <p:spPr>
          <a:xfrm>
            <a:off x="3566160" y="3922776"/>
            <a:ext cx="1463040" cy="201168"/>
          </a:xfrm>
          <a:prstGeom prst="rect">
            <a:avLst/>
          </a:prstGeom>
          <a:noFill/>
          <a:ln/>
        </p:spPr>
        <p:txBody>
          <a:bodyPr wrap="square" lIns="0" tIns="0" rIns="0" bIns="0" rtlCol="0" anchor="ctr"/>
          <a:lstStyle/>
          <a:p>
            <a:pPr marL="0" indent="0">
              <a:buNone/>
            </a:pPr>
            <a:r>
              <a:rPr lang="en-US" sz="800" i="1" dirty="0">
                <a:solidFill>
                  <a:srgbClr val="00B4D8"/>
                </a:solidFill>
                <a:latin typeface="Calibri" pitchFamily="34" charset="0"/>
                <a:ea typeface="Calibri" pitchFamily="34" charset="-122"/>
                <a:cs typeface="Calibri" pitchFamily="34" charset="-120"/>
              </a:rPr>
              <a:t>Verification policies</a:t>
            </a:r>
            <a:endParaRPr lang="en-US" sz="800" dirty="0"/>
          </a:p>
        </p:txBody>
      </p:sp>
      <p:sp>
        <p:nvSpPr>
          <p:cNvPr id="27" name="Text 25"/>
          <p:cNvSpPr/>
          <p:nvPr/>
        </p:nvSpPr>
        <p:spPr>
          <a:xfrm>
            <a:off x="548640" y="4142232"/>
            <a:ext cx="2926080" cy="201168"/>
          </a:xfrm>
          <a:prstGeom prst="rect">
            <a:avLst/>
          </a:prstGeom>
          <a:noFill/>
          <a:ln/>
        </p:spPr>
        <p:txBody>
          <a:bodyPr wrap="square" lIns="0" tIns="0" rIns="0" bIns="0" rtlCol="0" anchor="ctr"/>
          <a:lstStyle/>
          <a:p>
            <a:pPr marL="0" indent="0">
              <a:buNone/>
            </a:pPr>
            <a:r>
              <a:rPr lang="en-US" sz="900" dirty="0">
                <a:solidFill>
                  <a:srgbClr val="B0C4DE"/>
                </a:solidFill>
                <a:latin typeface="Courier New" pitchFamily="34" charset="0"/>
                <a:ea typeface="Courier New" pitchFamily="34" charset="-122"/>
                <a:cs typeface="Courier New" pitchFamily="34" charset="-120"/>
              </a:rPr>
              <a:t>│   └── guardrails.md</a:t>
            </a:r>
            <a:endParaRPr lang="en-US" sz="900" dirty="0"/>
          </a:p>
        </p:txBody>
      </p:sp>
      <p:sp>
        <p:nvSpPr>
          <p:cNvPr id="28" name="Text 26"/>
          <p:cNvSpPr/>
          <p:nvPr/>
        </p:nvSpPr>
        <p:spPr>
          <a:xfrm>
            <a:off x="3566160" y="4142232"/>
            <a:ext cx="1463040" cy="201168"/>
          </a:xfrm>
          <a:prstGeom prst="rect">
            <a:avLst/>
          </a:prstGeom>
          <a:noFill/>
          <a:ln/>
        </p:spPr>
        <p:txBody>
          <a:bodyPr wrap="square" lIns="0" tIns="0" rIns="0" bIns="0" rtlCol="0" anchor="ctr"/>
          <a:lstStyle/>
          <a:p>
            <a:pPr marL="0" indent="0">
              <a:buNone/>
            </a:pPr>
            <a:r>
              <a:rPr lang="en-US" sz="800" i="1" dirty="0">
                <a:solidFill>
                  <a:srgbClr val="00B4D8"/>
                </a:solidFill>
                <a:latin typeface="Calibri" pitchFamily="34" charset="0"/>
                <a:ea typeface="Calibri" pitchFamily="34" charset="-122"/>
                <a:cs typeface="Calibri" pitchFamily="34" charset="-120"/>
              </a:rPr>
              <a:t>Built in setup</a:t>
            </a:r>
            <a:endParaRPr lang="en-US" sz="800" dirty="0"/>
          </a:p>
        </p:txBody>
      </p:sp>
      <p:sp>
        <p:nvSpPr>
          <p:cNvPr id="29" name="Text 27"/>
          <p:cNvSpPr/>
          <p:nvPr/>
        </p:nvSpPr>
        <p:spPr>
          <a:xfrm>
            <a:off x="548640" y="4361688"/>
            <a:ext cx="2926080" cy="201168"/>
          </a:xfrm>
          <a:prstGeom prst="rect">
            <a:avLst/>
          </a:prstGeom>
          <a:noFill/>
          <a:ln/>
        </p:spPr>
        <p:txBody>
          <a:bodyPr wrap="square" lIns="0" tIns="0" rIns="0" bIns="0" rtlCol="0" anchor="ctr"/>
          <a:lstStyle/>
          <a:p>
            <a:pPr marL="0" indent="0">
              <a:buNone/>
            </a:pPr>
            <a:r>
              <a:rPr lang="en-US" sz="900" dirty="0">
                <a:solidFill>
                  <a:srgbClr val="666666"/>
                </a:solidFill>
                <a:latin typeface="Courier New" pitchFamily="34" charset="0"/>
                <a:ea typeface="Courier New" pitchFamily="34" charset="-122"/>
                <a:cs typeface="Courier New" pitchFamily="34" charset="-120"/>
              </a:rPr>
              <a:t>│</a:t>
            </a:r>
            <a:endParaRPr lang="en-US" sz="900" dirty="0"/>
          </a:p>
        </p:txBody>
      </p:sp>
      <p:sp>
        <p:nvSpPr>
          <p:cNvPr id="30" name="Text 28"/>
          <p:cNvSpPr/>
          <p:nvPr/>
        </p:nvSpPr>
        <p:spPr>
          <a:xfrm>
            <a:off x="548640" y="4581144"/>
            <a:ext cx="2926080" cy="201168"/>
          </a:xfrm>
          <a:prstGeom prst="rect">
            <a:avLst/>
          </a:prstGeom>
          <a:noFill/>
          <a:ln/>
        </p:spPr>
        <p:txBody>
          <a:bodyPr wrap="square" lIns="0" tIns="0" rIns="0" bIns="0" rtlCol="0" anchor="ctr"/>
          <a:lstStyle/>
          <a:p>
            <a:pPr marL="0" indent="0">
              <a:buNone/>
            </a:pPr>
            <a:r>
              <a:rPr lang="en-US" sz="900" b="1" dirty="0">
                <a:solidFill>
                  <a:srgbClr val="FFFFFF"/>
                </a:solidFill>
                <a:latin typeface="Courier New" pitchFamily="34" charset="0"/>
                <a:ea typeface="Courier New" pitchFamily="34" charset="-122"/>
                <a:cs typeface="Courier New" pitchFamily="34" charset="-120"/>
              </a:rPr>
              <a:t>└── projects/</a:t>
            </a:r>
            <a:endParaRPr lang="en-US" sz="900" dirty="0"/>
          </a:p>
        </p:txBody>
      </p:sp>
      <p:sp>
        <p:nvSpPr>
          <p:cNvPr id="31" name="Text 29"/>
          <p:cNvSpPr/>
          <p:nvPr/>
        </p:nvSpPr>
        <p:spPr>
          <a:xfrm>
            <a:off x="3566160" y="4581144"/>
            <a:ext cx="1463040" cy="201168"/>
          </a:xfrm>
          <a:prstGeom prst="rect">
            <a:avLst/>
          </a:prstGeom>
          <a:noFill/>
          <a:ln/>
        </p:spPr>
        <p:txBody>
          <a:bodyPr wrap="square" lIns="0" tIns="0" rIns="0" bIns="0" rtlCol="0" anchor="ctr"/>
          <a:lstStyle/>
          <a:p>
            <a:pPr marL="0" indent="0">
              <a:buNone/>
            </a:pPr>
            <a:r>
              <a:rPr lang="en-US" sz="800" i="1" dirty="0">
                <a:solidFill>
                  <a:srgbClr val="00B4D8"/>
                </a:solidFill>
                <a:latin typeface="Calibri" pitchFamily="34" charset="0"/>
                <a:ea typeface="Calibri" pitchFamily="34" charset="-122"/>
                <a:cs typeface="Calibri" pitchFamily="34" charset="-120"/>
              </a:rPr>
              <a:t>Project workspaces</a:t>
            </a:r>
            <a:endParaRPr lang="en-US" sz="800" dirty="0"/>
          </a:p>
        </p:txBody>
      </p:sp>
      <p:sp>
        <p:nvSpPr>
          <p:cNvPr id="32" name="Text 30"/>
          <p:cNvSpPr/>
          <p:nvPr/>
        </p:nvSpPr>
        <p:spPr>
          <a:xfrm>
            <a:off x="548640" y="4800600"/>
            <a:ext cx="2926080" cy="201168"/>
          </a:xfrm>
          <a:prstGeom prst="rect">
            <a:avLst/>
          </a:prstGeom>
          <a:noFill/>
          <a:ln/>
        </p:spPr>
        <p:txBody>
          <a:bodyPr wrap="square" lIns="0" tIns="0" rIns="0" bIns="0" rtlCol="0" anchor="ctr"/>
          <a:lstStyle/>
          <a:p>
            <a:pPr marL="0" indent="0">
              <a:buNone/>
            </a:pPr>
            <a:r>
              <a:rPr lang="en-US" sz="900" dirty="0">
                <a:solidFill>
                  <a:srgbClr val="B0C4DE"/>
                </a:solidFill>
                <a:latin typeface="Courier New" pitchFamily="34" charset="0"/>
                <a:ea typeface="Courier New" pitchFamily="34" charset="-122"/>
                <a:cs typeface="Courier New" pitchFamily="34" charset="-120"/>
              </a:rPr>
              <a:t>    └── [first-project]/</a:t>
            </a:r>
            <a:endParaRPr lang="en-US" sz="900" dirty="0"/>
          </a:p>
        </p:txBody>
      </p:sp>
      <p:sp>
        <p:nvSpPr>
          <p:cNvPr id="33" name="Text 31"/>
          <p:cNvSpPr/>
          <p:nvPr/>
        </p:nvSpPr>
        <p:spPr>
          <a:xfrm>
            <a:off x="548640" y="5020056"/>
            <a:ext cx="2926080" cy="201168"/>
          </a:xfrm>
          <a:prstGeom prst="rect">
            <a:avLst/>
          </a:prstGeom>
          <a:noFill/>
          <a:ln/>
        </p:spPr>
        <p:txBody>
          <a:bodyPr wrap="square" lIns="0" tIns="0" rIns="0" bIns="0" rtlCol="0" anchor="ctr"/>
          <a:lstStyle/>
          <a:p>
            <a:pPr marL="0" indent="0">
              <a:buNone/>
            </a:pPr>
            <a:r>
              <a:rPr lang="en-US" sz="900" dirty="0">
                <a:solidFill>
                  <a:srgbClr val="B0C4DE"/>
                </a:solidFill>
                <a:latin typeface="Courier New" pitchFamily="34" charset="0"/>
                <a:ea typeface="Courier New" pitchFamily="34" charset="-122"/>
                <a:cs typeface="Courier New" pitchFamily="34" charset="-120"/>
              </a:rPr>
              <a:t>        ├── plan.md</a:t>
            </a:r>
            <a:endParaRPr lang="en-US" sz="900" dirty="0"/>
          </a:p>
        </p:txBody>
      </p:sp>
      <p:sp>
        <p:nvSpPr>
          <p:cNvPr id="34" name="Text 32"/>
          <p:cNvSpPr/>
          <p:nvPr/>
        </p:nvSpPr>
        <p:spPr>
          <a:xfrm>
            <a:off x="3566160" y="5020056"/>
            <a:ext cx="1463040" cy="201168"/>
          </a:xfrm>
          <a:prstGeom prst="rect">
            <a:avLst/>
          </a:prstGeom>
          <a:noFill/>
          <a:ln/>
        </p:spPr>
        <p:txBody>
          <a:bodyPr wrap="square" lIns="0" tIns="0" rIns="0" bIns="0" rtlCol="0" anchor="ctr"/>
          <a:lstStyle/>
          <a:p>
            <a:pPr marL="0" indent="0">
              <a:buNone/>
            </a:pPr>
            <a:r>
              <a:rPr lang="en-US" sz="800" i="1" dirty="0">
                <a:solidFill>
                  <a:srgbClr val="00B4D8"/>
                </a:solidFill>
                <a:latin typeface="Calibri" pitchFamily="34" charset="0"/>
                <a:ea typeface="Calibri" pitchFamily="34" charset="-122"/>
                <a:cs typeface="Calibri" pitchFamily="34" charset="-120"/>
              </a:rPr>
              <a:t>Built in setup</a:t>
            </a:r>
            <a:endParaRPr lang="en-US" sz="800" dirty="0"/>
          </a:p>
        </p:txBody>
      </p:sp>
      <p:sp>
        <p:nvSpPr>
          <p:cNvPr id="35" name="Text 33"/>
          <p:cNvSpPr/>
          <p:nvPr/>
        </p:nvSpPr>
        <p:spPr>
          <a:xfrm>
            <a:off x="548640" y="5239512"/>
            <a:ext cx="2926080" cy="201168"/>
          </a:xfrm>
          <a:prstGeom prst="rect">
            <a:avLst/>
          </a:prstGeom>
          <a:noFill/>
          <a:ln/>
        </p:spPr>
        <p:txBody>
          <a:bodyPr wrap="square" lIns="0" tIns="0" rIns="0" bIns="0" rtlCol="0" anchor="ctr"/>
          <a:lstStyle/>
          <a:p>
            <a:pPr marL="0" indent="0">
              <a:buNone/>
            </a:pPr>
            <a:r>
              <a:rPr lang="en-US" sz="900" dirty="0">
                <a:solidFill>
                  <a:srgbClr val="666666"/>
                </a:solidFill>
                <a:latin typeface="Courier New" pitchFamily="34" charset="0"/>
                <a:ea typeface="Courier New" pitchFamily="34" charset="-122"/>
                <a:cs typeface="Courier New" pitchFamily="34" charset="-120"/>
              </a:rPr>
              <a:t>        ├── outputs/</a:t>
            </a:r>
            <a:endParaRPr lang="en-US" sz="900" dirty="0"/>
          </a:p>
        </p:txBody>
      </p:sp>
      <p:sp>
        <p:nvSpPr>
          <p:cNvPr id="36" name="Text 34"/>
          <p:cNvSpPr/>
          <p:nvPr/>
        </p:nvSpPr>
        <p:spPr>
          <a:xfrm>
            <a:off x="548640" y="5458968"/>
            <a:ext cx="2926080" cy="201168"/>
          </a:xfrm>
          <a:prstGeom prst="rect">
            <a:avLst/>
          </a:prstGeom>
          <a:noFill/>
          <a:ln/>
        </p:spPr>
        <p:txBody>
          <a:bodyPr wrap="square" lIns="0" tIns="0" rIns="0" bIns="0" rtlCol="0" anchor="ctr"/>
          <a:lstStyle/>
          <a:p>
            <a:pPr marL="0" indent="0">
              <a:buNone/>
            </a:pPr>
            <a:r>
              <a:rPr lang="en-US" sz="900" dirty="0">
                <a:solidFill>
                  <a:srgbClr val="666666"/>
                </a:solidFill>
                <a:latin typeface="Courier New" pitchFamily="34" charset="0"/>
                <a:ea typeface="Courier New" pitchFamily="34" charset="-122"/>
                <a:cs typeface="Courier New" pitchFamily="34" charset="-120"/>
              </a:rPr>
              <a:t>        └── delivered/</a:t>
            </a:r>
            <a:endParaRPr lang="en-US" sz="900" dirty="0"/>
          </a:p>
        </p:txBody>
      </p:sp>
      <p:sp>
        <p:nvSpPr>
          <p:cNvPr id="37" name="Shape 35"/>
          <p:cNvSpPr/>
          <p:nvPr/>
        </p:nvSpPr>
        <p:spPr>
          <a:xfrm>
            <a:off x="457200" y="5577840"/>
            <a:ext cx="4572000" cy="457200"/>
          </a:xfrm>
          <a:prstGeom prst="roundRect">
            <a:avLst>
              <a:gd name="adj" fmla="val 12000"/>
            </a:avLst>
          </a:prstGeom>
          <a:solidFill>
            <a:srgbClr val="1B3A5C"/>
          </a:solidFill>
          <a:ln/>
        </p:spPr>
        <p:txBody>
          <a:bodyPr/>
          <a:lstStyle/>
          <a:p>
            <a:endParaRPr lang="en-US"/>
          </a:p>
        </p:txBody>
      </p:sp>
      <p:sp>
        <p:nvSpPr>
          <p:cNvPr id="38" name="Text 36"/>
          <p:cNvSpPr/>
          <p:nvPr/>
        </p:nvSpPr>
        <p:spPr>
          <a:xfrm>
            <a:off x="594360" y="5596128"/>
            <a:ext cx="4297680" cy="411480"/>
          </a:xfrm>
          <a:prstGeom prst="rect">
            <a:avLst/>
          </a:prstGeom>
          <a:noFill/>
          <a:ln/>
        </p:spPr>
        <p:txBody>
          <a:bodyPr wrap="square" lIns="0" tIns="0" rIns="0" bIns="0" rtlCol="0" anchor="ctr"/>
          <a:lstStyle/>
          <a:p>
            <a:pPr marL="0" indent="0">
              <a:lnSpc>
                <a:spcPct val="120000"/>
              </a:lnSpc>
              <a:buNone/>
            </a:pPr>
            <a:r>
              <a:rPr lang="en-US" sz="800" dirty="0">
                <a:solidFill>
                  <a:srgbClr val="B0C4DE"/>
                </a:solidFill>
                <a:latin typeface="Calibri" pitchFamily="34" charset="0"/>
                <a:ea typeface="Calibri" pitchFamily="34" charset="-122"/>
                <a:cs typeface="Calibri" pitchFamily="34" charset="-120"/>
              </a:rPr>
              <a:t>Memory lives externally: Obsidian (medium-term) + Graph DB (long-term) + Claude memory (platform). Accessed via tools/, not stored here.</a:t>
            </a:r>
            <a:endParaRPr lang="en-US" sz="800" dirty="0"/>
          </a:p>
        </p:txBody>
      </p:sp>
      <p:sp>
        <p:nvSpPr>
          <p:cNvPr id="39" name="Text 37"/>
          <p:cNvSpPr/>
          <p:nvPr/>
        </p:nvSpPr>
        <p:spPr>
          <a:xfrm>
            <a:off x="5486400" y="868680"/>
            <a:ext cx="5943600" cy="320040"/>
          </a:xfrm>
          <a:prstGeom prst="rect">
            <a:avLst/>
          </a:prstGeom>
          <a:noFill/>
          <a:ln/>
        </p:spPr>
        <p:txBody>
          <a:bodyPr wrap="square" lIns="0" tIns="0" rIns="0" bIns="0" rtlCol="0" anchor="ctr"/>
          <a:lstStyle/>
          <a:p>
            <a:pPr marL="0" indent="0">
              <a:buNone/>
            </a:pPr>
            <a:r>
              <a:rPr lang="en-US" sz="1400" b="1" dirty="0">
                <a:solidFill>
                  <a:srgbClr val="0D1B2A"/>
                </a:solidFill>
                <a:latin typeface="Calibri" pitchFamily="34" charset="0"/>
                <a:ea typeface="Calibri" pitchFamily="34" charset="-122"/>
                <a:cs typeface="Calibri" pitchFamily="34" charset="-120"/>
              </a:rPr>
              <a:t>The Bootstrap Sequence</a:t>
            </a:r>
            <a:endParaRPr lang="en-US" sz="1400" dirty="0"/>
          </a:p>
        </p:txBody>
      </p:sp>
      <p:sp>
        <p:nvSpPr>
          <p:cNvPr id="40" name="Text 38"/>
          <p:cNvSpPr/>
          <p:nvPr/>
        </p:nvSpPr>
        <p:spPr>
          <a:xfrm>
            <a:off x="5486400" y="1143000"/>
            <a:ext cx="5943600" cy="228600"/>
          </a:xfrm>
          <a:prstGeom prst="rect">
            <a:avLst/>
          </a:prstGeom>
          <a:noFill/>
          <a:ln/>
        </p:spPr>
        <p:txBody>
          <a:bodyPr wrap="square" lIns="0" tIns="0" rIns="0" bIns="0" rtlCol="0" anchor="ctr"/>
          <a:lstStyle/>
          <a:p>
            <a:pPr marL="0" indent="0">
              <a:buNone/>
            </a:pPr>
            <a:r>
              <a:rPr lang="en-US" sz="1000" i="1" dirty="0">
                <a:solidFill>
                  <a:srgbClr val="6B7280"/>
                </a:solidFill>
                <a:latin typeface="Calibri" pitchFamily="34" charset="0"/>
                <a:ea typeface="Calibri" pitchFamily="34" charset="-122"/>
                <a:cs typeface="Calibri" pitchFamily="34" charset="-120"/>
              </a:rPr>
              <a:t>One skill in. Five components out.</a:t>
            </a:r>
            <a:endParaRPr lang="en-US" sz="1000" dirty="0"/>
          </a:p>
        </p:txBody>
      </p:sp>
      <p:sp>
        <p:nvSpPr>
          <p:cNvPr id="41" name="Shape 39"/>
          <p:cNvSpPr/>
          <p:nvPr/>
        </p:nvSpPr>
        <p:spPr>
          <a:xfrm>
            <a:off x="5486400" y="1481328"/>
            <a:ext cx="292608" cy="292608"/>
          </a:xfrm>
          <a:prstGeom prst="ellipse">
            <a:avLst/>
          </a:prstGeom>
          <a:solidFill>
            <a:srgbClr val="415A77"/>
          </a:solidFill>
          <a:ln/>
        </p:spPr>
        <p:txBody>
          <a:bodyPr/>
          <a:lstStyle/>
          <a:p>
            <a:endParaRPr lang="en-US"/>
          </a:p>
        </p:txBody>
      </p:sp>
      <p:sp>
        <p:nvSpPr>
          <p:cNvPr id="42" name="Text 40"/>
          <p:cNvSpPr/>
          <p:nvPr/>
        </p:nvSpPr>
        <p:spPr>
          <a:xfrm>
            <a:off x="5486400" y="148132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43" name="Text 41"/>
          <p:cNvSpPr/>
          <p:nvPr/>
        </p:nvSpPr>
        <p:spPr>
          <a:xfrm>
            <a:off x="5897880" y="1463040"/>
            <a:ext cx="3657600" cy="228600"/>
          </a:xfrm>
          <a:prstGeom prst="rect">
            <a:avLst/>
          </a:prstGeom>
          <a:noFill/>
          <a:ln/>
        </p:spPr>
        <p:txBody>
          <a:bodyPr wrap="square" lIns="0" tIns="0" rIns="0" bIns="0" rtlCol="0" anchor="ctr"/>
          <a:lstStyle/>
          <a:p>
            <a:pPr marL="0" indent="0">
              <a:buNone/>
            </a:pPr>
            <a:r>
              <a:rPr lang="en-US" sz="1100" b="1" dirty="0">
                <a:solidFill>
                  <a:srgbClr val="0D1B2A"/>
                </a:solidFill>
                <a:latin typeface="Calibri" pitchFamily="34" charset="0"/>
                <a:ea typeface="Calibri" pitchFamily="34" charset="-122"/>
                <a:cs typeface="Calibri" pitchFamily="34" charset="-120"/>
              </a:rPr>
              <a:t>Create folder structure</a:t>
            </a:r>
            <a:endParaRPr lang="en-US" sz="1100" dirty="0"/>
          </a:p>
        </p:txBody>
      </p:sp>
      <p:sp>
        <p:nvSpPr>
          <p:cNvPr id="44" name="Text 42"/>
          <p:cNvSpPr/>
          <p:nvPr/>
        </p:nvSpPr>
        <p:spPr>
          <a:xfrm>
            <a:off x="5897880" y="1664208"/>
            <a:ext cx="4114800" cy="256032"/>
          </a:xfrm>
          <a:prstGeom prst="rect">
            <a:avLst/>
          </a:prstGeom>
          <a:noFill/>
          <a:ln/>
        </p:spPr>
        <p:txBody>
          <a:bodyPr wrap="square" lIns="0" tIns="0" rIns="0" bIns="0" rtlCol="0" anchor="ctr"/>
          <a:lstStyle/>
          <a:p>
            <a:pPr marL="0" indent="0">
              <a:lnSpc>
                <a:spcPct val="110000"/>
              </a:lnSpc>
              <a:buNone/>
            </a:pPr>
            <a:r>
              <a:rPr lang="en-US" sz="850" dirty="0">
                <a:solidFill>
                  <a:srgbClr val="1A1A2E"/>
                </a:solidFill>
                <a:latin typeface="Calibri" pitchFamily="34" charset="0"/>
                <a:ea typeface="Calibri" pitchFamily="34" charset="-122"/>
                <a:cs typeface="Calibri" pitchFamily="34" charset="-120"/>
              </a:rPr>
              <a:t>One terminal command. Empty scaffolding.</a:t>
            </a:r>
            <a:endParaRPr lang="en-US" sz="850" dirty="0"/>
          </a:p>
        </p:txBody>
      </p:sp>
      <p:sp>
        <p:nvSpPr>
          <p:cNvPr id="45" name="Text 43"/>
          <p:cNvSpPr/>
          <p:nvPr/>
        </p:nvSpPr>
        <p:spPr>
          <a:xfrm>
            <a:off x="10515600" y="1508760"/>
            <a:ext cx="914400" cy="22860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5 min</a:t>
            </a:r>
            <a:endParaRPr lang="en-US" sz="900" dirty="0"/>
          </a:p>
        </p:txBody>
      </p:sp>
      <p:sp>
        <p:nvSpPr>
          <p:cNvPr id="46" name="Shape 44"/>
          <p:cNvSpPr/>
          <p:nvPr/>
        </p:nvSpPr>
        <p:spPr>
          <a:xfrm>
            <a:off x="5486400" y="1979676"/>
            <a:ext cx="292608" cy="292608"/>
          </a:xfrm>
          <a:prstGeom prst="ellipse">
            <a:avLst/>
          </a:prstGeom>
          <a:solidFill>
            <a:srgbClr val="415A77"/>
          </a:solidFill>
          <a:ln/>
        </p:spPr>
        <p:txBody>
          <a:bodyPr/>
          <a:lstStyle/>
          <a:p>
            <a:endParaRPr lang="en-US"/>
          </a:p>
        </p:txBody>
      </p:sp>
      <p:sp>
        <p:nvSpPr>
          <p:cNvPr id="47" name="Text 45"/>
          <p:cNvSpPr/>
          <p:nvPr/>
        </p:nvSpPr>
        <p:spPr>
          <a:xfrm>
            <a:off x="5486400" y="1979676"/>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48" name="Text 46"/>
          <p:cNvSpPr/>
          <p:nvPr/>
        </p:nvSpPr>
        <p:spPr>
          <a:xfrm>
            <a:off x="5897880" y="1961388"/>
            <a:ext cx="3657600" cy="228600"/>
          </a:xfrm>
          <a:prstGeom prst="rect">
            <a:avLst/>
          </a:prstGeom>
          <a:noFill/>
          <a:ln/>
        </p:spPr>
        <p:txBody>
          <a:bodyPr wrap="square" lIns="0" tIns="0" rIns="0" bIns="0" rtlCol="0" anchor="ctr"/>
          <a:lstStyle/>
          <a:p>
            <a:pPr marL="0" indent="0">
              <a:buNone/>
            </a:pPr>
            <a:r>
              <a:rPr lang="en-US" sz="1100" b="1" dirty="0">
                <a:solidFill>
                  <a:srgbClr val="0D1B2A"/>
                </a:solidFill>
                <a:latin typeface="Calibri" pitchFamily="34" charset="0"/>
                <a:ea typeface="Calibri" pitchFamily="34" charset="-122"/>
                <a:cs typeface="Calibri" pitchFamily="34" charset="-120"/>
              </a:rPr>
              <a:t>Create stub CLAUDE.md</a:t>
            </a:r>
            <a:endParaRPr lang="en-US" sz="1100" dirty="0"/>
          </a:p>
        </p:txBody>
      </p:sp>
      <p:sp>
        <p:nvSpPr>
          <p:cNvPr id="49" name="Text 47"/>
          <p:cNvSpPr/>
          <p:nvPr/>
        </p:nvSpPr>
        <p:spPr>
          <a:xfrm>
            <a:off x="5897880" y="2162556"/>
            <a:ext cx="4114800" cy="256032"/>
          </a:xfrm>
          <a:prstGeom prst="rect">
            <a:avLst/>
          </a:prstGeom>
          <a:noFill/>
          <a:ln/>
        </p:spPr>
        <p:txBody>
          <a:bodyPr wrap="square" lIns="0" tIns="0" rIns="0" bIns="0" rtlCol="0" anchor="ctr"/>
          <a:lstStyle/>
          <a:p>
            <a:pPr marL="0" indent="0">
              <a:lnSpc>
                <a:spcPct val="110000"/>
              </a:lnSpc>
              <a:buNone/>
            </a:pPr>
            <a:r>
              <a:rPr lang="en-US" sz="850" dirty="0">
                <a:solidFill>
                  <a:srgbClr val="1A1A2E"/>
                </a:solidFill>
                <a:latin typeface="Calibri" pitchFamily="34" charset="0"/>
                <a:ea typeface="Calibri" pitchFamily="34" charset="-122"/>
                <a:cs typeface="Calibri" pitchFamily="34" charset="-120"/>
              </a:rPr>
              <a:t>Folder conventions + "setup mode." Four lines.</a:t>
            </a:r>
            <a:endParaRPr lang="en-US" sz="850" dirty="0"/>
          </a:p>
        </p:txBody>
      </p:sp>
      <p:sp>
        <p:nvSpPr>
          <p:cNvPr id="50" name="Text 48"/>
          <p:cNvSpPr/>
          <p:nvPr/>
        </p:nvSpPr>
        <p:spPr>
          <a:xfrm>
            <a:off x="10515600" y="2007108"/>
            <a:ext cx="914400" cy="22860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5 min</a:t>
            </a:r>
            <a:endParaRPr lang="en-US" sz="900" dirty="0"/>
          </a:p>
        </p:txBody>
      </p:sp>
      <p:sp>
        <p:nvSpPr>
          <p:cNvPr id="51" name="Shape 49"/>
          <p:cNvSpPr/>
          <p:nvPr/>
        </p:nvSpPr>
        <p:spPr>
          <a:xfrm>
            <a:off x="5486400" y="2478024"/>
            <a:ext cx="292608" cy="292608"/>
          </a:xfrm>
          <a:prstGeom prst="ellipse">
            <a:avLst/>
          </a:prstGeom>
          <a:solidFill>
            <a:srgbClr val="00B4D8"/>
          </a:solidFill>
          <a:ln/>
        </p:spPr>
        <p:txBody>
          <a:bodyPr/>
          <a:lstStyle/>
          <a:p>
            <a:endParaRPr lang="en-US"/>
          </a:p>
        </p:txBody>
      </p:sp>
      <p:sp>
        <p:nvSpPr>
          <p:cNvPr id="52" name="Text 50"/>
          <p:cNvSpPr/>
          <p:nvPr/>
        </p:nvSpPr>
        <p:spPr>
          <a:xfrm>
            <a:off x="5486400" y="247802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53" name="Text 51"/>
          <p:cNvSpPr/>
          <p:nvPr/>
        </p:nvSpPr>
        <p:spPr>
          <a:xfrm>
            <a:off x="5897880" y="2459736"/>
            <a:ext cx="3657600" cy="228600"/>
          </a:xfrm>
          <a:prstGeom prst="rect">
            <a:avLst/>
          </a:prstGeom>
          <a:noFill/>
          <a:ln/>
        </p:spPr>
        <p:txBody>
          <a:bodyPr wrap="square" lIns="0" tIns="0" rIns="0" bIns="0" rtlCol="0" anchor="ctr"/>
          <a:lstStyle/>
          <a:p>
            <a:pPr marL="0" indent="0">
              <a:buNone/>
            </a:pPr>
            <a:r>
              <a:rPr lang="en-US" sz="1100" b="1" dirty="0">
                <a:solidFill>
                  <a:srgbClr val="0D1B2A"/>
                </a:solidFill>
                <a:latin typeface="Calibri" pitchFamily="34" charset="0"/>
                <a:ea typeface="Calibri" pitchFamily="34" charset="-122"/>
                <a:cs typeface="Calibri" pitchFamily="34" charset="-120"/>
              </a:rPr>
              <a:t>Load grill-me skill</a:t>
            </a:r>
            <a:endParaRPr lang="en-US" sz="1100" dirty="0"/>
          </a:p>
        </p:txBody>
      </p:sp>
      <p:sp>
        <p:nvSpPr>
          <p:cNvPr id="54" name="Text 52"/>
          <p:cNvSpPr/>
          <p:nvPr/>
        </p:nvSpPr>
        <p:spPr>
          <a:xfrm>
            <a:off x="5897880" y="2660904"/>
            <a:ext cx="4114800" cy="256032"/>
          </a:xfrm>
          <a:prstGeom prst="rect">
            <a:avLst/>
          </a:prstGeom>
          <a:noFill/>
          <a:ln/>
        </p:spPr>
        <p:txBody>
          <a:bodyPr wrap="square" lIns="0" tIns="0" rIns="0" bIns="0" rtlCol="0" anchor="ctr"/>
          <a:lstStyle/>
          <a:p>
            <a:pPr marL="0" indent="0">
              <a:lnSpc>
                <a:spcPct val="110000"/>
              </a:lnSpc>
              <a:buNone/>
            </a:pPr>
            <a:r>
              <a:rPr lang="en-US" sz="850" dirty="0">
                <a:solidFill>
                  <a:srgbClr val="1A1A2E"/>
                </a:solidFill>
                <a:latin typeface="Calibri" pitchFamily="34" charset="0"/>
                <a:ea typeface="Calibri" pitchFamily="34" charset="-122"/>
                <a:cs typeface="Calibri" pitchFamily="34" charset="-120"/>
              </a:rPr>
              <a:t>The only pre-built artifact. Provided by ALD.</a:t>
            </a:r>
            <a:endParaRPr lang="en-US" sz="850" dirty="0"/>
          </a:p>
        </p:txBody>
      </p:sp>
      <p:sp>
        <p:nvSpPr>
          <p:cNvPr id="55" name="Text 53"/>
          <p:cNvSpPr/>
          <p:nvPr/>
        </p:nvSpPr>
        <p:spPr>
          <a:xfrm>
            <a:off x="10515600" y="2505456"/>
            <a:ext cx="914400" cy="22860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 min</a:t>
            </a:r>
            <a:endParaRPr lang="en-US" sz="900" dirty="0"/>
          </a:p>
        </p:txBody>
      </p:sp>
      <p:sp>
        <p:nvSpPr>
          <p:cNvPr id="56" name="Shape 54"/>
          <p:cNvSpPr/>
          <p:nvPr/>
        </p:nvSpPr>
        <p:spPr>
          <a:xfrm>
            <a:off x="5486400" y="2976372"/>
            <a:ext cx="292608" cy="292608"/>
          </a:xfrm>
          <a:prstGeom prst="ellipse">
            <a:avLst/>
          </a:prstGeom>
          <a:solidFill>
            <a:srgbClr val="0077B6"/>
          </a:solidFill>
          <a:ln/>
        </p:spPr>
        <p:txBody>
          <a:bodyPr/>
          <a:lstStyle/>
          <a:p>
            <a:endParaRPr lang="en-US"/>
          </a:p>
        </p:txBody>
      </p:sp>
      <p:sp>
        <p:nvSpPr>
          <p:cNvPr id="57" name="Text 55"/>
          <p:cNvSpPr/>
          <p:nvPr/>
        </p:nvSpPr>
        <p:spPr>
          <a:xfrm>
            <a:off x="5486400" y="297637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58" name="Text 56"/>
          <p:cNvSpPr/>
          <p:nvPr/>
        </p:nvSpPr>
        <p:spPr>
          <a:xfrm>
            <a:off x="5897880" y="2958084"/>
            <a:ext cx="3657600" cy="228600"/>
          </a:xfrm>
          <a:prstGeom prst="rect">
            <a:avLst/>
          </a:prstGeom>
          <a:noFill/>
          <a:ln/>
        </p:spPr>
        <p:txBody>
          <a:bodyPr wrap="square" lIns="0" tIns="0" rIns="0" bIns="0" rtlCol="0" anchor="ctr"/>
          <a:lstStyle/>
          <a:p>
            <a:pPr marL="0" indent="0">
              <a:buNone/>
            </a:pPr>
            <a:r>
              <a:rPr lang="en-US" sz="1100" b="1" dirty="0">
                <a:solidFill>
                  <a:srgbClr val="0D1B2A"/>
                </a:solidFill>
                <a:latin typeface="Calibri" pitchFamily="34" charset="0"/>
                <a:ea typeface="Calibri" pitchFamily="34" charset="-122"/>
                <a:cs typeface="Calibri" pitchFamily="34" charset="-120"/>
              </a:rPr>
              <a:t>Run grill-me interview</a:t>
            </a:r>
            <a:endParaRPr lang="en-US" sz="1100" dirty="0"/>
          </a:p>
        </p:txBody>
      </p:sp>
      <p:sp>
        <p:nvSpPr>
          <p:cNvPr id="59" name="Text 57"/>
          <p:cNvSpPr/>
          <p:nvPr/>
        </p:nvSpPr>
        <p:spPr>
          <a:xfrm>
            <a:off x="5897880" y="3159252"/>
            <a:ext cx="4114800" cy="256032"/>
          </a:xfrm>
          <a:prstGeom prst="rect">
            <a:avLst/>
          </a:prstGeom>
          <a:noFill/>
          <a:ln/>
        </p:spPr>
        <p:txBody>
          <a:bodyPr wrap="square" lIns="0" tIns="0" rIns="0" bIns="0" rtlCol="0" anchor="ctr"/>
          <a:lstStyle/>
          <a:p>
            <a:pPr marL="0" indent="0">
              <a:lnSpc>
                <a:spcPct val="110000"/>
              </a:lnSpc>
              <a:buNone/>
            </a:pPr>
            <a:r>
              <a:rPr lang="en-US" sz="850" dirty="0">
                <a:solidFill>
                  <a:srgbClr val="1A1A2E"/>
                </a:solidFill>
                <a:latin typeface="Calibri" pitchFamily="34" charset="0"/>
                <a:ea typeface="Calibri" pitchFamily="34" charset="-122"/>
                <a:cs typeface="Calibri" pitchFamily="34" charset="-120"/>
              </a:rPr>
              <a:t>Domain, tools, failure modes, methodology, priorities. The conversation seeds everything.</a:t>
            </a:r>
            <a:endParaRPr lang="en-US" sz="850" dirty="0"/>
          </a:p>
        </p:txBody>
      </p:sp>
      <p:sp>
        <p:nvSpPr>
          <p:cNvPr id="60" name="Text 58"/>
          <p:cNvSpPr/>
          <p:nvPr/>
        </p:nvSpPr>
        <p:spPr>
          <a:xfrm>
            <a:off x="10515600" y="3003804"/>
            <a:ext cx="914400" cy="22860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45 min</a:t>
            </a:r>
            <a:endParaRPr lang="en-US" sz="900" dirty="0"/>
          </a:p>
        </p:txBody>
      </p:sp>
      <p:sp>
        <p:nvSpPr>
          <p:cNvPr id="61" name="Shape 59"/>
          <p:cNvSpPr/>
          <p:nvPr/>
        </p:nvSpPr>
        <p:spPr>
          <a:xfrm>
            <a:off x="5486400" y="3474720"/>
            <a:ext cx="292608" cy="292608"/>
          </a:xfrm>
          <a:prstGeom prst="ellipse">
            <a:avLst/>
          </a:prstGeom>
          <a:solidFill>
            <a:srgbClr val="0077B6"/>
          </a:solidFill>
          <a:ln/>
        </p:spPr>
        <p:txBody>
          <a:bodyPr/>
          <a:lstStyle/>
          <a:p>
            <a:endParaRPr lang="en-US"/>
          </a:p>
        </p:txBody>
      </p:sp>
      <p:sp>
        <p:nvSpPr>
          <p:cNvPr id="62" name="Text 60"/>
          <p:cNvSpPr/>
          <p:nvPr/>
        </p:nvSpPr>
        <p:spPr>
          <a:xfrm>
            <a:off x="5486400" y="347472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63" name="Text 61"/>
          <p:cNvSpPr/>
          <p:nvPr/>
        </p:nvSpPr>
        <p:spPr>
          <a:xfrm>
            <a:off x="5897880" y="3456432"/>
            <a:ext cx="3657600" cy="228600"/>
          </a:xfrm>
          <a:prstGeom prst="rect">
            <a:avLst/>
          </a:prstGeom>
          <a:noFill/>
          <a:ln/>
        </p:spPr>
        <p:txBody>
          <a:bodyPr wrap="square" lIns="0" tIns="0" rIns="0" bIns="0" rtlCol="0" anchor="ctr"/>
          <a:lstStyle/>
          <a:p>
            <a:pPr marL="0" indent="0">
              <a:buNone/>
            </a:pPr>
            <a:r>
              <a:rPr lang="en-US" sz="1100" b="1" dirty="0">
                <a:solidFill>
                  <a:srgbClr val="0D1B2A"/>
                </a:solidFill>
                <a:latin typeface="Calibri" pitchFamily="34" charset="0"/>
                <a:ea typeface="Calibri" pitchFamily="34" charset="-122"/>
                <a:cs typeface="Calibri" pitchFamily="34" charset="-120"/>
              </a:rPr>
              <a:t>Build guardrails.md</a:t>
            </a:r>
            <a:endParaRPr lang="en-US" sz="1100" dirty="0"/>
          </a:p>
        </p:txBody>
      </p:sp>
      <p:sp>
        <p:nvSpPr>
          <p:cNvPr id="64" name="Text 62"/>
          <p:cNvSpPr/>
          <p:nvPr/>
        </p:nvSpPr>
        <p:spPr>
          <a:xfrm>
            <a:off x="5897880" y="3657600"/>
            <a:ext cx="4114800" cy="256032"/>
          </a:xfrm>
          <a:prstGeom prst="rect">
            <a:avLst/>
          </a:prstGeom>
          <a:noFill/>
          <a:ln/>
        </p:spPr>
        <p:txBody>
          <a:bodyPr wrap="square" lIns="0" tIns="0" rIns="0" bIns="0" rtlCol="0" anchor="ctr"/>
          <a:lstStyle/>
          <a:p>
            <a:pPr marL="0" indent="0">
              <a:lnSpc>
                <a:spcPct val="110000"/>
              </a:lnSpc>
              <a:buNone/>
            </a:pPr>
            <a:r>
              <a:rPr lang="en-US" sz="850" dirty="0">
                <a:solidFill>
                  <a:srgbClr val="1A1A2E"/>
                </a:solidFill>
                <a:latin typeface="Calibri" pitchFamily="34" charset="0"/>
                <a:ea typeface="Calibri" pitchFamily="34" charset="-122"/>
                <a:cs typeface="Calibri" pitchFamily="34" charset="-120"/>
              </a:rPr>
              <a:t>Constraints + quality standards from the interview.</a:t>
            </a:r>
            <a:endParaRPr lang="en-US" sz="850" dirty="0"/>
          </a:p>
        </p:txBody>
      </p:sp>
      <p:sp>
        <p:nvSpPr>
          <p:cNvPr id="65" name="Text 63"/>
          <p:cNvSpPr/>
          <p:nvPr/>
        </p:nvSpPr>
        <p:spPr>
          <a:xfrm>
            <a:off x="10515600" y="3502152"/>
            <a:ext cx="914400" cy="22860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15 min</a:t>
            </a:r>
            <a:endParaRPr lang="en-US" sz="900" dirty="0"/>
          </a:p>
        </p:txBody>
      </p:sp>
      <p:sp>
        <p:nvSpPr>
          <p:cNvPr id="66" name="Shape 64"/>
          <p:cNvSpPr/>
          <p:nvPr/>
        </p:nvSpPr>
        <p:spPr>
          <a:xfrm>
            <a:off x="5486400" y="3973068"/>
            <a:ext cx="292608" cy="292608"/>
          </a:xfrm>
          <a:prstGeom prst="ellipse">
            <a:avLst/>
          </a:prstGeom>
          <a:solidFill>
            <a:srgbClr val="0077B6"/>
          </a:solidFill>
          <a:ln/>
        </p:spPr>
        <p:txBody>
          <a:bodyPr/>
          <a:lstStyle/>
          <a:p>
            <a:endParaRPr lang="en-US"/>
          </a:p>
        </p:txBody>
      </p:sp>
      <p:sp>
        <p:nvSpPr>
          <p:cNvPr id="67" name="Text 65"/>
          <p:cNvSpPr/>
          <p:nvPr/>
        </p:nvSpPr>
        <p:spPr>
          <a:xfrm>
            <a:off x="5486400" y="397306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6</a:t>
            </a:r>
            <a:endParaRPr lang="en-US" sz="1200" dirty="0"/>
          </a:p>
        </p:txBody>
      </p:sp>
      <p:sp>
        <p:nvSpPr>
          <p:cNvPr id="68" name="Text 66"/>
          <p:cNvSpPr/>
          <p:nvPr/>
        </p:nvSpPr>
        <p:spPr>
          <a:xfrm>
            <a:off x="5897880" y="3954780"/>
            <a:ext cx="3657600" cy="228600"/>
          </a:xfrm>
          <a:prstGeom prst="rect">
            <a:avLst/>
          </a:prstGeom>
          <a:noFill/>
          <a:ln/>
        </p:spPr>
        <p:txBody>
          <a:bodyPr wrap="square" lIns="0" tIns="0" rIns="0" bIns="0" rtlCol="0" anchor="ctr"/>
          <a:lstStyle/>
          <a:p>
            <a:pPr marL="0" indent="0">
              <a:buNone/>
            </a:pPr>
            <a:r>
              <a:rPr lang="en-US" sz="1100" b="1" dirty="0">
                <a:solidFill>
                  <a:srgbClr val="0D1B2A"/>
                </a:solidFill>
                <a:latin typeface="Calibri" pitchFamily="34" charset="0"/>
                <a:ea typeface="Calibri" pitchFamily="34" charset="-122"/>
                <a:cs typeface="Calibri" pitchFamily="34" charset="-120"/>
              </a:rPr>
              <a:t>Build tool specs</a:t>
            </a:r>
            <a:endParaRPr lang="en-US" sz="1100" dirty="0"/>
          </a:p>
        </p:txBody>
      </p:sp>
      <p:sp>
        <p:nvSpPr>
          <p:cNvPr id="69" name="Text 67"/>
          <p:cNvSpPr/>
          <p:nvPr/>
        </p:nvSpPr>
        <p:spPr>
          <a:xfrm>
            <a:off x="5897880" y="4155948"/>
            <a:ext cx="4114800" cy="256032"/>
          </a:xfrm>
          <a:prstGeom prst="rect">
            <a:avLst/>
          </a:prstGeom>
          <a:noFill/>
          <a:ln/>
        </p:spPr>
        <p:txBody>
          <a:bodyPr wrap="square" lIns="0" tIns="0" rIns="0" bIns="0" rtlCol="0" anchor="ctr"/>
          <a:lstStyle/>
          <a:p>
            <a:pPr marL="0" indent="0">
              <a:lnSpc>
                <a:spcPct val="110000"/>
              </a:lnSpc>
              <a:buNone/>
            </a:pPr>
            <a:r>
              <a:rPr lang="en-US" sz="850" dirty="0">
                <a:solidFill>
                  <a:srgbClr val="1A1A2E"/>
                </a:solidFill>
                <a:latin typeface="Calibri" pitchFamily="34" charset="0"/>
                <a:ea typeface="Calibri" pitchFamily="34" charset="-122"/>
                <a:cs typeface="Calibri" pitchFamily="34" charset="-120"/>
              </a:rPr>
              <a:t>2-3 most-used resources + Obsidian vault spec.</a:t>
            </a:r>
            <a:endParaRPr lang="en-US" sz="850" dirty="0"/>
          </a:p>
        </p:txBody>
      </p:sp>
      <p:sp>
        <p:nvSpPr>
          <p:cNvPr id="70" name="Text 68"/>
          <p:cNvSpPr/>
          <p:nvPr/>
        </p:nvSpPr>
        <p:spPr>
          <a:xfrm>
            <a:off x="10515600" y="4000500"/>
            <a:ext cx="914400" cy="22860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15 min</a:t>
            </a:r>
            <a:endParaRPr lang="en-US" sz="900" dirty="0"/>
          </a:p>
        </p:txBody>
      </p:sp>
      <p:sp>
        <p:nvSpPr>
          <p:cNvPr id="71" name="Shape 69"/>
          <p:cNvSpPr/>
          <p:nvPr/>
        </p:nvSpPr>
        <p:spPr>
          <a:xfrm>
            <a:off x="5486400" y="4471416"/>
            <a:ext cx="292608" cy="292608"/>
          </a:xfrm>
          <a:prstGeom prst="ellipse">
            <a:avLst/>
          </a:prstGeom>
          <a:solidFill>
            <a:srgbClr val="0D1B2A"/>
          </a:solidFill>
          <a:ln/>
        </p:spPr>
        <p:txBody>
          <a:bodyPr/>
          <a:lstStyle/>
          <a:p>
            <a:endParaRPr lang="en-US"/>
          </a:p>
        </p:txBody>
      </p:sp>
      <p:sp>
        <p:nvSpPr>
          <p:cNvPr id="72" name="Text 70"/>
          <p:cNvSpPr/>
          <p:nvPr/>
        </p:nvSpPr>
        <p:spPr>
          <a:xfrm>
            <a:off x="5486400" y="4471416"/>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7</a:t>
            </a:r>
            <a:endParaRPr lang="en-US" sz="1200" dirty="0"/>
          </a:p>
        </p:txBody>
      </p:sp>
      <p:sp>
        <p:nvSpPr>
          <p:cNvPr id="73" name="Text 71"/>
          <p:cNvSpPr/>
          <p:nvPr/>
        </p:nvSpPr>
        <p:spPr>
          <a:xfrm>
            <a:off x="5897880" y="4453128"/>
            <a:ext cx="3657600" cy="228600"/>
          </a:xfrm>
          <a:prstGeom prst="rect">
            <a:avLst/>
          </a:prstGeom>
          <a:noFill/>
          <a:ln/>
        </p:spPr>
        <p:txBody>
          <a:bodyPr wrap="square" lIns="0" tIns="0" rIns="0" bIns="0" rtlCol="0" anchor="ctr"/>
          <a:lstStyle/>
          <a:p>
            <a:pPr marL="0" indent="0">
              <a:buNone/>
            </a:pPr>
            <a:r>
              <a:rPr lang="en-US" sz="1100" b="1" dirty="0">
                <a:solidFill>
                  <a:srgbClr val="0D1B2A"/>
                </a:solidFill>
                <a:latin typeface="Calibri" pitchFamily="34" charset="0"/>
                <a:ea typeface="Calibri" pitchFamily="34" charset="-122"/>
                <a:cs typeface="Calibri" pitchFamily="34" charset="-120"/>
              </a:rPr>
              <a:t>Build first project plan</a:t>
            </a:r>
            <a:endParaRPr lang="en-US" sz="1100" dirty="0"/>
          </a:p>
        </p:txBody>
      </p:sp>
      <p:sp>
        <p:nvSpPr>
          <p:cNvPr id="74" name="Text 72"/>
          <p:cNvSpPr/>
          <p:nvPr/>
        </p:nvSpPr>
        <p:spPr>
          <a:xfrm>
            <a:off x="5897880" y="4654296"/>
            <a:ext cx="4114800" cy="256032"/>
          </a:xfrm>
          <a:prstGeom prst="rect">
            <a:avLst/>
          </a:prstGeom>
          <a:noFill/>
          <a:ln/>
        </p:spPr>
        <p:txBody>
          <a:bodyPr wrap="square" lIns="0" tIns="0" rIns="0" bIns="0" rtlCol="0" anchor="ctr"/>
          <a:lstStyle/>
          <a:p>
            <a:pPr marL="0" indent="0">
              <a:lnSpc>
                <a:spcPct val="110000"/>
              </a:lnSpc>
              <a:buNone/>
            </a:pPr>
            <a:r>
              <a:rPr lang="en-US" sz="850" dirty="0">
                <a:solidFill>
                  <a:srgbClr val="1A1A2E"/>
                </a:solidFill>
                <a:latin typeface="Calibri" pitchFamily="34" charset="0"/>
                <a:ea typeface="Calibri" pitchFamily="34" charset="-122"/>
                <a:cs typeface="Calibri" pitchFamily="34" charset="-120"/>
              </a:rPr>
              <a:t>Formalize the project you were grilled on.</a:t>
            </a:r>
            <a:endParaRPr lang="en-US" sz="850" dirty="0"/>
          </a:p>
        </p:txBody>
      </p:sp>
      <p:sp>
        <p:nvSpPr>
          <p:cNvPr id="75" name="Text 73"/>
          <p:cNvSpPr/>
          <p:nvPr/>
        </p:nvSpPr>
        <p:spPr>
          <a:xfrm>
            <a:off x="10515600" y="4498848"/>
            <a:ext cx="914400" cy="22860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15 min</a:t>
            </a:r>
            <a:endParaRPr lang="en-US" sz="900" dirty="0"/>
          </a:p>
        </p:txBody>
      </p:sp>
      <p:sp>
        <p:nvSpPr>
          <p:cNvPr id="76" name="Shape 74"/>
          <p:cNvSpPr/>
          <p:nvPr/>
        </p:nvSpPr>
        <p:spPr>
          <a:xfrm>
            <a:off x="5486400" y="4969764"/>
            <a:ext cx="292608" cy="292608"/>
          </a:xfrm>
          <a:prstGeom prst="ellipse">
            <a:avLst/>
          </a:prstGeom>
          <a:solidFill>
            <a:srgbClr val="0D1B2A"/>
          </a:solidFill>
          <a:ln/>
        </p:spPr>
        <p:txBody>
          <a:bodyPr/>
          <a:lstStyle/>
          <a:p>
            <a:endParaRPr lang="en-US"/>
          </a:p>
        </p:txBody>
      </p:sp>
      <p:sp>
        <p:nvSpPr>
          <p:cNvPr id="77" name="Text 75"/>
          <p:cNvSpPr/>
          <p:nvPr/>
        </p:nvSpPr>
        <p:spPr>
          <a:xfrm>
            <a:off x="5486400" y="496976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8</a:t>
            </a:r>
            <a:endParaRPr lang="en-US" sz="1200" dirty="0"/>
          </a:p>
        </p:txBody>
      </p:sp>
      <p:sp>
        <p:nvSpPr>
          <p:cNvPr id="78" name="Text 76"/>
          <p:cNvSpPr/>
          <p:nvPr/>
        </p:nvSpPr>
        <p:spPr>
          <a:xfrm>
            <a:off x="5897880" y="4951476"/>
            <a:ext cx="3657600" cy="228600"/>
          </a:xfrm>
          <a:prstGeom prst="rect">
            <a:avLst/>
          </a:prstGeom>
          <a:noFill/>
          <a:ln/>
        </p:spPr>
        <p:txBody>
          <a:bodyPr wrap="square" lIns="0" tIns="0" rIns="0" bIns="0" rtlCol="0" anchor="ctr"/>
          <a:lstStyle/>
          <a:p>
            <a:pPr marL="0" indent="0">
              <a:buNone/>
            </a:pPr>
            <a:r>
              <a:rPr lang="en-US" sz="1100" b="1" dirty="0">
                <a:solidFill>
                  <a:srgbClr val="0D1B2A"/>
                </a:solidFill>
                <a:latin typeface="Calibri" pitchFamily="34" charset="0"/>
                <a:ea typeface="Calibri" pitchFamily="34" charset="-122"/>
                <a:cs typeface="Calibri" pitchFamily="34" charset="-120"/>
              </a:rPr>
              <a:t>Build first skill</a:t>
            </a:r>
            <a:endParaRPr lang="en-US" sz="1100" dirty="0"/>
          </a:p>
        </p:txBody>
      </p:sp>
      <p:sp>
        <p:nvSpPr>
          <p:cNvPr id="79" name="Text 77"/>
          <p:cNvSpPr/>
          <p:nvPr/>
        </p:nvSpPr>
        <p:spPr>
          <a:xfrm>
            <a:off x="5897880" y="5152644"/>
            <a:ext cx="4114800" cy="256032"/>
          </a:xfrm>
          <a:prstGeom prst="rect">
            <a:avLst/>
          </a:prstGeom>
          <a:noFill/>
          <a:ln/>
        </p:spPr>
        <p:txBody>
          <a:bodyPr wrap="square" lIns="0" tIns="0" rIns="0" bIns="0" rtlCol="0" anchor="ctr"/>
          <a:lstStyle/>
          <a:p>
            <a:pPr marL="0" indent="0">
              <a:lnSpc>
                <a:spcPct val="110000"/>
              </a:lnSpc>
              <a:buNone/>
            </a:pPr>
            <a:r>
              <a:rPr lang="en-US" sz="850" dirty="0">
                <a:solidFill>
                  <a:srgbClr val="1A1A2E"/>
                </a:solidFill>
                <a:latin typeface="Calibri" pitchFamily="34" charset="0"/>
                <a:ea typeface="Calibri" pitchFamily="34" charset="-122"/>
                <a:cs typeface="Calibri" pitchFamily="34" charset="-120"/>
              </a:rPr>
              <a:t>Your highest-value repeatable task, encoded.</a:t>
            </a:r>
            <a:endParaRPr lang="en-US" sz="850" dirty="0"/>
          </a:p>
        </p:txBody>
      </p:sp>
      <p:sp>
        <p:nvSpPr>
          <p:cNvPr id="80" name="Text 78"/>
          <p:cNvSpPr/>
          <p:nvPr/>
        </p:nvSpPr>
        <p:spPr>
          <a:xfrm>
            <a:off x="10515600" y="4997196"/>
            <a:ext cx="914400" cy="22860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20 min</a:t>
            </a:r>
            <a:endParaRPr lang="en-US" sz="900" dirty="0"/>
          </a:p>
        </p:txBody>
      </p:sp>
      <p:sp>
        <p:nvSpPr>
          <p:cNvPr id="81" name="Shape 79"/>
          <p:cNvSpPr/>
          <p:nvPr/>
        </p:nvSpPr>
        <p:spPr>
          <a:xfrm>
            <a:off x="5486400" y="5468112"/>
            <a:ext cx="292608" cy="292608"/>
          </a:xfrm>
          <a:prstGeom prst="ellipse">
            <a:avLst/>
          </a:prstGeom>
          <a:solidFill>
            <a:srgbClr val="0D1B2A"/>
          </a:solidFill>
          <a:ln/>
        </p:spPr>
        <p:txBody>
          <a:bodyPr/>
          <a:lstStyle/>
          <a:p>
            <a:endParaRPr lang="en-US"/>
          </a:p>
        </p:txBody>
      </p:sp>
      <p:sp>
        <p:nvSpPr>
          <p:cNvPr id="82" name="Text 80"/>
          <p:cNvSpPr/>
          <p:nvPr/>
        </p:nvSpPr>
        <p:spPr>
          <a:xfrm>
            <a:off x="5486400" y="546811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9</a:t>
            </a:r>
            <a:endParaRPr lang="en-US" sz="1200" dirty="0"/>
          </a:p>
        </p:txBody>
      </p:sp>
      <p:sp>
        <p:nvSpPr>
          <p:cNvPr id="83" name="Text 81"/>
          <p:cNvSpPr/>
          <p:nvPr/>
        </p:nvSpPr>
        <p:spPr>
          <a:xfrm>
            <a:off x="5897880" y="5449824"/>
            <a:ext cx="3657600" cy="228600"/>
          </a:xfrm>
          <a:prstGeom prst="rect">
            <a:avLst/>
          </a:prstGeom>
          <a:noFill/>
          <a:ln/>
        </p:spPr>
        <p:txBody>
          <a:bodyPr wrap="square" lIns="0" tIns="0" rIns="0" bIns="0" rtlCol="0" anchor="ctr"/>
          <a:lstStyle/>
          <a:p>
            <a:pPr marL="0" indent="0">
              <a:buNone/>
            </a:pPr>
            <a:r>
              <a:rPr lang="en-US" sz="1100" b="1" dirty="0">
                <a:solidFill>
                  <a:srgbClr val="0D1B2A"/>
                </a:solidFill>
                <a:latin typeface="Calibri" pitchFamily="34" charset="0"/>
                <a:ea typeface="Calibri" pitchFamily="34" charset="-122"/>
                <a:cs typeface="Calibri" pitchFamily="34" charset="-120"/>
              </a:rPr>
              <a:t>Expand CLAUDE.md</a:t>
            </a:r>
            <a:endParaRPr lang="en-US" sz="1100" dirty="0"/>
          </a:p>
        </p:txBody>
      </p:sp>
      <p:sp>
        <p:nvSpPr>
          <p:cNvPr id="84" name="Text 82"/>
          <p:cNvSpPr/>
          <p:nvPr/>
        </p:nvSpPr>
        <p:spPr>
          <a:xfrm>
            <a:off x="5897880" y="5650992"/>
            <a:ext cx="4114800" cy="256032"/>
          </a:xfrm>
          <a:prstGeom prst="rect">
            <a:avLst/>
          </a:prstGeom>
          <a:noFill/>
          <a:ln/>
        </p:spPr>
        <p:txBody>
          <a:bodyPr wrap="square" lIns="0" tIns="0" rIns="0" bIns="0" rtlCol="0" anchor="ctr"/>
          <a:lstStyle/>
          <a:p>
            <a:pPr marL="0" indent="0">
              <a:lnSpc>
                <a:spcPct val="110000"/>
              </a:lnSpc>
              <a:buNone/>
            </a:pPr>
            <a:r>
              <a:rPr lang="en-US" sz="850" dirty="0">
                <a:solidFill>
                  <a:srgbClr val="1A1A2E"/>
                </a:solidFill>
                <a:latin typeface="Calibri" pitchFamily="34" charset="0"/>
                <a:ea typeface="Calibri" pitchFamily="34" charset="-122"/>
                <a:cs typeface="Calibri" pitchFamily="34" charset="-120"/>
              </a:rPr>
              <a:t>Voice, preferences, harness inventory.</a:t>
            </a:r>
            <a:endParaRPr lang="en-US" sz="850" dirty="0"/>
          </a:p>
        </p:txBody>
      </p:sp>
      <p:sp>
        <p:nvSpPr>
          <p:cNvPr id="85" name="Text 83"/>
          <p:cNvSpPr/>
          <p:nvPr/>
        </p:nvSpPr>
        <p:spPr>
          <a:xfrm>
            <a:off x="10515600" y="5495544"/>
            <a:ext cx="914400" cy="228600"/>
          </a:xfrm>
          <a:prstGeom prst="rect">
            <a:avLst/>
          </a:prstGeom>
          <a:noFill/>
          <a:ln/>
        </p:spPr>
        <p:txBody>
          <a:bodyPr wrap="square" lIns="0" tIns="0" rIns="0" bIns="0"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10 min</a:t>
            </a:r>
            <a:endParaRPr lang="en-US" sz="900" dirty="0"/>
          </a:p>
        </p:txBody>
      </p:sp>
      <p:sp>
        <p:nvSpPr>
          <p:cNvPr id="86" name="Shape 84"/>
          <p:cNvSpPr/>
          <p:nvPr/>
        </p:nvSpPr>
        <p:spPr>
          <a:xfrm>
            <a:off x="5486400" y="5989320"/>
            <a:ext cx="6400800" cy="411480"/>
          </a:xfrm>
          <a:prstGeom prst="roundRect">
            <a:avLst>
              <a:gd name="adj" fmla="val 17778"/>
            </a:avLst>
          </a:prstGeom>
          <a:solidFill>
            <a:srgbClr val="00B4D8"/>
          </a:solidFill>
          <a:ln/>
        </p:spPr>
        <p:txBody>
          <a:bodyPr/>
          <a:lstStyle/>
          <a:p>
            <a:endParaRPr lang="en-US"/>
          </a:p>
        </p:txBody>
      </p:sp>
      <p:sp>
        <p:nvSpPr>
          <p:cNvPr id="87" name="Text 85"/>
          <p:cNvSpPr/>
          <p:nvPr/>
        </p:nvSpPr>
        <p:spPr>
          <a:xfrm>
            <a:off x="5669280" y="6007608"/>
            <a:ext cx="603504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Total: ~2 hours. You walk out with a functioning harness.</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7">
    <p:bg>
      <p:bgPr>
        <a:solidFill>
          <a:srgbClr val="0077B6"/>
        </a:solidFill>
        <a:effectLst/>
      </p:bgPr>
    </p:bg>
    <p:spTree>
      <p:nvGrpSpPr>
        <p:cNvPr id="1" name=""/>
        <p:cNvGrpSpPr/>
        <p:nvPr/>
      </p:nvGrpSpPr>
      <p:grpSpPr>
        <a:xfrm>
          <a:off x="0" y="0"/>
          <a:ext cx="0" cy="0"/>
          <a:chOff x="0" y="0"/>
          <a:chExt cx="0" cy="0"/>
        </a:xfrm>
      </p:grpSpPr>
      <p:sp>
        <p:nvSpPr>
          <p:cNvPr id="2" name="Text 0"/>
          <p:cNvSpPr/>
          <p:nvPr/>
        </p:nvSpPr>
        <p:spPr>
          <a:xfrm>
            <a:off x="731520" y="548640"/>
            <a:ext cx="10058400" cy="731520"/>
          </a:xfrm>
          <a:prstGeom prst="rect">
            <a:avLst/>
          </a:prstGeom>
          <a:noFill/>
          <a:ln/>
        </p:spPr>
        <p:txBody>
          <a:bodyPr wrap="square" rtlCol="0" anchor="ctr"/>
          <a:lstStyle/>
          <a:p>
            <a:pPr marL="0" indent="0">
              <a:buNone/>
            </a:pPr>
            <a:r>
              <a:rPr lang="en-US" sz="3200" b="1" dirty="0">
                <a:solidFill>
                  <a:srgbClr val="FFFFFF"/>
                </a:solidFill>
                <a:latin typeface="Calibri" pitchFamily="34" charset="0"/>
                <a:ea typeface="Calibri" pitchFamily="34" charset="-122"/>
                <a:cs typeface="Calibri" pitchFamily="34" charset="-120"/>
              </a:rPr>
              <a:t>What I’ll Share With You</a:t>
            </a:r>
            <a:endParaRPr lang="en-US" sz="3200" dirty="0"/>
          </a:p>
        </p:txBody>
      </p:sp>
      <p:sp>
        <p:nvSpPr>
          <p:cNvPr id="3" name="Shape 1"/>
          <p:cNvSpPr/>
          <p:nvPr/>
        </p:nvSpPr>
        <p:spPr>
          <a:xfrm>
            <a:off x="731520" y="1554480"/>
            <a:ext cx="10698480" cy="1051560"/>
          </a:xfrm>
          <a:prstGeom prst="roundRect">
            <a:avLst>
              <a:gd name="adj" fmla="val 8696"/>
            </a:avLst>
          </a:prstGeom>
          <a:solidFill>
            <a:srgbClr val="00639E"/>
          </a:solidFill>
          <a:ln/>
        </p:spPr>
        <p:txBody>
          <a:bodyPr/>
          <a:lstStyle/>
          <a:p>
            <a:endParaRPr lang="en-US"/>
          </a:p>
        </p:txBody>
      </p:sp>
      <p:sp>
        <p:nvSpPr>
          <p:cNvPr id="4" name="Text 2"/>
          <p:cNvSpPr/>
          <p:nvPr/>
        </p:nvSpPr>
        <p:spPr>
          <a:xfrm>
            <a:off x="914400" y="1664208"/>
            <a:ext cx="548640" cy="548640"/>
          </a:xfrm>
          <a:prstGeom prst="rect">
            <a:avLst/>
          </a:prstGeom>
          <a:noFill/>
          <a:ln/>
        </p:spPr>
        <p:txBody>
          <a:bodyPr wrap="square" lIns="0" tIns="0" rIns="0" bIns="0" rtlCol="0" anchor="ctr"/>
          <a:lstStyle/>
          <a:p>
            <a:pPr marL="0" indent="0" algn="ctr">
              <a:buNone/>
            </a:pPr>
            <a:r>
              <a:rPr lang="en-US" sz="2400" dirty="0">
                <a:solidFill>
                  <a:srgbClr val="000000"/>
                </a:solidFill>
              </a:rPr>
              <a:t>📋</a:t>
            </a:r>
            <a:endParaRPr lang="en-US" sz="2400" dirty="0"/>
          </a:p>
        </p:txBody>
      </p:sp>
      <p:sp>
        <p:nvSpPr>
          <p:cNvPr id="5" name="Text 3"/>
          <p:cNvSpPr/>
          <p:nvPr/>
        </p:nvSpPr>
        <p:spPr>
          <a:xfrm>
            <a:off x="1645920" y="1627632"/>
            <a:ext cx="9326880" cy="36576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Harness Setup Guide</a:t>
            </a:r>
            <a:endParaRPr lang="en-US" sz="1600" dirty="0"/>
          </a:p>
        </p:txBody>
      </p:sp>
      <p:sp>
        <p:nvSpPr>
          <p:cNvPr id="6" name="Text 4"/>
          <p:cNvSpPr/>
          <p:nvPr/>
        </p:nvSpPr>
        <p:spPr>
          <a:xfrm>
            <a:off x="1645920" y="1965960"/>
            <a:ext cx="9326880" cy="548640"/>
          </a:xfrm>
          <a:prstGeom prst="rect">
            <a:avLst/>
          </a:prstGeom>
          <a:noFill/>
          <a:ln/>
        </p:spPr>
        <p:txBody>
          <a:bodyPr wrap="square" lIns="0" tIns="0" rIns="0" bIns="0" rtlCol="0" anchor="ctr"/>
          <a:lstStyle/>
          <a:p>
            <a:pPr marL="0" indent="0">
              <a:lnSpc>
                <a:spcPct val="120000"/>
              </a:lnSpc>
              <a:buNone/>
            </a:pPr>
            <a:r>
              <a:rPr lang="en-US" sz="1100" dirty="0">
                <a:solidFill>
                  <a:srgbClr val="D0E8F5"/>
                </a:solidFill>
                <a:latin typeface="Calibri" pitchFamily="34" charset="0"/>
                <a:ea typeface="Calibri" pitchFamily="34" charset="-122"/>
                <a:cs typeface="Calibri" pitchFamily="34" charset="-120"/>
              </a:rPr>
              <a:t>A self-executing markdown. Load it into Claude Code, follow the prompts. It interviews you, builds your folder structure, guardrails, tool specs, first project plan, and first skill. Two hours to a functioning harness.</a:t>
            </a:r>
            <a:endParaRPr lang="en-US" sz="1100" dirty="0"/>
          </a:p>
        </p:txBody>
      </p:sp>
      <p:sp>
        <p:nvSpPr>
          <p:cNvPr id="7" name="Shape 5"/>
          <p:cNvSpPr/>
          <p:nvPr/>
        </p:nvSpPr>
        <p:spPr>
          <a:xfrm>
            <a:off x="731520" y="2788920"/>
            <a:ext cx="10698480" cy="1051560"/>
          </a:xfrm>
          <a:prstGeom prst="roundRect">
            <a:avLst>
              <a:gd name="adj" fmla="val 8696"/>
            </a:avLst>
          </a:prstGeom>
          <a:solidFill>
            <a:srgbClr val="00639E"/>
          </a:solidFill>
          <a:ln/>
        </p:spPr>
        <p:txBody>
          <a:bodyPr/>
          <a:lstStyle/>
          <a:p>
            <a:endParaRPr lang="en-US"/>
          </a:p>
        </p:txBody>
      </p:sp>
      <p:sp>
        <p:nvSpPr>
          <p:cNvPr id="8" name="Text 6"/>
          <p:cNvSpPr/>
          <p:nvPr/>
        </p:nvSpPr>
        <p:spPr>
          <a:xfrm>
            <a:off x="914400" y="2898648"/>
            <a:ext cx="548640" cy="548640"/>
          </a:xfrm>
          <a:prstGeom prst="rect">
            <a:avLst/>
          </a:prstGeom>
          <a:noFill/>
          <a:ln/>
        </p:spPr>
        <p:txBody>
          <a:bodyPr wrap="square" lIns="0" tIns="0" rIns="0" bIns="0" rtlCol="0" anchor="ctr"/>
          <a:lstStyle/>
          <a:p>
            <a:pPr marL="0" indent="0" algn="ctr">
              <a:buNone/>
            </a:pPr>
            <a:r>
              <a:rPr lang="en-US" sz="2400" dirty="0">
                <a:solidFill>
                  <a:srgbClr val="000000"/>
                </a:solidFill>
              </a:rPr>
              <a:t>📄</a:t>
            </a:r>
            <a:endParaRPr lang="en-US" sz="2400" dirty="0"/>
          </a:p>
        </p:txBody>
      </p:sp>
      <p:sp>
        <p:nvSpPr>
          <p:cNvPr id="9" name="Text 7"/>
          <p:cNvSpPr/>
          <p:nvPr/>
        </p:nvSpPr>
        <p:spPr>
          <a:xfrm>
            <a:off x="1645920" y="2862072"/>
            <a:ext cx="9326880" cy="36576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Skill library + grill-me bootstrap</a:t>
            </a:r>
            <a:endParaRPr lang="en-US" sz="1600" dirty="0"/>
          </a:p>
        </p:txBody>
      </p:sp>
      <p:sp>
        <p:nvSpPr>
          <p:cNvPr id="10" name="Text 8"/>
          <p:cNvSpPr/>
          <p:nvPr/>
        </p:nvSpPr>
        <p:spPr>
          <a:xfrm>
            <a:off x="1645920" y="3200400"/>
            <a:ext cx="9326880" cy="548640"/>
          </a:xfrm>
          <a:prstGeom prst="rect">
            <a:avLst/>
          </a:prstGeom>
          <a:noFill/>
          <a:ln/>
        </p:spPr>
        <p:txBody>
          <a:bodyPr wrap="square" lIns="0" tIns="0" rIns="0" bIns="0" rtlCol="0" anchor="ctr"/>
          <a:lstStyle/>
          <a:p>
            <a:pPr marL="0" indent="0">
              <a:lnSpc>
                <a:spcPct val="120000"/>
              </a:lnSpc>
              <a:buNone/>
            </a:pPr>
            <a:r>
              <a:rPr lang="en-US" sz="1100" dirty="0">
                <a:solidFill>
                  <a:srgbClr val="D0E8F5"/>
                </a:solidFill>
                <a:latin typeface="Calibri" pitchFamily="34" charset="0"/>
                <a:ea typeface="Calibri" pitchFamily="34" charset="-122"/>
                <a:cs typeface="Calibri" pitchFamily="34" charset="-120"/>
              </a:rPr>
              <a:t>The grill-me skill is the bootstrap artifact — one skill in, five components out. Plus literature research, person-brief-synthesis, and others. Drop them into your skills/ folder.</a:t>
            </a:r>
            <a:endParaRPr lang="en-US" sz="1100" dirty="0"/>
          </a:p>
        </p:txBody>
      </p:sp>
      <p:sp>
        <p:nvSpPr>
          <p:cNvPr id="11" name="Shape 9"/>
          <p:cNvSpPr/>
          <p:nvPr/>
        </p:nvSpPr>
        <p:spPr>
          <a:xfrm>
            <a:off x="731520" y="4023360"/>
            <a:ext cx="10698480" cy="1051560"/>
          </a:xfrm>
          <a:prstGeom prst="roundRect">
            <a:avLst>
              <a:gd name="adj" fmla="val 8696"/>
            </a:avLst>
          </a:prstGeom>
          <a:solidFill>
            <a:srgbClr val="00639E"/>
          </a:solidFill>
          <a:ln/>
        </p:spPr>
        <p:txBody>
          <a:bodyPr/>
          <a:lstStyle/>
          <a:p>
            <a:endParaRPr lang="en-US"/>
          </a:p>
        </p:txBody>
      </p:sp>
      <p:sp>
        <p:nvSpPr>
          <p:cNvPr id="12" name="Text 10"/>
          <p:cNvSpPr/>
          <p:nvPr/>
        </p:nvSpPr>
        <p:spPr>
          <a:xfrm>
            <a:off x="914400" y="4133088"/>
            <a:ext cx="548640" cy="548640"/>
          </a:xfrm>
          <a:prstGeom prst="rect">
            <a:avLst/>
          </a:prstGeom>
          <a:noFill/>
          <a:ln/>
        </p:spPr>
        <p:txBody>
          <a:bodyPr wrap="square" lIns="0" tIns="0" rIns="0" bIns="0" rtlCol="0" anchor="ctr"/>
          <a:lstStyle/>
          <a:p>
            <a:pPr marL="0" indent="0" algn="ctr">
              <a:buNone/>
            </a:pPr>
            <a:r>
              <a:rPr lang="en-US" sz="2400" dirty="0">
                <a:solidFill>
                  <a:srgbClr val="000000"/>
                </a:solidFill>
              </a:rPr>
              <a:t>📓</a:t>
            </a:r>
            <a:endParaRPr lang="en-US" sz="2400" dirty="0"/>
          </a:p>
        </p:txBody>
      </p:sp>
      <p:sp>
        <p:nvSpPr>
          <p:cNvPr id="13" name="Text 11"/>
          <p:cNvSpPr/>
          <p:nvPr/>
        </p:nvSpPr>
        <p:spPr>
          <a:xfrm>
            <a:off x="1645920" y="4096512"/>
            <a:ext cx="9326880" cy="36576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Obsidian starter template</a:t>
            </a:r>
            <a:endParaRPr lang="en-US" sz="1600" dirty="0"/>
          </a:p>
        </p:txBody>
      </p:sp>
      <p:sp>
        <p:nvSpPr>
          <p:cNvPr id="14" name="Text 12"/>
          <p:cNvSpPr/>
          <p:nvPr/>
        </p:nvSpPr>
        <p:spPr>
          <a:xfrm>
            <a:off x="1645920" y="4434840"/>
            <a:ext cx="9326880" cy="548640"/>
          </a:xfrm>
          <a:prstGeom prst="rect">
            <a:avLst/>
          </a:prstGeom>
          <a:noFill/>
          <a:ln/>
        </p:spPr>
        <p:txBody>
          <a:bodyPr wrap="square" lIns="0" tIns="0" rIns="0" bIns="0" rtlCol="0" anchor="ctr"/>
          <a:lstStyle/>
          <a:p>
            <a:pPr marL="0" indent="0">
              <a:lnSpc>
                <a:spcPct val="120000"/>
              </a:lnSpc>
              <a:buNone/>
            </a:pPr>
            <a:r>
              <a:rPr lang="en-US" sz="1100" dirty="0">
                <a:solidFill>
                  <a:srgbClr val="D0E8F5"/>
                </a:solidFill>
                <a:latin typeface="Calibri" pitchFamily="34" charset="0"/>
                <a:ea typeface="Calibri" pitchFamily="34" charset="-122"/>
                <a:cs typeface="Calibri" pitchFamily="34" charset="-120"/>
              </a:rPr>
              <a:t>Pre-linked vault structure matching the harness memory architecture: projects, meetings, literature, people. Your medium-term memory layer, ready to populate.</a:t>
            </a:r>
            <a:endParaRPr lang="en-US" sz="1100" dirty="0"/>
          </a:p>
        </p:txBody>
      </p:sp>
      <p:sp>
        <p:nvSpPr>
          <p:cNvPr id="15" name="Shape 13"/>
          <p:cNvSpPr/>
          <p:nvPr/>
        </p:nvSpPr>
        <p:spPr>
          <a:xfrm>
            <a:off x="731520" y="5257800"/>
            <a:ext cx="10698480" cy="1051560"/>
          </a:xfrm>
          <a:prstGeom prst="roundRect">
            <a:avLst>
              <a:gd name="adj" fmla="val 8696"/>
            </a:avLst>
          </a:prstGeom>
          <a:solidFill>
            <a:srgbClr val="00639E"/>
          </a:solidFill>
          <a:ln/>
        </p:spPr>
        <p:txBody>
          <a:bodyPr/>
          <a:lstStyle/>
          <a:p>
            <a:endParaRPr lang="en-US"/>
          </a:p>
        </p:txBody>
      </p:sp>
      <p:sp>
        <p:nvSpPr>
          <p:cNvPr id="16" name="Text 14"/>
          <p:cNvSpPr/>
          <p:nvPr/>
        </p:nvSpPr>
        <p:spPr>
          <a:xfrm>
            <a:off x="914400" y="5367528"/>
            <a:ext cx="548640" cy="548640"/>
          </a:xfrm>
          <a:prstGeom prst="rect">
            <a:avLst/>
          </a:prstGeom>
          <a:noFill/>
          <a:ln/>
        </p:spPr>
        <p:txBody>
          <a:bodyPr wrap="square" lIns="0" tIns="0" rIns="0" bIns="0" rtlCol="0" anchor="ctr"/>
          <a:lstStyle/>
          <a:p>
            <a:pPr marL="0" indent="0" algn="ctr">
              <a:buNone/>
            </a:pPr>
            <a:r>
              <a:rPr lang="en-US" sz="2400" dirty="0">
                <a:solidFill>
                  <a:srgbClr val="000000"/>
                </a:solidFill>
              </a:rPr>
              <a:t>🔥</a:t>
            </a:r>
            <a:endParaRPr lang="en-US" sz="2400" dirty="0"/>
          </a:p>
        </p:txBody>
      </p:sp>
      <p:sp>
        <p:nvSpPr>
          <p:cNvPr id="17" name="Text 15"/>
          <p:cNvSpPr/>
          <p:nvPr/>
        </p:nvSpPr>
        <p:spPr>
          <a:xfrm>
            <a:off x="1645920" y="5330952"/>
            <a:ext cx="9326880" cy="36576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Live demo: first loop</a:t>
            </a:r>
            <a:endParaRPr lang="en-US" sz="1600" dirty="0"/>
          </a:p>
        </p:txBody>
      </p:sp>
      <p:sp>
        <p:nvSpPr>
          <p:cNvPr id="18" name="Text 16"/>
          <p:cNvSpPr/>
          <p:nvPr/>
        </p:nvSpPr>
        <p:spPr>
          <a:xfrm>
            <a:off x="1645920" y="5669280"/>
            <a:ext cx="9326880" cy="548640"/>
          </a:xfrm>
          <a:prstGeom prst="rect">
            <a:avLst/>
          </a:prstGeom>
          <a:noFill/>
          <a:ln/>
        </p:spPr>
        <p:txBody>
          <a:bodyPr wrap="square" lIns="0" tIns="0" rIns="0" bIns="0" rtlCol="0" anchor="ctr"/>
          <a:lstStyle/>
          <a:p>
            <a:pPr marL="0" indent="0">
              <a:lnSpc>
                <a:spcPct val="120000"/>
              </a:lnSpc>
              <a:buNone/>
            </a:pPr>
            <a:r>
              <a:rPr lang="en-US" sz="1100" dirty="0">
                <a:solidFill>
                  <a:srgbClr val="D0E8F5"/>
                </a:solidFill>
                <a:latin typeface="Calibri" pitchFamily="34" charset="0"/>
                <a:ea typeface="Calibri" pitchFamily="34" charset="-122"/>
                <a:cs typeface="Calibri" pitchFamily="34" charset="-120"/>
              </a:rPr>
              <a:t>Bring a research direction. We’ll run the first stage of the curiosity loop live: seed → grill-me → project plan. Watch information persist in the harness folder structure — not disappear when the tab closes.</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731520" y="1645920"/>
            <a:ext cx="10058400" cy="2286000"/>
          </a:xfrm>
          <a:prstGeom prst="rect">
            <a:avLst/>
          </a:prstGeom>
          <a:noFill/>
          <a:ln/>
        </p:spPr>
        <p:txBody>
          <a:bodyPr wrap="square" rtlCol="0" anchor="ctr"/>
          <a:lstStyle/>
          <a:p>
            <a:pPr marL="0" indent="0">
              <a:lnSpc>
                <a:spcPct val="130000"/>
              </a:lnSpc>
              <a:buNone/>
            </a:pPr>
            <a:r>
              <a:rPr lang="en-US" sz="3800" b="1" dirty="0">
                <a:solidFill>
                  <a:srgbClr val="FFFFFF"/>
                </a:solidFill>
                <a:latin typeface="Calibri" pitchFamily="34" charset="0"/>
                <a:ea typeface="Calibri" pitchFamily="34" charset="-122"/>
                <a:cs typeface="Calibri" pitchFamily="34" charset="-120"/>
              </a:rPr>
              <a:t>The model is a commodity.</a:t>
            </a:r>
            <a:endParaRPr lang="en-US" sz="3800" dirty="0"/>
          </a:p>
          <a:p>
            <a:pPr marL="0" indent="0">
              <a:lnSpc>
                <a:spcPct val="130000"/>
              </a:lnSpc>
              <a:buNone/>
            </a:pPr>
            <a:r>
              <a:rPr lang="en-US" sz="3800" b="1" dirty="0">
                <a:solidFill>
                  <a:srgbClr val="FFFFFF"/>
                </a:solidFill>
                <a:latin typeface="Calibri" pitchFamily="34" charset="0"/>
                <a:ea typeface="Calibri" pitchFamily="34" charset="-122"/>
                <a:cs typeface="Calibri" pitchFamily="34" charset="-120"/>
              </a:rPr>
              <a:t>The harness is the science.</a:t>
            </a:r>
            <a:endParaRPr lang="en-US" sz="3800" dirty="0"/>
          </a:p>
        </p:txBody>
      </p:sp>
      <p:sp>
        <p:nvSpPr>
          <p:cNvPr id="3" name="Shape 1"/>
          <p:cNvSpPr/>
          <p:nvPr/>
        </p:nvSpPr>
        <p:spPr>
          <a:xfrm>
            <a:off x="731520" y="4206240"/>
            <a:ext cx="1371600" cy="45720"/>
          </a:xfrm>
          <a:prstGeom prst="rect">
            <a:avLst/>
          </a:prstGeom>
          <a:solidFill>
            <a:srgbClr val="00B4D8"/>
          </a:solidFill>
          <a:ln/>
        </p:spPr>
        <p:txBody>
          <a:bodyPr/>
          <a:lstStyle/>
          <a:p>
            <a:endParaRPr lang="en-US"/>
          </a:p>
        </p:txBody>
      </p:sp>
      <p:sp>
        <p:nvSpPr>
          <p:cNvPr id="4" name="Text 2"/>
          <p:cNvSpPr/>
          <p:nvPr/>
        </p:nvSpPr>
        <p:spPr>
          <a:xfrm>
            <a:off x="731520" y="4480560"/>
            <a:ext cx="9144000" cy="822960"/>
          </a:xfrm>
          <a:prstGeom prst="rect">
            <a:avLst/>
          </a:prstGeom>
          <a:noFill/>
          <a:ln/>
        </p:spPr>
        <p:txBody>
          <a:bodyPr wrap="square" rtlCol="0" anchor="ctr"/>
          <a:lstStyle/>
          <a:p>
            <a:pPr marL="0" indent="0">
              <a:lnSpc>
                <a:spcPct val="140000"/>
              </a:lnSpc>
              <a:buNone/>
            </a:pPr>
            <a:r>
              <a:rPr lang="en-US" sz="1300" i="1" dirty="0">
                <a:solidFill>
                  <a:srgbClr val="B0C4DE"/>
                </a:solidFill>
                <a:latin typeface="Calibri" pitchFamily="34" charset="0"/>
                <a:ea typeface="Calibri" pitchFamily="34" charset="-122"/>
                <a:cs typeface="Calibri" pitchFamily="34" charset="-120"/>
              </a:rPr>
              <a:t>A 6x performance gap comes from the harness, not the model.</a:t>
            </a:r>
            <a:endParaRPr lang="en-US" sz="1300" dirty="0"/>
          </a:p>
          <a:p>
            <a:pPr marL="0" indent="0">
              <a:lnSpc>
                <a:spcPct val="140000"/>
              </a:lnSpc>
              <a:buNone/>
            </a:pPr>
            <a:r>
              <a:rPr lang="en-US" sz="1300" i="1" dirty="0">
                <a:solidFill>
                  <a:srgbClr val="B0C4DE"/>
                </a:solidFill>
                <a:latin typeface="Calibri" pitchFamily="34" charset="0"/>
                <a:ea typeface="Calibri" pitchFamily="34" charset="-122"/>
                <a:cs typeface="Calibri" pitchFamily="34" charset="-120"/>
              </a:rPr>
              <a:t>Lee et al. (Stanford, 2026). Meta-Harness: End-to-End Optimization of Model Harnesses.</a:t>
            </a:r>
            <a:endParaRPr lang="en-US" sz="1300" dirty="0"/>
          </a:p>
        </p:txBody>
      </p:sp>
      <p:sp>
        <p:nvSpPr>
          <p:cNvPr id="5" name="Text 3"/>
          <p:cNvSpPr/>
          <p:nvPr/>
        </p:nvSpPr>
        <p:spPr>
          <a:xfrm>
            <a:off x="731520" y="5669280"/>
            <a:ext cx="7315200" cy="457200"/>
          </a:xfrm>
          <a:prstGeom prst="rect">
            <a:avLst/>
          </a:prstGeom>
          <a:noFill/>
          <a:ln/>
        </p:spPr>
        <p:txBody>
          <a:bodyPr wrap="square" rtlCol="0" anchor="ctr"/>
          <a:lstStyle/>
          <a:p>
            <a:pPr marL="0" indent="0">
              <a:buNone/>
            </a:pPr>
            <a:r>
              <a:rPr lang="en-US" sz="1400" dirty="0">
                <a:solidFill>
                  <a:srgbClr val="00B4D8"/>
                </a:solidFill>
                <a:latin typeface="Calibri" pitchFamily="34" charset="0"/>
                <a:ea typeface="Calibri" pitchFamily="34" charset="-122"/>
                <a:cs typeface="Calibri" pitchFamily="34" charset="-120"/>
              </a:rPr>
              <a:t>Christopher Tassone  |  Energy Sciences Directorate  |  SLAC</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3488</TotalTime>
  <Words>4880</Words>
  <Application>Microsoft Office PowerPoint</Application>
  <PresentationFormat>Widescreen</PresentationFormat>
  <Paragraphs>571</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Tassone, Christopher John</cp:lastModifiedBy>
  <cp:revision>5</cp:revision>
  <dcterms:created xsi:type="dcterms:W3CDTF">2026-07-31T17:28:07Z</dcterms:created>
  <dcterms:modified xsi:type="dcterms:W3CDTF">2026-08-07T01:53:06Z</dcterms:modified>
</cp:coreProperties>
</file>