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4"/>
    <p:sldMasterId id="2147483840" r:id="rId5"/>
  </p:sldMasterIdLst>
  <p:notesMasterIdLst>
    <p:notesMasterId r:id="rId23"/>
  </p:notesMasterIdLst>
  <p:handoutMasterIdLst>
    <p:handoutMasterId r:id="rId24"/>
  </p:handoutMasterIdLst>
  <p:sldIdLst>
    <p:sldId id="6403" r:id="rId6"/>
    <p:sldId id="6444" r:id="rId7"/>
    <p:sldId id="6445" r:id="rId8"/>
    <p:sldId id="6446" r:id="rId9"/>
    <p:sldId id="6454" r:id="rId10"/>
    <p:sldId id="6455" r:id="rId11"/>
    <p:sldId id="6457" r:id="rId12"/>
    <p:sldId id="6461" r:id="rId13"/>
    <p:sldId id="6447" r:id="rId14"/>
    <p:sldId id="6449" r:id="rId15"/>
    <p:sldId id="6448" r:id="rId16"/>
    <p:sldId id="6450" r:id="rId17"/>
    <p:sldId id="6458" r:id="rId18"/>
    <p:sldId id="6452" r:id="rId19"/>
    <p:sldId id="6456" r:id="rId20"/>
    <p:sldId id="6459" r:id="rId21"/>
    <p:sldId id="6460" r:id="rId22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P Paris" id="{EA149491-56E3-4F55-B06B-920AC46B359B}">
          <p14:sldIdLst>
            <p14:sldId id="6403"/>
            <p14:sldId id="6444"/>
            <p14:sldId id="6445"/>
            <p14:sldId id="6446"/>
            <p14:sldId id="6454"/>
            <p14:sldId id="6455"/>
            <p14:sldId id="6457"/>
            <p14:sldId id="6461"/>
            <p14:sldId id="6447"/>
            <p14:sldId id="6449"/>
            <p14:sldId id="6448"/>
            <p14:sldId id="6450"/>
            <p14:sldId id="6458"/>
            <p14:sldId id="6452"/>
            <p14:sldId id="6456"/>
            <p14:sldId id="6459"/>
            <p14:sldId id="6460"/>
          </p14:sldIdLst>
        </p14:section>
        <p14:section name="Méthodologie" id="{619EFA48-ABB0-4D8F-A06E-2281CBB7366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567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E23"/>
    <a:srgbClr val="539AD5"/>
    <a:srgbClr val="FD5002"/>
    <a:srgbClr val="F69339"/>
    <a:srgbClr val="96BB51"/>
    <a:srgbClr val="805FA1"/>
    <a:srgbClr val="C14B48"/>
    <a:srgbClr val="4B7EBD"/>
    <a:srgbClr val="284B75"/>
    <a:srgbClr val="42A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0"/>
    <p:restoredTop sz="94685" autoAdjust="0"/>
  </p:normalViewPr>
  <p:slideViewPr>
    <p:cSldViewPr showGuides="1">
      <p:cViewPr varScale="1">
        <p:scale>
          <a:sx n="154" d="100"/>
          <a:sy n="154" d="100"/>
        </p:scale>
        <p:origin x="216" y="232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567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55" d="100"/>
        <a:sy n="155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32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4BB25C3-9F1F-1F42-AF7A-D57CC8FF03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6E864E-97A8-4E42-9744-A863702D14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913D6-7C17-0C4D-A030-D619149F1802}" type="datetimeFigureOut">
              <a:rPr lang="fr-FR" smtClean="0"/>
              <a:t>10/07/2026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B7C66B-1E49-D641-BCB5-BF2D6600C6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4C31A6-07E7-874F-88C7-7D18CEF780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69D6B-1D48-DF4F-A7A0-AF9FF39AE2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152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10/07/2026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807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62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6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220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54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D9CD-D531-B5FC-6C66-A675A2AF1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6CBE5-D522-9279-455C-383D130F2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AB3F5-FCC4-5F42-7383-EEFD2388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noProof="0" dirty="0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C8789-7EF1-DC5D-84AC-F5E89F54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noProof="0" dirty="0"/>
              <a:t>Nom de la présentation / le xx/xx/xxxx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00441-3ADF-5B4C-34BA-F91AD97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7313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467544" y="1943498"/>
            <a:ext cx="5292000" cy="828000"/>
          </a:xfrm>
          <a:prstGeom prst="rect">
            <a:avLst/>
          </a:prstGeom>
        </p:spPr>
        <p:txBody>
          <a:bodyPr anchor="b" anchorCtr="0"/>
          <a:lstStyle>
            <a:lvl1pPr>
              <a:defRPr sz="24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543" y="2839141"/>
            <a:ext cx="5292000" cy="108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Aft>
                <a:spcPts val="0"/>
              </a:spcAft>
              <a:defRPr sz="1600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defRPr sz="1600"/>
            </a:lvl2pPr>
          </a:lstStyle>
          <a:p>
            <a:r>
              <a:rPr lang="fr-FR" sz="1400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000" i="0" dirty="0"/>
              <a:t>Laboratoire d’Optique Appliquée, Institut Polytechnique de Paris, CNRS</a:t>
            </a:r>
          </a:p>
          <a:p>
            <a:r>
              <a:rPr lang="fr-FR" sz="1000" i="0" dirty="0"/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504" y="411510"/>
            <a:ext cx="2183560" cy="742632"/>
          </a:xfrm>
          <a:prstGeom prst="rect">
            <a:avLst/>
          </a:prstGeom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4041638" y="448746"/>
            <a:ext cx="0" cy="61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446" y="317875"/>
            <a:ext cx="666037" cy="971356"/>
          </a:xfrm>
          <a:prstGeom prst="rect">
            <a:avLst/>
          </a:prstGeom>
          <a:noFill/>
        </p:spPr>
      </p:pic>
      <p:sp>
        <p:nvSpPr>
          <p:cNvPr id="31" name="ZoneTexte 30"/>
          <p:cNvSpPr txBox="1"/>
          <p:nvPr userDrawn="1"/>
        </p:nvSpPr>
        <p:spPr>
          <a:xfrm>
            <a:off x="1001764" y="4640237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132000" y="2339100"/>
            <a:ext cx="6012000" cy="28044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048000" y="-1390"/>
            <a:ext cx="3096000" cy="2339961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6" name="Forme libre : forme 7">
            <a:extLst>
              <a:ext uri="{FF2B5EF4-FFF2-40B4-BE49-F238E27FC236}">
                <a16:creationId xmlns:a16="http://schemas.microsoft.com/office/drawing/2014/main" id="{1BA8803D-45D5-4119-BD17-48077F67A22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7577137" y="1350000"/>
            <a:ext cx="1566863" cy="3420000"/>
          </a:xfrm>
          <a:custGeom>
            <a:avLst/>
            <a:gdLst>
              <a:gd name="connsiteX0" fmla="*/ 1566863 w 1566863"/>
              <a:gd name="connsiteY0" fmla="*/ 0 h 3429000"/>
              <a:gd name="connsiteX1" fmla="*/ 1566863 w 1566863"/>
              <a:gd name="connsiteY1" fmla="*/ 3429000 h 3429000"/>
              <a:gd name="connsiteX2" fmla="*/ 0 w 1566863"/>
              <a:gd name="connsiteY2" fmla="*/ 99240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863" h="3429000">
                <a:moveTo>
                  <a:pt x="1566863" y="0"/>
                </a:moveTo>
                <a:lnTo>
                  <a:pt x="1566863" y="3429000"/>
                </a:lnTo>
                <a:lnTo>
                  <a:pt x="0" y="9924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440000" anchor="ctr" anchorCtr="0">
            <a:noAutofit/>
          </a:bodyPr>
          <a:lstStyle>
            <a:lvl1pPr algn="ctr">
              <a:lnSpc>
                <a:spcPct val="100000"/>
              </a:lnSpc>
              <a:defRPr sz="800" b="1" i="0"/>
            </a:lvl1pPr>
          </a:lstStyle>
          <a:p>
            <a:r>
              <a:rPr lang="fr-FR" noProof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29" name="Espace réservé du texte 3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2880000" y="3738032"/>
            <a:ext cx="1711345" cy="1405467"/>
          </a:xfrm>
          <a:prstGeom prst="rect">
            <a:avLst/>
          </a:prstGeom>
          <a:blipFill>
            <a:blip r:embed="rId6" cstate="email">
              <a:lum bright="-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noProof="0"/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08" y="4484454"/>
            <a:ext cx="508781" cy="46108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3A76CDE-3ED2-1EE4-498E-78CE36C14A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31" y="447323"/>
            <a:ext cx="612001" cy="6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227821D-7D76-2EAE-B2D5-D2197902F09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-1" r="46606"/>
          <a:stretch/>
        </p:blipFill>
        <p:spPr>
          <a:xfrm>
            <a:off x="2889798" y="487824"/>
            <a:ext cx="1035133" cy="571500"/>
          </a:xfrm>
          <a:prstGeom prst="rect">
            <a:avLst/>
          </a:prstGeom>
        </p:spPr>
      </p:pic>
      <p:pic>
        <p:nvPicPr>
          <p:cNvPr id="3" name="Picture 2" descr="C:\Users\Haessler\ownCloud\admin_professional\LOA\LOA_logo_fond-clair.png">
            <a:extLst>
              <a:ext uri="{FF2B5EF4-FFF2-40B4-BE49-F238E27FC236}">
                <a16:creationId xmlns:a16="http://schemas.microsoft.com/office/drawing/2014/main" id="{8F37DD6C-5543-20AF-62C9-453AC0FDEC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1995686"/>
            <a:ext cx="924187" cy="115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02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467544" y="1943498"/>
            <a:ext cx="5292000" cy="828000"/>
          </a:xfrm>
          <a:prstGeom prst="rect">
            <a:avLst/>
          </a:prstGeom>
        </p:spPr>
        <p:txBody>
          <a:bodyPr anchor="b" anchorCtr="0"/>
          <a:lstStyle>
            <a:lvl1pPr>
              <a:defRPr sz="24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543" y="2839141"/>
            <a:ext cx="5292000" cy="108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defRPr sz="1600"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Author1, Author2,…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Laboratoire d’Optique Appliquée, Institut Polytechnique de Paris, CNRS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504" y="411510"/>
            <a:ext cx="2183560" cy="74263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08" y="4484454"/>
            <a:ext cx="508781" cy="461083"/>
          </a:xfrm>
          <a:prstGeom prst="rect">
            <a:avLst/>
          </a:prstGeom>
        </p:spPr>
      </p:pic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317875"/>
            <a:ext cx="666037" cy="971356"/>
          </a:xfrm>
          <a:prstGeom prst="rect">
            <a:avLst/>
          </a:prstGeom>
          <a:noFill/>
        </p:spPr>
      </p:pic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132000" y="2339100"/>
            <a:ext cx="6012000" cy="28044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048000" y="-1390"/>
            <a:ext cx="3096000" cy="2339961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1026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7" cstate="email">
            <a:lum bright="-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884" y="-12700"/>
            <a:ext cx="6272213" cy="5156200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 userDrawn="1"/>
        </p:nvSpPr>
        <p:spPr>
          <a:xfrm>
            <a:off x="1001764" y="4640237"/>
            <a:ext cx="1083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loa.ensta.fr</a:t>
            </a:r>
            <a:endParaRPr lang="fr-FR" sz="1400" b="1" dirty="0">
              <a:ln w="3175">
                <a:noFill/>
              </a:ln>
              <a:solidFill>
                <a:schemeClr val="accent2"/>
              </a:solidFill>
              <a:latin typeface="Verdana Pro Cond Semibold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1995686"/>
            <a:ext cx="924187" cy="1152000"/>
          </a:xfrm>
          <a:prstGeom prst="rect">
            <a:avLst/>
          </a:prstGeom>
          <a:noFill/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7A4776C-30D6-E6D6-A3C4-62E86446D577}"/>
              </a:ext>
            </a:extLst>
          </p:cNvPr>
          <p:cNvCxnSpPr/>
          <p:nvPr userDrawn="1"/>
        </p:nvCxnSpPr>
        <p:spPr bwMode="gray">
          <a:xfrm>
            <a:off x="3851920" y="448746"/>
            <a:ext cx="0" cy="61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4563DBE0-BDE1-19A2-27DC-3828519B3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13" y="447323"/>
            <a:ext cx="612001" cy="6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F4FECE5-29BE-F9CB-99A3-AE349342E52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-1" r="46606"/>
          <a:stretch/>
        </p:blipFill>
        <p:spPr>
          <a:xfrm>
            <a:off x="2700080" y="487824"/>
            <a:ext cx="103513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7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intertitre flashy orange">
    <p:bg>
      <p:bgPr>
        <a:gradFill>
          <a:gsLst>
            <a:gs pos="0">
              <a:schemeClr val="accent6"/>
            </a:gs>
            <a:gs pos="30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225" y="1926000"/>
            <a:ext cx="4752000" cy="2413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2600"/>
              </a:spcAft>
              <a:defRPr sz="2300" b="1" i="0">
                <a:solidFill>
                  <a:schemeClr val="bg1"/>
                </a:solidFill>
              </a:defRPr>
            </a:lvl1pPr>
            <a:lvl2pPr>
              <a:lnSpc>
                <a:spcPct val="130000"/>
              </a:lnSpc>
              <a:defRPr sz="1100" b="0" i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0" y="-900"/>
            <a:ext cx="9144000" cy="4876906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3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277211" y="0"/>
            <a:ext cx="5866789" cy="5143500"/>
          </a:xfrm>
          <a:prstGeom prst="rect">
            <a:avLst/>
          </a:prstGeom>
          <a:noFill/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8172000" y="4987804"/>
            <a:ext cx="972000" cy="155696"/>
          </a:xfrm>
          <a:prstGeom prst="rect">
            <a:avLst/>
          </a:prstGeom>
        </p:spPr>
        <p:txBody>
          <a:bodyPr lIns="0" tIns="0" rIns="9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>
                <a:solidFill>
                  <a:schemeClr val="bg1"/>
                </a:solidFill>
              </a:rPr>
              <a:pPr algn="r"/>
              <a:t>‹N°›</a:t>
            </a:fld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43608" y="4948014"/>
            <a:ext cx="7056784" cy="195486"/>
          </a:xfrm>
          <a:prstGeom prst="rect">
            <a:avLst/>
          </a:prstGeom>
        </p:spPr>
        <p:txBody>
          <a:bodyPr lIns="0" rIns="9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 dirty="0" err="1">
                <a:solidFill>
                  <a:schemeClr val="bg1"/>
                </a:solidFill>
              </a:rPr>
              <a:t>You</a:t>
            </a:r>
            <a:r>
              <a:rPr lang="fr-FR" sz="800" baseline="0" dirty="0" err="1">
                <a:solidFill>
                  <a:schemeClr val="bg1"/>
                </a:solidFill>
              </a:rPr>
              <a:t>r</a:t>
            </a:r>
            <a:r>
              <a:rPr lang="fr-FR" sz="800" baseline="0" dirty="0">
                <a:solidFill>
                  <a:schemeClr val="bg1"/>
                </a:solidFill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</a:rPr>
              <a:t>name</a:t>
            </a:r>
            <a:r>
              <a:rPr lang="fr-FR" sz="800" baseline="0" dirty="0">
                <a:solidFill>
                  <a:schemeClr val="bg1"/>
                </a:solidFill>
              </a:rPr>
              <a:t> – </a:t>
            </a:r>
            <a:r>
              <a:rPr lang="fr-FR" sz="800" baseline="0" dirty="0" err="1">
                <a:solidFill>
                  <a:schemeClr val="bg1"/>
                </a:solidFill>
              </a:rPr>
              <a:t>conference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4976720"/>
            <a:ext cx="971600" cy="155696"/>
          </a:xfrm>
          <a:prstGeom prst="rect">
            <a:avLst/>
          </a:prstGeom>
        </p:spPr>
        <p:txBody>
          <a:bodyPr lIns="9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800" baseline="0" dirty="0">
                <a:solidFill>
                  <a:schemeClr val="bg1"/>
                </a:solidFill>
              </a:rPr>
              <a:t>date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0625" y="2078400"/>
            <a:ext cx="4752000" cy="2413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2600"/>
              </a:spcAft>
              <a:defRPr sz="2300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100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417003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intertitre flashy blue-vert">
    <p:bg>
      <p:bgPr>
        <a:gradFill>
          <a:gsLst>
            <a:gs pos="0">
              <a:schemeClr val="accent3"/>
            </a:gs>
            <a:gs pos="100000">
              <a:srgbClr val="8DBE2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-450"/>
            <a:ext cx="9144000" cy="487645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277211" y="0"/>
            <a:ext cx="5866789" cy="5143500"/>
          </a:xfrm>
          <a:prstGeom prst="rect">
            <a:avLst/>
          </a:prstGeom>
          <a:noFill/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8172000" y="4987804"/>
            <a:ext cx="972000" cy="155696"/>
          </a:xfrm>
          <a:prstGeom prst="rect">
            <a:avLst/>
          </a:prstGeom>
        </p:spPr>
        <p:txBody>
          <a:bodyPr lIns="0" tIns="0" rIns="9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>
                <a:solidFill>
                  <a:schemeClr val="bg1"/>
                </a:solidFill>
              </a:rPr>
              <a:pPr algn="r"/>
              <a:t>‹N°›</a:t>
            </a:fld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43608" y="4948014"/>
            <a:ext cx="7056784" cy="195486"/>
          </a:xfrm>
          <a:prstGeom prst="rect">
            <a:avLst/>
          </a:prstGeom>
        </p:spPr>
        <p:txBody>
          <a:bodyPr lIns="0" rIns="9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 dirty="0" err="1">
                <a:solidFill>
                  <a:schemeClr val="bg1"/>
                </a:solidFill>
              </a:rPr>
              <a:t>You</a:t>
            </a:r>
            <a:r>
              <a:rPr lang="fr-FR" sz="800" baseline="0" dirty="0" err="1">
                <a:solidFill>
                  <a:schemeClr val="bg1"/>
                </a:solidFill>
              </a:rPr>
              <a:t>r</a:t>
            </a:r>
            <a:r>
              <a:rPr lang="fr-FR" sz="800" baseline="0" dirty="0">
                <a:solidFill>
                  <a:schemeClr val="bg1"/>
                </a:solidFill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</a:rPr>
              <a:t>name</a:t>
            </a:r>
            <a:r>
              <a:rPr lang="fr-FR" sz="800" baseline="0" dirty="0">
                <a:solidFill>
                  <a:schemeClr val="bg1"/>
                </a:solidFill>
              </a:rPr>
              <a:t> – </a:t>
            </a:r>
            <a:r>
              <a:rPr lang="fr-FR" sz="800" baseline="0" dirty="0" err="1">
                <a:solidFill>
                  <a:schemeClr val="bg1"/>
                </a:solidFill>
              </a:rPr>
              <a:t>conference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4976720"/>
            <a:ext cx="971600" cy="155696"/>
          </a:xfrm>
          <a:prstGeom prst="rect">
            <a:avLst/>
          </a:prstGeom>
        </p:spPr>
        <p:txBody>
          <a:bodyPr lIns="9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800" baseline="0" dirty="0">
                <a:solidFill>
                  <a:schemeClr val="bg1"/>
                </a:solidFill>
              </a:rPr>
              <a:t>date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225" y="1926000"/>
            <a:ext cx="4752000" cy="2413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2600"/>
              </a:spcAft>
              <a:defRPr sz="2300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100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9300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600" y="267494"/>
            <a:ext cx="7920880" cy="36398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1800" b="1" i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23358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0"/>
          <a:stretch/>
        </p:blipFill>
        <p:spPr bwMode="gray">
          <a:xfrm>
            <a:off x="3285240" y="0"/>
            <a:ext cx="5857172" cy="5143500"/>
          </a:xfrm>
          <a:prstGeom prst="rect">
            <a:avLst/>
          </a:prstGeom>
        </p:spPr>
      </p:pic>
      <p:sp>
        <p:nvSpPr>
          <p:cNvPr id="7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520" y="191546"/>
            <a:ext cx="8352000" cy="36398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1800" b="1" i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190717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944000" y="0"/>
            <a:ext cx="7200000" cy="514547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080652" y="287426"/>
            <a:ext cx="7704000" cy="3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68652" y="1070490"/>
            <a:ext cx="8316000" cy="352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noProof="0" dirty="0"/>
              <a:t>Date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18652" y="4670092"/>
            <a:ext cx="7866000" cy="32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5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noProof="0" dirty="0"/>
              <a:t>Nom de la présentation / le xx/xx/xxxx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467999" y="4716000"/>
            <a:ext cx="396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900" b="1">
                <a:solidFill>
                  <a:schemeClr val="tx2"/>
                </a:solidFill>
              </a:defRPr>
            </a:lvl1pPr>
          </a:lstStyle>
          <a:p>
            <a:fld id="{733122C9-A0B9-462F-8757-0847AD287B63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24000" y="1440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3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91440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68000" indent="-144000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12000" indent="-144000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97" y="123478"/>
            <a:ext cx="462094" cy="576000"/>
          </a:xfrm>
          <a:prstGeom prst="rect">
            <a:avLst/>
          </a:prstGeom>
          <a:noFill/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ADC5793-CDFA-4F5F-8BB9-326F05DAC697}"/>
              </a:ext>
            </a:extLst>
          </p:cNvPr>
          <p:cNvCxnSpPr>
            <a:cxnSpLocks/>
          </p:cNvCxnSpPr>
          <p:nvPr userDrawn="1"/>
        </p:nvCxnSpPr>
        <p:spPr>
          <a:xfrm>
            <a:off x="273555" y="771550"/>
            <a:ext cx="847490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8064496" y="4876006"/>
            <a:ext cx="972000" cy="155696"/>
          </a:xfrm>
          <a:prstGeom prst="rect">
            <a:avLst/>
          </a:prstGeom>
        </p:spPr>
        <p:txBody>
          <a:bodyPr lIns="0" tIns="0" rIns="9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50" b="1" smtClean="0">
                <a:solidFill>
                  <a:srgbClr val="8EBE24"/>
                </a:solidFill>
              </a:rPr>
              <a:pPr algn="r"/>
              <a:t>‹N°›</a:t>
            </a:fld>
            <a:endParaRPr lang="fr-FR" sz="1050" b="1" dirty="0">
              <a:solidFill>
                <a:srgbClr val="8EB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0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8" r:id="rId5"/>
    <p:sldLayoutId id="2147483849" r:id="rId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300" b="1" kern="1200" cap="none" baseline="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91440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68000" indent="-144000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12000" indent="-144000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E99722-78C0-4448-8797-28E81B99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Dark-field</a:t>
            </a:r>
            <a:r>
              <a:rPr lang="fr-FR" dirty="0"/>
              <a:t> </a:t>
            </a:r>
            <a:r>
              <a:rPr lang="fr-FR" dirty="0" err="1"/>
              <a:t>shadowgraphy</a:t>
            </a:r>
            <a:r>
              <a:rPr lang="fr-FR" dirty="0"/>
              <a:t>: </a:t>
            </a:r>
            <a:r>
              <a:rPr lang="fr-FR" dirty="0" err="1"/>
              <a:t>Latest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and prospects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272ABC7-44EF-4842-9184-E32DFB741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Sheldon Rego</a:t>
            </a:r>
          </a:p>
          <a:p>
            <a:r>
              <a:rPr lang="fr-FR" dirty="0"/>
              <a:t>E340 collaboration</a:t>
            </a:r>
          </a:p>
          <a:p>
            <a:r>
              <a:rPr lang="fr-FR" dirty="0"/>
              <a:t>July 10th, 2026</a:t>
            </a:r>
          </a:p>
        </p:txBody>
      </p:sp>
    </p:spTree>
    <p:extLst>
      <p:ext uri="{BB962C8B-B14F-4D97-AF65-F5344CB8AC3E}">
        <p14:creationId xmlns:p14="http://schemas.microsoft.com/office/powerpoint/2010/main" val="181438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B2FCF33-F22A-AC6E-6B0C-1EDA09763B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Latest results 2 – Longitudinal phase space reconstruction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BCDDB3-AF9A-3D94-0120-8A6950E7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60032" y="3041092"/>
            <a:ext cx="2787929" cy="20969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BEB825-9CEE-0204-C82D-D100046E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24" y="3004915"/>
            <a:ext cx="2906818" cy="21029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28A833-6FCF-CA08-8B19-B5051CEA77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89401" y="838373"/>
            <a:ext cx="2795858" cy="21029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771C9C-A760-4DFE-D6F0-025C0BB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313" y="902275"/>
            <a:ext cx="2822639" cy="20420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0BFBE2B-9658-CBB7-0AB6-D89AF202B462}"/>
              </a:ext>
            </a:extLst>
          </p:cNvPr>
          <p:cNvSpPr txBox="1"/>
          <p:nvPr/>
        </p:nvSpPr>
        <p:spPr>
          <a:xfrm>
            <a:off x="6287330" y="1831274"/>
            <a:ext cx="636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/>
              <a:t>σ</a:t>
            </a:r>
            <a:r>
              <a:rPr lang="en-US" sz="1000" baseline="-25000" dirty="0"/>
              <a:t>z</a:t>
            </a:r>
            <a:r>
              <a:rPr lang="en-US" sz="1000" dirty="0"/>
              <a:t> = 28 </a:t>
            </a:r>
            <a:r>
              <a:rPr lang="el-GR" sz="1000" dirty="0"/>
              <a:t>μ</a:t>
            </a:r>
            <a:r>
              <a:rPr lang="en-US" sz="1000" dirty="0"/>
              <a:t>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C10DAF-B851-5C3D-DF3D-D749500CAEC8}"/>
              </a:ext>
            </a:extLst>
          </p:cNvPr>
          <p:cNvSpPr txBox="1"/>
          <p:nvPr/>
        </p:nvSpPr>
        <p:spPr>
          <a:xfrm>
            <a:off x="6444208" y="4348670"/>
            <a:ext cx="636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/>
              <a:t>σ</a:t>
            </a:r>
            <a:r>
              <a:rPr lang="en-US" sz="1000" baseline="-25000" dirty="0"/>
              <a:t>z</a:t>
            </a:r>
            <a:r>
              <a:rPr lang="en-US" sz="1000" dirty="0"/>
              <a:t> = 22 </a:t>
            </a:r>
            <a:r>
              <a:rPr lang="el-GR" sz="1000" dirty="0"/>
              <a:t>μ</a:t>
            </a:r>
            <a:r>
              <a:rPr lang="en-US" sz="1000" dirty="0"/>
              <a:t>m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74F20AF-902C-5E53-BE7D-F8313D6A26F1}"/>
              </a:ext>
            </a:extLst>
          </p:cNvPr>
          <p:cNvCxnSpPr/>
          <p:nvPr/>
        </p:nvCxnSpPr>
        <p:spPr>
          <a:xfrm>
            <a:off x="6984000" y="1188000"/>
            <a:ext cx="432048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84CAD2B-92AA-325D-56F5-0DE77A9C3AD8}"/>
              </a:ext>
            </a:extLst>
          </p:cNvPr>
          <p:cNvSpPr txBox="1"/>
          <p:nvPr/>
        </p:nvSpPr>
        <p:spPr>
          <a:xfrm>
            <a:off x="6308850" y="1151726"/>
            <a:ext cx="636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Beam direction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DC87135-CA23-FB0B-2C31-63B76B99CBDA}"/>
              </a:ext>
            </a:extLst>
          </p:cNvPr>
          <p:cNvCxnSpPr/>
          <p:nvPr/>
        </p:nvCxnSpPr>
        <p:spPr>
          <a:xfrm>
            <a:off x="6937155" y="4042144"/>
            <a:ext cx="432048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EA92FA6-BFF6-7FE4-4FFF-A127518B901A}"/>
              </a:ext>
            </a:extLst>
          </p:cNvPr>
          <p:cNvSpPr txBox="1"/>
          <p:nvPr/>
        </p:nvSpPr>
        <p:spPr>
          <a:xfrm>
            <a:off x="6308850" y="3798687"/>
            <a:ext cx="636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Beam direction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D39A8B-90D3-63DC-5ADC-01EE9B46FC72}"/>
              </a:ext>
            </a:extLst>
          </p:cNvPr>
          <p:cNvCxnSpPr/>
          <p:nvPr/>
        </p:nvCxnSpPr>
        <p:spPr>
          <a:xfrm>
            <a:off x="3635896" y="2262296"/>
            <a:ext cx="432048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B5AF143-177E-F049-4870-AAFF27FB38BE}"/>
              </a:ext>
            </a:extLst>
          </p:cNvPr>
          <p:cNvSpPr txBox="1"/>
          <p:nvPr/>
        </p:nvSpPr>
        <p:spPr>
          <a:xfrm>
            <a:off x="3589935" y="1892830"/>
            <a:ext cx="636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Beam direction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61F87F2-EF06-CC99-242E-E760C6FD1F7A}"/>
              </a:ext>
            </a:extLst>
          </p:cNvPr>
          <p:cNvCxnSpPr/>
          <p:nvPr/>
        </p:nvCxnSpPr>
        <p:spPr>
          <a:xfrm>
            <a:off x="3794849" y="4155926"/>
            <a:ext cx="432048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DC9B892-4CBE-A910-0551-2353AD0B5AD0}"/>
              </a:ext>
            </a:extLst>
          </p:cNvPr>
          <p:cNvSpPr txBox="1"/>
          <p:nvPr/>
        </p:nvSpPr>
        <p:spPr>
          <a:xfrm>
            <a:off x="3732556" y="3717815"/>
            <a:ext cx="636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Beam direction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B806CF7-4E25-6DF7-F858-D0CEDBDE6358}"/>
              </a:ext>
            </a:extLst>
          </p:cNvPr>
          <p:cNvSpPr txBox="1"/>
          <p:nvPr/>
        </p:nvSpPr>
        <p:spPr>
          <a:xfrm>
            <a:off x="384337" y="1449159"/>
            <a:ext cx="1306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PWFA</a:t>
            </a:r>
          </a:p>
          <a:p>
            <a:pPr algn="ctr"/>
            <a:r>
              <a:rPr lang="en-US" sz="1200" dirty="0"/>
              <a:t>BLEN11 = 10k</a:t>
            </a:r>
          </a:p>
          <a:p>
            <a:pPr algn="ctr"/>
            <a:r>
              <a:rPr lang="en-US" sz="1200" dirty="0"/>
              <a:t>BLEN14 = 65k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12F8999-C387-5C06-B331-A3C739615C50}"/>
              </a:ext>
            </a:extLst>
          </p:cNvPr>
          <p:cNvCxnSpPr/>
          <p:nvPr/>
        </p:nvCxnSpPr>
        <p:spPr>
          <a:xfrm>
            <a:off x="267826" y="2944285"/>
            <a:ext cx="86966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86317443-79AC-8123-2A9D-16E6024D4871}"/>
              </a:ext>
            </a:extLst>
          </p:cNvPr>
          <p:cNvSpPr txBox="1"/>
          <p:nvPr/>
        </p:nvSpPr>
        <p:spPr>
          <a:xfrm>
            <a:off x="5105511" y="1563638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</a:rPr>
              <a:t>λ</a:t>
            </a:r>
            <a:r>
              <a:rPr lang="en-US" sz="1000" baseline="-25000" dirty="0">
                <a:solidFill>
                  <a:srgbClr val="FF0000"/>
                </a:solidFill>
              </a:rPr>
              <a:t>p</a:t>
            </a:r>
            <a:r>
              <a:rPr lang="en-US" sz="1000" dirty="0">
                <a:solidFill>
                  <a:srgbClr val="FF0000"/>
                </a:solidFill>
              </a:rPr>
              <a:t> = 82 </a:t>
            </a:r>
            <a:r>
              <a:rPr lang="el-GR" sz="1000" dirty="0">
                <a:solidFill>
                  <a:srgbClr val="FF0000"/>
                </a:solidFill>
              </a:rPr>
              <a:t>μ</a:t>
            </a:r>
            <a:r>
              <a:rPr lang="en-US" sz="10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27F7C8F-1719-925C-43AC-8D9C4AC0E34A}"/>
              </a:ext>
            </a:extLst>
          </p:cNvPr>
          <p:cNvSpPr txBox="1"/>
          <p:nvPr/>
        </p:nvSpPr>
        <p:spPr>
          <a:xfrm>
            <a:off x="5105511" y="3778425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</a:rPr>
              <a:t>λ</a:t>
            </a:r>
            <a:r>
              <a:rPr lang="en-US" sz="1000" baseline="-25000" dirty="0">
                <a:solidFill>
                  <a:srgbClr val="FF0000"/>
                </a:solidFill>
              </a:rPr>
              <a:t>p</a:t>
            </a:r>
            <a:r>
              <a:rPr lang="en-US" sz="1000" dirty="0">
                <a:solidFill>
                  <a:srgbClr val="FF0000"/>
                </a:solidFill>
              </a:rPr>
              <a:t> = 82 </a:t>
            </a:r>
            <a:r>
              <a:rPr lang="el-GR" sz="1000" dirty="0">
                <a:solidFill>
                  <a:srgbClr val="FF0000"/>
                </a:solidFill>
              </a:rPr>
              <a:t>μ</a:t>
            </a:r>
            <a:r>
              <a:rPr lang="en-US" sz="10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64CA858-469C-B9A0-D07E-BA15676E27BF}"/>
              </a:ext>
            </a:extLst>
          </p:cNvPr>
          <p:cNvSpPr txBox="1"/>
          <p:nvPr/>
        </p:nvSpPr>
        <p:spPr>
          <a:xfrm>
            <a:off x="381454" y="3656259"/>
            <a:ext cx="1306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Wakeless</a:t>
            </a:r>
          </a:p>
          <a:p>
            <a:pPr algn="ctr"/>
            <a:r>
              <a:rPr lang="en-US" sz="1200" dirty="0"/>
              <a:t>BLEN11 = 6k</a:t>
            </a:r>
          </a:p>
          <a:p>
            <a:pPr algn="ctr"/>
            <a:r>
              <a:rPr lang="en-US" sz="1200" dirty="0"/>
              <a:t>BLEN14 = 20k</a:t>
            </a:r>
          </a:p>
        </p:txBody>
      </p:sp>
    </p:spTree>
    <p:extLst>
      <p:ext uri="{BB962C8B-B14F-4D97-AF65-F5344CB8AC3E}">
        <p14:creationId xmlns:p14="http://schemas.microsoft.com/office/powerpoint/2010/main" val="231252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30ADE48-130E-7403-2C73-BBB2D3CBE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Latest results 3 – Correlation with electron spectra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CF9FBD-4E9A-27D4-D3EA-3006F69AB1E6}"/>
              </a:ext>
            </a:extLst>
          </p:cNvPr>
          <p:cNvSpPr txBox="1">
            <a:spLocks/>
          </p:cNvSpPr>
          <p:nvPr/>
        </p:nvSpPr>
        <p:spPr>
          <a:xfrm>
            <a:off x="323528" y="1029990"/>
            <a:ext cx="8424936" cy="3710186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Even better correlation between accelerated charge and </a:t>
            </a:r>
            <a:r>
              <a:rPr lang="en-US" sz="1400" i="0" dirty="0" err="1"/>
              <a:t>shadowgraphy</a:t>
            </a:r>
            <a:r>
              <a:rPr lang="en-US" sz="1400" i="0" dirty="0"/>
              <a:t> signal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303ECE-81EE-B861-D110-B165EA21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92" y="1386319"/>
            <a:ext cx="3684288" cy="36780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FFD96F-B1AD-39F8-936E-38B0E4700D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0" y="1420908"/>
            <a:ext cx="3960440" cy="36711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51C1F3-99C0-4311-4328-77151B8D837E}"/>
              </a:ext>
            </a:extLst>
          </p:cNvPr>
          <p:cNvSpPr txBox="1"/>
          <p:nvPr/>
        </p:nvSpPr>
        <p:spPr>
          <a:xfrm>
            <a:off x="1907704" y="2963725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PWFA working point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138AB0-6E85-9E5A-4B2E-9165F1DE6012}"/>
              </a:ext>
            </a:extLst>
          </p:cNvPr>
          <p:cNvSpPr txBox="1"/>
          <p:nvPr/>
        </p:nvSpPr>
        <p:spPr>
          <a:xfrm>
            <a:off x="6233062" y="2986255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PWFA working point</a:t>
            </a:r>
          </a:p>
        </p:txBody>
      </p:sp>
    </p:spTree>
    <p:extLst>
      <p:ext uri="{BB962C8B-B14F-4D97-AF65-F5344CB8AC3E}">
        <p14:creationId xmlns:p14="http://schemas.microsoft.com/office/powerpoint/2010/main" val="3983475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6503C47-DA40-57D4-5930-CABA7B0743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Preparing the first E340 publication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05923D-3F42-F7D9-36C1-35A6431F3831}"/>
              </a:ext>
            </a:extLst>
          </p:cNvPr>
          <p:cNvSpPr txBox="1">
            <a:spLocks/>
          </p:cNvSpPr>
          <p:nvPr/>
        </p:nvSpPr>
        <p:spPr>
          <a:xfrm>
            <a:off x="251520" y="987574"/>
            <a:ext cx="8424936" cy="3710186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The first E340 publication will focus on </a:t>
            </a:r>
            <a:r>
              <a:rPr lang="en-US" sz="1400" b="1" i="0" dirty="0"/>
              <a:t>exotic regimes</a:t>
            </a:r>
            <a:r>
              <a:rPr lang="en-US" sz="1400" i="0" dirty="0"/>
              <a:t> (wakeless, finite-radius PWFA) in beam-plasma interaction, and </a:t>
            </a:r>
            <a:r>
              <a:rPr lang="en-US" sz="1400" b="1" i="0" dirty="0"/>
              <a:t>dark-field </a:t>
            </a:r>
            <a:r>
              <a:rPr lang="en-US" sz="1400" b="1" i="0" dirty="0" err="1"/>
              <a:t>shadowgraphy</a:t>
            </a:r>
            <a:r>
              <a:rPr lang="en-US" sz="1400" b="1" i="0" dirty="0"/>
              <a:t> </a:t>
            </a:r>
            <a:r>
              <a:rPr lang="en-US" sz="1400" i="0" dirty="0"/>
              <a:t>as a tool to probe them. </a:t>
            </a:r>
          </a:p>
          <a:p>
            <a:endParaRPr lang="en-US" sz="1400" i="0" dirty="0"/>
          </a:p>
          <a:p>
            <a:r>
              <a:rPr lang="en-US" sz="1400" i="0" dirty="0"/>
              <a:t>Important elements to show in both PWFA and wakeless: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i="0" dirty="0" err="1"/>
              <a:t>Shadowgraphy</a:t>
            </a:r>
            <a:r>
              <a:rPr lang="en-US" sz="1400" i="0" dirty="0"/>
              <a:t> images of delay scan showing difference in </a:t>
            </a:r>
            <a:r>
              <a:rPr lang="en-US" sz="1400" b="1" i="0" dirty="0"/>
              <a:t>plasma wake images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i="0" dirty="0"/>
              <a:t>TCAV reconstruction of working points (incl. </a:t>
            </a:r>
            <a:r>
              <a:rPr lang="en-US" sz="1400" b="1" i="0" dirty="0"/>
              <a:t>longitudinal current profile</a:t>
            </a:r>
            <a:r>
              <a:rPr lang="en-US" sz="1400" i="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i="0" dirty="0"/>
              <a:t>PIC simulations </a:t>
            </a:r>
            <a:r>
              <a:rPr lang="en-US" sz="1400" i="0" dirty="0"/>
              <a:t>using TCAV reconstruction as input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i="0" dirty="0"/>
              <a:t>Correlate Cherenkov electron spectra with </a:t>
            </a:r>
            <a:r>
              <a:rPr lang="en-US" sz="1400" i="0" dirty="0" err="1"/>
              <a:t>shadowgraphy</a:t>
            </a:r>
            <a:r>
              <a:rPr lang="en-US" sz="1400" i="0" dirty="0"/>
              <a:t> regimes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i="0" dirty="0"/>
              <a:t>Finite-radius PWFA: extended plasma bubbles and damping of plasma oscillation</a:t>
            </a:r>
          </a:p>
          <a:p>
            <a:endParaRPr lang="en-US" sz="1400" i="0" dirty="0"/>
          </a:p>
          <a:p>
            <a:r>
              <a:rPr lang="en-US" sz="1400" i="0" dirty="0"/>
              <a:t>We have all the data we need for a first publication. </a:t>
            </a:r>
          </a:p>
          <a:p>
            <a:endParaRPr lang="en-US" sz="1400" i="0" dirty="0"/>
          </a:p>
          <a:p>
            <a:r>
              <a:rPr lang="en-US" sz="1400" i="0" dirty="0"/>
              <a:t>Target journal: </a:t>
            </a:r>
            <a:r>
              <a:rPr lang="en-US" sz="1400" i="0" u="sng" dirty="0"/>
              <a:t>Nature Physics</a:t>
            </a:r>
          </a:p>
          <a:p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185565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C44C710-E979-33C4-9887-41C7D6CAD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Preparing the first E340 publication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0760D3F-A8FF-A8CD-E751-F7CB64976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9508"/>
              </p:ext>
            </p:extLst>
          </p:nvPr>
        </p:nvGraphicFramePr>
        <p:xfrm>
          <a:off x="251520" y="843558"/>
          <a:ext cx="8504436" cy="346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212885534"/>
                    </a:ext>
                  </a:extLst>
                </a:gridCol>
                <a:gridCol w="3358973">
                  <a:extLst>
                    <a:ext uri="{9D8B030D-6E8A-4147-A177-3AD203B41FA5}">
                      <a16:colId xmlns:a16="http://schemas.microsoft.com/office/drawing/2014/main" val="3135772477"/>
                    </a:ext>
                  </a:extLst>
                </a:gridCol>
                <a:gridCol w="2049119">
                  <a:extLst>
                    <a:ext uri="{9D8B030D-6E8A-4147-A177-3AD203B41FA5}">
                      <a16:colId xmlns:a16="http://schemas.microsoft.com/office/drawing/2014/main" val="182913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Target timeframe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836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Initial data analysis</a:t>
                      </a:r>
                    </a:p>
                    <a:p>
                      <a:r>
                        <a:rPr lang="en-US" sz="1100" dirty="0"/>
                        <a:t>(</a:t>
                      </a:r>
                      <a:r>
                        <a:rPr lang="en-US" sz="1100" dirty="0" err="1"/>
                        <a:t>shadowgraphy</a:t>
                      </a:r>
                      <a:r>
                        <a:rPr lang="en-US" sz="1100" dirty="0"/>
                        <a:t> snapshots, CHER, TCAV)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Now – end July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257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Advanced data analysis (extended bubbles and damping)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 yet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Now – end September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786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Start-to-end simulations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LINAC simulations completed last year, need to match with 2026 TCAV reconstruction; PIC simulations to be continued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End July 2026 – end August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10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Simulations for finite-radius PWFA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 yet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Mid August 2026 – November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228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Preparation of figures for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Draft for delay scan figure, not started others yet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August 2026 – end September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455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Writing the paper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 yet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Mid August 2026 – end November 2026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349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/>
                        <a:t>Final submission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End of year 2026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696308"/>
                  </a:ext>
                </a:extLst>
              </a:tr>
            </a:tbl>
          </a:graphicData>
        </a:graphic>
      </p:graphicFrame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6468296-5457-1072-6003-019217355494}"/>
              </a:ext>
            </a:extLst>
          </p:cNvPr>
          <p:cNvSpPr txBox="1">
            <a:spLocks/>
          </p:cNvSpPr>
          <p:nvPr/>
        </p:nvSpPr>
        <p:spPr>
          <a:xfrm>
            <a:off x="179512" y="4371950"/>
            <a:ext cx="8424936" cy="648072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/>
              <a:t>Meetings are scheduled for every 2 weeks (starting next week!)</a:t>
            </a:r>
          </a:p>
          <a:p>
            <a:r>
              <a:rPr lang="en-US" b="1" i="0" dirty="0"/>
              <a:t>Preparing a first publication with the June 2026 (+2025?) data is the top priority for E340.</a:t>
            </a:r>
          </a:p>
        </p:txBody>
      </p:sp>
    </p:spTree>
    <p:extLst>
      <p:ext uri="{BB962C8B-B14F-4D97-AF65-F5344CB8AC3E}">
        <p14:creationId xmlns:p14="http://schemas.microsoft.com/office/powerpoint/2010/main" val="405890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92D05C-B60A-BA0E-852F-15AC7C741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Future outlook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7B576FD-64CE-6E52-9376-3928BC454A8E}"/>
              </a:ext>
            </a:extLst>
          </p:cNvPr>
          <p:cNvSpPr txBox="1">
            <a:spLocks/>
          </p:cNvSpPr>
          <p:nvPr/>
        </p:nvSpPr>
        <p:spPr>
          <a:xfrm>
            <a:off x="251520" y="987574"/>
            <a:ext cx="8424936" cy="3710186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0" dirty="0"/>
              <a:t>E340 in FY27 depends strongly on our progress on the publication. We could focus on more precise studies of the PWFA-wakeless transition and trajectory mixing with dark-field </a:t>
            </a:r>
            <a:r>
              <a:rPr lang="en-US" sz="1300" i="0" dirty="0" err="1"/>
              <a:t>shadowgraphy</a:t>
            </a:r>
            <a:r>
              <a:rPr lang="en-US" sz="1300" i="0" dirty="0"/>
              <a:t> including: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i="0" dirty="0"/>
              <a:t>Regime control with beam parameters, </a:t>
            </a:r>
          </a:p>
          <a:p>
            <a:pPr marL="810900" lvl="3" indent="-342900"/>
            <a:r>
              <a:rPr lang="en-US" sz="1300" i="0" dirty="0"/>
              <a:t>Laser heater shaping</a:t>
            </a:r>
          </a:p>
          <a:p>
            <a:pPr marL="810900" lvl="3" indent="-342900"/>
            <a:r>
              <a:rPr lang="en-US" sz="1300" i="0" dirty="0"/>
              <a:t>Collimators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i="0" dirty="0"/>
              <a:t>Synergies with E333: studies with laser pre-ionized plasma with E305 </a:t>
            </a:r>
            <a:r>
              <a:rPr lang="en-US" sz="1300" i="0" dirty="0" err="1"/>
              <a:t>axilens</a:t>
            </a:r>
            <a:r>
              <a:rPr lang="en-US" sz="1300" i="0" dirty="0"/>
              <a:t> (gas jet, He/H</a:t>
            </a:r>
            <a:r>
              <a:rPr lang="en-US" sz="1300" i="0" baseline="-25000" dirty="0"/>
              <a:t>2</a:t>
            </a:r>
            <a:r>
              <a:rPr lang="en-US" sz="1300" i="0" dirty="0"/>
              <a:t> mixture, etc.) using dark-field </a:t>
            </a:r>
            <a:r>
              <a:rPr lang="en-US" sz="1300" i="0" dirty="0" err="1"/>
              <a:t>shadowgraphy</a:t>
            </a:r>
            <a:endParaRPr lang="en-US" sz="1300" i="0" dirty="0"/>
          </a:p>
          <a:p>
            <a:pPr marL="342900" indent="-342900">
              <a:buFont typeface="+mj-lt"/>
              <a:buAutoNum type="arabicPeriod"/>
            </a:pPr>
            <a:r>
              <a:rPr lang="en-US" sz="1300" i="0" dirty="0"/>
              <a:t>Synergies with E304: modification of the plasma wake by the density </a:t>
            </a:r>
            <a:r>
              <a:rPr lang="en-US" sz="1300" i="0" dirty="0" err="1"/>
              <a:t>downramp</a:t>
            </a:r>
            <a:r>
              <a:rPr lang="en-US" sz="1300" i="0" dirty="0"/>
              <a:t>-injected beam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i="0" dirty="0"/>
              <a:t>Synergies with E305: extensive use of dark-field </a:t>
            </a:r>
            <a:r>
              <a:rPr lang="en-US" sz="1300" i="0" dirty="0" err="1"/>
              <a:t>shadowgraphy</a:t>
            </a:r>
            <a:r>
              <a:rPr lang="en-US" sz="1300" i="0" dirty="0"/>
              <a:t> with gas jet at higher densities</a:t>
            </a:r>
          </a:p>
          <a:p>
            <a:pPr marL="342900" indent="-342900">
              <a:buFont typeface="+mj-lt"/>
              <a:buAutoNum type="arabicPeriod"/>
            </a:pPr>
            <a:endParaRPr lang="en-US" sz="1300" i="0" dirty="0"/>
          </a:p>
          <a:p>
            <a:r>
              <a:rPr lang="en-US" sz="1300" i="0" dirty="0" err="1"/>
              <a:t>Shadowgraphy</a:t>
            </a:r>
            <a:r>
              <a:rPr lang="en-US" sz="1300" i="0" dirty="0"/>
              <a:t> improvements for lower density plasmas (&lt;1e17/cc): Add spatial filter</a:t>
            </a:r>
          </a:p>
        </p:txBody>
      </p:sp>
    </p:spTree>
    <p:extLst>
      <p:ext uri="{BB962C8B-B14F-4D97-AF65-F5344CB8AC3E}">
        <p14:creationId xmlns:p14="http://schemas.microsoft.com/office/powerpoint/2010/main" val="1012994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F5DCA4B-E1A5-00B7-EED3-810391C90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Many thanks to all collaborators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EC385852-789B-DF9B-D6C5-9C9F2B971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120424"/>
            <a:ext cx="4017855" cy="1169672"/>
          </a:xfrm>
          <a:prstGeom prst="rect">
            <a:avLst/>
          </a:prstGeom>
        </p:spPr>
      </p:pic>
      <p:pic>
        <p:nvPicPr>
          <p:cNvPr id="4" name="Picture 10" descr="Buff on white - tiny.jpg">
            <a:extLst>
              <a:ext uri="{FF2B5EF4-FFF2-40B4-BE49-F238E27FC236}">
                <a16:creationId xmlns:a16="http://schemas.microsoft.com/office/drawing/2014/main" id="{68007812-4C85-7088-600D-30F112CFF6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82" y="3534578"/>
            <a:ext cx="1638916" cy="1198749"/>
          </a:xfrm>
          <a:prstGeom prst="rect">
            <a:avLst/>
          </a:prstGeom>
        </p:spPr>
      </p:pic>
      <p:pic>
        <p:nvPicPr>
          <p:cNvPr id="5" name="Picture 11" descr="ucla_logo.png">
            <a:extLst>
              <a:ext uri="{FF2B5EF4-FFF2-40B4-BE49-F238E27FC236}">
                <a16:creationId xmlns:a16="http://schemas.microsoft.com/office/drawing/2014/main" id="{6757437C-BF61-D566-C948-337680FBE6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79" t="21923" r="10763" b="21614"/>
          <a:stretch>
            <a:fillRect/>
          </a:stretch>
        </p:blipFill>
        <p:spPr>
          <a:xfrm>
            <a:off x="4795409" y="2001500"/>
            <a:ext cx="1819217" cy="626220"/>
          </a:xfrm>
          <a:prstGeom prst="rect">
            <a:avLst/>
          </a:prstGeom>
        </p:spPr>
      </p:pic>
      <p:pic>
        <p:nvPicPr>
          <p:cNvPr id="6" name="Picture 12" descr="uio-logo-ny.png">
            <a:extLst>
              <a:ext uri="{FF2B5EF4-FFF2-40B4-BE49-F238E27FC236}">
                <a16:creationId xmlns:a16="http://schemas.microsoft.com/office/drawing/2014/main" id="{A82DE032-6072-8753-7E76-E7BA1240B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1" y="3303484"/>
            <a:ext cx="1384304" cy="1280327"/>
          </a:xfrm>
          <a:prstGeom prst="rect">
            <a:avLst/>
          </a:prstGeom>
        </p:spPr>
      </p:pic>
      <p:pic>
        <p:nvPicPr>
          <p:cNvPr id="7" name="Picture 4" descr="Image result for stony brook university">
            <a:extLst>
              <a:ext uri="{FF2B5EF4-FFF2-40B4-BE49-F238E27FC236}">
                <a16:creationId xmlns:a16="http://schemas.microsoft.com/office/drawing/2014/main" id="{3C072756-ADD2-5486-A818-D967F8242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66034"/>
            <a:ext cx="2433127" cy="85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Screen Shot 2016-10-14 at 8.41.11 AM.png">
            <a:extLst>
              <a:ext uri="{FF2B5EF4-FFF2-40B4-BE49-F238E27FC236}">
                <a16:creationId xmlns:a16="http://schemas.microsoft.com/office/drawing/2014/main" id="{DF99B2CC-E98A-FE4B-EE6B-0DCD0C60C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42" y="2226619"/>
            <a:ext cx="1444098" cy="13678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1587934-4F07-23EA-2CAA-A3B56E67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746" y="1100259"/>
            <a:ext cx="1076360" cy="107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lock S with Tree - Identity Guide">
            <a:extLst>
              <a:ext uri="{FF2B5EF4-FFF2-40B4-BE49-F238E27FC236}">
                <a16:creationId xmlns:a16="http://schemas.microsoft.com/office/drawing/2014/main" id="{3E25063A-62CE-F748-2417-129BD28B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4" y="1915144"/>
            <a:ext cx="1221751" cy="12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253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F4C7E-061A-B3E2-7DFB-6B68F071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Questions?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B5E80C-9C92-E85E-927F-98C714F12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i="0" dirty="0" err="1"/>
              <a:t>sheldon.rego@polytechnique.edu</a:t>
            </a:r>
            <a:endParaRPr 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604048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7DC54-248A-CB52-8949-1E3DB8AE4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BFBFF85-4ABD-DEBF-EB71-C603D8625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Raw TCAV images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A9D48DB-4985-89A7-44A0-16EED7AC0883}"/>
              </a:ext>
            </a:extLst>
          </p:cNvPr>
          <p:cNvSpPr txBox="1">
            <a:spLocks/>
          </p:cNvSpPr>
          <p:nvPr/>
        </p:nvSpPr>
        <p:spPr>
          <a:xfrm>
            <a:off x="251520" y="987574"/>
            <a:ext cx="8424936" cy="3710186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i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1EE223-58A3-3E96-1E42-10EBC79E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805" y="1578805"/>
            <a:ext cx="4701691" cy="26008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088A3-E246-D519-B342-99779059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78804"/>
            <a:ext cx="3754262" cy="26008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842AABB-7A79-9F85-3C33-7AAE538E1073}"/>
              </a:ext>
            </a:extLst>
          </p:cNvPr>
          <p:cNvSpPr txBox="1"/>
          <p:nvPr/>
        </p:nvSpPr>
        <p:spPr>
          <a:xfrm>
            <a:off x="1569329" y="1209472"/>
            <a:ext cx="83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PWFA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67C101-5C92-D4FF-1AEB-7AA0D7ADD6A1}"/>
              </a:ext>
            </a:extLst>
          </p:cNvPr>
          <p:cNvSpPr txBox="1"/>
          <p:nvPr/>
        </p:nvSpPr>
        <p:spPr>
          <a:xfrm>
            <a:off x="6328755" y="1209472"/>
            <a:ext cx="125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Wakeless</a:t>
            </a:r>
          </a:p>
        </p:txBody>
      </p:sp>
    </p:spTree>
    <p:extLst>
      <p:ext uri="{BB962C8B-B14F-4D97-AF65-F5344CB8AC3E}">
        <p14:creationId xmlns:p14="http://schemas.microsoft.com/office/powerpoint/2010/main" val="230081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87BCD1-E839-FE40-B020-76FAEA904C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/>
              <a:t>Introduction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A726C1-44CB-B34C-8560-215463014E5F}"/>
              </a:ext>
            </a:extLst>
          </p:cNvPr>
          <p:cNvSpPr txBox="1"/>
          <p:nvPr/>
        </p:nvSpPr>
        <p:spPr>
          <a:xfrm>
            <a:off x="5890201" y="4838114"/>
            <a:ext cx="23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Batterie de l’Yvette - Palaiseau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83D2F71-9C52-7064-2EF2-660ADA1D226C}"/>
              </a:ext>
            </a:extLst>
          </p:cNvPr>
          <p:cNvSpPr txBox="1">
            <a:spLocks/>
          </p:cNvSpPr>
          <p:nvPr/>
        </p:nvSpPr>
        <p:spPr>
          <a:xfrm>
            <a:off x="323528" y="1029990"/>
            <a:ext cx="8424936" cy="3710186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11085F1-CD5B-982F-46DE-F35FAE9D5B75}"/>
              </a:ext>
            </a:extLst>
          </p:cNvPr>
          <p:cNvSpPr txBox="1">
            <a:spLocks/>
          </p:cNvSpPr>
          <p:nvPr/>
        </p:nvSpPr>
        <p:spPr>
          <a:xfrm>
            <a:off x="323528" y="987574"/>
            <a:ext cx="8424936" cy="3710186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0" dirty="0"/>
              <a:t>2 main aspects of the E340 experiment:</a:t>
            </a:r>
          </a:p>
          <a:p>
            <a:pPr marL="342900" indent="-342900">
              <a:buAutoNum type="arabicPeriod"/>
            </a:pPr>
            <a:r>
              <a:rPr lang="en-US" sz="1600" b="1" i="0" dirty="0"/>
              <a:t>Control</a:t>
            </a:r>
            <a:r>
              <a:rPr lang="en-US" sz="1600" i="0" dirty="0"/>
              <a:t> of beam-ionized plasma regime, </a:t>
            </a:r>
            <a:r>
              <a:rPr lang="en-US" sz="1600" i="0" dirty="0" err="1"/>
              <a:t>ie</a:t>
            </a:r>
            <a:r>
              <a:rPr lang="en-US" sz="1600" i="0" dirty="0"/>
              <a:t>. the transition between,</a:t>
            </a:r>
          </a:p>
          <a:p>
            <a:pPr marL="810900" lvl="3" indent="-342900"/>
            <a:r>
              <a:rPr lang="en-US" sz="1600" u="sng" dirty="0"/>
              <a:t>Plasma Wakefield Acceleration (PWFA) regime:</a:t>
            </a:r>
            <a:r>
              <a:rPr lang="en-US" sz="1600" dirty="0"/>
              <a:t> </a:t>
            </a:r>
            <a:r>
              <a:rPr lang="en-US" sz="1600" b="1" dirty="0"/>
              <a:t>wide plasma channel</a:t>
            </a:r>
            <a:r>
              <a:rPr lang="en-US" sz="1600" dirty="0"/>
              <a:t>, many plasma oscillations, longitudinal accelerating field,</a:t>
            </a:r>
          </a:p>
          <a:p>
            <a:pPr marL="810900" lvl="3" indent="-342900"/>
            <a:r>
              <a:rPr lang="en-US" sz="1600" u="sng" dirty="0"/>
              <a:t>Wakeless regime:</a:t>
            </a:r>
            <a:r>
              <a:rPr lang="en-US" sz="1600" dirty="0"/>
              <a:t> </a:t>
            </a:r>
            <a:r>
              <a:rPr lang="en-US" sz="1600" b="1" dirty="0"/>
              <a:t>narrow plasma channel </a:t>
            </a:r>
            <a:r>
              <a:rPr lang="en-US" sz="1600" dirty="0"/>
              <a:t>with transverse restoring force, no plasma oscillations, no accelerating field.</a:t>
            </a:r>
            <a:endParaRPr lang="en-US" sz="1600" i="0" dirty="0"/>
          </a:p>
          <a:p>
            <a:pPr marL="342900" indent="-342900">
              <a:buAutoNum type="arabicPeriod"/>
            </a:pPr>
            <a:r>
              <a:rPr lang="en-US" sz="1600" b="1" i="0" dirty="0"/>
              <a:t>Observation</a:t>
            </a:r>
            <a:r>
              <a:rPr lang="en-US" sz="1600" i="0" dirty="0"/>
              <a:t> of plasma wakes via dark field </a:t>
            </a:r>
            <a:r>
              <a:rPr lang="en-US" sz="1600" i="0" dirty="0" err="1"/>
              <a:t>shadowgraphy</a:t>
            </a:r>
            <a:r>
              <a:rPr lang="en-US" sz="1600" i="0" dirty="0"/>
              <a:t>, an ultrasensitive and non-destructive imaging method. </a:t>
            </a:r>
          </a:p>
        </p:txBody>
      </p:sp>
      <p:pic>
        <p:nvPicPr>
          <p:cNvPr id="8" name="Image 7" descr="Une image contenant truelle, art, punaise, artisanat&#10;&#10;Le contenu généré par l’IA peut être incorrect.">
            <a:extLst>
              <a:ext uri="{FF2B5EF4-FFF2-40B4-BE49-F238E27FC236}">
                <a16:creationId xmlns:a16="http://schemas.microsoft.com/office/drawing/2014/main" id="{8EAD8A7D-936E-5EB4-2D40-61F2667E2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87"/>
          <a:stretch>
            <a:fillRect/>
          </a:stretch>
        </p:blipFill>
        <p:spPr>
          <a:xfrm>
            <a:off x="1747209" y="4038405"/>
            <a:ext cx="1586781" cy="837601"/>
          </a:xfrm>
          <a:prstGeom prst="rect">
            <a:avLst/>
          </a:prstGeom>
        </p:spPr>
      </p:pic>
      <p:pic>
        <p:nvPicPr>
          <p:cNvPr id="9" name="Image 8" descr="Une image contenant truelle, art, punaise, artisanat&#10;&#10;Le contenu généré par l’IA peut être incorrect.">
            <a:extLst>
              <a:ext uri="{FF2B5EF4-FFF2-40B4-BE49-F238E27FC236}">
                <a16:creationId xmlns:a16="http://schemas.microsoft.com/office/drawing/2014/main" id="{A9F169E8-474B-7329-4AD9-4E82F8BBB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2"/>
          <a:stretch>
            <a:fillRect/>
          </a:stretch>
        </p:blipFill>
        <p:spPr>
          <a:xfrm>
            <a:off x="6195116" y="4035728"/>
            <a:ext cx="1652606" cy="8157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FBF7F75-25DE-89FA-A35E-805C2D23D41C}"/>
              </a:ext>
            </a:extLst>
          </p:cNvPr>
          <p:cNvSpPr txBox="1"/>
          <p:nvPr/>
        </p:nvSpPr>
        <p:spPr>
          <a:xfrm>
            <a:off x="507538" y="4073993"/>
            <a:ext cx="1288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/>
              <a:t>Multiple oscillations behind driver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30BC1B-012B-0403-53AA-176EC2666D5E}"/>
              </a:ext>
            </a:extLst>
          </p:cNvPr>
          <p:cNvSpPr txBox="1"/>
          <p:nvPr/>
        </p:nvSpPr>
        <p:spPr>
          <a:xfrm>
            <a:off x="4780545" y="4125772"/>
            <a:ext cx="121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/>
              <a:t>No oscillations behind driver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06BB86F-69FB-D119-562A-C5D4859E5050}"/>
              </a:ext>
            </a:extLst>
          </p:cNvPr>
          <p:cNvCxnSpPr/>
          <p:nvPr/>
        </p:nvCxnSpPr>
        <p:spPr>
          <a:xfrm>
            <a:off x="251520" y="3795886"/>
            <a:ext cx="856895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90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6990091-BCDC-DBA6-A3A0-ED1FD056B8FB}"/>
              </a:ext>
            </a:extLst>
          </p:cNvPr>
          <p:cNvSpPr/>
          <p:nvPr/>
        </p:nvSpPr>
        <p:spPr>
          <a:xfrm>
            <a:off x="8028384" y="1563638"/>
            <a:ext cx="366330" cy="5750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scene3d>
            <a:camera prst="isometricOffAxis1Left"/>
            <a:lightRig rig="threePt" dir="t"/>
          </a:scene3d>
          <a:sp3d prstMaterial="clear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1759A63-7AC3-DE80-5ED8-B8D1B251DEAC}"/>
              </a:ext>
            </a:extLst>
          </p:cNvPr>
          <p:cNvSpPr/>
          <p:nvPr/>
        </p:nvSpPr>
        <p:spPr>
          <a:xfrm>
            <a:off x="4233964" y="3484753"/>
            <a:ext cx="274387" cy="47630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  <a:sp3d prstMaterial="clear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755B49B-5DB5-4587-EFC3-C7FB2A86F2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3EFDBE-8B51-AD37-6024-2956AE447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563" y="1520734"/>
            <a:ext cx="2074703" cy="428869"/>
          </a:xfrm>
          <a:prstGeom prst="rect">
            <a:avLst/>
          </a:prstGeom>
        </p:spPr>
      </p:pic>
      <p:cxnSp>
        <p:nvCxnSpPr>
          <p:cNvPr id="5" name="Straight Arrow Connector 16">
            <a:extLst>
              <a:ext uri="{FF2B5EF4-FFF2-40B4-BE49-F238E27FC236}">
                <a16:creationId xmlns:a16="http://schemas.microsoft.com/office/drawing/2014/main" id="{373DE87E-F164-740C-589A-D0E1A1271EB2}"/>
              </a:ext>
            </a:extLst>
          </p:cNvPr>
          <p:cNvCxnSpPr>
            <a:cxnSpLocks/>
          </p:cNvCxnSpPr>
          <p:nvPr/>
        </p:nvCxnSpPr>
        <p:spPr>
          <a:xfrm>
            <a:off x="6144993" y="1317065"/>
            <a:ext cx="2054441" cy="582282"/>
          </a:xfrm>
          <a:prstGeom prst="straightConnector1">
            <a:avLst/>
          </a:prstGeom>
          <a:ln w="19050" cap="flat" cmpd="sng" algn="ctr">
            <a:solidFill>
              <a:srgbClr val="46464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FD5317B-9545-7668-A7EF-F034B85DCF6E}"/>
              </a:ext>
            </a:extLst>
          </p:cNvPr>
          <p:cNvSpPr/>
          <p:nvPr/>
        </p:nvSpPr>
        <p:spPr>
          <a:xfrm>
            <a:off x="5881395" y="1155517"/>
            <a:ext cx="252808" cy="25845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isometricOffAxis2Right">
              <a:rot lat="1080000" lon="18600000" rev="0"/>
            </a:camera>
            <a:lightRig rig="balanced" dir="t"/>
          </a:scene3d>
          <a:sp3d extrusionH="5016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1B357BB-2984-2E2E-BDF0-D1098CF9D302}"/>
              </a:ext>
            </a:extLst>
          </p:cNvPr>
          <p:cNvSpPr/>
          <p:nvPr/>
        </p:nvSpPr>
        <p:spPr>
          <a:xfrm>
            <a:off x="6036451" y="1231902"/>
            <a:ext cx="152865" cy="15736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isometricLeftDown">
              <a:rot lat="1080000" lon="18600000" rev="0"/>
            </a:camera>
            <a:lightRig rig="balanced" dir="t"/>
          </a:scene3d>
          <a:sp3d extrusionH="133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FE114F-C871-B71B-6D8B-51C8C4B088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l="5783" r="6519"/>
          <a:stretch>
            <a:fillRect/>
          </a:stretch>
        </p:blipFill>
        <p:spPr>
          <a:xfrm>
            <a:off x="6052209" y="1303350"/>
            <a:ext cx="137107" cy="28283"/>
          </a:xfrm>
          <a:prstGeom prst="rect">
            <a:avLst/>
          </a:prstGeom>
          <a:scene3d>
            <a:camera prst="isometricLeftDown">
              <a:rot lat="1080000" lon="18600000" rev="0"/>
            </a:camera>
            <a:lightRig rig="threePt" dir="t"/>
          </a:scene3d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5A55A9A-1F3D-6B2A-2759-7FB1E4345260}"/>
              </a:ext>
            </a:extLst>
          </p:cNvPr>
          <p:cNvSpPr/>
          <p:nvPr/>
        </p:nvSpPr>
        <p:spPr>
          <a:xfrm>
            <a:off x="8179090" y="1868707"/>
            <a:ext cx="89286" cy="90978"/>
          </a:xfrm>
          <a:prstGeom prst="ellipse">
            <a:avLst/>
          </a:prstGeom>
          <a:solidFill>
            <a:srgbClr val="FF0000">
              <a:alpha val="97000"/>
            </a:srgbClr>
          </a:solidFill>
          <a:ln>
            <a:solidFill>
              <a:srgbClr val="FF0000">
                <a:alpha val="50000"/>
              </a:srgbClr>
            </a:solidFill>
          </a:ln>
          <a:scene3d>
            <a:camera prst="isometricRightUp">
              <a:rot lat="2100000" lon="17790000" rev="0"/>
            </a:camera>
            <a:lightRig rig="brightRoom" dir="t"/>
          </a:scene3d>
          <a:sp3d extrusionH="12700" prstMaterial="clear">
            <a:bevelT w="0" h="0" prst="angle"/>
            <a:bevelB w="82550" h="36639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1" name="Straight Arrow Connector 9">
            <a:extLst>
              <a:ext uri="{FF2B5EF4-FFF2-40B4-BE49-F238E27FC236}">
                <a16:creationId xmlns:a16="http://schemas.microsoft.com/office/drawing/2014/main" id="{93B5FD07-F3E6-936E-7BFE-349B06A8452F}"/>
              </a:ext>
            </a:extLst>
          </p:cNvPr>
          <p:cNvCxnSpPr>
            <a:cxnSpLocks/>
          </p:cNvCxnSpPr>
          <p:nvPr/>
        </p:nvCxnSpPr>
        <p:spPr>
          <a:xfrm flipH="1">
            <a:off x="6125545" y="1899348"/>
            <a:ext cx="2074703" cy="2333608"/>
          </a:xfrm>
          <a:prstGeom prst="straightConnector1">
            <a:avLst/>
          </a:prstGeom>
          <a:ln w="19050" cap="flat" cmpd="sng" algn="ctr">
            <a:solidFill>
              <a:srgbClr val="46464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5F6C0323-1219-408D-4826-AA5E59A2DFCF}"/>
              </a:ext>
            </a:extLst>
          </p:cNvPr>
          <p:cNvSpPr/>
          <p:nvPr/>
        </p:nvSpPr>
        <p:spPr>
          <a:xfrm>
            <a:off x="7700171" y="2375555"/>
            <a:ext cx="89286" cy="90978"/>
          </a:xfrm>
          <a:prstGeom prst="ellipse">
            <a:avLst/>
          </a:prstGeom>
          <a:solidFill>
            <a:srgbClr val="FF0000">
              <a:alpha val="97000"/>
            </a:srgbClr>
          </a:solidFill>
          <a:ln>
            <a:solidFill>
              <a:srgbClr val="FF0000">
                <a:alpha val="50000"/>
              </a:srgbClr>
            </a:solidFill>
          </a:ln>
          <a:scene3d>
            <a:camera prst="isometricLeftDown">
              <a:rot lat="2040000" lon="1590000" rev="0"/>
            </a:camera>
            <a:lightRig rig="brightRoom" dir="t"/>
          </a:scene3d>
          <a:sp3d extrusionH="12700" prstMaterial="clear">
            <a:bevelT w="0" h="0" prst="angle"/>
            <a:bevelB w="25400" h="10287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6A79ADB-DFA0-26A9-3F7F-69C42801A22F}"/>
              </a:ext>
            </a:extLst>
          </p:cNvPr>
          <p:cNvSpPr/>
          <p:nvPr/>
        </p:nvSpPr>
        <p:spPr>
          <a:xfrm rot="21379446">
            <a:off x="7600563" y="1965883"/>
            <a:ext cx="377787" cy="81934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scene3d>
            <a:camera prst="isometricRightUp"/>
            <a:lightRig rig="threePt" dir="t"/>
          </a:scene3d>
          <a:sp3d prstMaterial="clear">
            <a:bevelB w="0" h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31F4E0A-7B20-F976-BBA2-3FE658AEC863}"/>
              </a:ext>
            </a:extLst>
          </p:cNvPr>
          <p:cNvSpPr/>
          <p:nvPr/>
        </p:nvSpPr>
        <p:spPr>
          <a:xfrm>
            <a:off x="7528087" y="2570122"/>
            <a:ext cx="89286" cy="90978"/>
          </a:xfrm>
          <a:prstGeom prst="ellipse">
            <a:avLst/>
          </a:prstGeom>
          <a:solidFill>
            <a:srgbClr val="FF0000">
              <a:alpha val="97000"/>
            </a:srgbClr>
          </a:solidFill>
          <a:ln>
            <a:solidFill>
              <a:srgbClr val="FF0000">
                <a:alpha val="50000"/>
              </a:srgbClr>
            </a:solidFill>
          </a:ln>
          <a:scene3d>
            <a:camera prst="isometricLeftDown">
              <a:rot lat="2040000" lon="1590000" rev="0"/>
            </a:camera>
            <a:lightRig rig="brightRoom" dir="t"/>
          </a:scene3d>
          <a:sp3d extrusionH="12700" prstMaterial="clear">
            <a:bevelT w="12700" h="355600" prst="angle"/>
            <a:bevelB w="0" h="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Arrow Connector 2">
            <a:extLst>
              <a:ext uri="{FF2B5EF4-FFF2-40B4-BE49-F238E27FC236}">
                <a16:creationId xmlns:a16="http://schemas.microsoft.com/office/drawing/2014/main" id="{39912BEE-7C02-3E3E-2C8A-6AC485598F40}"/>
              </a:ext>
            </a:extLst>
          </p:cNvPr>
          <p:cNvCxnSpPr>
            <a:cxnSpLocks/>
          </p:cNvCxnSpPr>
          <p:nvPr/>
        </p:nvCxnSpPr>
        <p:spPr>
          <a:xfrm>
            <a:off x="1524670" y="1745744"/>
            <a:ext cx="7064512" cy="2020491"/>
          </a:xfrm>
          <a:prstGeom prst="straightConnector1">
            <a:avLst/>
          </a:prstGeom>
          <a:ln w="19050" cap="flat" cmpd="sng" algn="ctr">
            <a:solidFill>
              <a:srgbClr val="46464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AEDCB041-5005-CBA8-F5E3-84D98BEA7EB6}"/>
              </a:ext>
            </a:extLst>
          </p:cNvPr>
          <p:cNvSpPr/>
          <p:nvPr/>
        </p:nvSpPr>
        <p:spPr>
          <a:xfrm>
            <a:off x="6074152" y="4180589"/>
            <a:ext cx="102785" cy="104734"/>
          </a:xfrm>
          <a:prstGeom prst="ellipse">
            <a:avLst/>
          </a:prstGeom>
          <a:solidFill>
            <a:srgbClr val="FF0000">
              <a:alpha val="97000"/>
            </a:srgbClr>
          </a:solidFill>
          <a:ln>
            <a:solidFill>
              <a:srgbClr val="FF0000">
                <a:alpha val="50000"/>
              </a:srgbClr>
            </a:solidFill>
          </a:ln>
          <a:scene3d>
            <a:camera prst="isometricLeftDown">
              <a:rot lat="2040000" lon="1590000" rev="0"/>
            </a:camera>
            <a:lightRig rig="brightRoom" dir="t"/>
          </a:scene3d>
          <a:sp3d extrusionH="12700" prstMaterial="clear">
            <a:bevelB w="88900" h="38100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AF6248C-F147-452C-51CD-DE5991CB1E29}"/>
              </a:ext>
            </a:extLst>
          </p:cNvPr>
          <p:cNvSpPr/>
          <p:nvPr/>
        </p:nvSpPr>
        <p:spPr>
          <a:xfrm rot="20749220">
            <a:off x="6920222" y="3281068"/>
            <a:ext cx="34053" cy="33548"/>
          </a:xfrm>
          <a:prstGeom prst="ellipse">
            <a:avLst/>
          </a:prstGeom>
          <a:ln>
            <a:noFill/>
          </a:ln>
          <a:scene3d>
            <a:camera prst="isometricOffAxis2Right">
              <a:rot lat="1080000" lon="20040000" rev="0"/>
            </a:camera>
            <a:lightRig rig="threePt" dir="t"/>
          </a:scene3d>
          <a:sp3d>
            <a:bevelT w="57150" h="52070"/>
            <a:bevelB w="236220" h="17018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4606041-F706-5C5E-CAAC-1954D8829377}"/>
              </a:ext>
            </a:extLst>
          </p:cNvPr>
          <p:cNvSpPr/>
          <p:nvPr/>
        </p:nvSpPr>
        <p:spPr>
          <a:xfrm>
            <a:off x="6849396" y="3356856"/>
            <a:ext cx="58465" cy="59573"/>
          </a:xfrm>
          <a:prstGeom prst="ellipse">
            <a:avLst/>
          </a:prstGeom>
          <a:solidFill>
            <a:srgbClr val="FF0000">
              <a:alpha val="97000"/>
            </a:srgbClr>
          </a:solidFill>
          <a:ln>
            <a:solidFill>
              <a:srgbClr val="FF0000">
                <a:alpha val="50000"/>
              </a:srgbClr>
            </a:solidFill>
          </a:ln>
          <a:scene3d>
            <a:camera prst="isometricLeftDown">
              <a:rot lat="2040000" lon="1590000" rev="0"/>
            </a:camera>
            <a:lightRig rig="brightRoom" dir="t"/>
          </a:scene3d>
          <a:sp3d extrusionH="12700" prstMaterial="clear">
            <a:bevelT w="69850" h="1555750" prst="angle"/>
            <a:bevelB w="0" h="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98F69BA-2288-EF02-2AE1-4C00698C92D4}"/>
              </a:ext>
            </a:extLst>
          </p:cNvPr>
          <p:cNvSpPr/>
          <p:nvPr/>
        </p:nvSpPr>
        <p:spPr>
          <a:xfrm>
            <a:off x="7530044" y="2559384"/>
            <a:ext cx="89286" cy="105688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A547865-DCB3-16AA-CBDC-09F75DA3DBFD}"/>
              </a:ext>
            </a:extLst>
          </p:cNvPr>
          <p:cNvSpPr/>
          <p:nvPr/>
        </p:nvSpPr>
        <p:spPr>
          <a:xfrm>
            <a:off x="7848813" y="2714841"/>
            <a:ext cx="89286" cy="105688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8762BDC-1E64-9DD4-36DE-2A6D85F2D4E1}"/>
              </a:ext>
            </a:extLst>
          </p:cNvPr>
          <p:cNvSpPr/>
          <p:nvPr/>
        </p:nvSpPr>
        <p:spPr>
          <a:xfrm rot="20749220">
            <a:off x="6953953" y="3289180"/>
            <a:ext cx="34053" cy="33548"/>
          </a:xfrm>
          <a:prstGeom prst="ellipse">
            <a:avLst/>
          </a:prstGeom>
          <a:ln>
            <a:noFill/>
          </a:ln>
          <a:scene3d>
            <a:camera prst="isometricOffAxis2Right">
              <a:rot lat="1080000" lon="20040000" rev="0"/>
            </a:camera>
            <a:lightRig rig="threePt" dir="t"/>
          </a:scene3d>
          <a:sp3d>
            <a:bevelT w="57150" h="52070"/>
            <a:bevelB w="236220" h="17018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4AB957D-CD9C-684D-FCE1-C96CB7F5621B}"/>
              </a:ext>
            </a:extLst>
          </p:cNvPr>
          <p:cNvSpPr/>
          <p:nvPr/>
        </p:nvSpPr>
        <p:spPr>
          <a:xfrm rot="20749220">
            <a:off x="6987683" y="3299612"/>
            <a:ext cx="34053" cy="33548"/>
          </a:xfrm>
          <a:prstGeom prst="ellipse">
            <a:avLst/>
          </a:prstGeom>
          <a:ln>
            <a:noFill/>
          </a:ln>
          <a:scene3d>
            <a:camera prst="isometricOffAxis2Right">
              <a:rot lat="1080000" lon="20040000" rev="0"/>
            </a:camera>
            <a:lightRig rig="threePt" dir="t"/>
          </a:scene3d>
          <a:sp3d>
            <a:bevelT w="57150" h="52070"/>
            <a:bevelB w="236220" h="17018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37024DB9-B7C7-1935-F84F-867F10D252D1}"/>
              </a:ext>
            </a:extLst>
          </p:cNvPr>
          <p:cNvCxnSpPr>
            <a:cxnSpLocks/>
          </p:cNvCxnSpPr>
          <p:nvPr/>
        </p:nvCxnSpPr>
        <p:spPr>
          <a:xfrm>
            <a:off x="868834" y="1563638"/>
            <a:ext cx="597378" cy="163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7" name="Image 46" descr="Une image contenant Caractère coloré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8932B4C-4E4B-47AC-9A9F-9E48D3567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71" y="793906"/>
            <a:ext cx="1767799" cy="380069"/>
          </a:xfrm>
          <a:prstGeom prst="rect">
            <a:avLst/>
          </a:prstGeom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B095056F-86DB-A3B1-0C01-BADAD2E7FCB7}"/>
              </a:ext>
            </a:extLst>
          </p:cNvPr>
          <p:cNvSpPr/>
          <p:nvPr/>
        </p:nvSpPr>
        <p:spPr>
          <a:xfrm>
            <a:off x="6878629" y="3233758"/>
            <a:ext cx="106765" cy="106765"/>
          </a:xfrm>
          <a:prstGeom prst="ellipse">
            <a:avLst/>
          </a:prstGeom>
          <a:solidFill>
            <a:schemeClr val="accent3">
              <a:lumMod val="40000"/>
              <a:lumOff val="60000"/>
              <a:alpha val="50268"/>
            </a:schemeClr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7620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BB0E507E-8605-7D22-159F-C4B1F7BE0D44}"/>
              </a:ext>
            </a:extLst>
          </p:cNvPr>
          <p:cNvSpPr/>
          <p:nvPr/>
        </p:nvSpPr>
        <p:spPr>
          <a:xfrm>
            <a:off x="8547417" y="3726722"/>
            <a:ext cx="92666" cy="92666"/>
          </a:xfrm>
          <a:prstGeom prst="ellipse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2349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Straight Arrow Connector 9">
            <a:extLst>
              <a:ext uri="{FF2B5EF4-FFF2-40B4-BE49-F238E27FC236}">
                <a16:creationId xmlns:a16="http://schemas.microsoft.com/office/drawing/2014/main" id="{26D53D5C-974D-B21F-41AF-00D2FA757BD3}"/>
              </a:ext>
            </a:extLst>
          </p:cNvPr>
          <p:cNvCxnSpPr>
            <a:cxnSpLocks/>
          </p:cNvCxnSpPr>
          <p:nvPr/>
        </p:nvCxnSpPr>
        <p:spPr>
          <a:xfrm flipH="1" flipV="1">
            <a:off x="4397964" y="3728213"/>
            <a:ext cx="1722798" cy="499438"/>
          </a:xfrm>
          <a:prstGeom prst="straightConnector1">
            <a:avLst/>
          </a:prstGeom>
          <a:ln w="19050" cap="flat" cmpd="sng" algn="ctr">
            <a:solidFill>
              <a:srgbClr val="46464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Arrow Connector 9">
            <a:extLst>
              <a:ext uri="{FF2B5EF4-FFF2-40B4-BE49-F238E27FC236}">
                <a16:creationId xmlns:a16="http://schemas.microsoft.com/office/drawing/2014/main" id="{0970EA07-32B8-1014-86CC-6DF1390021FF}"/>
              </a:ext>
            </a:extLst>
          </p:cNvPr>
          <p:cNvCxnSpPr>
            <a:cxnSpLocks/>
          </p:cNvCxnSpPr>
          <p:nvPr/>
        </p:nvCxnSpPr>
        <p:spPr>
          <a:xfrm flipH="1">
            <a:off x="3503338" y="3726722"/>
            <a:ext cx="861450" cy="968951"/>
          </a:xfrm>
          <a:prstGeom prst="straightConnector1">
            <a:avLst/>
          </a:prstGeom>
          <a:ln w="19050" cap="flat" cmpd="sng" algn="ctr">
            <a:solidFill>
              <a:srgbClr val="46464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Straight Arrow Connector 9">
            <a:extLst>
              <a:ext uri="{FF2B5EF4-FFF2-40B4-BE49-F238E27FC236}">
                <a16:creationId xmlns:a16="http://schemas.microsoft.com/office/drawing/2014/main" id="{E76D7CB6-FCA3-8ED2-2158-C95C853E62AE}"/>
              </a:ext>
            </a:extLst>
          </p:cNvPr>
          <p:cNvCxnSpPr>
            <a:cxnSpLocks/>
          </p:cNvCxnSpPr>
          <p:nvPr/>
        </p:nvCxnSpPr>
        <p:spPr>
          <a:xfrm flipH="1" flipV="1">
            <a:off x="746753" y="3870643"/>
            <a:ext cx="3399371" cy="985475"/>
          </a:xfrm>
          <a:prstGeom prst="straightConnector1">
            <a:avLst/>
          </a:prstGeom>
          <a:ln w="19050" cap="flat" cmpd="sng" algn="ctr">
            <a:solidFill>
              <a:srgbClr val="46464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54D3231B-7288-1B6F-9F69-E3CA8DAF12A3}"/>
              </a:ext>
            </a:extLst>
          </p:cNvPr>
          <p:cNvSpPr txBox="1"/>
          <p:nvPr/>
        </p:nvSpPr>
        <p:spPr>
          <a:xfrm>
            <a:off x="766095" y="4409276"/>
            <a:ext cx="861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Iris</a:t>
            </a:r>
          </a:p>
          <a:p>
            <a:pPr algn="ctr"/>
            <a:r>
              <a:rPr lang="en-US" sz="1100" dirty="0"/>
              <a:t>2 mm </a:t>
            </a:r>
            <a:r>
              <a:rPr lang="fr-FR" sz="1100" dirty="0"/>
              <a:t>∅</a:t>
            </a:r>
            <a:r>
              <a:rPr lang="en-US" sz="1100" dirty="0"/>
              <a:t> 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DE174F7A-33C3-FE57-E7E2-98EB8342BE9C}"/>
              </a:ext>
            </a:extLst>
          </p:cNvPr>
          <p:cNvSpPr txBox="1"/>
          <p:nvPr/>
        </p:nvSpPr>
        <p:spPr>
          <a:xfrm>
            <a:off x="4963547" y="3231812"/>
            <a:ext cx="917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Lens 1</a:t>
            </a:r>
          </a:p>
          <a:p>
            <a:pPr algn="ctr"/>
            <a:r>
              <a:rPr lang="en-US" sz="1100" dirty="0"/>
              <a:t>f = 60 cm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7F058E49-8733-C2F5-6108-82D260C9C5FB}"/>
              </a:ext>
            </a:extLst>
          </p:cNvPr>
          <p:cNvSpPr txBox="1"/>
          <p:nvPr/>
        </p:nvSpPr>
        <p:spPr>
          <a:xfrm>
            <a:off x="6848113" y="1797215"/>
            <a:ext cx="917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Lens 2</a:t>
            </a:r>
          </a:p>
          <a:p>
            <a:pPr algn="ctr"/>
            <a:r>
              <a:rPr lang="en-US" sz="1100" dirty="0"/>
              <a:t>f = 20 cm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902B2C3A-0D78-106E-457B-8D384F10C7B8}"/>
              </a:ext>
            </a:extLst>
          </p:cNvPr>
          <p:cNvSpPr/>
          <p:nvPr/>
        </p:nvSpPr>
        <p:spPr>
          <a:xfrm>
            <a:off x="4195529" y="4797325"/>
            <a:ext cx="152865" cy="15736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isometricLeftDown">
              <a:rot lat="1080000" lon="18600000" rev="0"/>
            </a:camera>
            <a:lightRig rig="balanced" dir="t"/>
          </a:scene3d>
          <a:sp3d extrusionH="133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465CDE-33FB-767D-A139-404DEBCF1086}"/>
              </a:ext>
            </a:extLst>
          </p:cNvPr>
          <p:cNvSpPr/>
          <p:nvPr/>
        </p:nvSpPr>
        <p:spPr>
          <a:xfrm>
            <a:off x="4533961" y="4843947"/>
            <a:ext cx="252808" cy="25845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isometricOffAxis2Right">
              <a:rot lat="1080000" lon="18600000" rev="0"/>
            </a:camera>
            <a:lightRig rig="balanced" dir="t"/>
          </a:scene3d>
          <a:sp3d extrusionH="5016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7F239288-4D14-CA41-4D1A-0379B80756B3}"/>
              </a:ext>
            </a:extLst>
          </p:cNvPr>
          <p:cNvSpPr txBox="1"/>
          <p:nvPr/>
        </p:nvSpPr>
        <p:spPr>
          <a:xfrm>
            <a:off x="4371157" y="826938"/>
            <a:ext cx="12499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Shadowgraphy</a:t>
            </a:r>
            <a:r>
              <a:rPr lang="en-US" sz="1100" dirty="0"/>
              <a:t> camera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C511D343-772B-3F1D-7A3F-EB36217F5B74}"/>
              </a:ext>
            </a:extLst>
          </p:cNvPr>
          <p:cNvSpPr txBox="1"/>
          <p:nvPr/>
        </p:nvSpPr>
        <p:spPr>
          <a:xfrm>
            <a:off x="4758705" y="4715491"/>
            <a:ext cx="965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Alignment camera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DF31C451-FF24-1140-769B-3A17C4818D5A}"/>
              </a:ext>
            </a:extLst>
          </p:cNvPr>
          <p:cNvSpPr/>
          <p:nvPr/>
        </p:nvSpPr>
        <p:spPr>
          <a:xfrm>
            <a:off x="1167523" y="3882070"/>
            <a:ext cx="271712" cy="271712"/>
          </a:xfrm>
          <a:prstGeom prst="ellipse">
            <a:avLst/>
          </a:prstGeom>
          <a:solidFill>
            <a:schemeClr val="accent6">
              <a:alpha val="50268"/>
            </a:schemeClr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635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 : forme 40">
            <a:extLst>
              <a:ext uri="{FF2B5EF4-FFF2-40B4-BE49-F238E27FC236}">
                <a16:creationId xmlns:a16="http://schemas.microsoft.com/office/drawing/2014/main" id="{20C52B12-C290-B669-1FF8-C35A7FE3ACA9}"/>
              </a:ext>
            </a:extLst>
          </p:cNvPr>
          <p:cNvSpPr/>
          <p:nvPr/>
        </p:nvSpPr>
        <p:spPr>
          <a:xfrm>
            <a:off x="978971" y="3737740"/>
            <a:ext cx="593728" cy="557662"/>
          </a:xfrm>
          <a:custGeom>
            <a:avLst/>
            <a:gdLst>
              <a:gd name="connsiteX0" fmla="*/ 662683 w 1325367"/>
              <a:gd name="connsiteY0" fmla="*/ 420671 h 1243750"/>
              <a:gd name="connsiteX1" fmla="*/ 452063 w 1325367"/>
              <a:gd name="connsiteY1" fmla="*/ 621875 h 1243750"/>
              <a:gd name="connsiteX2" fmla="*/ 662683 w 1325367"/>
              <a:gd name="connsiteY2" fmla="*/ 823079 h 1243750"/>
              <a:gd name="connsiteX3" fmla="*/ 873303 w 1325367"/>
              <a:gd name="connsiteY3" fmla="*/ 621875 h 1243750"/>
              <a:gd name="connsiteX4" fmla="*/ 662683 w 1325367"/>
              <a:gd name="connsiteY4" fmla="*/ 420671 h 1243750"/>
              <a:gd name="connsiteX5" fmla="*/ 0 w 1325367"/>
              <a:gd name="connsiteY5" fmla="*/ 0 h 1243750"/>
              <a:gd name="connsiteX6" fmla="*/ 1325367 w 1325367"/>
              <a:gd name="connsiteY6" fmla="*/ 0 h 1243750"/>
              <a:gd name="connsiteX7" fmla="*/ 1325367 w 1325367"/>
              <a:gd name="connsiteY7" fmla="*/ 1243750 h 1243750"/>
              <a:gd name="connsiteX8" fmla="*/ 0 w 1325367"/>
              <a:gd name="connsiteY8" fmla="*/ 1243750 h 124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367" h="1243750">
                <a:moveTo>
                  <a:pt x="662683" y="420671"/>
                </a:moveTo>
                <a:cubicBezTo>
                  <a:pt x="546361" y="420671"/>
                  <a:pt x="452063" y="510753"/>
                  <a:pt x="452063" y="621875"/>
                </a:cubicBezTo>
                <a:cubicBezTo>
                  <a:pt x="452063" y="732997"/>
                  <a:pt x="546361" y="823079"/>
                  <a:pt x="662683" y="823079"/>
                </a:cubicBezTo>
                <a:cubicBezTo>
                  <a:pt x="779005" y="823079"/>
                  <a:pt x="873303" y="732997"/>
                  <a:pt x="873303" y="621875"/>
                </a:cubicBezTo>
                <a:cubicBezTo>
                  <a:pt x="873303" y="510753"/>
                  <a:pt x="779005" y="420671"/>
                  <a:pt x="662683" y="420671"/>
                </a:cubicBezTo>
                <a:close/>
                <a:moveTo>
                  <a:pt x="0" y="0"/>
                </a:moveTo>
                <a:lnTo>
                  <a:pt x="1325367" y="0"/>
                </a:lnTo>
                <a:lnTo>
                  <a:pt x="1325367" y="1243750"/>
                </a:lnTo>
                <a:lnTo>
                  <a:pt x="0" y="12437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isometricRightUp">
              <a:rot lat="2362783" lon="18128544" rev="18452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1888457-6751-6712-3F29-C3D86B2D622B}"/>
              </a:ext>
            </a:extLst>
          </p:cNvPr>
          <p:cNvSpPr/>
          <p:nvPr/>
        </p:nvSpPr>
        <p:spPr>
          <a:xfrm>
            <a:off x="3406901" y="4562857"/>
            <a:ext cx="191361" cy="191361"/>
          </a:xfrm>
          <a:prstGeom prst="ellipse">
            <a:avLst/>
          </a:prstGeom>
          <a:solidFill>
            <a:schemeClr val="accent6">
              <a:alpha val="50268"/>
            </a:schemeClr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1270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FD33EECB-7AF1-22BC-5A95-C173F592AAFA}"/>
              </a:ext>
            </a:extLst>
          </p:cNvPr>
          <p:cNvSpPr/>
          <p:nvPr/>
        </p:nvSpPr>
        <p:spPr>
          <a:xfrm>
            <a:off x="5129042" y="3876816"/>
            <a:ext cx="191361" cy="191361"/>
          </a:xfrm>
          <a:prstGeom prst="ellipse">
            <a:avLst/>
          </a:prstGeom>
          <a:solidFill>
            <a:schemeClr val="accent6">
              <a:alpha val="50268"/>
            </a:schemeClr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1270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24A54B65-718D-EF7E-62D6-FDDCCF7D5CD4}"/>
              </a:ext>
            </a:extLst>
          </p:cNvPr>
          <p:cNvSpPr/>
          <p:nvPr/>
        </p:nvSpPr>
        <p:spPr>
          <a:xfrm>
            <a:off x="4012698" y="3901543"/>
            <a:ext cx="190800" cy="190800"/>
          </a:xfrm>
          <a:prstGeom prst="ellipse">
            <a:avLst/>
          </a:prstGeom>
          <a:solidFill>
            <a:schemeClr val="accent6">
              <a:alpha val="97000"/>
            </a:schemeClr>
          </a:solidFill>
          <a:ln>
            <a:solidFill>
              <a:srgbClr val="FF0000">
                <a:alpha val="50000"/>
              </a:srgbClr>
            </a:solidFill>
          </a:ln>
          <a:scene3d>
            <a:camera prst="isometricLeftDown">
              <a:rot lat="2040000" lon="1590000" rev="0"/>
            </a:camera>
            <a:lightRig rig="brightRoom" dir="t"/>
          </a:scene3d>
          <a:sp3d extrusionH="12700" prstMaterial="clear">
            <a:bevelB w="0" h="5080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24453DC-4D38-B765-3F51-1485870DA539}"/>
              </a:ext>
            </a:extLst>
          </p:cNvPr>
          <p:cNvSpPr/>
          <p:nvPr/>
        </p:nvSpPr>
        <p:spPr>
          <a:xfrm rot="6880454">
            <a:off x="3615145" y="4203610"/>
            <a:ext cx="335705" cy="335705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635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F4070376-E4FD-D3EA-7F1A-E579304DA985}"/>
              </a:ext>
            </a:extLst>
          </p:cNvPr>
          <p:cNvSpPr/>
          <p:nvPr/>
        </p:nvSpPr>
        <p:spPr>
          <a:xfrm>
            <a:off x="3407181" y="4586400"/>
            <a:ext cx="190800" cy="190800"/>
          </a:xfrm>
          <a:prstGeom prst="ellipse">
            <a:avLst/>
          </a:prstGeom>
          <a:solidFill>
            <a:schemeClr val="accent6">
              <a:alpha val="97000"/>
            </a:schemeClr>
          </a:solidFill>
          <a:ln>
            <a:solidFill>
              <a:srgbClr val="FF0000">
                <a:alpha val="50000"/>
              </a:srgbClr>
            </a:solidFill>
          </a:ln>
          <a:scene3d>
            <a:camera prst="isometricLeftDown">
              <a:rot lat="2040000" lon="1590000" rev="0"/>
            </a:camera>
            <a:lightRig rig="brightRoom" dir="t"/>
          </a:scene3d>
          <a:sp3d extrusionH="12700" prstMaterial="clear">
            <a:bevelB w="0" h="5080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F4A1B06-D5C0-5F1A-54BA-A3A82C963B41}"/>
              </a:ext>
            </a:extLst>
          </p:cNvPr>
          <p:cNvSpPr/>
          <p:nvPr/>
        </p:nvSpPr>
        <p:spPr>
          <a:xfrm>
            <a:off x="3406901" y="4431615"/>
            <a:ext cx="274387" cy="47630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  <a:sp3d prstMaterial="clear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8CBEB72D-3C6D-0352-A080-D682C8C31E9E}"/>
              </a:ext>
            </a:extLst>
          </p:cNvPr>
          <p:cNvSpPr txBox="1"/>
          <p:nvPr/>
        </p:nvSpPr>
        <p:spPr>
          <a:xfrm>
            <a:off x="2155681" y="3609432"/>
            <a:ext cx="1709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Spatial filter (currently no hole)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D6486AAC-CE60-60C6-7E67-9817E778EEBE}"/>
              </a:ext>
            </a:extLst>
          </p:cNvPr>
          <p:cNvSpPr/>
          <p:nvPr/>
        </p:nvSpPr>
        <p:spPr>
          <a:xfrm>
            <a:off x="2091723" y="4180589"/>
            <a:ext cx="191361" cy="191361"/>
          </a:xfrm>
          <a:prstGeom prst="ellipse">
            <a:avLst/>
          </a:prstGeom>
          <a:solidFill>
            <a:schemeClr val="accent6">
              <a:alpha val="50268"/>
            </a:schemeClr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1270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7AAE4E42-5406-CFA9-53F5-BD3342FF717E}"/>
              </a:ext>
            </a:extLst>
          </p:cNvPr>
          <p:cNvSpPr/>
          <p:nvPr/>
        </p:nvSpPr>
        <p:spPr>
          <a:xfrm rot="10800000">
            <a:off x="5131319" y="3871998"/>
            <a:ext cx="191361" cy="191361"/>
          </a:xfrm>
          <a:prstGeom prst="ellipse">
            <a:avLst/>
          </a:prstGeom>
          <a:solidFill>
            <a:schemeClr val="accent6">
              <a:alpha val="50268"/>
            </a:schemeClr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0"/>
            <a:bevelB w="1270000" h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97CD872E-95A1-16C2-2749-763374F26D74}"/>
              </a:ext>
            </a:extLst>
          </p:cNvPr>
          <p:cNvSpPr/>
          <p:nvPr/>
        </p:nvSpPr>
        <p:spPr>
          <a:xfrm rot="21379446">
            <a:off x="5045492" y="3565477"/>
            <a:ext cx="377787" cy="81934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scene3d>
            <a:camera prst="isometricRightUp"/>
            <a:lightRig rig="threePt" dir="t"/>
          </a:scene3d>
          <a:sp3d prstMaterial="clear">
            <a:bevelB w="0" h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4B45E1B7-E5A4-6D30-166A-9BA2E5FAF61C}"/>
              </a:ext>
            </a:extLst>
          </p:cNvPr>
          <p:cNvSpPr/>
          <p:nvPr/>
        </p:nvSpPr>
        <p:spPr>
          <a:xfrm rot="10800000">
            <a:off x="5137533" y="3879468"/>
            <a:ext cx="191361" cy="191361"/>
          </a:xfrm>
          <a:prstGeom prst="ellipse">
            <a:avLst/>
          </a:prstGeom>
          <a:solidFill>
            <a:schemeClr val="accent6">
              <a:alpha val="50268"/>
            </a:schemeClr>
          </a:solidFill>
          <a:ln>
            <a:noFill/>
          </a:ln>
          <a:scene3d>
            <a:camera prst="isometricRightUp">
              <a:rot lat="996000" lon="18899998" rev="0"/>
            </a:camera>
            <a:lightRig rig="threePt" dir="t"/>
          </a:scene3d>
          <a:sp3d>
            <a:bevelT w="0" h="0"/>
            <a:bevelB w="44450" h="12890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FD9654-DB99-1913-7C5C-A68970189737}"/>
              </a:ext>
            </a:extLst>
          </p:cNvPr>
          <p:cNvSpPr/>
          <p:nvPr/>
        </p:nvSpPr>
        <p:spPr>
          <a:xfrm>
            <a:off x="6007799" y="3933066"/>
            <a:ext cx="274387" cy="47630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  <a:sp3d prstMaterial="clear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891AD580-C508-0E1A-2F5A-14D4306D1E05}"/>
              </a:ext>
            </a:extLst>
          </p:cNvPr>
          <p:cNvSpPr txBox="1"/>
          <p:nvPr/>
        </p:nvSpPr>
        <p:spPr>
          <a:xfrm>
            <a:off x="1443789" y="1214270"/>
            <a:ext cx="770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e- beam axis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052DED77-0ED3-9D3E-2EEC-2B0EBDAC8CEB}"/>
              </a:ext>
            </a:extLst>
          </p:cNvPr>
          <p:cNvSpPr txBox="1"/>
          <p:nvPr/>
        </p:nvSpPr>
        <p:spPr>
          <a:xfrm>
            <a:off x="67353" y="3356201"/>
            <a:ext cx="978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Probe laser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4BCCB77D-7D04-AE31-DE9C-7345499658E1}"/>
              </a:ext>
            </a:extLst>
          </p:cNvPr>
          <p:cNvSpPr txBox="1"/>
          <p:nvPr/>
        </p:nvSpPr>
        <p:spPr>
          <a:xfrm>
            <a:off x="1788273" y="2477090"/>
            <a:ext cx="231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/>
              <a:t>Hydrogen plasma channel – behind e-beam</a:t>
            </a:r>
          </a:p>
          <a:p>
            <a:r>
              <a:rPr lang="en-US" sz="1200" dirty="0"/>
              <a:t>(n</a:t>
            </a:r>
            <a:r>
              <a:rPr lang="en-US" sz="1200" baseline="-25000" dirty="0"/>
              <a:t>e</a:t>
            </a:r>
            <a:r>
              <a:rPr lang="en-US" sz="1200" dirty="0"/>
              <a:t> = 1.65e17/cc</a:t>
            </a:r>
            <a:r>
              <a:rPr lang="en-US" sz="1200" noProof="0" dirty="0"/>
              <a:t>)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E95716BD-AA3E-74E4-41E2-20ADE15FA02C}"/>
              </a:ext>
            </a:extLst>
          </p:cNvPr>
          <p:cNvCxnSpPr>
            <a:cxnSpLocks/>
          </p:cNvCxnSpPr>
          <p:nvPr/>
        </p:nvCxnSpPr>
        <p:spPr>
          <a:xfrm>
            <a:off x="108744" y="3684728"/>
            <a:ext cx="597378" cy="163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" name="ZoneTexte 122">
            <a:extLst>
              <a:ext uri="{FF2B5EF4-FFF2-40B4-BE49-F238E27FC236}">
                <a16:creationId xmlns:a16="http://schemas.microsoft.com/office/drawing/2014/main" id="{8E880B96-0EBD-AD46-752C-8F69DCB6739A}"/>
              </a:ext>
            </a:extLst>
          </p:cNvPr>
          <p:cNvSpPr txBox="1"/>
          <p:nvPr/>
        </p:nvSpPr>
        <p:spPr>
          <a:xfrm>
            <a:off x="7235017" y="3785400"/>
            <a:ext cx="164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/>
              <a:t>Hydrogen gas fill – ahead of e-beam</a:t>
            </a:r>
            <a:endParaRPr lang="en-US" sz="1200" dirty="0"/>
          </a:p>
          <a:p>
            <a:r>
              <a:rPr lang="en-US" sz="1200" noProof="0" dirty="0"/>
              <a:t>(5 Torr)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0AAEF5B9-6D6D-7D3C-B96F-665217CEE563}"/>
              </a:ext>
            </a:extLst>
          </p:cNvPr>
          <p:cNvCxnSpPr>
            <a:cxnSpLocks/>
            <a:stCxn id="136" idx="3"/>
          </p:cNvCxnSpPr>
          <p:nvPr/>
        </p:nvCxnSpPr>
        <p:spPr>
          <a:xfrm>
            <a:off x="6980684" y="2595138"/>
            <a:ext cx="547403" cy="17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CBF0F429-5917-440F-C614-E7C9FAC33A03}"/>
              </a:ext>
            </a:extLst>
          </p:cNvPr>
          <p:cNvCxnSpPr>
            <a:cxnSpLocks/>
            <a:stCxn id="136" idx="0"/>
            <a:endCxn id="4" idx="2"/>
          </p:cNvCxnSpPr>
          <p:nvPr/>
        </p:nvCxnSpPr>
        <p:spPr>
          <a:xfrm flipH="1" flipV="1">
            <a:off x="5936915" y="1949603"/>
            <a:ext cx="437262" cy="4300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2F2123DD-A814-9C41-0BD7-BD9FA23BF824}"/>
              </a:ext>
            </a:extLst>
          </p:cNvPr>
          <p:cNvCxnSpPr>
            <a:cxnSpLocks/>
            <a:stCxn id="140" idx="0"/>
            <a:endCxn id="47" idx="3"/>
          </p:cNvCxnSpPr>
          <p:nvPr/>
        </p:nvCxnSpPr>
        <p:spPr>
          <a:xfrm flipH="1" flipV="1">
            <a:off x="7917970" y="983941"/>
            <a:ext cx="818631" cy="10068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C7B39CFE-C41E-ECFA-ED25-873EEFDDB691}"/>
              </a:ext>
            </a:extLst>
          </p:cNvPr>
          <p:cNvCxnSpPr>
            <a:cxnSpLocks/>
            <a:stCxn id="140" idx="1"/>
            <a:endCxn id="28" idx="6"/>
          </p:cNvCxnSpPr>
          <p:nvPr/>
        </p:nvCxnSpPr>
        <p:spPr>
          <a:xfrm flipH="1">
            <a:off x="7938099" y="2375555"/>
            <a:ext cx="383288" cy="392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ZoneTexte 135">
            <a:extLst>
              <a:ext uri="{FF2B5EF4-FFF2-40B4-BE49-F238E27FC236}">
                <a16:creationId xmlns:a16="http://schemas.microsoft.com/office/drawing/2014/main" id="{96D44772-F6F6-C0AE-2684-212DB857412C}"/>
              </a:ext>
            </a:extLst>
          </p:cNvPr>
          <p:cNvSpPr txBox="1"/>
          <p:nvPr/>
        </p:nvSpPr>
        <p:spPr>
          <a:xfrm>
            <a:off x="5767670" y="2379694"/>
            <a:ext cx="121301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Mask inserted [DARK MODE]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91B3C690-347A-D17D-0823-C10C08BAF251}"/>
              </a:ext>
            </a:extLst>
          </p:cNvPr>
          <p:cNvSpPr txBox="1"/>
          <p:nvPr/>
        </p:nvSpPr>
        <p:spPr>
          <a:xfrm>
            <a:off x="8321387" y="1990834"/>
            <a:ext cx="83042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Mask retracted [BRIGHT MODE]</a:t>
            </a:r>
          </a:p>
        </p:txBody>
      </p:sp>
    </p:spTree>
    <p:extLst>
      <p:ext uri="{BB962C8B-B14F-4D97-AF65-F5344CB8AC3E}">
        <p14:creationId xmlns:p14="http://schemas.microsoft.com/office/powerpoint/2010/main" val="2086131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3D1D3EA-F5CA-CC40-27D4-5C34CA0459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 of previous results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6B0C51F-0B98-26CE-A5A9-6DC5750FF6A1}"/>
              </a:ext>
            </a:extLst>
          </p:cNvPr>
          <p:cNvSpPr txBox="1">
            <a:spLocks/>
          </p:cNvSpPr>
          <p:nvPr/>
        </p:nvSpPr>
        <p:spPr>
          <a:xfrm>
            <a:off x="323528" y="915566"/>
            <a:ext cx="4464496" cy="395156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u="sng" dirty="0"/>
              <a:t>Past successes: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i="0" dirty="0"/>
              <a:t>Worked out alignment and synchronization of dark-</a:t>
            </a:r>
            <a:r>
              <a:rPr lang="en-US" sz="1400" i="0" dirty="0" err="1"/>
              <a:t>shadowgraphy</a:t>
            </a:r>
            <a:r>
              <a:rPr lang="en-US" sz="1400" i="0" dirty="0"/>
              <a:t> diagnostic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i="0" dirty="0"/>
              <a:t>Captured </a:t>
            </a:r>
            <a:r>
              <a:rPr lang="en-US" sz="1400" i="0" dirty="0" err="1"/>
              <a:t>shadowgraphy</a:t>
            </a:r>
            <a:r>
              <a:rPr lang="en-US" sz="1400" i="0" dirty="0"/>
              <a:t> images at both PWFA and wakeless working points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i="0" dirty="0" err="1"/>
              <a:t>Shadowgraphy</a:t>
            </a:r>
            <a:r>
              <a:rPr lang="en-US" sz="1400" i="0" dirty="0"/>
              <a:t> roughly correlated with electron spectra at dump</a:t>
            </a:r>
          </a:p>
          <a:p>
            <a:pPr marL="342900" indent="-342900" algn="l">
              <a:buFont typeface="+mj-lt"/>
              <a:buAutoNum type="arabicPeriod"/>
            </a:pPr>
            <a:endParaRPr lang="en-US" sz="1400" i="0" dirty="0"/>
          </a:p>
          <a:p>
            <a:pPr algn="l"/>
            <a:r>
              <a:rPr lang="en-US" sz="1400" i="0" u="sng" dirty="0"/>
              <a:t>Past challenges: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i="0" dirty="0"/>
              <a:t>No EOS – lack of shot-to-shot timing information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i="0" dirty="0"/>
              <a:t>Low statistics at good working point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l-GR" sz="1400" i="0" dirty="0"/>
              <a:t>λ</a:t>
            </a:r>
            <a:r>
              <a:rPr lang="en-US" sz="1400" i="0" baseline="-25000" dirty="0"/>
              <a:t>p</a:t>
            </a:r>
            <a:r>
              <a:rPr lang="en-US" sz="1400" i="0" dirty="0"/>
              <a:t> mismatch from plasma density in PWFA </a:t>
            </a:r>
          </a:p>
          <a:p>
            <a:pPr marL="342900" indent="-342900" algn="l">
              <a:buFont typeface="+mj-lt"/>
              <a:buAutoNum type="arabicPeriod"/>
            </a:pPr>
            <a:endParaRPr lang="en-US" sz="1400" i="0" dirty="0"/>
          </a:p>
          <a:p>
            <a:pPr marL="342900" indent="-342900" algn="l">
              <a:buFont typeface="+mj-lt"/>
              <a:buAutoNum type="arabicPeriod"/>
            </a:pPr>
            <a:endParaRPr lang="en-US" sz="1400" i="0" dirty="0"/>
          </a:p>
          <a:p>
            <a:pPr marL="342900" indent="-342900" algn="l">
              <a:buFont typeface="+mj-lt"/>
              <a:buAutoNum type="arabicPeriod"/>
            </a:pPr>
            <a:endParaRPr lang="en-US" sz="1400" i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7B024C-898E-C966-CA00-3537DB82A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505" y="267494"/>
            <a:ext cx="4161093" cy="2112671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A1FEA40C-EE9A-D987-10AB-74E18AA19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435630"/>
            <a:ext cx="2232248" cy="2707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2B0F0A7-79A6-74A7-B008-17DB96255C73}"/>
              </a:ext>
            </a:extLst>
          </p:cNvPr>
          <p:cNvSpPr txBox="1"/>
          <p:nvPr/>
        </p:nvSpPr>
        <p:spPr>
          <a:xfrm>
            <a:off x="7217325" y="2772673"/>
            <a:ext cx="1675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More charge accelerated 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Stronger </a:t>
            </a:r>
            <a:r>
              <a:rPr lang="en-US" sz="1400" dirty="0" err="1"/>
              <a:t>shadowgraphy</a:t>
            </a:r>
            <a:r>
              <a:rPr lang="en-US" sz="1400" dirty="0"/>
              <a:t> trace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F9E7734-B21D-A122-5D33-4DDAC7B0A381}"/>
              </a:ext>
            </a:extLst>
          </p:cNvPr>
          <p:cNvCxnSpPr>
            <a:cxnSpLocks/>
          </p:cNvCxnSpPr>
          <p:nvPr/>
        </p:nvCxnSpPr>
        <p:spPr>
          <a:xfrm>
            <a:off x="8028384" y="3295574"/>
            <a:ext cx="0" cy="7506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03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D9341-277D-EF72-AA50-43C62AB3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5F7FCA8-1AF1-C4BC-6647-F162047CB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 of previous results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56CF30-1D46-0A3B-0E3E-DA25B28C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71550"/>
            <a:ext cx="7772400" cy="42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9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A8C4F-FB5E-8A1A-C98D-6796276D4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EF36936-3E1C-33F5-A963-FDBAD1D18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 of previous results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EB2371-4EC7-F411-B53B-7CF3EFA57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71550"/>
            <a:ext cx="7772400" cy="42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6714B-5D73-87BF-89A2-DEDBB33D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03CC106-DB99-BD7F-C413-96E2A0F69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Latest results 1 – </a:t>
            </a:r>
            <a:r>
              <a:rPr lang="en-US" dirty="0" err="1"/>
              <a:t>Shadowgraphy</a:t>
            </a:r>
            <a:r>
              <a:rPr lang="en-US" dirty="0"/>
              <a:t> snapshots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EB2438-F903-2C25-478B-ED1298967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1" y="843558"/>
            <a:ext cx="8499577" cy="41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74C12-F04B-5C85-71FF-5AFC98FE2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CFF127C-A04A-0AB9-C62C-91A062597A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Latest results 1 – </a:t>
            </a:r>
            <a:r>
              <a:rPr lang="en-US" dirty="0" err="1"/>
              <a:t>Shadowgraphy</a:t>
            </a:r>
            <a:r>
              <a:rPr lang="en-US" dirty="0"/>
              <a:t> snapshots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C22707-76B3-D1A0-45E5-1F4D18D5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94142"/>
            <a:ext cx="8280920" cy="41258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0BA665-AA68-1056-93D8-43C38626124F}"/>
              </a:ext>
            </a:extLst>
          </p:cNvPr>
          <p:cNvSpPr txBox="1"/>
          <p:nvPr/>
        </p:nvSpPr>
        <p:spPr>
          <a:xfrm>
            <a:off x="4572000" y="435226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Double ionization of H</a:t>
            </a:r>
            <a:r>
              <a:rPr lang="en-US" sz="12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1286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6534C3C-CD51-E63B-E852-4337B1FFD4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Latest results 1 – </a:t>
            </a:r>
            <a:r>
              <a:rPr lang="en-US" dirty="0" err="1"/>
              <a:t>Shadowgraphy</a:t>
            </a:r>
            <a:r>
              <a:rPr lang="en-US" dirty="0"/>
              <a:t> snapshots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5BCF1A-87D1-1F20-EEDB-9D2E946BF184}"/>
              </a:ext>
            </a:extLst>
          </p:cNvPr>
          <p:cNvSpPr txBox="1">
            <a:spLocks/>
          </p:cNvSpPr>
          <p:nvPr/>
        </p:nvSpPr>
        <p:spPr>
          <a:xfrm>
            <a:off x="215516" y="817702"/>
            <a:ext cx="8424936" cy="58497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0" dirty="0"/>
              <a:t>Excellent snapshots of PWFA and wakeless regimes in dark mode</a:t>
            </a:r>
          </a:p>
          <a:p>
            <a:pPr algn="ctr"/>
            <a:r>
              <a:rPr lang="en-US" sz="1400" i="0" dirty="0"/>
              <a:t>(lots of DAQs saved at the optimal working points!)</a:t>
            </a:r>
          </a:p>
        </p:txBody>
      </p:sp>
      <p:pic>
        <p:nvPicPr>
          <p:cNvPr id="5" name="Image 4" descr="Une image contenant texte, Caractère coloré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A544525-7AEE-2CCD-D3DA-A2AE06774E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99" b="6202"/>
          <a:stretch>
            <a:fillRect/>
          </a:stretch>
        </p:blipFill>
        <p:spPr>
          <a:xfrm>
            <a:off x="1871700" y="1518342"/>
            <a:ext cx="2664296" cy="3586290"/>
          </a:xfrm>
          <a:prstGeom prst="rect">
            <a:avLst/>
          </a:prstGeom>
        </p:spPr>
      </p:pic>
      <p:pic>
        <p:nvPicPr>
          <p:cNvPr id="7" name="Image 6" descr="Une image contenant texte, capture d’écran, Caractère coloré, ligne&#10;&#10;Le contenu généré par l’IA peut être incorrect.">
            <a:extLst>
              <a:ext uri="{FF2B5EF4-FFF2-40B4-BE49-F238E27FC236}">
                <a16:creationId xmlns:a16="http://schemas.microsoft.com/office/drawing/2014/main" id="{CCA5A58F-B8BD-AC0D-E6E3-92A08D4263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73" r="5527" b="6601"/>
          <a:stretch>
            <a:fillRect/>
          </a:stretch>
        </p:blipFill>
        <p:spPr>
          <a:xfrm>
            <a:off x="6315704" y="1518342"/>
            <a:ext cx="2517048" cy="3574457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C0311D0-E3EC-E169-E870-9896ECE41376}"/>
              </a:ext>
            </a:extLst>
          </p:cNvPr>
          <p:cNvSpPr txBox="1">
            <a:spLocks/>
          </p:cNvSpPr>
          <p:nvPr/>
        </p:nvSpPr>
        <p:spPr>
          <a:xfrm>
            <a:off x="215516" y="2438446"/>
            <a:ext cx="1512168" cy="64460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~6 oscillation periods visible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4F675E3-CDD6-C91B-A285-75F5E4CCC024}"/>
              </a:ext>
            </a:extLst>
          </p:cNvPr>
          <p:cNvSpPr txBox="1">
            <a:spLocks/>
          </p:cNvSpPr>
          <p:nvPr/>
        </p:nvSpPr>
        <p:spPr>
          <a:xfrm>
            <a:off x="215516" y="1337244"/>
            <a:ext cx="1728192" cy="857892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Clear signal visible behind ionization front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59C58D6-E60C-5B1F-6B24-2E0691EE8EF5}"/>
              </a:ext>
            </a:extLst>
          </p:cNvPr>
          <p:cNvSpPr txBox="1">
            <a:spLocks/>
          </p:cNvSpPr>
          <p:nvPr/>
        </p:nvSpPr>
        <p:spPr>
          <a:xfrm>
            <a:off x="215516" y="3271549"/>
            <a:ext cx="1728192" cy="857892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EOS correction to delay stage timing works!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69EF366-F85B-A5CD-7DA8-227430FEA3C1}"/>
              </a:ext>
            </a:extLst>
          </p:cNvPr>
          <p:cNvSpPr txBox="1">
            <a:spLocks/>
          </p:cNvSpPr>
          <p:nvPr/>
        </p:nvSpPr>
        <p:spPr>
          <a:xfrm>
            <a:off x="4801943" y="1525724"/>
            <a:ext cx="1247813" cy="857892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Only driver is clearly illuminated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C91A29E-8E9C-2CE3-FCD3-725A5B81538F}"/>
              </a:ext>
            </a:extLst>
          </p:cNvPr>
          <p:cNvSpPr txBox="1">
            <a:spLocks/>
          </p:cNvSpPr>
          <p:nvPr/>
        </p:nvSpPr>
        <p:spPr>
          <a:xfrm>
            <a:off x="4806298" y="2643757"/>
            <a:ext cx="1247813" cy="857891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Faint lines near main axis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13EBD7A-DAA7-FFC9-FB78-DA32C78CEF43}"/>
              </a:ext>
            </a:extLst>
          </p:cNvPr>
          <p:cNvSpPr txBox="1">
            <a:spLocks/>
          </p:cNvSpPr>
          <p:nvPr/>
        </p:nvSpPr>
        <p:spPr>
          <a:xfrm>
            <a:off x="4785935" y="3825752"/>
            <a:ext cx="1424246" cy="857891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No signal visible far behind driver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DB5DBFB-9347-CD51-44BB-52D6D9FD5E9C}"/>
              </a:ext>
            </a:extLst>
          </p:cNvPr>
          <p:cNvCxnSpPr>
            <a:cxnSpLocks/>
          </p:cNvCxnSpPr>
          <p:nvPr/>
        </p:nvCxnSpPr>
        <p:spPr>
          <a:xfrm>
            <a:off x="1567349" y="1801048"/>
            <a:ext cx="1060435" cy="410662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4C3BE0B-DECB-A1B7-3031-ACAF47918166}"/>
              </a:ext>
            </a:extLst>
          </p:cNvPr>
          <p:cNvCxnSpPr>
            <a:cxnSpLocks/>
          </p:cNvCxnSpPr>
          <p:nvPr/>
        </p:nvCxnSpPr>
        <p:spPr>
          <a:xfrm flipV="1">
            <a:off x="1540666" y="2715766"/>
            <a:ext cx="1231134" cy="4498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460D58A-EC83-56F1-7262-FAEF5973450D}"/>
              </a:ext>
            </a:extLst>
          </p:cNvPr>
          <p:cNvCxnSpPr>
            <a:cxnSpLocks/>
          </p:cNvCxnSpPr>
          <p:nvPr/>
        </p:nvCxnSpPr>
        <p:spPr>
          <a:xfrm flipV="1">
            <a:off x="1605752" y="1779662"/>
            <a:ext cx="1022032" cy="196041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AEF4C1F-8D13-856C-19A7-413D7FF4CF0A}"/>
              </a:ext>
            </a:extLst>
          </p:cNvPr>
          <p:cNvCxnSpPr>
            <a:cxnSpLocks/>
          </p:cNvCxnSpPr>
          <p:nvPr/>
        </p:nvCxnSpPr>
        <p:spPr>
          <a:xfrm flipV="1">
            <a:off x="1605752" y="2299977"/>
            <a:ext cx="1742112" cy="1440099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75E14B7E-B3AA-34C3-7605-35B4A49FE067}"/>
              </a:ext>
            </a:extLst>
          </p:cNvPr>
          <p:cNvCxnSpPr>
            <a:cxnSpLocks/>
          </p:cNvCxnSpPr>
          <p:nvPr/>
        </p:nvCxnSpPr>
        <p:spPr>
          <a:xfrm>
            <a:off x="5724128" y="1995686"/>
            <a:ext cx="1865915" cy="21602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B47D480-E4FD-888A-1326-B9217625B7D5}"/>
              </a:ext>
            </a:extLst>
          </p:cNvPr>
          <p:cNvCxnSpPr>
            <a:cxnSpLocks/>
          </p:cNvCxnSpPr>
          <p:nvPr/>
        </p:nvCxnSpPr>
        <p:spPr>
          <a:xfrm>
            <a:off x="5724128" y="1992457"/>
            <a:ext cx="2592288" cy="65130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282FFF2-A42F-15F2-92C0-AAE7E45FC8C0}"/>
              </a:ext>
            </a:extLst>
          </p:cNvPr>
          <p:cNvCxnSpPr>
            <a:cxnSpLocks/>
          </p:cNvCxnSpPr>
          <p:nvPr/>
        </p:nvCxnSpPr>
        <p:spPr>
          <a:xfrm flipV="1">
            <a:off x="5868144" y="2735584"/>
            <a:ext cx="2088232" cy="395233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E7F0C5A-294D-6937-4363-3E5C57777BFC}"/>
              </a:ext>
            </a:extLst>
          </p:cNvPr>
          <p:cNvCxnSpPr>
            <a:cxnSpLocks/>
          </p:cNvCxnSpPr>
          <p:nvPr/>
        </p:nvCxnSpPr>
        <p:spPr>
          <a:xfrm>
            <a:off x="5868144" y="3130817"/>
            <a:ext cx="2088232" cy="63999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5352080-88DE-27F5-9E5C-4ED90C0FAE12}"/>
              </a:ext>
            </a:extLst>
          </p:cNvPr>
          <p:cNvCxnSpPr>
            <a:cxnSpLocks/>
          </p:cNvCxnSpPr>
          <p:nvPr/>
        </p:nvCxnSpPr>
        <p:spPr>
          <a:xfrm flipV="1">
            <a:off x="5796136" y="4254697"/>
            <a:ext cx="1800200" cy="45245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DC408221-D23F-F9D6-400C-5EBA49AE2CA3}"/>
              </a:ext>
            </a:extLst>
          </p:cNvPr>
          <p:cNvCxnSpPr>
            <a:cxnSpLocks/>
          </p:cNvCxnSpPr>
          <p:nvPr/>
        </p:nvCxnSpPr>
        <p:spPr>
          <a:xfrm>
            <a:off x="4572000" y="1474680"/>
            <a:ext cx="0" cy="36173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91133C83-755B-32FF-2E13-B239C9F41AFB}"/>
              </a:ext>
            </a:extLst>
          </p:cNvPr>
          <p:cNvCxnSpPr/>
          <p:nvPr/>
        </p:nvCxnSpPr>
        <p:spPr>
          <a:xfrm>
            <a:off x="3059832" y="1707654"/>
            <a:ext cx="432048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0761D773-57D8-38B1-6304-8DC60BB54B11}"/>
              </a:ext>
            </a:extLst>
          </p:cNvPr>
          <p:cNvCxnSpPr>
            <a:cxnSpLocks/>
          </p:cNvCxnSpPr>
          <p:nvPr/>
        </p:nvCxnSpPr>
        <p:spPr>
          <a:xfrm>
            <a:off x="3707904" y="2231560"/>
            <a:ext cx="288032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052B2BEB-08A7-8A6C-7416-F6F782AAB3C2}"/>
              </a:ext>
            </a:extLst>
          </p:cNvPr>
          <p:cNvCxnSpPr/>
          <p:nvPr/>
        </p:nvCxnSpPr>
        <p:spPr>
          <a:xfrm>
            <a:off x="7020272" y="1707654"/>
            <a:ext cx="432048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2276B08A-7E10-CBD1-68B7-3AD1F407384A}"/>
              </a:ext>
            </a:extLst>
          </p:cNvPr>
          <p:cNvCxnSpPr/>
          <p:nvPr/>
        </p:nvCxnSpPr>
        <p:spPr>
          <a:xfrm>
            <a:off x="7740352" y="2211710"/>
            <a:ext cx="432048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51A156F7-1DBD-A389-0A8B-6AE649EC4ED8}"/>
              </a:ext>
            </a:extLst>
          </p:cNvPr>
          <p:cNvCxnSpPr>
            <a:cxnSpLocks/>
          </p:cNvCxnSpPr>
          <p:nvPr/>
        </p:nvCxnSpPr>
        <p:spPr>
          <a:xfrm>
            <a:off x="8460432" y="2704976"/>
            <a:ext cx="207640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AD1CAD71-5354-9678-E5BA-2CAC48F3AAFE}"/>
              </a:ext>
            </a:extLst>
          </p:cNvPr>
          <p:cNvSpPr txBox="1"/>
          <p:nvPr/>
        </p:nvSpPr>
        <p:spPr>
          <a:xfrm>
            <a:off x="3404935" y="1550838"/>
            <a:ext cx="636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Beam direction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62102357-A547-E5BB-8694-1A9DDD292BAD}"/>
              </a:ext>
            </a:extLst>
          </p:cNvPr>
          <p:cNvSpPr txBox="1"/>
          <p:nvPr/>
        </p:nvSpPr>
        <p:spPr>
          <a:xfrm>
            <a:off x="7437383" y="1537137"/>
            <a:ext cx="636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Beam direction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3719F0B8-32BA-169C-A865-DB561A99AC04}"/>
              </a:ext>
            </a:extLst>
          </p:cNvPr>
          <p:cNvCxnSpPr>
            <a:cxnSpLocks/>
          </p:cNvCxnSpPr>
          <p:nvPr/>
        </p:nvCxnSpPr>
        <p:spPr>
          <a:xfrm>
            <a:off x="3152907" y="3290400"/>
            <a:ext cx="504056" cy="0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space réservé du contenu 2">
            <a:extLst>
              <a:ext uri="{FF2B5EF4-FFF2-40B4-BE49-F238E27FC236}">
                <a16:creationId xmlns:a16="http://schemas.microsoft.com/office/drawing/2014/main" id="{15AFE753-5500-598D-2038-5763A9FBB787}"/>
              </a:ext>
            </a:extLst>
          </p:cNvPr>
          <p:cNvSpPr txBox="1">
            <a:spLocks/>
          </p:cNvSpPr>
          <p:nvPr/>
        </p:nvSpPr>
        <p:spPr>
          <a:xfrm>
            <a:off x="217848" y="4315219"/>
            <a:ext cx="1361154" cy="648072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Extended </a:t>
            </a:r>
            <a:r>
              <a:rPr lang="el-GR" sz="1400" i="0" dirty="0"/>
              <a:t>λ</a:t>
            </a:r>
            <a:r>
              <a:rPr lang="en-US" sz="1400" i="0" baseline="-25000" dirty="0"/>
              <a:t>p</a:t>
            </a:r>
            <a:r>
              <a:rPr lang="en-US" sz="1400" i="0" dirty="0"/>
              <a:t> further back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29A185E5-1BEB-D156-223C-C03738F88BC0}"/>
              </a:ext>
            </a:extLst>
          </p:cNvPr>
          <p:cNvCxnSpPr>
            <a:cxnSpLocks/>
          </p:cNvCxnSpPr>
          <p:nvPr/>
        </p:nvCxnSpPr>
        <p:spPr>
          <a:xfrm flipV="1">
            <a:off x="1403648" y="3290400"/>
            <a:ext cx="2001287" cy="139324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705404"/>
      </p:ext>
    </p:extLst>
  </p:cSld>
  <p:clrMapOvr>
    <a:masterClrMapping/>
  </p:clrMapOvr>
</p:sld>
</file>

<file path=ppt/theme/theme1.xml><?xml version="1.0" encoding="utf-8"?>
<a:theme xmlns:a="http://schemas.openxmlformats.org/drawingml/2006/main" name="1_IP Paris">
  <a:themeElements>
    <a:clrScheme name="IP Paris PPT">
      <a:dk1>
        <a:sysClr val="windowText" lastClr="000000"/>
      </a:dk1>
      <a:lt1>
        <a:sysClr val="window" lastClr="FFFFFF"/>
      </a:lt1>
      <a:dk2>
        <a:srgbClr val="E9500E"/>
      </a:dk2>
      <a:lt2>
        <a:srgbClr val="D9D9D9"/>
      </a:lt2>
      <a:accent1>
        <a:srgbClr val="8DBE23"/>
      </a:accent1>
      <a:accent2>
        <a:srgbClr val="32BEF0"/>
      </a:accent2>
      <a:accent3>
        <a:srgbClr val="008BD2"/>
      </a:accent3>
      <a:accent4>
        <a:srgbClr val="E4003B"/>
      </a:accent4>
      <a:accent5>
        <a:srgbClr val="E95013"/>
      </a:accent5>
      <a:accent6>
        <a:srgbClr val="FAB600"/>
      </a:accent6>
      <a:hlink>
        <a:srgbClr val="000000"/>
      </a:hlink>
      <a:folHlink>
        <a:srgbClr val="00000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48B9005B-A3FD-634F-BECB-1C0BA57BB94E}" vid="{8F7DDD44-E7A1-FF47-BB83-A27EB0EB3D37}"/>
    </a:ext>
  </a:extLst>
</a:theme>
</file>

<file path=ppt/theme/theme2.xml><?xml version="1.0" encoding="utf-8"?>
<a:theme xmlns:a="http://schemas.openxmlformats.org/drawingml/2006/main" name="fond blanc">
  <a:themeElements>
    <a:clrScheme name="LOA_IP-Paris_Theme">
      <a:dk1>
        <a:srgbClr val="000000"/>
      </a:dk1>
      <a:lt1>
        <a:srgbClr val="FFFFFF"/>
      </a:lt1>
      <a:dk2>
        <a:srgbClr val="000000"/>
      </a:dk2>
      <a:lt2>
        <a:srgbClr val="00A7FA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7030A0"/>
      </a:hlink>
      <a:folHlink>
        <a:srgbClr val="FF000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48B9005B-A3FD-634F-BECB-1C0BA57BB94E}" vid="{8F7DDD44-E7A1-FF47-BB83-A27EB0EB3D3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622b86-db8d-4557-b6e7-cdc1d0ec07a5">
      <Terms xmlns="http://schemas.microsoft.com/office/infopath/2007/PartnerControls"/>
    </lcf76f155ced4ddcb4097134ff3c332f>
    <TaxCatchAll xmlns="7cf17aa6-2aec-4f44-9c0a-a992151e120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77777561CB145A70CCD04E2C8EC19" ma:contentTypeVersion="16" ma:contentTypeDescription="Crée un document." ma:contentTypeScope="" ma:versionID="38d594e4d5195482707e899ae1c7096c">
  <xsd:schema xmlns:xsd="http://www.w3.org/2001/XMLSchema" xmlns:xs="http://www.w3.org/2001/XMLSchema" xmlns:p="http://schemas.microsoft.com/office/2006/metadata/properties" xmlns:ns2="bb622b86-db8d-4557-b6e7-cdc1d0ec07a5" xmlns:ns3="7cf17aa6-2aec-4f44-9c0a-a992151e1208" targetNamespace="http://schemas.microsoft.com/office/2006/metadata/properties" ma:root="true" ma:fieldsID="8fb54707472f5d2c5da27bf2dde90345" ns2:_="" ns3:_="">
    <xsd:import namespace="bb622b86-db8d-4557-b6e7-cdc1d0ec07a5"/>
    <xsd:import namespace="7cf17aa6-2aec-4f44-9c0a-a992151e12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22b86-db8d-4557-b6e7-cdc1d0ec07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395fa4d-03d7-40be-af55-868bfcda40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17aa6-2aec-4f44-9c0a-a992151e120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62547fd-434f-4830-b769-a448998d2238}" ma:internalName="TaxCatchAll" ma:showField="CatchAllData" ma:web="7cf17aa6-2aec-4f44-9c0a-a992151e12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4C9C94-95C0-4CAD-8925-15777AA6E4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B3CB44-A6F2-43F4-8D39-15D2278E8584}">
  <ds:schemaRefs>
    <ds:schemaRef ds:uri="http://schemas.microsoft.com/office/2006/metadata/properties"/>
    <ds:schemaRef ds:uri="http://schemas.microsoft.com/office/infopath/2007/PartnerControls"/>
    <ds:schemaRef ds:uri="bb622b86-db8d-4557-b6e7-cdc1d0ec07a5"/>
    <ds:schemaRef ds:uri="7cf17aa6-2aec-4f44-9c0a-a992151e1208"/>
  </ds:schemaRefs>
</ds:datastoreItem>
</file>

<file path=customXml/itemProps3.xml><?xml version="1.0" encoding="utf-8"?>
<ds:datastoreItem xmlns:ds="http://schemas.openxmlformats.org/officeDocument/2006/customXml" ds:itemID="{E599DE0E-9F60-44BB-8F53-08435609E3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622b86-db8d-4557-b6e7-cdc1d0ec07a5"/>
    <ds:schemaRef ds:uri="7cf17aa6-2aec-4f44-9c0a-a992151e12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IP_ppt_</Template>
  <TotalTime>39272</TotalTime>
  <Words>812</Words>
  <Application>Microsoft Macintosh PowerPoint</Application>
  <PresentationFormat>Affichage à l'écran (16:9)</PresentationFormat>
  <Paragraphs>146</Paragraphs>
  <Slides>17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Verdana</vt:lpstr>
      <vt:lpstr>Verdana Pro Cond</vt:lpstr>
      <vt:lpstr>Verdana Pro Cond Semibold</vt:lpstr>
      <vt:lpstr>1_IP Paris</vt:lpstr>
      <vt:lpstr>fond blanc</vt:lpstr>
      <vt:lpstr>Dark-field shadowgraphy: Latest results and prospects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you! Questions?</vt:lpstr>
      <vt:lpstr>Présentation PowerPoint</vt:lpstr>
    </vt:vector>
  </TitlesOfParts>
  <Manager>IP PARIS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subject>IP PARIS</dc:subject>
  <dc:creator>Salcedo Astrid (Mme)</dc:creator>
  <cp:lastModifiedBy>Sheldon Rego</cp:lastModifiedBy>
  <cp:revision>748</cp:revision>
  <cp:lastPrinted>2023-07-03T09:38:34Z</cp:lastPrinted>
  <dcterms:created xsi:type="dcterms:W3CDTF">2020-06-16T21:00:13Z</dcterms:created>
  <dcterms:modified xsi:type="dcterms:W3CDTF">2026-07-10T17:04:25Z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0x0101008AD77777561CB145A70CCD04E2C8EC19</vt:lpwstr>
  </property>
</Properties>
</file>