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355" r:id="rId3"/>
    <p:sldId id="307" r:id="rId4"/>
    <p:sldId id="672" r:id="rId5"/>
    <p:sldId id="673" r:id="rId6"/>
    <p:sldId id="674" r:id="rId7"/>
    <p:sldId id="676" r:id="rId8"/>
    <p:sldId id="397" r:id="rId9"/>
    <p:sldId id="323" r:id="rId10"/>
    <p:sldId id="483" r:id="rId11"/>
    <p:sldId id="492" r:id="rId12"/>
    <p:sldId id="670" r:id="rId13"/>
    <p:sldId id="677" r:id="rId14"/>
    <p:sldId id="675" r:id="rId15"/>
    <p:sldId id="678" r:id="rId16"/>
    <p:sldId id="679" r:id="rId17"/>
    <p:sldId id="680" r:id="rId18"/>
    <p:sldId id="681" r:id="rId19"/>
    <p:sldId id="682" r:id="rId20"/>
    <p:sldId id="683" r:id="rId21"/>
    <p:sldId id="684" r:id="rId22"/>
    <p:sldId id="688" r:id="rId23"/>
    <p:sldId id="686" r:id="rId24"/>
    <p:sldId id="655" r:id="rId25"/>
    <p:sldId id="685" r:id="rId26"/>
    <p:sldId id="521" r:id="rId27"/>
    <p:sldId id="506" r:id="rId28"/>
    <p:sldId id="514" r:id="rId29"/>
    <p:sldId id="671" r:id="rId30"/>
    <p:sldId id="328" r:id="rId31"/>
    <p:sldId id="341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16" userDrawn="1">
          <p15:clr>
            <a:srgbClr val="A4A3A4"/>
          </p15:clr>
        </p15:guide>
        <p15:guide id="2" pos="319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38A50"/>
    <a:srgbClr val="FF34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201"/>
    <p:restoredTop sz="94672"/>
  </p:normalViewPr>
  <p:slideViewPr>
    <p:cSldViewPr snapToGrid="0">
      <p:cViewPr varScale="1">
        <p:scale>
          <a:sx n="112" d="100"/>
          <a:sy n="112" d="100"/>
        </p:scale>
        <p:origin x="824" y="192"/>
      </p:cViewPr>
      <p:guideLst>
        <p:guide orient="horz" pos="3816"/>
        <p:guide pos="319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07CE5-1ED8-5A4F-BAA3-7CEFFC3682F4}" type="datetimeFigureOut">
              <a:rPr lang="en-US" smtClean="0"/>
              <a:t>6/29/26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850216-902F-9647-9749-8C95F12C9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02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50216-902F-9647-9749-8C95F12C92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81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2802B-4B87-76D4-1AAE-52309C296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96F1D7-8ED7-2187-3E06-86143E57BE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CCBD6B-47F8-6494-42BB-85B1C0289B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2B5FB3-AAB4-8404-8D00-CF0B6D94CE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50216-902F-9647-9749-8C95F12C929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953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9DB1A-77AD-E46C-9839-02C52896F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AEBE41-FECC-EF1A-F822-C68DBFA430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6CA415-73EE-D427-ACB7-C95601966C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CCD5D-3E8C-4E53-C32B-7FFD5067E8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50216-902F-9647-9749-8C95F12C929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104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CBD31-5A98-A8B2-C52B-82788D6BB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60438C-6BFF-FD21-68C4-87DAD0FDD5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020BBB-87D7-5836-3BC2-DE62AD290D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55E93-9595-73BF-6A79-AE318B26EA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50216-902F-9647-9749-8C95F12C929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157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D59CB-7917-B092-E8AC-16108380E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F9468C-3743-4883-D9AE-F8DB1742E2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FC2AF7-5ADC-665B-3941-3214B67D0C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20A41-0882-AE6E-EA6C-F26C2F95F5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50216-902F-9647-9749-8C95F12C929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844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268B4-826D-8E9C-7AA0-1D6F953FC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E9E04C-A661-3667-4F3A-4926F1C345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9A28C6-F868-DA6F-DEF0-3A9F94B40E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5C05F-65CB-0F81-21C8-74DF4511CA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50216-902F-9647-9749-8C95F12C929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067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5D1A7-1021-B0B5-EFFF-9DFFEB4D7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044A2B-9EDC-6FE9-71E8-1DDD868AE2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B6DB42-6AB8-FC4D-99E1-FCAF556AF9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209AFC-34A9-1143-F790-AA5A09C133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50216-902F-9647-9749-8C95F12C929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1307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66F50-E7FA-A446-B84E-E21BD75B4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197A26-6E67-29AB-2ABE-C72ADA4E9F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812D26-D375-36AF-699D-6A920821AA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397E0E-977B-5D32-CF44-CF63B7164B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50216-902F-9647-9749-8C95F12C929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639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33977-A8E3-AC9F-1537-00538F2C7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8CD2F3-B08F-CDBD-4A78-E083E3D9A6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EE6697-8E64-AA81-6AD4-EADE023D9B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F5889-E093-3ECD-2E4C-D1AC7DEDA7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50216-902F-9647-9749-8C95F12C929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3477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8FD1D-B050-6F6F-40C3-3EC84133F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EA67CD-DF32-AF53-9572-F1198FDB4E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739854-7D48-8E52-5781-9012451635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BA140-2572-3632-6596-4E12B47C38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50216-902F-9647-9749-8C95F12C929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635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8E9D6-45EC-D9F5-1FB8-D71AD578A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554771-9F40-3641-937D-4E2620D915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C4A431-F500-2C0E-D434-718CDA9ACF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D5E187-AC7A-CF14-1756-7243F2D1EE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50216-902F-9647-9749-8C95F12C929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52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7DC9B-DC07-57CD-36DB-6CABEDC83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BFC381-E9C4-04BE-5DBB-0403E81311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28F416-A91C-571A-063A-6C3D6CEF9D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3DF84-38B9-6706-83BA-D08EA9317F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50216-902F-9647-9749-8C95F12C92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574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A09AC-2760-B93E-F9DF-4514CF9B8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6497FB-17A4-B80F-4928-156478F32D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5FC623-F96C-E24D-7AF6-94AD84A14F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9CF94-F259-795C-4A6A-0C9D408191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50216-902F-9647-9749-8C95F12C929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100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50216-902F-9647-9749-8C95F12C929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207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7799F-889D-0964-62A6-96CA11EBF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A4E69D-F541-3DBC-F42B-31843E210F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5F4056-2308-098D-60FA-97FFD394AF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562ED-C8CC-8E22-0558-CDF11EB4C4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50216-902F-9647-9749-8C95F12C92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019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33E42-2CC0-DD58-BF5A-A368196DD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ABEB93-158C-5EA3-FEC0-918B0DB043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35C9CE-0F46-70F0-CA08-512A5FF19C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676E3-5EF4-863F-7FCB-CCA7D253A3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50216-902F-9647-9749-8C95F12C929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459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44D1E-B43C-57A4-9E91-CA2AB9E90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5D4A70-EC94-BA02-0F7F-E7C54BFE9C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0D88B7-B643-DB3E-CF31-820CE5A9A2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9476FD-8626-3C02-B0C4-EB49CB5E0F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50216-902F-9647-9749-8C95F12C929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00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50216-902F-9647-9749-8C95F12C929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94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50216-902F-9647-9749-8C95F12C929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14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A8ADE-D074-215B-730E-A56B6B047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3D118E-805E-3252-9824-01EF498048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E077EF-9E57-22F0-374D-220F883C71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38163D-FAA5-FF20-49DD-291CA676C2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50216-902F-9647-9749-8C95F12C929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66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47ACA-9AD4-D1A0-EC73-320FFE674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A39E10-4B51-AACC-0A0F-AE82A216C8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2F0AB4-401E-1E03-A6E3-C093E4E2A2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4270BD-97C7-B97C-E5E9-20BFC4E630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50216-902F-9647-9749-8C95F12C929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44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FA53C-7C51-F44A-BA5E-32F6F495689E}" type="datetimeFigureOut">
              <a:rPr lang="en-US" smtClean="0"/>
              <a:t>6/29/26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17A27-0486-C445-8161-69AD9F1AE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48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FA53C-7C51-F44A-BA5E-32F6F495689E}" type="datetimeFigureOut">
              <a:rPr lang="en-US" smtClean="0"/>
              <a:t>6/29/26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17A27-0486-C445-8161-69AD9F1AE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33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FA53C-7C51-F44A-BA5E-32F6F495689E}" type="datetimeFigureOut">
              <a:rPr lang="en-US" smtClean="0"/>
              <a:t>6/29/26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17A27-0486-C445-8161-69AD9F1AE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56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FA53C-7C51-F44A-BA5E-32F6F495689E}" type="datetimeFigureOut">
              <a:rPr lang="en-US" smtClean="0"/>
              <a:t>6/29/26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17A27-0486-C445-8161-69AD9F1AE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04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FA53C-7C51-F44A-BA5E-32F6F495689E}" type="datetimeFigureOut">
              <a:rPr lang="en-US" smtClean="0"/>
              <a:t>6/29/26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17A27-0486-C445-8161-69AD9F1AE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79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FA53C-7C51-F44A-BA5E-32F6F495689E}" type="datetimeFigureOut">
              <a:rPr lang="en-US" smtClean="0"/>
              <a:t>6/29/26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17A27-0486-C445-8161-69AD9F1AE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04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FA53C-7C51-F44A-BA5E-32F6F495689E}" type="datetimeFigureOut">
              <a:rPr lang="en-US" smtClean="0"/>
              <a:t>6/29/26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17A27-0486-C445-8161-69AD9F1AE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893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FA53C-7C51-F44A-BA5E-32F6F495689E}" type="datetimeFigureOut">
              <a:rPr lang="en-US" smtClean="0"/>
              <a:t>6/29/26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17A27-0486-C445-8161-69AD9F1AE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38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FA53C-7C51-F44A-BA5E-32F6F495689E}" type="datetimeFigureOut">
              <a:rPr lang="en-US" smtClean="0"/>
              <a:t>6/29/26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17A27-0486-C445-8161-69AD9F1AE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159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FA53C-7C51-F44A-BA5E-32F6F495689E}" type="datetimeFigureOut">
              <a:rPr lang="en-US" smtClean="0"/>
              <a:t>6/29/26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17A27-0486-C445-8161-69AD9F1AE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09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FA53C-7C51-F44A-BA5E-32F6F495689E}" type="datetimeFigureOut">
              <a:rPr lang="en-US" smtClean="0"/>
              <a:t>6/29/26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17A27-0486-C445-8161-69AD9F1AE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94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FA53C-7C51-F44A-BA5E-32F6F495689E}" type="datetimeFigureOut">
              <a:rPr lang="en-US" smtClean="0"/>
              <a:t>6/29/26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17A27-0486-C445-8161-69AD9F1AE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66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penaccessrepository.it/doi/10.15161/oar.it/aye3c-2cx65" TargetMode="External"/><Relationship Id="rId3" Type="http://schemas.openxmlformats.org/officeDocument/2006/relationships/image" Target="../media/image18.jpeg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emf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emf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emf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252413" y="669908"/>
              <a:ext cx="862012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252413" y="6187516"/>
              <a:ext cx="862012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" y="1984140"/>
            <a:ext cx="9143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Baskerville" panose="02020502070401020303" pitchFamily="18" charset="0"/>
                <a:ea typeface="Baskerville" panose="02020502070401020303" pitchFamily="18" charset="0"/>
              </a:rPr>
              <a:t>Plasma-based positron sources </a:t>
            </a:r>
          </a:p>
          <a:p>
            <a:pPr algn="ctr"/>
            <a:r>
              <a:rPr lang="en-GB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for </a:t>
            </a:r>
            <a:r>
              <a:rPr lang="en-GB" sz="3200" dirty="0" err="1">
                <a:latin typeface="Baskerville" panose="02020502070401020303" pitchFamily="18" charset="0"/>
                <a:ea typeface="Baskerville" panose="02020502070401020303" pitchFamily="18" charset="0"/>
              </a:rPr>
              <a:t>wakefield</a:t>
            </a:r>
            <a:r>
              <a:rPr lang="en-GB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 acceleration studies at </a:t>
            </a:r>
            <a:r>
              <a:rPr lang="en-GB" sz="3200" dirty="0" err="1">
                <a:latin typeface="Baskerville" panose="02020502070401020303" pitchFamily="18" charset="0"/>
                <a:ea typeface="Baskerville" panose="02020502070401020303" pitchFamily="18" charset="0"/>
              </a:rPr>
              <a:t>EuPRAXIA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Baskerville" panose="02020502070401020303" pitchFamily="18" charset="0"/>
              <a:ea typeface="Baskerville" panose="02020502070401020303" pitchFamily="18" charset="0"/>
              <a:cs typeface="Baskervill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3413667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Baskerville"/>
                <a:cs typeface="Baskerville"/>
              </a:rPr>
              <a:t>Gianluca Sarri</a:t>
            </a:r>
          </a:p>
          <a:p>
            <a:pPr algn="ctr"/>
            <a:r>
              <a:rPr lang="en-US" sz="2000" i="1" dirty="0" err="1">
                <a:latin typeface="Baskerville"/>
                <a:cs typeface="Baskerville"/>
              </a:rPr>
              <a:t>g.sarri@qub.ac.uk</a:t>
            </a:r>
            <a:endParaRPr lang="en-US" sz="2000" i="1" dirty="0">
              <a:latin typeface="Baskerville"/>
              <a:cs typeface="Baskerville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466381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skerville"/>
                <a:cs typeface="Baskerville"/>
              </a:rPr>
              <a:t>School of Mathematics and Physics, The Queen’s University of Belfast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3859" y="626274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Baskerville"/>
                <a:cs typeface="Baskerville"/>
              </a:rPr>
              <a:t>10 TeV collider working group, 29/06/2026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73585F-39AB-DE47-8A29-6AEFBEE52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3" y="57550"/>
            <a:ext cx="1629551" cy="5838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78D94B-B260-34E2-2450-C05C0BA72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479" y="44198"/>
            <a:ext cx="1730059" cy="5737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58AA4F-72A7-16CF-05A5-12C6B02CB1C9}"/>
              </a:ext>
            </a:extLst>
          </p:cNvPr>
          <p:cNvSpPr txBox="1"/>
          <p:nvPr/>
        </p:nvSpPr>
        <p:spPr>
          <a:xfrm>
            <a:off x="156719" y="5759966"/>
            <a:ext cx="6563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DISCLAIMER: not a final design, still very much work in progress…</a:t>
            </a:r>
          </a:p>
        </p:txBody>
      </p:sp>
    </p:spTree>
    <p:extLst>
      <p:ext uri="{BB962C8B-B14F-4D97-AF65-F5344CB8AC3E}">
        <p14:creationId xmlns:p14="http://schemas.microsoft.com/office/powerpoint/2010/main" val="3429040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-1587" y="69742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EuPRAXIA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Baskerville"/>
              <a:cs typeface="Baskerville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252413" y="669908"/>
              <a:ext cx="862012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252413" y="6187516"/>
              <a:ext cx="862012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A8368391-7208-704F-AB40-0D44FF5FA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3" y="57550"/>
            <a:ext cx="1629551" cy="5838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9B9F33-6CBC-0F42-013F-922B988E845F}"/>
              </a:ext>
            </a:extLst>
          </p:cNvPr>
          <p:cNvSpPr txBox="1"/>
          <p:nvPr/>
        </p:nvSpPr>
        <p:spPr>
          <a:xfrm>
            <a:off x="133859" y="6139193"/>
            <a:ext cx="150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Gianluca </a:t>
            </a:r>
            <a:r>
              <a:rPr lang="en-US" i="1" dirty="0" err="1">
                <a:latin typeface="Baskerville"/>
                <a:cs typeface="Baskerville"/>
              </a:rPr>
              <a:t>Sarri</a:t>
            </a:r>
            <a:endParaRPr lang="en-US" i="1" dirty="0">
              <a:latin typeface="Baskerville"/>
              <a:cs typeface="Baskerville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D782AA-893E-4611-9D6E-4D1E2EF72705}"/>
              </a:ext>
            </a:extLst>
          </p:cNvPr>
          <p:cNvSpPr txBox="1"/>
          <p:nvPr/>
        </p:nvSpPr>
        <p:spPr>
          <a:xfrm>
            <a:off x="89790" y="809764"/>
            <a:ext cx="90101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Baskerville" panose="02020502070401020303" pitchFamily="18" charset="0"/>
                <a:ea typeface="Baskerville" panose="02020502070401020303" pitchFamily="18" charset="0"/>
              </a:rPr>
              <a:t>EuPRAXIA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is the first accelerator user facility based on plasma acceleration technology.</a:t>
            </a:r>
          </a:p>
          <a:p>
            <a:endParaRPr lang="en-US" sz="6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US" b="1" dirty="0">
                <a:solidFill>
                  <a:srgbClr val="138A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The first ESFRI plasma accelerator project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and their first accelerator project since 2016.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B5165C-46A8-5FE0-76AF-03FA845F5B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5" t="11082" r="35366" b="5523"/>
          <a:stretch/>
        </p:blipFill>
        <p:spPr>
          <a:xfrm>
            <a:off x="142876" y="1760757"/>
            <a:ext cx="5071512" cy="372893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1FBFF98-82F9-0E41-B568-A5A788C4C2CE}"/>
              </a:ext>
            </a:extLst>
          </p:cNvPr>
          <p:cNvSpPr/>
          <p:nvPr/>
        </p:nvSpPr>
        <p:spPr>
          <a:xfrm>
            <a:off x="274185" y="5794873"/>
            <a:ext cx="8010505" cy="315791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err="1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EuPRAXIA</a:t>
            </a:r>
            <a:r>
              <a:rPr lang="en-US" sz="1400" dirty="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Conceptual Design Report: R. </a:t>
            </a:r>
            <a:r>
              <a:rPr lang="en-US" sz="1400" dirty="0" err="1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Assman</a:t>
            </a:r>
            <a:r>
              <a:rPr lang="en-US" sz="1400" dirty="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et al., Eur. Phys. J.  Special Topics 229, SUPPL 1   (2020)</a:t>
            </a:r>
          </a:p>
        </p:txBody>
      </p:sp>
      <p:pic>
        <p:nvPicPr>
          <p:cNvPr id="20" name="Grafik 5" descr="Ein Bild, das Text, Schrift, Zahl, Screenshot enthält.&#10;&#10;Automatisch generierte Beschreibung">
            <a:extLst>
              <a:ext uri="{FF2B5EF4-FFF2-40B4-BE49-F238E27FC236}">
                <a16:creationId xmlns:a16="http://schemas.microsoft.com/office/drawing/2014/main" id="{DA7EF776-334F-376C-51DB-F98E2EC495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8" t="12612" r="2108" b="17304"/>
          <a:stretch/>
        </p:blipFill>
        <p:spPr>
          <a:xfrm>
            <a:off x="5214388" y="1760757"/>
            <a:ext cx="3695124" cy="180376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26" name="Picture 2" descr="EuPRAXIA@SPARC_LAB">
            <a:extLst>
              <a:ext uri="{FF2B5EF4-FFF2-40B4-BE49-F238E27FC236}">
                <a16:creationId xmlns:a16="http://schemas.microsoft.com/office/drawing/2014/main" id="{792628F7-894F-3DCA-7A14-51973D309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504" y="3569192"/>
            <a:ext cx="3591445" cy="193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001D2F-40D0-C04B-0322-BAEB6C316B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0890" y="60977"/>
            <a:ext cx="1730059" cy="57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8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Virtual Tour | ELI Beamlines – Dolní Břežany">
            <a:extLst>
              <a:ext uri="{FF2B5EF4-FFF2-40B4-BE49-F238E27FC236}">
                <a16:creationId xmlns:a16="http://schemas.microsoft.com/office/drawing/2014/main" id="{F2079406-2F20-ECD9-2212-E1C00CFD1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382" y="1456267"/>
            <a:ext cx="3391685" cy="19078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-1587" y="69742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EuPRAXIA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Baskerville"/>
              <a:cs typeface="Baskerville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252413" y="669908"/>
              <a:ext cx="862012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252413" y="6187516"/>
              <a:ext cx="862012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A8368391-7208-704F-AB40-0D44FF5FA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413" y="57550"/>
            <a:ext cx="1629551" cy="5838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9B9F33-6CBC-0F42-013F-922B988E845F}"/>
              </a:ext>
            </a:extLst>
          </p:cNvPr>
          <p:cNvSpPr txBox="1"/>
          <p:nvPr/>
        </p:nvSpPr>
        <p:spPr>
          <a:xfrm>
            <a:off x="133859" y="6139193"/>
            <a:ext cx="150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Gianluca </a:t>
            </a:r>
            <a:r>
              <a:rPr lang="en-US" i="1" dirty="0" err="1">
                <a:latin typeface="Baskerville"/>
                <a:cs typeface="Baskerville"/>
              </a:rPr>
              <a:t>Sarri</a:t>
            </a:r>
            <a:endParaRPr lang="en-US" i="1" dirty="0">
              <a:latin typeface="Baskerville"/>
              <a:cs typeface="Baskerville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D782AA-893E-4611-9D6E-4D1E2EF72705}"/>
              </a:ext>
            </a:extLst>
          </p:cNvPr>
          <p:cNvSpPr txBox="1"/>
          <p:nvPr/>
        </p:nvSpPr>
        <p:spPr>
          <a:xfrm>
            <a:off x="171959" y="733564"/>
            <a:ext cx="9010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Baskerville" panose="02020502070401020303" pitchFamily="18" charset="0"/>
                <a:ea typeface="Baskerville" panose="02020502070401020303" pitchFamily="18" charset="0"/>
              </a:rPr>
              <a:t>EuPRAXIA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is the </a:t>
            </a:r>
            <a:r>
              <a:rPr lang="en-US" b="1" dirty="0">
                <a:solidFill>
                  <a:srgbClr val="138A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first accelerator user facility based on plasma acceleration </a:t>
            </a:r>
            <a:endParaRPr lang="en-US" dirty="0">
              <a:solidFill>
                <a:srgbClr val="138A5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endParaRPr lang="en-US" sz="6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FBFF98-82F9-0E41-B568-A5A788C4C2CE}"/>
              </a:ext>
            </a:extLst>
          </p:cNvPr>
          <p:cNvSpPr/>
          <p:nvPr/>
        </p:nvSpPr>
        <p:spPr>
          <a:xfrm>
            <a:off x="274185" y="5794873"/>
            <a:ext cx="8010505" cy="315791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err="1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EuPRAXIA</a:t>
            </a:r>
            <a:r>
              <a:rPr lang="en-US" sz="1400" dirty="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Conceptual Design Report: R. </a:t>
            </a:r>
            <a:r>
              <a:rPr lang="en-US" sz="1400" dirty="0" err="1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Assman</a:t>
            </a:r>
            <a:r>
              <a:rPr lang="en-US" sz="1400" dirty="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et al., Eur. Phys. J.  Special Topics 229, SUPPL 1   (2020)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80808A-5EA3-E931-6087-5F7ABF4064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507" t="-198" r="28458" b="12931"/>
          <a:stretch/>
        </p:blipFill>
        <p:spPr>
          <a:xfrm rot="5400000">
            <a:off x="1438219" y="-85098"/>
            <a:ext cx="2352431" cy="48289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55C0AA-844A-DF1D-9305-C284D65FDF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713" y="3428919"/>
            <a:ext cx="4700587" cy="23264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5D531E-20D7-8818-D5CF-85003593D6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9843" y="3656555"/>
            <a:ext cx="3820969" cy="18185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16E28C-8F78-2386-3370-D1B327464D10}"/>
              </a:ext>
            </a:extLst>
          </p:cNvPr>
          <p:cNvSpPr txBox="1"/>
          <p:nvPr/>
        </p:nvSpPr>
        <p:spPr>
          <a:xfrm>
            <a:off x="4888089" y="3397956"/>
            <a:ext cx="2918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Beam-driven site (LNF, Italy)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E92C86-A410-1FBD-CF06-7B9F4FF1FF6F}"/>
              </a:ext>
            </a:extLst>
          </p:cNvPr>
          <p:cNvSpPr txBox="1"/>
          <p:nvPr/>
        </p:nvSpPr>
        <p:spPr>
          <a:xfrm>
            <a:off x="4882445" y="1100667"/>
            <a:ext cx="3399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Laser-driven site (ELI-BL, Czechia)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7FC04A-26FD-8EEF-8659-F3DDD39B8438}"/>
              </a:ext>
            </a:extLst>
          </p:cNvPr>
          <p:cNvSpPr/>
          <p:nvPr/>
        </p:nvSpPr>
        <p:spPr>
          <a:xfrm>
            <a:off x="4910667" y="5475112"/>
            <a:ext cx="4097866" cy="225778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>
              <a:solidFill>
                <a:schemeClr val="tx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21123C-4BBC-AC39-D3C8-75D791EC54FB}"/>
              </a:ext>
            </a:extLst>
          </p:cNvPr>
          <p:cNvSpPr txBox="1"/>
          <p:nvPr/>
        </p:nvSpPr>
        <p:spPr>
          <a:xfrm>
            <a:off x="4854222" y="5468034"/>
            <a:ext cx="4188178" cy="244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50" i="0" dirty="0">
                <a:effectLst/>
                <a:latin typeface="Droid San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TDR: https://www.openaccessrepository.it/doi/10.15161/oar.it/aye3c-2cx65</a:t>
            </a:r>
            <a:endParaRPr lang="en-US" sz="95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7DA29E4-C9D0-65DB-3C88-119D2E8DEC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0890" y="60977"/>
            <a:ext cx="1730059" cy="57372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C1C9DE-1CF5-5D51-EB77-D30E23CAA204}"/>
              </a:ext>
            </a:extLst>
          </p:cNvPr>
          <p:cNvSpPr/>
          <p:nvPr/>
        </p:nvSpPr>
        <p:spPr>
          <a:xfrm>
            <a:off x="3851910" y="4887190"/>
            <a:ext cx="1002312" cy="342900"/>
          </a:xfrm>
          <a:prstGeom prst="rect">
            <a:avLst/>
          </a:prstGeom>
          <a:noFill/>
          <a:ln w="41275">
            <a:solidFill>
              <a:srgbClr val="138A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7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0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47F41-8876-6F01-2D92-D038B3A2F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CC11750-B6A5-BB18-3058-B62CDB93C04F}"/>
              </a:ext>
            </a:extLst>
          </p:cNvPr>
          <p:cNvGrpSpPr/>
          <p:nvPr/>
        </p:nvGrpSpPr>
        <p:grpSpPr>
          <a:xfrm>
            <a:off x="-1" y="6349"/>
            <a:ext cx="9144001" cy="6850800"/>
            <a:chOff x="-1" y="6349"/>
            <a:chExt cx="9144001" cy="68508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97656CB-E8C4-88D7-865D-C88354EA7B93}"/>
                </a:ext>
              </a:extLst>
            </p:cNvPr>
            <p:cNvGrpSpPr/>
            <p:nvPr/>
          </p:nvGrpSpPr>
          <p:grpSpPr>
            <a:xfrm>
              <a:off x="-1" y="6349"/>
              <a:ext cx="9144000" cy="6850800"/>
              <a:chOff x="-1" y="6349"/>
              <a:chExt cx="9144000" cy="68508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BA4D977-28B6-7A16-A520-EFD9555A595A}"/>
                  </a:ext>
                </a:extLst>
              </p:cNvPr>
              <p:cNvSpPr/>
              <p:nvPr/>
            </p:nvSpPr>
            <p:spPr>
              <a:xfrm>
                <a:off x="-1" y="6349"/>
                <a:ext cx="9144000" cy="6850800"/>
              </a:xfrm>
              <a:prstGeom prst="rect">
                <a:avLst/>
              </a:prstGeom>
              <a:no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E46A52AD-BD4D-1B4E-681D-D269FFF21591}"/>
                  </a:ext>
                </a:extLst>
              </p:cNvPr>
              <p:cNvCxnSpPr/>
              <p:nvPr/>
            </p:nvCxnSpPr>
            <p:spPr>
              <a:xfrm>
                <a:off x="252413" y="658220"/>
                <a:ext cx="8620125" cy="1168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34D5097B-6F0A-8E1B-1FDC-979AC5F4A968}"/>
                  </a:ext>
                </a:extLst>
              </p:cNvPr>
              <p:cNvCxnSpPr/>
              <p:nvPr/>
            </p:nvCxnSpPr>
            <p:spPr>
              <a:xfrm flipV="1">
                <a:off x="252413" y="6187516"/>
                <a:ext cx="8620125" cy="531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AE8FB4F-9649-0ED4-7E3D-616456A05A10}"/>
                </a:ext>
              </a:extLst>
            </p:cNvPr>
            <p:cNvSpPr txBox="1"/>
            <p:nvPr/>
          </p:nvSpPr>
          <p:spPr>
            <a:xfrm>
              <a:off x="1" y="2688744"/>
              <a:ext cx="9143999" cy="1400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skerville"/>
                  <a:cs typeface="Baskerville"/>
                </a:rPr>
                <a:t>A plasma-based positron source</a:t>
              </a:r>
            </a:p>
            <a:p>
              <a:pPr algn="ctr"/>
              <a:r>
                <a:rPr lang="en-US" sz="35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skerville"/>
                  <a:cs typeface="Baskerville"/>
                </a:rPr>
                <a:t>Experimental proof-of-principle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753EEA6-778C-5C9F-F407-D570311F3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890" y="49688"/>
            <a:ext cx="1730059" cy="5737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DF1B57-1E00-A608-0093-45F829DF9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3" y="57550"/>
            <a:ext cx="1629551" cy="5838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1EFE23-A430-CD79-B4B5-DCA9CB88A8B5}"/>
              </a:ext>
            </a:extLst>
          </p:cNvPr>
          <p:cNvSpPr txBox="1"/>
          <p:nvPr/>
        </p:nvSpPr>
        <p:spPr>
          <a:xfrm>
            <a:off x="133859" y="6139193"/>
            <a:ext cx="150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Gianluca </a:t>
            </a:r>
            <a:r>
              <a:rPr lang="en-US" i="1" dirty="0" err="1">
                <a:latin typeface="Baskerville"/>
                <a:cs typeface="Baskerville"/>
              </a:rPr>
              <a:t>Sarri</a:t>
            </a:r>
            <a:endParaRPr lang="en-US" i="1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3497467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C1B25-6AE2-8360-DE53-B725DA30E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3637E51-4785-8B86-6373-EA133B6693A6}"/>
              </a:ext>
            </a:extLst>
          </p:cNvPr>
          <p:cNvSpPr txBox="1"/>
          <p:nvPr/>
        </p:nvSpPr>
        <p:spPr>
          <a:xfrm>
            <a:off x="617220" y="47974"/>
            <a:ext cx="7813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Experimental proof-of-principle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B38D54-2AAD-4EA1-F2BF-761374C567AF}"/>
              </a:ext>
            </a:extLst>
          </p:cNvPr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AAEAF5D-5A94-8553-F805-4C96111D35E8}"/>
                </a:ext>
              </a:extLst>
            </p:cNvPr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8E154E0-2CFF-397E-5C05-AAEFEEAE3EB7}"/>
                </a:ext>
              </a:extLst>
            </p:cNvPr>
            <p:cNvCxnSpPr/>
            <p:nvPr/>
          </p:nvCxnSpPr>
          <p:spPr>
            <a:xfrm>
              <a:off x="234683" y="6187516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BB72B3-AF7E-0924-3D7B-AE212FD105F7}"/>
              </a:ext>
            </a:extLst>
          </p:cNvPr>
          <p:cNvCxnSpPr/>
          <p:nvPr/>
        </p:nvCxnSpPr>
        <p:spPr>
          <a:xfrm>
            <a:off x="234683" y="646587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453E6042-7717-EB51-1121-9ECA3A8E9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3" y="57550"/>
            <a:ext cx="1629551" cy="5838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198E2E-EA1F-6D3C-01A0-628025C3B4B1}"/>
              </a:ext>
            </a:extLst>
          </p:cNvPr>
          <p:cNvSpPr txBox="1"/>
          <p:nvPr/>
        </p:nvSpPr>
        <p:spPr>
          <a:xfrm>
            <a:off x="133859" y="6139193"/>
            <a:ext cx="150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Gianluca </a:t>
            </a:r>
            <a:r>
              <a:rPr lang="en-US" i="1" dirty="0" err="1">
                <a:latin typeface="Baskerville"/>
                <a:cs typeface="Baskerville"/>
              </a:rPr>
              <a:t>Sarri</a:t>
            </a:r>
            <a:endParaRPr lang="en-US" i="1" dirty="0">
              <a:latin typeface="Baskerville"/>
              <a:cs typeface="Baskervill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053AD3-EEBD-CE1C-542F-9B1071507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890" y="49688"/>
            <a:ext cx="1730059" cy="57372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E48BAD-152A-A6A8-7374-9EBAFA39459F}"/>
              </a:ext>
            </a:extLst>
          </p:cNvPr>
          <p:cNvSpPr txBox="1"/>
          <p:nvPr/>
        </p:nvSpPr>
        <p:spPr>
          <a:xfrm>
            <a:off x="5898084" y="5793265"/>
            <a:ext cx="2972865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M. Streeter et al., Sci. Rep. (2025)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38532A-2FC9-8297-4925-D8820F7DB45D}"/>
              </a:ext>
            </a:extLst>
          </p:cNvPr>
          <p:cNvSpPr txBox="1"/>
          <p:nvPr/>
        </p:nvSpPr>
        <p:spPr>
          <a:xfrm>
            <a:off x="133858" y="742049"/>
            <a:ext cx="8813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38A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First proof-of-principle of laser-driven high-energy positrons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obtained with the Astra-Gemini laser at CLF (100 TW)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865F9C4-AA66-6462-B0AE-5986F4AA5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998" y="1352290"/>
            <a:ext cx="8991808" cy="429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93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B0D4B-4539-8017-6478-6606FDF45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66F2DF6-0C92-B9E8-A465-8F60DBD20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854" y="1649959"/>
            <a:ext cx="2908734" cy="12370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30AB6DA-74B5-1FD8-F462-E095AF721541}"/>
              </a:ext>
            </a:extLst>
          </p:cNvPr>
          <p:cNvSpPr txBox="1"/>
          <p:nvPr/>
        </p:nvSpPr>
        <p:spPr>
          <a:xfrm>
            <a:off x="617220" y="47974"/>
            <a:ext cx="7813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Experimental proof-of-principle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B213DFA-EC98-303D-EAD4-BBE513F336D2}"/>
              </a:ext>
            </a:extLst>
          </p:cNvPr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B140155-85A8-B8CC-4765-AB946D69C2DD}"/>
                </a:ext>
              </a:extLst>
            </p:cNvPr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39B8220-08C3-45E8-98BA-1349696D4DB6}"/>
                </a:ext>
              </a:extLst>
            </p:cNvPr>
            <p:cNvCxnSpPr/>
            <p:nvPr/>
          </p:nvCxnSpPr>
          <p:spPr>
            <a:xfrm>
              <a:off x="234683" y="6187516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C5D670C-D91A-5948-A3E0-D5AE330AC429}"/>
              </a:ext>
            </a:extLst>
          </p:cNvPr>
          <p:cNvCxnSpPr/>
          <p:nvPr/>
        </p:nvCxnSpPr>
        <p:spPr>
          <a:xfrm>
            <a:off x="234683" y="646587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5C8C8FC3-29FB-5239-B616-45412AEE8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413" y="57550"/>
            <a:ext cx="1629551" cy="5838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7428E1-DA30-7316-137B-3D33EA89D403}"/>
              </a:ext>
            </a:extLst>
          </p:cNvPr>
          <p:cNvSpPr txBox="1"/>
          <p:nvPr/>
        </p:nvSpPr>
        <p:spPr>
          <a:xfrm>
            <a:off x="133859" y="6139193"/>
            <a:ext cx="150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Gianluca </a:t>
            </a:r>
            <a:r>
              <a:rPr lang="en-US" i="1" dirty="0" err="1">
                <a:latin typeface="Baskerville"/>
                <a:cs typeface="Baskerville"/>
              </a:rPr>
              <a:t>Sarri</a:t>
            </a:r>
            <a:endParaRPr lang="en-US" i="1" dirty="0">
              <a:latin typeface="Baskerville"/>
              <a:cs typeface="Baskervill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6ABA22-03CA-600F-0291-AB5A7C66E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0890" y="49688"/>
            <a:ext cx="1730059" cy="5737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C25A6F-D9D7-D6CC-33BC-FA3942484E38}"/>
              </a:ext>
            </a:extLst>
          </p:cNvPr>
          <p:cNvSpPr txBox="1"/>
          <p:nvPr/>
        </p:nvSpPr>
        <p:spPr>
          <a:xfrm>
            <a:off x="133858" y="742049"/>
            <a:ext cx="8813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38A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First proof-of-principle of laser-driven high-energy positrons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obtained with the Astra-Gemini laser at CLF (100 TW)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7C5455A-B69A-1001-FBE1-DD99C587D0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38" y="3805381"/>
            <a:ext cx="4516118" cy="201826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15F9F9F-1B1F-D64A-07FD-07FDA62837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708" y="1146551"/>
            <a:ext cx="5771325" cy="2758694"/>
          </a:xfrm>
          <a:prstGeom prst="rect">
            <a:avLst/>
          </a:prstGeom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643211A-3630-7FE8-10BA-43CAFCE979E8}"/>
              </a:ext>
            </a:extLst>
          </p:cNvPr>
          <p:cNvCxnSpPr>
            <a:cxnSpLocks/>
          </p:cNvCxnSpPr>
          <p:nvPr/>
        </p:nvCxnSpPr>
        <p:spPr>
          <a:xfrm>
            <a:off x="754380" y="2640330"/>
            <a:ext cx="492529" cy="1237052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9246505-DED4-2904-0151-10C8885DC3C5}"/>
              </a:ext>
            </a:extLst>
          </p:cNvPr>
          <p:cNvSpPr txBox="1"/>
          <p:nvPr/>
        </p:nvSpPr>
        <p:spPr>
          <a:xfrm>
            <a:off x="252413" y="5777397"/>
            <a:ext cx="2972865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M. Streeter et al., Sci. Rep. (2025)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C0D6F25-B69F-31A7-672C-83B6EB37C6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3899" y="3612863"/>
            <a:ext cx="4572187" cy="2333811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A15C075-799C-C5EC-0EFA-08743A229746}"/>
              </a:ext>
            </a:extLst>
          </p:cNvPr>
          <p:cNvCxnSpPr>
            <a:cxnSpLocks/>
          </p:cNvCxnSpPr>
          <p:nvPr/>
        </p:nvCxnSpPr>
        <p:spPr>
          <a:xfrm>
            <a:off x="3333147" y="2396836"/>
            <a:ext cx="1775383" cy="1556732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89DAD35-00F5-76DB-67CE-D2343BBD13CC}"/>
              </a:ext>
            </a:extLst>
          </p:cNvPr>
          <p:cNvCxnSpPr>
            <a:cxnSpLocks/>
          </p:cNvCxnSpPr>
          <p:nvPr/>
        </p:nvCxnSpPr>
        <p:spPr>
          <a:xfrm>
            <a:off x="5140391" y="2172226"/>
            <a:ext cx="747791" cy="0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300174D-84F0-659B-2BB9-1EC91D4513C4}"/>
              </a:ext>
            </a:extLst>
          </p:cNvPr>
          <p:cNvSpPr txBox="1"/>
          <p:nvPr/>
        </p:nvSpPr>
        <p:spPr>
          <a:xfrm>
            <a:off x="3308033" y="5777397"/>
            <a:ext cx="2449773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G. Sarri et al., PPCF (2022)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7CC4E9A-B9CA-C0A8-5D1B-9F7ED916D2F7}"/>
              </a:ext>
            </a:extLst>
          </p:cNvPr>
          <p:cNvCxnSpPr>
            <a:cxnSpLocks/>
          </p:cNvCxnSpPr>
          <p:nvPr/>
        </p:nvCxnSpPr>
        <p:spPr>
          <a:xfrm>
            <a:off x="3308033" y="2640330"/>
            <a:ext cx="1800497" cy="1313238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905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7F558-E5C3-33CC-EC6A-0CEB45320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9739139-0A42-48C1-8C3E-AA614E9A269E}"/>
              </a:ext>
            </a:extLst>
          </p:cNvPr>
          <p:cNvSpPr txBox="1"/>
          <p:nvPr/>
        </p:nvSpPr>
        <p:spPr>
          <a:xfrm>
            <a:off x="617220" y="47974"/>
            <a:ext cx="7813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Experimental proof-of-principle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E431239-FA1C-1916-C160-0BF682A28033}"/>
              </a:ext>
            </a:extLst>
          </p:cNvPr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286EAE-EC0E-8D44-320B-0CD11B23A48A}"/>
                </a:ext>
              </a:extLst>
            </p:cNvPr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32B0CE3-DDBB-6984-E75C-3C7767E5F7C5}"/>
                </a:ext>
              </a:extLst>
            </p:cNvPr>
            <p:cNvCxnSpPr/>
            <p:nvPr/>
          </p:nvCxnSpPr>
          <p:spPr>
            <a:xfrm>
              <a:off x="234683" y="6187516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624C85-413B-A49A-3DEE-0445F6ACDC96}"/>
              </a:ext>
            </a:extLst>
          </p:cNvPr>
          <p:cNvCxnSpPr/>
          <p:nvPr/>
        </p:nvCxnSpPr>
        <p:spPr>
          <a:xfrm>
            <a:off x="234683" y="646587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6387C605-EBF9-B6FA-C7D3-4F816DF99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3" y="57550"/>
            <a:ext cx="1629551" cy="5838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82C4DB-8757-5E9B-7E11-DA2279DD0635}"/>
              </a:ext>
            </a:extLst>
          </p:cNvPr>
          <p:cNvSpPr txBox="1"/>
          <p:nvPr/>
        </p:nvSpPr>
        <p:spPr>
          <a:xfrm>
            <a:off x="133859" y="6139193"/>
            <a:ext cx="150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Gianluca </a:t>
            </a:r>
            <a:r>
              <a:rPr lang="en-US" i="1" dirty="0" err="1">
                <a:latin typeface="Baskerville"/>
                <a:cs typeface="Baskerville"/>
              </a:rPr>
              <a:t>Sarri</a:t>
            </a:r>
            <a:endParaRPr lang="en-US" i="1" dirty="0">
              <a:latin typeface="Baskerville"/>
              <a:cs typeface="Baskervill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63893B-13EB-1AC2-375F-CBCDB8C7F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890" y="49688"/>
            <a:ext cx="1730059" cy="5737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E18ED4-6652-1752-0F77-E6CC0CAB9CAD}"/>
              </a:ext>
            </a:extLst>
          </p:cNvPr>
          <p:cNvSpPr txBox="1"/>
          <p:nvPr/>
        </p:nvSpPr>
        <p:spPr>
          <a:xfrm>
            <a:off x="133858" y="742049"/>
            <a:ext cx="8813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38A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First proof-of-principle of laser-driven high-energy positrons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obtained with the Astra-Gemini laser at CLF (100 TW)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2E3B24BC-1D1D-527A-171D-29A354F9F0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708" y="1146551"/>
            <a:ext cx="5771325" cy="27586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634D4F1-2D01-201E-BCF2-5767049F911A}"/>
              </a:ext>
            </a:extLst>
          </p:cNvPr>
          <p:cNvSpPr txBox="1"/>
          <p:nvPr/>
        </p:nvSpPr>
        <p:spPr>
          <a:xfrm>
            <a:off x="252413" y="5777397"/>
            <a:ext cx="2972865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M. Streeter et al., Sci. Rep. (2025)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0F638D-0931-0AE6-9260-08B2CB30E18C}"/>
              </a:ext>
            </a:extLst>
          </p:cNvPr>
          <p:cNvSpPr/>
          <p:nvPr/>
        </p:nvSpPr>
        <p:spPr>
          <a:xfrm>
            <a:off x="5991033" y="1516238"/>
            <a:ext cx="2609347" cy="18158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6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Obtained positron beam properties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latin typeface="Times New Roman" panose="02020603050405020304" pitchFamily="18" charset="0"/>
                <a:ea typeface="MS Mincho" panose="02020609040205080304" pitchFamily="49" charset="-128"/>
              </a:rPr>
              <a:t>Energy:        500 MeV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latin typeface="Times New Roman" panose="02020603050405020304" pitchFamily="18" charset="0"/>
                <a:ea typeface="MS Mincho" panose="02020609040205080304" pitchFamily="49" charset="-128"/>
              </a:rPr>
              <a:t>Bandwidth:  </a:t>
            </a:r>
            <a:r>
              <a:rPr lang="en-GB" sz="1600" dirty="0">
                <a:latin typeface="Symbol" pitchFamily="2" charset="2"/>
                <a:ea typeface="MS Mincho" panose="02020609040205080304" pitchFamily="49" charset="-128"/>
                <a:cs typeface="Times New Roman" panose="02020603050405020304" pitchFamily="18" charset="0"/>
              </a:rPr>
              <a:t>D</a:t>
            </a:r>
            <a:r>
              <a:rPr lang="en-GB" sz="1600" dirty="0">
                <a:latin typeface="Times New Roman" panose="02020603050405020304" pitchFamily="18" charset="0"/>
                <a:ea typeface="MS Mincho" panose="02020609040205080304" pitchFamily="49" charset="-128"/>
              </a:rPr>
              <a:t>E/E ~ 5% 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latin typeface="Times New Roman" panose="02020603050405020304" pitchFamily="18" charset="0"/>
                <a:ea typeface="MS Mincho" panose="02020609040205080304" pitchFamily="49" charset="-128"/>
              </a:rPr>
              <a:t>Charge: 	0.2 </a:t>
            </a:r>
            <a:r>
              <a:rPr lang="en-GB" sz="16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pC</a:t>
            </a:r>
            <a:endParaRPr lang="en-GB" sz="16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285750" indent="-285750">
              <a:buFontTx/>
              <a:buChar char="-"/>
            </a:pPr>
            <a:r>
              <a:rPr lang="en-GB" sz="1600" dirty="0">
                <a:latin typeface="Times New Roman" panose="02020603050405020304" pitchFamily="18" charset="0"/>
                <a:ea typeface="MS Mincho" panose="02020609040205080304" pitchFamily="49" charset="-128"/>
              </a:rPr>
              <a:t>Norm. Emit.: 18 </a:t>
            </a:r>
            <a:r>
              <a:rPr lang="en-GB" sz="1600" dirty="0">
                <a:latin typeface="Symbol" pitchFamily="2" charset="2"/>
                <a:ea typeface="MS Mincho" panose="02020609040205080304" pitchFamily="49" charset="-128"/>
              </a:rPr>
              <a:t>m</a:t>
            </a:r>
            <a:r>
              <a:rPr lang="en-GB" sz="1600" dirty="0">
                <a:latin typeface="Times New Roman" panose="02020603050405020304" pitchFamily="18" charset="0"/>
                <a:ea typeface="MS Mincho" panose="02020609040205080304" pitchFamily="49" charset="-128"/>
              </a:rPr>
              <a:t>m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latin typeface="Times New Roman" panose="02020603050405020304" pitchFamily="18" charset="0"/>
                <a:ea typeface="MS Mincho" panose="02020609040205080304" pitchFamily="49" charset="-128"/>
              </a:rPr>
              <a:t>Duration:	 &lt; 50 fs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5BBCDF-C66F-9575-EE4A-ED6CA86FAB26}"/>
              </a:ext>
            </a:extLst>
          </p:cNvPr>
          <p:cNvSpPr txBox="1"/>
          <p:nvPr/>
        </p:nvSpPr>
        <p:spPr>
          <a:xfrm>
            <a:off x="234683" y="4009536"/>
            <a:ext cx="84137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obtained with ~1.4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 beams with maximum energy of ~ 900 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Extending these results to a PW-scale laser indicates </a:t>
            </a:r>
            <a:r>
              <a:rPr lang="en-US" b="1" dirty="0">
                <a:solidFill>
                  <a:srgbClr val="138A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already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possibility of achieving GeV positron beams with &gt; 10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charge in a few percent bandwidth and small transverse and longitudinal size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C6DECB-D658-E0D2-AAE2-EB17A6D1CA40}"/>
              </a:ext>
            </a:extLst>
          </p:cNvPr>
          <p:cNvSpPr txBox="1"/>
          <p:nvPr/>
        </p:nvSpPr>
        <p:spPr>
          <a:xfrm>
            <a:off x="3308033" y="5777397"/>
            <a:ext cx="2449773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G. Sarri et al., PPCF (2022)</a:t>
            </a:r>
          </a:p>
        </p:txBody>
      </p:sp>
    </p:spTree>
    <p:extLst>
      <p:ext uri="{BB962C8B-B14F-4D97-AF65-F5344CB8AC3E}">
        <p14:creationId xmlns:p14="http://schemas.microsoft.com/office/powerpoint/2010/main" val="59086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CA086-BE0B-57D4-0AA7-B27A5C871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9119B65-ADE6-835E-6CCF-FEE7F2B13F76}"/>
              </a:ext>
            </a:extLst>
          </p:cNvPr>
          <p:cNvGrpSpPr/>
          <p:nvPr/>
        </p:nvGrpSpPr>
        <p:grpSpPr>
          <a:xfrm>
            <a:off x="-1" y="6349"/>
            <a:ext cx="9144001" cy="6850800"/>
            <a:chOff x="-1" y="6349"/>
            <a:chExt cx="9144001" cy="68508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7B1A4E5-B974-F177-8264-A7D8439ABDF8}"/>
                </a:ext>
              </a:extLst>
            </p:cNvPr>
            <p:cNvGrpSpPr/>
            <p:nvPr/>
          </p:nvGrpSpPr>
          <p:grpSpPr>
            <a:xfrm>
              <a:off x="-1" y="6349"/>
              <a:ext cx="9144000" cy="6850800"/>
              <a:chOff x="-1" y="6349"/>
              <a:chExt cx="9144000" cy="68508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C12173B-60F8-CA1E-18A7-9190D66039B9}"/>
                  </a:ext>
                </a:extLst>
              </p:cNvPr>
              <p:cNvSpPr/>
              <p:nvPr/>
            </p:nvSpPr>
            <p:spPr>
              <a:xfrm>
                <a:off x="-1" y="6349"/>
                <a:ext cx="9144000" cy="6850800"/>
              </a:xfrm>
              <a:prstGeom prst="rect">
                <a:avLst/>
              </a:prstGeom>
              <a:no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10827DA9-1B2E-6702-DD7B-B1D44474887A}"/>
                  </a:ext>
                </a:extLst>
              </p:cNvPr>
              <p:cNvCxnSpPr/>
              <p:nvPr/>
            </p:nvCxnSpPr>
            <p:spPr>
              <a:xfrm>
                <a:off x="252413" y="658220"/>
                <a:ext cx="8620125" cy="1168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0566858E-85A8-279D-326B-677AADAC60D1}"/>
                  </a:ext>
                </a:extLst>
              </p:cNvPr>
              <p:cNvCxnSpPr/>
              <p:nvPr/>
            </p:nvCxnSpPr>
            <p:spPr>
              <a:xfrm flipV="1">
                <a:off x="252413" y="6187516"/>
                <a:ext cx="8620125" cy="531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017269-564A-450D-0775-19025324BB52}"/>
                </a:ext>
              </a:extLst>
            </p:cNvPr>
            <p:cNvSpPr txBox="1"/>
            <p:nvPr/>
          </p:nvSpPr>
          <p:spPr>
            <a:xfrm>
              <a:off x="1" y="2688744"/>
              <a:ext cx="9143999" cy="1400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skerville"/>
                  <a:cs typeface="Baskerville"/>
                </a:rPr>
                <a:t>A plasma-based positron source</a:t>
              </a:r>
            </a:p>
            <a:p>
              <a:pPr algn="ctr"/>
              <a:r>
                <a:rPr lang="en-US" sz="35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skerville"/>
                  <a:cs typeface="Baskerville"/>
                </a:rPr>
                <a:t>Numerical modelling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BC8FB58-89E7-0F70-285C-526407E5D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890" y="49688"/>
            <a:ext cx="1730059" cy="5737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9D287E-406E-D312-66E0-2D3ED4FC0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3" y="57550"/>
            <a:ext cx="1629551" cy="5838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258913-20F4-D280-C2E4-CF34BC5E0BD4}"/>
              </a:ext>
            </a:extLst>
          </p:cNvPr>
          <p:cNvSpPr txBox="1"/>
          <p:nvPr/>
        </p:nvSpPr>
        <p:spPr>
          <a:xfrm>
            <a:off x="133859" y="6139193"/>
            <a:ext cx="150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Gianluca </a:t>
            </a:r>
            <a:r>
              <a:rPr lang="en-US" i="1" dirty="0" err="1">
                <a:latin typeface="Baskerville"/>
                <a:cs typeface="Baskerville"/>
              </a:rPr>
              <a:t>Sarri</a:t>
            </a:r>
            <a:endParaRPr lang="en-US" i="1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1059906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1C200-A590-463D-08FF-45C40D926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2BC906A-F897-99DF-B551-13BE183C1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2" y="922020"/>
            <a:ext cx="8637855" cy="32863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6CB77F-3924-543D-09E2-C2830F182361}"/>
              </a:ext>
            </a:extLst>
          </p:cNvPr>
          <p:cNvSpPr txBox="1"/>
          <p:nvPr/>
        </p:nvSpPr>
        <p:spPr>
          <a:xfrm>
            <a:off x="617220" y="47974"/>
            <a:ext cx="7813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Experimental proof-of-principle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D4EBDD7-86F3-2194-618A-E2CACB1CB5E8}"/>
              </a:ext>
            </a:extLst>
          </p:cNvPr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9E521A4-38FB-33B9-D555-C085F6D8FAA7}"/>
                </a:ext>
              </a:extLst>
            </p:cNvPr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EBD7B58-8FB3-A91D-3A00-22A560EFF347}"/>
                </a:ext>
              </a:extLst>
            </p:cNvPr>
            <p:cNvCxnSpPr/>
            <p:nvPr/>
          </p:nvCxnSpPr>
          <p:spPr>
            <a:xfrm>
              <a:off x="234683" y="6187516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26278CD-6B23-1B6B-B4B5-F207C6313A59}"/>
              </a:ext>
            </a:extLst>
          </p:cNvPr>
          <p:cNvCxnSpPr/>
          <p:nvPr/>
        </p:nvCxnSpPr>
        <p:spPr>
          <a:xfrm>
            <a:off x="234683" y="646587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137E5FC0-8A72-AEAF-B02E-035F05814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413" y="57550"/>
            <a:ext cx="1629551" cy="5838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AB0039-54F9-604D-799C-FE1C2732FE80}"/>
              </a:ext>
            </a:extLst>
          </p:cNvPr>
          <p:cNvSpPr txBox="1"/>
          <p:nvPr/>
        </p:nvSpPr>
        <p:spPr>
          <a:xfrm>
            <a:off x="133859" y="6139193"/>
            <a:ext cx="150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Gianluca </a:t>
            </a:r>
            <a:r>
              <a:rPr lang="en-US" i="1" dirty="0" err="1">
                <a:latin typeface="Baskerville"/>
                <a:cs typeface="Baskerville"/>
              </a:rPr>
              <a:t>Sarri</a:t>
            </a:r>
            <a:endParaRPr lang="en-US" i="1" dirty="0">
              <a:latin typeface="Baskerville"/>
              <a:cs typeface="Baskervill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B2707B-3CC6-CE88-3B70-49F407479A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0890" y="49688"/>
            <a:ext cx="1730059" cy="5737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B6DC9B-6EFD-99D0-1382-706AE9795E5C}"/>
              </a:ext>
            </a:extLst>
          </p:cNvPr>
          <p:cNvSpPr txBox="1"/>
          <p:nvPr/>
        </p:nvSpPr>
        <p:spPr>
          <a:xfrm>
            <a:off x="133858" y="742049"/>
            <a:ext cx="8813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38A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We can do much better than that though: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1) Higher electron beam charge, 2) Better conversion, 3) Better transport/conditioning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7CF940-B6C9-4D47-0699-48A9D611B953}"/>
              </a:ext>
            </a:extLst>
          </p:cNvPr>
          <p:cNvSpPr txBox="1"/>
          <p:nvPr/>
        </p:nvSpPr>
        <p:spPr>
          <a:xfrm>
            <a:off x="5829411" y="5777397"/>
            <a:ext cx="3041538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T. Foster et al., </a:t>
            </a:r>
            <a:r>
              <a:rPr lang="en-US" sz="1600" i="1" dirty="0">
                <a:latin typeface="Baskerville" panose="02020502070401020303" pitchFamily="18" charset="0"/>
                <a:ea typeface="Baskerville" panose="02020502070401020303" pitchFamily="18" charset="0"/>
              </a:rPr>
              <a:t>to be submitted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(2026)</a:t>
            </a:r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B2DA1F16-478E-B672-2E76-DA41CA72325C}"/>
              </a:ext>
            </a:extLst>
          </p:cNvPr>
          <p:cNvSpPr/>
          <p:nvPr/>
        </p:nvSpPr>
        <p:spPr>
          <a:xfrm>
            <a:off x="7623014" y="2656656"/>
            <a:ext cx="468630" cy="170005"/>
          </a:xfrm>
          <a:prstGeom prst="cub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4A77AF-60B3-12C8-58BD-A6681465B891}"/>
              </a:ext>
            </a:extLst>
          </p:cNvPr>
          <p:cNvSpPr txBox="1"/>
          <p:nvPr/>
        </p:nvSpPr>
        <p:spPr>
          <a:xfrm>
            <a:off x="7701042" y="2826661"/>
            <a:ext cx="98456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plasma lens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FE5840D3-502A-B42C-65ED-6A08A4226973}"/>
              </a:ext>
            </a:extLst>
          </p:cNvPr>
          <p:cNvSpPr/>
          <p:nvPr/>
        </p:nvSpPr>
        <p:spPr>
          <a:xfrm rot="5400000">
            <a:off x="997968" y="3066801"/>
            <a:ext cx="198623" cy="80010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22B8CEF-FB6E-E063-5DF9-D53458A36FFD}"/>
              </a:ext>
            </a:extLst>
          </p:cNvPr>
          <p:cNvCxnSpPr>
            <a:cxnSpLocks/>
            <a:stCxn id="20" idx="1"/>
          </p:cNvCxnSpPr>
          <p:nvPr/>
        </p:nvCxnSpPr>
        <p:spPr>
          <a:xfrm>
            <a:off x="1097279" y="3566163"/>
            <a:ext cx="0" cy="15305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5F47106-B52B-6A9D-C5DD-C22FE47D5147}"/>
              </a:ext>
            </a:extLst>
          </p:cNvPr>
          <p:cNvSpPr txBox="1"/>
          <p:nvPr/>
        </p:nvSpPr>
        <p:spPr>
          <a:xfrm>
            <a:off x="365760" y="5096712"/>
            <a:ext cx="3460371" cy="646331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FBPIC with Bayesian optimization</a:t>
            </a:r>
          </a:p>
          <a:p>
            <a:r>
              <a:rPr lang="en-US" dirty="0"/>
              <a:t>Different laser powers (0.2 – 1 PW)</a:t>
            </a: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A287B287-4617-E25D-39BF-CC3C4B1B6D9E}"/>
              </a:ext>
            </a:extLst>
          </p:cNvPr>
          <p:cNvSpPr/>
          <p:nvPr/>
        </p:nvSpPr>
        <p:spPr>
          <a:xfrm rot="5400000">
            <a:off x="1616368" y="3300568"/>
            <a:ext cx="194310" cy="33688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51EECC11-746D-06D6-4A41-FE26CB4DFFD6}"/>
              </a:ext>
            </a:extLst>
          </p:cNvPr>
          <p:cNvSpPr/>
          <p:nvPr/>
        </p:nvSpPr>
        <p:spPr>
          <a:xfrm rot="5400000">
            <a:off x="4550421" y="1468109"/>
            <a:ext cx="197615" cy="535485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637F8B58-000E-4E92-734C-A02B323A9C12}"/>
              </a:ext>
            </a:extLst>
          </p:cNvPr>
          <p:cNvSpPr/>
          <p:nvPr/>
        </p:nvSpPr>
        <p:spPr>
          <a:xfrm rot="5400000">
            <a:off x="7969129" y="2886452"/>
            <a:ext cx="182290" cy="98456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7B51B93-06BB-450E-FB3B-A83C3F25D322}"/>
              </a:ext>
            </a:extLst>
          </p:cNvPr>
          <p:cNvCxnSpPr>
            <a:cxnSpLocks/>
          </p:cNvCxnSpPr>
          <p:nvPr/>
        </p:nvCxnSpPr>
        <p:spPr>
          <a:xfrm>
            <a:off x="1702438" y="3548883"/>
            <a:ext cx="11085" cy="9676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F0BD575-9542-75AB-C06B-E74E09329E8D}"/>
              </a:ext>
            </a:extLst>
          </p:cNvPr>
          <p:cNvSpPr txBox="1"/>
          <p:nvPr/>
        </p:nvSpPr>
        <p:spPr>
          <a:xfrm>
            <a:off x="1702438" y="4564905"/>
            <a:ext cx="1910459" cy="369332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FLUKA simulations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ED165B1-94E1-3876-7623-633E82282F49}"/>
              </a:ext>
            </a:extLst>
          </p:cNvPr>
          <p:cNvCxnSpPr>
            <a:cxnSpLocks/>
          </p:cNvCxnSpPr>
          <p:nvPr/>
        </p:nvCxnSpPr>
        <p:spPr>
          <a:xfrm>
            <a:off x="4649228" y="4242201"/>
            <a:ext cx="0" cy="8545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286D193-A032-2FB0-97D5-D6564854BE81}"/>
              </a:ext>
            </a:extLst>
          </p:cNvPr>
          <p:cNvSpPr txBox="1"/>
          <p:nvPr/>
        </p:nvSpPr>
        <p:spPr>
          <a:xfrm>
            <a:off x="3932417" y="5105717"/>
            <a:ext cx="3244350" cy="646331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Beam transport simulations with</a:t>
            </a:r>
          </a:p>
          <a:p>
            <a:r>
              <a:rPr lang="en-US" dirty="0"/>
              <a:t>differential evolution algorithm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8DD126C-BCF3-CB3C-7753-DAF63398667D}"/>
              </a:ext>
            </a:extLst>
          </p:cNvPr>
          <p:cNvCxnSpPr>
            <a:cxnSpLocks/>
          </p:cNvCxnSpPr>
          <p:nvPr/>
        </p:nvCxnSpPr>
        <p:spPr>
          <a:xfrm>
            <a:off x="8060274" y="3466851"/>
            <a:ext cx="0" cy="8818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A386C3F-2B47-4C51-FB2A-2CA3D6FAADE1}"/>
              </a:ext>
            </a:extLst>
          </p:cNvPr>
          <p:cNvSpPr txBox="1"/>
          <p:nvPr/>
        </p:nvSpPr>
        <p:spPr>
          <a:xfrm>
            <a:off x="7387015" y="4373763"/>
            <a:ext cx="1337226" cy="646331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Plasma lens </a:t>
            </a:r>
          </a:p>
          <a:p>
            <a:r>
              <a:rPr lang="en-US" dirty="0"/>
              <a:t>simulations</a:t>
            </a:r>
          </a:p>
        </p:txBody>
      </p:sp>
    </p:spTree>
    <p:extLst>
      <p:ext uri="{BB962C8B-B14F-4D97-AF65-F5344CB8AC3E}">
        <p14:creationId xmlns:p14="http://schemas.microsoft.com/office/powerpoint/2010/main" val="137158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4" grpId="0" animBg="1"/>
      <p:bldP spid="25" grpId="0" animBg="1"/>
      <p:bldP spid="26" grpId="0" animBg="1"/>
      <p:bldP spid="30" grpId="0" animBg="1"/>
      <p:bldP spid="33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C95D9-2B26-4408-20E5-164A48234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08FE0847-C82F-DAFA-2CC9-A3EE6273AFEF}"/>
              </a:ext>
            </a:extLst>
          </p:cNvPr>
          <p:cNvSpPr txBox="1"/>
          <p:nvPr/>
        </p:nvSpPr>
        <p:spPr>
          <a:xfrm>
            <a:off x="617220" y="47974"/>
            <a:ext cx="7813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Experimental proof-of-principle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8B26A86-1A58-B545-DCCA-1FA00590F8EE}"/>
              </a:ext>
            </a:extLst>
          </p:cNvPr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71D081A-FAAE-5FC0-277F-5C69777987FF}"/>
                </a:ext>
              </a:extLst>
            </p:cNvPr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3906177-2AF1-345C-D982-33CE67F5DF6B}"/>
                </a:ext>
              </a:extLst>
            </p:cNvPr>
            <p:cNvCxnSpPr/>
            <p:nvPr/>
          </p:nvCxnSpPr>
          <p:spPr>
            <a:xfrm>
              <a:off x="234683" y="6187516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5E88DE2-11EB-7D0D-CEEC-C57331DFBD91}"/>
              </a:ext>
            </a:extLst>
          </p:cNvPr>
          <p:cNvCxnSpPr/>
          <p:nvPr/>
        </p:nvCxnSpPr>
        <p:spPr>
          <a:xfrm>
            <a:off x="234683" y="646587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A49212AB-0AC5-E072-0AD5-92A24C373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3" y="57550"/>
            <a:ext cx="1629551" cy="5838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1AB0DD-B1BE-E50C-B8E6-C54BE95315A9}"/>
              </a:ext>
            </a:extLst>
          </p:cNvPr>
          <p:cNvSpPr txBox="1"/>
          <p:nvPr/>
        </p:nvSpPr>
        <p:spPr>
          <a:xfrm>
            <a:off x="133859" y="6139193"/>
            <a:ext cx="150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Gianluca </a:t>
            </a:r>
            <a:r>
              <a:rPr lang="en-US" i="1" dirty="0" err="1">
                <a:latin typeface="Baskerville"/>
                <a:cs typeface="Baskerville"/>
              </a:rPr>
              <a:t>Sarri</a:t>
            </a:r>
            <a:endParaRPr lang="en-US" i="1" dirty="0">
              <a:latin typeface="Baskerville"/>
              <a:cs typeface="Baskervill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AC26DE-82E1-2B2F-FC40-B172B322C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890" y="49688"/>
            <a:ext cx="1730059" cy="5737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D1A63F-6DB3-89DC-BA3E-4E191F40FE32}"/>
              </a:ext>
            </a:extLst>
          </p:cNvPr>
          <p:cNvSpPr txBox="1"/>
          <p:nvPr/>
        </p:nvSpPr>
        <p:spPr>
          <a:xfrm>
            <a:off x="133858" y="742049"/>
            <a:ext cx="8813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38A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We assume 4 laser beam configurations</a:t>
            </a: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03C38E-8810-3B6E-881C-63B8A3F99220}"/>
              </a:ext>
            </a:extLst>
          </p:cNvPr>
          <p:cNvSpPr txBox="1"/>
          <p:nvPr/>
        </p:nvSpPr>
        <p:spPr>
          <a:xfrm>
            <a:off x="5829411" y="5777397"/>
            <a:ext cx="3041538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T. Foster et al., </a:t>
            </a:r>
            <a:r>
              <a:rPr lang="en-US" sz="1600" i="1" dirty="0">
                <a:latin typeface="Baskerville" panose="02020502070401020303" pitchFamily="18" charset="0"/>
                <a:ea typeface="Baskerville" panose="02020502070401020303" pitchFamily="18" charset="0"/>
              </a:rPr>
              <a:t>to be submitted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(2026)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446768-DCD5-8187-06EA-8A58A3C472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587"/>
          <a:stretch>
            <a:fillRect/>
          </a:stretch>
        </p:blipFill>
        <p:spPr>
          <a:xfrm>
            <a:off x="4912604" y="1258803"/>
            <a:ext cx="4212805" cy="24788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9A633A-7F25-DACF-4769-4ED47184FB7B}"/>
              </a:ext>
            </a:extLst>
          </p:cNvPr>
          <p:cNvSpPr txBox="1"/>
          <p:nvPr/>
        </p:nvSpPr>
        <p:spPr>
          <a:xfrm>
            <a:off x="4985068" y="3881577"/>
            <a:ext cx="3723007" cy="1200329"/>
          </a:xfrm>
          <a:prstGeom prst="rect">
            <a:avLst/>
          </a:prstGeom>
          <a:solidFill>
            <a:srgbClr val="138A50">
              <a:alpha val="22751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200 TW </a:t>
            </a:r>
            <a:r>
              <a:rPr lang="en-US" dirty="0">
                <a:sym typeface="Wingdings" pitchFamily="2" charset="2"/>
              </a:rPr>
              <a:t> </a:t>
            </a:r>
            <a:r>
              <a:rPr lang="en-US" dirty="0"/>
              <a:t>FLAME at LNF</a:t>
            </a:r>
          </a:p>
          <a:p>
            <a:r>
              <a:rPr lang="en-US" dirty="0"/>
              <a:t>500 TW </a:t>
            </a:r>
            <a:r>
              <a:rPr lang="en-US" dirty="0">
                <a:sym typeface="Wingdings" pitchFamily="2" charset="2"/>
              </a:rPr>
              <a:t> </a:t>
            </a:r>
            <a:r>
              <a:rPr lang="en-US" dirty="0"/>
              <a:t>FLAME at LNF (upgrade)</a:t>
            </a:r>
          </a:p>
          <a:p>
            <a:r>
              <a:rPr lang="en-US" dirty="0"/>
              <a:t>670 TW </a:t>
            </a:r>
            <a:r>
              <a:rPr lang="en-US" dirty="0">
                <a:sym typeface="Wingdings" pitchFamily="2" charset="2"/>
              </a:rPr>
              <a:t> EPAC at CLF (conservative)</a:t>
            </a:r>
          </a:p>
          <a:p>
            <a:r>
              <a:rPr lang="en-US" dirty="0">
                <a:sym typeface="Wingdings" pitchFamily="2" charset="2"/>
              </a:rPr>
              <a:t>1 PW      EPAC at CLF (optimum)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4DBDDC3-375B-C891-7D31-BC7B8083C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57" y="1161962"/>
            <a:ext cx="4729988" cy="1799559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3A3A0CD1-A4C2-8FC8-C6A6-ABE8D4BA8E78}"/>
              </a:ext>
            </a:extLst>
          </p:cNvPr>
          <p:cNvSpPr/>
          <p:nvPr/>
        </p:nvSpPr>
        <p:spPr>
          <a:xfrm>
            <a:off x="252413" y="1805940"/>
            <a:ext cx="636388" cy="822960"/>
          </a:xfrm>
          <a:prstGeom prst="ellipse">
            <a:avLst/>
          </a:prstGeom>
          <a:noFill/>
          <a:ln w="44450">
            <a:solidFill>
              <a:srgbClr val="138A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67F5F4-3A9B-4F68-B0FF-7D0621925BC7}"/>
              </a:ext>
            </a:extLst>
          </p:cNvPr>
          <p:cNvSpPr txBox="1"/>
          <p:nvPr/>
        </p:nvSpPr>
        <p:spPr>
          <a:xfrm>
            <a:off x="234683" y="3819071"/>
            <a:ext cx="43903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Simple ionization-injection setup</a:t>
            </a:r>
          </a:p>
          <a:p>
            <a:endParaRPr lang="en-US" sz="8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He gas with N</a:t>
            </a:r>
            <a:r>
              <a:rPr lang="en-US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dopant (1 – 5 %)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25 mm plateau (20 mm for 200 TW)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1 mm cosine-squared ramps on either side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ACF0D1-2A9C-C068-F7E4-73600BE02E60}"/>
              </a:ext>
            </a:extLst>
          </p:cNvPr>
          <p:cNvSpPr txBox="1"/>
          <p:nvPr/>
        </p:nvSpPr>
        <p:spPr>
          <a:xfrm>
            <a:off x="176718" y="5263223"/>
            <a:ext cx="5652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This is because, for positron generation, we have no real requirement on electron beam quality (i.e., small emittance or narrowband spectra)</a:t>
            </a:r>
          </a:p>
        </p:txBody>
      </p:sp>
    </p:spTree>
    <p:extLst>
      <p:ext uri="{BB962C8B-B14F-4D97-AF65-F5344CB8AC3E}">
        <p14:creationId xmlns:p14="http://schemas.microsoft.com/office/powerpoint/2010/main" val="357040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5307F-B24D-17F7-8E36-A6B02A8A4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A9CA32A-CDF3-644B-5466-3C88A46AC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411" y="2369357"/>
            <a:ext cx="2848908" cy="34080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0304AA-6EC7-E45F-AD12-5967DF056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065" y="1111382"/>
            <a:ext cx="5595196" cy="495681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FBD07DD-C3B5-6A4B-F687-98A403A9FEFE}"/>
              </a:ext>
            </a:extLst>
          </p:cNvPr>
          <p:cNvSpPr txBox="1"/>
          <p:nvPr/>
        </p:nvSpPr>
        <p:spPr>
          <a:xfrm>
            <a:off x="617220" y="47974"/>
            <a:ext cx="7813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Electron beam </a:t>
            </a:r>
            <a:r>
              <a:rPr lang="en-US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optimisation</a:t>
            </a:r>
            <a:endParaRPr lang="en-US" sz="3000" dirty="0">
              <a:solidFill>
                <a:schemeClr val="tx1">
                  <a:lumMod val="75000"/>
                  <a:lumOff val="25000"/>
                </a:schemeClr>
              </a:solidFill>
              <a:latin typeface="Baskerville"/>
              <a:cs typeface="Baskerville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3095F1-1E67-9168-32A5-E6E393D8F1E0}"/>
              </a:ext>
            </a:extLst>
          </p:cNvPr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69BA2D5-6FD5-C72B-956C-CF86F4BE9C51}"/>
                </a:ext>
              </a:extLst>
            </p:cNvPr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8643B81-4358-838B-917F-4ECCF3DB89DC}"/>
                </a:ext>
              </a:extLst>
            </p:cNvPr>
            <p:cNvCxnSpPr/>
            <p:nvPr/>
          </p:nvCxnSpPr>
          <p:spPr>
            <a:xfrm>
              <a:off x="234683" y="6187516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204569-37AD-7055-FD13-0CBD2FCE867B}"/>
              </a:ext>
            </a:extLst>
          </p:cNvPr>
          <p:cNvCxnSpPr/>
          <p:nvPr/>
        </p:nvCxnSpPr>
        <p:spPr>
          <a:xfrm>
            <a:off x="234683" y="646587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665EF1DD-6B66-995D-E3C5-62BBD5F79C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13" y="57550"/>
            <a:ext cx="1629551" cy="5838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6343EB-B748-8F76-4DBF-0DC8D68DC0E8}"/>
              </a:ext>
            </a:extLst>
          </p:cNvPr>
          <p:cNvSpPr txBox="1"/>
          <p:nvPr/>
        </p:nvSpPr>
        <p:spPr>
          <a:xfrm>
            <a:off x="133859" y="6139193"/>
            <a:ext cx="150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Gianluca </a:t>
            </a:r>
            <a:r>
              <a:rPr lang="en-US" i="1" dirty="0" err="1">
                <a:latin typeface="Baskerville"/>
                <a:cs typeface="Baskerville"/>
              </a:rPr>
              <a:t>Sarri</a:t>
            </a:r>
            <a:endParaRPr lang="en-US" i="1" dirty="0">
              <a:latin typeface="Baskerville"/>
              <a:cs typeface="Baskervill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B13CDA-6213-7426-722B-4BC57C47FF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0890" y="49688"/>
            <a:ext cx="1730059" cy="5737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0C4750F-D819-977F-F815-3BD1DA56AF08}"/>
              </a:ext>
            </a:extLst>
          </p:cNvPr>
          <p:cNvSpPr txBox="1"/>
          <p:nvPr/>
        </p:nvSpPr>
        <p:spPr>
          <a:xfrm>
            <a:off x="5829411" y="5777397"/>
            <a:ext cx="3041538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T. Foster et al., </a:t>
            </a:r>
            <a:r>
              <a:rPr lang="en-US" sz="1600" i="1" dirty="0">
                <a:latin typeface="Baskerville" panose="02020502070401020303" pitchFamily="18" charset="0"/>
                <a:ea typeface="Baskerville" panose="02020502070401020303" pitchFamily="18" charset="0"/>
              </a:rPr>
              <a:t>to be submitted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(2026)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D62B82C-FE70-B600-7281-43A603CCE2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5896" y="741054"/>
            <a:ext cx="4171761" cy="1587177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9F38CA03-D12F-337D-4E2E-A10AA6DB34C1}"/>
              </a:ext>
            </a:extLst>
          </p:cNvPr>
          <p:cNvSpPr/>
          <p:nvPr/>
        </p:nvSpPr>
        <p:spPr>
          <a:xfrm>
            <a:off x="5040630" y="1385032"/>
            <a:ext cx="500204" cy="649508"/>
          </a:xfrm>
          <a:prstGeom prst="ellipse">
            <a:avLst/>
          </a:prstGeom>
          <a:noFill/>
          <a:ln w="44450">
            <a:solidFill>
              <a:srgbClr val="138A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57DBFF-EEAE-03AF-98E2-A84B3E284799}"/>
              </a:ext>
            </a:extLst>
          </p:cNvPr>
          <p:cNvSpPr txBox="1"/>
          <p:nvPr/>
        </p:nvSpPr>
        <p:spPr>
          <a:xfrm>
            <a:off x="133858" y="742049"/>
            <a:ext cx="8813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38A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Bayesian optimization (maximum charge above 500 MeV)</a:t>
            </a: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D660A98-20B1-6276-9EAB-DED711B2E44C}"/>
              </a:ext>
            </a:extLst>
          </p:cNvPr>
          <p:cNvSpPr/>
          <p:nvPr/>
        </p:nvSpPr>
        <p:spPr>
          <a:xfrm>
            <a:off x="2531609" y="2984330"/>
            <a:ext cx="325891" cy="284650"/>
          </a:xfrm>
          <a:prstGeom prst="ellipse">
            <a:avLst/>
          </a:prstGeom>
          <a:noFill/>
          <a:ln w="44450">
            <a:solidFill>
              <a:srgbClr val="138A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974850E-C432-5BAF-0D6A-5EBA626F8EE7}"/>
              </a:ext>
            </a:extLst>
          </p:cNvPr>
          <p:cNvSpPr/>
          <p:nvPr/>
        </p:nvSpPr>
        <p:spPr>
          <a:xfrm>
            <a:off x="1883909" y="4668350"/>
            <a:ext cx="325891" cy="284650"/>
          </a:xfrm>
          <a:prstGeom prst="ellipse">
            <a:avLst/>
          </a:prstGeom>
          <a:noFill/>
          <a:ln w="44450">
            <a:solidFill>
              <a:srgbClr val="138A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DEC6037-D828-2CD8-949D-04D601E1A70F}"/>
              </a:ext>
            </a:extLst>
          </p:cNvPr>
          <p:cNvSpPr/>
          <p:nvPr/>
        </p:nvSpPr>
        <p:spPr>
          <a:xfrm>
            <a:off x="3853679" y="5335100"/>
            <a:ext cx="325891" cy="284650"/>
          </a:xfrm>
          <a:prstGeom prst="ellipse">
            <a:avLst/>
          </a:prstGeom>
          <a:noFill/>
          <a:ln w="44450">
            <a:solidFill>
              <a:srgbClr val="138A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C2E7FB9-A260-F3C6-3675-E3A24B570DDF}"/>
              </a:ext>
            </a:extLst>
          </p:cNvPr>
          <p:cNvCxnSpPr>
            <a:cxnSpLocks/>
          </p:cNvCxnSpPr>
          <p:nvPr/>
        </p:nvCxnSpPr>
        <p:spPr>
          <a:xfrm>
            <a:off x="5363731" y="4262497"/>
            <a:ext cx="614159" cy="0"/>
          </a:xfrm>
          <a:prstGeom prst="straightConnector1">
            <a:avLst/>
          </a:prstGeom>
          <a:ln w="50800">
            <a:solidFill>
              <a:srgbClr val="138A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49CDD12-0F6D-E68B-4AB2-1D910F38A6DC}"/>
              </a:ext>
            </a:extLst>
          </p:cNvPr>
          <p:cNvCxnSpPr>
            <a:stCxn id="19" idx="6"/>
          </p:cNvCxnSpPr>
          <p:nvPr/>
        </p:nvCxnSpPr>
        <p:spPr>
          <a:xfrm>
            <a:off x="2857500" y="3126655"/>
            <a:ext cx="2506231" cy="1135842"/>
          </a:xfrm>
          <a:prstGeom prst="line">
            <a:avLst/>
          </a:prstGeom>
          <a:ln w="50800">
            <a:solidFill>
              <a:srgbClr val="138A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1EAB334-E691-1F67-5CEB-8E8F9A8E510F}"/>
              </a:ext>
            </a:extLst>
          </p:cNvPr>
          <p:cNvCxnSpPr>
            <a:cxnSpLocks/>
          </p:cNvCxnSpPr>
          <p:nvPr/>
        </p:nvCxnSpPr>
        <p:spPr>
          <a:xfrm flipV="1">
            <a:off x="2209800" y="4262497"/>
            <a:ext cx="3153931" cy="526673"/>
          </a:xfrm>
          <a:prstGeom prst="line">
            <a:avLst/>
          </a:prstGeom>
          <a:ln w="50800">
            <a:solidFill>
              <a:srgbClr val="138A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41B8A83-27B5-473A-521D-AEFB62722F88}"/>
              </a:ext>
            </a:extLst>
          </p:cNvPr>
          <p:cNvCxnSpPr>
            <a:cxnSpLocks/>
            <a:stCxn id="22" idx="6"/>
          </p:cNvCxnSpPr>
          <p:nvPr/>
        </p:nvCxnSpPr>
        <p:spPr>
          <a:xfrm flipV="1">
            <a:off x="4179570" y="4248470"/>
            <a:ext cx="1184161" cy="1228955"/>
          </a:xfrm>
          <a:prstGeom prst="line">
            <a:avLst/>
          </a:prstGeom>
          <a:ln w="50800">
            <a:solidFill>
              <a:srgbClr val="138A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526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252413" y="669908"/>
              <a:ext cx="862012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252413" y="6187516"/>
              <a:ext cx="862012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42875" y="2721114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Introduction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890" y="49688"/>
            <a:ext cx="1730059" cy="5737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73585F-39AB-DE47-8A29-6AEFBEE52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3" y="57550"/>
            <a:ext cx="1629551" cy="5838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3A7D92-7110-06AB-1384-D5AEE6988E29}"/>
              </a:ext>
            </a:extLst>
          </p:cNvPr>
          <p:cNvSpPr txBox="1"/>
          <p:nvPr/>
        </p:nvSpPr>
        <p:spPr>
          <a:xfrm>
            <a:off x="133859" y="6139193"/>
            <a:ext cx="150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Gianluca </a:t>
            </a:r>
            <a:r>
              <a:rPr lang="en-US" i="1" dirty="0" err="1">
                <a:latin typeface="Baskerville"/>
                <a:cs typeface="Baskerville"/>
              </a:rPr>
              <a:t>Sarri</a:t>
            </a:r>
            <a:endParaRPr lang="en-US" i="1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4007487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A62EE-287A-59CD-5591-848F3DFC1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79C8094-951A-DDE9-542A-E6B8645586AF}"/>
              </a:ext>
            </a:extLst>
          </p:cNvPr>
          <p:cNvSpPr txBox="1"/>
          <p:nvPr/>
        </p:nvSpPr>
        <p:spPr>
          <a:xfrm>
            <a:off x="617220" y="47974"/>
            <a:ext cx="7813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Electron beam </a:t>
            </a:r>
            <a:r>
              <a:rPr lang="en-US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optimisation</a:t>
            </a:r>
            <a:endParaRPr lang="en-US" sz="3000" dirty="0">
              <a:solidFill>
                <a:schemeClr val="tx1">
                  <a:lumMod val="75000"/>
                  <a:lumOff val="25000"/>
                </a:schemeClr>
              </a:solidFill>
              <a:latin typeface="Baskerville"/>
              <a:cs typeface="Baskerville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D6FE78-E12E-C47B-C26F-E8F2B68A7A88}"/>
              </a:ext>
            </a:extLst>
          </p:cNvPr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C7DA663-2772-B357-9186-0F5CB6C283BE}"/>
                </a:ext>
              </a:extLst>
            </p:cNvPr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BBE382F-6D7B-7EA9-B076-E313B137BABA}"/>
                </a:ext>
              </a:extLst>
            </p:cNvPr>
            <p:cNvCxnSpPr/>
            <p:nvPr/>
          </p:nvCxnSpPr>
          <p:spPr>
            <a:xfrm>
              <a:off x="234683" y="6187516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5E4CF1-B384-6B6F-7ED2-303F755C9972}"/>
              </a:ext>
            </a:extLst>
          </p:cNvPr>
          <p:cNvCxnSpPr/>
          <p:nvPr/>
        </p:nvCxnSpPr>
        <p:spPr>
          <a:xfrm>
            <a:off x="234683" y="646587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A4B7110B-E8C7-5A63-59ED-EAAD577D0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3" y="57550"/>
            <a:ext cx="1629551" cy="5838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ACCBBD-AE78-6301-E384-78DB5B4D5E9D}"/>
              </a:ext>
            </a:extLst>
          </p:cNvPr>
          <p:cNvSpPr txBox="1"/>
          <p:nvPr/>
        </p:nvSpPr>
        <p:spPr>
          <a:xfrm>
            <a:off x="133859" y="6139193"/>
            <a:ext cx="150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Gianluca </a:t>
            </a:r>
            <a:r>
              <a:rPr lang="en-US" i="1" dirty="0" err="1">
                <a:latin typeface="Baskerville"/>
                <a:cs typeface="Baskerville"/>
              </a:rPr>
              <a:t>Sarri</a:t>
            </a:r>
            <a:endParaRPr lang="en-US" i="1" dirty="0">
              <a:latin typeface="Baskerville"/>
              <a:cs typeface="Baskervill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22D43E-9EE4-3404-6791-2AE6FD8E8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890" y="49688"/>
            <a:ext cx="1730059" cy="5737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FBF2E1F-617C-75C8-4C70-8CB6CD5DD93A}"/>
              </a:ext>
            </a:extLst>
          </p:cNvPr>
          <p:cNvSpPr txBox="1"/>
          <p:nvPr/>
        </p:nvSpPr>
        <p:spPr>
          <a:xfrm>
            <a:off x="5829411" y="5777397"/>
            <a:ext cx="3041538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T. Foster et al., </a:t>
            </a:r>
            <a:r>
              <a:rPr lang="en-US" sz="1600" i="1" dirty="0">
                <a:latin typeface="Baskerville" panose="02020502070401020303" pitchFamily="18" charset="0"/>
                <a:ea typeface="Baskerville" panose="02020502070401020303" pitchFamily="18" charset="0"/>
              </a:rPr>
              <a:t>to be submitted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(2026)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A44E3AA-5DDB-A79D-8CEF-AD7E4A04CA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5896" y="741054"/>
            <a:ext cx="4171761" cy="1587177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41493566-6C5F-FEE1-EFA2-76833820A964}"/>
              </a:ext>
            </a:extLst>
          </p:cNvPr>
          <p:cNvSpPr/>
          <p:nvPr/>
        </p:nvSpPr>
        <p:spPr>
          <a:xfrm>
            <a:off x="5040630" y="1385032"/>
            <a:ext cx="500204" cy="649508"/>
          </a:xfrm>
          <a:prstGeom prst="ellipse">
            <a:avLst/>
          </a:prstGeom>
          <a:noFill/>
          <a:ln w="44450">
            <a:solidFill>
              <a:srgbClr val="138A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5EAF44-F2AF-75D9-6249-8417BEF4F538}"/>
              </a:ext>
            </a:extLst>
          </p:cNvPr>
          <p:cNvSpPr txBox="1"/>
          <p:nvPr/>
        </p:nvSpPr>
        <p:spPr>
          <a:xfrm>
            <a:off x="133858" y="742049"/>
            <a:ext cx="8813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38A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Bayesian optimization (maximum charge above 500 MeV)</a:t>
            </a: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30E6DB-EF0D-49AF-DE2B-D77EB0D65C2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633"/>
          <a:stretch>
            <a:fillRect/>
          </a:stretch>
        </p:blipFill>
        <p:spPr>
          <a:xfrm>
            <a:off x="196342" y="1088520"/>
            <a:ext cx="4764278" cy="5054681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1F95207-7235-E844-7D28-82C584AC3F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9884816"/>
              </p:ext>
            </p:extLst>
          </p:nvPr>
        </p:nvGraphicFramePr>
        <p:xfrm>
          <a:off x="5088801" y="2701504"/>
          <a:ext cx="3860889" cy="132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79670">
                  <a:extLst>
                    <a:ext uri="{9D8B030D-6E8A-4147-A177-3AD203B41FA5}">
                      <a16:colId xmlns:a16="http://schemas.microsoft.com/office/drawing/2014/main" val="3803625722"/>
                    </a:ext>
                  </a:extLst>
                </a:gridCol>
                <a:gridCol w="718128">
                  <a:extLst>
                    <a:ext uri="{9D8B030D-6E8A-4147-A177-3AD203B41FA5}">
                      <a16:colId xmlns:a16="http://schemas.microsoft.com/office/drawing/2014/main" val="3630564675"/>
                    </a:ext>
                  </a:extLst>
                </a:gridCol>
                <a:gridCol w="594360">
                  <a:extLst>
                    <a:ext uri="{9D8B030D-6E8A-4147-A177-3AD203B41FA5}">
                      <a16:colId xmlns:a16="http://schemas.microsoft.com/office/drawing/2014/main" val="3716163365"/>
                    </a:ext>
                  </a:extLst>
                </a:gridCol>
                <a:gridCol w="662940">
                  <a:extLst>
                    <a:ext uri="{9D8B030D-6E8A-4147-A177-3AD203B41FA5}">
                      <a16:colId xmlns:a16="http://schemas.microsoft.com/office/drawing/2014/main" val="3299808375"/>
                    </a:ext>
                  </a:extLst>
                </a:gridCol>
                <a:gridCol w="605791">
                  <a:extLst>
                    <a:ext uri="{9D8B030D-6E8A-4147-A177-3AD203B41FA5}">
                      <a16:colId xmlns:a16="http://schemas.microsoft.com/office/drawing/2014/main" val="8764951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Laser </a:t>
                      </a:r>
                    </a:p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Power (TW)</a:t>
                      </a: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200</a:t>
                      </a: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500</a:t>
                      </a: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670</a:t>
                      </a: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1000</a:t>
                      </a: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232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Charge (</a:t>
                      </a:r>
                      <a:r>
                        <a:rPr lang="en-US" sz="1600" dirty="0" err="1"/>
                        <a:t>nC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3.78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5.04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70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Energy (GeV)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7689614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C086C9B9-46A6-74B4-89BB-B13602D6009D}"/>
              </a:ext>
            </a:extLst>
          </p:cNvPr>
          <p:cNvSpPr txBox="1"/>
          <p:nvPr/>
        </p:nvSpPr>
        <p:spPr>
          <a:xfrm>
            <a:off x="5008792" y="4360363"/>
            <a:ext cx="378214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i="1" dirty="0">
                <a:latin typeface="Baskerville" panose="02020502070401020303" pitchFamily="18" charset="0"/>
                <a:ea typeface="Baskerville" panose="02020502070401020303" pitchFamily="18" charset="0"/>
              </a:rPr>
              <a:t>Positron beam virtually insensitive to spectral shape and spatial quality of the electron beam</a:t>
            </a:r>
          </a:p>
          <a:p>
            <a:endParaRPr lang="en-US" sz="700" i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1600" i="1" dirty="0">
                <a:latin typeface="Baskerville" panose="02020502070401020303" pitchFamily="18" charset="0"/>
                <a:ea typeface="Baskerville" panose="02020502070401020303" pitchFamily="18" charset="0"/>
              </a:rPr>
              <a:t>Electron beam duration (&gt; 1 GeV, for 1 PW) ~ 30 fs </a:t>
            </a:r>
          </a:p>
        </p:txBody>
      </p:sp>
    </p:spTree>
    <p:extLst>
      <p:ext uri="{BB962C8B-B14F-4D97-AF65-F5344CB8AC3E}">
        <p14:creationId xmlns:p14="http://schemas.microsoft.com/office/powerpoint/2010/main" val="393325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E0D5B-790E-9F35-FAE2-368ADFAD1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2042397-FCD5-72B2-673E-B227053627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446"/>
          <a:stretch>
            <a:fillRect/>
          </a:stretch>
        </p:blipFill>
        <p:spPr>
          <a:xfrm>
            <a:off x="-28539" y="1253640"/>
            <a:ext cx="4943440" cy="48156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C3C1F0E-E64D-1D0E-8A20-B81584B50342}"/>
              </a:ext>
            </a:extLst>
          </p:cNvPr>
          <p:cNvSpPr txBox="1"/>
          <p:nvPr/>
        </p:nvSpPr>
        <p:spPr>
          <a:xfrm>
            <a:off x="617220" y="47974"/>
            <a:ext cx="7813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Positron source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3B0092C-B5D7-8A03-0BF5-84445F0E8157}"/>
              </a:ext>
            </a:extLst>
          </p:cNvPr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83FAEC5-847B-BE5F-C4D3-6BEFD5CAE580}"/>
                </a:ext>
              </a:extLst>
            </p:cNvPr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D33062B-48C2-48E5-E46E-759B5FFB7723}"/>
                </a:ext>
              </a:extLst>
            </p:cNvPr>
            <p:cNvCxnSpPr/>
            <p:nvPr/>
          </p:nvCxnSpPr>
          <p:spPr>
            <a:xfrm>
              <a:off x="234683" y="6187516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21377C8-29F6-4E10-1FF0-4721DDB21227}"/>
              </a:ext>
            </a:extLst>
          </p:cNvPr>
          <p:cNvCxnSpPr/>
          <p:nvPr/>
        </p:nvCxnSpPr>
        <p:spPr>
          <a:xfrm>
            <a:off x="234683" y="646587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2D43D31D-5FF2-8D10-A882-A150BCA5F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413" y="57550"/>
            <a:ext cx="1629551" cy="5838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920AD6-1458-C5BA-144C-27EFA423DED4}"/>
              </a:ext>
            </a:extLst>
          </p:cNvPr>
          <p:cNvSpPr txBox="1"/>
          <p:nvPr/>
        </p:nvSpPr>
        <p:spPr>
          <a:xfrm>
            <a:off x="133859" y="6139193"/>
            <a:ext cx="150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Gianluca </a:t>
            </a:r>
            <a:r>
              <a:rPr lang="en-US" i="1" dirty="0" err="1">
                <a:latin typeface="Baskerville"/>
                <a:cs typeface="Baskerville"/>
              </a:rPr>
              <a:t>Sarri</a:t>
            </a:r>
            <a:endParaRPr lang="en-US" i="1" dirty="0">
              <a:latin typeface="Baskerville"/>
              <a:cs typeface="Baskervill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BBA60D-8A46-763C-D21D-37B7217A7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0890" y="49688"/>
            <a:ext cx="1730059" cy="5737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237B489-450C-2E11-78E5-8411CECF9758}"/>
              </a:ext>
            </a:extLst>
          </p:cNvPr>
          <p:cNvSpPr txBox="1"/>
          <p:nvPr/>
        </p:nvSpPr>
        <p:spPr>
          <a:xfrm>
            <a:off x="5829411" y="5777397"/>
            <a:ext cx="3041538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T. Foster et al., </a:t>
            </a:r>
            <a:r>
              <a:rPr lang="en-US" sz="1600" i="1" dirty="0">
                <a:latin typeface="Baskerville" panose="02020502070401020303" pitchFamily="18" charset="0"/>
                <a:ea typeface="Baskerville" panose="02020502070401020303" pitchFamily="18" charset="0"/>
              </a:rPr>
              <a:t>to be submitted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(2026)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589CB0-DBF1-2F62-396F-CBEB5E6E1B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5896" y="741054"/>
            <a:ext cx="4171761" cy="1587177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F09C09FE-6788-B331-B9E7-DB7D6B79E47E}"/>
              </a:ext>
            </a:extLst>
          </p:cNvPr>
          <p:cNvSpPr/>
          <p:nvPr/>
        </p:nvSpPr>
        <p:spPr>
          <a:xfrm>
            <a:off x="5372211" y="1460870"/>
            <a:ext cx="285639" cy="369332"/>
          </a:xfrm>
          <a:prstGeom prst="ellipse">
            <a:avLst/>
          </a:prstGeom>
          <a:noFill/>
          <a:ln w="44450">
            <a:solidFill>
              <a:srgbClr val="138A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D0E208-AEF8-F777-DBCD-8CCC9F9C72A7}"/>
              </a:ext>
            </a:extLst>
          </p:cNvPr>
          <p:cNvSpPr txBox="1"/>
          <p:nvPr/>
        </p:nvSpPr>
        <p:spPr>
          <a:xfrm>
            <a:off x="133858" y="742049"/>
            <a:ext cx="8813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38A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Trade-off between positron yield and emittance</a:t>
            </a: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6DD164-4C82-66C7-D8F7-EA41538C35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716" t="36311" r="458" b="44147"/>
          <a:stretch>
            <a:fillRect/>
          </a:stretch>
        </p:blipFill>
        <p:spPr>
          <a:xfrm>
            <a:off x="1642405" y="2493357"/>
            <a:ext cx="730577" cy="79320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9FA4893-4A5B-BEF2-4276-F8663D2357AB}"/>
              </a:ext>
            </a:extLst>
          </p:cNvPr>
          <p:cNvCxnSpPr>
            <a:cxnSpLocks/>
          </p:cNvCxnSpPr>
          <p:nvPr/>
        </p:nvCxnSpPr>
        <p:spPr>
          <a:xfrm flipV="1">
            <a:off x="3249930" y="1830202"/>
            <a:ext cx="0" cy="1516955"/>
          </a:xfrm>
          <a:prstGeom prst="line">
            <a:avLst/>
          </a:prstGeom>
          <a:ln w="41275">
            <a:solidFill>
              <a:srgbClr val="C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9266BA34-0F9F-8813-C4A2-FA347FAAA4D7}"/>
              </a:ext>
            </a:extLst>
          </p:cNvPr>
          <p:cNvSpPr/>
          <p:nvPr/>
        </p:nvSpPr>
        <p:spPr>
          <a:xfrm>
            <a:off x="3107110" y="1645536"/>
            <a:ext cx="285639" cy="369332"/>
          </a:xfrm>
          <a:prstGeom prst="ellipse">
            <a:avLst/>
          </a:prstGeom>
          <a:noFill/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626E080-32E2-5C0C-4519-A38E44DCCDCC}"/>
              </a:ext>
            </a:extLst>
          </p:cNvPr>
          <p:cNvSpPr txBox="1"/>
          <p:nvPr/>
        </p:nvSpPr>
        <p:spPr>
          <a:xfrm>
            <a:off x="3273366" y="2917667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~ 80 </a:t>
            </a:r>
            <a:r>
              <a:rPr lang="en-US" b="1" dirty="0" err="1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pC</a:t>
            </a:r>
            <a:endParaRPr lang="en-US" b="1" dirty="0">
              <a:solidFill>
                <a:srgbClr val="C0000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10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232D6-14C3-39CB-EAD1-B0DD34549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C9894B5-FC27-417A-D7A2-501DE2240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570" y="2396811"/>
            <a:ext cx="6446387" cy="3383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04F83C-2809-014D-F8D5-9C6362A15E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5962" t="689" r="15446" b="52375"/>
          <a:stretch>
            <a:fillRect/>
          </a:stretch>
        </p:blipFill>
        <p:spPr>
          <a:xfrm>
            <a:off x="49720" y="1182946"/>
            <a:ext cx="2256280" cy="22602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B93EA45-8C18-B747-AB8C-C70667D5CAF9}"/>
              </a:ext>
            </a:extLst>
          </p:cNvPr>
          <p:cNvSpPr txBox="1"/>
          <p:nvPr/>
        </p:nvSpPr>
        <p:spPr>
          <a:xfrm>
            <a:off x="617220" y="47974"/>
            <a:ext cx="7813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Positron source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8CF4AFC-A3E6-0F79-87AA-1CCBCAB0510E}"/>
              </a:ext>
            </a:extLst>
          </p:cNvPr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6849E37-A7CA-CB5C-2A0D-CF0612567053}"/>
                </a:ext>
              </a:extLst>
            </p:cNvPr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B2D3425-86BA-A423-8ECC-C3E1BA3232BC}"/>
                </a:ext>
              </a:extLst>
            </p:cNvPr>
            <p:cNvCxnSpPr/>
            <p:nvPr/>
          </p:nvCxnSpPr>
          <p:spPr>
            <a:xfrm>
              <a:off x="234683" y="6187516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FDACA-6E27-18DC-5F52-A265EF468CFB}"/>
              </a:ext>
            </a:extLst>
          </p:cNvPr>
          <p:cNvCxnSpPr/>
          <p:nvPr/>
        </p:nvCxnSpPr>
        <p:spPr>
          <a:xfrm>
            <a:off x="234683" y="646587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AE0734FA-08EE-97B2-7DD7-9DC4CD7C21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13" y="57550"/>
            <a:ext cx="1629551" cy="5838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88A2E7-80A9-98BE-31A8-3B982611B1C9}"/>
              </a:ext>
            </a:extLst>
          </p:cNvPr>
          <p:cNvSpPr txBox="1"/>
          <p:nvPr/>
        </p:nvSpPr>
        <p:spPr>
          <a:xfrm>
            <a:off x="133859" y="6139193"/>
            <a:ext cx="150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Gianluca </a:t>
            </a:r>
            <a:r>
              <a:rPr lang="en-US" i="1" dirty="0" err="1">
                <a:latin typeface="Baskerville"/>
                <a:cs typeface="Baskerville"/>
              </a:rPr>
              <a:t>Sarri</a:t>
            </a:r>
            <a:endParaRPr lang="en-US" i="1" dirty="0">
              <a:latin typeface="Baskerville"/>
              <a:cs typeface="Baskervill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DE5C21-3FCA-48BB-2BB5-D68C2CEC80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0890" y="49688"/>
            <a:ext cx="1730059" cy="5737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883A04C-155E-57EB-68FC-A6413261924D}"/>
              </a:ext>
            </a:extLst>
          </p:cNvPr>
          <p:cNvSpPr txBox="1"/>
          <p:nvPr/>
        </p:nvSpPr>
        <p:spPr>
          <a:xfrm>
            <a:off x="5829411" y="5777397"/>
            <a:ext cx="3041538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T. Foster et al., </a:t>
            </a:r>
            <a:r>
              <a:rPr lang="en-US" sz="1600" i="1" dirty="0">
                <a:latin typeface="Baskerville" panose="02020502070401020303" pitchFamily="18" charset="0"/>
                <a:ea typeface="Baskerville" panose="02020502070401020303" pitchFamily="18" charset="0"/>
              </a:rPr>
              <a:t>to be submitted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(2026)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4C685DA-01FA-F7E6-7BE6-F8477E8965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5896" y="741054"/>
            <a:ext cx="4171761" cy="1587177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5EB2599C-5C5A-3C58-BEA3-A70AFCE0FFC3}"/>
              </a:ext>
            </a:extLst>
          </p:cNvPr>
          <p:cNvSpPr/>
          <p:nvPr/>
        </p:nvSpPr>
        <p:spPr>
          <a:xfrm>
            <a:off x="5372211" y="1460870"/>
            <a:ext cx="285639" cy="369332"/>
          </a:xfrm>
          <a:prstGeom prst="ellipse">
            <a:avLst/>
          </a:prstGeom>
          <a:noFill/>
          <a:ln w="44450">
            <a:solidFill>
              <a:srgbClr val="138A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A44F66-EC1A-D6D0-FDBB-296AEFE9085D}"/>
              </a:ext>
            </a:extLst>
          </p:cNvPr>
          <p:cNvSpPr txBox="1"/>
          <p:nvPr/>
        </p:nvSpPr>
        <p:spPr>
          <a:xfrm>
            <a:off x="133858" y="742049"/>
            <a:ext cx="8813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38A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Trade-off between positron yield and emittance</a:t>
            </a: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B82A97-C05D-A36E-642C-2229730814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4716" t="36311" r="458" b="44147"/>
          <a:stretch>
            <a:fillRect/>
          </a:stretch>
        </p:blipFill>
        <p:spPr>
          <a:xfrm>
            <a:off x="2192124" y="1469074"/>
            <a:ext cx="730577" cy="79320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C28A0A0-2EA7-EB2A-7797-CA3AC7482D4E}"/>
              </a:ext>
            </a:extLst>
          </p:cNvPr>
          <p:cNvCxnSpPr>
            <a:cxnSpLocks/>
          </p:cNvCxnSpPr>
          <p:nvPr/>
        </p:nvCxnSpPr>
        <p:spPr>
          <a:xfrm flipV="1">
            <a:off x="3392495" y="4730579"/>
            <a:ext cx="0" cy="584371"/>
          </a:xfrm>
          <a:prstGeom prst="line">
            <a:avLst/>
          </a:prstGeom>
          <a:ln w="41275">
            <a:solidFill>
              <a:srgbClr val="C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2E6DF66-A662-C720-8030-0E6B7E47B5A9}"/>
              </a:ext>
            </a:extLst>
          </p:cNvPr>
          <p:cNvCxnSpPr>
            <a:cxnSpLocks/>
          </p:cNvCxnSpPr>
          <p:nvPr/>
        </p:nvCxnSpPr>
        <p:spPr>
          <a:xfrm flipV="1">
            <a:off x="641029" y="1726322"/>
            <a:ext cx="0" cy="1516955"/>
          </a:xfrm>
          <a:prstGeom prst="line">
            <a:avLst/>
          </a:prstGeom>
          <a:ln w="41275">
            <a:solidFill>
              <a:srgbClr val="C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1062B701-D0B3-C225-C598-E1F2033BD146}"/>
              </a:ext>
            </a:extLst>
          </p:cNvPr>
          <p:cNvSpPr/>
          <p:nvPr/>
        </p:nvSpPr>
        <p:spPr>
          <a:xfrm>
            <a:off x="3249676" y="4514615"/>
            <a:ext cx="285639" cy="253743"/>
          </a:xfrm>
          <a:prstGeom prst="ellipse">
            <a:avLst/>
          </a:prstGeom>
          <a:noFill/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6ACBCD4-B9A4-FA99-FF87-C54F2B2EF401}"/>
              </a:ext>
            </a:extLst>
          </p:cNvPr>
          <p:cNvSpPr/>
          <p:nvPr/>
        </p:nvSpPr>
        <p:spPr>
          <a:xfrm>
            <a:off x="498209" y="1541656"/>
            <a:ext cx="285639" cy="369332"/>
          </a:xfrm>
          <a:prstGeom prst="ellipse">
            <a:avLst/>
          </a:prstGeom>
          <a:noFill/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A2AB062-909E-E5CD-3796-E7AC920CA87E}"/>
              </a:ext>
            </a:extLst>
          </p:cNvPr>
          <p:cNvSpPr txBox="1"/>
          <p:nvPr/>
        </p:nvSpPr>
        <p:spPr>
          <a:xfrm>
            <a:off x="664465" y="2882367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~ 80 </a:t>
            </a:r>
            <a:r>
              <a:rPr lang="en-US" b="1" dirty="0" err="1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pC</a:t>
            </a:r>
            <a:endParaRPr lang="en-US" b="1" dirty="0">
              <a:solidFill>
                <a:srgbClr val="C0000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C9717D-97B7-3F85-BBC5-3540922EF5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071" t="92782" r="37406" b="2196"/>
          <a:stretch>
            <a:fillRect/>
          </a:stretch>
        </p:blipFill>
        <p:spPr>
          <a:xfrm>
            <a:off x="290758" y="3462466"/>
            <a:ext cx="1901366" cy="2417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B9910E7-3ADA-9D49-A081-EBD2ACED15B8}"/>
              </a:ext>
            </a:extLst>
          </p:cNvPr>
          <p:cNvSpPr txBox="1"/>
          <p:nvPr/>
        </p:nvSpPr>
        <p:spPr>
          <a:xfrm>
            <a:off x="152368" y="4007363"/>
            <a:ext cx="2504532" cy="1323439"/>
          </a:xfrm>
          <a:prstGeom prst="rect">
            <a:avLst/>
          </a:prstGeom>
          <a:solidFill>
            <a:srgbClr val="138A50">
              <a:alpha val="22751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Baskerville" panose="02020502070401020303" pitchFamily="18" charset="0"/>
                <a:ea typeface="Baskerville" panose="02020502070401020303" pitchFamily="18" charset="0"/>
              </a:rPr>
              <a:t>Charge = 80 </a:t>
            </a:r>
            <a:r>
              <a:rPr lang="en-US" sz="1600" b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pC</a:t>
            </a:r>
            <a:endParaRPr lang="en-US" sz="1600" b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US" sz="1600" b="1" dirty="0">
                <a:latin typeface="Baskerville" panose="02020502070401020303" pitchFamily="18" charset="0"/>
                <a:ea typeface="Baskerville" panose="02020502070401020303" pitchFamily="18" charset="0"/>
              </a:rPr>
              <a:t>Divergence = 18 </a:t>
            </a:r>
            <a:r>
              <a:rPr lang="en-US" sz="1600" b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mrad</a:t>
            </a:r>
            <a:endParaRPr lang="en-US" sz="1600" b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US" sz="1600" b="1" dirty="0">
                <a:latin typeface="Baskerville" panose="02020502070401020303" pitchFamily="18" charset="0"/>
                <a:ea typeface="Baskerville" panose="02020502070401020303" pitchFamily="18" charset="0"/>
              </a:rPr>
              <a:t>Source size = 40 </a:t>
            </a:r>
            <a:r>
              <a:rPr lang="en-US" sz="1600" b="1" dirty="0">
                <a:latin typeface="Symbol" pitchFamily="2" charset="2"/>
                <a:ea typeface="Baskerville" panose="02020502070401020303" pitchFamily="18" charset="0"/>
              </a:rPr>
              <a:t>m</a:t>
            </a:r>
            <a:r>
              <a:rPr lang="en-US" sz="1600" b="1" dirty="0">
                <a:latin typeface="Baskerville" panose="02020502070401020303" pitchFamily="18" charset="0"/>
                <a:ea typeface="Baskerville" panose="02020502070401020303" pitchFamily="18" charset="0"/>
              </a:rPr>
              <a:t>m</a:t>
            </a:r>
          </a:p>
          <a:p>
            <a:r>
              <a:rPr lang="en-US" sz="1600" b="1" dirty="0">
                <a:latin typeface="Baskerville" panose="02020502070401020303" pitchFamily="18" charset="0"/>
                <a:ea typeface="Baskerville" panose="02020502070401020303" pitchFamily="18" charset="0"/>
              </a:rPr>
              <a:t>Energy = 500 ± 5% MeV</a:t>
            </a:r>
          </a:p>
          <a:p>
            <a:r>
              <a:rPr lang="en-US" sz="1600" b="1" dirty="0">
                <a:latin typeface="Baskerville" panose="02020502070401020303" pitchFamily="18" charset="0"/>
                <a:ea typeface="Baskerville" panose="02020502070401020303" pitchFamily="18" charset="0"/>
              </a:rPr>
              <a:t>Norm. Emit. = 600 </a:t>
            </a:r>
            <a:r>
              <a:rPr lang="en-US" sz="1600" b="1" dirty="0">
                <a:latin typeface="Symbol" pitchFamily="2" charset="2"/>
                <a:ea typeface="Baskerville" panose="02020502070401020303" pitchFamily="18" charset="0"/>
              </a:rPr>
              <a:t>m</a:t>
            </a:r>
            <a:r>
              <a:rPr lang="en-US" sz="1600" b="1" dirty="0">
                <a:latin typeface="Baskerville" panose="02020502070401020303" pitchFamily="18" charset="0"/>
                <a:ea typeface="Baskerville" panose="02020502070401020303" pitchFamily="18" charset="0"/>
              </a:rPr>
              <a:t>m *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052C57D-D94C-4A26-B398-F6620250F50E}"/>
              </a:ext>
            </a:extLst>
          </p:cNvPr>
          <p:cNvSpPr/>
          <p:nvPr/>
        </p:nvSpPr>
        <p:spPr>
          <a:xfrm>
            <a:off x="5383640" y="4916252"/>
            <a:ext cx="285639" cy="272295"/>
          </a:xfrm>
          <a:prstGeom prst="ellipse">
            <a:avLst/>
          </a:prstGeom>
          <a:noFill/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DB90E90-6686-EF62-DEF3-8FC4E7B981BC}"/>
              </a:ext>
            </a:extLst>
          </p:cNvPr>
          <p:cNvSpPr/>
          <p:nvPr/>
        </p:nvSpPr>
        <p:spPr>
          <a:xfrm>
            <a:off x="7662020" y="4552630"/>
            <a:ext cx="285639" cy="285598"/>
          </a:xfrm>
          <a:prstGeom prst="ellipse">
            <a:avLst/>
          </a:prstGeom>
          <a:noFill/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D49C907-4216-6F23-15BD-7B0841D12882}"/>
              </a:ext>
            </a:extLst>
          </p:cNvPr>
          <p:cNvCxnSpPr>
            <a:cxnSpLocks/>
          </p:cNvCxnSpPr>
          <p:nvPr/>
        </p:nvCxnSpPr>
        <p:spPr>
          <a:xfrm flipV="1">
            <a:off x="5526459" y="5178613"/>
            <a:ext cx="0" cy="136337"/>
          </a:xfrm>
          <a:prstGeom prst="line">
            <a:avLst/>
          </a:prstGeom>
          <a:ln w="41275">
            <a:solidFill>
              <a:srgbClr val="C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6E6C59E-25D4-96AB-DEC1-984CE8801317}"/>
              </a:ext>
            </a:extLst>
          </p:cNvPr>
          <p:cNvCxnSpPr>
            <a:cxnSpLocks/>
          </p:cNvCxnSpPr>
          <p:nvPr/>
        </p:nvCxnSpPr>
        <p:spPr>
          <a:xfrm flipV="1">
            <a:off x="7804839" y="4861088"/>
            <a:ext cx="1" cy="424205"/>
          </a:xfrm>
          <a:prstGeom prst="line">
            <a:avLst/>
          </a:prstGeom>
          <a:ln w="41275">
            <a:solidFill>
              <a:srgbClr val="C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8813A70-C1C1-A3A3-97D2-519361030D25}"/>
              </a:ext>
            </a:extLst>
          </p:cNvPr>
          <p:cNvSpPr txBox="1"/>
          <p:nvPr/>
        </p:nvSpPr>
        <p:spPr>
          <a:xfrm>
            <a:off x="226814" y="5818703"/>
            <a:ext cx="5051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Baskerville" panose="02020502070401020303" pitchFamily="18" charset="0"/>
                <a:ea typeface="Baskerville" panose="02020502070401020303" pitchFamily="18" charset="0"/>
              </a:rPr>
              <a:t>* Much better emittance obtainable for thin converters, but much lower charge…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09D8C4D-0180-CC3C-F14D-D261DC7D1A57}"/>
              </a:ext>
            </a:extLst>
          </p:cNvPr>
          <p:cNvSpPr txBox="1"/>
          <p:nvPr/>
        </p:nvSpPr>
        <p:spPr>
          <a:xfrm>
            <a:off x="-37665" y="1507036"/>
            <a:ext cx="393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  <a:r>
              <a:rPr lang="en-US" sz="1200" baseline="30000" dirty="0"/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2566D08-C75A-72D9-C51D-A98E602DA4C2}"/>
              </a:ext>
            </a:extLst>
          </p:cNvPr>
          <p:cNvSpPr txBox="1"/>
          <p:nvPr/>
        </p:nvSpPr>
        <p:spPr>
          <a:xfrm>
            <a:off x="-23810" y="2211266"/>
            <a:ext cx="393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  <a:r>
              <a:rPr lang="en-US" sz="1200" baseline="30000" dirty="0"/>
              <a:t>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5D8FD6D-788F-4A4A-B2AF-04DF8580832A}"/>
              </a:ext>
            </a:extLst>
          </p:cNvPr>
          <p:cNvSpPr txBox="1"/>
          <p:nvPr/>
        </p:nvSpPr>
        <p:spPr>
          <a:xfrm>
            <a:off x="-37665" y="2925088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  <a:r>
              <a:rPr lang="en-US" sz="1200" baseline="30000" dirty="0"/>
              <a:t>-2</a:t>
            </a:r>
          </a:p>
        </p:txBody>
      </p:sp>
    </p:spTree>
    <p:extLst>
      <p:ext uri="{BB962C8B-B14F-4D97-AF65-F5344CB8AC3E}">
        <p14:creationId xmlns:p14="http://schemas.microsoft.com/office/powerpoint/2010/main" val="399229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8" grpId="0" animBg="1"/>
      <p:bldP spid="19" grpId="0" animBg="1"/>
      <p:bldP spid="20" grpId="0" animBg="1"/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271D0-56E0-0309-6946-17C719898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D5FF60-3D4F-F628-608B-477C12716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53" y="1105834"/>
            <a:ext cx="4291484" cy="50617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9FB6C1-172B-7192-4CDB-6B677F2DE1C2}"/>
              </a:ext>
            </a:extLst>
          </p:cNvPr>
          <p:cNvSpPr txBox="1"/>
          <p:nvPr/>
        </p:nvSpPr>
        <p:spPr>
          <a:xfrm>
            <a:off x="617220" y="47974"/>
            <a:ext cx="7813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Positron transport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D2B7E-B61B-50D8-3EA9-3D9F1197D0BC}"/>
              </a:ext>
            </a:extLst>
          </p:cNvPr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7D978B0-C041-F9D7-D98D-30A5301FDB91}"/>
                </a:ext>
              </a:extLst>
            </p:cNvPr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C2301D0-3D0B-F3D8-0444-6F1D024CC3FE}"/>
                </a:ext>
              </a:extLst>
            </p:cNvPr>
            <p:cNvCxnSpPr/>
            <p:nvPr/>
          </p:nvCxnSpPr>
          <p:spPr>
            <a:xfrm>
              <a:off x="234683" y="6187516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5F4ABC-04C6-FF10-1390-BBCE4E419172}"/>
              </a:ext>
            </a:extLst>
          </p:cNvPr>
          <p:cNvCxnSpPr/>
          <p:nvPr/>
        </p:nvCxnSpPr>
        <p:spPr>
          <a:xfrm>
            <a:off x="234683" y="646587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EE4944D0-FA7F-BA12-6E59-D83625A13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413" y="57550"/>
            <a:ext cx="1629551" cy="5838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82B76C-58CE-AA0D-E3D9-67A4C1189066}"/>
              </a:ext>
            </a:extLst>
          </p:cNvPr>
          <p:cNvSpPr txBox="1"/>
          <p:nvPr/>
        </p:nvSpPr>
        <p:spPr>
          <a:xfrm>
            <a:off x="133859" y="6139193"/>
            <a:ext cx="150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Gianluca </a:t>
            </a:r>
            <a:r>
              <a:rPr lang="en-US" i="1" dirty="0" err="1">
                <a:latin typeface="Baskerville"/>
                <a:cs typeface="Baskerville"/>
              </a:rPr>
              <a:t>Sarri</a:t>
            </a:r>
            <a:endParaRPr lang="en-US" i="1" dirty="0">
              <a:latin typeface="Baskerville"/>
              <a:cs typeface="Baskervill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7B672C-DDE8-4CEA-ACF1-D294A4D5E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0890" y="49688"/>
            <a:ext cx="1730059" cy="5737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101168C-573C-6C9D-096E-F11062F578EF}"/>
              </a:ext>
            </a:extLst>
          </p:cNvPr>
          <p:cNvSpPr txBox="1"/>
          <p:nvPr/>
        </p:nvSpPr>
        <p:spPr>
          <a:xfrm>
            <a:off x="5829411" y="5777397"/>
            <a:ext cx="3041538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T. Foster et al., </a:t>
            </a:r>
            <a:r>
              <a:rPr lang="en-US" sz="1600" i="1" dirty="0">
                <a:latin typeface="Baskerville" panose="02020502070401020303" pitchFamily="18" charset="0"/>
                <a:ea typeface="Baskerville" panose="02020502070401020303" pitchFamily="18" charset="0"/>
              </a:rPr>
              <a:t>to be submitted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(2026)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5F2159-363C-25A9-FB06-350BFEC67E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5896" y="741054"/>
            <a:ext cx="4171761" cy="15871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AFBC2C-F3E4-218C-95B4-5D7898136DA3}"/>
              </a:ext>
            </a:extLst>
          </p:cNvPr>
          <p:cNvSpPr txBox="1"/>
          <p:nvPr/>
        </p:nvSpPr>
        <p:spPr>
          <a:xfrm>
            <a:off x="133858" y="742049"/>
            <a:ext cx="8813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38A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2 triplets and a chicane to separate positrons from electrons and photons</a:t>
            </a: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6C8CB5-EA7E-949D-991A-9DBA826D2D64}"/>
              </a:ext>
            </a:extLst>
          </p:cNvPr>
          <p:cNvSpPr txBox="1"/>
          <p:nvPr/>
        </p:nvSpPr>
        <p:spPr>
          <a:xfrm>
            <a:off x="4790613" y="2355269"/>
            <a:ext cx="41717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Baskerville" panose="02020502070401020303" pitchFamily="18" charset="0"/>
                <a:ea typeface="Baskerville" panose="02020502070401020303" pitchFamily="18" charset="0"/>
              </a:rPr>
              <a:t>Differential evolution algorithm to </a:t>
            </a:r>
            <a:r>
              <a:rPr lang="en-US" sz="1400" i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optimise</a:t>
            </a:r>
            <a:r>
              <a:rPr lang="en-US" sz="1400" i="1" dirty="0">
                <a:latin typeface="Baskerville" panose="02020502070401020303" pitchFamily="18" charset="0"/>
                <a:ea typeface="Baskerville" panose="02020502070401020303" pitchFamily="18" charset="0"/>
              </a:rPr>
              <a:t> positron beam at focus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D53BDD-6DE5-3320-BCC1-FF2A0990798F}"/>
              </a:ext>
            </a:extLst>
          </p:cNvPr>
          <p:cNvSpPr/>
          <p:nvPr/>
        </p:nvSpPr>
        <p:spPr>
          <a:xfrm>
            <a:off x="5646420" y="1111381"/>
            <a:ext cx="2674620" cy="1216850"/>
          </a:xfrm>
          <a:prstGeom prst="rect">
            <a:avLst/>
          </a:prstGeom>
          <a:noFill/>
          <a:ln w="31750">
            <a:solidFill>
              <a:srgbClr val="138A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43786E-DA94-BD78-40A9-C07F6FF7EF48}"/>
              </a:ext>
            </a:extLst>
          </p:cNvPr>
          <p:cNvSpPr txBox="1"/>
          <p:nvPr/>
        </p:nvSpPr>
        <p:spPr>
          <a:xfrm>
            <a:off x="5685380" y="4760324"/>
            <a:ext cx="3175787" cy="923330"/>
          </a:xfrm>
          <a:prstGeom prst="rect">
            <a:avLst/>
          </a:prstGeom>
          <a:solidFill>
            <a:srgbClr val="138A50">
              <a:alpha val="20343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 = 482 MeV		</a:t>
            </a:r>
            <a:r>
              <a:rPr lang="en-US" dirty="0">
                <a:latin typeface="Symbol" pitchFamily="2" charset="2"/>
                <a:ea typeface="Baskerville" panose="02020502070401020303" pitchFamily="18" charset="0"/>
              </a:rPr>
              <a:t>D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E/E = 4%</a:t>
            </a:r>
          </a:p>
          <a:p>
            <a:r>
              <a:rPr lang="en-US" dirty="0">
                <a:latin typeface="Symbol" pitchFamily="2" charset="2"/>
                <a:ea typeface="Baskerville" panose="02020502070401020303" pitchFamily="18" charset="0"/>
              </a:rPr>
              <a:t>Q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= 5 </a:t>
            </a:r>
            <a:r>
              <a:rPr lang="en-US" dirty="0" err="1">
                <a:latin typeface="Baskerville" panose="02020502070401020303" pitchFamily="18" charset="0"/>
                <a:ea typeface="Baskerville" panose="02020502070401020303" pitchFamily="18" charset="0"/>
              </a:rPr>
              <a:t>mrad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		</a:t>
            </a:r>
            <a:r>
              <a:rPr lang="en-US" dirty="0" err="1">
                <a:latin typeface="Symbol" pitchFamily="2" charset="2"/>
                <a:ea typeface="Baskerville" panose="02020502070401020303" pitchFamily="18" charset="0"/>
              </a:rPr>
              <a:t>s</a:t>
            </a:r>
            <a:r>
              <a:rPr lang="en-US" baseline="-25000" dirty="0" err="1">
                <a:latin typeface="Baskerville" panose="02020502070401020303" pitchFamily="18" charset="0"/>
                <a:ea typeface="Baskerville" panose="02020502070401020303" pitchFamily="18" charset="0"/>
              </a:rPr>
              <a:t>x,y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= 1 mm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C = 50 </a:t>
            </a:r>
            <a:r>
              <a:rPr lang="en-US" dirty="0" err="1">
                <a:latin typeface="Baskerville" panose="02020502070401020303" pitchFamily="18" charset="0"/>
                <a:ea typeface="Baskerville" panose="02020502070401020303" pitchFamily="18" charset="0"/>
              </a:rPr>
              <a:t>pC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		</a:t>
            </a:r>
            <a:r>
              <a:rPr lang="en-US" dirty="0">
                <a:latin typeface="Symbol" pitchFamily="2" charset="2"/>
                <a:ea typeface="Baskerville" panose="02020502070401020303" pitchFamily="18" charset="0"/>
              </a:rPr>
              <a:t> </a:t>
            </a:r>
            <a:r>
              <a:rPr lang="en-US" dirty="0" err="1">
                <a:latin typeface="Symbol" pitchFamily="2" charset="2"/>
                <a:ea typeface="Baskerville" panose="02020502070401020303" pitchFamily="18" charset="0"/>
              </a:rPr>
              <a:t>s</a:t>
            </a:r>
            <a:r>
              <a:rPr lang="en-US" baseline="-25000" dirty="0" err="1">
                <a:latin typeface="Baskerville" panose="02020502070401020303" pitchFamily="18" charset="0"/>
                <a:ea typeface="Baskerville" panose="02020502070401020303" pitchFamily="18" charset="0"/>
              </a:rPr>
              <a:t>z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= 10 </a:t>
            </a:r>
            <a:r>
              <a:rPr lang="en-US" dirty="0">
                <a:latin typeface="Symbol" pitchFamily="2" charset="2"/>
                <a:ea typeface="Baskerville" panose="02020502070401020303" pitchFamily="18" charset="0"/>
              </a:rPr>
              <a:t>m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15E06D-E539-CEE9-0ED4-B8731378322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3494"/>
          <a:stretch>
            <a:fillRect/>
          </a:stretch>
        </p:blipFill>
        <p:spPr>
          <a:xfrm>
            <a:off x="4730577" y="2620129"/>
            <a:ext cx="4130590" cy="210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85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2BC42-BFE8-A973-6F9C-668D048B6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640DE1C-D4E0-DD0A-6BF4-A0C0D2AF30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665"/>
          <a:stretch>
            <a:fillRect/>
          </a:stretch>
        </p:blipFill>
        <p:spPr>
          <a:xfrm>
            <a:off x="621550" y="3585185"/>
            <a:ext cx="3623941" cy="25182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46E3E0-1740-7115-43EA-E38860FD5AC7}"/>
              </a:ext>
            </a:extLst>
          </p:cNvPr>
          <p:cNvSpPr txBox="1"/>
          <p:nvPr/>
        </p:nvSpPr>
        <p:spPr>
          <a:xfrm>
            <a:off x="-1586" y="69742"/>
            <a:ext cx="797972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Plasma lens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focussing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Baskerville"/>
              <a:cs typeface="Baskerville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54D186-43BD-CEF0-6E76-BDD1E1B50CCD}"/>
              </a:ext>
            </a:extLst>
          </p:cNvPr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3837176-DB32-9236-8A81-CD216BA22390}"/>
                </a:ext>
              </a:extLst>
            </p:cNvPr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570AD60-4DD1-C967-53AA-738822A623D0}"/>
                </a:ext>
              </a:extLst>
            </p:cNvPr>
            <p:cNvCxnSpPr/>
            <p:nvPr/>
          </p:nvCxnSpPr>
          <p:spPr>
            <a:xfrm>
              <a:off x="252413" y="669908"/>
              <a:ext cx="862012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6D2A8CA-3F1C-5E5F-AE41-51A2B7650535}"/>
                </a:ext>
              </a:extLst>
            </p:cNvPr>
            <p:cNvCxnSpPr/>
            <p:nvPr/>
          </p:nvCxnSpPr>
          <p:spPr>
            <a:xfrm flipV="1">
              <a:off x="252413" y="6187516"/>
              <a:ext cx="862012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D3CE1071-2C02-AE61-5CD3-4D38D4918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3" y="57550"/>
            <a:ext cx="1629551" cy="5838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A36E99-FF98-759B-B22C-B9BDF0B25866}"/>
              </a:ext>
            </a:extLst>
          </p:cNvPr>
          <p:cNvSpPr txBox="1"/>
          <p:nvPr/>
        </p:nvSpPr>
        <p:spPr>
          <a:xfrm>
            <a:off x="133859" y="6139193"/>
            <a:ext cx="150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Gianluca </a:t>
            </a:r>
            <a:r>
              <a:rPr lang="en-US" i="1" dirty="0" err="1">
                <a:latin typeface="Baskerville"/>
                <a:cs typeface="Baskerville"/>
              </a:rPr>
              <a:t>Sarri</a:t>
            </a:r>
            <a:endParaRPr lang="en-US" i="1" dirty="0">
              <a:latin typeface="Baskerville"/>
              <a:cs typeface="Baskervill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4E6759-0951-75E4-EA4D-EA0A66F76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890" y="49688"/>
            <a:ext cx="1730059" cy="5737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9FCE8C-2932-85B5-65CD-2E9312196775}"/>
              </a:ext>
            </a:extLst>
          </p:cNvPr>
          <p:cNvSpPr txBox="1"/>
          <p:nvPr/>
        </p:nvSpPr>
        <p:spPr>
          <a:xfrm>
            <a:off x="206022" y="741022"/>
            <a:ext cx="8960555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700" b="1" dirty="0">
                <a:solidFill>
                  <a:srgbClr val="138A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Start-to-end numerical modelling with Bayesian optimisation for 0.2 – 1 PW laser</a:t>
            </a:r>
            <a:endParaRPr lang="en-US" sz="1700" dirty="0"/>
          </a:p>
        </p:txBody>
      </p:sp>
      <p:pic>
        <p:nvPicPr>
          <p:cNvPr id="8" name="Picture 7" descr="A diagram of a diagram of a dipole&#10;&#10;AI-generated content may be incorrect.">
            <a:extLst>
              <a:ext uri="{FF2B5EF4-FFF2-40B4-BE49-F238E27FC236}">
                <a16:creationId xmlns:a16="http://schemas.microsoft.com/office/drawing/2014/main" id="{9F3422A7-3F70-88AB-FBB2-6291A6CA1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108" y="993300"/>
            <a:ext cx="7398031" cy="26718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5EEAB9-8C03-A07F-42B2-E019981ED59C}"/>
              </a:ext>
            </a:extLst>
          </p:cNvPr>
          <p:cNvSpPr txBox="1"/>
          <p:nvPr/>
        </p:nvSpPr>
        <p:spPr>
          <a:xfrm>
            <a:off x="214490" y="1185334"/>
            <a:ext cx="3623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Active plasma lens for final </a:t>
            </a:r>
            <a:r>
              <a:rPr lang="en-US" u="sng" dirty="0" err="1"/>
              <a:t>focussing</a:t>
            </a:r>
            <a:endParaRPr lang="en-US" u="sng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3A635F-34F9-0C9B-2D34-04A4134B5963}"/>
              </a:ext>
            </a:extLst>
          </p:cNvPr>
          <p:cNvSpPr/>
          <p:nvPr/>
        </p:nvSpPr>
        <p:spPr>
          <a:xfrm>
            <a:off x="7070862" y="2359734"/>
            <a:ext cx="358815" cy="324091"/>
          </a:xfrm>
          <a:prstGeom prst="rect">
            <a:avLst/>
          </a:prstGeom>
          <a:noFill/>
          <a:ln w="41275">
            <a:solidFill>
              <a:srgbClr val="138A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FA0F3E-42B5-592E-A525-95EA7292647C}"/>
              </a:ext>
            </a:extLst>
          </p:cNvPr>
          <p:cNvSpPr txBox="1"/>
          <p:nvPr/>
        </p:nvSpPr>
        <p:spPr>
          <a:xfrm>
            <a:off x="6364635" y="5473911"/>
            <a:ext cx="2642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Courtesy of M. Galletti (LNF, INFN)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A0C054-5A25-28FD-8F0F-0DA1390B4603}"/>
              </a:ext>
            </a:extLst>
          </p:cNvPr>
          <p:cNvSpPr txBox="1"/>
          <p:nvPr/>
        </p:nvSpPr>
        <p:spPr>
          <a:xfrm>
            <a:off x="5829411" y="3680339"/>
            <a:ext cx="3041538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38A50"/>
                </a:solidFill>
              </a:rPr>
              <a:t>Example: 1PW laser</a:t>
            </a:r>
          </a:p>
          <a:p>
            <a:endParaRPr lang="en-US" sz="600" b="1" dirty="0">
              <a:solidFill>
                <a:srgbClr val="138A50"/>
              </a:solidFill>
            </a:endParaRPr>
          </a:p>
          <a:p>
            <a:r>
              <a:rPr lang="en-US" sz="1400" dirty="0">
                <a:latin typeface="Baskerville" panose="02020502070401020303" pitchFamily="18" charset="0"/>
                <a:ea typeface="Baskerville" panose="02020502070401020303" pitchFamily="18" charset="0"/>
              </a:rPr>
              <a:t>E ~ 500 MeV ± 4.4%</a:t>
            </a:r>
          </a:p>
          <a:p>
            <a:r>
              <a:rPr lang="en-US" sz="1400" dirty="0" err="1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sz="1400" baseline="-25000" dirty="0" err="1">
                <a:latin typeface="Baskerville" panose="02020502070401020303" pitchFamily="18" charset="0"/>
                <a:ea typeface="Baskerville" panose="02020502070401020303" pitchFamily="18" charset="0"/>
              </a:rPr>
              <a:t>put</a:t>
            </a:r>
            <a:r>
              <a:rPr lang="en-US" sz="1400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sz="1400" dirty="0">
                <a:latin typeface="Baskerville" panose="02020502070401020303" pitchFamily="18" charset="0"/>
                <a:ea typeface="Baskerville" panose="02020502070401020303" pitchFamily="18" charset="0"/>
              </a:rPr>
              <a:t>~ 80 %</a:t>
            </a:r>
          </a:p>
          <a:p>
            <a:r>
              <a:rPr lang="en-US" sz="14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Q</a:t>
            </a:r>
            <a:r>
              <a:rPr lang="en-US" sz="1400" dirty="0">
                <a:latin typeface="Baskerville" panose="02020502070401020303" pitchFamily="18" charset="0"/>
                <a:ea typeface="Baskerville" panose="02020502070401020303" pitchFamily="18" charset="0"/>
              </a:rPr>
              <a:t> ~ 1 - 40 </a:t>
            </a:r>
            <a:r>
              <a:rPr lang="en-US" sz="1400" dirty="0" err="1">
                <a:latin typeface="Baskerville" panose="02020502070401020303" pitchFamily="18" charset="0"/>
                <a:ea typeface="Baskerville" panose="02020502070401020303" pitchFamily="18" charset="0"/>
              </a:rPr>
              <a:t>pC</a:t>
            </a:r>
            <a:endParaRPr lang="en-US" sz="1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US" sz="1400" dirty="0" err="1">
                <a:latin typeface="Symbol" pitchFamily="2" charset="2"/>
                <a:ea typeface="Baskerville" panose="02020502070401020303" pitchFamily="18" charset="0"/>
              </a:rPr>
              <a:t>e</a:t>
            </a:r>
            <a:r>
              <a:rPr lang="en-US" sz="1400" baseline="-25000" dirty="0" err="1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n</a:t>
            </a:r>
            <a:r>
              <a:rPr lang="en-US" sz="1400" dirty="0">
                <a:latin typeface="Baskerville" panose="02020502070401020303" pitchFamily="18" charset="0"/>
                <a:ea typeface="Baskerville" panose="02020502070401020303" pitchFamily="18" charset="0"/>
              </a:rPr>
              <a:t> ~ 80 - 800 </a:t>
            </a:r>
            <a:r>
              <a:rPr lang="en-US" sz="1400" dirty="0">
                <a:latin typeface="Symbol" pitchFamily="2" charset="2"/>
                <a:ea typeface="Baskerville" panose="02020502070401020303" pitchFamily="18" charset="0"/>
              </a:rPr>
              <a:t>m</a:t>
            </a:r>
            <a:r>
              <a:rPr lang="en-US" sz="1400" dirty="0">
                <a:latin typeface="Baskerville" panose="02020502070401020303" pitchFamily="18" charset="0"/>
                <a:ea typeface="Baskerville" panose="02020502070401020303" pitchFamily="18" charset="0"/>
              </a:rPr>
              <a:t>m</a:t>
            </a:r>
          </a:p>
          <a:p>
            <a:endParaRPr lang="en-US" sz="6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US" sz="1400" i="1" dirty="0">
                <a:latin typeface="Baskerville" panose="02020502070401020303" pitchFamily="18" charset="0"/>
                <a:ea typeface="Baskerville" panose="02020502070401020303" pitchFamily="18" charset="0"/>
              </a:rPr>
              <a:t>indicative values, energy- and setup-dependent</a:t>
            </a:r>
            <a:r>
              <a:rPr lang="en-US" sz="1400" dirty="0">
                <a:latin typeface="Baskerville" panose="02020502070401020303" pitchFamily="18" charset="0"/>
                <a:ea typeface="Baskerville" panose="02020502070401020303" pitchFamily="18" charset="0"/>
              </a:rPr>
              <a:t>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95A011-2363-FF70-1DEF-E8FCDF47DC71}"/>
              </a:ext>
            </a:extLst>
          </p:cNvPr>
          <p:cNvSpPr txBox="1"/>
          <p:nvPr/>
        </p:nvSpPr>
        <p:spPr>
          <a:xfrm>
            <a:off x="5829411" y="5777397"/>
            <a:ext cx="3041538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T. Foster et al., </a:t>
            </a:r>
            <a:r>
              <a:rPr lang="en-US" sz="1600" i="1" dirty="0">
                <a:latin typeface="Baskerville" panose="02020502070401020303" pitchFamily="18" charset="0"/>
                <a:ea typeface="Baskerville" panose="02020502070401020303" pitchFamily="18" charset="0"/>
              </a:rPr>
              <a:t>to be submitted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(2026)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71D4B9-F17F-7EF3-CD8A-8E408A35DA13}"/>
              </a:ext>
            </a:extLst>
          </p:cNvPr>
          <p:cNvSpPr/>
          <p:nvPr/>
        </p:nvSpPr>
        <p:spPr>
          <a:xfrm>
            <a:off x="888802" y="4617720"/>
            <a:ext cx="3356690" cy="354330"/>
          </a:xfrm>
          <a:prstGeom prst="rect">
            <a:avLst/>
          </a:prstGeom>
          <a:solidFill>
            <a:srgbClr val="138A50">
              <a:alpha val="18823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51BBB9-3AA2-E5D8-A4DA-F3AC63552E36}"/>
              </a:ext>
            </a:extLst>
          </p:cNvPr>
          <p:cNvSpPr txBox="1"/>
          <p:nvPr/>
        </p:nvSpPr>
        <p:spPr>
          <a:xfrm>
            <a:off x="4195134" y="4536520"/>
            <a:ext cx="1451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138A50"/>
                </a:solidFill>
              </a:rPr>
              <a:t>low-charge mode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D4F89C-A10D-EF32-E6B4-ADFDB46B6021}"/>
              </a:ext>
            </a:extLst>
          </p:cNvPr>
          <p:cNvSpPr txBox="1"/>
          <p:nvPr/>
        </p:nvSpPr>
        <p:spPr>
          <a:xfrm>
            <a:off x="4190208" y="4735838"/>
            <a:ext cx="1511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138A50"/>
                </a:solidFill>
              </a:rPr>
              <a:t>high-charge mode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AE28B8B-494B-5B38-45AC-245C38EFE141}"/>
              </a:ext>
            </a:extLst>
          </p:cNvPr>
          <p:cNvSpPr/>
          <p:nvPr/>
        </p:nvSpPr>
        <p:spPr>
          <a:xfrm>
            <a:off x="833518" y="5560699"/>
            <a:ext cx="3356690" cy="201761"/>
          </a:xfrm>
          <a:prstGeom prst="rect">
            <a:avLst/>
          </a:prstGeom>
          <a:solidFill>
            <a:srgbClr val="138A50">
              <a:alpha val="18823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8F3B69-7033-9D4B-E573-9FD577EB1E7E}"/>
              </a:ext>
            </a:extLst>
          </p:cNvPr>
          <p:cNvSpPr txBox="1"/>
          <p:nvPr/>
        </p:nvSpPr>
        <p:spPr>
          <a:xfrm>
            <a:off x="4117465" y="5490463"/>
            <a:ext cx="1740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>
                <a:solidFill>
                  <a:srgbClr val="138A50"/>
                </a:solidFill>
              </a:rPr>
              <a:t>pC</a:t>
            </a:r>
            <a:r>
              <a:rPr lang="en-US" sz="1400" i="1" dirty="0">
                <a:solidFill>
                  <a:srgbClr val="138A50"/>
                </a:solidFill>
              </a:rPr>
              <a:t>-scale, high quality</a:t>
            </a:r>
          </a:p>
        </p:txBody>
      </p:sp>
      <p:pic>
        <p:nvPicPr>
          <p:cNvPr id="27" name="Picture 26" descr="INFN - Laboratori Nazionali di Frascati | Frascati">
            <a:extLst>
              <a:ext uri="{FF2B5EF4-FFF2-40B4-BE49-F238E27FC236}">
                <a16:creationId xmlns:a16="http://schemas.microsoft.com/office/drawing/2014/main" id="{42D80136-B3C7-427E-0707-980B1529DF8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3382" b="23614"/>
          <a:stretch>
            <a:fillRect/>
          </a:stretch>
        </p:blipFill>
        <p:spPr>
          <a:xfrm>
            <a:off x="5966459" y="49688"/>
            <a:ext cx="1071083" cy="56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8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20" grpId="0"/>
      <p:bldP spid="22" grpId="0"/>
      <p:bldP spid="25" grpId="0" animBg="1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A5AAD-DBB9-DBBC-DEB3-73970CB69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F1E7674-1BB5-B727-A4C8-9C5D6CB8C67A}"/>
              </a:ext>
            </a:extLst>
          </p:cNvPr>
          <p:cNvGrpSpPr/>
          <p:nvPr/>
        </p:nvGrpSpPr>
        <p:grpSpPr>
          <a:xfrm>
            <a:off x="-1" y="6349"/>
            <a:ext cx="9144001" cy="6850800"/>
            <a:chOff x="-1" y="6349"/>
            <a:chExt cx="9144001" cy="68508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23FCDAB-F3C2-8068-5711-D5649F06DE93}"/>
                </a:ext>
              </a:extLst>
            </p:cNvPr>
            <p:cNvGrpSpPr/>
            <p:nvPr/>
          </p:nvGrpSpPr>
          <p:grpSpPr>
            <a:xfrm>
              <a:off x="-1" y="6349"/>
              <a:ext cx="9144000" cy="6850800"/>
              <a:chOff x="-1" y="6349"/>
              <a:chExt cx="9144000" cy="68508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937A140-EBC8-EB9B-FD81-8527354C6127}"/>
                  </a:ext>
                </a:extLst>
              </p:cNvPr>
              <p:cNvSpPr/>
              <p:nvPr/>
            </p:nvSpPr>
            <p:spPr>
              <a:xfrm>
                <a:off x="-1" y="6349"/>
                <a:ext cx="9144000" cy="6850800"/>
              </a:xfrm>
              <a:prstGeom prst="rect">
                <a:avLst/>
              </a:prstGeom>
              <a:no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473413C7-7B65-83C0-C2BA-5EAEC1E2B26C}"/>
                  </a:ext>
                </a:extLst>
              </p:cNvPr>
              <p:cNvCxnSpPr/>
              <p:nvPr/>
            </p:nvCxnSpPr>
            <p:spPr>
              <a:xfrm>
                <a:off x="252413" y="658220"/>
                <a:ext cx="8620125" cy="1168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59824326-1B69-24FB-4B89-E9F36DB836A8}"/>
                  </a:ext>
                </a:extLst>
              </p:cNvPr>
              <p:cNvCxnSpPr/>
              <p:nvPr/>
            </p:nvCxnSpPr>
            <p:spPr>
              <a:xfrm flipV="1">
                <a:off x="252413" y="6187516"/>
                <a:ext cx="8620125" cy="531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A31985-FD23-DC9C-36AF-6A725A72E282}"/>
                </a:ext>
              </a:extLst>
            </p:cNvPr>
            <p:cNvSpPr txBox="1"/>
            <p:nvPr/>
          </p:nvSpPr>
          <p:spPr>
            <a:xfrm>
              <a:off x="1" y="2688744"/>
              <a:ext cx="9143999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skerville"/>
                  <a:cs typeface="Baskerville"/>
                </a:rPr>
                <a:t>Implementation example</a:t>
              </a:r>
            </a:p>
            <a:p>
              <a:pPr algn="ctr"/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skerville"/>
                  <a:cs typeface="Baskerville"/>
                </a:rPr>
                <a:t>(</a:t>
              </a:r>
              <a:r>
                <a:rPr lang="en-US" sz="36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skerville"/>
                  <a:cs typeface="Baskerville"/>
                </a:rPr>
                <a:t>LNF, 200 TW laser</a:t>
              </a:r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skerville"/>
                  <a:cs typeface="Baskerville"/>
                </a:rPr>
                <a:t>)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34D1C50-B17C-1972-DA5C-D0935B608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890" y="49688"/>
            <a:ext cx="1730059" cy="5737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1BDEBA-F8C1-706F-D561-AF33AC8EE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3" y="57550"/>
            <a:ext cx="1629551" cy="5838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3711B3-79CB-2388-0BC5-DEFEB2222E96}"/>
              </a:ext>
            </a:extLst>
          </p:cNvPr>
          <p:cNvSpPr txBox="1"/>
          <p:nvPr/>
        </p:nvSpPr>
        <p:spPr>
          <a:xfrm>
            <a:off x="133859" y="6139193"/>
            <a:ext cx="150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Gianluca </a:t>
            </a:r>
            <a:r>
              <a:rPr lang="en-US" i="1" dirty="0" err="1">
                <a:latin typeface="Baskerville"/>
                <a:cs typeface="Baskerville"/>
              </a:rPr>
              <a:t>Sarri</a:t>
            </a:r>
            <a:endParaRPr lang="en-US" i="1" dirty="0">
              <a:latin typeface="Baskerville"/>
              <a:cs typeface="Baskerville"/>
            </a:endParaRPr>
          </a:p>
        </p:txBody>
      </p:sp>
      <p:pic>
        <p:nvPicPr>
          <p:cNvPr id="3" name="Picture 2" descr="INFN - Laboratori Nazionali di Frascati | Frascati">
            <a:extLst>
              <a:ext uri="{FF2B5EF4-FFF2-40B4-BE49-F238E27FC236}">
                <a16:creationId xmlns:a16="http://schemas.microsoft.com/office/drawing/2014/main" id="{BDE9EF49-F7DB-DB4C-DD77-D8F3133A9A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3382" b="23614"/>
          <a:stretch>
            <a:fillRect/>
          </a:stretch>
        </p:blipFill>
        <p:spPr>
          <a:xfrm>
            <a:off x="5966459" y="49688"/>
            <a:ext cx="1071083" cy="56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259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218C9-BC55-CA2F-C79D-DD2068AC9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machine&#10;&#10;Description automatically generated">
            <a:extLst>
              <a:ext uri="{FF2B5EF4-FFF2-40B4-BE49-F238E27FC236}">
                <a16:creationId xmlns:a16="http://schemas.microsoft.com/office/drawing/2014/main" id="{B2E0F788-BAF2-5C5C-544C-040AB6D46C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300"/>
          <a:stretch/>
        </p:blipFill>
        <p:spPr>
          <a:xfrm>
            <a:off x="279399" y="795486"/>
            <a:ext cx="8717713" cy="46020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70F9648-845C-878C-5E0E-1DCF12747C65}"/>
              </a:ext>
            </a:extLst>
          </p:cNvPr>
          <p:cNvSpPr txBox="1"/>
          <p:nvPr/>
        </p:nvSpPr>
        <p:spPr>
          <a:xfrm>
            <a:off x="-1" y="-9176"/>
            <a:ext cx="798830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Area and capability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E50052-EAAD-F1A6-B63A-4A2E3B1B020F}"/>
              </a:ext>
            </a:extLst>
          </p:cNvPr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E0E5B1A-76B4-7EA1-21AC-DEAB72664C23}"/>
                </a:ext>
              </a:extLst>
            </p:cNvPr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876C8D2-EFFA-1ED6-AA92-594F4573FCB8}"/>
                </a:ext>
              </a:extLst>
            </p:cNvPr>
            <p:cNvCxnSpPr/>
            <p:nvPr/>
          </p:nvCxnSpPr>
          <p:spPr>
            <a:xfrm>
              <a:off x="234683" y="6187516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00A4896-14BF-1613-59E4-5E3FC089FAB6}"/>
              </a:ext>
            </a:extLst>
          </p:cNvPr>
          <p:cNvCxnSpPr/>
          <p:nvPr/>
        </p:nvCxnSpPr>
        <p:spPr>
          <a:xfrm>
            <a:off x="234683" y="646587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8F59FCA3-7B12-E880-DE17-B28741042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413" y="57550"/>
            <a:ext cx="1629551" cy="583849"/>
          </a:xfrm>
          <a:prstGeom prst="rect">
            <a:avLst/>
          </a:prstGeom>
        </p:spPr>
      </p:pic>
      <p:grpSp>
        <p:nvGrpSpPr>
          <p:cNvPr id="142" name="Group 141">
            <a:extLst>
              <a:ext uri="{FF2B5EF4-FFF2-40B4-BE49-F238E27FC236}">
                <a16:creationId xmlns:a16="http://schemas.microsoft.com/office/drawing/2014/main" id="{8BE955EA-9742-EE8F-E7B1-7BF61D1C5007}"/>
              </a:ext>
            </a:extLst>
          </p:cNvPr>
          <p:cNvGrpSpPr/>
          <p:nvPr/>
        </p:nvGrpSpPr>
        <p:grpSpPr>
          <a:xfrm>
            <a:off x="2067950" y="1209821"/>
            <a:ext cx="2180492" cy="1434905"/>
            <a:chOff x="1997612" y="1280160"/>
            <a:chExt cx="2180492" cy="1434905"/>
          </a:xfrm>
        </p:grpSpPr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26185702-095B-8373-E060-16D066573276}"/>
                </a:ext>
              </a:extLst>
            </p:cNvPr>
            <p:cNvSpPr/>
            <p:nvPr/>
          </p:nvSpPr>
          <p:spPr>
            <a:xfrm>
              <a:off x="1997612" y="1280160"/>
              <a:ext cx="2180492" cy="1434905"/>
            </a:xfrm>
            <a:prstGeom prst="rect">
              <a:avLst/>
            </a:prstGeom>
            <a:solidFill>
              <a:schemeClr val="bg1">
                <a:lumMod val="75000"/>
                <a:alpha val="46225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40B898A-8C93-387D-EF44-D6FCDF2DF314}"/>
                </a:ext>
              </a:extLst>
            </p:cNvPr>
            <p:cNvSpPr txBox="1"/>
            <p:nvPr/>
          </p:nvSpPr>
          <p:spPr>
            <a:xfrm>
              <a:off x="2928912" y="2436495"/>
              <a:ext cx="6607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Baskerville" panose="02020502070401020303" pitchFamily="18" charset="0"/>
                  <a:ea typeface="Baskerville" panose="02020502070401020303" pitchFamily="18" charset="0"/>
                </a:rPr>
                <a:t>EuAPS</a:t>
              </a:r>
              <a:endParaRPr lang="en-US" sz="1200" b="1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</p:grpSp>
      <p:sp>
        <p:nvSpPr>
          <p:cNvPr id="144" name="TextBox 143">
            <a:extLst>
              <a:ext uri="{FF2B5EF4-FFF2-40B4-BE49-F238E27FC236}">
                <a16:creationId xmlns:a16="http://schemas.microsoft.com/office/drawing/2014/main" id="{2B2F1E0B-E902-2E3D-464E-BE6B09C3BDE3}"/>
              </a:ext>
            </a:extLst>
          </p:cNvPr>
          <p:cNvSpPr txBox="1"/>
          <p:nvPr/>
        </p:nvSpPr>
        <p:spPr>
          <a:xfrm>
            <a:off x="1266092" y="3742007"/>
            <a:ext cx="935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SPARC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B37810-07A8-8FF2-3ECA-0E55AED4160D}"/>
              </a:ext>
            </a:extLst>
          </p:cNvPr>
          <p:cNvSpPr/>
          <p:nvPr/>
        </p:nvSpPr>
        <p:spPr>
          <a:xfrm>
            <a:off x="7988300" y="1892300"/>
            <a:ext cx="6477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89E37F-0FAA-975D-2DD1-BC353CD31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3778" y="61981"/>
            <a:ext cx="1629551" cy="5403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224A28-7B0B-DB57-8BB1-1A7F18EE287A}"/>
              </a:ext>
            </a:extLst>
          </p:cNvPr>
          <p:cNvSpPr txBox="1"/>
          <p:nvPr/>
        </p:nvSpPr>
        <p:spPr>
          <a:xfrm>
            <a:off x="133859" y="6139193"/>
            <a:ext cx="150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Gianluca </a:t>
            </a:r>
            <a:r>
              <a:rPr lang="en-US" i="1" dirty="0" err="1">
                <a:latin typeface="Baskerville"/>
                <a:cs typeface="Baskerville"/>
              </a:rPr>
              <a:t>Sarri</a:t>
            </a:r>
            <a:endParaRPr lang="en-US" i="1" dirty="0">
              <a:latin typeface="Baskerville"/>
              <a:cs typeface="Baskerville"/>
            </a:endParaRPr>
          </a:p>
        </p:txBody>
      </p:sp>
      <p:pic>
        <p:nvPicPr>
          <p:cNvPr id="6" name="Picture 5" descr="INFN - Laboratori Nazionali di Frascati | Frascati">
            <a:extLst>
              <a:ext uri="{FF2B5EF4-FFF2-40B4-BE49-F238E27FC236}">
                <a16:creationId xmlns:a16="http://schemas.microsoft.com/office/drawing/2014/main" id="{47242646-F81B-64FF-E9D6-61DE9AB8827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3382" b="23614"/>
          <a:stretch>
            <a:fillRect/>
          </a:stretch>
        </p:blipFill>
        <p:spPr>
          <a:xfrm>
            <a:off x="5966459" y="49688"/>
            <a:ext cx="1071083" cy="56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127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E5C9F-E60B-6A43-BBD5-8DDC3602B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machine&#10;&#10;Description automatically generated">
            <a:extLst>
              <a:ext uri="{FF2B5EF4-FFF2-40B4-BE49-F238E27FC236}">
                <a16:creationId xmlns:a16="http://schemas.microsoft.com/office/drawing/2014/main" id="{1888C078-DA02-07FE-E00B-B991E8738D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300"/>
          <a:stretch/>
        </p:blipFill>
        <p:spPr>
          <a:xfrm>
            <a:off x="279399" y="795486"/>
            <a:ext cx="8717713" cy="460201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18CD766-7EA5-04F7-9289-F81550F0C29B}"/>
              </a:ext>
            </a:extLst>
          </p:cNvPr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D787545-3DA5-9130-41B2-CC2BD6FC90B7}"/>
                </a:ext>
              </a:extLst>
            </p:cNvPr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B5BBA2A-43A0-E416-1BFD-B3C4EC74E737}"/>
                </a:ext>
              </a:extLst>
            </p:cNvPr>
            <p:cNvCxnSpPr/>
            <p:nvPr/>
          </p:nvCxnSpPr>
          <p:spPr>
            <a:xfrm>
              <a:off x="234683" y="6187516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A3B01CA-141B-EC7F-B450-F3E89C0B015B}"/>
              </a:ext>
            </a:extLst>
          </p:cNvPr>
          <p:cNvCxnSpPr/>
          <p:nvPr/>
        </p:nvCxnSpPr>
        <p:spPr>
          <a:xfrm>
            <a:off x="234683" y="646587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FD1C9C7F-6A39-449B-EDFB-2B0CE2621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413" y="57550"/>
            <a:ext cx="1629551" cy="58384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65016F-F4D0-F996-48AC-792B4E7D86EB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2816225" y="1879600"/>
            <a:ext cx="1448146" cy="1298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E596EEE4-4513-203B-63AD-A4BA85B86551}"/>
              </a:ext>
            </a:extLst>
          </p:cNvPr>
          <p:cNvSpPr/>
          <p:nvPr/>
        </p:nvSpPr>
        <p:spPr>
          <a:xfrm>
            <a:off x="4022725" y="1463675"/>
            <a:ext cx="587375" cy="523875"/>
          </a:xfrm>
          <a:prstGeom prst="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0174291-DAF6-0681-C11A-7110743F9CC7}"/>
              </a:ext>
            </a:extLst>
          </p:cNvPr>
          <p:cNvCxnSpPr>
            <a:cxnSpLocks/>
            <a:stCxn id="19" idx="3"/>
            <a:endCxn id="18" idx="1"/>
          </p:cNvCxnSpPr>
          <p:nvPr/>
        </p:nvCxnSpPr>
        <p:spPr>
          <a:xfrm>
            <a:off x="4137949" y="1738602"/>
            <a:ext cx="126422" cy="142296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BD4E0B3-1653-670C-3877-720A4778DADA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4137949" y="1738602"/>
            <a:ext cx="354676" cy="7648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29244B58-2C28-C0C6-CA43-D2EF673C8CA1}"/>
              </a:ext>
            </a:extLst>
          </p:cNvPr>
          <p:cNvSpPr/>
          <p:nvPr/>
        </p:nvSpPr>
        <p:spPr>
          <a:xfrm rot="2700000">
            <a:off x="4098926" y="1651000"/>
            <a:ext cx="45719" cy="1428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87228B4-321D-3931-A1F9-67FF86CB4C20}"/>
              </a:ext>
            </a:extLst>
          </p:cNvPr>
          <p:cNvCxnSpPr>
            <a:cxnSpLocks/>
          </p:cNvCxnSpPr>
          <p:nvPr/>
        </p:nvCxnSpPr>
        <p:spPr>
          <a:xfrm flipH="1" flipV="1">
            <a:off x="4271404" y="1559391"/>
            <a:ext cx="205199" cy="185561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7843FFE-4457-C51B-708D-FA84811F0805}"/>
              </a:ext>
            </a:extLst>
          </p:cNvPr>
          <p:cNvCxnSpPr>
            <a:cxnSpLocks/>
            <a:endCxn id="47" idx="1"/>
          </p:cNvCxnSpPr>
          <p:nvPr/>
        </p:nvCxnSpPr>
        <p:spPr>
          <a:xfrm flipV="1">
            <a:off x="4274578" y="1563687"/>
            <a:ext cx="865747" cy="1588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B094A2C6-9B65-BFF6-0E2A-686A74353206}"/>
              </a:ext>
            </a:extLst>
          </p:cNvPr>
          <p:cNvSpPr/>
          <p:nvPr/>
        </p:nvSpPr>
        <p:spPr>
          <a:xfrm>
            <a:off x="4610100" y="1520825"/>
            <a:ext cx="438150" cy="88900"/>
          </a:xfrm>
          <a:prstGeom prst="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7F294EF-D9C0-DB8C-8924-ED405E32A374}"/>
              </a:ext>
            </a:extLst>
          </p:cNvPr>
          <p:cNvSpPr/>
          <p:nvPr/>
        </p:nvSpPr>
        <p:spPr>
          <a:xfrm>
            <a:off x="5048250" y="1447800"/>
            <a:ext cx="225425" cy="219076"/>
          </a:xfrm>
          <a:prstGeom prst="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49D5CA6-9C5C-D8B8-6AB8-1D46D178B1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382491">
            <a:off x="4464535" y="1675273"/>
            <a:ext cx="26182" cy="1440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A8C48C04-FC23-0AB4-5234-A833D95508B5}"/>
              </a:ext>
            </a:extLst>
          </p:cNvPr>
          <p:cNvSpPr/>
          <p:nvPr/>
        </p:nvSpPr>
        <p:spPr>
          <a:xfrm>
            <a:off x="4613275" y="1835150"/>
            <a:ext cx="1227197" cy="86465"/>
          </a:xfrm>
          <a:prstGeom prst="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8457038-FF2A-2998-029C-E121D81B64E7}"/>
              </a:ext>
            </a:extLst>
          </p:cNvPr>
          <p:cNvSpPr/>
          <p:nvPr/>
        </p:nvSpPr>
        <p:spPr>
          <a:xfrm>
            <a:off x="5140325" y="1530349"/>
            <a:ext cx="98425" cy="66675"/>
          </a:xfrm>
          <a:prstGeom prst="rect">
            <a:avLst/>
          </a:prstGeom>
          <a:solidFill>
            <a:srgbClr val="92D050"/>
          </a:solidFill>
          <a:ln w="15875">
            <a:solidFill>
              <a:srgbClr val="138A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2664E96-96F7-2951-0E22-E6284D153E01}"/>
              </a:ext>
            </a:extLst>
          </p:cNvPr>
          <p:cNvSpPr/>
          <p:nvPr/>
        </p:nvSpPr>
        <p:spPr>
          <a:xfrm>
            <a:off x="5972710" y="1541492"/>
            <a:ext cx="139732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903CBFA-6EBA-5C69-6503-845321778F51}"/>
              </a:ext>
            </a:extLst>
          </p:cNvPr>
          <p:cNvSpPr/>
          <p:nvPr/>
        </p:nvSpPr>
        <p:spPr>
          <a:xfrm>
            <a:off x="6150542" y="1451265"/>
            <a:ext cx="752475" cy="203200"/>
          </a:xfrm>
          <a:prstGeom prst="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0509FE4A-40A7-4684-7F45-8BF7180163FF}"/>
              </a:ext>
            </a:extLst>
          </p:cNvPr>
          <p:cNvSpPr/>
          <p:nvPr/>
        </p:nvSpPr>
        <p:spPr>
          <a:xfrm>
            <a:off x="6429942" y="1530640"/>
            <a:ext cx="98425" cy="57150"/>
          </a:xfrm>
          <a:prstGeom prst="rect">
            <a:avLst/>
          </a:prstGeom>
          <a:solidFill>
            <a:srgbClr val="92D050"/>
          </a:solidFill>
          <a:ln w="15875">
            <a:solidFill>
              <a:srgbClr val="138A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C3C66AF4-B486-3991-D0BB-866AB6AD1252}"/>
              </a:ext>
            </a:extLst>
          </p:cNvPr>
          <p:cNvCxnSpPr>
            <a:cxnSpLocks/>
          </p:cNvCxnSpPr>
          <p:nvPr/>
        </p:nvCxnSpPr>
        <p:spPr>
          <a:xfrm flipH="1" flipV="1">
            <a:off x="5902359" y="1796920"/>
            <a:ext cx="0" cy="79636"/>
          </a:xfrm>
          <a:prstGeom prst="line">
            <a:avLst/>
          </a:prstGeom>
          <a:ln>
            <a:solidFill>
              <a:srgbClr val="C00000">
                <a:alpha val="4318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2FBE85B2-CDC7-D351-8AAD-2440FA1252BB}"/>
              </a:ext>
            </a:extLst>
          </p:cNvPr>
          <p:cNvCxnSpPr>
            <a:cxnSpLocks/>
          </p:cNvCxnSpPr>
          <p:nvPr/>
        </p:nvCxnSpPr>
        <p:spPr>
          <a:xfrm>
            <a:off x="5887016" y="1802392"/>
            <a:ext cx="108000" cy="0"/>
          </a:xfrm>
          <a:prstGeom prst="line">
            <a:avLst/>
          </a:prstGeom>
          <a:ln>
            <a:solidFill>
              <a:srgbClr val="C00000">
                <a:alpha val="4318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E91F0B10-4D3A-4B09-7F90-704AE0006698}"/>
              </a:ext>
            </a:extLst>
          </p:cNvPr>
          <p:cNvCxnSpPr>
            <a:cxnSpLocks/>
          </p:cNvCxnSpPr>
          <p:nvPr/>
        </p:nvCxnSpPr>
        <p:spPr>
          <a:xfrm flipH="1" flipV="1">
            <a:off x="5991259" y="1793745"/>
            <a:ext cx="0" cy="79636"/>
          </a:xfrm>
          <a:prstGeom prst="line">
            <a:avLst/>
          </a:prstGeom>
          <a:ln>
            <a:solidFill>
              <a:srgbClr val="C00000">
                <a:alpha val="4318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62BD800A-8A42-BD82-7C95-87D6E56A5E70}"/>
              </a:ext>
            </a:extLst>
          </p:cNvPr>
          <p:cNvCxnSpPr>
            <a:cxnSpLocks/>
          </p:cNvCxnSpPr>
          <p:nvPr/>
        </p:nvCxnSpPr>
        <p:spPr>
          <a:xfrm>
            <a:off x="6038939" y="1733420"/>
            <a:ext cx="203678" cy="0"/>
          </a:xfrm>
          <a:prstGeom prst="line">
            <a:avLst/>
          </a:prstGeom>
          <a:ln>
            <a:solidFill>
              <a:srgbClr val="C00000">
                <a:alpha val="4318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Rectangle 104">
            <a:extLst>
              <a:ext uri="{FF2B5EF4-FFF2-40B4-BE49-F238E27FC236}">
                <a16:creationId xmlns:a16="http://schemas.microsoft.com/office/drawing/2014/main" id="{680B7149-BE6D-9DA0-4F87-D32128146A1E}"/>
              </a:ext>
            </a:extLst>
          </p:cNvPr>
          <p:cNvSpPr/>
          <p:nvPr/>
        </p:nvSpPr>
        <p:spPr>
          <a:xfrm rot="18900000">
            <a:off x="6157858" y="1541945"/>
            <a:ext cx="139643" cy="1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7E6F3F8D-5465-DF2D-93E9-567F9F779054}"/>
              </a:ext>
            </a:extLst>
          </p:cNvPr>
          <p:cNvCxnSpPr>
            <a:cxnSpLocks/>
          </p:cNvCxnSpPr>
          <p:nvPr/>
        </p:nvCxnSpPr>
        <p:spPr>
          <a:xfrm flipH="1">
            <a:off x="6227737" y="1549690"/>
            <a:ext cx="0" cy="172892"/>
          </a:xfrm>
          <a:prstGeom prst="line">
            <a:avLst/>
          </a:prstGeom>
          <a:ln>
            <a:solidFill>
              <a:srgbClr val="C00000">
                <a:alpha val="4318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55F7096B-CD91-888A-170D-A422928753D3}"/>
              </a:ext>
            </a:extLst>
          </p:cNvPr>
          <p:cNvCxnSpPr>
            <a:cxnSpLocks/>
            <a:stCxn id="105" idx="2"/>
          </p:cNvCxnSpPr>
          <p:nvPr/>
        </p:nvCxnSpPr>
        <p:spPr>
          <a:xfrm>
            <a:off x="6234044" y="1557309"/>
            <a:ext cx="183198" cy="0"/>
          </a:xfrm>
          <a:prstGeom prst="line">
            <a:avLst/>
          </a:prstGeom>
          <a:ln>
            <a:solidFill>
              <a:srgbClr val="C00000">
                <a:alpha val="4318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1EB0C11-8521-F2C2-42F5-943719558C92}"/>
              </a:ext>
            </a:extLst>
          </p:cNvPr>
          <p:cNvSpPr/>
          <p:nvPr/>
        </p:nvSpPr>
        <p:spPr>
          <a:xfrm rot="2700000">
            <a:off x="4248150" y="1492250"/>
            <a:ext cx="45719" cy="1428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1D205935-28D5-15FE-5554-075BF2EAB06C}"/>
              </a:ext>
            </a:extLst>
          </p:cNvPr>
          <p:cNvCxnSpPr>
            <a:cxnSpLocks/>
          </p:cNvCxnSpPr>
          <p:nvPr/>
        </p:nvCxnSpPr>
        <p:spPr>
          <a:xfrm>
            <a:off x="4303342" y="1883492"/>
            <a:ext cx="1614315" cy="0"/>
          </a:xfrm>
          <a:prstGeom prst="line">
            <a:avLst/>
          </a:prstGeom>
          <a:ln>
            <a:solidFill>
              <a:srgbClr val="C00000">
                <a:alpha val="4318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7430DF56-B9E0-30E2-660B-DBE8E58523B6}"/>
              </a:ext>
            </a:extLst>
          </p:cNvPr>
          <p:cNvCxnSpPr>
            <a:cxnSpLocks/>
            <a:endCxn id="131" idx="2"/>
          </p:cNvCxnSpPr>
          <p:nvPr/>
        </p:nvCxnSpPr>
        <p:spPr>
          <a:xfrm flipV="1">
            <a:off x="6057934" y="1733420"/>
            <a:ext cx="0" cy="143136"/>
          </a:xfrm>
          <a:prstGeom prst="line">
            <a:avLst/>
          </a:prstGeom>
          <a:ln>
            <a:solidFill>
              <a:srgbClr val="C00000">
                <a:alpha val="4318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176664BA-DB01-8F5A-37F0-06781AD616BD}"/>
              </a:ext>
            </a:extLst>
          </p:cNvPr>
          <p:cNvSpPr/>
          <p:nvPr/>
        </p:nvSpPr>
        <p:spPr>
          <a:xfrm rot="2700000">
            <a:off x="5981125" y="1775717"/>
            <a:ext cx="45719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7FCA08B9-1BB0-5C3B-D91B-3098B402646E}"/>
              </a:ext>
            </a:extLst>
          </p:cNvPr>
          <p:cNvSpPr/>
          <p:nvPr/>
        </p:nvSpPr>
        <p:spPr>
          <a:xfrm rot="18900000">
            <a:off x="5873177" y="1772542"/>
            <a:ext cx="45719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8358A7A8-271A-64A3-AB4D-5608B007D65B}"/>
              </a:ext>
            </a:extLst>
          </p:cNvPr>
          <p:cNvSpPr/>
          <p:nvPr/>
        </p:nvSpPr>
        <p:spPr>
          <a:xfrm rot="18900000">
            <a:off x="5889053" y="1861443"/>
            <a:ext cx="45719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9527CA5F-C110-55CA-B882-BBA554B2E4FC}"/>
              </a:ext>
            </a:extLst>
          </p:cNvPr>
          <p:cNvSpPr/>
          <p:nvPr/>
        </p:nvSpPr>
        <p:spPr>
          <a:xfrm rot="18900000">
            <a:off x="6025577" y="1702692"/>
            <a:ext cx="45719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ED4F0602-0735-8430-6E2C-2467995C5BF9}"/>
              </a:ext>
            </a:extLst>
          </p:cNvPr>
          <p:cNvCxnSpPr>
            <a:cxnSpLocks/>
          </p:cNvCxnSpPr>
          <p:nvPr/>
        </p:nvCxnSpPr>
        <p:spPr>
          <a:xfrm>
            <a:off x="5979091" y="1869067"/>
            <a:ext cx="108000" cy="0"/>
          </a:xfrm>
          <a:prstGeom prst="line">
            <a:avLst/>
          </a:prstGeom>
          <a:ln>
            <a:solidFill>
              <a:srgbClr val="C00000">
                <a:alpha val="4318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0" name="Rectangle 129">
            <a:extLst>
              <a:ext uri="{FF2B5EF4-FFF2-40B4-BE49-F238E27FC236}">
                <a16:creationId xmlns:a16="http://schemas.microsoft.com/office/drawing/2014/main" id="{BE5DA2F4-1214-DBDB-BBD1-37309123269E}"/>
              </a:ext>
            </a:extLst>
          </p:cNvPr>
          <p:cNvSpPr/>
          <p:nvPr/>
        </p:nvSpPr>
        <p:spPr>
          <a:xfrm rot="18900000">
            <a:off x="6047803" y="1858268"/>
            <a:ext cx="45719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BE4239DC-925A-C324-4176-D2F4E3DDE258}"/>
              </a:ext>
            </a:extLst>
          </p:cNvPr>
          <p:cNvSpPr/>
          <p:nvPr/>
        </p:nvSpPr>
        <p:spPr>
          <a:xfrm rot="2700000">
            <a:off x="5962078" y="1861442"/>
            <a:ext cx="45719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BB7EA504-C232-369B-3260-FE5D3A1F0783}"/>
              </a:ext>
            </a:extLst>
          </p:cNvPr>
          <p:cNvSpPr/>
          <p:nvPr/>
        </p:nvSpPr>
        <p:spPr>
          <a:xfrm>
            <a:off x="6601392" y="1517940"/>
            <a:ext cx="98425" cy="82550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F77ED3D7-48D0-EC30-1D5E-2B23344685A0}"/>
              </a:ext>
            </a:extLst>
          </p:cNvPr>
          <p:cNvSpPr/>
          <p:nvPr/>
        </p:nvSpPr>
        <p:spPr>
          <a:xfrm>
            <a:off x="5839393" y="1654465"/>
            <a:ext cx="488950" cy="266699"/>
          </a:xfrm>
          <a:prstGeom prst="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7FC0A67D-C579-B68B-EA42-B2DEDF6D9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43933">
            <a:off x="6195998" y="1672321"/>
            <a:ext cx="53706" cy="122231"/>
          </a:xfrm>
          <a:prstGeom prst="rect">
            <a:avLst/>
          </a:prstGeom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1154DAFA-C727-4864-F7B7-3D12FF13C391}"/>
              </a:ext>
            </a:extLst>
          </p:cNvPr>
          <p:cNvSpPr txBox="1"/>
          <p:nvPr/>
        </p:nvSpPr>
        <p:spPr>
          <a:xfrm>
            <a:off x="1266092" y="3742007"/>
            <a:ext cx="935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SPARC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81EAFD-417C-57D8-9E8B-F0AE094BB410}"/>
              </a:ext>
            </a:extLst>
          </p:cNvPr>
          <p:cNvSpPr/>
          <p:nvPr/>
        </p:nvSpPr>
        <p:spPr>
          <a:xfrm>
            <a:off x="7988300" y="1892300"/>
            <a:ext cx="6477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84A5C75-677A-A07D-5786-EE749B2064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9381" y="1527488"/>
            <a:ext cx="609601" cy="7805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7CAF5C3-5741-B8B1-C87F-6F1F330C7056}"/>
              </a:ext>
            </a:extLst>
          </p:cNvPr>
          <p:cNvSpPr/>
          <p:nvPr/>
        </p:nvSpPr>
        <p:spPr>
          <a:xfrm rot="2700000">
            <a:off x="4257676" y="1825624"/>
            <a:ext cx="45719" cy="1428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3E5746-EFEB-69B0-C1B6-56D94A1A8E96}"/>
              </a:ext>
            </a:extLst>
          </p:cNvPr>
          <p:cNvSpPr txBox="1"/>
          <p:nvPr/>
        </p:nvSpPr>
        <p:spPr>
          <a:xfrm>
            <a:off x="2282788" y="2378758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EuAPS</a:t>
            </a:r>
            <a:endParaRPr lang="en-US" b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B6874C-C55D-B4B5-923C-EA675B9B32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3778" y="61981"/>
            <a:ext cx="1629551" cy="5403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7A1043-0D1D-22E2-B6D9-044BFB21395F}"/>
              </a:ext>
            </a:extLst>
          </p:cNvPr>
          <p:cNvSpPr txBox="1"/>
          <p:nvPr/>
        </p:nvSpPr>
        <p:spPr>
          <a:xfrm>
            <a:off x="133859" y="6139193"/>
            <a:ext cx="150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Gianluca </a:t>
            </a:r>
            <a:r>
              <a:rPr lang="en-US" i="1" dirty="0" err="1">
                <a:latin typeface="Baskerville"/>
                <a:cs typeface="Baskerville"/>
              </a:rPr>
              <a:t>Sarri</a:t>
            </a:r>
            <a:endParaRPr lang="en-US" i="1" dirty="0">
              <a:latin typeface="Baskerville"/>
              <a:cs typeface="Baskervill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6A7FDE-BAA8-981D-7CD6-ADA266C1BBFC}"/>
              </a:ext>
            </a:extLst>
          </p:cNvPr>
          <p:cNvSpPr txBox="1"/>
          <p:nvPr/>
        </p:nvSpPr>
        <p:spPr>
          <a:xfrm>
            <a:off x="-1" y="-9176"/>
            <a:ext cx="798830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Area and capability</a:t>
            </a:r>
          </a:p>
        </p:txBody>
      </p:sp>
      <p:pic>
        <p:nvPicPr>
          <p:cNvPr id="8" name="Picture 7" descr="INFN - Laboratori Nazionali di Frascati | Frascati">
            <a:extLst>
              <a:ext uri="{FF2B5EF4-FFF2-40B4-BE49-F238E27FC236}">
                <a16:creationId xmlns:a16="http://schemas.microsoft.com/office/drawing/2014/main" id="{BB70026D-BE86-D19C-63D8-E6F409DA9C7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3382" b="23614"/>
          <a:stretch>
            <a:fillRect/>
          </a:stretch>
        </p:blipFill>
        <p:spPr>
          <a:xfrm>
            <a:off x="5966459" y="49688"/>
            <a:ext cx="1071083" cy="56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92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9CDCB-4EEE-01B8-48F2-C56506D81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773D2138-710A-EDAE-E453-B29352A392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103" t="8600" r="23289" b="59045"/>
          <a:stretch/>
        </p:blipFill>
        <p:spPr>
          <a:xfrm>
            <a:off x="271461" y="1195774"/>
            <a:ext cx="8585843" cy="290036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FF80EBC-16FC-C968-28A8-5F4174BF4989}"/>
              </a:ext>
            </a:extLst>
          </p:cNvPr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E3E7FA-872B-B671-78CF-38BB3B4BF4DF}"/>
                </a:ext>
              </a:extLst>
            </p:cNvPr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B8D15A0-4C0C-92CF-D7BB-E8ADF87320B9}"/>
                </a:ext>
              </a:extLst>
            </p:cNvPr>
            <p:cNvCxnSpPr/>
            <p:nvPr/>
          </p:nvCxnSpPr>
          <p:spPr>
            <a:xfrm>
              <a:off x="234683" y="6187516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47CD6CE-DD3F-F241-921B-3EA75BFC6400}"/>
              </a:ext>
            </a:extLst>
          </p:cNvPr>
          <p:cNvCxnSpPr/>
          <p:nvPr/>
        </p:nvCxnSpPr>
        <p:spPr>
          <a:xfrm>
            <a:off x="234683" y="646587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7E2D5209-B218-22C5-B426-531C3A894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413" y="57550"/>
            <a:ext cx="1629551" cy="583849"/>
          </a:xfrm>
          <a:prstGeom prst="rect">
            <a:avLst/>
          </a:prstGeom>
        </p:spPr>
      </p:pic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DB0517B4-48CF-4B3D-E040-B2D03A2123DC}"/>
              </a:ext>
            </a:extLst>
          </p:cNvPr>
          <p:cNvCxnSpPr>
            <a:cxnSpLocks/>
          </p:cNvCxnSpPr>
          <p:nvPr/>
        </p:nvCxnSpPr>
        <p:spPr>
          <a:xfrm>
            <a:off x="3114313" y="1149390"/>
            <a:ext cx="5358175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DE279305-37A6-3512-1E9E-2CF61CA3CA62}"/>
              </a:ext>
            </a:extLst>
          </p:cNvPr>
          <p:cNvSpPr txBox="1"/>
          <p:nvPr/>
        </p:nvSpPr>
        <p:spPr>
          <a:xfrm>
            <a:off x="5267251" y="768901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~10 m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455FE0A-EA06-835E-11AE-0F3AF954A71A}"/>
              </a:ext>
            </a:extLst>
          </p:cNvPr>
          <p:cNvSpPr txBox="1"/>
          <p:nvPr/>
        </p:nvSpPr>
        <p:spPr>
          <a:xfrm>
            <a:off x="3170753" y="2735044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Baskerville" panose="02020502070401020303" pitchFamily="18" charset="0"/>
                <a:ea typeface="Baskerville" panose="02020502070401020303" pitchFamily="18" charset="0"/>
              </a:rPr>
              <a:t>90:10 BS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E51E2EB-3F34-9568-EF95-2D21ADFB113B}"/>
              </a:ext>
            </a:extLst>
          </p:cNvPr>
          <p:cNvSpPr txBox="1"/>
          <p:nvPr/>
        </p:nvSpPr>
        <p:spPr>
          <a:xfrm>
            <a:off x="3805046" y="2319532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Baskerville" panose="02020502070401020303" pitchFamily="18" charset="0"/>
                <a:ea typeface="Baskerville" panose="02020502070401020303" pitchFamily="18" charset="0"/>
              </a:rPr>
              <a:t>F/40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6C1A52D-8CCB-503F-C312-BB47649243DC}"/>
              </a:ext>
            </a:extLst>
          </p:cNvPr>
          <p:cNvSpPr txBox="1"/>
          <p:nvPr/>
        </p:nvSpPr>
        <p:spPr>
          <a:xfrm>
            <a:off x="5083742" y="2106392"/>
            <a:ext cx="764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Gasjet</a:t>
            </a:r>
            <a:r>
              <a:rPr lang="en-US" sz="1000" b="1" dirty="0">
                <a:latin typeface="Baskerville" panose="02020502070401020303" pitchFamily="18" charset="0"/>
                <a:ea typeface="Baskerville" panose="02020502070401020303" pitchFamily="18" charset="0"/>
              </a:rPr>
              <a:t> +</a:t>
            </a:r>
          </a:p>
          <a:p>
            <a:r>
              <a:rPr lang="en-US" sz="1000" b="1" dirty="0">
                <a:latin typeface="Baskerville" panose="02020502070401020303" pitchFamily="18" charset="0"/>
                <a:ea typeface="Baskerville" panose="02020502070401020303" pitchFamily="18" charset="0"/>
              </a:rPr>
              <a:t>converter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D6229CF-8128-2C35-2472-F255F80D164C}"/>
              </a:ext>
            </a:extLst>
          </p:cNvPr>
          <p:cNvSpPr txBox="1"/>
          <p:nvPr/>
        </p:nvSpPr>
        <p:spPr>
          <a:xfrm>
            <a:off x="5702193" y="1612828"/>
            <a:ext cx="11240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>
                <a:latin typeface="Baskerville" panose="02020502070401020303" pitchFamily="18" charset="0"/>
                <a:ea typeface="Baskerville" panose="02020502070401020303" pitchFamily="18" charset="0"/>
              </a:rPr>
              <a:t>Chicane + QMs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DA23AB5-9BD8-0FD8-D078-71303EF40188}"/>
              </a:ext>
            </a:extLst>
          </p:cNvPr>
          <p:cNvSpPr txBox="1"/>
          <p:nvPr/>
        </p:nvSpPr>
        <p:spPr>
          <a:xfrm>
            <a:off x="7174551" y="2316968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Baskerville" panose="02020502070401020303" pitchFamily="18" charset="0"/>
                <a:ea typeface="Baskerville" panose="02020502070401020303" pitchFamily="18" charset="0"/>
              </a:rPr>
              <a:t>F/15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70E5DE8-5253-E1A2-384D-1E40F4C71056}"/>
              </a:ext>
            </a:extLst>
          </p:cNvPr>
          <p:cNvSpPr txBox="1"/>
          <p:nvPr/>
        </p:nvSpPr>
        <p:spPr>
          <a:xfrm>
            <a:off x="7241278" y="1503893"/>
            <a:ext cx="4138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Baskerville" panose="02020502070401020303" pitchFamily="18" charset="0"/>
                <a:ea typeface="Baskerville" panose="02020502070401020303" pitchFamily="18" charset="0"/>
              </a:rPr>
              <a:t>PM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2D61577-FBBE-C77B-3E70-C3B438204C65}"/>
              </a:ext>
            </a:extLst>
          </p:cNvPr>
          <p:cNvSpPr txBox="1"/>
          <p:nvPr/>
        </p:nvSpPr>
        <p:spPr>
          <a:xfrm>
            <a:off x="7565443" y="1492104"/>
            <a:ext cx="6286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Gascell</a:t>
            </a:r>
            <a:endParaRPr lang="en-US" sz="1000" b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D74C558-20F0-A4B9-6B6C-4438C1DFFF3F}"/>
              </a:ext>
            </a:extLst>
          </p:cNvPr>
          <p:cNvSpPr txBox="1"/>
          <p:nvPr/>
        </p:nvSpPr>
        <p:spPr>
          <a:xfrm>
            <a:off x="8088000" y="1495695"/>
            <a:ext cx="8947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Baskerville" panose="02020502070401020303" pitchFamily="18" charset="0"/>
                <a:ea typeface="Baskerville" panose="02020502070401020303" pitchFamily="18" charset="0"/>
              </a:rPr>
              <a:t>Diagnostics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FA54EB57-2F24-15D5-65DD-A60220C873BD}"/>
              </a:ext>
            </a:extLst>
          </p:cNvPr>
          <p:cNvSpPr txBox="1"/>
          <p:nvPr/>
        </p:nvSpPr>
        <p:spPr>
          <a:xfrm>
            <a:off x="6556869" y="2625654"/>
            <a:ext cx="567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Baskerville" panose="02020502070401020303" pitchFamily="18" charset="0"/>
                <a:ea typeface="Baskerville" panose="02020502070401020303" pitchFamily="18" charset="0"/>
              </a:rPr>
              <a:t>Delay </a:t>
            </a:r>
          </a:p>
          <a:p>
            <a:r>
              <a:rPr lang="en-US" sz="1000" b="1" dirty="0">
                <a:latin typeface="Baskerville" panose="02020502070401020303" pitchFamily="18" charset="0"/>
                <a:ea typeface="Baskerville" panose="02020502070401020303" pitchFamily="18" charset="0"/>
              </a:rPr>
              <a:t>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83C386-C415-F906-00B9-D7D49BE788EC}"/>
              </a:ext>
            </a:extLst>
          </p:cNvPr>
          <p:cNvSpPr txBox="1"/>
          <p:nvPr/>
        </p:nvSpPr>
        <p:spPr>
          <a:xfrm>
            <a:off x="6806106" y="1690616"/>
            <a:ext cx="4716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Baskerville" panose="02020502070401020303" pitchFamily="18" charset="0"/>
                <a:ea typeface="Baskerville" panose="02020502070401020303" pitchFamily="18" charset="0"/>
              </a:rPr>
              <a:t>Lens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9DA61B-BF8D-228C-21BA-4A721D3E40D2}"/>
              </a:ext>
            </a:extLst>
          </p:cNvPr>
          <p:cNvSpPr txBox="1"/>
          <p:nvPr/>
        </p:nvSpPr>
        <p:spPr>
          <a:xfrm>
            <a:off x="225083" y="4341880"/>
            <a:ext cx="7310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STEP 1: </a:t>
            </a:r>
            <a:r>
              <a:rPr lang="en-US" dirty="0"/>
              <a:t>Generation of broadband GeV electron beams with </a:t>
            </a:r>
            <a:r>
              <a:rPr lang="en-US" dirty="0" err="1"/>
              <a:t>nC</a:t>
            </a:r>
            <a:r>
              <a:rPr lang="en-US" dirty="0"/>
              <a:t> total charge 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8761BC7-2344-6EDA-2BD4-2AAA58A18E52}"/>
              </a:ext>
            </a:extLst>
          </p:cNvPr>
          <p:cNvSpPr txBox="1"/>
          <p:nvPr/>
        </p:nvSpPr>
        <p:spPr>
          <a:xfrm>
            <a:off x="236807" y="4711212"/>
            <a:ext cx="5983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STEP 2: </a:t>
            </a:r>
            <a:r>
              <a:rPr lang="en-US" dirty="0"/>
              <a:t>Generation and characterization of the positron beam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D6D426A-8A2F-DB9F-FAA8-5B9213AC2799}"/>
              </a:ext>
            </a:extLst>
          </p:cNvPr>
          <p:cNvSpPr txBox="1"/>
          <p:nvPr/>
        </p:nvSpPr>
        <p:spPr>
          <a:xfrm>
            <a:off x="220395" y="5398184"/>
            <a:ext cx="710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STEP 4: </a:t>
            </a:r>
            <a:r>
              <a:rPr lang="en-US" dirty="0"/>
              <a:t>First demonstration of laser-driven positron </a:t>
            </a:r>
            <a:r>
              <a:rPr lang="en-US" dirty="0" err="1"/>
              <a:t>wakefield</a:t>
            </a:r>
            <a:r>
              <a:rPr lang="en-US" dirty="0"/>
              <a:t> acceleration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0DFF3D5-B4A5-D83E-3EF3-384527441615}"/>
              </a:ext>
            </a:extLst>
          </p:cNvPr>
          <p:cNvSpPr txBox="1"/>
          <p:nvPr/>
        </p:nvSpPr>
        <p:spPr>
          <a:xfrm>
            <a:off x="220394" y="5046493"/>
            <a:ext cx="8474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STEP 3: </a:t>
            </a:r>
            <a:r>
              <a:rPr lang="en-US" dirty="0"/>
              <a:t>Transport and energy selection: demonstration of 500 MeV ±10% 3 </a:t>
            </a:r>
            <a:r>
              <a:rPr lang="en-US" dirty="0" err="1"/>
              <a:t>pC</a:t>
            </a:r>
            <a:r>
              <a:rPr lang="en-US" dirty="0"/>
              <a:t> charge e+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65274D7-E881-29BE-DE25-DC8B14C9767A}"/>
              </a:ext>
            </a:extLst>
          </p:cNvPr>
          <p:cNvSpPr txBox="1"/>
          <p:nvPr/>
        </p:nvSpPr>
        <p:spPr>
          <a:xfrm>
            <a:off x="218050" y="5747532"/>
            <a:ext cx="6655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STEP 5: </a:t>
            </a:r>
            <a:r>
              <a:rPr lang="en-US" dirty="0"/>
              <a:t>Coupling of the positron beam (witness) with SPARC (driver)?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AB02E5-92A7-C2A9-0043-17E6211E2D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3778" y="61981"/>
            <a:ext cx="1629551" cy="5403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E007B3-ECB9-F01D-DF61-1F39B924EF61}"/>
              </a:ext>
            </a:extLst>
          </p:cNvPr>
          <p:cNvSpPr txBox="1"/>
          <p:nvPr/>
        </p:nvSpPr>
        <p:spPr>
          <a:xfrm>
            <a:off x="133859" y="6139193"/>
            <a:ext cx="150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Gianluca </a:t>
            </a:r>
            <a:r>
              <a:rPr lang="en-US" i="1" dirty="0" err="1">
                <a:latin typeface="Baskerville"/>
                <a:cs typeface="Baskerville"/>
              </a:rPr>
              <a:t>Sarri</a:t>
            </a:r>
            <a:endParaRPr lang="en-US" i="1" dirty="0">
              <a:latin typeface="Baskerville"/>
              <a:cs typeface="Baskervill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1F3435-869D-FC82-B03D-AAEA6FA22880}"/>
              </a:ext>
            </a:extLst>
          </p:cNvPr>
          <p:cNvSpPr txBox="1"/>
          <p:nvPr/>
        </p:nvSpPr>
        <p:spPr>
          <a:xfrm>
            <a:off x="-1" y="-9176"/>
            <a:ext cx="798830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Area and capability</a:t>
            </a:r>
          </a:p>
        </p:txBody>
      </p:sp>
      <p:pic>
        <p:nvPicPr>
          <p:cNvPr id="6" name="Picture 5" descr="INFN - Laboratori Nazionali di Frascati | Frascati">
            <a:extLst>
              <a:ext uri="{FF2B5EF4-FFF2-40B4-BE49-F238E27FC236}">
                <a16:creationId xmlns:a16="http://schemas.microsoft.com/office/drawing/2014/main" id="{584119BB-284D-0761-EA27-3CECD07749A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3382" b="23614"/>
          <a:stretch>
            <a:fillRect/>
          </a:stretch>
        </p:blipFill>
        <p:spPr>
          <a:xfrm>
            <a:off x="5966459" y="49688"/>
            <a:ext cx="1071083" cy="56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187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53A50-6ABB-7A8E-BA4B-AC497D011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DC95268-C42D-EA4C-D910-01032DAEADF0}"/>
              </a:ext>
            </a:extLst>
          </p:cNvPr>
          <p:cNvGrpSpPr/>
          <p:nvPr/>
        </p:nvGrpSpPr>
        <p:grpSpPr>
          <a:xfrm>
            <a:off x="-1" y="6349"/>
            <a:ext cx="9144001" cy="6850800"/>
            <a:chOff x="-1" y="6349"/>
            <a:chExt cx="9144001" cy="68508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1D4AF00-9FB2-0291-38A4-F972214F75B1}"/>
                </a:ext>
              </a:extLst>
            </p:cNvPr>
            <p:cNvGrpSpPr/>
            <p:nvPr/>
          </p:nvGrpSpPr>
          <p:grpSpPr>
            <a:xfrm>
              <a:off x="-1" y="6349"/>
              <a:ext cx="9144000" cy="6850800"/>
              <a:chOff x="-1" y="6349"/>
              <a:chExt cx="9144000" cy="68508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E003A31-1E96-1DEA-B636-3CB1804DE83A}"/>
                  </a:ext>
                </a:extLst>
              </p:cNvPr>
              <p:cNvSpPr/>
              <p:nvPr/>
            </p:nvSpPr>
            <p:spPr>
              <a:xfrm>
                <a:off x="-1" y="6349"/>
                <a:ext cx="9144000" cy="6850800"/>
              </a:xfrm>
              <a:prstGeom prst="rect">
                <a:avLst/>
              </a:prstGeom>
              <a:no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671D691D-725C-7C2F-65B6-CBF737570697}"/>
                  </a:ext>
                </a:extLst>
              </p:cNvPr>
              <p:cNvCxnSpPr/>
              <p:nvPr/>
            </p:nvCxnSpPr>
            <p:spPr>
              <a:xfrm>
                <a:off x="252413" y="658220"/>
                <a:ext cx="8620125" cy="1168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547B62E7-1A25-69EE-204C-AC89A4568650}"/>
                  </a:ext>
                </a:extLst>
              </p:cNvPr>
              <p:cNvCxnSpPr/>
              <p:nvPr/>
            </p:nvCxnSpPr>
            <p:spPr>
              <a:xfrm flipV="1">
                <a:off x="252413" y="6187516"/>
                <a:ext cx="8620125" cy="531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A0F1668-D73B-8ADA-C810-90762811A1D7}"/>
                </a:ext>
              </a:extLst>
            </p:cNvPr>
            <p:cNvSpPr txBox="1"/>
            <p:nvPr/>
          </p:nvSpPr>
          <p:spPr>
            <a:xfrm>
              <a:off x="1" y="2688744"/>
              <a:ext cx="914399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skerville"/>
                  <a:cs typeface="Baskerville"/>
                </a:rPr>
                <a:t>Conclusions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7C56E71-3FAF-078E-5F3C-DB3939CCD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890" y="49688"/>
            <a:ext cx="1730059" cy="5737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D90DF3-A67F-2D01-B89C-F6C4052FB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3" y="57550"/>
            <a:ext cx="1629551" cy="5838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DABC4D-29F5-2A9F-B14C-847B903B9CD2}"/>
              </a:ext>
            </a:extLst>
          </p:cNvPr>
          <p:cNvSpPr txBox="1"/>
          <p:nvPr/>
        </p:nvSpPr>
        <p:spPr>
          <a:xfrm>
            <a:off x="133859" y="6139193"/>
            <a:ext cx="150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Gianluca </a:t>
            </a:r>
            <a:r>
              <a:rPr lang="en-US" i="1" dirty="0" err="1">
                <a:latin typeface="Baskerville"/>
                <a:cs typeface="Baskerville"/>
              </a:rPr>
              <a:t>Sarri</a:t>
            </a:r>
            <a:endParaRPr lang="en-US" i="1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2769775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71462" y="-9176"/>
            <a:ext cx="8135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Novel collider designs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34683" y="6187516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/>
          <p:cNvCxnSpPr/>
          <p:nvPr/>
        </p:nvCxnSpPr>
        <p:spPr>
          <a:xfrm>
            <a:off x="234683" y="646587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94F48B3B-2676-F74B-90B2-72E13BAF0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3" y="57550"/>
            <a:ext cx="1629551" cy="5838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C7ECB7-A93D-ACFC-E898-9C2AA10FCE10}"/>
              </a:ext>
            </a:extLst>
          </p:cNvPr>
          <p:cNvSpPr txBox="1"/>
          <p:nvPr/>
        </p:nvSpPr>
        <p:spPr>
          <a:xfrm>
            <a:off x="133859" y="6139193"/>
            <a:ext cx="150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Gianluca </a:t>
            </a:r>
            <a:r>
              <a:rPr lang="en-US" i="1" dirty="0" err="1">
                <a:latin typeface="Baskerville"/>
                <a:cs typeface="Baskerville"/>
              </a:rPr>
              <a:t>Sarri</a:t>
            </a:r>
            <a:endParaRPr lang="en-US" i="1" dirty="0">
              <a:latin typeface="Baskerville"/>
              <a:cs typeface="Baskervill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573BCD-F74C-0894-8B38-F4FB25881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890" y="49688"/>
            <a:ext cx="1730059" cy="5737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73D045-A009-4C89-7192-1F77742670DB}"/>
              </a:ext>
            </a:extLst>
          </p:cNvPr>
          <p:cNvSpPr txBox="1"/>
          <p:nvPr/>
        </p:nvSpPr>
        <p:spPr>
          <a:xfrm>
            <a:off x="133858" y="742049"/>
            <a:ext cx="8813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38A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Several collider designs have been proposed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, based on “conventional” RF technology, to approach, and potentially surpass, the TeV barrier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E9F785-A81F-09E1-6136-DDE81C147BF2}"/>
              </a:ext>
            </a:extLst>
          </p:cNvPr>
          <p:cNvSpPr txBox="1"/>
          <p:nvPr/>
        </p:nvSpPr>
        <p:spPr>
          <a:xfrm>
            <a:off x="234683" y="1538530"/>
            <a:ext cx="317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International linear collider (ILC)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DC561D-AEC4-2C4C-B59F-20BC30F67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872" y="1962860"/>
            <a:ext cx="4436123" cy="21405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B4F07C9-5FDA-7147-1E59-75C82496919C}"/>
                  </a:ext>
                </a:extLst>
              </p:cNvPr>
              <p:cNvSpPr txBox="1"/>
              <p:nvPr/>
            </p:nvSpPr>
            <p:spPr>
              <a:xfrm>
                <a:off x="236987" y="4328361"/>
                <a:ext cx="3974229" cy="12033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=250</m:t>
                    </m:r>
                    <m: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GeV (extendable to 1 TeV)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Linac gradients ~ 15 – 30 MV/m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Overall length &gt; 30 km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Luminosity &gt; 10</a:t>
                </a:r>
                <a:r>
                  <a:rPr lang="en-US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34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cm</a:t>
                </a:r>
                <a:r>
                  <a:rPr lang="en-US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s</a:t>
                </a:r>
                <a:r>
                  <a:rPr lang="en-US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-1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B4F07C9-5FDA-7147-1E59-75C8249691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987" y="4328361"/>
                <a:ext cx="3974229" cy="1203343"/>
              </a:xfrm>
              <a:prstGeom prst="rect">
                <a:avLst/>
              </a:prstGeom>
              <a:blipFill>
                <a:blip r:embed="rId6"/>
                <a:stretch>
                  <a:fillRect l="-955" t="-2083" r="-318" b="-7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F815D12C-51D2-3E86-FEA2-746CBCB6EBF9}"/>
              </a:ext>
            </a:extLst>
          </p:cNvPr>
          <p:cNvSpPr txBox="1"/>
          <p:nvPr/>
        </p:nvSpPr>
        <p:spPr>
          <a:xfrm>
            <a:off x="234683" y="5758951"/>
            <a:ext cx="2196435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arXiv:1306.6327 (2013)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57707BE-829F-C449-E3A3-CA9D861A2A95}"/>
              </a:ext>
            </a:extLst>
          </p:cNvPr>
          <p:cNvSpPr txBox="1"/>
          <p:nvPr/>
        </p:nvSpPr>
        <p:spPr>
          <a:xfrm>
            <a:off x="5986065" y="1531021"/>
            <a:ext cx="2963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Compact Linear collider (CLIC)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059723A-CDDD-4503-79E6-FF022F7489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5899" y="1908845"/>
            <a:ext cx="3878252" cy="2194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FC79FA7-B130-7EE9-633E-14D5920D0649}"/>
                  </a:ext>
                </a:extLst>
              </p:cNvPr>
              <p:cNvSpPr txBox="1"/>
              <p:nvPr/>
            </p:nvSpPr>
            <p:spPr>
              <a:xfrm>
                <a:off x="4869922" y="4339791"/>
                <a:ext cx="3974229" cy="12033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380 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GeV (extendable to 3 TeV)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Linac gradients ~ 70 – 100 MV/m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Overall length &gt; 11 km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Luminosity &gt; 10</a:t>
                </a:r>
                <a:r>
                  <a:rPr lang="en-US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34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cm</a:t>
                </a:r>
                <a:r>
                  <a:rPr lang="en-US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2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s</a:t>
                </a:r>
                <a:r>
                  <a:rPr lang="en-US" baseline="3000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-1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FC79FA7-B130-7EE9-633E-14D5920D0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9922" y="4339791"/>
                <a:ext cx="3974229" cy="1203343"/>
              </a:xfrm>
              <a:prstGeom prst="rect">
                <a:avLst/>
              </a:prstGeom>
              <a:blipFill>
                <a:blip r:embed="rId8"/>
                <a:stretch>
                  <a:fillRect l="-955" t="-2083" r="-318" b="-7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776B95FD-093D-7F5B-DB05-FF23CC52FED7}"/>
              </a:ext>
            </a:extLst>
          </p:cNvPr>
          <p:cNvSpPr txBox="1"/>
          <p:nvPr/>
        </p:nvSpPr>
        <p:spPr>
          <a:xfrm>
            <a:off x="6374753" y="5758951"/>
            <a:ext cx="2496196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arXiv:1812.06018v3 (2013) </a:t>
            </a:r>
          </a:p>
        </p:txBody>
      </p:sp>
    </p:spTree>
    <p:extLst>
      <p:ext uri="{BB962C8B-B14F-4D97-AF65-F5344CB8AC3E}">
        <p14:creationId xmlns:p14="http://schemas.microsoft.com/office/powerpoint/2010/main" val="209057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8" grpId="0"/>
      <p:bldP spid="33" grpId="0" animBg="1"/>
      <p:bldP spid="35" grpId="0"/>
      <p:bldP spid="38" grpId="0"/>
      <p:bldP spid="3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73223" y="717364"/>
            <a:ext cx="8721198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8000"/>
              </a:buClr>
              <a:buFont typeface="Lucida Grande"/>
              <a:buChar char="⇒"/>
            </a:pPr>
            <a:r>
              <a:rPr lang="en-US" b="1" dirty="0">
                <a:solidFill>
                  <a:srgbClr val="008000"/>
                </a:solidFill>
                <a:latin typeface="Baskerville"/>
                <a:cs typeface="Baskerville"/>
              </a:rPr>
              <a:t>Wakefield accelerators </a:t>
            </a:r>
            <a:r>
              <a:rPr lang="en-US" dirty="0">
                <a:solidFill>
                  <a:srgbClr val="404040"/>
                </a:solidFill>
                <a:latin typeface="Baskerville"/>
                <a:cs typeface="Baskerville"/>
              </a:rPr>
              <a:t>present promising characteristics to reduce cost, footprint, and environmental impact of the next generation of particle colliders.</a:t>
            </a:r>
          </a:p>
          <a:p>
            <a:pPr>
              <a:buClr>
                <a:srgbClr val="008000"/>
              </a:buClr>
            </a:pPr>
            <a:endParaRPr lang="en-US" sz="700" dirty="0">
              <a:solidFill>
                <a:srgbClr val="404040"/>
              </a:solidFill>
              <a:latin typeface="Baskerville"/>
              <a:cs typeface="Baskerville"/>
            </a:endParaRPr>
          </a:p>
          <a:p>
            <a:pPr marL="285750" indent="-285750">
              <a:buClr>
                <a:srgbClr val="008000"/>
              </a:buClr>
              <a:buFont typeface="Lucida Grande"/>
              <a:buChar char="⇒"/>
            </a:pPr>
            <a:r>
              <a:rPr lang="en-US" b="1" dirty="0">
                <a:solidFill>
                  <a:srgbClr val="008000"/>
                </a:solidFill>
                <a:latin typeface="Baskerville"/>
                <a:cs typeface="Baskerville"/>
              </a:rPr>
              <a:t>For the electron arm, their implementation is challenging but not impossible! </a:t>
            </a:r>
            <a:endParaRPr lang="en-US" dirty="0">
              <a:solidFill>
                <a:srgbClr val="404040"/>
              </a:solidFill>
              <a:latin typeface="Baskerville"/>
              <a:cs typeface="Baskerville"/>
            </a:endParaRPr>
          </a:p>
          <a:p>
            <a:pPr>
              <a:buClr>
                <a:srgbClr val="008000"/>
              </a:buClr>
            </a:pPr>
            <a:endParaRPr lang="en-US" sz="700" b="1" dirty="0">
              <a:solidFill>
                <a:schemeClr val="tx1">
                  <a:lumMod val="95000"/>
                  <a:lumOff val="5000"/>
                </a:schemeClr>
              </a:solidFill>
              <a:latin typeface="Baskerville"/>
              <a:cs typeface="Baskerville"/>
            </a:endParaRPr>
          </a:p>
          <a:p>
            <a:pPr marL="285750" indent="-285750">
              <a:buClr>
                <a:srgbClr val="008000"/>
              </a:buClr>
              <a:buFont typeface="Lucida Grande"/>
              <a:buChar char="⇒"/>
            </a:pPr>
            <a:r>
              <a:rPr lang="en-US" b="1" dirty="0">
                <a:solidFill>
                  <a:srgbClr val="008000"/>
                </a:solidFill>
                <a:latin typeface="Baskerville"/>
                <a:cs typeface="Baskerville"/>
              </a:rPr>
              <a:t>The positron arm is far more complicated </a:t>
            </a:r>
            <a:r>
              <a:rPr lang="en-US" dirty="0">
                <a:latin typeface="Baskerville"/>
                <a:cs typeface="Baskerville"/>
              </a:rPr>
              <a:t>and, while numerical proposals exist, progress in this area is hampered by a global lack of suitable experimental facilities.</a:t>
            </a:r>
          </a:p>
          <a:p>
            <a:pPr marL="285750" indent="-285750">
              <a:buClr>
                <a:srgbClr val="008000"/>
              </a:buClr>
              <a:buFont typeface="Lucida Grande"/>
              <a:buChar char="⇒"/>
            </a:pPr>
            <a:endParaRPr lang="en-US" sz="700" dirty="0">
              <a:latin typeface="Baskerville"/>
              <a:cs typeface="Baskerville"/>
            </a:endParaRPr>
          </a:p>
          <a:p>
            <a:pPr marL="285750" indent="-285750">
              <a:buClr>
                <a:srgbClr val="008000"/>
              </a:buClr>
              <a:buFont typeface="Lucida Grande"/>
              <a:buChar char="⇒"/>
            </a:pPr>
            <a:r>
              <a:rPr lang="en-US" b="1" dirty="0" err="1">
                <a:solidFill>
                  <a:srgbClr val="138A50"/>
                </a:solidFill>
                <a:latin typeface="Baskerville"/>
                <a:cs typeface="Baskerville"/>
              </a:rPr>
              <a:t>EuPRAXIA</a:t>
            </a:r>
            <a:r>
              <a:rPr lang="en-US" dirty="0">
                <a:latin typeface="Baskerville"/>
                <a:cs typeface="Baskerville"/>
              </a:rPr>
              <a:t> aims to deliver ultra-short (</a:t>
            </a:r>
            <a:r>
              <a:rPr lang="en-US" dirty="0" err="1">
                <a:latin typeface="Symbol" pitchFamily="2" charset="2"/>
                <a:cs typeface="Baskerville"/>
              </a:rPr>
              <a:t>s</a:t>
            </a:r>
            <a:r>
              <a:rPr lang="en-US" baseline="-25000" dirty="0" err="1">
                <a:latin typeface="Baskerville"/>
                <a:cs typeface="Baskerville"/>
              </a:rPr>
              <a:t>z</a:t>
            </a:r>
            <a:r>
              <a:rPr lang="en-US" dirty="0">
                <a:latin typeface="Baskerville"/>
                <a:cs typeface="Baskerville"/>
              </a:rPr>
              <a:t> ~ 10 </a:t>
            </a:r>
            <a:r>
              <a:rPr lang="en-US" dirty="0">
                <a:latin typeface="Symbol" pitchFamily="2" charset="2"/>
                <a:cs typeface="Baskerville"/>
              </a:rPr>
              <a:t>m</a:t>
            </a:r>
            <a:r>
              <a:rPr lang="en-US" dirty="0">
                <a:latin typeface="Baskerville"/>
                <a:cs typeface="Baskerville"/>
              </a:rPr>
              <a:t>m), high-energy (E ~ 500 ± 5% MeV), and high charge (10s of </a:t>
            </a:r>
            <a:r>
              <a:rPr lang="en-US" dirty="0" err="1">
                <a:latin typeface="Baskerville"/>
                <a:cs typeface="Baskerville"/>
              </a:rPr>
              <a:t>pC</a:t>
            </a:r>
            <a:r>
              <a:rPr lang="en-US" dirty="0">
                <a:latin typeface="Baskerville"/>
                <a:cs typeface="Baskerville"/>
              </a:rPr>
              <a:t>) positron beam to study positron-</a:t>
            </a:r>
            <a:r>
              <a:rPr lang="en-US" dirty="0" err="1">
                <a:latin typeface="Baskerville"/>
                <a:cs typeface="Baskerville"/>
              </a:rPr>
              <a:t>wakefield</a:t>
            </a:r>
            <a:r>
              <a:rPr lang="en-US" dirty="0">
                <a:latin typeface="Baskerville"/>
                <a:cs typeface="Baskerville"/>
              </a:rPr>
              <a:t> acceleration</a:t>
            </a:r>
          </a:p>
          <a:p>
            <a:pPr marL="285750" indent="-285750">
              <a:buClr>
                <a:srgbClr val="008000"/>
              </a:buClr>
              <a:buFont typeface="Lucida Grande"/>
              <a:buChar char="⇒"/>
            </a:pPr>
            <a:endParaRPr lang="en-US" sz="700" dirty="0">
              <a:latin typeface="Baskerville"/>
              <a:cs typeface="Baskerville"/>
            </a:endParaRPr>
          </a:p>
          <a:p>
            <a:pPr marL="285750" indent="-285750">
              <a:buClr>
                <a:srgbClr val="008000"/>
              </a:buClr>
              <a:buFont typeface="Lucida Grande"/>
              <a:buChar char="⇒"/>
            </a:pPr>
            <a:r>
              <a:rPr lang="en-US" b="1" dirty="0">
                <a:solidFill>
                  <a:srgbClr val="138A50"/>
                </a:solidFill>
                <a:latin typeface="Baskerville"/>
                <a:cs typeface="Baskerville"/>
              </a:rPr>
              <a:t>First numerical modelling </a:t>
            </a:r>
            <a:r>
              <a:rPr lang="en-US" dirty="0">
                <a:latin typeface="Baskerville"/>
                <a:cs typeface="Baskerville"/>
              </a:rPr>
              <a:t>of a simple beamline demonstrate that this is achievable in a small setup. </a:t>
            </a:r>
            <a:r>
              <a:rPr lang="en-US" u="sng" dirty="0" err="1">
                <a:latin typeface="Baskerville"/>
                <a:cs typeface="Baskerville"/>
              </a:rPr>
              <a:t>pC</a:t>
            </a:r>
            <a:r>
              <a:rPr lang="en-US" u="sng" dirty="0">
                <a:latin typeface="Baskerville"/>
                <a:cs typeface="Baskerville"/>
              </a:rPr>
              <a:t> beams within 10x30x30 micron volumes, up to 40 </a:t>
            </a:r>
            <a:r>
              <a:rPr lang="en-US" u="sng" dirty="0" err="1">
                <a:latin typeface="Baskerville"/>
                <a:cs typeface="Baskerville"/>
              </a:rPr>
              <a:t>pC</a:t>
            </a:r>
            <a:r>
              <a:rPr lang="en-US" u="sng" dirty="0">
                <a:latin typeface="Baskerville"/>
                <a:cs typeface="Baskerville"/>
              </a:rPr>
              <a:t> in larger beams</a:t>
            </a:r>
            <a:endParaRPr lang="en-US" u="sng" dirty="0">
              <a:solidFill>
                <a:schemeClr val="tx1">
                  <a:lumMod val="95000"/>
                  <a:lumOff val="5000"/>
                </a:schemeClr>
              </a:solidFill>
              <a:latin typeface="Baskerville"/>
              <a:cs typeface="Baskerville"/>
            </a:endParaRPr>
          </a:p>
          <a:p>
            <a:pPr>
              <a:buClr>
                <a:srgbClr val="008000"/>
              </a:buClr>
            </a:pP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  <a:latin typeface="Baskerville"/>
              <a:cs typeface="Baskerville"/>
            </a:endParaRPr>
          </a:p>
          <a:p>
            <a:pPr marL="285750" indent="-285750">
              <a:buClr>
                <a:srgbClr val="008000"/>
              </a:buClr>
              <a:buFont typeface="Lucida Grande"/>
              <a:buChar char="⇒"/>
            </a:pPr>
            <a:r>
              <a:rPr lang="en-US" b="1" dirty="0">
                <a:solidFill>
                  <a:srgbClr val="C00000"/>
                </a:solidFill>
                <a:latin typeface="Baskerville"/>
                <a:cs typeface="Baskerville"/>
              </a:rPr>
              <a:t>A lot of work is still required!</a:t>
            </a:r>
            <a:r>
              <a:rPr lang="en-US" b="1" dirty="0">
                <a:solidFill>
                  <a:srgbClr val="008000"/>
                </a:solidFill>
                <a:latin typeface="Baskerville"/>
                <a:cs typeface="Baskerville"/>
              </a:rPr>
              <a:t> </a:t>
            </a:r>
          </a:p>
          <a:p>
            <a:pPr>
              <a:buClr>
                <a:srgbClr val="008000"/>
              </a:buClr>
            </a:pPr>
            <a:r>
              <a:rPr lang="en-US" dirty="0">
                <a:latin typeface="Baskerville"/>
                <a:cs typeface="Baskerville"/>
              </a:rPr>
              <a:t>    1) Optimize the beamline</a:t>
            </a:r>
          </a:p>
          <a:p>
            <a:pPr>
              <a:buClr>
                <a:srgbClr val="008000"/>
              </a:buClr>
            </a:pPr>
            <a:r>
              <a:rPr lang="en-US" dirty="0">
                <a:latin typeface="Baskerville"/>
                <a:cs typeface="Baskerville"/>
              </a:rPr>
              <a:t>    2)  Increase charge </a:t>
            </a:r>
          </a:p>
          <a:p>
            <a:pPr>
              <a:buClr>
                <a:srgbClr val="008000"/>
              </a:buClr>
            </a:pPr>
            <a:r>
              <a:rPr lang="en-US" dirty="0">
                <a:latin typeface="Baskerville"/>
                <a:cs typeface="Baskerville"/>
              </a:rPr>
              <a:t>    3)  Ensure high rep-rate operations</a:t>
            </a:r>
          </a:p>
          <a:p>
            <a:pPr>
              <a:buClr>
                <a:srgbClr val="008000"/>
              </a:buClr>
            </a:pPr>
            <a:r>
              <a:rPr lang="en-US" dirty="0">
                <a:latin typeface="Baskerville"/>
                <a:cs typeface="Baskerville"/>
              </a:rPr>
              <a:t>    4)  Achieve a high level of stability</a:t>
            </a:r>
          </a:p>
          <a:p>
            <a:pPr>
              <a:buClr>
                <a:srgbClr val="008000"/>
              </a:buClr>
            </a:pPr>
            <a:r>
              <a:rPr lang="en-US" dirty="0">
                <a:latin typeface="Baskerville"/>
                <a:cs typeface="Baskerville"/>
              </a:rPr>
              <a:t>    5)  Couple it with suitable drivers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252413" y="669908"/>
              <a:ext cx="862012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252413" y="6187516"/>
              <a:ext cx="862012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 descr="clf-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205" y="93883"/>
            <a:ext cx="552216" cy="540821"/>
          </a:xfrm>
          <a:prstGeom prst="rect">
            <a:avLst/>
          </a:prstGeom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890" y="49688"/>
            <a:ext cx="1730059" cy="5737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67563E-CA42-C84F-9023-7B2DCE418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13" y="57550"/>
            <a:ext cx="1629551" cy="5838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34643A-1D53-5006-5BA7-195A2CDC623D}"/>
              </a:ext>
            </a:extLst>
          </p:cNvPr>
          <p:cNvSpPr txBox="1"/>
          <p:nvPr/>
        </p:nvSpPr>
        <p:spPr>
          <a:xfrm>
            <a:off x="133859" y="6139193"/>
            <a:ext cx="150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Gianluca </a:t>
            </a:r>
            <a:r>
              <a:rPr lang="en-US" i="1" dirty="0" err="1">
                <a:latin typeface="Baskerville"/>
                <a:cs typeface="Baskerville"/>
              </a:rPr>
              <a:t>Sarri</a:t>
            </a:r>
            <a:endParaRPr lang="en-US" i="1" dirty="0">
              <a:latin typeface="Baskerville"/>
              <a:cs typeface="Baskervill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595969-7AFA-01F0-CB84-ED39484ED3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5006" y="3941017"/>
            <a:ext cx="5135496" cy="1963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9D3A60-9876-DFAA-E959-30E65F67753F}"/>
              </a:ext>
            </a:extLst>
          </p:cNvPr>
          <p:cNvSpPr txBox="1"/>
          <p:nvPr/>
        </p:nvSpPr>
        <p:spPr>
          <a:xfrm>
            <a:off x="-1" y="-9176"/>
            <a:ext cx="798830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Conclusions</a:t>
            </a:r>
          </a:p>
        </p:txBody>
      </p:sp>
      <p:pic>
        <p:nvPicPr>
          <p:cNvPr id="7" name="Picture 6" descr="INFN - Laboratori Nazionali di Frascati | Frascati">
            <a:extLst>
              <a:ext uri="{FF2B5EF4-FFF2-40B4-BE49-F238E27FC236}">
                <a16:creationId xmlns:a16="http://schemas.microsoft.com/office/drawing/2014/main" id="{A1E3343E-750E-8E59-FBE5-FA067244EF4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3382" b="23614"/>
          <a:stretch>
            <a:fillRect/>
          </a:stretch>
        </p:blipFill>
        <p:spPr>
          <a:xfrm>
            <a:off x="5966459" y="49688"/>
            <a:ext cx="1071083" cy="56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8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6349"/>
            <a:ext cx="9144000" cy="6850800"/>
          </a:xfrm>
          <a:prstGeom prst="rect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234683" y="646587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1984822"/>
            <a:ext cx="9143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Thanks for your attention!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421160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Baskerville"/>
                <a:cs typeface="Baskerville"/>
              </a:rPr>
              <a:t>Gianluca Sarri</a:t>
            </a:r>
          </a:p>
          <a:p>
            <a:pPr algn="ctr"/>
            <a:r>
              <a:rPr lang="en-US" sz="2000" i="1" dirty="0" err="1">
                <a:latin typeface="Baskerville"/>
                <a:cs typeface="Baskerville"/>
              </a:rPr>
              <a:t>g.sarri@qub.ac.uk</a:t>
            </a:r>
            <a:endParaRPr lang="en-US" sz="2000" i="1" dirty="0">
              <a:latin typeface="Baskerville"/>
              <a:cs typeface="Baskerville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890" y="49688"/>
            <a:ext cx="1730059" cy="5737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665B531-6BCE-FC45-BBAE-FCFF6C4F0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3" y="57550"/>
            <a:ext cx="1629551" cy="583849"/>
          </a:xfrm>
          <a:prstGeom prst="rect">
            <a:avLst/>
          </a:prstGeom>
        </p:spPr>
      </p:pic>
      <p:pic>
        <p:nvPicPr>
          <p:cNvPr id="2" name="Picture 1" descr="INFN - Laboratori Nazionali di Frascati | Frascati">
            <a:extLst>
              <a:ext uri="{FF2B5EF4-FFF2-40B4-BE49-F238E27FC236}">
                <a16:creationId xmlns:a16="http://schemas.microsoft.com/office/drawing/2014/main" id="{6D2577A4-2626-761B-096C-C7BD3D8299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3382" b="23614"/>
          <a:stretch>
            <a:fillRect/>
          </a:stretch>
        </p:blipFill>
        <p:spPr>
          <a:xfrm>
            <a:off x="5966459" y="49688"/>
            <a:ext cx="1071083" cy="567715"/>
          </a:xfrm>
          <a:prstGeom prst="rect">
            <a:avLst/>
          </a:prstGeom>
        </p:spPr>
      </p:pic>
      <p:pic>
        <p:nvPicPr>
          <p:cNvPr id="3" name="Picture 2" descr="EuPRAXIA | ESFRI Roadmap 2021">
            <a:extLst>
              <a:ext uri="{FF2B5EF4-FFF2-40B4-BE49-F238E27FC236}">
                <a16:creationId xmlns:a16="http://schemas.microsoft.com/office/drawing/2014/main" id="{3A8A8B5D-D9EC-0BBF-437C-5C256B8EBC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843" y="6221875"/>
            <a:ext cx="1413509" cy="60691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5D75D5B-3054-1D9B-1C36-7C7060BB287C}"/>
              </a:ext>
            </a:extLst>
          </p:cNvPr>
          <p:cNvCxnSpPr/>
          <p:nvPr/>
        </p:nvCxnSpPr>
        <p:spPr>
          <a:xfrm flipV="1">
            <a:off x="252413" y="6187516"/>
            <a:ext cx="8620125" cy="163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6893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04428-6632-D8F5-7E3F-C18235C76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386B7AC-FE72-4885-C2F1-B267A937A72E}"/>
              </a:ext>
            </a:extLst>
          </p:cNvPr>
          <p:cNvSpPr txBox="1"/>
          <p:nvPr/>
        </p:nvSpPr>
        <p:spPr>
          <a:xfrm>
            <a:off x="271462" y="-9176"/>
            <a:ext cx="8135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Plasmas?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6603AB5-74E4-8928-6641-30605418891A}"/>
              </a:ext>
            </a:extLst>
          </p:cNvPr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2FBD21B-B6E9-144C-E17A-B970286DE00F}"/>
                </a:ext>
              </a:extLst>
            </p:cNvPr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B9FDEC8-C8A4-6722-7173-F31CC5F87427}"/>
                </a:ext>
              </a:extLst>
            </p:cNvPr>
            <p:cNvCxnSpPr/>
            <p:nvPr/>
          </p:nvCxnSpPr>
          <p:spPr>
            <a:xfrm>
              <a:off x="234683" y="6187516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6E7E2A-C279-8A15-C6AD-332A32C9C587}"/>
              </a:ext>
            </a:extLst>
          </p:cNvPr>
          <p:cNvCxnSpPr/>
          <p:nvPr/>
        </p:nvCxnSpPr>
        <p:spPr>
          <a:xfrm>
            <a:off x="234683" y="646587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B1D5F36A-5A04-A0DF-0DA1-AC0B613B7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3" y="57550"/>
            <a:ext cx="1629551" cy="5838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D02D64-85DF-7115-EA5F-49890022B30C}"/>
              </a:ext>
            </a:extLst>
          </p:cNvPr>
          <p:cNvSpPr txBox="1"/>
          <p:nvPr/>
        </p:nvSpPr>
        <p:spPr>
          <a:xfrm>
            <a:off x="133859" y="6139193"/>
            <a:ext cx="150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Gianluca </a:t>
            </a:r>
            <a:r>
              <a:rPr lang="en-US" i="1" dirty="0" err="1">
                <a:latin typeface="Baskerville"/>
                <a:cs typeface="Baskerville"/>
              </a:rPr>
              <a:t>Sarri</a:t>
            </a:r>
            <a:endParaRPr lang="en-US" i="1" dirty="0">
              <a:latin typeface="Baskerville"/>
              <a:cs typeface="Baskervill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AF46FD-F6C5-8B14-D28E-E0761EF4B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890" y="49688"/>
            <a:ext cx="1730059" cy="5737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DDB31F-E0F5-8A66-9B73-182CEAC999D1}"/>
              </a:ext>
            </a:extLst>
          </p:cNvPr>
          <p:cNvSpPr txBox="1"/>
          <p:nvPr/>
        </p:nvSpPr>
        <p:spPr>
          <a:xfrm>
            <a:off x="133858" y="696329"/>
            <a:ext cx="8813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38A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Plasma-based accelerating cavities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can sustain much higher accelerating gradients (1 – 100 GV/m) than RF cavities (&lt;100 MV/m). The parameters are challenging though!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B49874-BDD4-87D3-8E40-B503363BBF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857" y="1354238"/>
            <a:ext cx="5479945" cy="42921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C1856C-8F5B-BB4E-BB7D-A49854AEE4CA}"/>
              </a:ext>
            </a:extLst>
          </p:cNvPr>
          <p:cNvSpPr txBox="1"/>
          <p:nvPr/>
        </p:nvSpPr>
        <p:spPr>
          <a:xfrm>
            <a:off x="234683" y="5724661"/>
            <a:ext cx="3161378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C. Joshi et al., Nature Physics (2025)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58BFF0C-4FD4-4E89-5C11-C3A8A0B0421A}"/>
              </a:ext>
            </a:extLst>
          </p:cNvPr>
          <p:cNvCxnSpPr>
            <a:cxnSpLocks/>
          </p:cNvCxnSpPr>
          <p:nvPr/>
        </p:nvCxnSpPr>
        <p:spPr>
          <a:xfrm flipH="1">
            <a:off x="5532120" y="1874520"/>
            <a:ext cx="320040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B2D5E6C-095D-1553-964E-E9BD3B401EDF}"/>
              </a:ext>
            </a:extLst>
          </p:cNvPr>
          <p:cNvSpPr txBox="1"/>
          <p:nvPr/>
        </p:nvSpPr>
        <p:spPr>
          <a:xfrm>
            <a:off x="5799879" y="1712714"/>
            <a:ext cx="105907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High charge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891A3FE-38FF-F19F-5A19-1377760A031B}"/>
              </a:ext>
            </a:extLst>
          </p:cNvPr>
          <p:cNvCxnSpPr>
            <a:cxnSpLocks/>
          </p:cNvCxnSpPr>
          <p:nvPr/>
        </p:nvCxnSpPr>
        <p:spPr>
          <a:xfrm flipH="1">
            <a:off x="5532120" y="2175510"/>
            <a:ext cx="320040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BE905C7-8673-21D4-EBFC-612EEBA99E20}"/>
              </a:ext>
            </a:extLst>
          </p:cNvPr>
          <p:cNvSpPr txBox="1"/>
          <p:nvPr/>
        </p:nvSpPr>
        <p:spPr>
          <a:xfrm>
            <a:off x="5799879" y="2024122"/>
            <a:ext cx="171611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 err="1"/>
              <a:t>Metre</a:t>
            </a:r>
            <a:r>
              <a:rPr lang="en-US" sz="1400" b="1" dirty="0"/>
              <a:t>-scale plasmas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7A2A282-7128-4C8B-F397-C20864CBE078}"/>
              </a:ext>
            </a:extLst>
          </p:cNvPr>
          <p:cNvCxnSpPr>
            <a:cxnSpLocks/>
          </p:cNvCxnSpPr>
          <p:nvPr/>
        </p:nvCxnSpPr>
        <p:spPr>
          <a:xfrm flipH="1">
            <a:off x="5532120" y="2465535"/>
            <a:ext cx="320040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5DF6268-5421-9274-71A7-45BE28A1E171}"/>
              </a:ext>
            </a:extLst>
          </p:cNvPr>
          <p:cNvSpPr txBox="1"/>
          <p:nvPr/>
        </p:nvSpPr>
        <p:spPr>
          <a:xfrm>
            <a:off x="5799879" y="2314147"/>
            <a:ext cx="72955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Staging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8F2EC25-52C5-3490-99FB-22A9295123B5}"/>
              </a:ext>
            </a:extLst>
          </p:cNvPr>
          <p:cNvCxnSpPr>
            <a:cxnSpLocks/>
          </p:cNvCxnSpPr>
          <p:nvPr/>
        </p:nvCxnSpPr>
        <p:spPr>
          <a:xfrm flipH="1">
            <a:off x="5584401" y="3856905"/>
            <a:ext cx="320040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EA44D29-C30D-DF87-F932-A8297BF53014}"/>
              </a:ext>
            </a:extLst>
          </p:cNvPr>
          <p:cNvSpPr txBox="1"/>
          <p:nvPr/>
        </p:nvSpPr>
        <p:spPr>
          <a:xfrm>
            <a:off x="5852160" y="3705517"/>
            <a:ext cx="271240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Beam delivery limits compactness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431212D-6FB8-F83E-66EB-FADC18B1C5C6}"/>
              </a:ext>
            </a:extLst>
          </p:cNvPr>
          <p:cNvCxnSpPr>
            <a:cxnSpLocks/>
          </p:cNvCxnSpPr>
          <p:nvPr/>
        </p:nvCxnSpPr>
        <p:spPr>
          <a:xfrm flipH="1">
            <a:off x="5532120" y="2721069"/>
            <a:ext cx="320040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8A33D98-6D4C-6C44-AABB-5B456001F7A9}"/>
              </a:ext>
            </a:extLst>
          </p:cNvPr>
          <p:cNvSpPr txBox="1"/>
          <p:nvPr/>
        </p:nvSpPr>
        <p:spPr>
          <a:xfrm>
            <a:off x="5799879" y="2569681"/>
            <a:ext cx="116390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High rep-rate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54EA1BF-4C0F-413A-CF36-63FD37AF43E5}"/>
              </a:ext>
            </a:extLst>
          </p:cNvPr>
          <p:cNvSpPr/>
          <p:nvPr/>
        </p:nvSpPr>
        <p:spPr>
          <a:xfrm>
            <a:off x="914400" y="4274820"/>
            <a:ext cx="594360" cy="342900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86E28E0-B5CF-845B-5123-B83FCC1F1C6C}"/>
              </a:ext>
            </a:extLst>
          </p:cNvPr>
          <p:cNvCxnSpPr>
            <a:cxnSpLocks/>
          </p:cNvCxnSpPr>
          <p:nvPr/>
        </p:nvCxnSpPr>
        <p:spPr>
          <a:xfrm flipH="1" flipV="1">
            <a:off x="1577340" y="4469130"/>
            <a:ext cx="4320540" cy="491489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4F7CD249-5C58-975D-BC8D-6055433B9E38}"/>
              </a:ext>
            </a:extLst>
          </p:cNvPr>
          <p:cNvSpPr txBox="1"/>
          <p:nvPr/>
        </p:nvSpPr>
        <p:spPr>
          <a:xfrm>
            <a:off x="5897880" y="4594860"/>
            <a:ext cx="2973069" cy="1477328"/>
          </a:xfrm>
          <a:prstGeom prst="rect">
            <a:avLst/>
          </a:prstGeom>
          <a:solidFill>
            <a:schemeClr val="accent2">
              <a:alpha val="24159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These requirements are challenging for electrons but not fundamentally impossible. What about positrons though? </a:t>
            </a:r>
          </a:p>
        </p:txBody>
      </p:sp>
    </p:spTree>
    <p:extLst>
      <p:ext uri="{BB962C8B-B14F-4D97-AF65-F5344CB8AC3E}">
        <p14:creationId xmlns:p14="http://schemas.microsoft.com/office/powerpoint/2010/main" val="100569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4" grpId="0"/>
      <p:bldP spid="26" grpId="0"/>
      <p:bldP spid="29" grpId="0"/>
      <p:bldP spid="32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93EB9-9406-7401-B51E-9F4AA230A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3A9B6055-2C43-3DD9-ADBC-D29F507D4422}"/>
              </a:ext>
            </a:extLst>
          </p:cNvPr>
          <p:cNvSpPr txBox="1"/>
          <p:nvPr/>
        </p:nvSpPr>
        <p:spPr>
          <a:xfrm>
            <a:off x="271462" y="-9176"/>
            <a:ext cx="8135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HALHF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1204886-22C8-9484-CFD0-A8FC7C249D56}"/>
              </a:ext>
            </a:extLst>
          </p:cNvPr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308C4BB-5801-710E-B8D4-E6EB4CADEE24}"/>
                </a:ext>
              </a:extLst>
            </p:cNvPr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E040612-5F92-1A1F-C363-B6F68407D826}"/>
                </a:ext>
              </a:extLst>
            </p:cNvPr>
            <p:cNvCxnSpPr/>
            <p:nvPr/>
          </p:nvCxnSpPr>
          <p:spPr>
            <a:xfrm>
              <a:off x="234683" y="6187516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B578A6-B539-12C8-35C8-4AC4410A753E}"/>
              </a:ext>
            </a:extLst>
          </p:cNvPr>
          <p:cNvCxnSpPr/>
          <p:nvPr/>
        </p:nvCxnSpPr>
        <p:spPr>
          <a:xfrm>
            <a:off x="234683" y="646587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664B6E10-CAC6-FBE1-925A-F564B8FB9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3" y="57550"/>
            <a:ext cx="1629551" cy="5838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CB1288-2BCF-9819-FD15-C7478773B304}"/>
              </a:ext>
            </a:extLst>
          </p:cNvPr>
          <p:cNvSpPr txBox="1"/>
          <p:nvPr/>
        </p:nvSpPr>
        <p:spPr>
          <a:xfrm>
            <a:off x="133859" y="6139193"/>
            <a:ext cx="150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Gianluca </a:t>
            </a:r>
            <a:r>
              <a:rPr lang="en-US" i="1" dirty="0" err="1">
                <a:latin typeface="Baskerville"/>
                <a:cs typeface="Baskerville"/>
              </a:rPr>
              <a:t>Sarri</a:t>
            </a:r>
            <a:endParaRPr lang="en-US" i="1" dirty="0">
              <a:latin typeface="Baskerville"/>
              <a:cs typeface="Baskervill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F2DB2C-59F1-EF28-FDC3-A71B111E2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890" y="49688"/>
            <a:ext cx="1730059" cy="5737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042360-994E-E1B5-3F46-F8F5A7F0AA4A}"/>
              </a:ext>
            </a:extLst>
          </p:cNvPr>
          <p:cNvSpPr txBox="1"/>
          <p:nvPr/>
        </p:nvSpPr>
        <p:spPr>
          <a:xfrm>
            <a:off x="133858" y="696329"/>
            <a:ext cx="8813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The “positron problem” is so difficult,</a:t>
            </a:r>
            <a:r>
              <a:rPr lang="en-US" b="1" dirty="0">
                <a:solidFill>
                  <a:srgbClr val="138A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that ingenious solutions have been proposed to circumvent the problem altogether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8BACFC-09D4-2DC9-23EF-614C07A09F36}"/>
              </a:ext>
            </a:extLst>
          </p:cNvPr>
          <p:cNvSpPr txBox="1"/>
          <p:nvPr/>
        </p:nvSpPr>
        <p:spPr>
          <a:xfrm>
            <a:off x="234683" y="5758951"/>
            <a:ext cx="2444900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arXiv:2503.19880v2 (2025)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5A076C4-7C13-7970-4C11-619BE807F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08" y="1468017"/>
            <a:ext cx="8637854" cy="148599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A751DF7-B42F-8763-9B0D-E3B55419CE95}"/>
              </a:ext>
            </a:extLst>
          </p:cNvPr>
          <p:cNvSpPr txBox="1"/>
          <p:nvPr/>
        </p:nvSpPr>
        <p:spPr>
          <a:xfrm>
            <a:off x="234683" y="3440791"/>
            <a:ext cx="4954537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Asymmetric collisions (375 GeV for e- and  41.7 for e+ for the 250 GeV case)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 asymmetry must carry onto other beam parameters too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Staged plasma acceleration for electrons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RF linac technology for positrons</a:t>
            </a:r>
          </a:p>
        </p:txBody>
      </p:sp>
      <p:pic>
        <p:nvPicPr>
          <p:cNvPr id="39" name="Picture 38" descr="A cartoon of men standing next to a chalkboard&#10;&#10;Description automatically generated">
            <a:extLst>
              <a:ext uri="{FF2B5EF4-FFF2-40B4-BE49-F238E27FC236}">
                <a16:creationId xmlns:a16="http://schemas.microsoft.com/office/drawing/2014/main" id="{ED8EF82F-6058-69CD-F954-D373D699F1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3636" y="2969539"/>
            <a:ext cx="3266585" cy="312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8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46C7D-A73A-D5EB-F3DD-C997CA0BA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DF772CF-F750-391C-5515-5B9F1E5E5136}"/>
              </a:ext>
            </a:extLst>
          </p:cNvPr>
          <p:cNvSpPr txBox="1"/>
          <p:nvPr/>
        </p:nvSpPr>
        <p:spPr>
          <a:xfrm>
            <a:off x="617220" y="47974"/>
            <a:ext cx="7813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Positron acceleration in a plasma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F6B132B-1377-E26C-B344-0E766C888B8F}"/>
              </a:ext>
            </a:extLst>
          </p:cNvPr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C78852D-D920-B055-2AE2-F8BAAEA1F375}"/>
                </a:ext>
              </a:extLst>
            </p:cNvPr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95A7A93-E193-0330-D73C-EA29A3B350F9}"/>
                </a:ext>
              </a:extLst>
            </p:cNvPr>
            <p:cNvCxnSpPr/>
            <p:nvPr/>
          </p:nvCxnSpPr>
          <p:spPr>
            <a:xfrm>
              <a:off x="234683" y="6187516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6E0F3F5-8CA6-3649-629B-4EEABE54D490}"/>
              </a:ext>
            </a:extLst>
          </p:cNvPr>
          <p:cNvCxnSpPr/>
          <p:nvPr/>
        </p:nvCxnSpPr>
        <p:spPr>
          <a:xfrm>
            <a:off x="234683" y="646587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8CE9B8B4-B5E6-9DB0-0B0F-12F84ECC4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3" y="57550"/>
            <a:ext cx="1629551" cy="5838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EBB5EF-A739-0705-18F5-A89D859F927D}"/>
              </a:ext>
            </a:extLst>
          </p:cNvPr>
          <p:cNvSpPr txBox="1"/>
          <p:nvPr/>
        </p:nvSpPr>
        <p:spPr>
          <a:xfrm>
            <a:off x="133859" y="6139193"/>
            <a:ext cx="150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Gianluca </a:t>
            </a:r>
            <a:r>
              <a:rPr lang="en-US" i="1" dirty="0" err="1">
                <a:latin typeface="Baskerville"/>
                <a:cs typeface="Baskerville"/>
              </a:rPr>
              <a:t>Sarri</a:t>
            </a:r>
            <a:endParaRPr lang="en-US" i="1" dirty="0">
              <a:latin typeface="Baskerville"/>
              <a:cs typeface="Baskervill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077AA9-E0D0-0D70-A5CB-3663A895A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890" y="49688"/>
            <a:ext cx="1730059" cy="5737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EC1F24-4EAB-B4EE-749E-A5E490FCDB60}"/>
              </a:ext>
            </a:extLst>
          </p:cNvPr>
          <p:cNvSpPr txBox="1"/>
          <p:nvPr/>
        </p:nvSpPr>
        <p:spPr>
          <a:xfrm>
            <a:off x="133858" y="844919"/>
            <a:ext cx="88137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138A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Typical non-linear wakes have only narrow regions suitable for plasma acceleration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, with highly non-uniform longitudinal (energy spread growth) and transverse (emittance growth) fields. </a:t>
            </a:r>
          </a:p>
          <a:p>
            <a:pPr algn="just"/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just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Several more advanced schemes have been numerically proposed, but experimental progress has been limited, and it is currently hampered by a </a:t>
            </a:r>
            <a:r>
              <a:rPr lang="en-US" b="1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lack of suitable facilities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5DFB75-96F6-F166-0200-0A20DF0AF7E3}"/>
              </a:ext>
            </a:extLst>
          </p:cNvPr>
          <p:cNvSpPr txBox="1"/>
          <p:nvPr/>
        </p:nvSpPr>
        <p:spPr>
          <a:xfrm>
            <a:off x="252413" y="5774641"/>
            <a:ext cx="2585131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G. J. Cao et al., PRAB (2024)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160028-FBB1-53C4-2D61-D754A8CAD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519" y="2811091"/>
            <a:ext cx="8621718" cy="241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45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48123-7EE2-2EC7-89A4-9CB849D03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CD3A9207-F1F6-09E9-1D6A-60EF5AAA2C91}"/>
              </a:ext>
            </a:extLst>
          </p:cNvPr>
          <p:cNvSpPr txBox="1"/>
          <p:nvPr/>
        </p:nvSpPr>
        <p:spPr>
          <a:xfrm>
            <a:off x="617220" y="47974"/>
            <a:ext cx="7813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Positron acceleration in a plasma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1926A1-51A0-CBFA-64C0-C20AC32BE755}"/>
              </a:ext>
            </a:extLst>
          </p:cNvPr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F50EE74-52BB-2B32-3B59-AEB5406B6770}"/>
                </a:ext>
              </a:extLst>
            </p:cNvPr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A829A75-AB5F-0BC5-6A2F-53F9E06B916D}"/>
                </a:ext>
              </a:extLst>
            </p:cNvPr>
            <p:cNvCxnSpPr/>
            <p:nvPr/>
          </p:nvCxnSpPr>
          <p:spPr>
            <a:xfrm>
              <a:off x="234683" y="6187516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AA8540-284B-7C11-3B81-26C1DE5C0AF7}"/>
              </a:ext>
            </a:extLst>
          </p:cNvPr>
          <p:cNvCxnSpPr/>
          <p:nvPr/>
        </p:nvCxnSpPr>
        <p:spPr>
          <a:xfrm>
            <a:off x="234683" y="646587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A72632B9-4F56-D0BD-62AF-CC1376562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3" y="57550"/>
            <a:ext cx="1629551" cy="5838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DA4A5E-2E77-5DB6-07AC-B2E3228B2A05}"/>
              </a:ext>
            </a:extLst>
          </p:cNvPr>
          <p:cNvSpPr txBox="1"/>
          <p:nvPr/>
        </p:nvSpPr>
        <p:spPr>
          <a:xfrm>
            <a:off x="133859" y="6139193"/>
            <a:ext cx="150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Gianluca </a:t>
            </a:r>
            <a:r>
              <a:rPr lang="en-US" i="1" dirty="0" err="1">
                <a:latin typeface="Baskerville"/>
                <a:cs typeface="Baskerville"/>
              </a:rPr>
              <a:t>Sarri</a:t>
            </a:r>
            <a:endParaRPr lang="en-US" i="1" dirty="0">
              <a:latin typeface="Baskerville"/>
              <a:cs typeface="Baskervill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138798-21E5-E559-7A58-83465D45C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890" y="49688"/>
            <a:ext cx="1730059" cy="5737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CED922-FBEB-E589-FC57-962C7E75B5A6}"/>
              </a:ext>
            </a:extLst>
          </p:cNvPr>
          <p:cNvSpPr txBox="1"/>
          <p:nvPr/>
        </p:nvSpPr>
        <p:spPr>
          <a:xfrm>
            <a:off x="252413" y="5743863"/>
            <a:ext cx="2351798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J. Vieira et al., PRL (2014)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F2627F-D9AC-DF0D-7D16-0253E07BC110}"/>
              </a:ext>
            </a:extLst>
          </p:cNvPr>
          <p:cNvSpPr txBox="1"/>
          <p:nvPr/>
        </p:nvSpPr>
        <p:spPr>
          <a:xfrm>
            <a:off x="133858" y="844919"/>
            <a:ext cx="88137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138A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Typical non-linear wakes have only narrow regions suitable for plasma acceleration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, with highly non-uniform longitudinal (energy spread growth) and transverse (emittance growth) fields. </a:t>
            </a:r>
          </a:p>
          <a:p>
            <a:pPr algn="just"/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just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Several more advanced schemes have been numerically proposed, but experimental progress has been limited, and it is currently hampered by </a:t>
            </a:r>
            <a:r>
              <a:rPr lang="en-US" b="1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a lack of suitable facilities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.</a:t>
            </a:r>
          </a:p>
          <a:p>
            <a:pPr algn="just"/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just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Efforts mainly focused on tailoring the distribution of the driver and/or the plasma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5C80E7-DB50-551A-2529-72216E0B3263}"/>
              </a:ext>
            </a:extLst>
          </p:cNvPr>
          <p:cNvSpPr txBox="1"/>
          <p:nvPr/>
        </p:nvSpPr>
        <p:spPr>
          <a:xfrm>
            <a:off x="133858" y="3176486"/>
            <a:ext cx="25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Doughnut-shaped drivers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915B7D6-12B5-AF11-CAD0-6F3976ECD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98" y="3622875"/>
            <a:ext cx="3588012" cy="148632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559B9DD-D06B-AF1E-D472-6AF885A2C1B5}"/>
              </a:ext>
            </a:extLst>
          </p:cNvPr>
          <p:cNvSpPr txBox="1"/>
          <p:nvPr/>
        </p:nvSpPr>
        <p:spPr>
          <a:xfrm>
            <a:off x="252413" y="5068005"/>
            <a:ext cx="3404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X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Efficiency-quality trade-off</a:t>
            </a:r>
          </a:p>
          <a:p>
            <a:r>
              <a:rPr lang="en-US" b="1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X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Potentially unstable propagation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697128-71EE-F012-7B28-7E3C10C8C386}"/>
              </a:ext>
            </a:extLst>
          </p:cNvPr>
          <p:cNvSpPr txBox="1"/>
          <p:nvPr/>
        </p:nvSpPr>
        <p:spPr>
          <a:xfrm>
            <a:off x="3653290" y="3176486"/>
            <a:ext cx="1576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Finite channels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8D740CC-BA23-A0BE-A0F5-8E29EAFC36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5352" y="3545818"/>
            <a:ext cx="2133948" cy="164869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11B7720-4C30-3996-DA3F-F982778A12CB}"/>
              </a:ext>
            </a:extLst>
          </p:cNvPr>
          <p:cNvSpPr txBox="1"/>
          <p:nvPr/>
        </p:nvSpPr>
        <p:spPr>
          <a:xfrm>
            <a:off x="3432462" y="5743863"/>
            <a:ext cx="2919389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S. Diederichs et al., PRAB (2019)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0E0421-B162-D5C4-BDE4-D5414C7862F4}"/>
              </a:ext>
            </a:extLst>
          </p:cNvPr>
          <p:cNvSpPr txBox="1"/>
          <p:nvPr/>
        </p:nvSpPr>
        <p:spPr>
          <a:xfrm>
            <a:off x="3590911" y="5194314"/>
            <a:ext cx="2718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X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Potentially low efficiency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6A6A9E-2A4C-6B5B-C42F-98D8B744B59F}"/>
              </a:ext>
            </a:extLst>
          </p:cNvPr>
          <p:cNvSpPr txBox="1"/>
          <p:nvPr/>
        </p:nvSpPr>
        <p:spPr>
          <a:xfrm>
            <a:off x="6268162" y="3182770"/>
            <a:ext cx="1969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Asymmetric drivers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6C196A3-285E-5A40-C061-958B0D39C5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9763" y="3659327"/>
            <a:ext cx="3044056" cy="129398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4743F87-260A-983F-CA66-F2CC3DE93D60}"/>
              </a:ext>
            </a:extLst>
          </p:cNvPr>
          <p:cNvSpPr txBox="1"/>
          <p:nvPr/>
        </p:nvSpPr>
        <p:spPr>
          <a:xfrm>
            <a:off x="6268849" y="5053143"/>
            <a:ext cx="2904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X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Efficiency-quality trade-off</a:t>
            </a:r>
          </a:p>
          <a:p>
            <a:r>
              <a:rPr lang="en-US" b="1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X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Complex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80A8AF7-B0AF-1209-9DF1-D17D3E2B0CAB}"/>
              </a:ext>
            </a:extLst>
          </p:cNvPr>
          <p:cNvSpPr txBox="1"/>
          <p:nvPr/>
        </p:nvSpPr>
        <p:spPr>
          <a:xfrm>
            <a:off x="6545270" y="5726164"/>
            <a:ext cx="2341410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S. Zhou et al., PRL (2021)</a:t>
            </a:r>
          </a:p>
        </p:txBody>
      </p:sp>
    </p:spTree>
    <p:extLst>
      <p:ext uri="{BB962C8B-B14F-4D97-AF65-F5344CB8AC3E}">
        <p14:creationId xmlns:p14="http://schemas.microsoft.com/office/powerpoint/2010/main" val="411134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21" grpId="0"/>
      <p:bldP spid="22" grpId="0"/>
      <p:bldP spid="25" grpId="0" animBg="1"/>
      <p:bldP spid="26" grpId="0"/>
      <p:bldP spid="27" grpId="0"/>
      <p:bldP spid="30" grpId="0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4401EC12-EAE5-1415-CF99-E2466BC69A20}"/>
              </a:ext>
            </a:extLst>
          </p:cNvPr>
          <p:cNvSpPr/>
          <p:nvPr/>
        </p:nvSpPr>
        <p:spPr>
          <a:xfrm>
            <a:off x="191053" y="4056858"/>
            <a:ext cx="8769073" cy="2068290"/>
          </a:xfrm>
          <a:prstGeom prst="rect">
            <a:avLst/>
          </a:prstGeom>
          <a:solidFill>
            <a:srgbClr val="92D050">
              <a:alpha val="13097"/>
            </a:srgbClr>
          </a:solidFill>
          <a:ln w="34925">
            <a:solidFill>
              <a:srgbClr val="138A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0773B3-A963-9E6F-A386-0816FE60D292}"/>
              </a:ext>
            </a:extLst>
          </p:cNvPr>
          <p:cNvSpPr/>
          <p:nvPr/>
        </p:nvSpPr>
        <p:spPr>
          <a:xfrm>
            <a:off x="4834455" y="757772"/>
            <a:ext cx="4017535" cy="32080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492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-1587" y="69742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Laser-driven positron sources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252413" y="669908"/>
              <a:ext cx="862012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252413" y="6187516"/>
              <a:ext cx="862012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8DAC7A0-450D-5742-A384-5E804CFE8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3" y="57550"/>
            <a:ext cx="1629551" cy="5838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B40924D-FBD0-2C40-AD7C-FF2F4699365D}"/>
              </a:ext>
            </a:extLst>
          </p:cNvPr>
          <p:cNvSpPr/>
          <p:nvPr/>
        </p:nvSpPr>
        <p:spPr>
          <a:xfrm>
            <a:off x="183873" y="737224"/>
            <a:ext cx="868866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Baskerville"/>
                <a:cs typeface="Baskerville"/>
              </a:rPr>
              <a:t>Plasma-based positron acceleration </a:t>
            </a:r>
          </a:p>
          <a:p>
            <a:r>
              <a:rPr lang="en-US" sz="1600" dirty="0">
                <a:latin typeface="Baskerville"/>
                <a:cs typeface="Baskerville"/>
              </a:rPr>
              <a:t>      is </a:t>
            </a:r>
            <a:r>
              <a:rPr lang="en-US" sz="1600" b="1" dirty="0">
                <a:solidFill>
                  <a:srgbClr val="C00000"/>
                </a:solidFill>
                <a:latin typeface="Baskerville"/>
                <a:cs typeface="Baskerville"/>
              </a:rPr>
              <a:t>a challenging task! </a:t>
            </a:r>
          </a:p>
          <a:p>
            <a:endParaRPr lang="en-US" sz="800" b="1" dirty="0">
              <a:solidFill>
                <a:srgbClr val="C00000"/>
              </a:solidFill>
              <a:latin typeface="Baskerville"/>
              <a:cs typeface="Baskerville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Baskerville"/>
                <a:cs typeface="Baskerville"/>
              </a:rPr>
              <a:t>Most research has been carried out numerically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800" dirty="0">
              <a:latin typeface="Baskerville"/>
              <a:cs typeface="Baskerville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Baskerville"/>
                <a:cs typeface="Baskerville"/>
              </a:rPr>
              <a:t>In preparation for the design of a plasma-based</a:t>
            </a:r>
          </a:p>
          <a:p>
            <a:r>
              <a:rPr lang="en-US" sz="1600" dirty="0">
                <a:latin typeface="Baskerville"/>
                <a:cs typeface="Baskerville"/>
              </a:rPr>
              <a:t>     (or plasma-assisted…) positron arm for a collider,</a:t>
            </a:r>
            <a:r>
              <a:rPr lang="en-US" sz="1600" b="1" dirty="0">
                <a:latin typeface="Baskerville"/>
                <a:cs typeface="Baskerville"/>
              </a:rPr>
              <a:t> </a:t>
            </a:r>
          </a:p>
          <a:p>
            <a:r>
              <a:rPr lang="en-US" sz="1600" b="1" dirty="0">
                <a:solidFill>
                  <a:srgbClr val="138A50"/>
                </a:solidFill>
                <a:latin typeface="Baskerville"/>
                <a:cs typeface="Baskerville"/>
              </a:rPr>
              <a:t>     it is necessary to experimentally test </a:t>
            </a:r>
          </a:p>
          <a:p>
            <a:r>
              <a:rPr lang="en-US" sz="1600" dirty="0">
                <a:latin typeface="Baskerville"/>
                <a:cs typeface="Baskerville"/>
              </a:rPr>
              <a:t>     these accelerators, in order to identify the </a:t>
            </a:r>
          </a:p>
          <a:p>
            <a:r>
              <a:rPr lang="en-US" sz="1600" dirty="0">
                <a:latin typeface="Baskerville"/>
                <a:cs typeface="Baskerville"/>
              </a:rPr>
              <a:t>     best and most practical ways to accelerate </a:t>
            </a:r>
          </a:p>
          <a:p>
            <a:r>
              <a:rPr lang="en-US" sz="1600" dirty="0">
                <a:latin typeface="Baskerville"/>
                <a:cs typeface="Baskerville"/>
              </a:rPr>
              <a:t>      positrons in a plasma.</a:t>
            </a:r>
          </a:p>
          <a:p>
            <a:endParaRPr lang="en-US" sz="800" dirty="0">
              <a:latin typeface="Baskerville"/>
              <a:cs typeface="Baskerville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b="1" dirty="0">
                <a:solidFill>
                  <a:srgbClr val="138A50"/>
                </a:solidFill>
                <a:latin typeface="Baskerville"/>
                <a:cs typeface="Baskerville"/>
              </a:rPr>
              <a:t>A first step </a:t>
            </a:r>
            <a:r>
              <a:rPr lang="en-US" sz="1600" dirty="0">
                <a:latin typeface="Baskerville"/>
                <a:cs typeface="Baskerville"/>
              </a:rPr>
              <a:t>would thus be to provide positron</a:t>
            </a:r>
          </a:p>
          <a:p>
            <a:r>
              <a:rPr lang="en-US" sz="1600" dirty="0">
                <a:latin typeface="Baskerville"/>
                <a:cs typeface="Baskerville"/>
              </a:rPr>
              <a:t>     beam facilities to the community</a:t>
            </a:r>
          </a:p>
          <a:p>
            <a:r>
              <a:rPr lang="en-US" sz="1600" dirty="0">
                <a:latin typeface="Baskerville"/>
                <a:cs typeface="Baskerville"/>
              </a:rPr>
              <a:t>		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13CC57-7226-754C-9581-736C51D5AD45}"/>
              </a:ext>
            </a:extLst>
          </p:cNvPr>
          <p:cNvSpPr txBox="1"/>
          <p:nvPr/>
        </p:nvSpPr>
        <p:spPr>
          <a:xfrm>
            <a:off x="158243" y="6187961"/>
            <a:ext cx="1573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Gianluca Sarri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B1B080-8414-71B8-C47B-31E787BC5D65}"/>
                  </a:ext>
                </a:extLst>
              </p:cNvPr>
              <p:cNvSpPr txBox="1"/>
              <p:nvPr/>
            </p:nvSpPr>
            <p:spPr>
              <a:xfrm>
                <a:off x="4872476" y="1890015"/>
                <a:ext cx="3917784" cy="2015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500" dirty="0">
                    <a:solidFill>
                      <a:schemeClr val="tx1"/>
                    </a:solidFill>
                    <a:latin typeface="Baskerville"/>
                    <a:cs typeface="Baskerville"/>
                  </a:rPr>
                  <a:t>- short duration: 			</a:t>
                </a:r>
                <a:r>
                  <a:rPr lang="en-US" sz="1500" dirty="0" err="1">
                    <a:solidFill>
                      <a:schemeClr val="tx1"/>
                    </a:solidFill>
                    <a:latin typeface="Symbol" pitchFamily="2" charset="2"/>
                    <a:cs typeface="Baskerville"/>
                  </a:rPr>
                  <a:t>s</a:t>
                </a:r>
                <a:r>
                  <a:rPr lang="en-US" sz="1500" baseline="-25000" dirty="0" err="1">
                    <a:solidFill>
                      <a:schemeClr val="tx1"/>
                    </a:solidFill>
                    <a:latin typeface="Baskerville"/>
                    <a:cs typeface="Baskerville"/>
                  </a:rPr>
                  <a:t>z</a:t>
                </a:r>
                <a:r>
                  <a:rPr lang="en-US" sz="1500" dirty="0">
                    <a:solidFill>
                      <a:schemeClr val="tx1"/>
                    </a:solidFill>
                    <a:latin typeface="Baskerville"/>
                    <a:cs typeface="Baskerville"/>
                  </a:rPr>
                  <a:t> ~ 10 </a:t>
                </a:r>
                <a:r>
                  <a:rPr lang="en-US" sz="1500" dirty="0">
                    <a:solidFill>
                      <a:schemeClr val="tx1"/>
                    </a:solidFill>
                    <a:latin typeface="Symbol" pitchFamily="2" charset="2"/>
                    <a:cs typeface="Baskerville"/>
                  </a:rPr>
                  <a:t>m</a:t>
                </a:r>
                <a:r>
                  <a:rPr lang="en-US" sz="1500" dirty="0">
                    <a:solidFill>
                      <a:schemeClr val="tx1"/>
                    </a:solidFill>
                    <a:latin typeface="Baskerville"/>
                    <a:cs typeface="Baskerville"/>
                  </a:rPr>
                  <a:t>m</a:t>
                </a:r>
              </a:p>
              <a:p>
                <a:endParaRPr lang="en-US" sz="400" dirty="0">
                  <a:solidFill>
                    <a:schemeClr val="tx1"/>
                  </a:solidFill>
                  <a:latin typeface="Baskerville"/>
                  <a:cs typeface="Baskerville"/>
                </a:endParaRPr>
              </a:p>
              <a:p>
                <a:r>
                  <a:rPr lang="en-US" sz="1500" dirty="0">
                    <a:solidFill>
                      <a:schemeClr val="tx1"/>
                    </a:solidFill>
                    <a:latin typeface="Baskerville"/>
                    <a:cs typeface="Baskerville"/>
                  </a:rPr>
                  <a:t>- narrow transverse size: 	</a:t>
                </a:r>
                <a:r>
                  <a:rPr lang="en-US" sz="1500" dirty="0">
                    <a:latin typeface="Symbol" pitchFamily="2" charset="2"/>
                    <a:cs typeface="Baskerville"/>
                  </a:rPr>
                  <a:t> </a:t>
                </a:r>
                <a:r>
                  <a:rPr lang="en-US" sz="1500" dirty="0" err="1">
                    <a:latin typeface="Symbol" pitchFamily="2" charset="2"/>
                    <a:cs typeface="Baskerville"/>
                  </a:rPr>
                  <a:t>s</a:t>
                </a:r>
                <a:r>
                  <a:rPr lang="en-US" sz="1500" baseline="-25000" dirty="0" err="1">
                    <a:latin typeface="Baskerville"/>
                    <a:cs typeface="Baskerville"/>
                  </a:rPr>
                  <a:t>x,y</a:t>
                </a:r>
                <a:r>
                  <a:rPr lang="en-US" sz="1500" dirty="0">
                    <a:solidFill>
                      <a:schemeClr val="tx1"/>
                    </a:solidFill>
                    <a:latin typeface="Baskerville"/>
                    <a:cs typeface="Baskerville"/>
                  </a:rPr>
                  <a:t> </a:t>
                </a:r>
                <a14:m>
                  <m:oMath xmlns:m="http://schemas.openxmlformats.org/officeDocument/2006/math">
                    <m:r>
                      <a:rPr lang="en-US" sz="1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askerville"/>
                      </a:rPr>
                      <m:t>&lt;</m:t>
                    </m:r>
                  </m:oMath>
                </a14:m>
                <a:r>
                  <a:rPr lang="en-US" sz="1500" dirty="0">
                    <a:solidFill>
                      <a:schemeClr val="tx1"/>
                    </a:solidFill>
                    <a:latin typeface="Baskerville"/>
                    <a:cs typeface="Baskerville"/>
                  </a:rPr>
                  <a:t> 100 </a:t>
                </a:r>
                <a:r>
                  <a:rPr lang="en-US" sz="1500" dirty="0">
                    <a:solidFill>
                      <a:schemeClr val="tx1"/>
                    </a:solidFill>
                    <a:latin typeface="Symbol" pitchFamily="2" charset="2"/>
                    <a:cs typeface="Baskerville"/>
                  </a:rPr>
                  <a:t>m</a:t>
                </a:r>
                <a:r>
                  <a:rPr lang="en-US" sz="1500" dirty="0">
                    <a:solidFill>
                      <a:schemeClr val="tx1"/>
                    </a:solidFill>
                    <a:latin typeface="Baskerville"/>
                    <a:cs typeface="Baskerville"/>
                  </a:rPr>
                  <a:t>m</a:t>
                </a:r>
              </a:p>
              <a:p>
                <a:endParaRPr lang="en-US" sz="400" dirty="0">
                  <a:solidFill>
                    <a:schemeClr val="tx1"/>
                  </a:solidFill>
                  <a:latin typeface="Baskerville"/>
                  <a:cs typeface="Baskerville"/>
                </a:endParaRPr>
              </a:p>
              <a:p>
                <a:r>
                  <a:rPr lang="en-US" sz="1500" dirty="0">
                    <a:solidFill>
                      <a:schemeClr val="tx1"/>
                    </a:solidFill>
                    <a:latin typeface="Baskerville"/>
                    <a:cs typeface="Baskerville"/>
                  </a:rPr>
                  <a:t>- “reasonable charge”:		Q ~ </a:t>
                </a:r>
                <a:r>
                  <a:rPr lang="en-US" sz="1500" dirty="0">
                    <a:latin typeface="Baskerville"/>
                    <a:cs typeface="Baskerville"/>
                  </a:rPr>
                  <a:t>multi</a:t>
                </a:r>
                <a:r>
                  <a:rPr lang="en-US" sz="1500" dirty="0">
                    <a:solidFill>
                      <a:schemeClr val="tx1"/>
                    </a:solidFill>
                    <a:latin typeface="Baskerville"/>
                    <a:cs typeface="Baskerville"/>
                  </a:rPr>
                  <a:t> </a:t>
                </a:r>
                <a:r>
                  <a:rPr lang="en-US" sz="1500" dirty="0" err="1">
                    <a:solidFill>
                      <a:schemeClr val="tx1"/>
                    </a:solidFill>
                    <a:latin typeface="Baskerville"/>
                    <a:cs typeface="Baskerville"/>
                  </a:rPr>
                  <a:t>pC</a:t>
                </a:r>
                <a:endParaRPr lang="en-US" sz="1500" dirty="0">
                  <a:solidFill>
                    <a:schemeClr val="tx1"/>
                  </a:solidFill>
                  <a:latin typeface="Baskerville"/>
                  <a:cs typeface="Baskerville"/>
                </a:endParaRPr>
              </a:p>
              <a:p>
                <a:endParaRPr lang="en-US" sz="400" dirty="0">
                  <a:solidFill>
                    <a:schemeClr val="tx1"/>
                  </a:solidFill>
                  <a:latin typeface="Baskerville"/>
                  <a:cs typeface="Baskerville"/>
                </a:endParaRPr>
              </a:p>
              <a:p>
                <a:r>
                  <a:rPr lang="en-US" sz="1500" dirty="0">
                    <a:solidFill>
                      <a:schemeClr val="tx1"/>
                    </a:solidFill>
                    <a:latin typeface="Baskerville"/>
                    <a:cs typeface="Baskerville"/>
                  </a:rPr>
                  <a:t>- “reasonable energy”:		E ~ 100s of MeV </a:t>
                </a:r>
              </a:p>
              <a:p>
                <a:endParaRPr lang="en-US" sz="400" dirty="0">
                  <a:solidFill>
                    <a:schemeClr val="tx1"/>
                  </a:solidFill>
                  <a:latin typeface="Baskerville"/>
                  <a:cs typeface="Baskerville"/>
                </a:endParaRPr>
              </a:p>
              <a:p>
                <a:r>
                  <a:rPr lang="en-US" sz="1500" dirty="0">
                    <a:solidFill>
                      <a:schemeClr val="tx1"/>
                    </a:solidFill>
                    <a:latin typeface="Baskerville"/>
                    <a:cs typeface="Baskerville"/>
                  </a:rPr>
                  <a:t>- low energy spread:		</a:t>
                </a:r>
                <a:r>
                  <a:rPr lang="en-US" sz="1500" dirty="0">
                    <a:solidFill>
                      <a:schemeClr val="tx1"/>
                    </a:solidFill>
                    <a:latin typeface="Symbol" pitchFamily="2" charset="2"/>
                    <a:cs typeface="Baskerville"/>
                  </a:rPr>
                  <a:t>D</a:t>
                </a:r>
                <a:r>
                  <a:rPr lang="en-US" sz="1500" dirty="0">
                    <a:solidFill>
                      <a:schemeClr val="tx1"/>
                    </a:solidFill>
                    <a:latin typeface="Baskerville"/>
                    <a:cs typeface="Baskerville"/>
                  </a:rPr>
                  <a:t>E/E ~ few %</a:t>
                </a:r>
              </a:p>
              <a:p>
                <a:endParaRPr lang="en-US" sz="400" dirty="0">
                  <a:solidFill>
                    <a:schemeClr val="tx1"/>
                  </a:solidFill>
                  <a:latin typeface="Baskerville"/>
                  <a:cs typeface="Baskerville"/>
                </a:endParaRPr>
              </a:p>
              <a:p>
                <a:r>
                  <a:rPr lang="en-US" sz="1500" dirty="0">
                    <a:solidFill>
                      <a:schemeClr val="tx1"/>
                    </a:solidFill>
                    <a:latin typeface="Baskerville"/>
                    <a:cs typeface="Baskerville"/>
                  </a:rPr>
                  <a:t>- fs-scale synchronization and </a:t>
                </a:r>
                <a:r>
                  <a:rPr lang="en-US" sz="1500" dirty="0">
                    <a:solidFill>
                      <a:schemeClr val="tx1"/>
                    </a:solidFill>
                    <a:latin typeface="Symbol" pitchFamily="2" charset="2"/>
                    <a:cs typeface="Baskerville"/>
                  </a:rPr>
                  <a:t>m</a:t>
                </a:r>
                <a:r>
                  <a:rPr lang="en-US" sz="1500" dirty="0">
                    <a:solidFill>
                      <a:schemeClr val="tx1"/>
                    </a:solidFill>
                    <a:latin typeface="Baskerville"/>
                    <a:cs typeface="Baskerville"/>
                  </a:rPr>
                  <a:t>m-scale overlap </a:t>
                </a:r>
              </a:p>
              <a:p>
                <a:r>
                  <a:rPr lang="en-US" sz="1500" dirty="0">
                    <a:latin typeface="Baskerville"/>
                    <a:cs typeface="Baskerville"/>
                  </a:rPr>
                  <a:t>  </a:t>
                </a:r>
                <a:r>
                  <a:rPr lang="en-US" sz="1500" dirty="0">
                    <a:solidFill>
                      <a:schemeClr val="tx1"/>
                    </a:solidFill>
                    <a:latin typeface="Baskerville"/>
                    <a:cs typeface="Baskerville"/>
                  </a:rPr>
                  <a:t>with driver beams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B1B080-8414-71B8-C47B-31E787BC5D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2476" y="1890015"/>
                <a:ext cx="3917784" cy="2015936"/>
              </a:xfrm>
              <a:prstGeom prst="rect">
                <a:avLst/>
              </a:prstGeom>
              <a:blipFill>
                <a:blip r:embed="rId3"/>
                <a:stretch>
                  <a:fillRect l="-645" t="-1250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7E92A158-8898-9963-A02E-CEE3CEC10B1A}"/>
              </a:ext>
            </a:extLst>
          </p:cNvPr>
          <p:cNvSpPr txBox="1"/>
          <p:nvPr/>
        </p:nvSpPr>
        <p:spPr>
          <a:xfrm>
            <a:off x="4845972" y="866622"/>
            <a:ext cx="40060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Baskerville"/>
                <a:cs typeface="Baskerville"/>
              </a:rPr>
              <a:t>For meaningful experimental studies, it is necessary to provide witness beams with remarkably demanding characteristics:</a:t>
            </a:r>
            <a:endParaRPr lang="en-US" sz="1600" b="1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C59DC6A-6F9A-3014-2567-4435A8F5718E}"/>
              </a:ext>
            </a:extLst>
          </p:cNvPr>
          <p:cNvCxnSpPr/>
          <p:nvPr/>
        </p:nvCxnSpPr>
        <p:spPr>
          <a:xfrm>
            <a:off x="3267183" y="3747225"/>
            <a:ext cx="1219927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BA14A78-E60C-1663-F344-A385E07E8522}"/>
              </a:ext>
            </a:extLst>
          </p:cNvPr>
          <p:cNvCxnSpPr>
            <a:cxnSpLocks/>
          </p:cNvCxnSpPr>
          <p:nvPr/>
        </p:nvCxnSpPr>
        <p:spPr>
          <a:xfrm>
            <a:off x="4482700" y="2558269"/>
            <a:ext cx="0" cy="118895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5EA92E0-3E83-AB09-386E-AAA0A821EE15}"/>
              </a:ext>
            </a:extLst>
          </p:cNvPr>
          <p:cNvCxnSpPr/>
          <p:nvPr/>
        </p:nvCxnSpPr>
        <p:spPr>
          <a:xfrm>
            <a:off x="4476836" y="2547995"/>
            <a:ext cx="306249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D8E39DCB-4120-547A-16BC-8F0AE6E98DFF}"/>
              </a:ext>
            </a:extLst>
          </p:cNvPr>
          <p:cNvSpPr txBox="1"/>
          <p:nvPr/>
        </p:nvSpPr>
        <p:spPr>
          <a:xfrm>
            <a:off x="287339" y="4003849"/>
            <a:ext cx="8769073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A possible roadmap for the experimental development of high-quality positron beams could be:</a:t>
            </a:r>
          </a:p>
          <a:p>
            <a:endParaRPr lang="en-US" sz="600" u="sng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342900" indent="-342900">
              <a:buAutoNum type="arabicPeriod"/>
            </a:pPr>
            <a:r>
              <a:rPr lang="en-US" sz="1600" b="1" dirty="0">
                <a:latin typeface="Baskerville" panose="02020502070401020303" pitchFamily="18" charset="0"/>
                <a:ea typeface="Baskerville" panose="02020502070401020303" pitchFamily="18" charset="0"/>
              </a:rPr>
              <a:t>SHORT TERM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( 5-10 years) 		</a:t>
            </a:r>
            <a:r>
              <a:rPr lang="en-US" sz="1600" i="1" dirty="0">
                <a:latin typeface="Baskerville" panose="02020502070401020303" pitchFamily="18" charset="0"/>
                <a:ea typeface="Baskerville" panose="02020502070401020303" pitchFamily="18" charset="0"/>
              </a:rPr>
              <a:t>Development of positron test beam facilities in Europe </a:t>
            </a:r>
          </a:p>
          <a:p>
            <a:pPr lvl="3"/>
            <a:r>
              <a:rPr lang="en-US" sz="1600" i="1" dirty="0">
                <a:latin typeface="Baskerville" panose="02020502070401020303" pitchFamily="18" charset="0"/>
                <a:ea typeface="Baskerville" panose="02020502070401020303" pitchFamily="18" charset="0"/>
              </a:rPr>
              <a:t>					(e.g. </a:t>
            </a:r>
            <a:r>
              <a:rPr lang="en-US" sz="1600" i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EuPRAXIA</a:t>
            </a:r>
            <a:r>
              <a:rPr lang="en-US" sz="1600" i="1" dirty="0">
                <a:latin typeface="Baskerville" panose="02020502070401020303" pitchFamily="18" charset="0"/>
                <a:ea typeface="Baskerville" panose="02020502070401020303" pitchFamily="18" charset="0"/>
              </a:rPr>
              <a:t>, EPAC…)</a:t>
            </a:r>
          </a:p>
          <a:p>
            <a:pPr lvl="3"/>
            <a:endParaRPr lang="en-US" sz="8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342900" indent="-342900">
              <a:buAutoNum type="arabicPeriod" startAt="2"/>
            </a:pPr>
            <a:r>
              <a:rPr lang="en-US" sz="1600" b="1" dirty="0">
                <a:latin typeface="Baskerville" panose="02020502070401020303" pitchFamily="18" charset="0"/>
                <a:ea typeface="Baskerville" panose="02020502070401020303" pitchFamily="18" charset="0"/>
              </a:rPr>
              <a:t>MEDIUM TERM 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(10 – 20 years)		</a:t>
            </a:r>
            <a:r>
              <a:rPr lang="en-US" sz="1600" i="1" dirty="0">
                <a:latin typeface="Baskerville" panose="02020502070401020303" pitchFamily="18" charset="0"/>
                <a:ea typeface="Baskerville" panose="02020502070401020303" pitchFamily="18" charset="0"/>
              </a:rPr>
              <a:t>- Converging onto specific acceleration schemes </a:t>
            </a:r>
          </a:p>
          <a:p>
            <a:r>
              <a:rPr lang="en-US" sz="1600" i="1" dirty="0">
                <a:latin typeface="Baskerville" panose="02020502070401020303" pitchFamily="18" charset="0"/>
                <a:ea typeface="Baskerville" panose="02020502070401020303" pitchFamily="18" charset="0"/>
              </a:rPr>
              <a:t>								- Experimental demonstration of 10s of GeV high-quality beams </a:t>
            </a:r>
          </a:p>
          <a:p>
            <a:endParaRPr lang="en-US" sz="800" i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342900" indent="-342900">
              <a:buAutoNum type="arabicPeriod" startAt="3"/>
            </a:pPr>
            <a:r>
              <a:rPr lang="en-US" sz="1600" b="1" dirty="0">
                <a:latin typeface="Baskerville" panose="02020502070401020303" pitchFamily="18" charset="0"/>
                <a:ea typeface="Baskerville" panose="02020502070401020303" pitchFamily="18" charset="0"/>
              </a:rPr>
              <a:t>LONG TERM 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(&gt;20 years):			</a:t>
            </a:r>
            <a:r>
              <a:rPr lang="en-US" sz="1600" i="1" dirty="0">
                <a:latin typeface="Baskerville" panose="02020502070401020303" pitchFamily="18" charset="0"/>
                <a:ea typeface="Baskerville" panose="02020502070401020303" pitchFamily="18" charset="0"/>
              </a:rPr>
              <a:t>- Demonstration of ~100 GeV high quality beams in a hybrid scheme </a:t>
            </a:r>
          </a:p>
          <a:p>
            <a:pPr lvl="1"/>
            <a:r>
              <a:rPr lang="en-US" sz="1600" i="1" dirty="0">
                <a:latin typeface="Baskerville" panose="02020502070401020303" pitchFamily="18" charset="0"/>
                <a:ea typeface="Baskerville" panose="02020502070401020303" pitchFamily="18" charset="0"/>
              </a:rPr>
              <a:t>							  (conventional injector + plasma accelerating modules)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73B156-6AC7-9041-32CE-671DC388A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890" y="49688"/>
            <a:ext cx="1730059" cy="57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5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07"/>
    </mc:Choice>
    <mc:Fallback xmlns="">
      <p:transition spd="slow" advTm="31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11" grpId="0" animBg="1"/>
      <p:bldP spid="7" grpId="0"/>
      <p:bldP spid="10" grpId="0"/>
      <p:bldP spid="43" grpId="0"/>
    </p:bldLst>
  </p:timing>
  <p:extLst>
    <p:ext uri="{3A86A75C-4F4B-4683-9AE1-C65F6400EC91}">
      <p14:laserTraceLst xmlns:p14="http://schemas.microsoft.com/office/powerpoint/2010/main">
        <p14:tracePtLst>
          <p14:tracePt t="15072" x="4148138" y="3792538"/>
          <p14:tracePt t="15081" x="4148138" y="3768725"/>
          <p14:tracePt t="15088" x="4148138" y="3757613"/>
          <p14:tracePt t="15096" x="4148138" y="3733800"/>
          <p14:tracePt t="15104" x="4160838" y="3709988"/>
          <p14:tracePt t="15112" x="4160838" y="3686175"/>
          <p14:tracePt t="15120" x="4171950" y="3625850"/>
          <p14:tracePt t="15128" x="4184650" y="3578225"/>
          <p14:tracePt t="15137" x="4195763" y="3541713"/>
          <p14:tracePt t="15144" x="4208463" y="3506788"/>
          <p14:tracePt t="15152" x="4219575" y="3446463"/>
          <p14:tracePt t="15161" x="4232275" y="3411538"/>
          <p14:tracePt t="15168" x="4243388" y="3363913"/>
          <p14:tracePt t="15176" x="4243388" y="3340100"/>
          <p14:tracePt t="15184" x="4256088" y="3303588"/>
          <p14:tracePt t="15192" x="4268788" y="3268663"/>
          <p14:tracePt t="15201" x="4268788" y="3244850"/>
          <p14:tracePt t="15209" x="4279900" y="3221038"/>
          <p14:tracePt t="15217" x="4292600" y="3195638"/>
          <p14:tracePt t="15225" x="4292600" y="3171825"/>
          <p14:tracePt t="15233" x="4292600" y="3148013"/>
          <p14:tracePt t="15242" x="4303713" y="3136900"/>
          <p14:tracePt t="15249" x="4303713" y="3113088"/>
          <p14:tracePt t="15259" x="4316413" y="3100388"/>
          <p14:tracePt t="15265" x="4316413" y="3089275"/>
          <p14:tracePt t="15275" x="4316413" y="3065463"/>
          <p14:tracePt t="15282" x="4327525" y="3041650"/>
          <p14:tracePt t="15291" x="4327525" y="3028950"/>
          <p14:tracePt t="15298" x="4327525" y="3005138"/>
          <p14:tracePt t="15306" x="4340225" y="2981325"/>
          <p14:tracePt t="15314" x="4340225" y="2970213"/>
          <p14:tracePt t="15323" x="4340225" y="2957513"/>
          <p14:tracePt t="15330" x="4351338" y="2946400"/>
          <p14:tracePt t="15346" x="4351338" y="2933700"/>
          <p14:tracePt t="15363" x="4351338" y="2922588"/>
          <p14:tracePt t="16001" x="4351338" y="2909888"/>
          <p14:tracePt t="16009" x="4364038" y="2874963"/>
          <p14:tracePt t="16017" x="4387850" y="2814638"/>
          <p14:tracePt t="16025" x="4422775" y="2719388"/>
          <p14:tracePt t="16033" x="4470400" y="2611438"/>
          <p14:tracePt t="16042" x="4494213" y="2552700"/>
          <p14:tracePt t="16049" x="4530725" y="2457450"/>
          <p14:tracePt t="16058" x="4578350" y="2373313"/>
          <p14:tracePt t="16065" x="4589463" y="2338388"/>
          <p14:tracePt t="16075" x="4613275" y="2278063"/>
          <p14:tracePt t="16081" x="4637088" y="2230438"/>
          <p14:tracePt t="16090" x="4649788" y="2193925"/>
          <p14:tracePt t="16098" x="4660900" y="2170113"/>
          <p14:tracePt t="16106" x="4660900" y="2146300"/>
          <p14:tracePt t="16114" x="4673600" y="2135188"/>
          <p14:tracePt t="16139" x="4684713" y="2122488"/>
          <p14:tracePt t="16211" x="4660900" y="2111375"/>
          <p14:tracePt t="16219" x="4625975" y="2098675"/>
          <p14:tracePt t="16227" x="4578350" y="2087563"/>
          <p14:tracePt t="16235" x="4530725" y="2074863"/>
          <p14:tracePt t="16243" x="4422775" y="2051050"/>
          <p14:tracePt t="16251" x="4316413" y="2027238"/>
          <p14:tracePt t="16259" x="4184650" y="2003425"/>
          <p14:tracePt t="16268" x="4052888" y="1992313"/>
          <p14:tracePt t="16275" x="3994150" y="1979613"/>
          <p14:tracePt t="16284" x="3790950" y="1955800"/>
          <p14:tracePt t="16292" x="3732213" y="1944688"/>
          <p14:tracePt t="16300" x="3624263" y="1931988"/>
          <p14:tracePt t="16308" x="3516313" y="1908175"/>
          <p14:tracePt t="16316" x="3421063" y="1884363"/>
          <p14:tracePt t="16325" x="3325813" y="1873250"/>
          <p14:tracePt t="16332" x="3243263" y="1849438"/>
          <p14:tracePt t="16341" x="3171825" y="1824038"/>
          <p14:tracePt t="16348" x="3100388" y="1812925"/>
          <p14:tracePt t="16356" x="3016250" y="1776413"/>
          <p14:tracePt t="16364" x="2944813" y="1765300"/>
          <p14:tracePt t="16372" x="2860675" y="1741488"/>
          <p14:tracePt t="16380" x="2778125" y="1704975"/>
          <p14:tracePt t="16389" x="2706688" y="1681163"/>
          <p14:tracePt t="16397" x="2622550" y="1657350"/>
          <p14:tracePt t="16405" x="2540000" y="1633538"/>
          <p14:tracePt t="16413" x="2455863" y="1609725"/>
          <p14:tracePt t="16421" x="2384425" y="1585913"/>
          <p14:tracePt t="16429" x="2324100" y="1562100"/>
          <p14:tracePt t="16437" x="2265363" y="1550988"/>
          <p14:tracePt t="16445" x="2205038" y="1527175"/>
          <p14:tracePt t="16453" x="2157413" y="1514475"/>
          <p14:tracePt t="16461" x="2109788" y="1490663"/>
          <p14:tracePt t="16470" x="2051050" y="1466850"/>
          <p14:tracePt t="16478" x="2003425" y="1455738"/>
          <p14:tracePt t="16485" x="1955800" y="1443038"/>
          <p14:tracePt t="16493" x="1884363" y="1419225"/>
          <p14:tracePt t="16501" x="1860550" y="1419225"/>
          <p14:tracePt t="16510" x="1811338" y="1419225"/>
          <p14:tracePt t="16518" x="1776413" y="1408113"/>
          <p14:tracePt t="16526" x="1728788" y="1395413"/>
          <p14:tracePt t="16534" x="1692275" y="1395413"/>
          <p14:tracePt t="16542" x="1668463" y="1384300"/>
          <p14:tracePt t="16550" x="1644650" y="1384300"/>
          <p14:tracePt t="16558" x="1620838" y="1371600"/>
          <p14:tracePt t="16566" x="1609725" y="1371600"/>
          <p14:tracePt t="16575" x="1597025" y="1371600"/>
          <p14:tracePt t="16592" x="1585913" y="1371600"/>
          <p14:tracePt t="16640" x="1585913" y="1358900"/>
          <p14:tracePt t="16664" x="1573213" y="1358900"/>
          <p14:tracePt t="16696" x="1549400" y="1358900"/>
          <p14:tracePt t="16704" x="1525588" y="1358900"/>
          <p14:tracePt t="16712" x="1514475" y="1358900"/>
          <p14:tracePt t="16720" x="1490663" y="1347788"/>
          <p14:tracePt t="16728" x="1477963" y="1347788"/>
          <p14:tracePt t="16736" x="1466850" y="1347788"/>
          <p14:tracePt t="16744" x="1454150" y="1347788"/>
          <p14:tracePt t="16753" x="1443038" y="1347788"/>
          <p14:tracePt t="16841" x="1443038" y="1358900"/>
          <p14:tracePt t="16849" x="1454150" y="1358900"/>
          <p14:tracePt t="16882" x="1466850" y="1358900"/>
          <p14:tracePt t="16898" x="1466850" y="1371600"/>
          <p14:tracePt t="16914" x="1477963" y="1371600"/>
          <p14:tracePt t="16971" x="1490663" y="1371600"/>
          <p14:tracePt t="17173" x="1501775" y="1371600"/>
          <p14:tracePt t="17222" x="1514475" y="1371600"/>
          <p14:tracePt t="17229" x="1525588" y="1384300"/>
          <p14:tracePt t="17237" x="1538288" y="1384300"/>
          <p14:tracePt t="17246" x="1573213" y="1384300"/>
          <p14:tracePt t="17253" x="1609725" y="1384300"/>
          <p14:tracePt t="17262" x="1644650" y="1395413"/>
          <p14:tracePt t="17269" x="1704975" y="1395413"/>
          <p14:tracePt t="17278" x="1763713" y="1408113"/>
          <p14:tracePt t="17286" x="1836738" y="1408113"/>
          <p14:tracePt t="17294" x="1908175" y="1419225"/>
          <p14:tracePt t="17302" x="1979613" y="1419225"/>
          <p14:tracePt t="17310" x="2062163" y="1431925"/>
          <p14:tracePt t="17318" x="2122488" y="1431925"/>
          <p14:tracePt t="17326" x="2181225" y="1443038"/>
          <p14:tracePt t="17334" x="2205038" y="1443038"/>
          <p14:tracePt t="17342" x="2265363" y="1455738"/>
          <p14:tracePt t="17350" x="2300288" y="1455738"/>
          <p14:tracePt t="17359" x="2336800" y="1455738"/>
          <p14:tracePt t="17367" x="2360613" y="1466850"/>
          <p14:tracePt t="17375" x="2384425" y="1466850"/>
          <p14:tracePt t="17383" x="2408238" y="1479550"/>
          <p14:tracePt t="17391" x="2432050" y="1479550"/>
          <p14:tracePt t="17399" x="2455863" y="1490663"/>
          <p14:tracePt t="17407" x="2468563" y="1490663"/>
          <p14:tracePt t="17416" x="2479675" y="1503363"/>
          <p14:tracePt t="17423" x="2503488" y="1514475"/>
          <p14:tracePt t="17432" x="2516188" y="1527175"/>
          <p14:tracePt t="17439" x="2540000" y="1538288"/>
          <p14:tracePt t="17449" x="2563813" y="1550988"/>
          <p14:tracePt t="17455" x="2587625" y="1562100"/>
          <p14:tracePt t="17465" x="2622550" y="1585913"/>
          <p14:tracePt t="17472" x="2646363" y="1598613"/>
          <p14:tracePt t="17482" x="2682875" y="1622425"/>
          <p14:tracePt t="17489" x="2717800" y="1646238"/>
          <p14:tracePt t="17498" x="2789238" y="1704975"/>
          <p14:tracePt t="17504" x="2849563" y="1765300"/>
          <p14:tracePt t="17514" x="2968625" y="1897063"/>
          <p14:tracePt t="17521" x="3027363" y="1968500"/>
          <p14:tracePt t="17531" x="3195638" y="2206625"/>
          <p14:tracePt t="17537" x="3325813" y="2386013"/>
          <p14:tracePt t="17547" x="3457575" y="2587625"/>
          <p14:tracePt t="17554" x="3529013" y="2695575"/>
          <p14:tracePt t="17564" x="3648075" y="2874963"/>
          <p14:tracePt t="17569" x="3767138" y="3052763"/>
          <p14:tracePt t="17581" x="3886200" y="3195638"/>
          <p14:tracePt t="17586" x="3933825" y="3255963"/>
          <p14:tracePt t="17598" x="4017963" y="3363913"/>
          <p14:tracePt t="17602" x="4089400" y="3446463"/>
          <p14:tracePt t="17614" x="4137025" y="3517900"/>
          <p14:tracePt t="17620" x="4160838" y="3541713"/>
          <p14:tracePt t="17631" x="4232275" y="3625850"/>
          <p14:tracePt t="33891" x="4256088" y="3589338"/>
          <p14:tracePt t="33899" x="4303713" y="3517900"/>
          <p14:tracePt t="33906" x="4340225" y="3470275"/>
          <p14:tracePt t="33914" x="4398963" y="3398838"/>
          <p14:tracePt t="33922" x="4459288" y="3327400"/>
          <p14:tracePt t="33930" x="4530725" y="3255963"/>
          <p14:tracePt t="33939" x="4660900" y="3124200"/>
          <p14:tracePt t="33946" x="4803775" y="2981325"/>
          <p14:tracePt t="33955" x="4959350" y="2838450"/>
          <p14:tracePt t="33963" x="5114925" y="2719388"/>
          <p14:tracePt t="33971" x="5245100" y="2600325"/>
          <p14:tracePt t="33979" x="5387975" y="2492375"/>
          <p14:tracePt t="33987" x="5459413" y="2457450"/>
          <p14:tracePt t="33994" x="5580063" y="2373313"/>
          <p14:tracePt t="34003" x="5675313" y="2301875"/>
          <p14:tracePt t="34012" x="5770563" y="2241550"/>
          <p14:tracePt t="34019" x="5853113" y="2193925"/>
          <p14:tracePt t="34027" x="5924550" y="2159000"/>
          <p14:tracePt t="34035" x="5984875" y="2111375"/>
          <p14:tracePt t="34044" x="6019800" y="2098675"/>
          <p14:tracePt t="34052" x="6056313" y="2074863"/>
          <p14:tracePt t="34060" x="6127750" y="2039938"/>
          <p14:tracePt t="34067" x="6164263" y="2016125"/>
          <p14:tracePt t="34076" x="6188075" y="2003425"/>
          <p14:tracePt t="34084" x="6235700" y="1968500"/>
          <p14:tracePt t="34093" x="6270625" y="1955800"/>
          <p14:tracePt t="34100" x="6294438" y="1931988"/>
          <p14:tracePt t="34110" x="6342063" y="1908175"/>
          <p14:tracePt t="34116" x="6365875" y="1884363"/>
          <p14:tracePt t="34127" x="6402388" y="1860550"/>
          <p14:tracePt t="34133" x="6426200" y="1849438"/>
          <p14:tracePt t="34143" x="6450013" y="1836738"/>
          <p14:tracePt t="34149" x="6473825" y="1824038"/>
          <p14:tracePt t="34159" x="6497638" y="1800225"/>
          <p14:tracePt t="34166" x="6508750" y="1789113"/>
          <p14:tracePt t="34175" x="6532563" y="1776413"/>
          <p14:tracePt t="34182" x="6569075" y="1752600"/>
          <p14:tracePt t="34191" x="6592888" y="1728788"/>
          <p14:tracePt t="34197" x="6651625" y="1670050"/>
          <p14:tracePt t="34208" x="6711950" y="1622425"/>
          <p14:tracePt t="34213" x="6783388" y="1562100"/>
          <p14:tracePt t="34224" x="6867525" y="1490663"/>
          <p14:tracePt t="34229" x="6950075" y="1408113"/>
          <p14:tracePt t="34241" x="7010400" y="1358900"/>
          <p14:tracePt t="34246" x="7092950" y="1287463"/>
          <p14:tracePt t="34258" x="7164388" y="1204913"/>
          <p14:tracePt t="34263" x="7200900" y="1181100"/>
          <p14:tracePt t="34275" x="7248525" y="1144588"/>
          <p14:tracePt t="34279" x="7283450" y="1096963"/>
          <p14:tracePt t="34291" x="7307263" y="1073150"/>
          <p14:tracePt t="34296" x="7332663" y="1062038"/>
          <p14:tracePt t="34308" x="7332663" y="1049338"/>
          <p14:tracePt t="34310" x="7343775" y="1038225"/>
          <p14:tracePt t="34327" x="7356475" y="1038225"/>
          <p14:tracePt t="34448" x="7343775" y="1038225"/>
          <p14:tracePt t="34456" x="7343775" y="1049338"/>
          <p14:tracePt t="34464" x="7343775" y="1062038"/>
          <p14:tracePt t="34472" x="7332663" y="1085850"/>
          <p14:tracePt t="34480" x="7319963" y="1109663"/>
          <p14:tracePt t="34488" x="7319963" y="1120775"/>
          <p14:tracePt t="34496" x="7307263" y="1133475"/>
          <p14:tracePt t="34504" x="7307263" y="1157288"/>
          <p14:tracePt t="34512" x="7296150" y="1168400"/>
          <p14:tracePt t="34520" x="7296150" y="1181100"/>
          <p14:tracePt t="34528" x="7283450" y="1181100"/>
          <p14:tracePt t="34537" x="7283450" y="1192213"/>
          <p14:tracePt t="34544" x="7283450" y="1204913"/>
          <p14:tracePt t="34577" x="7272338" y="1216025"/>
          <p14:tracePt t="34618" x="7272338" y="1228725"/>
          <p14:tracePt t="34650" x="7272338" y="1252538"/>
          <p14:tracePt t="34659" x="7272338" y="1263650"/>
          <p14:tracePt t="34666" x="7259638" y="1287463"/>
          <p14:tracePt t="34674" x="7248525" y="1300163"/>
          <p14:tracePt t="34681" x="7248525" y="1323975"/>
          <p14:tracePt t="34691" x="7235825" y="1347788"/>
          <p14:tracePt t="34698" x="7235825" y="1358900"/>
          <p14:tracePt t="34707" x="7235825" y="1384300"/>
          <p14:tracePt t="34714" x="7224713" y="1395413"/>
          <p14:tracePt t="34722" x="7224713" y="1408113"/>
          <p14:tracePt t="34747" x="7224713" y="1419225"/>
          <p14:tracePt t="37653" x="7188200" y="1419225"/>
          <p14:tracePt t="37662" x="7153275" y="1431925"/>
          <p14:tracePt t="37669" x="7105650" y="1431925"/>
          <p14:tracePt t="37678" x="7058025" y="1443038"/>
          <p14:tracePt t="37685" x="7010400" y="1455738"/>
          <p14:tracePt t="37694" x="6973888" y="1455738"/>
          <p14:tracePt t="37702" x="6938963" y="1466850"/>
          <p14:tracePt t="37710" x="6891338" y="1490663"/>
          <p14:tracePt t="37718" x="6854825" y="1490663"/>
          <p14:tracePt t="37726" x="6819900" y="1503363"/>
          <p14:tracePt t="37735" x="6735763" y="1538288"/>
          <p14:tracePt t="37742" x="6664325" y="1562100"/>
          <p14:tracePt t="37750" x="6532563" y="1609725"/>
          <p14:tracePt t="37758" x="6450013" y="1657350"/>
          <p14:tracePt t="37766" x="6354763" y="1717675"/>
          <p14:tracePt t="37774" x="6246813" y="1789113"/>
          <p14:tracePt t="37782" x="6151563" y="1860550"/>
          <p14:tracePt t="37790" x="6091238" y="1908175"/>
          <p14:tracePt t="37799" x="5995988" y="1968500"/>
          <p14:tracePt t="37806" x="5913438" y="2039938"/>
          <p14:tracePt t="37815" x="5853113" y="2098675"/>
          <p14:tracePt t="37822" x="5829300" y="2111375"/>
          <p14:tracePt t="37830" x="5781675" y="2146300"/>
          <p14:tracePt t="37839" x="5734050" y="2182813"/>
          <p14:tracePt t="37847" x="5675313" y="2217738"/>
          <p14:tracePt t="37855" x="5638800" y="2254250"/>
          <p14:tracePt t="37863" x="5614988" y="2265363"/>
          <p14:tracePt t="37871" x="5580063" y="2290763"/>
          <p14:tracePt t="37880" x="5543550" y="2314575"/>
          <p14:tracePt t="37887" x="5508625" y="2338388"/>
          <p14:tracePt t="37897" x="5472113" y="2349500"/>
          <p14:tracePt t="37903" x="5435600" y="2373313"/>
          <p14:tracePt t="37914" x="5400675" y="2397125"/>
          <p14:tracePt t="37920" x="5376863" y="2409825"/>
          <p14:tracePt t="37929" x="5340350" y="2420938"/>
          <p14:tracePt t="37936" x="5305425" y="2433638"/>
          <p14:tracePt t="37946" x="5281613" y="2444750"/>
          <p14:tracePt t="37952" x="5233988" y="2468563"/>
          <p14:tracePt t="37962" x="5186363" y="2492375"/>
          <p14:tracePt t="37969" x="5149850" y="2492375"/>
          <p14:tracePt t="37979" x="5102225" y="2516188"/>
          <p14:tracePt t="37985" x="5054600" y="2528888"/>
          <p14:tracePt t="37996" x="5006975" y="2540000"/>
          <p14:tracePt t="38002" x="4959350" y="2552700"/>
          <p14:tracePt t="38012" x="4935538" y="2552700"/>
          <p14:tracePt t="38018" x="4900613" y="2552700"/>
          <p14:tracePt t="38029" x="4851400" y="2563813"/>
          <p14:tracePt t="38033" x="4816475" y="2563813"/>
          <p14:tracePt t="38046" x="4779963" y="2576513"/>
          <p14:tracePt t="38051" x="4756150" y="2587625"/>
          <p14:tracePt t="38063" x="4721225" y="2587625"/>
          <p14:tracePt t="38067" x="4673600" y="2587625"/>
          <p14:tracePt t="38079" x="4637088" y="2600325"/>
          <p14:tracePt t="38084" x="4589463" y="2600325"/>
          <p14:tracePt t="38096" x="4554538" y="2611438"/>
          <p14:tracePt t="38102" x="4494213" y="2611438"/>
          <p14:tracePt t="38113" x="4446588" y="2624138"/>
          <p14:tracePt t="38118" x="4398963" y="2624138"/>
          <p14:tracePt t="38129" x="4375150" y="2635250"/>
          <p14:tracePt t="38132" x="4292600" y="2647950"/>
          <p14:tracePt t="38139" x="4268788" y="2647950"/>
          <p14:tracePt t="38147" x="4195763" y="2659063"/>
          <p14:tracePt t="38154" x="4160838" y="2671763"/>
          <p14:tracePt t="38164" x="4113213" y="2671763"/>
          <p14:tracePt t="38170" x="4076700" y="2671763"/>
          <p14:tracePt t="38181" x="4017963" y="2682875"/>
          <p14:tracePt t="38188" x="3970338" y="2682875"/>
          <p14:tracePt t="38196" x="3922713" y="2695575"/>
          <p14:tracePt t="38203" x="3862388" y="2695575"/>
          <p14:tracePt t="38213" x="3814763" y="2706688"/>
          <p14:tracePt t="38220" x="3756025" y="2706688"/>
          <p14:tracePt t="38229" x="3695700" y="2719388"/>
          <p14:tracePt t="38236" x="3635375" y="2719388"/>
          <p14:tracePt t="38245" x="3576638" y="2730500"/>
          <p14:tracePt t="38252" x="3516313" y="2730500"/>
          <p14:tracePt t="38262" x="3444875" y="2730500"/>
          <p14:tracePt t="38268" x="3338513" y="2743200"/>
          <p14:tracePt t="38279" x="3290888" y="2743200"/>
          <p14:tracePt t="38285" x="3206750" y="2755900"/>
          <p14:tracePt t="38296" x="3124200" y="2755900"/>
          <p14:tracePt t="38301" x="3027363" y="2755900"/>
          <p14:tracePt t="38312" x="2944813" y="2767013"/>
          <p14:tracePt t="38317" x="2860675" y="2767013"/>
          <p14:tracePt t="38329" x="2693988" y="2767013"/>
          <p14:tracePt t="38334" x="2587625" y="2767013"/>
          <p14:tracePt t="38346" x="2479675" y="2767013"/>
          <p14:tracePt t="38350" x="2419350" y="2767013"/>
          <p14:tracePt t="38362" x="2300288" y="2767013"/>
          <p14:tracePt t="38368" x="2133600" y="2767013"/>
          <p14:tracePt t="38380" x="2074863" y="2767013"/>
          <p14:tracePt t="38383" x="1966913" y="2767013"/>
          <p14:tracePt t="38396" x="1860550" y="2767013"/>
          <p14:tracePt t="38400" x="1776413" y="2767013"/>
          <p14:tracePt t="38413" x="1681163" y="2767013"/>
          <p14:tracePt t="38417" x="1585913" y="2743200"/>
          <p14:tracePt t="38430" x="1454150" y="2695575"/>
          <p14:tracePt t="38434" x="1419225" y="2659063"/>
          <p14:tracePt t="38446" x="1287463" y="2576513"/>
          <p14:tracePt t="38450" x="1252538" y="2540000"/>
          <p14:tracePt t="38463" x="1155700" y="2433638"/>
          <p14:tracePt t="38467" x="1131888" y="2386013"/>
          <p14:tracePt t="38479" x="1096963" y="2301875"/>
          <p14:tracePt t="38480" x="1060450" y="2230438"/>
          <p14:tracePt t="38486" x="1049338" y="2193925"/>
          <p14:tracePt t="38496" x="1036638" y="2159000"/>
          <p14:tracePt t="38502" x="1025525" y="2111375"/>
          <p14:tracePt t="38512" x="1025525" y="2087563"/>
          <p14:tracePt t="38518" x="1012825" y="2063750"/>
          <p14:tracePt t="38529" x="1012825" y="2051050"/>
          <p14:tracePt t="38535" x="1012825" y="2039938"/>
          <p14:tracePt t="38583" x="1001713" y="2039938"/>
          <p14:tracePt t="38600" x="977900" y="2051050"/>
          <p14:tracePt t="38607" x="954088" y="2051050"/>
          <p14:tracePt t="38615" x="906463" y="2074863"/>
          <p14:tracePt t="38623" x="869950" y="2087563"/>
          <p14:tracePt t="38631" x="811213" y="2098675"/>
          <p14:tracePt t="38640" x="787400" y="2098675"/>
          <p14:tracePt t="38647" x="750888" y="2111375"/>
          <p14:tracePt t="38656" x="727075" y="2122488"/>
          <p14:tracePt t="38664" x="715963" y="2135188"/>
          <p14:tracePt t="38672" x="692150" y="2159000"/>
          <p14:tracePt t="38680" x="692150" y="2193925"/>
          <p14:tracePt t="38688" x="679450" y="2265363"/>
          <p14:tracePt t="38696" x="679450" y="2338388"/>
          <p14:tracePt t="38704" x="679450" y="2433638"/>
          <p14:tracePt t="38712" x="679450" y="2552700"/>
          <p14:tracePt t="38720" x="679450" y="2611438"/>
          <p14:tracePt t="38729" x="703263" y="2706688"/>
          <p14:tracePt t="38736" x="739775" y="2790825"/>
          <p14:tracePt t="38745" x="774700" y="2874963"/>
          <p14:tracePt t="38752" x="822325" y="2922588"/>
          <p14:tracePt t="38760" x="858838" y="2970213"/>
          <p14:tracePt t="38768" x="906463" y="3017838"/>
          <p14:tracePt t="38777" x="941388" y="3041650"/>
          <p14:tracePt t="38785" x="1001713" y="3052763"/>
          <p14:tracePt t="38793" x="1060450" y="3065463"/>
          <p14:tracePt t="38801" x="1155700" y="3076575"/>
          <p14:tracePt t="38809" x="1252538" y="3076575"/>
          <p14:tracePt t="38817" x="1371600" y="3065463"/>
          <p14:tracePt t="38825" x="1573213" y="2994025"/>
          <p14:tracePt t="38833" x="1752600" y="2898775"/>
          <p14:tracePt t="38841" x="1836738" y="2838450"/>
          <p14:tracePt t="38849" x="1979613" y="2755900"/>
          <p14:tracePt t="38858" x="2027238" y="2706688"/>
          <p14:tracePt t="38865" x="2074863" y="2671763"/>
          <p14:tracePt t="38874" x="2146300" y="2611438"/>
          <p14:tracePt t="38881" x="2193925" y="2563813"/>
          <p14:tracePt t="38890" x="2228850" y="2528888"/>
          <p14:tracePt t="38898" x="2252663" y="2505075"/>
          <p14:tracePt t="38906" x="2265363" y="2457450"/>
          <p14:tracePt t="38914" x="2265363" y="2444750"/>
          <p14:tracePt t="38922" x="2265363" y="2420938"/>
          <p14:tracePt t="38931" x="2265363" y="2409825"/>
          <p14:tracePt t="38938" x="2241550" y="2349500"/>
          <p14:tracePt t="38946" x="2193925" y="2301875"/>
          <p14:tracePt t="38955" x="2133600" y="2254250"/>
          <p14:tracePt t="38963" x="2062163" y="2206625"/>
          <p14:tracePt t="38971" x="1966913" y="2170113"/>
          <p14:tracePt t="38980" x="1884363" y="2146300"/>
          <p14:tracePt t="38987" x="1824038" y="2146300"/>
          <p14:tracePt t="38996" x="1752600" y="2146300"/>
          <p14:tracePt t="39003" x="1716088" y="2146300"/>
          <p14:tracePt t="39013" x="1681163" y="2146300"/>
          <p14:tracePt t="39019" x="1620838" y="2146300"/>
          <p14:tracePt t="39029" x="1620838" y="2170113"/>
          <p14:tracePt t="39036" x="1620838" y="2182813"/>
          <p14:tracePt t="39045" x="1620838" y="2193925"/>
          <p14:tracePt t="39052" x="1620838" y="2206625"/>
          <p14:tracePt t="39062" x="1620838" y="2230438"/>
          <p14:tracePt t="39068" x="1657350" y="2290763"/>
          <p14:tracePt t="39079" x="1681163" y="2325688"/>
          <p14:tracePt t="39084" x="1716088" y="2409825"/>
          <p14:tracePt t="39095" x="1763713" y="2492375"/>
          <p14:tracePt t="39100" x="1811338" y="2587625"/>
          <p14:tracePt t="39112" x="1871663" y="2682875"/>
          <p14:tracePt t="39116" x="1955800" y="2803525"/>
          <p14:tracePt t="39129" x="2038350" y="2909888"/>
          <p14:tracePt t="39135" x="2085975" y="2957513"/>
          <p14:tracePt t="39146" x="2181225" y="3041650"/>
          <p14:tracePt t="39152" x="2265363" y="3124200"/>
          <p14:tracePt t="39163" x="2419350" y="3221038"/>
          <p14:tracePt t="39169" x="2527300" y="3268663"/>
          <p14:tracePt t="39179" x="2635250" y="3303588"/>
          <p14:tracePt t="39185" x="2730500" y="3316288"/>
          <p14:tracePt t="39196" x="2849563" y="3327400"/>
          <p14:tracePt t="39201" x="2968625" y="3327400"/>
          <p14:tracePt t="39213" x="3087688" y="3327400"/>
          <p14:tracePt t="39215" x="3148013" y="3327400"/>
          <p14:tracePt t="39221" x="3243263" y="3303588"/>
          <p14:tracePt t="39230" x="3338513" y="3268663"/>
          <p14:tracePt t="39237" x="3421063" y="3232150"/>
          <p14:tracePt t="39247" x="3444875" y="3221038"/>
          <p14:tracePt t="39253" x="3505200" y="3208338"/>
          <p14:tracePt t="39263" x="3540125" y="3184525"/>
          <p14:tracePt t="39270" x="3563938" y="3184525"/>
          <p14:tracePt t="39280" x="3576638" y="3171825"/>
          <p14:tracePt t="39286" x="3587750" y="3171825"/>
          <p14:tracePt t="39302" x="3600450" y="3160713"/>
          <p14:tracePt t="39326" x="3611563" y="3160713"/>
          <p14:tracePt t="39351" x="3624263" y="3160713"/>
          <p14:tracePt t="39359" x="3635375" y="3160713"/>
          <p14:tracePt t="39367" x="3671888" y="3160713"/>
          <p14:tracePt t="39375" x="3708400" y="3160713"/>
          <p14:tracePt t="39382" x="3767138" y="3160713"/>
          <p14:tracePt t="39391" x="3827463" y="3160713"/>
          <p14:tracePt t="39399" x="3886200" y="3184525"/>
          <p14:tracePt t="39407" x="3946525" y="3208338"/>
          <p14:tracePt t="41490" x="3957638" y="3208338"/>
          <p14:tracePt t="41498" x="4029075" y="3195638"/>
          <p14:tracePt t="41506" x="4137025" y="3160713"/>
          <p14:tracePt t="41514" x="4256088" y="3124200"/>
          <p14:tracePt t="41522" x="4387850" y="3076575"/>
          <p14:tracePt t="41530" x="4530725" y="3028950"/>
          <p14:tracePt t="41538" x="4816475" y="2933700"/>
          <p14:tracePt t="41546" x="5114925" y="2838450"/>
          <p14:tracePt t="41554" x="5424488" y="2730500"/>
          <p14:tracePt t="41562" x="5746750" y="2611438"/>
          <p14:tracePt t="41571" x="5900738" y="2552700"/>
          <p14:tracePt t="41579" x="6402388" y="2373313"/>
          <p14:tracePt t="41586" x="6532563" y="2338388"/>
          <p14:tracePt t="41595" x="6783388" y="2254250"/>
          <p14:tracePt t="41602" x="6867525" y="2217738"/>
          <p14:tracePt t="41611" x="7045325" y="2146300"/>
          <p14:tracePt t="41619" x="7200900" y="2087563"/>
          <p14:tracePt t="41628" x="7307263" y="2039938"/>
          <p14:tracePt t="41635" x="7343775" y="2027238"/>
          <p14:tracePt t="41643" x="7427913" y="1992313"/>
          <p14:tracePt t="41651" x="7475538" y="1968500"/>
          <p14:tracePt t="41659" x="7523163" y="1944688"/>
          <p14:tracePt t="41667" x="7546975" y="1931988"/>
          <p14:tracePt t="41676" x="7558088" y="1920875"/>
          <p14:tracePt t="41684" x="7570788" y="1908175"/>
          <p14:tracePt t="41691" x="7581900" y="1908175"/>
          <p14:tracePt t="41700" x="7594600" y="1897063"/>
          <p14:tracePt t="41781" x="7594600" y="1908175"/>
          <p14:tracePt t="41788" x="7581900" y="1955800"/>
          <p14:tracePt t="41797" x="7570788" y="2016125"/>
          <p14:tracePt t="41804" x="7534275" y="2098675"/>
          <p14:tracePt t="41813" x="7523163" y="2146300"/>
          <p14:tracePt t="41821" x="7510463" y="2230438"/>
          <p14:tracePt t="41829" x="7499350" y="2265363"/>
          <p14:tracePt t="41837" x="7486650" y="2325688"/>
          <p14:tracePt t="41845" x="7486650" y="2373313"/>
          <p14:tracePt t="41853" x="7475538" y="2397125"/>
          <p14:tracePt t="41862" x="7475538" y="2433638"/>
          <p14:tracePt t="41879" x="7475538" y="2457450"/>
          <p14:tracePt t="41902" x="7475538" y="2468563"/>
          <p14:tracePt t="42056" x="7475538" y="2397125"/>
          <p14:tracePt t="42063" x="7475538" y="2301875"/>
          <p14:tracePt t="42072" x="7523163" y="2159000"/>
          <p14:tracePt t="42079" x="7546975" y="2074863"/>
          <p14:tracePt t="42088" x="7594600" y="1897063"/>
          <p14:tracePt t="42096" x="7618413" y="1812925"/>
          <p14:tracePt t="42104" x="7653338" y="1670050"/>
          <p14:tracePt t="42112" x="7689850" y="1562100"/>
          <p14:tracePt t="42121" x="7700963" y="1514475"/>
          <p14:tracePt t="42129" x="7724775" y="1431925"/>
          <p14:tracePt t="42136" x="7737475" y="1384300"/>
          <p14:tracePt t="42145" x="7748588" y="1347788"/>
          <p14:tracePt t="42152" x="7748588" y="1335088"/>
          <p14:tracePt t="42160" x="7761288" y="1323975"/>
          <p14:tracePt t="42177" x="7772400" y="1323975"/>
          <p14:tracePt t="42193" x="7785100" y="1371600"/>
          <p14:tracePt t="42201" x="7785100" y="1455738"/>
          <p14:tracePt t="42209" x="7796213" y="1550988"/>
          <p14:tracePt t="42217" x="7808913" y="1657350"/>
          <p14:tracePt t="42225" x="7808913" y="1789113"/>
          <p14:tracePt t="42233" x="7820025" y="1931988"/>
          <p14:tracePt t="42241" x="7820025" y="1992313"/>
          <p14:tracePt t="42249" x="7820025" y="2111375"/>
          <p14:tracePt t="42258" x="7820025" y="2217738"/>
          <p14:tracePt t="42267" x="7820025" y="2254250"/>
          <p14:tracePt t="42273" x="7820025" y="2362200"/>
          <p14:tracePt t="42284" x="7820025" y="2420938"/>
          <p14:tracePt t="42290" x="7820025" y="2481263"/>
          <p14:tracePt t="42299" x="7820025" y="2528888"/>
          <p14:tracePt t="42306" x="7820025" y="2576513"/>
          <p14:tracePt t="42317" x="7820025" y="2600325"/>
          <p14:tracePt t="42322" x="7820025" y="2624138"/>
          <p14:tracePt t="42332" x="7808913" y="2647950"/>
          <p14:tracePt t="42339" x="7808913" y="2671763"/>
          <p14:tracePt t="42349" x="7796213" y="2682875"/>
          <p14:tracePt t="42355" x="7796213" y="2695575"/>
          <p14:tracePt t="42379" x="7796213" y="2706688"/>
          <p14:tracePt t="45326" x="7761288" y="2706688"/>
          <p14:tracePt t="45334" x="7700963" y="2706688"/>
          <p14:tracePt t="45342" x="7666038" y="2706688"/>
          <p14:tracePt t="45350" x="7605713" y="2706688"/>
          <p14:tracePt t="45358" x="7558088" y="2706688"/>
          <p14:tracePt t="45366" x="7510463" y="2706688"/>
          <p14:tracePt t="45375" x="7451725" y="2706688"/>
          <p14:tracePt t="45383" x="7367588" y="2706688"/>
          <p14:tracePt t="45391" x="7283450" y="2706688"/>
          <p14:tracePt t="45399" x="7200900" y="2706688"/>
          <p14:tracePt t="45407" x="7129463" y="2706688"/>
          <p14:tracePt t="45418" x="7069138" y="2706688"/>
          <p14:tracePt t="45423" x="7021513" y="2695575"/>
          <p14:tracePt t="45431" x="6973888" y="2695575"/>
          <p14:tracePt t="45439" x="6915150" y="2695575"/>
          <p14:tracePt t="45449" x="6854825" y="2682875"/>
          <p14:tracePt t="45455" x="6807200" y="2682875"/>
          <p14:tracePt t="45463" x="6759575" y="2671763"/>
          <p14:tracePt t="45471" x="6699250" y="2671763"/>
          <p14:tracePt t="45480" x="6651625" y="2659063"/>
          <p14:tracePt t="45487" x="6604000" y="2659063"/>
          <p14:tracePt t="45496" x="6580188" y="2659063"/>
          <p14:tracePt t="45504" x="6545263" y="2647950"/>
          <p14:tracePt t="45512" x="6473825" y="2647950"/>
          <p14:tracePt t="45520" x="6450013" y="2647950"/>
          <p14:tracePt t="45528" x="6413500" y="2647950"/>
          <p14:tracePt t="45536" x="6378575" y="2647950"/>
          <p14:tracePt t="45544" x="6354763" y="2647950"/>
          <p14:tracePt t="45552" x="6318250" y="2647950"/>
          <p14:tracePt t="45561" x="6294438" y="2647950"/>
          <p14:tracePt t="45568" x="6270625" y="2647950"/>
          <p14:tracePt t="45577" x="6246813" y="2647950"/>
          <p14:tracePt t="45585" x="6235700" y="2647950"/>
          <p14:tracePt t="45593" x="6211888" y="2647950"/>
          <p14:tracePt t="45601" x="6188075" y="2635250"/>
          <p14:tracePt t="45609" x="6175375" y="2635250"/>
          <p14:tracePt t="45617" x="6151563" y="2635250"/>
          <p14:tracePt t="45625" x="6127750" y="2635250"/>
          <p14:tracePt t="45634" x="6091238" y="2624138"/>
          <p14:tracePt t="45641" x="6080125" y="2624138"/>
          <p14:tracePt t="45651" x="6043613" y="2624138"/>
          <p14:tracePt t="45657" x="6019800" y="2624138"/>
          <p14:tracePt t="45666" x="5995988" y="2624138"/>
          <p14:tracePt t="45673" x="5972175" y="2624138"/>
          <p14:tracePt t="45683" x="5937250" y="2624138"/>
          <p14:tracePt t="45689" x="5913438" y="2624138"/>
          <p14:tracePt t="45699" x="5900738" y="2624138"/>
          <p14:tracePt t="45705" x="5876925" y="2624138"/>
          <p14:tracePt t="45715" x="5865813" y="2611438"/>
          <p14:tracePt t="45722" x="5842000" y="2611438"/>
          <p14:tracePt t="45731" x="5829300" y="2611438"/>
          <p14:tracePt t="45737" x="5805488" y="2611438"/>
          <p14:tracePt t="45748" x="5781675" y="2611438"/>
          <p14:tracePt t="45754" x="5757863" y="2611438"/>
          <p14:tracePt t="45765" x="5722938" y="2600325"/>
          <p14:tracePt t="45770" x="5710238" y="2600325"/>
          <p14:tracePt t="45781" x="5686425" y="2600325"/>
          <p14:tracePt t="45786" x="5651500" y="2600325"/>
          <p14:tracePt t="45798" x="5627688" y="2587625"/>
          <p14:tracePt t="45802" x="5603875" y="2587625"/>
          <p14:tracePt t="45815" x="5580063" y="2587625"/>
          <p14:tracePt t="45819" x="5567363" y="2587625"/>
          <p14:tracePt t="45831" x="5543550" y="2587625"/>
          <p14:tracePt t="45835" x="5532438" y="2587625"/>
          <p14:tracePt t="45848" x="5519738" y="2576513"/>
          <p14:tracePt t="45851" x="5495925" y="2576513"/>
          <p14:tracePt t="45865" x="5483225" y="2576513"/>
          <p14:tracePt t="45868" x="5472113" y="2563813"/>
          <p14:tracePt t="45882" x="5459413" y="2563813"/>
          <p14:tracePt t="45884" x="5435600" y="2563813"/>
          <p14:tracePt t="45898" x="5424488" y="2552700"/>
          <p14:tracePt t="45901" x="5411788" y="2552700"/>
          <p14:tracePt t="45915" x="5400675" y="2540000"/>
          <p14:tracePt t="45918" x="5387975" y="2540000"/>
          <p14:tracePt t="45932" x="5376863" y="2540000"/>
          <p14:tracePt t="45934" x="5364163" y="2528888"/>
          <p14:tracePt t="45948" x="5353050" y="2528888"/>
          <p14:tracePt t="45972" x="5340350" y="2528888"/>
          <p14:tracePt t="45980" x="5340350" y="2516188"/>
          <p14:tracePt t="46020" x="5316538" y="2516188"/>
          <p14:tracePt t="46029" x="5305425" y="2516188"/>
          <p14:tracePt t="46037" x="5281613" y="2505075"/>
          <p14:tracePt t="46045" x="5257800" y="2505075"/>
          <p14:tracePt t="46053" x="5233988" y="2492375"/>
          <p14:tracePt t="46061" x="5221288" y="2492375"/>
          <p14:tracePt t="46069" x="5197475" y="2481263"/>
          <p14:tracePt t="46077" x="5173663" y="2481263"/>
          <p14:tracePt t="46085" x="5162550" y="2468563"/>
          <p14:tracePt t="46093" x="5149850" y="2468563"/>
          <p14:tracePt t="46117" x="5138738" y="2468563"/>
          <p14:tracePt t="46166" x="5126038" y="2457450"/>
          <p14:tracePt t="46174" x="5102225" y="2457450"/>
          <p14:tracePt t="46182" x="5091113" y="2457450"/>
          <p14:tracePt t="46190" x="5078413" y="2457450"/>
          <p14:tracePt t="46199" x="5067300" y="2444750"/>
          <p14:tracePt t="46206" x="5043488" y="2444750"/>
          <p14:tracePt t="46215" x="5030788" y="2444750"/>
          <p14:tracePt t="46230" x="5019675" y="2444750"/>
          <p14:tracePt t="46255" x="5006975" y="2444750"/>
          <p14:tracePt t="49702" x="4995863" y="2444750"/>
          <p14:tracePt t="49710" x="4983163" y="2433638"/>
          <p14:tracePt t="49717" x="4959350" y="2420938"/>
          <p14:tracePt t="49726" x="4935538" y="2409825"/>
          <p14:tracePt t="49734" x="4911725" y="2397125"/>
          <p14:tracePt t="49742" x="4875213" y="2386013"/>
          <p14:tracePt t="49750" x="4864100" y="2373313"/>
          <p14:tracePt t="49758" x="4827588" y="2349500"/>
          <p14:tracePt t="49766" x="4779963" y="2325688"/>
          <p14:tracePt t="49774" x="4756150" y="2314575"/>
          <p14:tracePt t="49782" x="4732338" y="2301875"/>
          <p14:tracePt t="49790" x="4697413" y="2278063"/>
          <p14:tracePt t="49799" x="4673600" y="2265363"/>
          <p14:tracePt t="49807" x="4649788" y="2254250"/>
          <p14:tracePt t="49815" x="4637088" y="2241550"/>
          <p14:tracePt t="49823" x="4613275" y="2230438"/>
          <p14:tracePt t="49831" x="4589463" y="2217738"/>
          <p14:tracePt t="49840" x="4565650" y="2206625"/>
          <p14:tracePt t="49847" x="4541838" y="2206625"/>
          <p14:tracePt t="49857" x="4530725" y="2193925"/>
          <p14:tracePt t="49863" x="4518025" y="2182813"/>
          <p14:tracePt t="49873" x="4494213" y="2170113"/>
          <p14:tracePt t="49879" x="4483100" y="2159000"/>
          <p14:tracePt t="49889" x="4470400" y="2159000"/>
          <p14:tracePt t="49895" x="4459288" y="2159000"/>
          <p14:tracePt t="49906" x="4446588" y="2146300"/>
          <p14:tracePt t="49912" x="4435475" y="2135188"/>
          <p14:tracePt t="49922" x="4422775" y="2135188"/>
          <p14:tracePt t="49928" x="4411663" y="2122488"/>
          <p14:tracePt t="49939" x="4398963" y="2122488"/>
          <p14:tracePt t="49944" x="4364038" y="2098675"/>
          <p14:tracePt t="49955" x="4351338" y="2087563"/>
          <p14:tracePt t="49961" x="4327525" y="2074863"/>
          <p14:tracePt t="49972" x="4292600" y="2063750"/>
          <p14:tracePt t="49977" x="4268788" y="2051050"/>
          <p14:tracePt t="49988" x="4256088" y="2039938"/>
          <p14:tracePt t="49992" x="4208463" y="2016125"/>
          <p14:tracePt t="50005" x="4184650" y="2003425"/>
          <p14:tracePt t="50011" x="4160838" y="1992313"/>
          <p14:tracePt t="50022" x="4137025" y="1979613"/>
          <p14:tracePt t="50027" x="4113213" y="1968500"/>
          <p14:tracePt t="50039" x="4089400" y="1955800"/>
          <p14:tracePt t="50044" x="4065588" y="1944688"/>
          <p14:tracePt t="50055" x="4052888" y="1944688"/>
          <p14:tracePt t="50060" x="4041775" y="1931988"/>
          <p14:tracePt t="50073" x="4017963" y="1931988"/>
          <p14:tracePt t="50077" x="3994150" y="1920875"/>
          <p14:tracePt t="50089" x="3970338" y="1908175"/>
          <p14:tracePt t="50094" x="3957638" y="1897063"/>
          <p14:tracePt t="50106" x="3922713" y="1884363"/>
          <p14:tracePt t="50111" x="3910013" y="1873250"/>
          <p14:tracePt t="50122" x="3875088" y="1873250"/>
          <p14:tracePt t="50126" x="3862388" y="1860550"/>
          <p14:tracePt t="50139" x="3838575" y="1860550"/>
          <p14:tracePt t="50140" x="3814763" y="1849438"/>
          <p14:tracePt t="50146" x="3790950" y="1836738"/>
          <p14:tracePt t="50156" x="3779838" y="1836738"/>
          <p14:tracePt t="50162" x="3756025" y="1824038"/>
          <p14:tracePt t="50172" x="3732213" y="1824038"/>
          <p14:tracePt t="50178" x="3695700" y="1824038"/>
          <p14:tracePt t="50189" x="3684588" y="1812925"/>
          <p14:tracePt t="50195" x="3648075" y="1812925"/>
          <p14:tracePt t="50205" x="3611563" y="1800225"/>
          <p14:tracePt t="50212" x="3576638" y="1800225"/>
          <p14:tracePt t="50222" x="3540125" y="1800225"/>
          <p14:tracePt t="50228" x="3505200" y="1789113"/>
          <p14:tracePt t="50239" x="3481388" y="1789113"/>
          <p14:tracePt t="50244" x="3444875" y="1789113"/>
          <p14:tracePt t="50255" x="3409950" y="1789113"/>
          <p14:tracePt t="50260" x="3386138" y="1789113"/>
          <p14:tracePt t="50272" x="3349625" y="1789113"/>
          <p14:tracePt t="50276" x="3325813" y="1789113"/>
          <p14:tracePt t="50289" x="3302000" y="1789113"/>
          <p14:tracePt t="50293" x="3278188" y="1789113"/>
          <p14:tracePt t="50305" x="3254375" y="1789113"/>
          <p14:tracePt t="50310" x="3243263" y="1789113"/>
          <p14:tracePt t="50322" x="3219450" y="1776413"/>
          <p14:tracePt t="50325" x="3195638" y="1776413"/>
          <p14:tracePt t="50332" x="3182938" y="1776413"/>
          <p14:tracePt t="50340" x="3171825" y="1776413"/>
          <p14:tracePt t="50348" x="3159125" y="1776413"/>
          <p14:tracePt t="50357" x="3148013" y="1776413"/>
          <p14:tracePt t="50373" x="3135313" y="1776413"/>
          <p14:tracePt t="50397" x="3124200" y="1776413"/>
          <p14:tracePt t="50477" x="3124200" y="1789113"/>
          <p14:tracePt t="50486" x="3135313" y="1789113"/>
          <p14:tracePt t="50493" x="3148013" y="1789113"/>
          <p14:tracePt t="50501" x="3171825" y="1800225"/>
          <p14:tracePt t="50509" x="3182938" y="1812925"/>
          <p14:tracePt t="50517" x="3206750" y="1812925"/>
          <p14:tracePt t="50526" x="3230563" y="1824038"/>
          <p14:tracePt t="50534" x="3254375" y="1836738"/>
          <p14:tracePt t="50542" x="3290888" y="1849438"/>
          <p14:tracePt t="50550" x="3314700" y="1860550"/>
          <p14:tracePt t="50558" x="3362325" y="1884363"/>
          <p14:tracePt t="50566" x="3421063" y="1897063"/>
          <p14:tracePt t="50574" x="3492500" y="1920875"/>
          <p14:tracePt t="50582" x="3576638" y="1931988"/>
          <p14:tracePt t="50590" x="3635375" y="1944688"/>
          <p14:tracePt t="50598" x="3719513" y="1968500"/>
          <p14:tracePt t="50606" x="3814763" y="1979613"/>
          <p14:tracePt t="50615" x="3886200" y="1992313"/>
          <p14:tracePt t="50623" x="3922713" y="2003425"/>
          <p14:tracePt t="50631" x="3981450" y="2016125"/>
          <p14:tracePt t="50639" x="4029075" y="2027238"/>
          <p14:tracePt t="50647" x="4100513" y="2039938"/>
          <p14:tracePt t="50655" x="4137025" y="2051050"/>
          <p14:tracePt t="50663" x="4184650" y="2063750"/>
          <p14:tracePt t="50672" x="4256088" y="2087563"/>
          <p14:tracePt t="50679" x="4327525" y="2111375"/>
          <p14:tracePt t="50688" x="4411663" y="2146300"/>
          <p14:tracePt t="50695" x="4494213" y="2193925"/>
          <p14:tracePt t="50704" x="4589463" y="2254250"/>
          <p14:tracePt t="50711" x="4637088" y="2301875"/>
          <p14:tracePt t="50721" x="4732338" y="2373313"/>
          <p14:tracePt t="50728" x="4816475" y="2433638"/>
          <p14:tracePt t="50738" x="4875213" y="2492375"/>
          <p14:tracePt t="50744" x="4911725" y="2516188"/>
          <p14:tracePt t="50754" x="4959350" y="2552700"/>
          <p14:tracePt t="50760" x="4995863" y="2600325"/>
          <p14:tracePt t="50770" x="5054600" y="2659063"/>
          <p14:tracePt t="121892" x="5102225" y="2706688"/>
          <p14:tracePt t="121900" x="5162550" y="2767013"/>
          <p14:tracePt t="121908" x="5210175" y="2814638"/>
          <p14:tracePt t="121916" x="5281613" y="2874963"/>
          <p14:tracePt t="121925" x="5340350" y="2933700"/>
          <p14:tracePt t="121932" x="5400675" y="2994025"/>
          <p14:tracePt t="121941" x="5448300" y="3052763"/>
          <p14:tracePt t="121948" x="5508625" y="3124200"/>
          <p14:tracePt t="121957" x="5614988" y="3244850"/>
          <p14:tracePt t="121964" x="5734050" y="3363913"/>
          <p14:tracePt t="121973" x="5842000" y="3494088"/>
          <p14:tracePt t="121981" x="5937250" y="3613150"/>
          <p14:tracePt t="121988" x="5972175" y="3662363"/>
          <p14:tracePt t="121997" x="6043613" y="3768725"/>
          <p14:tracePt t="122005" x="6116638" y="3863975"/>
          <p14:tracePt t="122013" x="6175375" y="3935413"/>
          <p14:tracePt t="122021" x="6223000" y="4006850"/>
          <p14:tracePt t="122030" x="6259513" y="4054475"/>
          <p14:tracePt t="122037" x="6283325" y="4078288"/>
          <p14:tracePt t="122045" x="6330950" y="4138613"/>
          <p14:tracePt t="122053" x="6365875" y="4175125"/>
          <p14:tracePt t="122061" x="6402388" y="4210050"/>
          <p14:tracePt t="122070" x="6437313" y="4246563"/>
          <p14:tracePt t="122078" x="6473825" y="4294188"/>
          <p14:tracePt t="122086" x="6508750" y="4341813"/>
          <p14:tracePt t="122095" x="6556375" y="4389438"/>
          <p14:tracePt t="122102" x="6592888" y="4437063"/>
          <p14:tracePt t="122110" x="6604000" y="4460875"/>
          <p14:tracePt t="122118" x="6640513" y="4495800"/>
          <p14:tracePt t="122127" x="6664325" y="4519613"/>
          <p14:tracePt t="122135" x="6675438" y="4543425"/>
          <p14:tracePt t="122142" x="6688138" y="4556125"/>
          <p14:tracePt t="122150" x="6699250" y="4567238"/>
          <p14:tracePt t="122159" x="6711950" y="4567238"/>
          <p14:tracePt t="122167" x="6735763" y="4567238"/>
          <p14:tracePt t="122176" x="6772275" y="4556125"/>
          <p14:tracePt t="122183" x="6807200" y="4519613"/>
          <p14:tracePt t="122192" x="6843713" y="4484688"/>
          <p14:tracePt t="122199" x="6891338" y="4437063"/>
          <p14:tracePt t="122208" x="6950075" y="4376738"/>
          <p14:tracePt t="122215" x="6973888" y="4352925"/>
          <p14:tracePt t="122224" x="7010400" y="4318000"/>
          <p14:tracePt t="122231" x="7045325" y="4281488"/>
          <p14:tracePt t="122241" x="7069138" y="4257675"/>
          <p14:tracePt t="122247" x="7081838" y="4246563"/>
          <p14:tracePt t="122257" x="7092950" y="4222750"/>
          <p14:tracePt t="122272" x="7105650" y="4222750"/>
          <p14:tracePt t="122296" x="7105650" y="4233863"/>
          <p14:tracePt t="122304" x="7116763" y="4341813"/>
          <p14:tracePt t="122312" x="7116763" y="4484688"/>
          <p14:tracePt t="122321" x="7116763" y="4664075"/>
          <p14:tracePt t="122329" x="7116763" y="4926013"/>
          <p14:tracePt t="122336" x="7116763" y="5068888"/>
          <p14:tracePt t="122346" x="7116763" y="5295900"/>
          <p14:tracePt t="122352" x="7116763" y="5391150"/>
          <p14:tracePt t="122362" x="7116763" y="5570538"/>
          <p14:tracePt t="122368" x="7129463" y="5618163"/>
          <p14:tracePt t="122378" x="7129463" y="5724525"/>
          <p14:tracePt t="122385" x="7129463" y="5808663"/>
          <p14:tracePt t="122395" x="7129463" y="5843588"/>
          <p14:tracePt t="122401" x="7129463" y="5880100"/>
          <p14:tracePt t="122411" x="7129463" y="5903913"/>
          <p14:tracePt t="122425" x="7129463" y="5915025"/>
          <p14:tracePt t="122442" x="7129463" y="5927725"/>
          <p14:tracePt t="122482" x="7129463" y="5915025"/>
          <p14:tracePt t="122490" x="7140575" y="5891213"/>
          <p14:tracePt t="122498" x="7164388" y="5856288"/>
          <p14:tracePt t="122506" x="7188200" y="5819775"/>
          <p14:tracePt t="122514" x="7235825" y="5748338"/>
          <p14:tracePt t="122522" x="7283450" y="5676900"/>
          <p14:tracePt t="122530" x="7319963" y="5641975"/>
          <p14:tracePt t="122538" x="7356475" y="5570538"/>
          <p14:tracePt t="122547" x="7404100" y="5499100"/>
          <p14:tracePt t="122554" x="7415213" y="5473700"/>
          <p14:tracePt t="122563" x="7462838" y="5426075"/>
          <p14:tracePt t="122570" x="7486650" y="5391150"/>
          <p14:tracePt t="122579" x="7510463" y="5354638"/>
          <p14:tracePt t="122587" x="7534275" y="5330825"/>
          <p14:tracePt t="122595" x="7558088" y="5319713"/>
          <p14:tracePt t="122603" x="7570788" y="5307013"/>
          <p14:tracePt t="122612" x="7570788" y="5295900"/>
          <p14:tracePt t="122619" x="7581900" y="5295900"/>
          <p14:tracePt t="122629" x="7594600" y="5295900"/>
          <p14:tracePt t="122635" x="7605713" y="5295900"/>
          <p14:tracePt t="122652" x="7618413" y="5343525"/>
          <p14:tracePt t="122659" x="7642225" y="5426075"/>
          <p14:tracePt t="122667" x="7642225" y="5534025"/>
          <p14:tracePt t="122676" x="7666038" y="5772150"/>
          <p14:tracePt t="122684" x="7677150" y="5880100"/>
          <p14:tracePt t="122691" x="7677150" y="5964238"/>
          <p14:tracePt t="122700" x="7677150" y="6107113"/>
          <p14:tracePt t="122708" x="7677150" y="6154738"/>
          <p14:tracePt t="122716" x="7689850" y="6249988"/>
          <p14:tracePt t="122724" x="7689850" y="6321425"/>
          <p14:tracePt t="122732" x="7689850" y="6369050"/>
          <p14:tracePt t="122740" x="7689850" y="6405563"/>
          <p14:tracePt t="125084" x="7677150" y="6405563"/>
          <p14:tracePt t="125092" x="7653338" y="6405563"/>
          <p14:tracePt t="125100" x="7629525" y="6392863"/>
          <p14:tracePt t="125108" x="7605713" y="6380163"/>
          <p14:tracePt t="125116" x="7570788" y="6356350"/>
          <p14:tracePt t="125124" x="7486650" y="6321425"/>
          <p14:tracePt t="125132" x="7415213" y="6284913"/>
          <p14:tracePt t="125141" x="7367588" y="6261100"/>
          <p14:tracePt t="125149" x="7283450" y="6213475"/>
          <p14:tracePt t="125157" x="7212013" y="6165850"/>
          <p14:tracePt t="125165" x="7069138" y="6083300"/>
          <p14:tracePt t="125173" x="7021513" y="6046788"/>
          <p14:tracePt t="125181" x="6950075" y="5999163"/>
          <p14:tracePt t="125189" x="6867525" y="5951538"/>
          <p14:tracePt t="125197" x="6783388" y="5915025"/>
          <p14:tracePt t="125205" x="6699250" y="5867400"/>
          <p14:tracePt t="125213" x="6627813" y="5832475"/>
          <p14:tracePt t="125221" x="6556375" y="5795963"/>
          <p14:tracePt t="125230" x="6484938" y="5761038"/>
          <p14:tracePt t="125237" x="6413500" y="5724525"/>
          <p14:tracePt t="125246" x="6342063" y="5700713"/>
          <p14:tracePt t="125253" x="6270625" y="5676900"/>
          <p14:tracePt t="125262" x="6199188" y="5641975"/>
          <p14:tracePt t="125269" x="6151563" y="5618163"/>
          <p14:tracePt t="125280" x="6103938" y="5605463"/>
          <p14:tracePt t="125286" x="6091238" y="5594350"/>
          <p14:tracePt t="125296" x="6019800" y="5557838"/>
          <p14:tracePt t="125302" x="5984875" y="5546725"/>
          <p14:tracePt t="125312" x="5937250" y="5522913"/>
          <p14:tracePt t="125319" x="5900738" y="5510213"/>
          <p14:tracePt t="125328" x="5842000" y="5486400"/>
          <p14:tracePt t="125334" x="5794375" y="5473700"/>
          <p14:tracePt t="125344" x="5746750" y="5449888"/>
          <p14:tracePt t="125351" x="5686425" y="5438775"/>
          <p14:tracePt t="125361" x="5638800" y="5414963"/>
          <p14:tracePt t="125368" x="5580063" y="5391150"/>
          <p14:tracePt t="125378" x="5532438" y="5378450"/>
          <p14:tracePt t="125384" x="5472113" y="5354638"/>
          <p14:tracePt t="125394" x="5411788" y="5319713"/>
          <p14:tracePt t="125400" x="5353050" y="5295900"/>
          <p14:tracePt t="125411" x="5305425" y="5272088"/>
          <p14:tracePt t="125416" x="5233988" y="5248275"/>
          <p14:tracePt t="125428" x="5186363" y="5211763"/>
          <p14:tracePt t="125432" x="5114925" y="5187950"/>
          <p14:tracePt t="125444" x="4995863" y="5129213"/>
          <p14:tracePt t="125449" x="4887913" y="5092700"/>
          <p14:tracePt t="125461" x="4768850" y="5045075"/>
          <p14:tracePt t="125467" x="4625975" y="4997450"/>
          <p14:tracePt t="125479" x="4470400" y="4949825"/>
          <p14:tracePt t="125483" x="4316413" y="4902200"/>
          <p14:tracePt t="125495" x="4160838" y="4854575"/>
          <p14:tracePt t="125500" x="4089400" y="4830763"/>
          <p14:tracePt t="125512" x="3957638" y="4783138"/>
          <p14:tracePt t="125517" x="3851275" y="4746625"/>
          <p14:tracePt t="125529" x="3767138" y="4711700"/>
          <p14:tracePt t="125530" x="3684588" y="4687888"/>
          <p14:tracePt t="125538" x="3611563" y="4664075"/>
          <p14:tracePt t="125546" x="3563938" y="4651375"/>
          <p14:tracePt t="125552" x="3505200" y="4640263"/>
          <p14:tracePt t="125562" x="3492500" y="4627563"/>
          <p14:tracePt t="125569" x="3421063" y="4616450"/>
          <p14:tracePt t="125579" x="3397250" y="4616450"/>
          <p14:tracePt t="125585" x="3362325" y="4616450"/>
          <p14:tracePt t="125596" x="3325813" y="4616450"/>
          <p14:tracePt t="125601" x="3290888" y="4603750"/>
          <p14:tracePt t="125611" x="3267075" y="4603750"/>
          <p14:tracePt t="125617" x="3243263" y="4603750"/>
          <p14:tracePt t="125628" x="3230563" y="4603750"/>
          <p14:tracePt t="125634" x="3206750" y="4603750"/>
          <p14:tracePt t="125650" x="3182938" y="4603750"/>
          <p14:tracePt t="125661" x="3124200" y="4603750"/>
          <p14:tracePt t="125667" x="3100388" y="4603750"/>
          <p14:tracePt t="125678" x="3052763" y="4603750"/>
          <p14:tracePt t="125683" x="3003550" y="4603750"/>
          <p14:tracePt t="125694" x="2955925" y="4603750"/>
          <p14:tracePt t="125700" x="2944813" y="4603750"/>
          <p14:tracePt t="125711" x="2897188" y="4616450"/>
          <p14:tracePt t="125717" x="2873375" y="4616450"/>
          <p14:tracePt t="125728" x="2849563" y="4616450"/>
          <p14:tracePt t="125732" x="2825750" y="4627563"/>
          <p14:tracePt t="125745" x="2813050" y="4627563"/>
          <p14:tracePt t="125749" x="2801938" y="4627563"/>
          <p14:tracePt t="125779" x="2801938" y="4640263"/>
          <p14:tracePt t="125795" x="2789238" y="4640263"/>
          <p14:tracePt t="125868" x="2778125" y="4640263"/>
          <p14:tracePt t="126135" x="2789238" y="4640263"/>
          <p14:tracePt t="126159" x="2801938" y="4640263"/>
          <p14:tracePt t="126167" x="2825750" y="4640263"/>
          <p14:tracePt t="126175" x="2873375" y="4664075"/>
          <p14:tracePt t="126183" x="2921000" y="4687888"/>
          <p14:tracePt t="126191" x="2992438" y="4722813"/>
          <p14:tracePt t="126199" x="3087688" y="4770438"/>
          <p14:tracePt t="126207" x="3206750" y="4830763"/>
          <p14:tracePt t="126215" x="3325813" y="4902200"/>
          <p14:tracePt t="126224" x="3468688" y="4960938"/>
          <p14:tracePt t="126232" x="3611563" y="5033963"/>
          <p14:tracePt t="126240" x="3671888" y="5057775"/>
          <p14:tracePt t="126248" x="3790950" y="5105400"/>
          <p14:tracePt t="126256" x="3886200" y="5129213"/>
          <p14:tracePt t="126264" x="3922713" y="5140325"/>
          <p14:tracePt t="126272" x="3981450" y="5153025"/>
          <p14:tracePt t="126280" x="4029075" y="5164138"/>
          <p14:tracePt t="126288" x="4052888" y="5176838"/>
          <p14:tracePt t="126296" x="4076700" y="5176838"/>
          <p14:tracePt t="126304" x="4089400" y="5176838"/>
          <p14:tracePt t="126313" x="4113213" y="5176838"/>
          <p14:tracePt t="126321" x="4148138" y="5176838"/>
          <p14:tracePt t="126329" x="4208463" y="5164138"/>
          <p14:tracePt t="161609" x="4256088" y="5164138"/>
          <p14:tracePt t="161618" x="4303713" y="5153025"/>
          <p14:tracePt t="161625" x="4364038" y="5140325"/>
          <p14:tracePt t="161633" x="4398963" y="5140325"/>
          <p14:tracePt t="161641" x="4435475" y="5116513"/>
          <p14:tracePt t="161649" x="4470400" y="5105400"/>
          <p14:tracePt t="161659" x="4506913" y="5092700"/>
          <p14:tracePt t="161665" x="4530725" y="5081588"/>
          <p14:tracePt t="161674" x="4554538" y="5068888"/>
          <p14:tracePt t="161681" x="4578350" y="5057775"/>
          <p14:tracePt t="161691" x="4625975" y="5033963"/>
          <p14:tracePt t="161697" x="4673600" y="5021263"/>
          <p14:tracePt t="161707" x="4721225" y="4997450"/>
          <p14:tracePt t="161714" x="4816475" y="4960938"/>
          <p14:tracePt t="161724" x="4851400" y="4949825"/>
          <p14:tracePt t="161730" x="4983163" y="4913313"/>
          <p14:tracePt t="161740" x="5078413" y="4878388"/>
          <p14:tracePt t="161746" x="5197475" y="4854575"/>
          <p14:tracePt t="161756" x="5340350" y="4806950"/>
          <p14:tracePt t="161762" x="5508625" y="4759325"/>
          <p14:tracePt t="161772" x="5805488" y="4687888"/>
          <p14:tracePt t="161779" x="5900738" y="4664075"/>
          <p14:tracePt t="161789" x="6091238" y="4616450"/>
          <p14:tracePt t="161795" x="6283325" y="4567238"/>
          <p14:tracePt t="161806" x="6437313" y="4532313"/>
          <p14:tracePt t="161811" x="6508750" y="4508500"/>
          <p14:tracePt t="161822" x="6556375" y="4508500"/>
          <p14:tracePt t="161828" x="6651625" y="4484688"/>
          <p14:tracePt t="161839" x="6724650" y="4471988"/>
          <p14:tracePt t="161845" x="6759575" y="4460875"/>
          <p14:tracePt t="161856" x="6796088" y="4448175"/>
          <p14:tracePt t="161860" x="6819900" y="4448175"/>
          <p14:tracePt t="161873" x="6831013" y="4448175"/>
          <p14:tracePt t="161878" x="6831013" y="4437063"/>
          <p14:tracePt t="161893" x="6843713" y="4437063"/>
          <p14:tracePt t="161932" x="6843713" y="4448175"/>
          <p14:tracePt t="161940" x="6843713" y="4471988"/>
          <p14:tracePt t="161948" x="6843713" y="4508500"/>
          <p14:tracePt t="161956" x="6854825" y="4556125"/>
          <p14:tracePt t="161964" x="6867525" y="4651375"/>
          <p14:tracePt t="161973" x="6878638" y="4722813"/>
          <p14:tracePt t="161980" x="6891338" y="4783138"/>
          <p14:tracePt t="161989" x="6891338" y="4865688"/>
          <p14:tracePt t="161997" x="6891338" y="4949825"/>
          <p14:tracePt t="162006" x="6891338" y="4984750"/>
          <p14:tracePt t="162013" x="6891338" y="5033963"/>
          <p14:tracePt t="162022" x="6891338" y="5068888"/>
          <p14:tracePt t="162029" x="6891338" y="5092700"/>
          <p14:tracePt t="162037" x="6891338" y="5116513"/>
          <p14:tracePt t="162045" x="6891338" y="5129213"/>
          <p14:tracePt t="162053" x="6902450" y="5129213"/>
          <p14:tracePt t="162085" x="6915150" y="5116513"/>
          <p14:tracePt t="162094" x="6926263" y="5081588"/>
          <p14:tracePt t="162102" x="6950075" y="5008563"/>
          <p14:tracePt t="162110" x="6986588" y="4926013"/>
          <p14:tracePt t="162118" x="7021513" y="4841875"/>
          <p14:tracePt t="162126" x="7069138" y="4735513"/>
          <p14:tracePt t="162134" x="7081838" y="4664075"/>
          <p14:tracePt t="162142" x="7105650" y="4627563"/>
          <p14:tracePt t="162150" x="7129463" y="4567238"/>
          <p14:tracePt t="162159" x="7153275" y="4532313"/>
          <p14:tracePt t="162166" x="7177088" y="4495800"/>
          <p14:tracePt t="162174" x="7212013" y="4495800"/>
          <p14:tracePt t="162183" x="7212013" y="4508500"/>
          <p14:tracePt t="162191" x="7235825" y="4616450"/>
          <p14:tracePt t="162198" x="7259638" y="4794250"/>
          <p14:tracePt t="162207" x="7272338" y="4913313"/>
          <p14:tracePt t="162215" x="7272338" y="5092700"/>
          <p14:tracePt t="162224" x="7272338" y="5283200"/>
          <p14:tracePt t="162231" x="7272338" y="5354638"/>
          <p14:tracePt t="162241" x="7272338" y="5414963"/>
          <p14:tracePt t="162247" x="7272338" y="5522913"/>
          <p14:tracePt t="162257" x="7259638" y="5581650"/>
          <p14:tracePt t="162263" x="7259638" y="5641975"/>
          <p14:tracePt t="162273" x="7248525" y="5665788"/>
          <p14:tracePt t="162280" x="7248525" y="5689600"/>
          <p14:tracePt t="162289" x="7235825" y="5700713"/>
          <p14:tracePt t="162345" x="7235825" y="5676900"/>
          <p14:tracePt t="162353" x="7235825" y="5618163"/>
          <p14:tracePt t="162360" x="7259638" y="5557838"/>
          <p14:tracePt t="162368" x="7283450" y="5473700"/>
          <p14:tracePt t="162376" x="7307263" y="5426075"/>
          <p14:tracePt t="162385" x="7319963" y="5391150"/>
          <p14:tracePt t="162392" x="7343775" y="5330825"/>
          <p14:tracePt t="162401" x="7356475" y="5295900"/>
          <p14:tracePt t="162409" x="7367588" y="5259388"/>
          <p14:tracePt t="162417" x="7380288" y="5235575"/>
          <p14:tracePt t="162425" x="7391400" y="5224463"/>
          <p14:tracePt t="162433" x="7391400" y="5211763"/>
          <p14:tracePt t="162442" x="7391400" y="5200650"/>
          <p14:tracePt t="162458" x="7404100" y="5200650"/>
          <p14:tracePt t="162498" x="7404100" y="5211763"/>
          <p14:tracePt t="162506" x="7404100" y="5259388"/>
          <p14:tracePt t="162514" x="7404100" y="5330825"/>
          <p14:tracePt t="162522" x="7380288" y="5414963"/>
          <p14:tracePt t="162530" x="7356475" y="5546725"/>
          <p14:tracePt t="162538" x="7343775" y="5618163"/>
          <p14:tracePt t="162546" x="7307263" y="5724525"/>
          <p14:tracePt t="162554" x="7283450" y="5761038"/>
          <p14:tracePt t="162562" x="7272338" y="5832475"/>
          <p14:tracePt t="162570" x="7248525" y="5880100"/>
          <p14:tracePt t="162578" x="7235825" y="5915025"/>
          <p14:tracePt t="162586" x="7224713" y="5938838"/>
          <p14:tracePt t="162595" x="7224713" y="5951538"/>
          <p14:tracePt t="162602" x="7212013" y="5964238"/>
          <p14:tracePt t="162636" x="7200900" y="5964238"/>
          <p14:tracePt t="162652" x="7200900" y="5951538"/>
          <p14:tracePt t="162659" x="7188200" y="5903913"/>
          <p14:tracePt t="162668" x="7177088" y="5843588"/>
          <p14:tracePt t="162675" x="7153275" y="5761038"/>
          <p14:tracePt t="162684" x="7140575" y="5665788"/>
          <p14:tracePt t="162692" x="7116763" y="5534025"/>
          <p14:tracePt t="162700" x="7092950" y="5402263"/>
          <p14:tracePt t="162708" x="7081838" y="5343525"/>
          <p14:tracePt t="162716" x="7069138" y="5224463"/>
          <p14:tracePt t="162724" x="7045325" y="5129213"/>
          <p14:tracePt t="162732" x="7034213" y="5045075"/>
          <p14:tracePt t="162741" x="7021513" y="5008563"/>
          <p14:tracePt t="162748" x="7010400" y="4949825"/>
          <p14:tracePt t="162757" x="7010400" y="4913313"/>
          <p14:tracePt t="162765" x="6997700" y="4878388"/>
          <p14:tracePt t="162772" x="6997700" y="4854575"/>
          <p14:tracePt t="162789" x="6986588" y="4841875"/>
          <p14:tracePt t="162797" x="6986588" y="4830763"/>
          <p14:tracePt t="162829" x="6973888" y="4830763"/>
          <p14:tracePt t="162862" x="6962775" y="4830763"/>
          <p14:tracePt t="162870" x="6962775" y="4841875"/>
          <p14:tracePt t="162877" x="6962775" y="4854575"/>
          <p14:tracePt t="162886" x="6950075" y="4878388"/>
          <p14:tracePt t="162894" x="6938963" y="4902200"/>
          <p14:tracePt t="162902" x="6938963" y="4937125"/>
          <p14:tracePt t="162910" x="6938963" y="4984750"/>
          <p14:tracePt t="162918" x="6926263" y="5045075"/>
          <p14:tracePt t="162926" x="6926263" y="5092700"/>
          <p14:tracePt t="162934" x="6926263" y="5116513"/>
          <p14:tracePt t="162942" x="6926263" y="5153025"/>
          <p14:tracePt t="162950" x="6926263" y="5187950"/>
          <p14:tracePt t="162958" x="6926263" y="5211763"/>
          <p14:tracePt t="162966" x="6926263" y="5224463"/>
          <p14:tracePt t="162975" x="6926263" y="5235575"/>
          <p14:tracePt t="162999" x="6938963" y="5235575"/>
          <p14:tracePt t="163008" x="6938963" y="5224463"/>
          <p14:tracePt t="163015" x="6950075" y="5187950"/>
          <p14:tracePt t="163023" x="6962775" y="5140325"/>
          <p14:tracePt t="163031" x="6973888" y="5092700"/>
          <p14:tracePt t="163039" x="6986588" y="5033963"/>
          <p14:tracePt t="163047" x="6997700" y="5008563"/>
          <p14:tracePt t="163056" x="7010400" y="4949825"/>
          <p14:tracePt t="163064" x="7021513" y="4913313"/>
          <p14:tracePt t="163071" x="7034213" y="4878388"/>
          <p14:tracePt t="163079" x="7034213" y="4865688"/>
          <p14:tracePt t="163088" x="7045325" y="4854575"/>
          <p14:tracePt t="163096" x="7045325" y="4841875"/>
          <p14:tracePt t="163104" x="7045325" y="4830763"/>
          <p14:tracePt t="163145" x="7045325" y="4865688"/>
          <p14:tracePt t="163153" x="7045325" y="4926013"/>
          <p14:tracePt t="163160" x="7045325" y="5008563"/>
          <p14:tracePt t="163169" x="7045325" y="5057775"/>
          <p14:tracePt t="163176" x="7045325" y="5153025"/>
          <p14:tracePt t="163184" x="7045325" y="5224463"/>
          <p14:tracePt t="163193" x="7034213" y="5295900"/>
          <p14:tracePt t="163201" x="7021513" y="5330825"/>
          <p14:tracePt t="163209" x="7010400" y="5378450"/>
          <p14:tracePt t="163217" x="7010400" y="5426075"/>
          <p14:tracePt t="163225" x="6997700" y="5449888"/>
          <p14:tracePt t="163233" x="6997700" y="5462588"/>
          <p14:tracePt t="163242" x="6986588" y="5473700"/>
          <p14:tracePt t="163249" x="6986588" y="5486400"/>
          <p14:tracePt t="163266" x="6986588" y="5499100"/>
          <p14:tracePt t="163290" x="6973888" y="5499100"/>
          <p14:tracePt t="163315" x="6973888" y="5486400"/>
          <p14:tracePt t="163330" x="6973888" y="5473700"/>
          <p14:tracePt t="163338" x="6950075" y="5462588"/>
          <p14:tracePt t="163346" x="6915150" y="5438775"/>
          <p14:tracePt t="163354" x="6854825" y="5426075"/>
          <p14:tracePt t="163362" x="6759575" y="5414963"/>
          <p14:tracePt t="163371" x="6640513" y="5391150"/>
          <p14:tracePt t="163379" x="6521450" y="5391150"/>
          <p14:tracePt t="163387" x="6365875" y="5391150"/>
          <p14:tracePt t="163395" x="6199188" y="5391150"/>
          <p14:tracePt t="163403" x="6127750" y="5391150"/>
          <p14:tracePt t="163411" x="5984875" y="5391150"/>
          <p14:tracePt t="163419" x="5889625" y="5414963"/>
          <p14:tracePt t="163427" x="5781675" y="5426075"/>
          <p14:tracePt t="163435" x="5699125" y="5449888"/>
          <p14:tracePt t="163443" x="5627688" y="5462588"/>
          <p14:tracePt t="163451" x="5556250" y="5462588"/>
          <p14:tracePt t="163460" x="5543550" y="5473700"/>
          <p14:tracePt t="163467" x="5459413" y="5473700"/>
          <p14:tracePt t="163477" x="5435600" y="5473700"/>
          <p14:tracePt t="163484" x="5400675" y="5473700"/>
          <p14:tracePt t="163493" x="5376863" y="5473700"/>
          <p14:tracePt t="163500" x="5305425" y="5473700"/>
          <p14:tracePt t="163509" x="5268913" y="5473700"/>
          <p14:tracePt t="163516" x="5233988" y="5473700"/>
          <p14:tracePt t="163526" x="5186363" y="5462588"/>
          <p14:tracePt t="163532" x="5138738" y="5462588"/>
          <p14:tracePt t="163542" x="5091113" y="5462588"/>
          <p14:tracePt t="163548" x="5043488" y="5462588"/>
          <p14:tracePt t="163559" x="5019675" y="5462588"/>
          <p14:tracePt t="163565" x="4972050" y="5462588"/>
          <p14:tracePt t="163575" x="4935538" y="5462588"/>
          <p14:tracePt t="163581" x="4900613" y="5462588"/>
          <p14:tracePt t="163592" x="4875213" y="5462588"/>
          <p14:tracePt t="163598" x="4851400" y="5462588"/>
          <p14:tracePt t="163608" x="4827588" y="5449888"/>
          <p14:tracePt t="163614" x="4816475" y="5449888"/>
          <p14:tracePt t="163625" x="4792663" y="5449888"/>
          <p14:tracePt t="163631" x="4779963" y="5449888"/>
          <p14:tracePt t="163642" x="4756150" y="5438775"/>
          <p14:tracePt t="163658" x="4745038" y="5438775"/>
          <p14:tracePt t="163663" x="4732338" y="5438775"/>
          <p14:tracePt t="163675" x="4684713" y="5438775"/>
          <p14:tracePt t="166633" x="4660900" y="5438775"/>
          <p14:tracePt t="166642" x="4637088" y="5449888"/>
          <p14:tracePt t="166649" x="4602163" y="5473700"/>
          <p14:tracePt t="166658" x="4565650" y="5499100"/>
          <p14:tracePt t="166665" x="4494213" y="5546725"/>
          <p14:tracePt t="166674" x="4459288" y="5570538"/>
          <p14:tracePt t="166681" x="4398963" y="5618163"/>
          <p14:tracePt t="166691" x="4340225" y="5653088"/>
          <p14:tracePt t="166698" x="4292600" y="5689600"/>
          <p14:tracePt t="166706" x="4268788" y="5700713"/>
          <p14:tracePt t="166714" x="4232275" y="5724525"/>
          <p14:tracePt t="166722" x="4195763" y="5748338"/>
          <p14:tracePt t="166730" x="4184650" y="5748338"/>
          <p14:tracePt t="166738" x="4160838" y="5761038"/>
          <p14:tracePt t="166746" x="4148138" y="5772150"/>
          <p14:tracePt t="166754" x="4124325" y="5772150"/>
          <p14:tracePt t="166762" x="4100513" y="5784850"/>
          <p14:tracePt t="166770" x="4065588" y="5808663"/>
          <p14:tracePt t="166778" x="4029075" y="5819775"/>
          <p14:tracePt t="166786" x="3981450" y="5843588"/>
          <p14:tracePt t="166794" x="3933825" y="5856288"/>
          <p14:tracePt t="166803" x="3886200" y="5880100"/>
          <p14:tracePt t="166811" x="3875088" y="5891213"/>
          <p14:tracePt t="166819" x="3803650" y="5915025"/>
          <p14:tracePt t="166827" x="3756025" y="5927725"/>
          <p14:tracePt t="166835" x="3719513" y="5938838"/>
          <p14:tracePt t="166843" x="3684588" y="5938838"/>
          <p14:tracePt t="166852" x="3648075" y="5951538"/>
          <p14:tracePt t="166860" x="3611563" y="5951538"/>
          <p14:tracePt t="166868" x="3587750" y="5951538"/>
          <p14:tracePt t="166877" x="3552825" y="5951538"/>
          <p14:tracePt t="166883" x="3529013" y="5951538"/>
          <p14:tracePt t="166893" x="3505200" y="5951538"/>
          <p14:tracePt t="166900" x="3481388" y="5951538"/>
          <p14:tracePt t="166910" x="3457575" y="5951538"/>
          <p14:tracePt t="166916" x="3444875" y="5951538"/>
          <p14:tracePt t="166926" x="3421063" y="5951538"/>
          <p14:tracePt t="166932" x="3409950" y="5938838"/>
          <p14:tracePt t="166942" x="3386138" y="5938838"/>
          <p14:tracePt t="166948" x="3362325" y="5927725"/>
          <p14:tracePt t="166958" x="3338513" y="5915025"/>
          <p14:tracePt t="166965" x="3302000" y="5915025"/>
          <p14:tracePt t="166975" x="3254375" y="5915025"/>
          <p14:tracePt t="166981" x="3219450" y="5915025"/>
          <p14:tracePt t="166992" x="3159125" y="5915025"/>
          <p14:tracePt t="166997" x="3111500" y="5915025"/>
          <p14:tracePt t="167008" x="3063875" y="5915025"/>
          <p14:tracePt t="167014" x="3040063" y="5915025"/>
          <p14:tracePt t="167025" x="3003550" y="5927725"/>
          <p14:tracePt t="167031" x="2968625" y="5927725"/>
          <p14:tracePt t="167043" x="2944813" y="5938838"/>
          <p14:tracePt t="167048" x="2921000" y="5938838"/>
          <p14:tracePt t="167058" x="2908300" y="5951538"/>
          <p14:tracePt t="167063" x="2897188" y="5951538"/>
          <p14:tracePt t="167076" x="2884488" y="5951538"/>
          <p14:tracePt t="167159" x="2884488" y="5938838"/>
          <p14:tracePt t="167199" x="2897188" y="5938838"/>
          <p14:tracePt t="167208" x="2897188" y="5927725"/>
          <p14:tracePt t="167240" x="2908300" y="5927725"/>
          <p14:tracePt t="167263" x="2908300" y="5915025"/>
          <p14:tracePt t="167332" x="2908300" y="5927725"/>
          <p14:tracePt t="167353" x="2921000" y="5927725"/>
          <p14:tracePt t="167361" x="2921000" y="5938838"/>
          <p14:tracePt t="167378" x="2932113" y="5938838"/>
          <p14:tracePt t="167394" x="2944813" y="5951538"/>
          <p14:tracePt t="167401" x="2955925" y="5951538"/>
          <p14:tracePt t="167410" x="2968625" y="5951538"/>
          <p14:tracePt t="167417" x="2979738" y="5964238"/>
          <p14:tracePt t="167434" x="2992438" y="5964238"/>
          <p14:tracePt t="167441" x="3003550" y="5964238"/>
          <p14:tracePt t="167458" x="3016250" y="5964238"/>
          <p14:tracePt t="167466" x="3027363" y="5964238"/>
          <p14:tracePt t="167474" x="3040063" y="5964238"/>
          <p14:tracePt t="167482" x="3052763" y="5964238"/>
          <p14:tracePt t="167490" x="3063875" y="5964238"/>
          <p14:tracePt t="167498" x="3087688" y="5964238"/>
          <p14:tracePt t="167506" x="3100388" y="5964238"/>
          <p14:tracePt t="167514" x="3111500" y="5964238"/>
          <p14:tracePt t="167522" x="3135313" y="5964238"/>
          <p14:tracePt t="167530" x="3148013" y="5964238"/>
          <p14:tracePt t="167546" x="3159125" y="5964238"/>
          <p14:tracePt t="167555" x="3171825" y="5964238"/>
          <p14:tracePt t="167587" x="3182938" y="5964238"/>
          <p14:tracePt t="167620" x="3195638" y="5964238"/>
          <p14:tracePt t="167644" x="3206750" y="5964238"/>
          <p14:tracePt t="167661" x="3219450" y="5964238"/>
          <p14:tracePt t="167677" x="3230563" y="5964238"/>
          <p14:tracePt t="167684" x="3243263" y="5964238"/>
          <p14:tracePt t="167692" x="3267075" y="5964238"/>
          <p14:tracePt t="167700" x="3278188" y="5964238"/>
          <p14:tracePt t="167708" x="3290888" y="5964238"/>
          <p14:tracePt t="167716" x="3325813" y="5964238"/>
          <p14:tracePt t="167724" x="3362325" y="5964238"/>
          <p14:tracePt t="167732" x="3397250" y="5964238"/>
          <p14:tracePt t="167741" x="3433763" y="5964238"/>
          <p14:tracePt t="167749" x="3457575" y="5964238"/>
          <p14:tracePt t="167757" x="3516313" y="5964238"/>
          <p14:tracePt t="167765" x="3529013" y="5964238"/>
          <p14:tracePt t="167773" x="3563938" y="5964238"/>
          <p14:tracePt t="167781" x="3600450" y="5964238"/>
          <p14:tracePt t="167789" x="3648075" y="5964238"/>
          <p14:tracePt t="167797" x="3684588" y="5964238"/>
          <p14:tracePt t="167805" x="3719513" y="5964238"/>
          <p14:tracePt t="167813" x="3779838" y="5964238"/>
          <p14:tracePt t="167821" x="3838575" y="5964238"/>
          <p14:tracePt t="167829" x="3910013" y="5964238"/>
          <p14:tracePt t="167837" x="3981450" y="5951538"/>
          <p14:tracePt t="167846" x="4065588" y="5938838"/>
          <p14:tracePt t="167854" x="4148138" y="5938838"/>
          <p14:tracePt t="167862" x="4243388" y="5927725"/>
          <p14:tracePt t="167869" x="4316413" y="5927725"/>
          <p14:tracePt t="167879" x="4351338" y="5927725"/>
          <p14:tracePt t="167886" x="4411663" y="5915025"/>
          <p14:tracePt t="167895" x="4459288" y="5915025"/>
          <p14:tracePt t="167902" x="4506913" y="5915025"/>
          <p14:tracePt t="167912" x="4541838" y="5915025"/>
          <p14:tracePt t="167918" x="4565650" y="5915025"/>
          <p14:tracePt t="167928" x="4589463" y="5915025"/>
          <p14:tracePt t="167935" x="4613275" y="5915025"/>
          <p14:tracePt t="167944" x="4637088" y="5915025"/>
          <p14:tracePt t="167951" x="4649788" y="5915025"/>
          <p14:tracePt t="167961" x="4660900" y="5915025"/>
          <p14:tracePt t="167967" x="4673600" y="5915025"/>
          <p14:tracePt t="167977" x="4684713" y="5915025"/>
          <p14:tracePt t="167983" x="4708525" y="5915025"/>
          <p14:tracePt t="167994" x="4721225" y="5927725"/>
          <p14:tracePt t="168008" x="4732338" y="5927725"/>
          <p14:tracePt t="168015" x="4745038" y="5938838"/>
          <p14:tracePt t="168023" x="4756150" y="5938838"/>
          <p14:tracePt t="168040" x="4768850" y="5938838"/>
          <p14:tracePt t="168048" x="4779963" y="5951538"/>
          <p14:tracePt t="168056" x="4792663" y="5951538"/>
          <p14:tracePt t="168063" x="4803775" y="5951538"/>
          <p14:tracePt t="168072" x="4816475" y="5951538"/>
          <p14:tracePt t="168080" x="4827588" y="5951538"/>
          <p14:tracePt t="168096" x="4840288" y="5951538"/>
          <p14:tracePt t="168112" x="4851400" y="5951538"/>
          <p14:tracePt t="168128" x="4864100" y="5951538"/>
          <p14:tracePt t="170891" x="4864100" y="5938838"/>
          <p14:tracePt t="170899" x="4864100" y="5915025"/>
          <p14:tracePt t="170907" x="4864100" y="5903913"/>
          <p14:tracePt t="170915" x="4864100" y="5880100"/>
          <p14:tracePt t="170923" x="4851400" y="5832475"/>
          <p14:tracePt t="170931" x="4851400" y="5784850"/>
          <p14:tracePt t="170939" x="4840288" y="5724525"/>
          <p14:tracePt t="170947" x="4840288" y="5676900"/>
          <p14:tracePt t="170955" x="4840288" y="5618163"/>
          <p14:tracePt t="170965" x="4827588" y="5557838"/>
          <p14:tracePt t="170971" x="4827588" y="5499100"/>
          <p14:tracePt t="170981" x="4827588" y="5473700"/>
          <p14:tracePt t="170988" x="4827588" y="5426075"/>
          <p14:tracePt t="170998" x="4827588" y="5391150"/>
          <p14:tracePt t="171004" x="4827588" y="5319713"/>
          <p14:tracePt t="171014" x="4827588" y="5272088"/>
          <p14:tracePt t="171020" x="4827588" y="5224463"/>
          <p14:tracePt t="171031" x="4827588" y="5164138"/>
          <p14:tracePt t="171037" x="4827588" y="5105400"/>
          <p14:tracePt t="171047" x="4827588" y="5033963"/>
          <p14:tracePt t="171053" x="4827588" y="4973638"/>
          <p14:tracePt t="171064" x="4827588" y="4902200"/>
          <p14:tracePt t="171069" x="4827588" y="4841875"/>
          <p14:tracePt t="171080" x="4827588" y="4818063"/>
          <p14:tracePt t="171086" x="4827588" y="4770438"/>
          <p14:tracePt t="171097" x="4827588" y="4746625"/>
          <p14:tracePt t="171102" x="4816475" y="4722813"/>
          <p14:tracePt t="171114" x="4816475" y="4699000"/>
          <p14:tracePt t="171119" x="4816475" y="4687888"/>
          <p14:tracePt t="171135" x="4803775" y="4675188"/>
          <p14:tracePt t="171147" x="4779963" y="4651375"/>
          <p14:tracePt t="171152" x="4768850" y="4627563"/>
          <p14:tracePt t="171168" x="4745038" y="4616450"/>
          <p14:tracePt t="171170" x="4708525" y="4592638"/>
          <p14:tracePt t="171176" x="4660900" y="4556125"/>
          <p14:tracePt t="171182" x="4613275" y="4543425"/>
          <p14:tracePt t="171190" x="4565650" y="4508500"/>
          <p14:tracePt t="171198" x="4518025" y="4484688"/>
          <p14:tracePt t="171206" x="4494213" y="4471988"/>
          <p14:tracePt t="171215" x="4446588" y="4460875"/>
          <p14:tracePt t="171222" x="4411663" y="4437063"/>
          <p14:tracePt t="171232" x="4375150" y="4424363"/>
          <p14:tracePt t="171239" x="4327525" y="4400550"/>
          <p14:tracePt t="171248" x="4316413" y="4389438"/>
          <p14:tracePt t="171255" x="4292600" y="4376738"/>
          <p14:tracePt t="171265" x="4268788" y="4365625"/>
          <p14:tracePt t="171271" x="4243388" y="4352925"/>
          <p14:tracePt t="171280" x="4232275" y="4352925"/>
          <p14:tracePt t="171287" x="4219575" y="4341813"/>
          <p14:tracePt t="171303" x="4208463" y="4341813"/>
          <p14:tracePt t="171319" x="4195763" y="4341813"/>
          <p14:tracePt t="171330" x="4171950" y="4341813"/>
          <p14:tracePt t="171336" x="4148138" y="4341813"/>
          <p14:tracePt t="171347" x="4113213" y="4341813"/>
          <p14:tracePt t="171353" x="4089400" y="4341813"/>
          <p14:tracePt t="171364" x="4041775" y="4341813"/>
          <p14:tracePt t="171369" x="3994150" y="4352925"/>
          <p14:tracePt t="171380" x="3946525" y="4376738"/>
          <p14:tracePt t="171385" x="3898900" y="4400550"/>
          <p14:tracePt t="171397" x="3875088" y="4413250"/>
          <p14:tracePt t="171401" x="3838575" y="4437063"/>
          <p14:tracePt t="171413" x="3803650" y="4448175"/>
          <p14:tracePt t="171419" x="3779838" y="4460875"/>
          <p14:tracePt t="171430" x="3756025" y="4471988"/>
          <p14:tracePt t="171436" x="3743325" y="4484688"/>
          <p14:tracePt t="171447" x="3732213" y="4484688"/>
          <p14:tracePt t="171464" x="3719513" y="4495800"/>
          <p14:tracePt t="171562" x="3719513" y="4508500"/>
          <p14:tracePt t="171579" x="3732213" y="4508500"/>
          <p14:tracePt t="171586" x="3743325" y="4508500"/>
          <p14:tracePt t="171595" x="3756025" y="4508500"/>
          <p14:tracePt t="171602" x="3767138" y="4508500"/>
          <p14:tracePt t="171611" x="3779838" y="4508500"/>
          <p14:tracePt t="171618" x="3790950" y="4508500"/>
          <p14:tracePt t="171628" x="3790950" y="4519613"/>
          <p14:tracePt t="171635" x="3803650" y="4519613"/>
          <p14:tracePt t="171643" x="3814763" y="4519613"/>
          <p14:tracePt t="171651" x="3827463" y="4519613"/>
          <p14:tracePt t="171658" x="3838575" y="4519613"/>
          <p14:tracePt t="171667" x="3875088" y="4519613"/>
          <p14:tracePt t="171675" x="3910013" y="4519613"/>
          <p14:tracePt t="171683" x="3957638" y="4519613"/>
          <p14:tracePt t="171691" x="4005263" y="4519613"/>
          <p14:tracePt t="171699" x="4076700" y="4519613"/>
          <p14:tracePt t="171707" x="4100513" y="4508500"/>
          <p14:tracePt t="171715" x="4148138" y="4508500"/>
          <p14:tracePt t="171724" x="4184650" y="4508500"/>
          <p14:tracePt t="171731" x="4232275" y="4495800"/>
          <p14:tracePt t="171740" x="4268788" y="4495800"/>
          <p14:tracePt t="171747" x="4292600" y="4495800"/>
          <p14:tracePt t="171756" x="4316413" y="4495800"/>
          <p14:tracePt t="171763" x="4340225" y="4495800"/>
          <p14:tracePt t="171772" x="4387850" y="4495800"/>
          <p14:tracePt t="171780" x="4411663" y="4495800"/>
          <p14:tracePt t="171788" x="4459288" y="4495800"/>
          <p14:tracePt t="171796" x="4494213" y="4495800"/>
          <p14:tracePt t="171804" x="4541838" y="4495800"/>
          <p14:tracePt t="171813" x="4589463" y="4495800"/>
          <p14:tracePt t="171821" x="4613275" y="4495800"/>
          <p14:tracePt t="171829" x="4649788" y="4495800"/>
          <p14:tracePt t="171837" x="4684713" y="4495800"/>
          <p14:tracePt t="171846" x="4708525" y="4495800"/>
          <p14:tracePt t="171853" x="4732338" y="4495800"/>
          <p14:tracePt t="171862" x="4745038" y="4495800"/>
          <p14:tracePt t="171869" x="4756150" y="4495800"/>
          <p14:tracePt t="171879" x="4768850" y="4495800"/>
          <p14:tracePt t="171894" x="4779963" y="44958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" y="6349"/>
            <a:ext cx="9144001" cy="6850800"/>
            <a:chOff x="-1" y="6349"/>
            <a:chExt cx="9144001" cy="6850800"/>
          </a:xfrm>
        </p:grpSpPr>
        <p:grpSp>
          <p:nvGrpSpPr>
            <p:cNvPr id="5" name="Group 4"/>
            <p:cNvGrpSpPr/>
            <p:nvPr/>
          </p:nvGrpSpPr>
          <p:grpSpPr>
            <a:xfrm>
              <a:off x="-1" y="6349"/>
              <a:ext cx="9144000" cy="6850800"/>
              <a:chOff x="-1" y="6349"/>
              <a:chExt cx="9144000" cy="68508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-1" y="6349"/>
                <a:ext cx="9144000" cy="6850800"/>
              </a:xfrm>
              <a:prstGeom prst="rect">
                <a:avLst/>
              </a:prstGeom>
              <a:no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252413" y="658220"/>
                <a:ext cx="8620125" cy="1168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252413" y="6187516"/>
                <a:ext cx="8620125" cy="531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/>
            <p:cNvSpPr txBox="1"/>
            <p:nvPr/>
          </p:nvSpPr>
          <p:spPr>
            <a:xfrm>
              <a:off x="1" y="2688744"/>
              <a:ext cx="914399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askerville"/>
                  <a:cs typeface="Baskerville"/>
                </a:rPr>
                <a:t>EuPRAXIA</a:t>
              </a:r>
              <a:endParaRPr lang="en-US" sz="5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890" y="49688"/>
            <a:ext cx="1730059" cy="5737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0C947D-CC39-3840-B13A-57BE9E23D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3" y="57550"/>
            <a:ext cx="1629551" cy="5838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E2C26F-3D46-B6B5-3C73-E68280510276}"/>
              </a:ext>
            </a:extLst>
          </p:cNvPr>
          <p:cNvSpPr txBox="1"/>
          <p:nvPr/>
        </p:nvSpPr>
        <p:spPr>
          <a:xfrm>
            <a:off x="133859" y="6139193"/>
            <a:ext cx="150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Gianluca </a:t>
            </a:r>
            <a:r>
              <a:rPr lang="en-US" i="1" dirty="0" err="1">
                <a:latin typeface="Baskerville"/>
                <a:cs typeface="Baskerville"/>
              </a:rPr>
              <a:t>Sarri</a:t>
            </a:r>
            <a:endParaRPr lang="en-US" i="1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2586567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33006</TotalTime>
  <Words>2035</Words>
  <Application>Microsoft Macintosh PowerPoint</Application>
  <PresentationFormat>On-screen Show (4:3)</PresentationFormat>
  <Paragraphs>325</Paragraphs>
  <Slides>31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Baskerville</vt:lpstr>
      <vt:lpstr>Calibri</vt:lpstr>
      <vt:lpstr>Cambria Math</vt:lpstr>
      <vt:lpstr>Droid Sans</vt:lpstr>
      <vt:lpstr>Lucida Grande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Queen's University of Belfast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Gianluca Sarri</dc:creator>
  <cp:lastModifiedBy>Gianluca Sarri</cp:lastModifiedBy>
  <cp:revision>677</cp:revision>
  <cp:lastPrinted>2015-02-27T16:42:33Z</cp:lastPrinted>
  <dcterms:created xsi:type="dcterms:W3CDTF">2014-09-23T07:06:29Z</dcterms:created>
  <dcterms:modified xsi:type="dcterms:W3CDTF">2026-06-29T15:59:28Z</dcterms:modified>
</cp:coreProperties>
</file>