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sldIdLst>
    <p:sldId id="268" r:id="rId2"/>
    <p:sldId id="292" r:id="rId3"/>
    <p:sldId id="287" r:id="rId4"/>
    <p:sldId id="278" r:id="rId5"/>
    <p:sldId id="279" r:id="rId6"/>
    <p:sldId id="424" r:id="rId7"/>
    <p:sldId id="281" r:id="rId8"/>
    <p:sldId id="283" r:id="rId9"/>
    <p:sldId id="258" r:id="rId10"/>
    <p:sldId id="416" r:id="rId11"/>
    <p:sldId id="417" r:id="rId12"/>
    <p:sldId id="419" r:id="rId13"/>
    <p:sldId id="421" r:id="rId14"/>
    <p:sldId id="282" r:id="rId15"/>
    <p:sldId id="422" r:id="rId16"/>
    <p:sldId id="423" r:id="rId17"/>
    <p:sldId id="284" r:id="rId18"/>
    <p:sldId id="285" r:id="rId19"/>
    <p:sldId id="288" r:id="rId20"/>
    <p:sldId id="289" r:id="rId21"/>
    <p:sldId id="290" r:id="rId22"/>
    <p:sldId id="294" r:id="rId23"/>
    <p:sldId id="291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050C"/>
    <a:srgbClr val="047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216" y="5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21671-7E6C-7746-AF0D-CD197AFDFB61}" type="datetimeFigureOut">
              <a:rPr lang="en-US" smtClean="0"/>
              <a:t>8/31/26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0FB02-D9C2-6A4D-8A7B-43D279C71D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90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D2C865-D024-A641-8583-C0D3683E5E1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228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0FB02-D9C2-6A4D-8A7B-43D279C71D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71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0FB02-D9C2-6A4D-8A7B-43D279C71D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74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0FB02-D9C2-6A4D-8A7B-43D279C71D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0960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0FB02-D9C2-6A4D-8A7B-43D279C71D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759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0FB02-D9C2-6A4D-8A7B-43D279C71D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600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331B425-093C-0149-952F-11573DF09F2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 userDrawn="1"/>
        </p:nvSpPr>
        <p:spPr>
          <a:xfrm>
            <a:off x="851888" y="3218871"/>
            <a:ext cx="471523" cy="9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1AB265-C0D2-A543-B156-B0221787B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5733906"/>
            <a:ext cx="12192000" cy="11240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B10240F-B4BA-0448-B9CB-BAB80DBF6B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51889" y="3519488"/>
            <a:ext cx="8334246" cy="701877"/>
          </a:xfrm>
        </p:spPr>
        <p:txBody>
          <a:bodyPr anchor="t">
            <a:noAutofit/>
          </a:bodyPr>
          <a:lstStyle>
            <a:lvl1pPr marL="0" indent="0">
              <a:buNone/>
              <a:defRPr sz="2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subtitle, date or other important information, not to exceed two lines 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254FFE49-5199-9649-BB93-1060548611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1889" y="5953913"/>
            <a:ext cx="10311412" cy="523088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Insert name, position, unit/faculty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C7DDB1-82A5-B7B2-21F2-EAF249AE8E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1888" y="905690"/>
            <a:ext cx="8334246" cy="2106570"/>
          </a:xfrm>
        </p:spPr>
        <p:txBody>
          <a:bodyPr rIns="91440">
            <a:normAutofit/>
          </a:bodyPr>
          <a:lstStyle>
            <a:lvl1pPr>
              <a:defRPr sz="4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Insert slide title in title or sentence case</a:t>
            </a:r>
          </a:p>
        </p:txBody>
      </p:sp>
    </p:spTree>
    <p:extLst>
      <p:ext uri="{BB962C8B-B14F-4D97-AF65-F5344CB8AC3E}">
        <p14:creationId xmlns:p14="http://schemas.microsoft.com/office/powerpoint/2010/main" val="4126455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d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8B1C6F3-8D05-7245-98E0-6A89EF37B5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57339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31B425-093C-0149-952F-11573DF09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51888" y="3218871"/>
            <a:ext cx="471523" cy="9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B10240F-B4BA-0448-B9CB-BAB80DBF6B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51889" y="3519488"/>
            <a:ext cx="8334246" cy="701877"/>
          </a:xfrm>
        </p:spPr>
        <p:txBody>
          <a:bodyPr anchor="t">
            <a:noAutofit/>
          </a:bodyPr>
          <a:lstStyle>
            <a:lvl1pPr marL="0" indent="0">
              <a:buNone/>
              <a:defRPr sz="2300">
                <a:solidFill>
                  <a:schemeClr val="tx1">
                    <a:lumMod val="25000"/>
                    <a:lumOff val="75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subtitle, date or other important information, not to exceed two lines 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254FFE49-5199-9649-BB93-1060548611E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51889" y="5953913"/>
            <a:ext cx="10311412" cy="523088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="1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Insert name, position, unit/faculty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BD50E08-9389-704F-B967-8B33E01F63EE}"/>
              </a:ext>
            </a:extLst>
          </p:cNvPr>
          <p:cNvSpPr/>
          <p:nvPr userDrawn="1"/>
        </p:nvSpPr>
        <p:spPr>
          <a:xfrm>
            <a:off x="11506200" y="9797"/>
            <a:ext cx="570641" cy="1024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DA47717F-59FB-F445-B50C-D4B473F1A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563459" y="232022"/>
            <a:ext cx="456122" cy="71676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F1048FA7-FE9A-2229-BF1C-BEC488C555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0347" y="905691"/>
            <a:ext cx="8334246" cy="2106570"/>
          </a:xfrm>
        </p:spPr>
        <p:txBody>
          <a:bodyPr rIns="91440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slide title in title or sentence case</a:t>
            </a:r>
          </a:p>
        </p:txBody>
      </p:sp>
    </p:spTree>
    <p:extLst>
      <p:ext uri="{BB962C8B-B14F-4D97-AF65-F5344CB8AC3E}">
        <p14:creationId xmlns:p14="http://schemas.microsoft.com/office/powerpoint/2010/main" val="3437924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8D4A-1484-2705-3193-0B1575E0232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Ins="91440"/>
          <a:lstStyle>
            <a:lvl1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Insert slide title in title or sentence case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DFC75F-7C56-4347-B180-B45A7C3C2B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95300" y="1625704"/>
            <a:ext cx="471523" cy="9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33615FB-E867-334E-BB0E-3B18A265957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85900" y="1840447"/>
            <a:ext cx="9677400" cy="4446053"/>
          </a:xfrm>
        </p:spPr>
        <p:txBody>
          <a:bodyPr>
            <a:normAutofit/>
          </a:bodyPr>
          <a:lstStyle>
            <a:lvl1pPr marL="228600" indent="-228600">
              <a:buFont typeface="Arial" panose="020B0604020202020204" pitchFamily="34" charset="0"/>
              <a:buChar char="•"/>
              <a:tabLst/>
              <a:defRPr sz="26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3A315EF-C99D-DF4A-94FC-CDB4F9DECB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98902"/>
            <a:ext cx="6345327" cy="350865"/>
          </a:xfrm>
          <a:solidFill>
            <a:schemeClr val="accent1"/>
          </a:solidFill>
          <a:ln>
            <a:noFill/>
          </a:ln>
        </p:spPr>
        <p:txBody>
          <a:bodyPr wrap="none" lIns="274320" tIns="64008" rIns="91440" bIns="91440" anchor="ctr" anchorCtr="0">
            <a:sp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Insert presentation topic or department/unit name (text box will expand to fit)</a:t>
            </a:r>
          </a:p>
        </p:txBody>
      </p:sp>
    </p:spTree>
    <p:extLst>
      <p:ext uri="{BB962C8B-B14F-4D97-AF65-F5344CB8AC3E}">
        <p14:creationId xmlns:p14="http://schemas.microsoft.com/office/powerpoint/2010/main" val="3626283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_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DFC75F-7C56-4347-B180-B45A7C3C2B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95300" y="1625704"/>
            <a:ext cx="471523" cy="9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33615FB-E867-334E-BB0E-3B18A265957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85900" y="1840447"/>
            <a:ext cx="4482548" cy="4446053"/>
          </a:xfrm>
        </p:spPr>
        <p:txBody>
          <a:bodyPr>
            <a:normAutofit/>
          </a:bodyPr>
          <a:lstStyle>
            <a:lvl1pPr marL="228600" indent="-228600">
              <a:buFont typeface="Arial" panose="020B0604020202020204" pitchFamily="34" charset="0"/>
              <a:buChar char="•"/>
              <a:tabLst/>
              <a:defRPr sz="2600">
                <a:solidFill>
                  <a:schemeClr val="tx1"/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3A315EF-C99D-DF4A-94FC-CDB4F9DECB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0" y="6498902"/>
            <a:ext cx="6345327" cy="350865"/>
          </a:xfrm>
          <a:solidFill>
            <a:schemeClr val="accent1"/>
          </a:solidFill>
          <a:ln>
            <a:noFill/>
          </a:ln>
        </p:spPr>
        <p:txBody>
          <a:bodyPr wrap="none" lIns="274320" tIns="64008" rIns="91440" bIns="91440" anchor="ctr" anchorCtr="0">
            <a:sp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Insert presentation topic or department/unit name (text box will expand to fit)</a:t>
            </a:r>
          </a:p>
        </p:txBody>
      </p:sp>
      <p:sp>
        <p:nvSpPr>
          <p:cNvPr id="8" name="Content Placeholder 10">
            <a:extLst>
              <a:ext uri="{FF2B5EF4-FFF2-40B4-BE49-F238E27FC236}">
                <a16:creationId xmlns:a16="http://schemas.microsoft.com/office/drawing/2014/main" id="{B0DEE38D-2FF0-2A49-A7D1-AF607FA3AB7A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223554" y="1840447"/>
            <a:ext cx="4939746" cy="4446053"/>
          </a:xfrm>
        </p:spPr>
        <p:txBody>
          <a:bodyPr>
            <a:normAutofit/>
          </a:bodyPr>
          <a:lstStyle>
            <a:lvl1pPr marL="228600" indent="-228600">
              <a:buFont typeface="Arial" panose="020B0604020202020204" pitchFamily="34" charset="0"/>
              <a:buChar char="•"/>
              <a:tabLst/>
              <a:defRPr sz="2600">
                <a:solidFill>
                  <a:schemeClr val="tx1"/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  <a:p>
            <a:pPr lvl="0"/>
            <a:r>
              <a:rPr lang="en-US" dirty="0"/>
              <a:t>Bulleted list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1D5C9C-09F6-F2DD-C583-AC7B6CA2B5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5300" y="457200"/>
            <a:ext cx="10668000" cy="1066800"/>
          </a:xfrm>
        </p:spPr>
        <p:txBody>
          <a:bodyPr rIns="91440"/>
          <a:lstStyle>
            <a:lvl1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Insert slide title in title or sentence case</a:t>
            </a:r>
          </a:p>
        </p:txBody>
      </p:sp>
    </p:spTree>
    <p:extLst>
      <p:ext uri="{BB962C8B-B14F-4D97-AF65-F5344CB8AC3E}">
        <p14:creationId xmlns:p14="http://schemas.microsoft.com/office/powerpoint/2010/main" val="3740767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7A194C-A4B8-2148-8BE0-5451BAAC5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34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7C912DB-E11B-3D4C-9D09-221D4E874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024128"/>
            <a:ext cx="11163300" cy="58256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3DBCEB-EA83-B646-A716-9EAB713C52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5900" y="4226928"/>
            <a:ext cx="5264150" cy="354459"/>
          </a:xfrm>
        </p:spPr>
        <p:txBody>
          <a:bodyPr>
            <a:noAutofit/>
          </a:bodyPr>
          <a:lstStyle>
            <a:lvl1pPr marL="0" indent="0">
              <a:buNone/>
              <a:defRPr sz="2300">
                <a:solidFill>
                  <a:schemeClr val="tx1">
                    <a:lumMod val="10000"/>
                    <a:lumOff val="90000"/>
                  </a:schemeClr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/>
              <a:t>Insert subtitle if needed</a:t>
            </a:r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A2A8E911-3157-1444-8D3E-B3404B047192}"/>
              </a:ext>
            </a:extLst>
          </p:cNvPr>
          <p:cNvSpPr/>
          <p:nvPr userDrawn="1"/>
        </p:nvSpPr>
        <p:spPr>
          <a:xfrm>
            <a:off x="8714232" y="1024128"/>
            <a:ext cx="2449068" cy="5833872"/>
          </a:xfrm>
          <a:custGeom>
            <a:avLst/>
            <a:gdLst>
              <a:gd name="connsiteX0" fmla="*/ 0 w 3290316"/>
              <a:gd name="connsiteY0" fmla="*/ 0 h 6193766"/>
              <a:gd name="connsiteX1" fmla="*/ 1490472 w 3290316"/>
              <a:gd name="connsiteY1" fmla="*/ 0 h 6193766"/>
              <a:gd name="connsiteX2" fmla="*/ 2980944 w 3290316"/>
              <a:gd name="connsiteY2" fmla="*/ 0 h 6193766"/>
              <a:gd name="connsiteX3" fmla="*/ 3290316 w 3290316"/>
              <a:gd name="connsiteY3" fmla="*/ 0 h 6193766"/>
              <a:gd name="connsiteX4" fmla="*/ 3290316 w 3290316"/>
              <a:gd name="connsiteY4" fmla="*/ 6185532 h 6193766"/>
              <a:gd name="connsiteX5" fmla="*/ 1492453 w 3290316"/>
              <a:gd name="connsiteY5" fmla="*/ 6185532 h 6193766"/>
              <a:gd name="connsiteX6" fmla="*/ 1490472 w 3290316"/>
              <a:gd name="connsiteY6" fmla="*/ 6193766 h 619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90316" h="6193766">
                <a:moveTo>
                  <a:pt x="0" y="0"/>
                </a:moveTo>
                <a:lnTo>
                  <a:pt x="1490472" y="0"/>
                </a:lnTo>
                <a:lnTo>
                  <a:pt x="2980944" y="0"/>
                </a:lnTo>
                <a:lnTo>
                  <a:pt x="3290316" y="0"/>
                </a:lnTo>
                <a:lnTo>
                  <a:pt x="3290316" y="6185532"/>
                </a:lnTo>
                <a:lnTo>
                  <a:pt x="1492453" y="6185532"/>
                </a:lnTo>
                <a:lnTo>
                  <a:pt x="1490472" y="6193766"/>
                </a:lnTo>
                <a:close/>
              </a:path>
            </a:pathLst>
          </a:custGeom>
          <a:solidFill>
            <a:schemeClr val="accent1">
              <a:lumMod val="7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B6D0D8-B441-B94F-81C3-D858DB039304}"/>
              </a:ext>
            </a:extLst>
          </p:cNvPr>
          <p:cNvSpPr/>
          <p:nvPr userDrawn="1"/>
        </p:nvSpPr>
        <p:spPr>
          <a:xfrm>
            <a:off x="11507059" y="0"/>
            <a:ext cx="570641" cy="1024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C54FEC2B-37AF-0F44-BE06-966950F82A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564318" y="222225"/>
            <a:ext cx="456122" cy="71676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EB6C9F2-5465-8D47-8351-B6B681C458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85900" y="4007404"/>
            <a:ext cx="471523" cy="940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80FAE3-817C-39BF-9406-1BB722EB9D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85900" y="2514600"/>
            <a:ext cx="8279202" cy="1367286"/>
          </a:xfrm>
        </p:spPr>
        <p:txBody>
          <a:bodyPr rIns="91440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section header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9242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_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EECEB0E-880C-6049-9B69-BA2FEE3456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8234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7C912DB-E11B-3D4C-9D09-221D4E874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024128"/>
            <a:ext cx="11163300" cy="58338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3DBCEB-EA83-B646-A716-9EAB713C528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85900" y="4226928"/>
            <a:ext cx="5264150" cy="354459"/>
          </a:xfrm>
        </p:spPr>
        <p:txBody>
          <a:bodyPr>
            <a:noAutofit/>
          </a:bodyPr>
          <a:lstStyle>
            <a:lvl1pPr marL="0" indent="0">
              <a:buNone/>
              <a:defRPr sz="2300">
                <a:solidFill>
                  <a:schemeClr val="tx1">
                    <a:lumMod val="25000"/>
                    <a:lumOff val="75000"/>
                  </a:schemeClr>
                </a:solidFill>
              </a:defRPr>
            </a:lvl1pPr>
            <a:lvl2pPr>
              <a:defRPr sz="2100"/>
            </a:lvl2pPr>
            <a:lvl3pPr>
              <a:defRPr sz="2100"/>
            </a:lvl3pPr>
            <a:lvl4pPr>
              <a:defRPr sz="2100"/>
            </a:lvl4pPr>
            <a:lvl5pPr>
              <a:defRPr sz="2100"/>
            </a:lvl5pPr>
          </a:lstStyle>
          <a:p>
            <a:pPr lvl="0"/>
            <a:r>
              <a:rPr lang="en-US" dirty="0"/>
              <a:t>Insert subtitle if needed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83DD59-F90E-824A-BBB1-FEED68A85CFA}"/>
              </a:ext>
            </a:extLst>
          </p:cNvPr>
          <p:cNvSpPr/>
          <p:nvPr userDrawn="1"/>
        </p:nvSpPr>
        <p:spPr>
          <a:xfrm>
            <a:off x="11507059" y="0"/>
            <a:ext cx="570641" cy="1024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FB906E23-D9AF-EB4E-BF01-60C6ADFFAA2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564318" y="222225"/>
            <a:ext cx="456122" cy="71676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11E94CE-F71B-1944-B826-00353C872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85900" y="4007404"/>
            <a:ext cx="471523" cy="94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0FF968CE-35E2-E543-8D71-1D8778441684}"/>
              </a:ext>
            </a:extLst>
          </p:cNvPr>
          <p:cNvSpPr/>
          <p:nvPr userDrawn="1"/>
        </p:nvSpPr>
        <p:spPr>
          <a:xfrm>
            <a:off x="8714232" y="1024128"/>
            <a:ext cx="2449068" cy="5833872"/>
          </a:xfrm>
          <a:custGeom>
            <a:avLst/>
            <a:gdLst>
              <a:gd name="connsiteX0" fmla="*/ 0 w 3290316"/>
              <a:gd name="connsiteY0" fmla="*/ 0 h 6193766"/>
              <a:gd name="connsiteX1" fmla="*/ 1490472 w 3290316"/>
              <a:gd name="connsiteY1" fmla="*/ 0 h 6193766"/>
              <a:gd name="connsiteX2" fmla="*/ 2980944 w 3290316"/>
              <a:gd name="connsiteY2" fmla="*/ 0 h 6193766"/>
              <a:gd name="connsiteX3" fmla="*/ 3290316 w 3290316"/>
              <a:gd name="connsiteY3" fmla="*/ 0 h 6193766"/>
              <a:gd name="connsiteX4" fmla="*/ 3290316 w 3290316"/>
              <a:gd name="connsiteY4" fmla="*/ 6185532 h 6193766"/>
              <a:gd name="connsiteX5" fmla="*/ 1492453 w 3290316"/>
              <a:gd name="connsiteY5" fmla="*/ 6185532 h 6193766"/>
              <a:gd name="connsiteX6" fmla="*/ 1490472 w 3290316"/>
              <a:gd name="connsiteY6" fmla="*/ 6193766 h 6193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90316" h="6193766">
                <a:moveTo>
                  <a:pt x="0" y="0"/>
                </a:moveTo>
                <a:lnTo>
                  <a:pt x="1490472" y="0"/>
                </a:lnTo>
                <a:lnTo>
                  <a:pt x="2980944" y="0"/>
                </a:lnTo>
                <a:lnTo>
                  <a:pt x="3290316" y="0"/>
                </a:lnTo>
                <a:lnTo>
                  <a:pt x="3290316" y="6185532"/>
                </a:lnTo>
                <a:lnTo>
                  <a:pt x="1492453" y="6185532"/>
                </a:lnTo>
                <a:lnTo>
                  <a:pt x="1490472" y="619376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3A01DD-C106-CC69-522D-8C62DD01D11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85900" y="2500868"/>
            <a:ext cx="8279202" cy="1367286"/>
          </a:xfrm>
        </p:spPr>
        <p:txBody>
          <a:bodyPr rIns="91440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section header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375710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95300" y="457200"/>
            <a:ext cx="10668000" cy="1066800"/>
          </a:xfrm>
        </p:spPr>
        <p:txBody>
          <a:bodyPr rIns="91440"/>
          <a:lstStyle>
            <a:lvl1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Insert slide title in title or sentence case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361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5314EC-B97D-4AB8-DA8F-64CFE8CFB8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177501"/>
            <a:ext cx="10668000" cy="177501"/>
          </a:xfrm>
        </p:spPr>
        <p:txBody>
          <a:bodyPr>
            <a:normAutofit/>
          </a:bodyPr>
          <a:lstStyle>
            <a:lvl1pPr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Blank Slide</a:t>
            </a:r>
          </a:p>
        </p:txBody>
      </p:sp>
    </p:spTree>
    <p:extLst>
      <p:ext uri="{BB962C8B-B14F-4D97-AF65-F5344CB8AC3E}">
        <p14:creationId xmlns:p14="http://schemas.microsoft.com/office/powerpoint/2010/main" val="649504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-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305D359-7029-C74B-8048-D1347E3F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9939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UW–Madison logo in white text on a red background">
            <a:extLst>
              <a:ext uri="{FF2B5EF4-FFF2-40B4-BE49-F238E27FC236}">
                <a16:creationId xmlns:a16="http://schemas.microsoft.com/office/drawing/2014/main" id="{9442AFA6-CAED-D743-9BD0-FB7276EC21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7092" y="2911281"/>
            <a:ext cx="3077817" cy="10354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BD7F9E-D457-5EE9-AC3D-A497DF40BA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208956"/>
            <a:ext cx="10668000" cy="188259"/>
          </a:xfrm>
        </p:spPr>
        <p:txBody>
          <a:bodyPr>
            <a:normAutofit/>
          </a:bodyPr>
          <a:lstStyle>
            <a:lvl1pPr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Red Closing Slide</a:t>
            </a:r>
          </a:p>
        </p:txBody>
      </p:sp>
    </p:spTree>
    <p:extLst>
      <p:ext uri="{BB962C8B-B14F-4D97-AF65-F5344CB8AC3E}">
        <p14:creationId xmlns:p14="http://schemas.microsoft.com/office/powerpoint/2010/main" val="25831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-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305D359-7029-C74B-8048-D1347E3FF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9939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UW–Madison logo with white text on a black background">
            <a:extLst>
              <a:ext uri="{FF2B5EF4-FFF2-40B4-BE49-F238E27FC236}">
                <a16:creationId xmlns:a16="http://schemas.microsoft.com/office/drawing/2014/main" id="{9442AFA6-CAED-D743-9BD0-FB7276EC21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57092" y="2911281"/>
            <a:ext cx="3077817" cy="103543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D12E06-23AB-9F35-311A-C472E2F129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251986"/>
            <a:ext cx="10668000" cy="242047"/>
          </a:xfrm>
        </p:spPr>
        <p:txBody>
          <a:bodyPr>
            <a:normAutofit/>
          </a:bodyPr>
          <a:lstStyle>
            <a:lvl1pPr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Black Closing Slide</a:t>
            </a:r>
          </a:p>
        </p:txBody>
      </p:sp>
    </p:spTree>
    <p:extLst>
      <p:ext uri="{BB962C8B-B14F-4D97-AF65-F5344CB8AC3E}">
        <p14:creationId xmlns:p14="http://schemas.microsoft.com/office/powerpoint/2010/main" val="2314827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6372"/>
            <a:ext cx="10515600" cy="640936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30597"/>
            <a:ext cx="10515600" cy="4574922"/>
          </a:xfrm>
        </p:spPr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  <a:lvl2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2pPr>
            <a:lvl3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3pPr>
            <a:lvl4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4pPr>
            <a:lvl5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2F12302F-167A-4746-ABFF-5EF261F9A497}" type="datetime1">
              <a:rPr lang="en-US" smtClean="0"/>
              <a:t>8/31/26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9D5DE6D7-F04D-7741-82FC-941AB368F7C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212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457200"/>
            <a:ext cx="10668000" cy="1066800"/>
          </a:xfrm>
          <a:prstGeom prst="rect">
            <a:avLst/>
          </a:prstGeom>
        </p:spPr>
        <p:txBody>
          <a:bodyPr vert="horz" lIns="0" tIns="45720" rIns="0" bIns="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5900" y="1828799"/>
            <a:ext cx="9677400" cy="4457701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05057"/>
            <a:ext cx="1060586" cy="3447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64008" rIns="91440" bIns="64008" rtlCol="0" anchor="ctr">
            <a:spAutoFit/>
          </a:bodyPr>
          <a:lstStyle>
            <a:lvl1pPr algn="ctr">
              <a:defRPr sz="14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F1B1986-83A7-3542-BAD9-60B6AA5AD8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507059" y="0"/>
            <a:ext cx="570641" cy="1024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UW–Madison red crest logo&#10;">
            <a:extLst>
              <a:ext uri="{FF2B5EF4-FFF2-40B4-BE49-F238E27FC236}">
                <a16:creationId xmlns:a16="http://schemas.microsoft.com/office/drawing/2014/main" id="{0E552B7F-AB27-DB49-8004-05CB2856796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564318" y="222225"/>
            <a:ext cx="456122" cy="71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47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74" r:id="rId4"/>
    <p:sldLayoutId id="2147483663" r:id="rId5"/>
    <p:sldLayoutId id="2147483673" r:id="rId6"/>
    <p:sldLayoutId id="2147483666" r:id="rId7"/>
    <p:sldLayoutId id="2147483667" r:id="rId8"/>
    <p:sldLayoutId id="2147483676" r:id="rId9"/>
    <p:sldLayoutId id="2147483677" r:id="rId10"/>
    <p:sldLayoutId id="214748367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6213" indent="-17621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90000"/>
        <a:buFont typeface="Arial" panose="020B0604020202020204" pitchFamily="34" charset="0"/>
        <a:buChar char="•"/>
        <a:tabLst/>
        <a:defRPr sz="26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35000" indent="-1778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1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092200" indent="-1778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01838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2" userDrawn="1">
          <p15:clr>
            <a:srgbClr val="F26B43"/>
          </p15:clr>
        </p15:guide>
        <p15:guide id="2" pos="72" userDrawn="1">
          <p15:clr>
            <a:srgbClr val="F26B43"/>
          </p15:clr>
        </p15:guide>
        <p15:guide id="3" pos="7608" userDrawn="1">
          <p15:clr>
            <a:srgbClr val="F26B43"/>
          </p15:clr>
        </p15:guide>
        <p15:guide id="4" pos="312" userDrawn="1">
          <p15:clr>
            <a:srgbClr val="F26B43"/>
          </p15:clr>
        </p15:guide>
        <p15:guide id="5" pos="7248" userDrawn="1">
          <p15:clr>
            <a:srgbClr val="F26B43"/>
          </p15:clr>
        </p15:guide>
        <p15:guide id="6" orient="horz" pos="4248" userDrawn="1">
          <p15:clr>
            <a:srgbClr val="F26B43"/>
          </p15:clr>
        </p15:guide>
        <p15:guide id="7" orient="horz" pos="288" userDrawn="1">
          <p15:clr>
            <a:srgbClr val="F26B43"/>
          </p15:clr>
        </p15:guide>
        <p15:guide id="8" orient="horz" pos="960" userDrawn="1">
          <p15:clr>
            <a:srgbClr val="F26B43"/>
          </p15:clr>
        </p15:guide>
        <p15:guide id="9" pos="7032" userDrawn="1">
          <p15:clr>
            <a:srgbClr val="F26B43"/>
          </p15:clr>
        </p15:guide>
        <p15:guide id="10" pos="936" userDrawn="1">
          <p15:clr>
            <a:srgbClr val="F26B43"/>
          </p15:clr>
        </p15:guide>
        <p15:guide id="11" orient="horz" pos="1152" userDrawn="1">
          <p15:clr>
            <a:srgbClr val="F26B43"/>
          </p15:clr>
        </p15:guide>
        <p15:guide id="12" orient="horz" pos="3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jpg"/><Relationship Id="rId4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75F9F4-43A3-0298-2E7C-ECE191AA3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HEXFEL X-ray Science: Nanoscale Dynamics of Complex Materials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07922A-E823-EF6A-3BE6-71F3E0FBAD2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/>
              <a:t>August 29, 2026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6D8B6-E98A-B877-6244-344945B5EB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Paul Evans, Materials Science and Engineering, University of Wisconsin-Madison, </a:t>
            </a:r>
            <a:r>
              <a:rPr lang="en-US" dirty="0" err="1"/>
              <a:t>pgevans@wisc.edu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032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494AA-EDD2-EC48-1042-A8E51D8F9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Complexity in Materials Science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D3772-E0B8-E266-7F2E-44699F7AF3C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5300" y="1954747"/>
            <a:ext cx="4720644" cy="444605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Compositional complexity</a:t>
            </a:r>
          </a:p>
          <a:p>
            <a:r>
              <a:rPr lang="en-US" dirty="0"/>
              <a:t>Multiple crystalline components</a:t>
            </a:r>
          </a:p>
          <a:p>
            <a:r>
              <a:rPr lang="en-US" dirty="0"/>
              <a:t>Selected mesoscopic distribution</a:t>
            </a:r>
          </a:p>
          <a:p>
            <a:pPr lvl="1"/>
            <a:r>
              <a:rPr lang="en-US" dirty="0"/>
              <a:t>Microstructure, domain pattern, grains in polycrystals</a:t>
            </a:r>
          </a:p>
          <a:p>
            <a:endParaRPr lang="en-US" dirty="0"/>
          </a:p>
          <a:p>
            <a:r>
              <a:rPr lang="en-US" dirty="0"/>
              <a:t>Impact of high-photon-energy studies can be to study fundamental phenomena in more complex systems.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D49E3-8FE8-2B7D-1C8C-2D68B70C85E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BF6F32-0D1D-FF67-70E4-BAF49EF28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306" y="1954747"/>
            <a:ext cx="6298272" cy="38494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3E5C0D-7B3D-3DED-87D5-5DD5CC28A355}"/>
              </a:ext>
            </a:extLst>
          </p:cNvPr>
          <p:cNvSpPr txBox="1"/>
          <p:nvPr/>
        </p:nvSpPr>
        <p:spPr>
          <a:xfrm>
            <a:off x="7070502" y="6216134"/>
            <a:ext cx="4802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A. L. Goodwin, Nature Commun. </a:t>
            </a:r>
            <a:r>
              <a:rPr lang="en-US" b="1" dirty="0"/>
              <a:t>10</a:t>
            </a:r>
            <a:r>
              <a:rPr lang="en-US" dirty="0"/>
              <a:t>, 4461 (2019).</a:t>
            </a:r>
          </a:p>
        </p:txBody>
      </p:sp>
    </p:spTree>
    <p:extLst>
      <p:ext uri="{BB962C8B-B14F-4D97-AF65-F5344CB8AC3E}">
        <p14:creationId xmlns:p14="http://schemas.microsoft.com/office/powerpoint/2010/main" val="1598941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2C445C0-E0B0-D78C-C1FB-9613EC123E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275" y="457200"/>
            <a:ext cx="7004050" cy="457551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9DB401D-9E36-1126-670B-8468586C5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13759C-A69E-F25E-A867-45185836C35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60820-BBFC-0AD1-4689-A661EDF48F1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3FBAFC-AC68-819E-059A-7791CA94D6C0}"/>
              </a:ext>
            </a:extLst>
          </p:cNvPr>
          <p:cNvSpPr txBox="1"/>
          <p:nvPr/>
        </p:nvSpPr>
        <p:spPr>
          <a:xfrm>
            <a:off x="812800" y="5520267"/>
            <a:ext cx="9228667" cy="643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N. A. </a:t>
            </a:r>
            <a:r>
              <a:rPr lang="en-US" dirty="0" err="1"/>
              <a:t>Spaldin</a:t>
            </a:r>
            <a:r>
              <a:rPr lang="en-US" dirty="0"/>
              <a:t> and M. Fiebig, “Materials science. The renaissance of magnetoelectric multiferroics,” Science </a:t>
            </a:r>
            <a:r>
              <a:rPr lang="en-US" b="1" dirty="0"/>
              <a:t>309</a:t>
            </a:r>
            <a:r>
              <a:rPr lang="en-US" dirty="0"/>
              <a:t>, 391 (2005).</a:t>
            </a:r>
          </a:p>
        </p:txBody>
      </p:sp>
    </p:spTree>
    <p:extLst>
      <p:ext uri="{BB962C8B-B14F-4D97-AF65-F5344CB8AC3E}">
        <p14:creationId xmlns:p14="http://schemas.microsoft.com/office/powerpoint/2010/main" val="558801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7BB5-9F65-C92A-1CCF-D198A7E8D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Complexity in Ferroelectric Devices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137436-9E45-C271-7AF7-1A58583BF5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New picture">
            <a:extLst>
              <a:ext uri="{FF2B5EF4-FFF2-40B4-BE49-F238E27FC236}">
                <a16:creationId xmlns:a16="http://schemas.microsoft.com/office/drawing/2014/main" id="{3F61C141-2D78-A32D-260C-E7449C371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597457" y="2829697"/>
            <a:ext cx="4263023" cy="18608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857550-9B67-AC7A-8987-BFA10E94D2F4}"/>
              </a:ext>
            </a:extLst>
          </p:cNvPr>
          <p:cNvSpPr txBox="1"/>
          <p:nvPr/>
        </p:nvSpPr>
        <p:spPr>
          <a:xfrm>
            <a:off x="7030192" y="5124949"/>
            <a:ext cx="42298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F.-Z. Yao, </a:t>
            </a:r>
            <a:r>
              <a:rPr lang="en-US" i="1" dirty="0"/>
              <a:t>et al.</a:t>
            </a:r>
            <a:r>
              <a:rPr lang="en-US" dirty="0"/>
              <a:t> Nanoscale </a:t>
            </a:r>
            <a:r>
              <a:rPr lang="en-US" b="1" dirty="0"/>
              <a:t>12</a:t>
            </a:r>
            <a:r>
              <a:rPr lang="en-US" dirty="0"/>
              <a:t>, 17165 (2020).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5AD5672-C456-329F-78DB-F23F149E2F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98" y="2521636"/>
            <a:ext cx="5017726" cy="300736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F5BF917-B3D4-56CC-AAD5-78786230BCD8}"/>
              </a:ext>
            </a:extLst>
          </p:cNvPr>
          <p:cNvSpPr txBox="1"/>
          <p:nvPr/>
        </p:nvSpPr>
        <p:spPr>
          <a:xfrm>
            <a:off x="495300" y="5529002"/>
            <a:ext cx="5271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L. Zhang, </a:t>
            </a:r>
            <a:r>
              <a:rPr lang="en-US" i="1" dirty="0"/>
              <a:t>et al</a:t>
            </a:r>
            <a:r>
              <a:rPr lang="en-US" dirty="0"/>
              <a:t>. “</a:t>
            </a:r>
            <a:r>
              <a:rPr lang="en-US" i="1" dirty="0"/>
              <a:t>Multiscale microstructure design for high-performance dielectric energy storage materials</a:t>
            </a:r>
            <a:r>
              <a:rPr lang="en-US" dirty="0"/>
              <a:t>,” Microstructures </a:t>
            </a:r>
            <a:r>
              <a:rPr lang="en-US" b="1" dirty="0"/>
              <a:t>6</a:t>
            </a:r>
            <a:r>
              <a:rPr lang="en-US" dirty="0"/>
              <a:t>, 2026003  (2026).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46C429F5-89A4-C1AC-A2F4-F2E63022BF1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7621" y="1827537"/>
            <a:ext cx="9677400" cy="4446053"/>
          </a:xfrm>
        </p:spPr>
        <p:txBody>
          <a:bodyPr/>
          <a:lstStyle/>
          <a:p>
            <a:r>
              <a:rPr lang="en-US" dirty="0"/>
              <a:t>Multiscale complexity is essential in functional ferroelectric materials.</a:t>
            </a:r>
          </a:p>
        </p:txBody>
      </p:sp>
    </p:spTree>
    <p:extLst>
      <p:ext uri="{BB962C8B-B14F-4D97-AF65-F5344CB8AC3E}">
        <p14:creationId xmlns:p14="http://schemas.microsoft.com/office/powerpoint/2010/main" val="1368261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1ED46-72AB-6B0B-3C5D-0D59E061E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Timescales for dynamics: coupled acoustic/polarization phenomena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1B0E4-7479-D66A-C2D6-DE059626EE7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95066" y="1836917"/>
            <a:ext cx="9677400" cy="4446053"/>
          </a:xfrm>
        </p:spPr>
        <p:txBody>
          <a:bodyPr/>
          <a:lstStyle/>
          <a:p>
            <a:r>
              <a:rPr lang="en-US" dirty="0"/>
              <a:t>Approximate scale set by speed of sound</a:t>
            </a:r>
          </a:p>
          <a:p>
            <a:r>
              <a:rPr lang="en-US" dirty="0"/>
              <a:t>Electrical bandwidth already at ~100 GHZ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F60933-CD23-6D5A-7DFF-B4A81AD82A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ED711C9-3742-D5D2-789B-04E437834560}"/>
              </a:ext>
            </a:extLst>
          </p:cNvPr>
          <p:cNvGrpSpPr/>
          <p:nvPr/>
        </p:nvGrpSpPr>
        <p:grpSpPr>
          <a:xfrm>
            <a:off x="2224440" y="2932117"/>
            <a:ext cx="6260796" cy="3566785"/>
            <a:chOff x="1880339" y="2404344"/>
            <a:chExt cx="7424047" cy="4229491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993821B-8AA1-36DC-A834-082B7E96DC68}"/>
                </a:ext>
              </a:extLst>
            </p:cNvPr>
            <p:cNvGrpSpPr/>
            <p:nvPr/>
          </p:nvGrpSpPr>
          <p:grpSpPr>
            <a:xfrm>
              <a:off x="1880339" y="2404344"/>
              <a:ext cx="7424047" cy="4229491"/>
              <a:chOff x="1880339" y="2404344"/>
              <a:chExt cx="7424047" cy="4229491"/>
            </a:xfrm>
          </p:grpSpPr>
          <p:pic>
            <p:nvPicPr>
              <p:cNvPr id="5" name="New picture">
                <a:extLst>
                  <a:ext uri="{FF2B5EF4-FFF2-40B4-BE49-F238E27FC236}">
                    <a16:creationId xmlns:a16="http://schemas.microsoft.com/office/drawing/2014/main" id="{9E911A4F-6D1E-055D-8694-F28CAA5BA946}"/>
                  </a:ext>
                </a:extLst>
              </p:cNvPr>
              <p:cNvPicPr/>
              <p:nvPr/>
            </p:nvPicPr>
            <p:blipFill>
              <a:blip r:embed="rId2"/>
              <a:srcRect b="4966"/>
              <a:stretch>
                <a:fillRect/>
              </a:stretch>
            </p:blipFill>
            <p:spPr>
              <a:xfrm>
                <a:off x="1880339" y="2404344"/>
                <a:ext cx="7306855" cy="3031111"/>
              </a:xfrm>
              <a:prstGeom prst="rect">
                <a:avLst/>
              </a:prstGeom>
            </p:spPr>
          </p:pic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BE240FB0-2F2D-FED9-CF04-80085EAA8D31}"/>
                  </a:ext>
                </a:extLst>
              </p:cNvPr>
              <p:cNvGrpSpPr/>
              <p:nvPr/>
            </p:nvGrpSpPr>
            <p:grpSpPr>
              <a:xfrm>
                <a:off x="2502242" y="5467403"/>
                <a:ext cx="6802144" cy="1166432"/>
                <a:chOff x="2755557" y="5465838"/>
                <a:chExt cx="6647881" cy="1139979"/>
              </a:xfrm>
            </p:grpSpPr>
            <p:pic>
              <p:nvPicPr>
                <p:cNvPr id="11" name="Picture 10">
                  <a:extLst>
                    <a:ext uri="{FF2B5EF4-FFF2-40B4-BE49-F238E27FC236}">
                      <a16:creationId xmlns:a16="http://schemas.microsoft.com/office/drawing/2014/main" id="{5671CE0E-8305-6551-59E6-FBA64F58525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2788562" y="5530492"/>
                  <a:ext cx="6614876" cy="1075325"/>
                </a:xfrm>
                <a:prstGeom prst="rect">
                  <a:avLst/>
                </a:prstGeom>
              </p:spPr>
            </p:pic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28A2E3DC-8B00-ADDE-1ED8-B29AD68DD22A}"/>
                    </a:ext>
                  </a:extLst>
                </p:cNvPr>
                <p:cNvSpPr/>
                <p:nvPr/>
              </p:nvSpPr>
              <p:spPr>
                <a:xfrm>
                  <a:off x="2755557" y="5465838"/>
                  <a:ext cx="259492" cy="14036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13478F0-305A-6F19-2738-D5E31FA80D9E}"/>
                </a:ext>
              </a:extLst>
            </p:cNvPr>
            <p:cNvSpPr/>
            <p:nvPr/>
          </p:nvSpPr>
          <p:spPr>
            <a:xfrm>
              <a:off x="2002972" y="5207427"/>
              <a:ext cx="486882" cy="3261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4578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C6176-48A8-4DDA-E4C3-FA9EAC942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Impact of high photon energy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5C0D3-279C-1543-0981-3B51DA469B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4118" y="1788423"/>
            <a:ext cx="4610100" cy="444605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Capture large volume of reciprocal space</a:t>
            </a:r>
          </a:p>
          <a:p>
            <a:r>
              <a:rPr lang="en-US" dirty="0"/>
              <a:t>Bragg reflections, diffuse scattering</a:t>
            </a:r>
          </a:p>
          <a:p>
            <a:r>
              <a:rPr lang="en-US" dirty="0"/>
              <a:t>Progression from epitaxial/textured materials towards powder samples</a:t>
            </a:r>
          </a:p>
          <a:p>
            <a:endParaRPr lang="en-US" dirty="0"/>
          </a:p>
          <a:p>
            <a:r>
              <a:rPr lang="en-US" dirty="0"/>
              <a:t>Polarization and structural dynamics appear in Bragg reflections and diffuse scattering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77190F-A7B1-A79B-3209-7C8AB58A3F5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1402D5-6EDB-F908-37CE-6E5B3AA80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300" y="1754839"/>
            <a:ext cx="3238232" cy="32757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797900-CF1D-B7A6-84A5-A3DDD5C34443}"/>
              </a:ext>
            </a:extLst>
          </p:cNvPr>
          <p:cNvSpPr txBox="1"/>
          <p:nvPr/>
        </p:nvSpPr>
        <p:spPr>
          <a:xfrm>
            <a:off x="6840627" y="5067734"/>
            <a:ext cx="3567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U. </a:t>
            </a:r>
            <a:r>
              <a:rPr lang="en-US" dirty="0" err="1"/>
              <a:t>Hejral</a:t>
            </a:r>
            <a:r>
              <a:rPr lang="en-US" dirty="0"/>
              <a:t>, </a:t>
            </a:r>
            <a:r>
              <a:rPr lang="en-US" i="1" dirty="0"/>
              <a:t>et </a:t>
            </a:r>
            <a:r>
              <a:rPr lang="en-US" dirty="0"/>
              <a:t>al., “High-energy x-ray diffraction from surfaces and nanoparticles,” Phys. Rev. B  </a:t>
            </a:r>
            <a:r>
              <a:rPr lang="en-US" b="1" dirty="0"/>
              <a:t>96</a:t>
            </a:r>
            <a:r>
              <a:rPr lang="en-US" dirty="0"/>
              <a:t>, 195433 (2017).</a:t>
            </a:r>
          </a:p>
        </p:txBody>
      </p:sp>
    </p:spTree>
    <p:extLst>
      <p:ext uri="{BB962C8B-B14F-4D97-AF65-F5344CB8AC3E}">
        <p14:creationId xmlns:p14="http://schemas.microsoft.com/office/powerpoint/2010/main" val="965477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36BC8-2805-200C-6FE2-749B44482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Structural and </a:t>
            </a:r>
            <a:r>
              <a:rPr lang="en-US" dirty="0" err="1"/>
              <a:t>Nanostructural</a:t>
            </a:r>
            <a:r>
              <a:rPr lang="en-US" dirty="0"/>
              <a:t> Features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BDB6F4-65E1-5872-F43B-10F538C9D60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3EA24-F61E-D536-7046-F0EA0BD4C1E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A9A275-CA53-6CEF-DABC-27621E58D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65" y="1969389"/>
            <a:ext cx="7213600" cy="1498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85CC2C-72A4-AF9F-4520-0430989C6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28" y="3532459"/>
            <a:ext cx="5178472" cy="25188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CED6F5-8B11-373E-4FDE-20971207C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8533" y="3118119"/>
            <a:ext cx="3860800" cy="298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108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21321-B65F-F325-5AE3-3261B670A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FEL (and some synchrotron)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83424-C981-73FF-F0AC-421AE5DACBFC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Dynamics of oxygen octahedra</a:t>
            </a:r>
          </a:p>
          <a:p>
            <a:r>
              <a:rPr lang="en-US" dirty="0"/>
              <a:t>Polarization rotation</a:t>
            </a:r>
          </a:p>
          <a:p>
            <a:r>
              <a:rPr lang="en-US" dirty="0"/>
              <a:t>Novel THz Modes</a:t>
            </a:r>
          </a:p>
          <a:p>
            <a:r>
              <a:rPr lang="en-US" dirty="0"/>
              <a:t>CDI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Also:</a:t>
            </a:r>
          </a:p>
          <a:p>
            <a:r>
              <a:rPr lang="en-US" dirty="0"/>
              <a:t>Thermal transport</a:t>
            </a:r>
          </a:p>
          <a:p>
            <a:r>
              <a:rPr lang="en-US" dirty="0"/>
              <a:t>Fundamental excitations</a:t>
            </a:r>
          </a:p>
          <a:p>
            <a:pPr lvl="1"/>
            <a:r>
              <a:rPr lang="en-US" dirty="0"/>
              <a:t>Optical phonons</a:t>
            </a:r>
          </a:p>
          <a:p>
            <a:pPr lvl="1"/>
            <a:r>
              <a:rPr lang="en-US" dirty="0"/>
              <a:t>Soft modes</a:t>
            </a:r>
          </a:p>
          <a:p>
            <a:r>
              <a:rPr lang="en-US" dirty="0"/>
              <a:t>Magnetic dynamics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6057F3-ECDA-5A89-E33B-DEF24EC042A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44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88CE2-422A-5344-BAA3-A2E493551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Probing Dynamics: Ultrafast Optical Pulse, Femtosecond X-ray Diffraction Probe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D7909490-F699-D94F-8041-8DC45D3EB29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3"/>
          <a:stretch/>
        </p:blipFill>
        <p:spPr>
          <a:xfrm>
            <a:off x="4921574" y="1595548"/>
            <a:ext cx="2781412" cy="2086059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13641-94DA-6249-BA57-E208B96FB77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6498902"/>
            <a:ext cx="7250806" cy="3508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71B8577-7F31-594E-8490-CE56CC0284F4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9D5DE6D7-F04D-7741-82FC-941AB368F7CA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BF77DE-2364-A844-9CDC-B9B412BE7C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44" r="54656" b="7985"/>
          <a:stretch/>
        </p:blipFill>
        <p:spPr>
          <a:xfrm>
            <a:off x="5167964" y="4256720"/>
            <a:ext cx="2863755" cy="18383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A66065-9F0F-A24C-A18B-3EE3CA2ED53D}"/>
              </a:ext>
            </a:extLst>
          </p:cNvPr>
          <p:cNvSpPr txBox="1"/>
          <p:nvPr/>
        </p:nvSpPr>
        <p:spPr>
          <a:xfrm>
            <a:off x="532721" y="5398455"/>
            <a:ext cx="4635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H. J. Lee, </a:t>
            </a:r>
            <a:r>
              <a:rPr lang="en-US" sz="1600" i="1" dirty="0"/>
              <a:t>et al</a:t>
            </a:r>
            <a:r>
              <a:rPr lang="en-US" sz="1600" dirty="0"/>
              <a:t>., Phys. Rev. X </a:t>
            </a:r>
            <a:r>
              <a:rPr lang="en-US" sz="1600" b="1" dirty="0"/>
              <a:t>11</a:t>
            </a:r>
            <a:r>
              <a:rPr lang="en-US" sz="1600" dirty="0"/>
              <a:t>, 031031 (2021).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B3CCF89-C8B8-D148-831F-0BFCC552D34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924" t="23589" r="14615" b="33163"/>
          <a:stretch/>
        </p:blipFill>
        <p:spPr>
          <a:xfrm>
            <a:off x="8179283" y="4085274"/>
            <a:ext cx="3925113" cy="1733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804B89C-D2B1-FF49-A045-FE53E78A97C5}"/>
              </a:ext>
            </a:extLst>
          </p:cNvPr>
          <p:cNvSpPr txBox="1"/>
          <p:nvPr/>
        </p:nvSpPr>
        <p:spPr>
          <a:xfrm>
            <a:off x="208837" y="2668100"/>
            <a:ext cx="3925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X-ray Free Electron Laser Diffraction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ED4BB3-2484-7041-BE24-00C7646DC433}"/>
              </a:ext>
            </a:extLst>
          </p:cNvPr>
          <p:cNvSpPr txBox="1"/>
          <p:nvPr/>
        </p:nvSpPr>
        <p:spPr>
          <a:xfrm>
            <a:off x="8031719" y="2504973"/>
            <a:ext cx="1250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Pohang XFEL</a:t>
            </a:r>
          </a:p>
        </p:txBody>
      </p:sp>
    </p:spTree>
    <p:extLst>
      <p:ext uri="{BB962C8B-B14F-4D97-AF65-F5344CB8AC3E}">
        <p14:creationId xmlns:p14="http://schemas.microsoft.com/office/powerpoint/2010/main" val="8522640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14184D-9E10-B48E-373D-084447E12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Nanoscale ferroelectric polarization: Complex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44A0E-C3C4-B3E0-0901-105EF89F0B2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68959" y="1855157"/>
            <a:ext cx="5850027" cy="4446053"/>
          </a:xfrm>
        </p:spPr>
        <p:txBody>
          <a:bodyPr>
            <a:normAutofit/>
          </a:bodyPr>
          <a:lstStyle/>
          <a:p>
            <a:r>
              <a:rPr lang="en-US" dirty="0"/>
              <a:t>Topologies in ferroelectric/dielectric superlattices</a:t>
            </a:r>
          </a:p>
          <a:p>
            <a:pPr lvl="1"/>
            <a:r>
              <a:rPr lang="en-US" dirty="0"/>
              <a:t>Stripe domains</a:t>
            </a:r>
          </a:p>
          <a:p>
            <a:pPr lvl="1"/>
            <a:r>
              <a:rPr lang="en-US" dirty="0"/>
              <a:t>Vortices</a:t>
            </a:r>
          </a:p>
          <a:p>
            <a:pPr lvl="1"/>
            <a:r>
              <a:rPr lang="en-US" dirty="0" err="1"/>
              <a:t>Skyrmions</a:t>
            </a:r>
            <a:endParaRPr lang="en-US" dirty="0"/>
          </a:p>
          <a:p>
            <a:r>
              <a:rPr lang="en-US" dirty="0"/>
              <a:t>Configuration sensitive to applied electric field, changes in depolarization energies, boundaries.</a:t>
            </a:r>
          </a:p>
          <a:p>
            <a:endParaRPr lang="en-US" dirty="0"/>
          </a:p>
          <a:p>
            <a:r>
              <a:rPr lang="en-US" dirty="0"/>
              <a:t>Novel modes and transformations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2A188-2F90-F2D0-BF87-8E0FEB85729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51E2F4-00A1-BBF0-F606-08C946BD80EB}"/>
              </a:ext>
            </a:extLst>
          </p:cNvPr>
          <p:cNvSpPr txBox="1"/>
          <p:nvPr/>
        </p:nvSpPr>
        <p:spPr>
          <a:xfrm>
            <a:off x="6341973" y="5018291"/>
            <a:ext cx="5850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Stripe domain configuration</a:t>
            </a:r>
          </a:p>
          <a:p>
            <a:r>
              <a:rPr lang="en-US" dirty="0"/>
              <a:t>Phase field simulation: Prof. Jiamian Hu (UW-Madison)</a:t>
            </a:r>
          </a:p>
          <a:p>
            <a:endParaRPr lang="en-US" dirty="0"/>
          </a:p>
          <a:p>
            <a:r>
              <a:rPr lang="en-US" dirty="0"/>
              <a:t>D. Sri Gyan, </a:t>
            </a:r>
            <a:r>
              <a:rPr lang="en-US" i="1" dirty="0"/>
              <a:t>et al</a:t>
            </a:r>
            <a:r>
              <a:rPr lang="en-US" dirty="0"/>
              <a:t>., Adv. Sci. </a:t>
            </a:r>
            <a:r>
              <a:rPr lang="en-US" b="1" dirty="0"/>
              <a:t>13</a:t>
            </a:r>
            <a:r>
              <a:rPr lang="en-US" dirty="0"/>
              <a:t>, e22387202 (2026).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9D40247-A0A7-5DB7-5ECC-D6B996C4D50B}"/>
              </a:ext>
            </a:extLst>
          </p:cNvPr>
          <p:cNvGrpSpPr/>
          <p:nvPr/>
        </p:nvGrpSpPr>
        <p:grpSpPr>
          <a:xfrm>
            <a:off x="6281178" y="2212045"/>
            <a:ext cx="5322004" cy="2783802"/>
            <a:chOff x="2207941" y="916305"/>
            <a:chExt cx="2294759" cy="120032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98712FF-15F1-C33B-F62B-A1CAD03BBC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0" r="78268" b="76115"/>
            <a:stretch/>
          </p:blipFill>
          <p:spPr>
            <a:xfrm>
              <a:off x="2207941" y="916305"/>
              <a:ext cx="1070518" cy="120032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27E157D-D9AE-2782-359E-FF841A5F9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402" b="76115"/>
            <a:stretch/>
          </p:blipFill>
          <p:spPr>
            <a:xfrm>
              <a:off x="3278459" y="916305"/>
              <a:ext cx="1224241" cy="12003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1227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10EEC-099F-0047-E1EC-A64C50454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Large modulation of second harmonic signal in </a:t>
            </a:r>
            <a:r>
              <a:rPr lang="en-US" dirty="0" err="1"/>
              <a:t>Skyrmion</a:t>
            </a:r>
            <a:r>
              <a:rPr lang="en-US" dirty="0"/>
              <a:t> state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6BD94-F340-0421-43B9-18DEF409EF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84874" y="1688106"/>
            <a:ext cx="9677400" cy="4446053"/>
          </a:xfrm>
        </p:spPr>
        <p:txBody>
          <a:bodyPr/>
          <a:lstStyle/>
          <a:p>
            <a:r>
              <a:rPr lang="en-US" dirty="0"/>
              <a:t>Change in polarization modifies SHG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4178B6-97AA-196F-5254-4D9316C3A9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F17510-2FFC-AA13-503D-C1C599AEEDA4}"/>
              </a:ext>
            </a:extLst>
          </p:cNvPr>
          <p:cNvSpPr txBox="1"/>
          <p:nvPr/>
        </p:nvSpPr>
        <p:spPr>
          <a:xfrm>
            <a:off x="6635613" y="5973891"/>
            <a:ext cx="6345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S. Wang, </a:t>
            </a:r>
            <a:r>
              <a:rPr lang="en-US" i="1" dirty="0"/>
              <a:t>et al</a:t>
            </a:r>
            <a:r>
              <a:rPr lang="en-US" dirty="0"/>
              <a:t>. Nature </a:t>
            </a:r>
            <a:r>
              <a:rPr lang="en-US" dirty="0" err="1"/>
              <a:t>Commun</a:t>
            </a:r>
            <a:r>
              <a:rPr lang="en-US" dirty="0"/>
              <a:t>. </a:t>
            </a:r>
            <a:r>
              <a:rPr lang="en-US" b="1" dirty="0"/>
              <a:t>15</a:t>
            </a:r>
            <a:r>
              <a:rPr lang="en-US" dirty="0"/>
              <a:t>, 1374 (2024).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C5FDC6-2078-8AC7-AA54-798DAEB01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3574" y="2338367"/>
            <a:ext cx="4572001" cy="371565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E304428E-1CDB-A304-D6B6-CE7E64870192}"/>
              </a:ext>
            </a:extLst>
          </p:cNvPr>
          <p:cNvGrpSpPr/>
          <p:nvPr/>
        </p:nvGrpSpPr>
        <p:grpSpPr>
          <a:xfrm>
            <a:off x="838200" y="2152650"/>
            <a:ext cx="4111868" cy="3901375"/>
            <a:chOff x="5665178" y="2356751"/>
            <a:chExt cx="4111868" cy="3901375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CFD9D41-A95F-1ED6-52DA-1789D710C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65178" y="2562426"/>
              <a:ext cx="4038600" cy="3695700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865475E-6A5D-43AC-87A6-BA20D871CB75}"/>
                </a:ext>
              </a:extLst>
            </p:cNvPr>
            <p:cNvSpPr/>
            <p:nvPr/>
          </p:nvSpPr>
          <p:spPr>
            <a:xfrm>
              <a:off x="9407769" y="2356751"/>
              <a:ext cx="369277" cy="6026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68000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5D168-53E2-2138-A4E4-A5483388F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Polarization oscillation in domain state after optical pulse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593AD-CA98-2431-41E2-F1604ADFC5B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64515" y="1450221"/>
            <a:ext cx="9677400" cy="4446053"/>
          </a:xfrm>
        </p:spPr>
        <p:txBody>
          <a:bodyPr/>
          <a:lstStyle/>
          <a:p>
            <a:r>
              <a:rPr lang="en-US" dirty="0"/>
              <a:t>Intensity oscillation at wavevector of mini-BZ boundary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B7CC7C-5A32-63F2-94F1-C12CC3FAD21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81BB8BE-BEA2-F5C0-9B00-C5D722DB19AD}"/>
              </a:ext>
            </a:extLst>
          </p:cNvPr>
          <p:cNvGrpSpPr/>
          <p:nvPr/>
        </p:nvGrpSpPr>
        <p:grpSpPr>
          <a:xfrm>
            <a:off x="601820" y="1850443"/>
            <a:ext cx="10988359" cy="3746601"/>
            <a:chOff x="532249" y="2487876"/>
            <a:chExt cx="10988359" cy="3746601"/>
          </a:xfrm>
        </p:grpSpPr>
        <p:pic>
          <p:nvPicPr>
            <p:cNvPr id="7" name="Picture 6" descr="A collage of images of different types of objects&#10;&#10;Description automatically generated">
              <a:extLst>
                <a:ext uri="{FF2B5EF4-FFF2-40B4-BE49-F238E27FC236}">
                  <a16:creationId xmlns:a16="http://schemas.microsoft.com/office/drawing/2014/main" id="{ED225C6F-B1E8-C514-750E-00994A528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775" r="30845"/>
            <a:stretch/>
          </p:blipFill>
          <p:spPr>
            <a:xfrm>
              <a:off x="671392" y="2560603"/>
              <a:ext cx="10849216" cy="3673874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D9758CF-8F6A-9B86-F1F4-66D5BBC87E1A}"/>
                </a:ext>
              </a:extLst>
            </p:cNvPr>
            <p:cNvSpPr/>
            <p:nvPr/>
          </p:nvSpPr>
          <p:spPr>
            <a:xfrm>
              <a:off x="532249" y="2487877"/>
              <a:ext cx="860867" cy="6250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C28E73B-B662-EA79-EED5-F8DB0A31199E}"/>
                </a:ext>
              </a:extLst>
            </p:cNvPr>
            <p:cNvSpPr/>
            <p:nvPr/>
          </p:nvSpPr>
          <p:spPr>
            <a:xfrm>
              <a:off x="5572782" y="2487876"/>
              <a:ext cx="860867" cy="6250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0C1D6717-7BFA-AFBE-FC2B-DF77F77C91CF}"/>
              </a:ext>
            </a:extLst>
          </p:cNvPr>
          <p:cNvSpPr txBox="1"/>
          <p:nvPr/>
        </p:nvSpPr>
        <p:spPr>
          <a:xfrm>
            <a:off x="6503220" y="5748587"/>
            <a:ext cx="5412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D. Sri Gyan, </a:t>
            </a:r>
            <a:r>
              <a:rPr lang="en-US" i="1" dirty="0"/>
              <a:t>et al</a:t>
            </a:r>
            <a:r>
              <a:rPr lang="en-US" dirty="0"/>
              <a:t>., Adv. Sci. </a:t>
            </a:r>
            <a:r>
              <a:rPr lang="en-US" b="1" dirty="0"/>
              <a:t>13</a:t>
            </a:r>
            <a:r>
              <a:rPr lang="en-US" dirty="0"/>
              <a:t>, e22387202 (2026).</a:t>
            </a:r>
          </a:p>
        </p:txBody>
      </p:sp>
    </p:spTree>
    <p:extLst>
      <p:ext uri="{BB962C8B-B14F-4D97-AF65-F5344CB8AC3E}">
        <p14:creationId xmlns:p14="http://schemas.microsoft.com/office/powerpoint/2010/main" val="10981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1D2025D-A4A5-900A-0F58-F2AD8CD77F02}"/>
              </a:ext>
            </a:extLst>
          </p:cNvPr>
          <p:cNvSpPr/>
          <p:nvPr/>
        </p:nvSpPr>
        <p:spPr>
          <a:xfrm>
            <a:off x="4659086" y="5834743"/>
            <a:ext cx="4136571" cy="1023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F59EB-60F3-8BFB-0E90-345EB209E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Compare with phase field simulation: 1 THz period due to domain boundary oscillation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B4052-0AC6-E125-2811-BFB2A0B5E94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8693" y="1843509"/>
            <a:ext cx="9677400" cy="4446053"/>
          </a:xfrm>
        </p:spPr>
        <p:txBody>
          <a:bodyPr/>
          <a:lstStyle/>
          <a:p>
            <a:r>
              <a:rPr lang="en-US" dirty="0"/>
              <a:t>Initiate dynamics by increasing screening at </a:t>
            </a:r>
            <a:r>
              <a:rPr lang="en-US" i="1" dirty="0"/>
              <a:t>t</a:t>
            </a:r>
            <a:r>
              <a:rPr lang="en-US" dirty="0"/>
              <a:t>=0.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4F7AF0B-447B-A4F4-4D42-F250BCFB81D6}"/>
              </a:ext>
            </a:extLst>
          </p:cNvPr>
          <p:cNvGrpSpPr/>
          <p:nvPr/>
        </p:nvGrpSpPr>
        <p:grpSpPr>
          <a:xfrm>
            <a:off x="1170248" y="4115699"/>
            <a:ext cx="3320472" cy="2742302"/>
            <a:chOff x="1170248" y="4254747"/>
            <a:chExt cx="3152107" cy="260325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BEBD6D7-2716-8A08-4441-EF41B6AD0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9935" r="53333"/>
            <a:stretch/>
          </p:blipFill>
          <p:spPr>
            <a:xfrm>
              <a:off x="1548675" y="4342062"/>
              <a:ext cx="2773680" cy="2515938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E79BA90-18D6-10A3-8D5F-6382FDA427D8}"/>
                </a:ext>
              </a:extLst>
            </p:cNvPr>
            <p:cNvSpPr/>
            <p:nvPr/>
          </p:nvSpPr>
          <p:spPr>
            <a:xfrm>
              <a:off x="1170248" y="4254747"/>
              <a:ext cx="578734" cy="3076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26E744-53E0-F20A-1C6C-8B08E287A90B}"/>
                </a:ext>
              </a:extLst>
            </p:cNvPr>
            <p:cNvSpPr/>
            <p:nvPr/>
          </p:nvSpPr>
          <p:spPr>
            <a:xfrm flipV="1">
              <a:off x="1340639" y="5547360"/>
              <a:ext cx="578734" cy="3076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E80DD4D-DB85-5FAB-33E7-B3A0ACE2507A}"/>
              </a:ext>
            </a:extLst>
          </p:cNvPr>
          <p:cNvSpPr txBox="1"/>
          <p:nvPr/>
        </p:nvSpPr>
        <p:spPr>
          <a:xfrm>
            <a:off x="5642563" y="4687747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Polarization(t)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CBC4D8-AED1-57BE-869D-9B0F9565C2E4}"/>
              </a:ext>
            </a:extLst>
          </p:cNvPr>
          <p:cNvSpPr txBox="1"/>
          <p:nvPr/>
        </p:nvSpPr>
        <p:spPr>
          <a:xfrm>
            <a:off x="5686932" y="5754547"/>
            <a:ext cx="264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CWT of polarization (t)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56A43B5-B706-FAAE-D833-85A3F944B4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" b="74525"/>
          <a:stretch/>
        </p:blipFill>
        <p:spPr>
          <a:xfrm>
            <a:off x="1340639" y="2234888"/>
            <a:ext cx="8874760" cy="197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031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66B0C-2E8D-B75A-2549-E33A4832F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LCLS: Modes depend on character of polar texture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E5EE71-7DF7-EBF7-0637-D30E420B1CC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3D839-1DB5-0645-11B8-BAD9FA0A954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A1822D-8463-52F4-8227-A18484EB8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000705"/>
            <a:ext cx="7772400" cy="285658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FED922-4776-6623-4BFB-BB37F0481096}"/>
              </a:ext>
            </a:extLst>
          </p:cNvPr>
          <p:cNvSpPr txBox="1"/>
          <p:nvPr/>
        </p:nvSpPr>
        <p:spPr>
          <a:xfrm>
            <a:off x="7249641" y="5746370"/>
            <a:ext cx="3456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Q. Li, </a:t>
            </a:r>
            <a:r>
              <a:rPr lang="en-US" i="1" dirty="0"/>
              <a:t>et al</a:t>
            </a:r>
            <a:r>
              <a:rPr lang="en-US" dirty="0"/>
              <a:t>. Nature </a:t>
            </a:r>
            <a:r>
              <a:rPr lang="en-US" b="1" dirty="0"/>
              <a:t>592</a:t>
            </a:r>
            <a:r>
              <a:rPr lang="en-US" dirty="0"/>
              <a:t>, 376</a:t>
            </a:r>
            <a:r>
              <a:rPr lang="en-US" b="1" dirty="0"/>
              <a:t> </a:t>
            </a:r>
            <a:r>
              <a:rPr lang="en-US" dirty="0"/>
              <a:t>(2020)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824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088DDFAC-05E2-84DC-2D1B-3702FCC7F281}"/>
              </a:ext>
            </a:extLst>
          </p:cNvPr>
          <p:cNvGrpSpPr/>
          <p:nvPr/>
        </p:nvGrpSpPr>
        <p:grpSpPr>
          <a:xfrm>
            <a:off x="6054070" y="2784135"/>
            <a:ext cx="5109229" cy="4047411"/>
            <a:chOff x="6054070" y="2784135"/>
            <a:chExt cx="5109229" cy="404741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BA3798A-58CB-E361-FF0E-031BD17EE842}"/>
                </a:ext>
              </a:extLst>
            </p:cNvPr>
            <p:cNvSpPr/>
            <p:nvPr/>
          </p:nvSpPr>
          <p:spPr>
            <a:xfrm>
              <a:off x="6054070" y="2784135"/>
              <a:ext cx="5109229" cy="404741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9" name="그림 11">
              <a:extLst>
                <a:ext uri="{FF2B5EF4-FFF2-40B4-BE49-F238E27FC236}">
                  <a16:creationId xmlns:a16="http://schemas.microsoft.com/office/drawing/2014/main" id="{D829D473-EA9C-C1B3-28B7-AD08C6121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12377" t="22880" r="8788" b="6285"/>
            <a:stretch/>
          </p:blipFill>
          <p:spPr>
            <a:xfrm>
              <a:off x="6387319" y="2896393"/>
              <a:ext cx="4368301" cy="3525416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BD82F8D-FFD0-FEEA-F433-9E4EECA70444}"/>
                </a:ext>
              </a:extLst>
            </p:cNvPr>
            <p:cNvSpPr/>
            <p:nvPr/>
          </p:nvSpPr>
          <p:spPr>
            <a:xfrm>
              <a:off x="8235230" y="2896393"/>
              <a:ext cx="2391485" cy="215509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10A5E56-ABA2-4942-0584-B5E676D3A2E9}"/>
              </a:ext>
            </a:extLst>
          </p:cNvPr>
          <p:cNvGrpSpPr/>
          <p:nvPr/>
        </p:nvGrpSpPr>
        <p:grpSpPr>
          <a:xfrm>
            <a:off x="971513" y="2537608"/>
            <a:ext cx="5124487" cy="4114830"/>
            <a:chOff x="971513" y="2537608"/>
            <a:chExt cx="5124487" cy="4114830"/>
          </a:xfrm>
        </p:grpSpPr>
        <p:pic>
          <p:nvPicPr>
            <p:cNvPr id="13" name="그림 4">
              <a:extLst>
                <a:ext uri="{FF2B5EF4-FFF2-40B4-BE49-F238E27FC236}">
                  <a16:creationId xmlns:a16="http://schemas.microsoft.com/office/drawing/2014/main" id="{26A19529-58A0-B38A-E37A-2933635389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71513" y="2537608"/>
              <a:ext cx="5124487" cy="4114830"/>
            </a:xfrm>
            <a:prstGeom prst="rect">
              <a:avLst/>
            </a:prstGeom>
          </p:spPr>
        </p:pic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FE80076-6C7E-2298-2012-741E36750BF6}"/>
                </a:ext>
              </a:extLst>
            </p:cNvPr>
            <p:cNvSpPr/>
            <p:nvPr/>
          </p:nvSpPr>
          <p:spPr>
            <a:xfrm>
              <a:off x="2570344" y="2806492"/>
              <a:ext cx="2229076" cy="197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2CA0FD-8942-E6FF-A80B-F6C1DE5D8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Skyrmion</a:t>
            </a:r>
            <a:r>
              <a:rPr lang="en-US" dirty="0"/>
              <a:t> oscillations: larger, lower frequency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AD54C-ED24-6734-6B85-6402B9A2F94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4072" y="1760006"/>
            <a:ext cx="9677400" cy="4446053"/>
          </a:xfrm>
        </p:spPr>
        <p:txBody>
          <a:bodyPr/>
          <a:lstStyle/>
          <a:p>
            <a:r>
              <a:rPr lang="en-US" dirty="0"/>
              <a:t>Ultrafast diffraction at PAL-XFEL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C809F0-DA7E-87F8-352F-C898E0C3F7ED}"/>
              </a:ext>
            </a:extLst>
          </p:cNvPr>
          <p:cNvSpPr txBox="1"/>
          <p:nvPr/>
        </p:nvSpPr>
        <p:spPr>
          <a:xfrm>
            <a:off x="2666012" y="3112503"/>
            <a:ext cx="1095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400 GHz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B4CA2A-CED1-AB13-ED75-67F826679E20}"/>
              </a:ext>
            </a:extLst>
          </p:cNvPr>
          <p:cNvSpPr txBox="1"/>
          <p:nvPr/>
        </p:nvSpPr>
        <p:spPr>
          <a:xfrm rot="16200000">
            <a:off x="442158" y="4410357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Intensity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6536FE-679E-79DB-DC6F-62D5F3D4B066}"/>
              </a:ext>
            </a:extLst>
          </p:cNvPr>
          <p:cNvSpPr txBox="1"/>
          <p:nvPr/>
        </p:nvSpPr>
        <p:spPr>
          <a:xfrm>
            <a:off x="2958117" y="6386713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Time (</a:t>
            </a:r>
            <a:r>
              <a:rPr lang="en-US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ps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B92D6B8-3DFA-61F5-910F-21CB881EE9A2}"/>
              </a:ext>
            </a:extLst>
          </p:cNvPr>
          <p:cNvSpPr txBox="1"/>
          <p:nvPr/>
        </p:nvSpPr>
        <p:spPr>
          <a:xfrm>
            <a:off x="3610473" y="4513138"/>
            <a:ext cx="2044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Faster oscillation?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024A402-9871-8F61-7F8D-E627BA0FCBD5}"/>
              </a:ext>
            </a:extLst>
          </p:cNvPr>
          <p:cNvSpPr txBox="1"/>
          <p:nvPr/>
        </p:nvSpPr>
        <p:spPr>
          <a:xfrm>
            <a:off x="1028701" y="2424081"/>
            <a:ext cx="2770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SL structural reflection </a:t>
            </a:r>
            <a:endParaRPr lang="ko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B8E7959-A7D1-344B-E2C2-FF7C897628FD}"/>
              </a:ext>
            </a:extLst>
          </p:cNvPr>
          <p:cNvSpPr txBox="1"/>
          <p:nvPr/>
        </p:nvSpPr>
        <p:spPr>
          <a:xfrm>
            <a:off x="7067513" y="2424081"/>
            <a:ext cx="3223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err="1">
                <a:latin typeface="Arial" panose="020B0604020202020204" pitchFamily="34" charset="0"/>
                <a:cs typeface="Arial" panose="020B0604020202020204" pitchFamily="34" charset="0"/>
              </a:rPr>
              <a:t>Skyrmion</a:t>
            </a:r>
            <a:r>
              <a:rPr lang="en-US" altLang="ko-KR" b="1" dirty="0">
                <a:latin typeface="Arial" panose="020B0604020202020204" pitchFamily="34" charset="0"/>
                <a:cs typeface="Arial" panose="020B0604020202020204" pitchFamily="34" charset="0"/>
              </a:rPr>
              <a:t> diffuse scattering</a:t>
            </a:r>
            <a:endParaRPr lang="ko-KR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6DB39EC-9C36-9071-105E-9F138D27C0FE}"/>
              </a:ext>
            </a:extLst>
          </p:cNvPr>
          <p:cNvSpPr txBox="1"/>
          <p:nvPr/>
        </p:nvSpPr>
        <p:spPr>
          <a:xfrm rot="16200000">
            <a:off x="5719272" y="4409730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Intensity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BACC8F-85EB-0798-F021-6E18A44ABBCA}"/>
              </a:ext>
            </a:extLst>
          </p:cNvPr>
          <p:cNvSpPr txBox="1"/>
          <p:nvPr/>
        </p:nvSpPr>
        <p:spPr>
          <a:xfrm>
            <a:off x="8235231" y="6386086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Time (</a:t>
            </a:r>
            <a:r>
              <a:rPr lang="en-US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ps</a:t>
            </a:r>
            <a:r>
              <a:rPr lang="en-US" altLang="ko-KR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7D60AC-CEAB-5689-5C50-3A152B864B2B}"/>
              </a:ext>
            </a:extLst>
          </p:cNvPr>
          <p:cNvSpPr txBox="1"/>
          <p:nvPr/>
        </p:nvSpPr>
        <p:spPr>
          <a:xfrm>
            <a:off x="7458036" y="1645012"/>
            <a:ext cx="4365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M. </a:t>
            </a:r>
            <a:r>
              <a:rPr lang="en-US" dirty="0" err="1"/>
              <a:t>Marandu</a:t>
            </a:r>
            <a:r>
              <a:rPr lang="en-US" dirty="0"/>
              <a:t>, </a:t>
            </a:r>
            <a:r>
              <a:rPr lang="en-US" i="1" dirty="0"/>
              <a:t>et al</a:t>
            </a:r>
            <a:r>
              <a:rPr lang="en-US" dirty="0"/>
              <a:t>., in preparation (2026</a:t>
            </a:r>
            <a:r>
              <a:rPr lang="el-GR" dirty="0"/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512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34E0C-907C-B468-DF5E-E6355476A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Phase evolution in applied electric fields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C09B1-9D3C-7C4C-35F3-1A1EB14CE33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5300" y="1954747"/>
            <a:ext cx="6110416" cy="4446053"/>
          </a:xfrm>
        </p:spPr>
        <p:txBody>
          <a:bodyPr/>
          <a:lstStyle/>
          <a:p>
            <a:r>
              <a:rPr lang="en-US" dirty="0"/>
              <a:t>Phase evolution in applied fields</a:t>
            </a:r>
          </a:p>
          <a:p>
            <a:r>
              <a:rPr lang="en-US" dirty="0"/>
              <a:t>Individual large particle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62164-3FA5-3E06-1081-CDC2FB4F88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6CB2E00-84A0-60BD-EFDE-CC534B4D4265}"/>
                  </a:ext>
                </a:extLst>
              </p:cNvPr>
              <p:cNvSpPr txBox="1"/>
              <p:nvPr/>
            </p:nvSpPr>
            <p:spPr>
              <a:xfrm>
                <a:off x="5052884" y="5390935"/>
                <a:ext cx="6110416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b="0" i="0" dirty="0">
                    <a:solidFill>
                      <a:schemeClr val="tx1"/>
                    </a:solidFill>
                    <a:effectLst/>
                    <a:latin typeface="+mn-lt"/>
                  </a:rPr>
                  <a:t>3D reconstruction of a BTO nanoparticle with no applied voltage, measured at 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186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nm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×187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nm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×266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nm</m:t>
                    </m:r>
                  </m:oMath>
                </a14:m>
                <a:r>
                  <a:rPr lang="en-US" b="0" i="0" dirty="0">
                    <a:solidFill>
                      <a:schemeClr val="tx1"/>
                    </a:solidFill>
                    <a:effectLst/>
                    <a:latin typeface="+mn-lt"/>
                  </a:rPr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36CB2E00-84A0-60BD-EFDE-CC534B4D42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2884" y="5390935"/>
                <a:ext cx="6110416" cy="646331"/>
              </a:xfrm>
              <a:prstGeom prst="rect">
                <a:avLst/>
              </a:prstGeom>
              <a:blipFill>
                <a:blip r:embed="rId2"/>
                <a:stretch>
                  <a:fillRect l="-830" t="-3846" b="-153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F0E32EFA-C0AE-E2BF-DCDD-5DE109C49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5934" y="2116492"/>
            <a:ext cx="4565481" cy="290364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FC6C5D1-A282-DF9E-D3B4-7FE4E088E38C}"/>
              </a:ext>
            </a:extLst>
          </p:cNvPr>
          <p:cNvSpPr txBox="1"/>
          <p:nvPr/>
        </p:nvSpPr>
        <p:spPr>
          <a:xfrm>
            <a:off x="1028700" y="5950702"/>
            <a:ext cx="6110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i="0" dirty="0">
                <a:solidFill>
                  <a:schemeClr val="tx1"/>
                </a:solidFill>
                <a:effectLst/>
                <a:latin typeface="+mn-lt"/>
              </a:rPr>
              <a:t>J. Li, </a:t>
            </a:r>
            <a:r>
              <a:rPr lang="en-US" sz="1800" i="1" dirty="0">
                <a:solidFill>
                  <a:schemeClr val="tx1"/>
                </a:solidFill>
                <a:effectLst/>
                <a:latin typeface="+mn-lt"/>
              </a:rPr>
              <a:t>et al</a:t>
            </a:r>
            <a:r>
              <a:rPr lang="en-US" sz="1800" i="0" dirty="0">
                <a:solidFill>
                  <a:schemeClr val="tx1"/>
                </a:solidFill>
                <a:effectLst/>
                <a:latin typeface="+mn-lt"/>
              </a:rPr>
              <a:t>., Phys. Rev. B 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+mn-lt"/>
              </a:rPr>
              <a:t>111</a:t>
            </a:r>
            <a:r>
              <a:rPr lang="en-US" sz="1800" i="0" dirty="0">
                <a:solidFill>
                  <a:schemeClr val="tx1"/>
                </a:solidFill>
                <a:effectLst/>
                <a:latin typeface="+mn-lt"/>
              </a:rPr>
              <a:t>, 054101 (2025</a:t>
            </a:r>
            <a:r>
              <a:rPr lang="el-GR" sz="1800" i="0" dirty="0">
                <a:solidFill>
                  <a:schemeClr val="tx1"/>
                </a:solidFill>
                <a:effectLst/>
                <a:latin typeface="+mn-lt"/>
              </a:rPr>
              <a:t>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62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456DE-82FB-34F6-2A2E-72A198AC3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Taking Stock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2A34E-9E5C-C338-AD09-3C1CDE3F3B8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B62A21-F7EF-F5F1-9E62-690C3FD1CB0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New picture">
            <a:extLst>
              <a:ext uri="{FF2B5EF4-FFF2-40B4-BE49-F238E27FC236}">
                <a16:creationId xmlns:a16="http://schemas.microsoft.com/office/drawing/2014/main" id="{85218C51-62D0-F5C2-E6DE-1B045CB86E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481125" y="2113438"/>
            <a:ext cx="8696350" cy="3796026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3C20AEE-1EBE-1CCD-7DD5-1614C6EDC286}"/>
              </a:ext>
            </a:extLst>
          </p:cNvPr>
          <p:cNvSpPr/>
          <p:nvPr/>
        </p:nvSpPr>
        <p:spPr>
          <a:xfrm>
            <a:off x="7891475" y="2595511"/>
            <a:ext cx="2743200" cy="1252589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82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B561D-3070-054C-B223-0470D6618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High-Energy XFEL Impact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891F7-B426-D2C2-AFD5-6D82437C666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“(1) resolve the relationships between and among electric fields, stress, and ferroelectric phase and polarization in complex 3D systems, </a:t>
            </a:r>
          </a:p>
          <a:p>
            <a:r>
              <a:rPr lang="en-US" dirty="0"/>
              <a:t>(2) probe thermal transport and dissipation during the cycling of ferroelectric composites, and </a:t>
            </a:r>
          </a:p>
          <a:p>
            <a:r>
              <a:rPr lang="en-US" dirty="0"/>
              <a:t>(3) explore the coupling to the magnetism of magnetoelectric multiferroics.”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97C9DF-F1BB-1013-D499-8C0A572681E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81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933E54-5EB8-2F55-4E5A-9611E35E0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Far-Fetched Experimental Wish List So Far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08FA9-2C88-2969-A637-B219FB6BB06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Map of polarization, magnetization, strain, valence, and crystal phase in 3D</a:t>
            </a:r>
          </a:p>
          <a:p>
            <a:r>
              <a:rPr lang="en-US" dirty="0"/>
              <a:t>1 nm spatial resolution, 100 fs time resolution</a:t>
            </a:r>
          </a:p>
          <a:p>
            <a:r>
              <a:rPr lang="en-US" dirty="0"/>
              <a:t>Representative volumes of cubic microns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639C61-2CCE-AE90-0534-C0AE115001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551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2FA37-9C3C-3CBE-029B-8A7830AEE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Specific HEXFEL Opportunities and First Experiments</a:t>
            </a:r>
            <a:br>
              <a:rPr lang="en-US" dirty="0"/>
            </a:br>
            <a:r>
              <a:rPr lang="en-US" dirty="0"/>
              <a:t>(Realistic Possibilities)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F38D6A-AE71-E7AA-9A1B-DED755EE726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95300" y="1845574"/>
            <a:ext cx="6134100" cy="4446053"/>
          </a:xfrm>
        </p:spPr>
        <p:txBody>
          <a:bodyPr>
            <a:normAutofit fontScale="92500"/>
          </a:bodyPr>
          <a:lstStyle/>
          <a:p>
            <a:r>
              <a:rPr lang="en-US" dirty="0"/>
              <a:t>pdf, pdf tomography of evolution of phase distribution</a:t>
            </a:r>
          </a:p>
          <a:p>
            <a:r>
              <a:rPr lang="en-US" dirty="0"/>
              <a:t>3D survey of large volume of reciprocal space to probe coupling among </a:t>
            </a:r>
            <a:r>
              <a:rPr lang="en-US" dirty="0" err="1"/>
              <a:t>ferroic</a:t>
            </a:r>
            <a:r>
              <a:rPr lang="en-US" dirty="0"/>
              <a:t>, acoustic modes</a:t>
            </a:r>
          </a:p>
          <a:p>
            <a:r>
              <a:rPr lang="en-US" dirty="0"/>
              <a:t>Heat transfer in complex </a:t>
            </a:r>
            <a:r>
              <a:rPr lang="en-US" dirty="0" err="1"/>
              <a:t>ferroic</a:t>
            </a:r>
            <a:r>
              <a:rPr lang="en-US" dirty="0"/>
              <a:t> systems</a:t>
            </a:r>
          </a:p>
          <a:p>
            <a:r>
              <a:rPr lang="en-US" dirty="0"/>
              <a:t>Acoustic propagation in nanostructured ferroelectrics</a:t>
            </a:r>
          </a:p>
          <a:p>
            <a:r>
              <a:rPr lang="en-US" dirty="0"/>
              <a:t>Time resolved CDI</a:t>
            </a:r>
          </a:p>
          <a:p>
            <a:r>
              <a:rPr lang="en-US" dirty="0"/>
              <a:t>Can start with single-crystal-</a:t>
            </a:r>
            <a:r>
              <a:rPr lang="en-US" dirty="0" err="1"/>
              <a:t>ish</a:t>
            </a:r>
            <a:r>
              <a:rPr lang="en-US" dirty="0"/>
              <a:t> experiments, thin film structures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9F0D50-9BA5-E8A4-19AB-CC0D48CEB56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81271C-C185-8A96-F397-B8694566A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9244" y="1676400"/>
            <a:ext cx="2440155" cy="39652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79E72C-CFC7-1318-46B8-C4B523141FFD}"/>
              </a:ext>
            </a:extLst>
          </p:cNvPr>
          <p:cNvSpPr txBox="1"/>
          <p:nvPr/>
        </p:nvSpPr>
        <p:spPr>
          <a:xfrm>
            <a:off x="6629400" y="5852571"/>
            <a:ext cx="61150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”Simple” acoustic propagation example</a:t>
            </a:r>
          </a:p>
          <a:p>
            <a:r>
              <a:rPr lang="en-US" dirty="0" err="1"/>
              <a:t>Bruchhausen</a:t>
            </a:r>
            <a:r>
              <a:rPr lang="en-US" dirty="0"/>
              <a:t>, </a:t>
            </a:r>
            <a:r>
              <a:rPr lang="en-US" i="1" dirty="0"/>
              <a:t>et al</a:t>
            </a:r>
            <a:r>
              <a:rPr lang="en-US" dirty="0"/>
              <a:t>., Phys. Rev. Mater. </a:t>
            </a:r>
            <a:r>
              <a:rPr lang="en-US" b="1" dirty="0"/>
              <a:t>2</a:t>
            </a:r>
            <a:r>
              <a:rPr lang="en-US" dirty="0"/>
              <a:t>, 106002 (2018)</a:t>
            </a:r>
          </a:p>
        </p:txBody>
      </p:sp>
    </p:spTree>
    <p:extLst>
      <p:ext uri="{BB962C8B-B14F-4D97-AF65-F5344CB8AC3E}">
        <p14:creationId xmlns:p14="http://schemas.microsoft.com/office/powerpoint/2010/main" val="7507357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589ED-4454-03DB-C98C-0BD83AAC3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Speculative Possibilities</a:t>
            </a:r>
            <a:br>
              <a:rPr lang="en-US" dirty="0"/>
            </a:br>
            <a:r>
              <a:rPr lang="en-US" dirty="0"/>
              <a:t>(Lots of expertise in this room on these topics!)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A7D41-EF13-92FB-68AB-0752FADF8B8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Multidimensional excitation</a:t>
            </a:r>
          </a:p>
          <a:p>
            <a:pPr lvl="1"/>
            <a:r>
              <a:rPr lang="en-US" dirty="0"/>
              <a:t>pdf probes</a:t>
            </a:r>
          </a:p>
          <a:p>
            <a:r>
              <a:rPr lang="en-US" dirty="0"/>
              <a:t>X-ray pump/x-ray probe</a:t>
            </a:r>
          </a:p>
          <a:p>
            <a:pPr lvl="1"/>
            <a:r>
              <a:rPr lang="en-US" dirty="0"/>
              <a:t>X-ray transient grating excitation of specific polar modes</a:t>
            </a:r>
          </a:p>
          <a:p>
            <a:pPr lvl="2"/>
            <a:r>
              <a:rPr lang="en-US" dirty="0"/>
              <a:t>Structural probe OR soft x-ray probe, attosecond probe useful</a:t>
            </a:r>
          </a:p>
          <a:p>
            <a:pPr lvl="2"/>
            <a:r>
              <a:rPr lang="en-US" dirty="0"/>
              <a:t>Depth-specific TG using attosecond pulses</a:t>
            </a:r>
          </a:p>
          <a:p>
            <a:pPr lvl="1"/>
            <a:r>
              <a:rPr lang="en-US" dirty="0"/>
              <a:t>Site specific resonant excitation/structural probe</a:t>
            </a:r>
          </a:p>
          <a:p>
            <a:r>
              <a:rPr lang="en-US" dirty="0"/>
              <a:t>Probing magnetism via non-resonant high-photon-energy magnetic scattering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E6E3E-7DAE-0F3C-1876-7884CF39BC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7932AD-CBB8-4B20-4FE8-2EAFFF900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7749" y="5165035"/>
            <a:ext cx="5204147" cy="98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536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E826F-B0BE-2BFF-5327-ECF0AFA2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Source Parameters Enabling HEXFEL Impact in </a:t>
            </a:r>
            <a:r>
              <a:rPr lang="en-US" dirty="0" err="1"/>
              <a:t>Ferroics</a:t>
            </a:r>
            <a:r>
              <a:rPr lang="en-US" dirty="0"/>
              <a:t> and Related Materials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1600C-CCF8-9880-0686-08E0563EE35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55419" y="1857827"/>
            <a:ext cx="6189908" cy="4446053"/>
          </a:xfrm>
        </p:spPr>
        <p:txBody>
          <a:bodyPr/>
          <a:lstStyle/>
          <a:p>
            <a:r>
              <a:rPr lang="en-US" dirty="0"/>
              <a:t>At least 10-50 fs time resolution to capture nm-scale correlations.</a:t>
            </a:r>
          </a:p>
          <a:p>
            <a:r>
              <a:rPr lang="en-US" dirty="0"/>
              <a:t>High average flux to allow imaging, measurements at hundreds of time points. Factor of 100 compared to synchrotron would be useful!</a:t>
            </a:r>
          </a:p>
          <a:p>
            <a:r>
              <a:rPr lang="en-US" dirty="0"/>
              <a:t>Photon energy ~50-80 keV for small–unit-cell systems.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C4FA48-6529-0A2C-570A-0F0412B7A17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4040BC-342E-4F81-5E50-39B0E4703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012" y="1524000"/>
            <a:ext cx="2745170" cy="22673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5299C4-C06F-EAC9-EF0A-15EAB1E6E4F6}"/>
              </a:ext>
            </a:extLst>
          </p:cNvPr>
          <p:cNvSpPr txBox="1"/>
          <p:nvPr/>
        </p:nvSpPr>
        <p:spPr>
          <a:xfrm>
            <a:off x="7204912" y="3929428"/>
            <a:ext cx="454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R. Osborn, </a:t>
            </a:r>
            <a:r>
              <a:rPr lang="en-US" i="1" dirty="0"/>
              <a:t>et al</a:t>
            </a:r>
            <a:r>
              <a:rPr lang="en-US" dirty="0"/>
              <a:t>., “Diffuse scattering from correlated electron systems,” Sci. Adv. </a:t>
            </a:r>
            <a:r>
              <a:rPr lang="en-US" b="1" dirty="0"/>
              <a:t>11</a:t>
            </a:r>
            <a:r>
              <a:rPr lang="en-US" dirty="0"/>
              <a:t>, eadt7770 (2025).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9C10BE-B401-A0B0-5DC4-828A2AAB31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5982" y="4971142"/>
            <a:ext cx="5194300" cy="172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1877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97789-0D15-346F-CE97-62B1E500C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1335E-63A4-74C0-35CE-5291A4214B2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15385" y="1933576"/>
            <a:ext cx="3301999" cy="4446053"/>
          </a:xfrm>
        </p:spPr>
        <p:txBody>
          <a:bodyPr/>
          <a:lstStyle/>
          <a:p>
            <a:r>
              <a:rPr lang="en-US" dirty="0"/>
              <a:t>Complex systems far simpler to probe with high-energy</a:t>
            </a:r>
          </a:p>
          <a:p>
            <a:r>
              <a:rPr lang="en-US" dirty="0"/>
              <a:t>Applies to many systems: </a:t>
            </a:r>
            <a:r>
              <a:rPr lang="en-US" dirty="0" err="1"/>
              <a:t>ferroics</a:t>
            </a:r>
            <a:r>
              <a:rPr lang="en-US" dirty="0"/>
              <a:t>, structural metals and oxides, condensed matter physics</a:t>
            </a:r>
          </a:p>
          <a:p>
            <a:r>
              <a:rPr lang="en-US" dirty="0"/>
              <a:t>Large potential impact of HEXFEL</a:t>
            </a:r>
          </a:p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051C01-E703-EE45-1CF7-BDA4B5C55E5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FC92EA-7224-0D57-C460-FD09800D6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393" y="1096914"/>
            <a:ext cx="2843710" cy="324651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F8F01C3-E992-0D1D-E9FF-D6D5ABD4C374}"/>
              </a:ext>
            </a:extLst>
          </p:cNvPr>
          <p:cNvSpPr txBox="1"/>
          <p:nvPr/>
        </p:nvSpPr>
        <p:spPr>
          <a:xfrm>
            <a:off x="8633077" y="4466499"/>
            <a:ext cx="3558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Correlated electron systems</a:t>
            </a:r>
          </a:p>
          <a:p>
            <a:r>
              <a:rPr lang="en-US" dirty="0"/>
              <a:t>E. </a:t>
            </a:r>
            <a:r>
              <a:rPr lang="en-US" dirty="0" err="1"/>
              <a:t>Dagotto</a:t>
            </a:r>
            <a:r>
              <a:rPr lang="en-US" dirty="0"/>
              <a:t>, Science </a:t>
            </a:r>
            <a:r>
              <a:rPr lang="en-US" b="1" dirty="0"/>
              <a:t>309</a:t>
            </a:r>
            <a:r>
              <a:rPr lang="en-US" dirty="0"/>
              <a:t>, 257 (2005).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439CBF-4CA0-C828-0C9D-4366D531965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1068"/>
          <a:stretch>
            <a:fillRect/>
          </a:stretch>
        </p:blipFill>
        <p:spPr>
          <a:xfrm>
            <a:off x="4589832" y="3334195"/>
            <a:ext cx="3860798" cy="230667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903B0F0-9350-1584-9EE8-60FF32E25272}"/>
              </a:ext>
            </a:extLst>
          </p:cNvPr>
          <p:cNvSpPr txBox="1"/>
          <p:nvPr/>
        </p:nvSpPr>
        <p:spPr>
          <a:xfrm>
            <a:off x="5139661" y="5566559"/>
            <a:ext cx="47661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Compositional complexity of metal alloys</a:t>
            </a:r>
          </a:p>
          <a:p>
            <a:r>
              <a:rPr lang="en-US" dirty="0"/>
              <a:t>H.-S. Oh, et al</a:t>
            </a:r>
            <a:r>
              <a:rPr lang="en-US" i="1" dirty="0"/>
              <a:t>., </a:t>
            </a:r>
            <a:r>
              <a:rPr lang="en-US" dirty="0"/>
              <a:t>Nature Commun. </a:t>
            </a:r>
            <a:r>
              <a:rPr lang="en-US" b="1" dirty="0"/>
              <a:t>10</a:t>
            </a:r>
            <a:r>
              <a:rPr lang="en-US" dirty="0"/>
              <a:t>, 2090 (2019)</a:t>
            </a:r>
          </a:p>
        </p:txBody>
      </p:sp>
      <p:pic>
        <p:nvPicPr>
          <p:cNvPr id="5" name="Main graphic">
            <a:extLst>
              <a:ext uri="{FF2B5EF4-FFF2-40B4-BE49-F238E27FC236}">
                <a16:creationId xmlns:a16="http://schemas.microsoft.com/office/drawing/2014/main" id="{E97049C3-C25F-69D4-E41D-22F9CEEDC17F}"/>
              </a:ext>
            </a:extLst>
          </p:cNvPr>
          <p:cNvPicPr/>
          <p:nvPr/>
        </p:nvPicPr>
        <p:blipFill>
          <a:blip r:embed="rId4"/>
          <a:stretch/>
        </p:blipFill>
        <p:spPr>
          <a:xfrm>
            <a:off x="4958421" y="132340"/>
            <a:ext cx="2478935" cy="2169581"/>
          </a:xfrm>
          <a:prstGeom prst="rect">
            <a:avLst/>
          </a:prstGeom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C9B5E1-9A63-FCDE-7D68-A868CD8BCB42}"/>
              </a:ext>
            </a:extLst>
          </p:cNvPr>
          <p:cNvSpPr txBox="1"/>
          <p:nvPr/>
        </p:nvSpPr>
        <p:spPr>
          <a:xfrm>
            <a:off x="4594590" y="2379117"/>
            <a:ext cx="42929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Complex magnetic materials</a:t>
            </a:r>
          </a:p>
          <a:p>
            <a:r>
              <a:rPr lang="en-US" dirty="0"/>
              <a:t>G. J. Snyder, Adv. Mater. 38, e18751 (2026).</a:t>
            </a:r>
          </a:p>
        </p:txBody>
      </p:sp>
    </p:spTree>
    <p:extLst>
      <p:ext uri="{BB962C8B-B14F-4D97-AF65-F5344CB8AC3E}">
        <p14:creationId xmlns:p14="http://schemas.microsoft.com/office/powerpoint/2010/main" val="424153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W-Madison theme1">
      <a:dk1>
        <a:srgbClr val="202020"/>
      </a:dk1>
      <a:lt1>
        <a:srgbClr val="FFFFFF"/>
      </a:lt1>
      <a:dk2>
        <a:srgbClr val="101010"/>
      </a:dk2>
      <a:lt2>
        <a:srgbClr val="DADFE1"/>
      </a:lt2>
      <a:accent1>
        <a:srgbClr val="C5050C"/>
      </a:accent1>
      <a:accent2>
        <a:srgbClr val="C5050C"/>
      </a:accent2>
      <a:accent3>
        <a:srgbClr val="9B0000"/>
      </a:accent3>
      <a:accent4>
        <a:srgbClr val="FCCB51"/>
      </a:accent4>
      <a:accent5>
        <a:srgbClr val="80B3AE"/>
      </a:accent5>
      <a:accent6>
        <a:srgbClr val="ADADAD"/>
      </a:accent6>
      <a:hlink>
        <a:srgbClr val="0479A8"/>
      </a:hlink>
      <a:folHlink>
        <a:srgbClr val="0479A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-Madison-text-Arial-16_9" id="{A9A98CE5-4107-BC4E-8079-0672D8F6A38D}" vid="{7D782E8D-39B3-E84A-BFAE-588729B8D57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1012</Words>
  <Application>Microsoft Macintosh PowerPoint</Application>
  <PresentationFormat>Widescreen</PresentationFormat>
  <Paragraphs>148</Paragraphs>
  <Slides>23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Cambria Math</vt:lpstr>
      <vt:lpstr>Lato</vt:lpstr>
      <vt:lpstr>Office Theme</vt:lpstr>
      <vt:lpstr>HEXFEL X-ray Science: Nanoscale Dynamics of Complex Materials</vt:lpstr>
      <vt:lpstr>Complexity in Materials Science</vt:lpstr>
      <vt:lpstr>Atomic scale</vt:lpstr>
      <vt:lpstr>Complexity in Ferroelectric Devices</vt:lpstr>
      <vt:lpstr>Timescales for dynamics: coupled acoustic/polarization phenomena</vt:lpstr>
      <vt:lpstr>Impact of high photon energy</vt:lpstr>
      <vt:lpstr>Structural and Nanostructural Features</vt:lpstr>
      <vt:lpstr>FEL (and some synchrotron) Studies</vt:lpstr>
      <vt:lpstr>Probing Dynamics: Ultrafast Optical Pulse, Femtosecond X-ray Diffraction Probe</vt:lpstr>
      <vt:lpstr>Nanoscale ferroelectric polarization: Complex topologies</vt:lpstr>
      <vt:lpstr>Large modulation of second harmonic signal in Skyrmion state</vt:lpstr>
      <vt:lpstr>Polarization oscillation in domain state after optical pulse</vt:lpstr>
      <vt:lpstr>Compare with phase field simulation: 1 THz period due to domain boundary oscillation</vt:lpstr>
      <vt:lpstr>LCLS: Modes depend on character of polar texture</vt:lpstr>
      <vt:lpstr>Skyrmion oscillations: larger, lower frequency</vt:lpstr>
      <vt:lpstr>Phase evolution in applied electric fields</vt:lpstr>
      <vt:lpstr>Taking Stock</vt:lpstr>
      <vt:lpstr>High-Energy XFEL Impact</vt:lpstr>
      <vt:lpstr>Far-Fetched Experimental Wish List So Far</vt:lpstr>
      <vt:lpstr>Specific HEXFEL Opportunities and First Experiments (Realistic Possibilities)</vt:lpstr>
      <vt:lpstr>Speculative Possibilities (Lots of expertise in this room on these topics!)</vt:lpstr>
      <vt:lpstr>Source Parameters Enabling HEXFEL Impact in Ferroics and Related Materials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Paul G. Evans</dc:creator>
  <cp:lastModifiedBy>Emma, Claudio</cp:lastModifiedBy>
  <cp:revision>147</cp:revision>
  <dcterms:created xsi:type="dcterms:W3CDTF">2025-04-21T03:12:38Z</dcterms:created>
  <dcterms:modified xsi:type="dcterms:W3CDTF">2026-08-31T15:35:34Z</dcterms:modified>
</cp:coreProperties>
</file>