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7" r:id="rId2"/>
    <p:sldId id="317" r:id="rId3"/>
    <p:sldId id="3035" r:id="rId4"/>
    <p:sldId id="3037" r:id="rId5"/>
    <p:sldId id="3030" r:id="rId6"/>
    <p:sldId id="3038" r:id="rId7"/>
    <p:sldId id="3032" r:id="rId8"/>
    <p:sldId id="3033" r:id="rId9"/>
    <p:sldId id="3036" r:id="rId10"/>
    <p:sldId id="3039" r:id="rId11"/>
    <p:sldId id="3040"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06" autoAdjust="0"/>
    <p:restoredTop sz="94660"/>
  </p:normalViewPr>
  <p:slideViewPr>
    <p:cSldViewPr snapToGrid="0">
      <p:cViewPr varScale="1">
        <p:scale>
          <a:sx n="83" d="100"/>
          <a:sy n="83" d="100"/>
        </p:scale>
        <p:origin x="39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76194C-DC1B-45A8-B86F-CDE7B219E85D}" type="datetimeFigureOut">
              <a:rPr lang="en-US" smtClean="0"/>
              <a:t>9/12/2026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08DB55-3402-4512-A8C9-33CD760E0EF1}" type="slidenum">
              <a:rPr lang="en-US" smtClean="0"/>
              <a:t>‹#›</a:t>
            </a:fld>
            <a:endParaRPr lang="en-US"/>
          </a:p>
        </p:txBody>
      </p:sp>
    </p:spTree>
    <p:extLst>
      <p:ext uri="{BB962C8B-B14F-4D97-AF65-F5344CB8AC3E}">
        <p14:creationId xmlns:p14="http://schemas.microsoft.com/office/powerpoint/2010/main" val="994159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18FA6E-0BE0-43BD-8C88-FA39E5157FCB}" type="slidenum">
              <a:rPr lang="en-US" smtClean="0"/>
              <a:t>2</a:t>
            </a:fld>
            <a:endParaRPr lang="en-US"/>
          </a:p>
        </p:txBody>
      </p:sp>
    </p:spTree>
    <p:extLst>
      <p:ext uri="{BB962C8B-B14F-4D97-AF65-F5344CB8AC3E}">
        <p14:creationId xmlns:p14="http://schemas.microsoft.com/office/powerpoint/2010/main" val="41600360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97472C-7C9E-4513-B747-82C2E43F1F45}" type="slidenum">
              <a:rPr lang="en-US" smtClean="0"/>
              <a:t>3</a:t>
            </a:fld>
            <a:endParaRPr lang="en-US"/>
          </a:p>
        </p:txBody>
      </p:sp>
    </p:spTree>
    <p:extLst>
      <p:ext uri="{BB962C8B-B14F-4D97-AF65-F5344CB8AC3E}">
        <p14:creationId xmlns:p14="http://schemas.microsoft.com/office/powerpoint/2010/main" val="1390964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97472C-7C9E-4513-B747-82C2E43F1F45}" type="slidenum">
              <a:rPr lang="en-US" smtClean="0"/>
              <a:t>4</a:t>
            </a:fld>
            <a:endParaRPr lang="en-US"/>
          </a:p>
        </p:txBody>
      </p:sp>
    </p:spTree>
    <p:extLst>
      <p:ext uri="{BB962C8B-B14F-4D97-AF65-F5344CB8AC3E}">
        <p14:creationId xmlns:p14="http://schemas.microsoft.com/office/powerpoint/2010/main" val="11776613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F7F37-4494-062B-462F-0F66CAF5B8E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C4A6D58-53DD-B0C6-B8FE-C44DBE5406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39362D2-DEEF-681C-25B1-80A616183D24}"/>
              </a:ext>
            </a:extLst>
          </p:cNvPr>
          <p:cNvSpPr>
            <a:spLocks noGrp="1"/>
          </p:cNvSpPr>
          <p:nvPr>
            <p:ph type="dt" sz="half" idx="10"/>
          </p:nvPr>
        </p:nvSpPr>
        <p:spPr/>
        <p:txBody>
          <a:bodyPr/>
          <a:lstStyle/>
          <a:p>
            <a:fld id="{F097476C-98A7-4FD7-B4A7-E21CB0D31413}" type="datetime1">
              <a:rPr lang="en-US" smtClean="0"/>
              <a:t>9/12/2026</a:t>
            </a:fld>
            <a:endParaRPr lang="en-US"/>
          </a:p>
        </p:txBody>
      </p:sp>
      <p:sp>
        <p:nvSpPr>
          <p:cNvPr id="5" name="Footer Placeholder 4">
            <a:extLst>
              <a:ext uri="{FF2B5EF4-FFF2-40B4-BE49-F238E27FC236}">
                <a16:creationId xmlns:a16="http://schemas.microsoft.com/office/drawing/2014/main" id="{1B7860B6-E0EA-8833-8208-60C6AD8859C5}"/>
              </a:ext>
            </a:extLst>
          </p:cNvPr>
          <p:cNvSpPr>
            <a:spLocks noGrp="1"/>
          </p:cNvSpPr>
          <p:nvPr>
            <p:ph type="ftr" sz="quarter" idx="11"/>
          </p:nvPr>
        </p:nvSpPr>
        <p:spPr/>
        <p:txBody>
          <a:bodyPr/>
          <a:lstStyle/>
          <a:p>
            <a:r>
              <a:rPr lang="en-US"/>
              <a:t>Exotic Beams - Future Accelerators Workshop</a:t>
            </a:r>
          </a:p>
        </p:txBody>
      </p:sp>
      <p:sp>
        <p:nvSpPr>
          <p:cNvPr id="6" name="Slide Number Placeholder 5">
            <a:extLst>
              <a:ext uri="{FF2B5EF4-FFF2-40B4-BE49-F238E27FC236}">
                <a16:creationId xmlns:a16="http://schemas.microsoft.com/office/drawing/2014/main" id="{2D458481-2782-D4FE-6B8E-13EE2087E392}"/>
              </a:ext>
            </a:extLst>
          </p:cNvPr>
          <p:cNvSpPr>
            <a:spLocks noGrp="1"/>
          </p:cNvSpPr>
          <p:nvPr>
            <p:ph type="sldNum" sz="quarter" idx="12"/>
          </p:nvPr>
        </p:nvSpPr>
        <p:spPr/>
        <p:txBody>
          <a:bodyPr/>
          <a:lstStyle/>
          <a:p>
            <a:fld id="{2FB168A5-C420-4F99-9011-0EFD3FF0133C}" type="slidenum">
              <a:rPr lang="en-US" smtClean="0"/>
              <a:t>‹#›</a:t>
            </a:fld>
            <a:endParaRPr lang="en-US"/>
          </a:p>
        </p:txBody>
      </p:sp>
    </p:spTree>
    <p:extLst>
      <p:ext uri="{BB962C8B-B14F-4D97-AF65-F5344CB8AC3E}">
        <p14:creationId xmlns:p14="http://schemas.microsoft.com/office/powerpoint/2010/main" val="1148077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9305D-5ABC-E835-B7A3-6DB5AF7C87E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8452D62-BB17-1D79-9791-8A6E803C839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47CE44-3A8A-1790-7D66-48E9A4F6E85C}"/>
              </a:ext>
            </a:extLst>
          </p:cNvPr>
          <p:cNvSpPr>
            <a:spLocks noGrp="1"/>
          </p:cNvSpPr>
          <p:nvPr>
            <p:ph type="dt" sz="half" idx="10"/>
          </p:nvPr>
        </p:nvSpPr>
        <p:spPr/>
        <p:txBody>
          <a:bodyPr/>
          <a:lstStyle/>
          <a:p>
            <a:fld id="{9A46AB05-5E9D-4E2B-8ABD-262CB41D96EA}" type="datetime1">
              <a:rPr lang="en-US" smtClean="0"/>
              <a:t>9/12/2026</a:t>
            </a:fld>
            <a:endParaRPr lang="en-US"/>
          </a:p>
        </p:txBody>
      </p:sp>
      <p:sp>
        <p:nvSpPr>
          <p:cNvPr id="5" name="Footer Placeholder 4">
            <a:extLst>
              <a:ext uri="{FF2B5EF4-FFF2-40B4-BE49-F238E27FC236}">
                <a16:creationId xmlns:a16="http://schemas.microsoft.com/office/drawing/2014/main" id="{AE4C5583-A255-0CE8-E719-24437048F7F5}"/>
              </a:ext>
            </a:extLst>
          </p:cNvPr>
          <p:cNvSpPr>
            <a:spLocks noGrp="1"/>
          </p:cNvSpPr>
          <p:nvPr>
            <p:ph type="ftr" sz="quarter" idx="11"/>
          </p:nvPr>
        </p:nvSpPr>
        <p:spPr/>
        <p:txBody>
          <a:bodyPr/>
          <a:lstStyle/>
          <a:p>
            <a:r>
              <a:rPr lang="en-US"/>
              <a:t>Exotic Beams - Future Accelerators Workshop</a:t>
            </a:r>
          </a:p>
        </p:txBody>
      </p:sp>
      <p:sp>
        <p:nvSpPr>
          <p:cNvPr id="6" name="Slide Number Placeholder 5">
            <a:extLst>
              <a:ext uri="{FF2B5EF4-FFF2-40B4-BE49-F238E27FC236}">
                <a16:creationId xmlns:a16="http://schemas.microsoft.com/office/drawing/2014/main" id="{E40AA5CF-3170-8D2B-BB18-76E1CB788412}"/>
              </a:ext>
            </a:extLst>
          </p:cNvPr>
          <p:cNvSpPr>
            <a:spLocks noGrp="1"/>
          </p:cNvSpPr>
          <p:nvPr>
            <p:ph type="sldNum" sz="quarter" idx="12"/>
          </p:nvPr>
        </p:nvSpPr>
        <p:spPr/>
        <p:txBody>
          <a:bodyPr/>
          <a:lstStyle/>
          <a:p>
            <a:fld id="{2FB168A5-C420-4F99-9011-0EFD3FF0133C}" type="slidenum">
              <a:rPr lang="en-US" smtClean="0"/>
              <a:t>‹#›</a:t>
            </a:fld>
            <a:endParaRPr lang="en-US"/>
          </a:p>
        </p:txBody>
      </p:sp>
    </p:spTree>
    <p:extLst>
      <p:ext uri="{BB962C8B-B14F-4D97-AF65-F5344CB8AC3E}">
        <p14:creationId xmlns:p14="http://schemas.microsoft.com/office/powerpoint/2010/main" val="9303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BD0BC-AFC5-7A9E-5918-91AA490025D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2BF7768-1E69-160A-F4F2-4B80BBAEED9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81E8C5D-DDEA-BC9B-DCA3-D177EAFDC106}"/>
              </a:ext>
            </a:extLst>
          </p:cNvPr>
          <p:cNvSpPr>
            <a:spLocks noGrp="1"/>
          </p:cNvSpPr>
          <p:nvPr>
            <p:ph type="dt" sz="half" idx="10"/>
          </p:nvPr>
        </p:nvSpPr>
        <p:spPr/>
        <p:txBody>
          <a:bodyPr/>
          <a:lstStyle/>
          <a:p>
            <a:fld id="{DC7A4EB1-2D27-4095-8D00-6C71817C507A}" type="datetime1">
              <a:rPr lang="en-US" smtClean="0"/>
              <a:t>9/12/2026</a:t>
            </a:fld>
            <a:endParaRPr lang="en-US"/>
          </a:p>
        </p:txBody>
      </p:sp>
      <p:sp>
        <p:nvSpPr>
          <p:cNvPr id="5" name="Footer Placeholder 4">
            <a:extLst>
              <a:ext uri="{FF2B5EF4-FFF2-40B4-BE49-F238E27FC236}">
                <a16:creationId xmlns:a16="http://schemas.microsoft.com/office/drawing/2014/main" id="{982570F5-C357-7504-12DF-636A779DD7CC}"/>
              </a:ext>
            </a:extLst>
          </p:cNvPr>
          <p:cNvSpPr>
            <a:spLocks noGrp="1"/>
          </p:cNvSpPr>
          <p:nvPr>
            <p:ph type="ftr" sz="quarter" idx="11"/>
          </p:nvPr>
        </p:nvSpPr>
        <p:spPr/>
        <p:txBody>
          <a:bodyPr/>
          <a:lstStyle/>
          <a:p>
            <a:r>
              <a:rPr lang="en-US"/>
              <a:t>Exotic Beams - Future Accelerators Workshop</a:t>
            </a:r>
          </a:p>
        </p:txBody>
      </p:sp>
      <p:sp>
        <p:nvSpPr>
          <p:cNvPr id="6" name="Slide Number Placeholder 5">
            <a:extLst>
              <a:ext uri="{FF2B5EF4-FFF2-40B4-BE49-F238E27FC236}">
                <a16:creationId xmlns:a16="http://schemas.microsoft.com/office/drawing/2014/main" id="{85863209-5B93-E7C7-49A4-3F1C5D89E3AE}"/>
              </a:ext>
            </a:extLst>
          </p:cNvPr>
          <p:cNvSpPr>
            <a:spLocks noGrp="1"/>
          </p:cNvSpPr>
          <p:nvPr>
            <p:ph type="sldNum" sz="quarter" idx="12"/>
          </p:nvPr>
        </p:nvSpPr>
        <p:spPr/>
        <p:txBody>
          <a:bodyPr/>
          <a:lstStyle/>
          <a:p>
            <a:fld id="{2FB168A5-C420-4F99-9011-0EFD3FF0133C}" type="slidenum">
              <a:rPr lang="en-US" smtClean="0"/>
              <a:t>‹#›</a:t>
            </a:fld>
            <a:endParaRPr lang="en-US"/>
          </a:p>
        </p:txBody>
      </p:sp>
    </p:spTree>
    <p:extLst>
      <p:ext uri="{BB962C8B-B14F-4D97-AF65-F5344CB8AC3E}">
        <p14:creationId xmlns:p14="http://schemas.microsoft.com/office/powerpoint/2010/main" val="36864153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24C7B-2E79-A8B9-A003-43CE001039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A450CE-FD97-6E8E-844F-9B2CCCF8526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34C4E3C-F129-25D2-8F35-E3CE91F2D47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2D1AF4A-D866-02E2-33DA-A918F161E160}"/>
              </a:ext>
            </a:extLst>
          </p:cNvPr>
          <p:cNvSpPr>
            <a:spLocks noGrp="1"/>
          </p:cNvSpPr>
          <p:nvPr>
            <p:ph type="dt" sz="half" idx="10"/>
          </p:nvPr>
        </p:nvSpPr>
        <p:spPr/>
        <p:txBody>
          <a:bodyPr/>
          <a:lstStyle/>
          <a:p>
            <a:fld id="{6F42AE74-63D0-45FC-BA70-74F061457629}" type="datetime1">
              <a:rPr lang="en-US" smtClean="0"/>
              <a:t>9/12/2026</a:t>
            </a:fld>
            <a:endParaRPr lang="en-US"/>
          </a:p>
        </p:txBody>
      </p:sp>
      <p:sp>
        <p:nvSpPr>
          <p:cNvPr id="6" name="Footer Placeholder 5">
            <a:extLst>
              <a:ext uri="{FF2B5EF4-FFF2-40B4-BE49-F238E27FC236}">
                <a16:creationId xmlns:a16="http://schemas.microsoft.com/office/drawing/2014/main" id="{598CAA06-0C21-F8D6-CAF6-273E89F17228}"/>
              </a:ext>
            </a:extLst>
          </p:cNvPr>
          <p:cNvSpPr>
            <a:spLocks noGrp="1"/>
          </p:cNvSpPr>
          <p:nvPr>
            <p:ph type="ftr" sz="quarter" idx="11"/>
          </p:nvPr>
        </p:nvSpPr>
        <p:spPr/>
        <p:txBody>
          <a:bodyPr/>
          <a:lstStyle/>
          <a:p>
            <a:r>
              <a:rPr lang="en-US"/>
              <a:t>Exotic Beams - Future Accelerators Workshop</a:t>
            </a:r>
          </a:p>
        </p:txBody>
      </p:sp>
      <p:sp>
        <p:nvSpPr>
          <p:cNvPr id="7" name="Slide Number Placeholder 6">
            <a:extLst>
              <a:ext uri="{FF2B5EF4-FFF2-40B4-BE49-F238E27FC236}">
                <a16:creationId xmlns:a16="http://schemas.microsoft.com/office/drawing/2014/main" id="{BBEE5390-673A-3B7D-CDA3-7220A7D1AE8C}"/>
              </a:ext>
            </a:extLst>
          </p:cNvPr>
          <p:cNvSpPr>
            <a:spLocks noGrp="1"/>
          </p:cNvSpPr>
          <p:nvPr>
            <p:ph type="sldNum" sz="quarter" idx="12"/>
          </p:nvPr>
        </p:nvSpPr>
        <p:spPr/>
        <p:txBody>
          <a:bodyPr/>
          <a:lstStyle/>
          <a:p>
            <a:fld id="{2FB168A5-C420-4F99-9011-0EFD3FF0133C}" type="slidenum">
              <a:rPr lang="en-US" smtClean="0"/>
              <a:t>‹#›</a:t>
            </a:fld>
            <a:endParaRPr lang="en-US"/>
          </a:p>
        </p:txBody>
      </p:sp>
    </p:spTree>
    <p:extLst>
      <p:ext uri="{BB962C8B-B14F-4D97-AF65-F5344CB8AC3E}">
        <p14:creationId xmlns:p14="http://schemas.microsoft.com/office/powerpoint/2010/main" val="541252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2F5F1-9892-E9F5-B237-7F29D873401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046D24E-38AE-D9A8-5F6E-698DC9DE854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5AB5365-A41D-566D-65E1-1A93A8EB161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0021626-C439-4C17-5E1A-15F2518EB4D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D27D4A5-A4C2-4C1F-56D4-6F4C3A3C658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E64D18-C1E7-5E52-66E0-95022E96565B}"/>
              </a:ext>
            </a:extLst>
          </p:cNvPr>
          <p:cNvSpPr>
            <a:spLocks noGrp="1"/>
          </p:cNvSpPr>
          <p:nvPr>
            <p:ph type="dt" sz="half" idx="10"/>
          </p:nvPr>
        </p:nvSpPr>
        <p:spPr/>
        <p:txBody>
          <a:bodyPr/>
          <a:lstStyle/>
          <a:p>
            <a:fld id="{16664438-BE14-48C6-B752-3EB2871C1942}" type="datetime1">
              <a:rPr lang="en-US" smtClean="0"/>
              <a:t>9/12/2026</a:t>
            </a:fld>
            <a:endParaRPr lang="en-US"/>
          </a:p>
        </p:txBody>
      </p:sp>
      <p:sp>
        <p:nvSpPr>
          <p:cNvPr id="8" name="Footer Placeholder 7">
            <a:extLst>
              <a:ext uri="{FF2B5EF4-FFF2-40B4-BE49-F238E27FC236}">
                <a16:creationId xmlns:a16="http://schemas.microsoft.com/office/drawing/2014/main" id="{4BCBA7DD-7AF1-7A7C-8AB7-DCB0B7723E3E}"/>
              </a:ext>
            </a:extLst>
          </p:cNvPr>
          <p:cNvSpPr>
            <a:spLocks noGrp="1"/>
          </p:cNvSpPr>
          <p:nvPr>
            <p:ph type="ftr" sz="quarter" idx="11"/>
          </p:nvPr>
        </p:nvSpPr>
        <p:spPr/>
        <p:txBody>
          <a:bodyPr/>
          <a:lstStyle/>
          <a:p>
            <a:r>
              <a:rPr lang="en-US"/>
              <a:t>Exotic Beams - Future Accelerators Workshop</a:t>
            </a:r>
          </a:p>
        </p:txBody>
      </p:sp>
      <p:sp>
        <p:nvSpPr>
          <p:cNvPr id="9" name="Slide Number Placeholder 8">
            <a:extLst>
              <a:ext uri="{FF2B5EF4-FFF2-40B4-BE49-F238E27FC236}">
                <a16:creationId xmlns:a16="http://schemas.microsoft.com/office/drawing/2014/main" id="{758D7E8A-38F4-2F86-980E-D2A450C16433}"/>
              </a:ext>
            </a:extLst>
          </p:cNvPr>
          <p:cNvSpPr>
            <a:spLocks noGrp="1"/>
          </p:cNvSpPr>
          <p:nvPr>
            <p:ph type="sldNum" sz="quarter" idx="12"/>
          </p:nvPr>
        </p:nvSpPr>
        <p:spPr/>
        <p:txBody>
          <a:bodyPr/>
          <a:lstStyle/>
          <a:p>
            <a:fld id="{2FB168A5-C420-4F99-9011-0EFD3FF0133C}" type="slidenum">
              <a:rPr lang="en-US" smtClean="0"/>
              <a:t>‹#›</a:t>
            </a:fld>
            <a:endParaRPr lang="en-US"/>
          </a:p>
        </p:txBody>
      </p:sp>
    </p:spTree>
    <p:extLst>
      <p:ext uri="{BB962C8B-B14F-4D97-AF65-F5344CB8AC3E}">
        <p14:creationId xmlns:p14="http://schemas.microsoft.com/office/powerpoint/2010/main" val="2068517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BCA08-1653-0A02-3A15-8220ED21155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A23F3B0-C0EB-3216-F0B2-295E58EF3802}"/>
              </a:ext>
            </a:extLst>
          </p:cNvPr>
          <p:cNvSpPr>
            <a:spLocks noGrp="1"/>
          </p:cNvSpPr>
          <p:nvPr>
            <p:ph type="dt" sz="half" idx="10"/>
          </p:nvPr>
        </p:nvSpPr>
        <p:spPr/>
        <p:txBody>
          <a:bodyPr/>
          <a:lstStyle/>
          <a:p>
            <a:fld id="{9CD53C37-0E3B-433C-8D7D-66FD9B0BBAA9}" type="datetime1">
              <a:rPr lang="en-US" smtClean="0"/>
              <a:t>9/12/2026</a:t>
            </a:fld>
            <a:endParaRPr lang="en-US"/>
          </a:p>
        </p:txBody>
      </p:sp>
      <p:sp>
        <p:nvSpPr>
          <p:cNvPr id="4" name="Footer Placeholder 3">
            <a:extLst>
              <a:ext uri="{FF2B5EF4-FFF2-40B4-BE49-F238E27FC236}">
                <a16:creationId xmlns:a16="http://schemas.microsoft.com/office/drawing/2014/main" id="{0B9255DB-B3DF-A786-3305-11954DE5A9EB}"/>
              </a:ext>
            </a:extLst>
          </p:cNvPr>
          <p:cNvSpPr>
            <a:spLocks noGrp="1"/>
          </p:cNvSpPr>
          <p:nvPr>
            <p:ph type="ftr" sz="quarter" idx="11"/>
          </p:nvPr>
        </p:nvSpPr>
        <p:spPr/>
        <p:txBody>
          <a:bodyPr/>
          <a:lstStyle/>
          <a:p>
            <a:r>
              <a:rPr lang="en-US"/>
              <a:t>Exotic Beams - Future Accelerators Workshop</a:t>
            </a:r>
          </a:p>
        </p:txBody>
      </p:sp>
      <p:sp>
        <p:nvSpPr>
          <p:cNvPr id="5" name="Slide Number Placeholder 4">
            <a:extLst>
              <a:ext uri="{FF2B5EF4-FFF2-40B4-BE49-F238E27FC236}">
                <a16:creationId xmlns:a16="http://schemas.microsoft.com/office/drawing/2014/main" id="{C16FC5C0-3857-BA4C-F8F1-597EDF87F64D}"/>
              </a:ext>
            </a:extLst>
          </p:cNvPr>
          <p:cNvSpPr>
            <a:spLocks noGrp="1"/>
          </p:cNvSpPr>
          <p:nvPr>
            <p:ph type="sldNum" sz="quarter" idx="12"/>
          </p:nvPr>
        </p:nvSpPr>
        <p:spPr/>
        <p:txBody>
          <a:bodyPr/>
          <a:lstStyle/>
          <a:p>
            <a:fld id="{2FB168A5-C420-4F99-9011-0EFD3FF0133C}" type="slidenum">
              <a:rPr lang="en-US" smtClean="0"/>
              <a:t>‹#›</a:t>
            </a:fld>
            <a:endParaRPr lang="en-US"/>
          </a:p>
        </p:txBody>
      </p:sp>
    </p:spTree>
    <p:extLst>
      <p:ext uri="{BB962C8B-B14F-4D97-AF65-F5344CB8AC3E}">
        <p14:creationId xmlns:p14="http://schemas.microsoft.com/office/powerpoint/2010/main" val="1920752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1833D93-347C-EBD1-0B76-9FD47D11B382}"/>
              </a:ext>
            </a:extLst>
          </p:cNvPr>
          <p:cNvSpPr>
            <a:spLocks noGrp="1"/>
          </p:cNvSpPr>
          <p:nvPr>
            <p:ph type="dt" sz="half" idx="10"/>
          </p:nvPr>
        </p:nvSpPr>
        <p:spPr/>
        <p:txBody>
          <a:bodyPr/>
          <a:lstStyle/>
          <a:p>
            <a:fld id="{AA79D9FE-18F5-4DA1-950B-B791E9FAE48C}" type="datetime1">
              <a:rPr lang="en-US" smtClean="0"/>
              <a:t>9/12/2026</a:t>
            </a:fld>
            <a:endParaRPr lang="en-US"/>
          </a:p>
        </p:txBody>
      </p:sp>
      <p:sp>
        <p:nvSpPr>
          <p:cNvPr id="3" name="Footer Placeholder 2">
            <a:extLst>
              <a:ext uri="{FF2B5EF4-FFF2-40B4-BE49-F238E27FC236}">
                <a16:creationId xmlns:a16="http://schemas.microsoft.com/office/drawing/2014/main" id="{87C5D1CE-7F45-D596-2D4E-A6AB477BD4C8}"/>
              </a:ext>
            </a:extLst>
          </p:cNvPr>
          <p:cNvSpPr>
            <a:spLocks noGrp="1"/>
          </p:cNvSpPr>
          <p:nvPr>
            <p:ph type="ftr" sz="quarter" idx="11"/>
          </p:nvPr>
        </p:nvSpPr>
        <p:spPr/>
        <p:txBody>
          <a:bodyPr/>
          <a:lstStyle/>
          <a:p>
            <a:r>
              <a:rPr lang="en-US"/>
              <a:t>Exotic Beams - Future Accelerators Workshop</a:t>
            </a:r>
          </a:p>
        </p:txBody>
      </p:sp>
      <p:sp>
        <p:nvSpPr>
          <p:cNvPr id="4" name="Slide Number Placeholder 3">
            <a:extLst>
              <a:ext uri="{FF2B5EF4-FFF2-40B4-BE49-F238E27FC236}">
                <a16:creationId xmlns:a16="http://schemas.microsoft.com/office/drawing/2014/main" id="{B4B4F020-48C4-3903-CEE0-34A264EC332B}"/>
              </a:ext>
            </a:extLst>
          </p:cNvPr>
          <p:cNvSpPr>
            <a:spLocks noGrp="1"/>
          </p:cNvSpPr>
          <p:nvPr>
            <p:ph type="sldNum" sz="quarter" idx="12"/>
          </p:nvPr>
        </p:nvSpPr>
        <p:spPr/>
        <p:txBody>
          <a:bodyPr/>
          <a:lstStyle/>
          <a:p>
            <a:fld id="{2FB168A5-C420-4F99-9011-0EFD3FF0133C}" type="slidenum">
              <a:rPr lang="en-US" smtClean="0"/>
              <a:t>‹#›</a:t>
            </a:fld>
            <a:endParaRPr lang="en-US"/>
          </a:p>
        </p:txBody>
      </p:sp>
    </p:spTree>
    <p:extLst>
      <p:ext uri="{BB962C8B-B14F-4D97-AF65-F5344CB8AC3E}">
        <p14:creationId xmlns:p14="http://schemas.microsoft.com/office/powerpoint/2010/main" val="3328824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08405-D94A-C75B-9551-77A845EC0D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12B7A0-35B5-5BD7-AC0D-B397CE85CC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FB5E281-8346-1491-01CE-F0F4D6FA8F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198137-7CCA-A385-E0A0-7CCB5367189C}"/>
              </a:ext>
            </a:extLst>
          </p:cNvPr>
          <p:cNvSpPr>
            <a:spLocks noGrp="1"/>
          </p:cNvSpPr>
          <p:nvPr>
            <p:ph type="dt" sz="half" idx="10"/>
          </p:nvPr>
        </p:nvSpPr>
        <p:spPr/>
        <p:txBody>
          <a:bodyPr/>
          <a:lstStyle/>
          <a:p>
            <a:fld id="{CA907A26-B9A7-4B14-874A-405CF40166BA}" type="datetime1">
              <a:rPr lang="en-US" smtClean="0"/>
              <a:t>9/12/2026</a:t>
            </a:fld>
            <a:endParaRPr lang="en-US"/>
          </a:p>
        </p:txBody>
      </p:sp>
      <p:sp>
        <p:nvSpPr>
          <p:cNvPr id="6" name="Footer Placeholder 5">
            <a:extLst>
              <a:ext uri="{FF2B5EF4-FFF2-40B4-BE49-F238E27FC236}">
                <a16:creationId xmlns:a16="http://schemas.microsoft.com/office/drawing/2014/main" id="{3447A338-BD04-4667-084C-9A07BC3ACF27}"/>
              </a:ext>
            </a:extLst>
          </p:cNvPr>
          <p:cNvSpPr>
            <a:spLocks noGrp="1"/>
          </p:cNvSpPr>
          <p:nvPr>
            <p:ph type="ftr" sz="quarter" idx="11"/>
          </p:nvPr>
        </p:nvSpPr>
        <p:spPr/>
        <p:txBody>
          <a:bodyPr/>
          <a:lstStyle/>
          <a:p>
            <a:r>
              <a:rPr lang="en-US"/>
              <a:t>Exotic Beams - Future Accelerators Workshop</a:t>
            </a:r>
          </a:p>
        </p:txBody>
      </p:sp>
      <p:sp>
        <p:nvSpPr>
          <p:cNvPr id="7" name="Slide Number Placeholder 6">
            <a:extLst>
              <a:ext uri="{FF2B5EF4-FFF2-40B4-BE49-F238E27FC236}">
                <a16:creationId xmlns:a16="http://schemas.microsoft.com/office/drawing/2014/main" id="{12B0E22C-6D86-56F4-C903-EAF77E30B9FB}"/>
              </a:ext>
            </a:extLst>
          </p:cNvPr>
          <p:cNvSpPr>
            <a:spLocks noGrp="1"/>
          </p:cNvSpPr>
          <p:nvPr>
            <p:ph type="sldNum" sz="quarter" idx="12"/>
          </p:nvPr>
        </p:nvSpPr>
        <p:spPr/>
        <p:txBody>
          <a:bodyPr/>
          <a:lstStyle/>
          <a:p>
            <a:fld id="{2FB168A5-C420-4F99-9011-0EFD3FF0133C}" type="slidenum">
              <a:rPr lang="en-US" smtClean="0"/>
              <a:t>‹#›</a:t>
            </a:fld>
            <a:endParaRPr lang="en-US"/>
          </a:p>
        </p:txBody>
      </p:sp>
    </p:spTree>
    <p:extLst>
      <p:ext uri="{BB962C8B-B14F-4D97-AF65-F5344CB8AC3E}">
        <p14:creationId xmlns:p14="http://schemas.microsoft.com/office/powerpoint/2010/main" val="6925568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38E50-1563-6E89-CA81-BC5B32196E7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C14C70D-B7DF-C8C0-7984-56401A61B1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B1F9FD1-CF0E-A814-F858-D90298B8EC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3506BEB-690B-E706-649A-827D63E5F542}"/>
              </a:ext>
            </a:extLst>
          </p:cNvPr>
          <p:cNvSpPr>
            <a:spLocks noGrp="1"/>
          </p:cNvSpPr>
          <p:nvPr>
            <p:ph type="dt" sz="half" idx="10"/>
          </p:nvPr>
        </p:nvSpPr>
        <p:spPr/>
        <p:txBody>
          <a:bodyPr/>
          <a:lstStyle/>
          <a:p>
            <a:fld id="{091F4E67-D13F-49ED-9FE0-B85C4BD3C640}" type="datetime1">
              <a:rPr lang="en-US" smtClean="0"/>
              <a:t>9/12/2026</a:t>
            </a:fld>
            <a:endParaRPr lang="en-US"/>
          </a:p>
        </p:txBody>
      </p:sp>
      <p:sp>
        <p:nvSpPr>
          <p:cNvPr id="6" name="Footer Placeholder 5">
            <a:extLst>
              <a:ext uri="{FF2B5EF4-FFF2-40B4-BE49-F238E27FC236}">
                <a16:creationId xmlns:a16="http://schemas.microsoft.com/office/drawing/2014/main" id="{4136D5B0-AE12-C395-C894-F675DA9DD6C4}"/>
              </a:ext>
            </a:extLst>
          </p:cNvPr>
          <p:cNvSpPr>
            <a:spLocks noGrp="1"/>
          </p:cNvSpPr>
          <p:nvPr>
            <p:ph type="ftr" sz="quarter" idx="11"/>
          </p:nvPr>
        </p:nvSpPr>
        <p:spPr/>
        <p:txBody>
          <a:bodyPr/>
          <a:lstStyle/>
          <a:p>
            <a:r>
              <a:rPr lang="en-US"/>
              <a:t>Exotic Beams - Future Accelerators Workshop</a:t>
            </a:r>
          </a:p>
        </p:txBody>
      </p:sp>
      <p:sp>
        <p:nvSpPr>
          <p:cNvPr id="7" name="Slide Number Placeholder 6">
            <a:extLst>
              <a:ext uri="{FF2B5EF4-FFF2-40B4-BE49-F238E27FC236}">
                <a16:creationId xmlns:a16="http://schemas.microsoft.com/office/drawing/2014/main" id="{DABC5743-1B1E-7012-EA52-0FD60BC7D516}"/>
              </a:ext>
            </a:extLst>
          </p:cNvPr>
          <p:cNvSpPr>
            <a:spLocks noGrp="1"/>
          </p:cNvSpPr>
          <p:nvPr>
            <p:ph type="sldNum" sz="quarter" idx="12"/>
          </p:nvPr>
        </p:nvSpPr>
        <p:spPr/>
        <p:txBody>
          <a:bodyPr/>
          <a:lstStyle/>
          <a:p>
            <a:fld id="{2FB168A5-C420-4F99-9011-0EFD3FF0133C}" type="slidenum">
              <a:rPr lang="en-US" smtClean="0"/>
              <a:t>‹#›</a:t>
            </a:fld>
            <a:endParaRPr lang="en-US"/>
          </a:p>
        </p:txBody>
      </p:sp>
    </p:spTree>
    <p:extLst>
      <p:ext uri="{BB962C8B-B14F-4D97-AF65-F5344CB8AC3E}">
        <p14:creationId xmlns:p14="http://schemas.microsoft.com/office/powerpoint/2010/main" val="541476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3EB49-22FF-975D-9CCD-794EFFCC427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6F042D-1F5B-3837-25B5-E2CDE54BA05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C2C2A2-773C-9474-57D4-F97E01504BF2}"/>
              </a:ext>
            </a:extLst>
          </p:cNvPr>
          <p:cNvSpPr>
            <a:spLocks noGrp="1"/>
          </p:cNvSpPr>
          <p:nvPr>
            <p:ph type="dt" sz="half" idx="10"/>
          </p:nvPr>
        </p:nvSpPr>
        <p:spPr/>
        <p:txBody>
          <a:bodyPr/>
          <a:lstStyle/>
          <a:p>
            <a:fld id="{438D9E7D-1E91-4962-84B0-BDFD54C9D13F}" type="datetime1">
              <a:rPr lang="en-US" smtClean="0"/>
              <a:t>9/12/2026</a:t>
            </a:fld>
            <a:endParaRPr lang="en-US"/>
          </a:p>
        </p:txBody>
      </p:sp>
      <p:sp>
        <p:nvSpPr>
          <p:cNvPr id="5" name="Footer Placeholder 4">
            <a:extLst>
              <a:ext uri="{FF2B5EF4-FFF2-40B4-BE49-F238E27FC236}">
                <a16:creationId xmlns:a16="http://schemas.microsoft.com/office/drawing/2014/main" id="{59353EB6-F527-6620-F89A-DA30E6F48944}"/>
              </a:ext>
            </a:extLst>
          </p:cNvPr>
          <p:cNvSpPr>
            <a:spLocks noGrp="1"/>
          </p:cNvSpPr>
          <p:nvPr>
            <p:ph type="ftr" sz="quarter" idx="11"/>
          </p:nvPr>
        </p:nvSpPr>
        <p:spPr/>
        <p:txBody>
          <a:bodyPr/>
          <a:lstStyle/>
          <a:p>
            <a:r>
              <a:rPr lang="en-US"/>
              <a:t>Exotic Beams - Future Accelerators Workshop</a:t>
            </a:r>
          </a:p>
        </p:txBody>
      </p:sp>
      <p:sp>
        <p:nvSpPr>
          <p:cNvPr id="6" name="Slide Number Placeholder 5">
            <a:extLst>
              <a:ext uri="{FF2B5EF4-FFF2-40B4-BE49-F238E27FC236}">
                <a16:creationId xmlns:a16="http://schemas.microsoft.com/office/drawing/2014/main" id="{389C3F3D-11ED-1610-DFFE-31ACDF0634ED}"/>
              </a:ext>
            </a:extLst>
          </p:cNvPr>
          <p:cNvSpPr>
            <a:spLocks noGrp="1"/>
          </p:cNvSpPr>
          <p:nvPr>
            <p:ph type="sldNum" sz="quarter" idx="12"/>
          </p:nvPr>
        </p:nvSpPr>
        <p:spPr/>
        <p:txBody>
          <a:bodyPr/>
          <a:lstStyle/>
          <a:p>
            <a:fld id="{2FB168A5-C420-4F99-9011-0EFD3FF0133C}" type="slidenum">
              <a:rPr lang="en-US" smtClean="0"/>
              <a:t>‹#›</a:t>
            </a:fld>
            <a:endParaRPr lang="en-US"/>
          </a:p>
        </p:txBody>
      </p:sp>
    </p:spTree>
    <p:extLst>
      <p:ext uri="{BB962C8B-B14F-4D97-AF65-F5344CB8AC3E}">
        <p14:creationId xmlns:p14="http://schemas.microsoft.com/office/powerpoint/2010/main" val="130301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A056C5-E88D-99BC-8C48-9AEFF2986A5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F45CDC7-7593-319C-2642-3FCB8F4F8BE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2671EB-E29A-865A-8B41-D49028C5EF5F}"/>
              </a:ext>
            </a:extLst>
          </p:cNvPr>
          <p:cNvSpPr>
            <a:spLocks noGrp="1"/>
          </p:cNvSpPr>
          <p:nvPr>
            <p:ph type="dt" sz="half" idx="10"/>
          </p:nvPr>
        </p:nvSpPr>
        <p:spPr/>
        <p:txBody>
          <a:bodyPr/>
          <a:lstStyle/>
          <a:p>
            <a:fld id="{25ADD346-B663-4CF8-836D-EB264D170B4F}" type="datetime1">
              <a:rPr lang="en-US" smtClean="0"/>
              <a:t>9/12/2026</a:t>
            </a:fld>
            <a:endParaRPr lang="en-US"/>
          </a:p>
        </p:txBody>
      </p:sp>
      <p:sp>
        <p:nvSpPr>
          <p:cNvPr id="5" name="Footer Placeholder 4">
            <a:extLst>
              <a:ext uri="{FF2B5EF4-FFF2-40B4-BE49-F238E27FC236}">
                <a16:creationId xmlns:a16="http://schemas.microsoft.com/office/drawing/2014/main" id="{BD6F4974-4759-807B-5D83-1857931A484B}"/>
              </a:ext>
            </a:extLst>
          </p:cNvPr>
          <p:cNvSpPr>
            <a:spLocks noGrp="1"/>
          </p:cNvSpPr>
          <p:nvPr>
            <p:ph type="ftr" sz="quarter" idx="11"/>
          </p:nvPr>
        </p:nvSpPr>
        <p:spPr/>
        <p:txBody>
          <a:bodyPr/>
          <a:lstStyle/>
          <a:p>
            <a:r>
              <a:rPr lang="en-US"/>
              <a:t>Exotic Beams - Future Accelerators Workshop</a:t>
            </a:r>
          </a:p>
        </p:txBody>
      </p:sp>
      <p:sp>
        <p:nvSpPr>
          <p:cNvPr id="6" name="Slide Number Placeholder 5">
            <a:extLst>
              <a:ext uri="{FF2B5EF4-FFF2-40B4-BE49-F238E27FC236}">
                <a16:creationId xmlns:a16="http://schemas.microsoft.com/office/drawing/2014/main" id="{5B33A556-8037-C44B-17F2-5DED1FB4B994}"/>
              </a:ext>
            </a:extLst>
          </p:cNvPr>
          <p:cNvSpPr>
            <a:spLocks noGrp="1"/>
          </p:cNvSpPr>
          <p:nvPr>
            <p:ph type="sldNum" sz="quarter" idx="12"/>
          </p:nvPr>
        </p:nvSpPr>
        <p:spPr/>
        <p:txBody>
          <a:bodyPr/>
          <a:lstStyle/>
          <a:p>
            <a:fld id="{2FB168A5-C420-4F99-9011-0EFD3FF0133C}" type="slidenum">
              <a:rPr lang="en-US" smtClean="0"/>
              <a:t>‹#›</a:t>
            </a:fld>
            <a:endParaRPr lang="en-US"/>
          </a:p>
        </p:txBody>
      </p:sp>
    </p:spTree>
    <p:extLst>
      <p:ext uri="{BB962C8B-B14F-4D97-AF65-F5344CB8AC3E}">
        <p14:creationId xmlns:p14="http://schemas.microsoft.com/office/powerpoint/2010/main" val="2950157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45A158-25B8-FB76-1832-4B29F08221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67C0E06-9C25-CF41-98B7-BB972B8BF1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23554D-F7BB-4226-478F-97968FEE90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0B7B817-6751-4776-B1C0-4DAB3B512E23}" type="datetime1">
              <a:rPr lang="en-US" smtClean="0"/>
              <a:t>9/12/2026</a:t>
            </a:fld>
            <a:endParaRPr lang="en-US"/>
          </a:p>
        </p:txBody>
      </p:sp>
      <p:sp>
        <p:nvSpPr>
          <p:cNvPr id="5" name="Footer Placeholder 4">
            <a:extLst>
              <a:ext uri="{FF2B5EF4-FFF2-40B4-BE49-F238E27FC236}">
                <a16:creationId xmlns:a16="http://schemas.microsoft.com/office/drawing/2014/main" id="{3A4AFF2E-3791-77F8-7E8D-B8DB131BEE9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Exotic Beams - Future Accelerators Workshop</a:t>
            </a:r>
          </a:p>
        </p:txBody>
      </p:sp>
      <p:sp>
        <p:nvSpPr>
          <p:cNvPr id="6" name="Slide Number Placeholder 5">
            <a:extLst>
              <a:ext uri="{FF2B5EF4-FFF2-40B4-BE49-F238E27FC236}">
                <a16:creationId xmlns:a16="http://schemas.microsoft.com/office/drawing/2014/main" id="{0B017892-E9B9-B7F9-252B-A0E10B35CA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FB168A5-C420-4F99-9011-0EFD3FF0133C}" type="slidenum">
              <a:rPr lang="en-US" smtClean="0"/>
              <a:t>‹#›</a:t>
            </a:fld>
            <a:endParaRPr lang="en-US"/>
          </a:p>
        </p:txBody>
      </p:sp>
    </p:spTree>
    <p:extLst>
      <p:ext uri="{BB962C8B-B14F-4D97-AF65-F5344CB8AC3E}">
        <p14:creationId xmlns:p14="http://schemas.microsoft.com/office/powerpoint/2010/main" val="38871434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emf"/></Relationships>
</file>

<file path=ppt/slides/_rels/slide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9806298-1CEC-4A9F-0577-8D807D49F80C}"/>
              </a:ext>
            </a:extLst>
          </p:cNvPr>
          <p:cNvSpPr>
            <a:spLocks noGrp="1"/>
          </p:cNvSpPr>
          <p:nvPr>
            <p:ph type="ftr" sz="quarter" idx="11"/>
          </p:nvPr>
        </p:nvSpPr>
        <p:spPr/>
        <p:txBody>
          <a:bodyPr/>
          <a:lstStyle/>
          <a:p>
            <a:r>
              <a:rPr lang="en-US"/>
              <a:t>Exotic Beams - Future Accelerators Workshop</a:t>
            </a:r>
          </a:p>
        </p:txBody>
      </p:sp>
      <p:sp>
        <p:nvSpPr>
          <p:cNvPr id="3" name="Slide Number Placeholder 2">
            <a:extLst>
              <a:ext uri="{FF2B5EF4-FFF2-40B4-BE49-F238E27FC236}">
                <a16:creationId xmlns:a16="http://schemas.microsoft.com/office/drawing/2014/main" id="{2D6DEF7F-A3C5-007C-973F-F1490B1B5A32}"/>
              </a:ext>
            </a:extLst>
          </p:cNvPr>
          <p:cNvSpPr>
            <a:spLocks noGrp="1"/>
          </p:cNvSpPr>
          <p:nvPr>
            <p:ph type="sldNum" sz="quarter" idx="12"/>
          </p:nvPr>
        </p:nvSpPr>
        <p:spPr/>
        <p:txBody>
          <a:bodyPr/>
          <a:lstStyle/>
          <a:p>
            <a:fld id="{2FB168A5-C420-4F99-9011-0EFD3FF0133C}" type="slidenum">
              <a:rPr lang="en-US" smtClean="0"/>
              <a:t>1</a:t>
            </a:fld>
            <a:endParaRPr lang="en-US"/>
          </a:p>
        </p:txBody>
      </p:sp>
    </p:spTree>
    <p:extLst>
      <p:ext uri="{BB962C8B-B14F-4D97-AF65-F5344CB8AC3E}">
        <p14:creationId xmlns:p14="http://schemas.microsoft.com/office/powerpoint/2010/main" val="1424553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EDC2E1C-1681-CA0F-A03F-18E8EDD3A5FF}"/>
              </a:ext>
            </a:extLst>
          </p:cNvPr>
          <p:cNvSpPr txBox="1"/>
          <p:nvPr/>
        </p:nvSpPr>
        <p:spPr>
          <a:xfrm>
            <a:off x="1049413" y="2551614"/>
            <a:ext cx="9843608" cy="3139321"/>
          </a:xfrm>
          <a:prstGeom prst="rect">
            <a:avLst/>
          </a:prstGeom>
          <a:noFill/>
          <a:ln>
            <a:noFill/>
          </a:ln>
        </p:spPr>
        <p:txBody>
          <a:bodyPr wrap="square" rtlCol="0">
            <a:spAutoFit/>
          </a:bodyPr>
          <a:lstStyle/>
          <a:p>
            <a:pPr marL="685800"/>
            <a:endParaRPr lang="en-US" dirty="0">
              <a:solidFill>
                <a:srgbClr val="000000"/>
              </a:solidFill>
              <a:latin typeface="Aptos" panose="020B0004020202020204" pitchFamily="34" charset="0"/>
            </a:endParaRPr>
          </a:p>
          <a:p>
            <a:pPr marL="971550" indent="-285750">
              <a:buFont typeface="Arial" panose="020B0604020202020204" pitchFamily="34" charset="0"/>
              <a:buChar char="•"/>
            </a:pPr>
            <a:r>
              <a:rPr lang="en-US" dirty="0">
                <a:solidFill>
                  <a:srgbClr val="000000"/>
                </a:solidFill>
                <a:latin typeface="Aptos" panose="020B0004020202020204" pitchFamily="34" charset="0"/>
              </a:rPr>
              <a:t>Quantum Electron Beams</a:t>
            </a:r>
          </a:p>
          <a:p>
            <a:pPr marL="1428750" lvl="1" indent="-285750">
              <a:buFont typeface="Arial" panose="020B0604020202020204" pitchFamily="34" charset="0"/>
              <a:buChar char="•"/>
            </a:pPr>
            <a:r>
              <a:rPr lang="en-US" kern="100" dirty="0">
                <a:latin typeface="Aptos" panose="020B0004020202020204" pitchFamily="34" charset="0"/>
                <a:ea typeface="Aptos" panose="020B0004020202020204" pitchFamily="34" charset="0"/>
                <a:cs typeface="Times New Roman" panose="02020603050405020304" pitchFamily="18" charset="0"/>
              </a:rPr>
              <a:t>It has been shown in electron microscopes and other high-quality electron sources that the electron’s wavefunction phase and amplitude can be manipulated to produce electrons with orbital angular momentum and modified internal structure.  This involves altering the internal structure of the electron’s wave function itself rather than the distribution of a collection of electrons.  These beams can potentially revolutionize FEL and UED science and applications.   The challenge will be to generate these beams and preserve their properties while accelerating them to relativistic energy.  </a:t>
            </a:r>
            <a:endParaRPr lang="en-US" dirty="0">
              <a:solidFill>
                <a:srgbClr val="000000"/>
              </a:solidFill>
              <a:latin typeface="Aptos" panose="020B0004020202020204" pitchFamily="34" charset="0"/>
            </a:endParaRPr>
          </a:p>
          <a:p>
            <a:pPr marL="971550" indent="-285750">
              <a:buFont typeface="Arial" panose="020B0604020202020204" pitchFamily="34" charset="0"/>
              <a:buChar char="•"/>
            </a:pPr>
            <a:endParaRPr lang="en-US" dirty="0">
              <a:solidFill>
                <a:srgbClr val="000000"/>
              </a:solidFill>
              <a:latin typeface="Aptos" panose="020B0004020202020204" pitchFamily="34" charset="0"/>
            </a:endParaRPr>
          </a:p>
        </p:txBody>
      </p:sp>
      <p:sp>
        <p:nvSpPr>
          <p:cNvPr id="8" name="TextBox 7">
            <a:extLst>
              <a:ext uri="{FF2B5EF4-FFF2-40B4-BE49-F238E27FC236}">
                <a16:creationId xmlns:a16="http://schemas.microsoft.com/office/drawing/2014/main" id="{E4D7DFBB-D95A-8FAB-EA09-BB65A70577B2}"/>
              </a:ext>
            </a:extLst>
          </p:cNvPr>
          <p:cNvSpPr txBox="1"/>
          <p:nvPr/>
        </p:nvSpPr>
        <p:spPr>
          <a:xfrm>
            <a:off x="3385284" y="624603"/>
            <a:ext cx="5171866" cy="1877437"/>
          </a:xfrm>
          <a:prstGeom prst="rect">
            <a:avLst/>
          </a:prstGeom>
          <a:noFill/>
          <a:ln>
            <a:noFill/>
          </a:ln>
        </p:spPr>
        <p:txBody>
          <a:bodyPr wrap="square">
            <a:spAutoFit/>
          </a:bodyPr>
          <a:lstStyle/>
          <a:p>
            <a:pPr algn="ctr"/>
            <a:r>
              <a:rPr lang="en-US" b="1" cap="all" dirty="0">
                <a:solidFill>
                  <a:schemeClr val="accent1"/>
                </a:solidFill>
              </a:rPr>
              <a:t>Exotic Beams</a:t>
            </a:r>
          </a:p>
          <a:p>
            <a:pPr algn="ctr"/>
            <a:r>
              <a:rPr lang="en-US" sz="1600" dirty="0"/>
              <a:t>David H. Dowell</a:t>
            </a:r>
          </a:p>
          <a:p>
            <a:pPr algn="ctr"/>
            <a:r>
              <a:rPr lang="en-US" sz="1600" dirty="0"/>
              <a:t>SLAC</a:t>
            </a:r>
          </a:p>
          <a:p>
            <a:pPr algn="ctr"/>
            <a:endParaRPr lang="en-US" dirty="0"/>
          </a:p>
          <a:p>
            <a:pPr algn="ctr"/>
            <a:r>
              <a:rPr lang="en-US" sz="1600" dirty="0"/>
              <a:t>INJECTORS AND BEAM PHYSICS FOR FUTURE ACCELERATORS WORKSHOP</a:t>
            </a:r>
          </a:p>
          <a:p>
            <a:pPr algn="ctr"/>
            <a:r>
              <a:rPr lang="en-US" sz="1600" dirty="0"/>
              <a:t>Sept. 14-15, 2026</a:t>
            </a:r>
          </a:p>
        </p:txBody>
      </p:sp>
      <p:sp>
        <p:nvSpPr>
          <p:cNvPr id="2" name="Footer Placeholder 1">
            <a:extLst>
              <a:ext uri="{FF2B5EF4-FFF2-40B4-BE49-F238E27FC236}">
                <a16:creationId xmlns:a16="http://schemas.microsoft.com/office/drawing/2014/main" id="{B649332C-E044-6E6E-C015-E4AA9F2BBC9E}"/>
              </a:ext>
            </a:extLst>
          </p:cNvPr>
          <p:cNvSpPr>
            <a:spLocks noGrp="1"/>
          </p:cNvSpPr>
          <p:nvPr>
            <p:ph type="ftr" sz="quarter" idx="11"/>
          </p:nvPr>
        </p:nvSpPr>
        <p:spPr/>
        <p:txBody>
          <a:bodyPr/>
          <a:lstStyle/>
          <a:p>
            <a:r>
              <a:rPr lang="en-US"/>
              <a:t>Exotic Beams - Future Accelerators Workshop</a:t>
            </a:r>
            <a:endParaRPr lang="en-US" dirty="0"/>
          </a:p>
        </p:txBody>
      </p:sp>
      <p:sp>
        <p:nvSpPr>
          <p:cNvPr id="3" name="Slide Number Placeholder 2">
            <a:extLst>
              <a:ext uri="{FF2B5EF4-FFF2-40B4-BE49-F238E27FC236}">
                <a16:creationId xmlns:a16="http://schemas.microsoft.com/office/drawing/2014/main" id="{7D6B899C-34FD-F86D-1812-C886309BB748}"/>
              </a:ext>
            </a:extLst>
          </p:cNvPr>
          <p:cNvSpPr>
            <a:spLocks noGrp="1"/>
          </p:cNvSpPr>
          <p:nvPr>
            <p:ph type="sldNum" sz="quarter" idx="12"/>
          </p:nvPr>
        </p:nvSpPr>
        <p:spPr/>
        <p:txBody>
          <a:bodyPr/>
          <a:lstStyle/>
          <a:p>
            <a:fld id="{8CB32174-1C11-4C48-BBE7-FB229D8B7FA8}" type="slidenum">
              <a:rPr lang="en-US" smtClean="0"/>
              <a:t>2</a:t>
            </a:fld>
            <a:endParaRPr lang="en-US" dirty="0"/>
          </a:p>
        </p:txBody>
      </p:sp>
    </p:spTree>
    <p:extLst>
      <p:ext uri="{BB962C8B-B14F-4D97-AF65-F5344CB8AC3E}">
        <p14:creationId xmlns:p14="http://schemas.microsoft.com/office/powerpoint/2010/main" val="40825417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98FF970-E700-70D8-D3F8-87399E11A986}"/>
              </a:ext>
            </a:extLst>
          </p:cNvPr>
          <p:cNvSpPr>
            <a:spLocks noGrp="1"/>
          </p:cNvSpPr>
          <p:nvPr>
            <p:ph type="ftr" sz="quarter" idx="11"/>
          </p:nvPr>
        </p:nvSpPr>
        <p:spPr/>
        <p:txBody>
          <a:bodyPr/>
          <a:lstStyle/>
          <a:p>
            <a:r>
              <a:rPr lang="en-US"/>
              <a:t>Exotic Beams - Future Accelerators Workshop</a:t>
            </a:r>
          </a:p>
        </p:txBody>
      </p:sp>
      <p:sp>
        <p:nvSpPr>
          <p:cNvPr id="3" name="Slide Number Placeholder 2">
            <a:extLst>
              <a:ext uri="{FF2B5EF4-FFF2-40B4-BE49-F238E27FC236}">
                <a16:creationId xmlns:a16="http://schemas.microsoft.com/office/drawing/2014/main" id="{30B02271-8E81-E38F-D0F5-7504ADD0B855}"/>
              </a:ext>
            </a:extLst>
          </p:cNvPr>
          <p:cNvSpPr>
            <a:spLocks noGrp="1"/>
          </p:cNvSpPr>
          <p:nvPr>
            <p:ph type="sldNum" sz="quarter" idx="12"/>
          </p:nvPr>
        </p:nvSpPr>
        <p:spPr/>
        <p:txBody>
          <a:bodyPr/>
          <a:lstStyle/>
          <a:p>
            <a:fld id="{8CB32174-1C11-4C48-BBE7-FB229D8B7FA8}" type="slidenum">
              <a:rPr lang="en-US" smtClean="0"/>
              <a:t>3</a:t>
            </a:fld>
            <a:endParaRPr lang="en-US"/>
          </a:p>
        </p:txBody>
      </p:sp>
      <p:grpSp>
        <p:nvGrpSpPr>
          <p:cNvPr id="25" name="Group 24">
            <a:extLst>
              <a:ext uri="{FF2B5EF4-FFF2-40B4-BE49-F238E27FC236}">
                <a16:creationId xmlns:a16="http://schemas.microsoft.com/office/drawing/2014/main" id="{28DA3439-8343-2410-FE3C-E1636E77C7FC}"/>
              </a:ext>
            </a:extLst>
          </p:cNvPr>
          <p:cNvGrpSpPr/>
          <p:nvPr/>
        </p:nvGrpSpPr>
        <p:grpSpPr>
          <a:xfrm>
            <a:off x="2377440" y="253325"/>
            <a:ext cx="7225309" cy="6431915"/>
            <a:chOff x="2377440" y="253325"/>
            <a:chExt cx="7225309" cy="6431915"/>
          </a:xfrm>
        </p:grpSpPr>
        <p:grpSp>
          <p:nvGrpSpPr>
            <p:cNvPr id="20" name="Group 19">
              <a:extLst>
                <a:ext uri="{FF2B5EF4-FFF2-40B4-BE49-F238E27FC236}">
                  <a16:creationId xmlns:a16="http://schemas.microsoft.com/office/drawing/2014/main" id="{305F2475-02E4-1197-F2CB-4059E51B75F2}"/>
                </a:ext>
              </a:extLst>
            </p:cNvPr>
            <p:cNvGrpSpPr/>
            <p:nvPr/>
          </p:nvGrpSpPr>
          <p:grpSpPr>
            <a:xfrm>
              <a:off x="2377440" y="253325"/>
              <a:ext cx="7225309" cy="6431915"/>
              <a:chOff x="-81666" y="343555"/>
              <a:chExt cx="7225309" cy="6431915"/>
            </a:xfrm>
          </p:grpSpPr>
          <p:sp>
            <p:nvSpPr>
              <p:cNvPr id="6" name="TextBox 5">
                <a:extLst>
                  <a:ext uri="{FF2B5EF4-FFF2-40B4-BE49-F238E27FC236}">
                    <a16:creationId xmlns:a16="http://schemas.microsoft.com/office/drawing/2014/main" id="{D11EF0A4-5055-C596-BFE6-ED55A661D2D5}"/>
                  </a:ext>
                </a:extLst>
              </p:cNvPr>
              <p:cNvSpPr txBox="1"/>
              <p:nvPr/>
            </p:nvSpPr>
            <p:spPr>
              <a:xfrm>
                <a:off x="232959" y="6436916"/>
                <a:ext cx="6117729" cy="338554"/>
              </a:xfrm>
              <a:prstGeom prst="rect">
                <a:avLst/>
              </a:prstGeom>
              <a:solidFill>
                <a:schemeClr val="bg1"/>
              </a:solidFill>
            </p:spPr>
            <p:txBody>
              <a:bodyPr wrap="square" rtlCol="0">
                <a:spAutoFit/>
              </a:bodyPr>
              <a:lstStyle/>
              <a:p>
                <a:r>
                  <a:rPr lang="en-US" sz="1600" i="1" dirty="0"/>
                  <a:t>Quantum Mechanics</a:t>
                </a:r>
                <a:r>
                  <a:rPr lang="en-US" sz="1600" dirty="0"/>
                  <a:t>, third ed., Leonard I. Schiff, McGraw-Hill, 1968</a:t>
                </a:r>
              </a:p>
            </p:txBody>
          </p:sp>
          <p:grpSp>
            <p:nvGrpSpPr>
              <p:cNvPr id="18" name="Group 17">
                <a:extLst>
                  <a:ext uri="{FF2B5EF4-FFF2-40B4-BE49-F238E27FC236}">
                    <a16:creationId xmlns:a16="http://schemas.microsoft.com/office/drawing/2014/main" id="{4BE7A1CC-6F97-4BA3-074B-28509C095EDF}"/>
                  </a:ext>
                </a:extLst>
              </p:cNvPr>
              <p:cNvGrpSpPr/>
              <p:nvPr/>
            </p:nvGrpSpPr>
            <p:grpSpPr>
              <a:xfrm>
                <a:off x="-81666" y="657796"/>
                <a:ext cx="7225309" cy="5636067"/>
                <a:chOff x="-43961" y="-98887"/>
                <a:chExt cx="7225309" cy="5636067"/>
              </a:xfrm>
            </p:grpSpPr>
            <p:pic>
              <p:nvPicPr>
                <p:cNvPr id="5" name="Picture 4">
                  <a:extLst>
                    <a:ext uri="{FF2B5EF4-FFF2-40B4-BE49-F238E27FC236}">
                      <a16:creationId xmlns:a16="http://schemas.microsoft.com/office/drawing/2014/main" id="{66F28D72-27F4-487D-1429-0E9655966BCB}"/>
                    </a:ext>
                  </a:extLst>
                </p:cNvPr>
                <p:cNvPicPr>
                  <a:picLocks noChangeAspect="1"/>
                </p:cNvPicPr>
                <p:nvPr/>
              </p:nvPicPr>
              <p:blipFill>
                <a:blip r:embed="rId3"/>
                <a:srcRect t="8041"/>
                <a:stretch>
                  <a:fillRect/>
                </a:stretch>
              </p:blipFill>
              <p:spPr>
                <a:xfrm>
                  <a:off x="61107" y="-98887"/>
                  <a:ext cx="6522998" cy="3734150"/>
                </a:xfrm>
                <a:prstGeom prst="rect">
                  <a:avLst/>
                </a:prstGeom>
              </p:spPr>
            </p:pic>
            <p:pic>
              <p:nvPicPr>
                <p:cNvPr id="14" name="Picture 13">
                  <a:extLst>
                    <a:ext uri="{FF2B5EF4-FFF2-40B4-BE49-F238E27FC236}">
                      <a16:creationId xmlns:a16="http://schemas.microsoft.com/office/drawing/2014/main" id="{B192368D-4EB0-6D5B-1454-1DE5AFBB7325}"/>
                    </a:ext>
                  </a:extLst>
                </p:cNvPr>
                <p:cNvPicPr>
                  <a:picLocks noChangeAspect="1"/>
                </p:cNvPicPr>
                <p:nvPr/>
              </p:nvPicPr>
              <p:blipFill>
                <a:blip r:embed="rId4"/>
                <a:srcRect b="22747"/>
                <a:stretch>
                  <a:fillRect/>
                </a:stretch>
              </p:blipFill>
              <p:spPr>
                <a:xfrm>
                  <a:off x="-43961" y="2839798"/>
                  <a:ext cx="7225309" cy="2697382"/>
                </a:xfrm>
                <a:prstGeom prst="rect">
                  <a:avLst/>
                </a:prstGeom>
              </p:spPr>
            </p:pic>
          </p:grpSp>
          <p:sp>
            <p:nvSpPr>
              <p:cNvPr id="19" name="TextBox 18">
                <a:extLst>
                  <a:ext uri="{FF2B5EF4-FFF2-40B4-BE49-F238E27FC236}">
                    <a16:creationId xmlns:a16="http://schemas.microsoft.com/office/drawing/2014/main" id="{F0B8C21C-0CAA-2931-53A9-ADE058D428E6}"/>
                  </a:ext>
                </a:extLst>
              </p:cNvPr>
              <p:cNvSpPr txBox="1"/>
              <p:nvPr/>
            </p:nvSpPr>
            <p:spPr>
              <a:xfrm>
                <a:off x="952286" y="343555"/>
                <a:ext cx="5168659" cy="369332"/>
              </a:xfrm>
              <a:prstGeom prst="rect">
                <a:avLst/>
              </a:prstGeom>
              <a:noFill/>
            </p:spPr>
            <p:txBody>
              <a:bodyPr wrap="none" rtlCol="0">
                <a:spAutoFit/>
              </a:bodyPr>
              <a:lstStyle/>
              <a:p>
                <a:r>
                  <a:rPr lang="en-US" b="1" dirty="0">
                    <a:solidFill>
                      <a:schemeClr val="accent1"/>
                    </a:solidFill>
                  </a:rPr>
                  <a:t>Basic Properties of the Quantum Wave Function</a:t>
                </a:r>
              </a:p>
            </p:txBody>
          </p:sp>
        </p:grpSp>
        <p:cxnSp>
          <p:nvCxnSpPr>
            <p:cNvPr id="22" name="Straight Connector 21">
              <a:extLst>
                <a:ext uri="{FF2B5EF4-FFF2-40B4-BE49-F238E27FC236}">
                  <a16:creationId xmlns:a16="http://schemas.microsoft.com/office/drawing/2014/main" id="{73B243D3-2187-6494-D17F-C55FAF6536E9}"/>
                </a:ext>
              </a:extLst>
            </p:cNvPr>
            <p:cNvCxnSpPr>
              <a:cxnSpLocks/>
            </p:cNvCxnSpPr>
            <p:nvPr/>
          </p:nvCxnSpPr>
          <p:spPr>
            <a:xfrm>
              <a:off x="4559388" y="5923140"/>
              <a:ext cx="5043361"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3" name="Straight Connector 22">
              <a:extLst>
                <a:ext uri="{FF2B5EF4-FFF2-40B4-BE49-F238E27FC236}">
                  <a16:creationId xmlns:a16="http://schemas.microsoft.com/office/drawing/2014/main" id="{8D27ED60-6F65-D28A-C971-87FAE6C435DC}"/>
                </a:ext>
              </a:extLst>
            </p:cNvPr>
            <p:cNvCxnSpPr>
              <a:cxnSpLocks/>
            </p:cNvCxnSpPr>
            <p:nvPr/>
          </p:nvCxnSpPr>
          <p:spPr>
            <a:xfrm>
              <a:off x="2465726" y="6203633"/>
              <a:ext cx="4097003" cy="21230"/>
            </a:xfrm>
            <a:prstGeom prst="line">
              <a:avLst/>
            </a:prstGeom>
          </p:spPr>
          <p:style>
            <a:lnRef idx="3">
              <a:schemeClr val="accent2"/>
            </a:lnRef>
            <a:fillRef idx="0">
              <a:schemeClr val="accent2"/>
            </a:fillRef>
            <a:effectRef idx="2">
              <a:schemeClr val="accent2"/>
            </a:effectRef>
            <a:fontRef idx="minor">
              <a:schemeClr val="tx1"/>
            </a:fontRef>
          </p:style>
        </p:cxnSp>
      </p:grpSp>
      <p:sp>
        <p:nvSpPr>
          <p:cNvPr id="4" name="Freeform: Shape 3">
            <a:extLst>
              <a:ext uri="{FF2B5EF4-FFF2-40B4-BE49-F238E27FC236}">
                <a16:creationId xmlns:a16="http://schemas.microsoft.com/office/drawing/2014/main" id="{9A3070EA-E488-8AEC-2F16-2F386A935ABC}"/>
              </a:ext>
            </a:extLst>
          </p:cNvPr>
          <p:cNvSpPr/>
          <p:nvPr/>
        </p:nvSpPr>
        <p:spPr>
          <a:xfrm>
            <a:off x="5336875" y="1339885"/>
            <a:ext cx="1431985" cy="155360"/>
          </a:xfrm>
          <a:custGeom>
            <a:avLst/>
            <a:gdLst>
              <a:gd name="csX0" fmla="*/ 0 w 1431985"/>
              <a:gd name="csY0" fmla="*/ 155360 h 155360"/>
              <a:gd name="csX1" fmla="*/ 655608 w 1431985"/>
              <a:gd name="csY1" fmla="*/ 85 h 155360"/>
              <a:gd name="csX2" fmla="*/ 1431985 w 1431985"/>
              <a:gd name="csY2" fmla="*/ 138107 h 155360"/>
            </a:gdLst>
            <a:ahLst/>
            <a:cxnLst>
              <a:cxn ang="0">
                <a:pos x="csX0" y="csY0"/>
              </a:cxn>
              <a:cxn ang="0">
                <a:pos x="csX1" y="csY1"/>
              </a:cxn>
              <a:cxn ang="0">
                <a:pos x="csX2" y="csY2"/>
              </a:cxn>
            </a:cxnLst>
            <a:rect l="l" t="t" r="r" b="b"/>
            <a:pathLst>
              <a:path w="1431985" h="155360">
                <a:moveTo>
                  <a:pt x="0" y="155360"/>
                </a:moveTo>
                <a:cubicBezTo>
                  <a:pt x="208472" y="79160"/>
                  <a:pt x="416944" y="2960"/>
                  <a:pt x="655608" y="85"/>
                </a:cubicBezTo>
                <a:cubicBezTo>
                  <a:pt x="894272" y="-2790"/>
                  <a:pt x="1163128" y="67658"/>
                  <a:pt x="1431985" y="138107"/>
                </a:cubicBezTo>
              </a:path>
            </a:pathLst>
          </a:custGeom>
          <a:noFill/>
          <a:ln>
            <a:headEnd type="none"/>
            <a:tailEnd type="arrow"/>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3191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0BD4F-F59D-EC00-B9F5-D793BDDCBB77}"/>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DCF133D8-4F89-8FB3-55BA-88317D559F5C}"/>
              </a:ext>
            </a:extLst>
          </p:cNvPr>
          <p:cNvSpPr>
            <a:spLocks noGrp="1"/>
          </p:cNvSpPr>
          <p:nvPr>
            <p:ph type="ftr" sz="quarter" idx="11"/>
          </p:nvPr>
        </p:nvSpPr>
        <p:spPr/>
        <p:txBody>
          <a:bodyPr/>
          <a:lstStyle/>
          <a:p>
            <a:r>
              <a:rPr lang="en-US"/>
              <a:t>Exotic Beams - Future Accelerators Workshop</a:t>
            </a:r>
            <a:endParaRPr lang="en-US" dirty="0"/>
          </a:p>
        </p:txBody>
      </p:sp>
      <p:sp>
        <p:nvSpPr>
          <p:cNvPr id="3" name="Slide Number Placeholder 2">
            <a:extLst>
              <a:ext uri="{FF2B5EF4-FFF2-40B4-BE49-F238E27FC236}">
                <a16:creationId xmlns:a16="http://schemas.microsoft.com/office/drawing/2014/main" id="{24B99CF6-E750-F40D-AA63-A963B985902A}"/>
              </a:ext>
            </a:extLst>
          </p:cNvPr>
          <p:cNvSpPr>
            <a:spLocks noGrp="1"/>
          </p:cNvSpPr>
          <p:nvPr>
            <p:ph type="sldNum" sz="quarter" idx="12"/>
          </p:nvPr>
        </p:nvSpPr>
        <p:spPr/>
        <p:txBody>
          <a:bodyPr/>
          <a:lstStyle/>
          <a:p>
            <a:fld id="{8CB32174-1C11-4C48-BBE7-FB229D8B7FA8}" type="slidenum">
              <a:rPr lang="en-US" smtClean="0"/>
              <a:t>4</a:t>
            </a:fld>
            <a:endParaRPr lang="en-US"/>
          </a:p>
        </p:txBody>
      </p:sp>
      <p:pic>
        <p:nvPicPr>
          <p:cNvPr id="5" name="Picture 4">
            <a:extLst>
              <a:ext uri="{FF2B5EF4-FFF2-40B4-BE49-F238E27FC236}">
                <a16:creationId xmlns:a16="http://schemas.microsoft.com/office/drawing/2014/main" id="{FD9E7358-7F39-90D0-5D61-B8BAF1371512}"/>
              </a:ext>
            </a:extLst>
          </p:cNvPr>
          <p:cNvPicPr>
            <a:picLocks noChangeAspect="1"/>
          </p:cNvPicPr>
          <p:nvPr/>
        </p:nvPicPr>
        <p:blipFill>
          <a:blip r:embed="rId3"/>
          <a:srcRect l="1202" t="5708" r="10613" b="12732"/>
          <a:stretch>
            <a:fillRect/>
          </a:stretch>
        </p:blipFill>
        <p:spPr>
          <a:xfrm>
            <a:off x="367926" y="1468241"/>
            <a:ext cx="3897227" cy="4084482"/>
          </a:xfrm>
          <a:prstGeom prst="rect">
            <a:avLst/>
          </a:prstGeom>
        </p:spPr>
      </p:pic>
      <p:sp>
        <p:nvSpPr>
          <p:cNvPr id="7" name="TextBox 6">
            <a:extLst>
              <a:ext uri="{FF2B5EF4-FFF2-40B4-BE49-F238E27FC236}">
                <a16:creationId xmlns:a16="http://schemas.microsoft.com/office/drawing/2014/main" id="{ABD28452-0A16-B1C7-CBAC-B52A8E34CD8C}"/>
              </a:ext>
            </a:extLst>
          </p:cNvPr>
          <p:cNvSpPr txBox="1"/>
          <p:nvPr/>
        </p:nvSpPr>
        <p:spPr>
          <a:xfrm>
            <a:off x="69009" y="6124908"/>
            <a:ext cx="4617469" cy="584775"/>
          </a:xfrm>
          <a:prstGeom prst="rect">
            <a:avLst/>
          </a:prstGeom>
          <a:solidFill>
            <a:schemeClr val="bg1"/>
          </a:solidFill>
        </p:spPr>
        <p:txBody>
          <a:bodyPr wrap="square">
            <a:spAutoFit/>
          </a:bodyPr>
          <a:lstStyle/>
          <a:p>
            <a:pPr marL="0" marR="0">
              <a:lnSpc>
                <a:spcPct val="100000"/>
              </a:lnSpc>
              <a:buNone/>
            </a:pPr>
            <a:r>
              <a:rPr lang="en-US" sz="1600" i="1" kern="100" dirty="0">
                <a:effectLst/>
                <a:latin typeface="+mn-lt"/>
                <a:ea typeface="Aptos" panose="020B0004020202020204" pitchFamily="34" charset="0"/>
                <a:cs typeface="Times New Roman" panose="02020603050405020304" pitchFamily="18" charset="0"/>
              </a:rPr>
              <a:t>(Quantum Chemistry</a:t>
            </a:r>
            <a:r>
              <a:rPr lang="en-US" sz="1600" kern="100" dirty="0">
                <a:effectLst/>
                <a:latin typeface="+mn-lt"/>
                <a:ea typeface="Aptos" panose="020B0004020202020204" pitchFamily="34" charset="0"/>
                <a:cs typeface="Times New Roman" panose="02020603050405020304" pitchFamily="18" charset="0"/>
              </a:rPr>
              <a:t> by Donald A. McQuarrie, </a:t>
            </a:r>
          </a:p>
          <a:p>
            <a:pPr marL="0" marR="0">
              <a:lnSpc>
                <a:spcPct val="100000"/>
              </a:lnSpc>
              <a:buNone/>
            </a:pPr>
            <a:r>
              <a:rPr lang="en-US" sz="1600" kern="100" dirty="0">
                <a:effectLst/>
                <a:latin typeface="+mn-lt"/>
                <a:ea typeface="Aptos" panose="020B0004020202020204" pitchFamily="34" charset="0"/>
                <a:cs typeface="Times New Roman" panose="02020603050405020304" pitchFamily="18" charset="0"/>
              </a:rPr>
              <a:t>University Science Books, 2007, p. 335)</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F5FE1E1A-5BF2-DD96-6F1C-E5687FC87BF6}"/>
              </a:ext>
            </a:extLst>
          </p:cNvPr>
          <p:cNvSpPr txBox="1"/>
          <p:nvPr/>
        </p:nvSpPr>
        <p:spPr>
          <a:xfrm>
            <a:off x="1681268" y="2991674"/>
            <a:ext cx="1270541" cy="307777"/>
          </a:xfrm>
          <a:prstGeom prst="rect">
            <a:avLst/>
          </a:prstGeom>
          <a:solidFill>
            <a:schemeClr val="bg1"/>
          </a:solidFill>
          <a:ln>
            <a:noFill/>
          </a:ln>
        </p:spPr>
        <p:txBody>
          <a:bodyPr wrap="none" rtlCol="0">
            <a:spAutoFit/>
          </a:bodyPr>
          <a:lstStyle/>
          <a:p>
            <a:r>
              <a:rPr lang="en-US" sz="1400" dirty="0"/>
              <a:t>wave function</a:t>
            </a:r>
          </a:p>
        </p:txBody>
      </p:sp>
      <p:sp>
        <p:nvSpPr>
          <p:cNvPr id="9" name="TextBox 8">
            <a:extLst>
              <a:ext uri="{FF2B5EF4-FFF2-40B4-BE49-F238E27FC236}">
                <a16:creationId xmlns:a16="http://schemas.microsoft.com/office/drawing/2014/main" id="{C4F94872-606A-24DF-E129-651CB329A956}"/>
              </a:ext>
            </a:extLst>
          </p:cNvPr>
          <p:cNvSpPr txBox="1"/>
          <p:nvPr/>
        </p:nvSpPr>
        <p:spPr>
          <a:xfrm>
            <a:off x="705459" y="5531038"/>
            <a:ext cx="3149607" cy="307777"/>
          </a:xfrm>
          <a:prstGeom prst="rect">
            <a:avLst/>
          </a:prstGeom>
          <a:solidFill>
            <a:schemeClr val="bg1"/>
          </a:solidFill>
          <a:ln>
            <a:noFill/>
          </a:ln>
        </p:spPr>
        <p:txBody>
          <a:bodyPr wrap="square" rtlCol="0">
            <a:spAutoFit/>
          </a:bodyPr>
          <a:lstStyle/>
          <a:p>
            <a:r>
              <a:rPr lang="en-US" sz="1400" dirty="0"/>
              <a:t>(wave function)</a:t>
            </a:r>
            <a:r>
              <a:rPr lang="en-US" sz="1400" baseline="30000" dirty="0"/>
              <a:t>2 </a:t>
            </a:r>
            <a:r>
              <a:rPr lang="en-US" sz="1400" dirty="0"/>
              <a:t>= Probability function</a:t>
            </a:r>
          </a:p>
        </p:txBody>
      </p:sp>
      <p:sp>
        <p:nvSpPr>
          <p:cNvPr id="10" name="TextBox 9">
            <a:extLst>
              <a:ext uri="{FF2B5EF4-FFF2-40B4-BE49-F238E27FC236}">
                <a16:creationId xmlns:a16="http://schemas.microsoft.com/office/drawing/2014/main" id="{6550D53F-08CA-1FD9-4ACB-2BF376DA01D3}"/>
              </a:ext>
            </a:extLst>
          </p:cNvPr>
          <p:cNvSpPr txBox="1"/>
          <p:nvPr/>
        </p:nvSpPr>
        <p:spPr>
          <a:xfrm>
            <a:off x="282785" y="716897"/>
            <a:ext cx="4617469" cy="584775"/>
          </a:xfrm>
          <a:prstGeom prst="rect">
            <a:avLst/>
          </a:prstGeom>
          <a:solidFill>
            <a:schemeClr val="bg1"/>
          </a:solidFill>
          <a:ln>
            <a:noFill/>
          </a:ln>
        </p:spPr>
        <p:txBody>
          <a:bodyPr wrap="square" rtlCol="0">
            <a:spAutoFit/>
          </a:bodyPr>
          <a:lstStyle/>
          <a:p>
            <a:r>
              <a:rPr lang="en-US" sz="1600" dirty="0"/>
              <a:t>Wave functions in Coulomb potential with electron bound to single proton of hydrogen atom</a:t>
            </a:r>
          </a:p>
        </p:txBody>
      </p:sp>
      <p:sp>
        <p:nvSpPr>
          <p:cNvPr id="11" name="TextBox 10">
            <a:extLst>
              <a:ext uri="{FF2B5EF4-FFF2-40B4-BE49-F238E27FC236}">
                <a16:creationId xmlns:a16="http://schemas.microsoft.com/office/drawing/2014/main" id="{CE1AB2F8-7208-CAFC-E1BC-14C4A7D1D187}"/>
              </a:ext>
            </a:extLst>
          </p:cNvPr>
          <p:cNvSpPr txBox="1"/>
          <p:nvPr/>
        </p:nvSpPr>
        <p:spPr>
          <a:xfrm>
            <a:off x="5570238" y="839682"/>
            <a:ext cx="5465756" cy="338554"/>
          </a:xfrm>
          <a:prstGeom prst="rect">
            <a:avLst/>
          </a:prstGeom>
          <a:noFill/>
          <a:ln>
            <a:noFill/>
          </a:ln>
        </p:spPr>
        <p:txBody>
          <a:bodyPr wrap="square" rtlCol="0">
            <a:spAutoFit/>
          </a:bodyPr>
          <a:lstStyle/>
          <a:p>
            <a:pPr algn="ctr"/>
            <a:r>
              <a:rPr lang="en-US" sz="1600" dirty="0"/>
              <a:t>Free electron diffraction from ‘tuning-fork’ grating</a:t>
            </a:r>
          </a:p>
        </p:txBody>
      </p:sp>
      <p:pic>
        <p:nvPicPr>
          <p:cNvPr id="12" name="Picture 11">
            <a:extLst>
              <a:ext uri="{FF2B5EF4-FFF2-40B4-BE49-F238E27FC236}">
                <a16:creationId xmlns:a16="http://schemas.microsoft.com/office/drawing/2014/main" id="{F0F3CF69-2287-E57F-E965-1212E31E32AD}"/>
              </a:ext>
            </a:extLst>
          </p:cNvPr>
          <p:cNvPicPr>
            <a:picLocks noChangeAspect="1"/>
          </p:cNvPicPr>
          <p:nvPr/>
        </p:nvPicPr>
        <p:blipFill>
          <a:blip r:embed="rId4"/>
          <a:srcRect l="22830" r="4203" b="12764"/>
          <a:stretch>
            <a:fillRect/>
          </a:stretch>
        </p:blipFill>
        <p:spPr>
          <a:xfrm>
            <a:off x="5442885" y="1315395"/>
            <a:ext cx="6043656" cy="4734854"/>
          </a:xfrm>
          <a:prstGeom prst="rect">
            <a:avLst/>
          </a:prstGeom>
        </p:spPr>
      </p:pic>
      <p:sp>
        <p:nvSpPr>
          <p:cNvPr id="14" name="TextBox 13">
            <a:extLst>
              <a:ext uri="{FF2B5EF4-FFF2-40B4-BE49-F238E27FC236}">
                <a16:creationId xmlns:a16="http://schemas.microsoft.com/office/drawing/2014/main" id="{441C9C69-872B-69D7-5A41-83C0ECA3F100}"/>
              </a:ext>
            </a:extLst>
          </p:cNvPr>
          <p:cNvSpPr txBox="1"/>
          <p:nvPr/>
        </p:nvSpPr>
        <p:spPr>
          <a:xfrm>
            <a:off x="5132537" y="6143587"/>
            <a:ext cx="6764655" cy="584775"/>
          </a:xfrm>
          <a:prstGeom prst="rect">
            <a:avLst/>
          </a:prstGeom>
          <a:solidFill>
            <a:schemeClr val="bg1"/>
          </a:solidFill>
          <a:ln>
            <a:noFill/>
          </a:ln>
        </p:spPr>
        <p:txBody>
          <a:bodyPr wrap="square">
            <a:spAutoFit/>
          </a:bodyPr>
          <a:lstStyle/>
          <a:p>
            <a:r>
              <a:rPr lang="en-US" sz="1600" dirty="0">
                <a:effectLst/>
                <a:latin typeface="+mn-lt"/>
                <a:ea typeface="Aptos" panose="020B0004020202020204" pitchFamily="34" charset="0"/>
                <a:cs typeface="Times New Roman" panose="02020603050405020304" pitchFamily="18" charset="0"/>
              </a:rPr>
              <a:t>(</a:t>
            </a:r>
            <a:r>
              <a:rPr lang="en-US" sz="1600" i="1" dirty="0">
                <a:effectLst/>
                <a:latin typeface="+mn-lt"/>
                <a:ea typeface="Aptos" panose="020B0004020202020204" pitchFamily="34" charset="0"/>
                <a:cs typeface="Times New Roman" panose="02020603050405020304" pitchFamily="18" charset="0"/>
              </a:rPr>
              <a:t>Electron vortex beams with high angular momentum</a:t>
            </a:r>
            <a:r>
              <a:rPr lang="en-US" sz="1600" dirty="0">
                <a:effectLst/>
                <a:latin typeface="+mn-lt"/>
                <a:ea typeface="Aptos" panose="020B0004020202020204" pitchFamily="34" charset="0"/>
                <a:cs typeface="Times New Roman" panose="02020603050405020304" pitchFamily="18" charset="0"/>
              </a:rPr>
              <a:t>, B.J. McMorran et al., Science vol 331, Jan 2011, p. 192.)</a:t>
            </a:r>
            <a:endParaRPr lang="en-US" sz="1600" dirty="0"/>
          </a:p>
        </p:txBody>
      </p:sp>
      <p:cxnSp>
        <p:nvCxnSpPr>
          <p:cNvPr id="16" name="Straight Connector 15">
            <a:extLst>
              <a:ext uri="{FF2B5EF4-FFF2-40B4-BE49-F238E27FC236}">
                <a16:creationId xmlns:a16="http://schemas.microsoft.com/office/drawing/2014/main" id="{6F834147-FEAD-392B-2AE4-5FBC55955D3F}"/>
              </a:ext>
            </a:extLst>
          </p:cNvPr>
          <p:cNvCxnSpPr>
            <a:cxnSpLocks/>
          </p:cNvCxnSpPr>
          <p:nvPr/>
        </p:nvCxnSpPr>
        <p:spPr>
          <a:xfrm>
            <a:off x="4989309" y="208655"/>
            <a:ext cx="0" cy="6400800"/>
          </a:xfrm>
          <a:prstGeom prst="line">
            <a:avLst/>
          </a:prstGeom>
        </p:spPr>
        <p:style>
          <a:lnRef idx="3">
            <a:schemeClr val="accent5"/>
          </a:lnRef>
          <a:fillRef idx="0">
            <a:schemeClr val="accent5"/>
          </a:fillRef>
          <a:effectRef idx="2">
            <a:schemeClr val="accent5"/>
          </a:effectRef>
          <a:fontRef idx="minor">
            <a:schemeClr val="tx1"/>
          </a:fontRef>
        </p:style>
      </p:cxnSp>
      <p:sp>
        <p:nvSpPr>
          <p:cNvPr id="4" name="TextBox 3">
            <a:extLst>
              <a:ext uri="{FF2B5EF4-FFF2-40B4-BE49-F238E27FC236}">
                <a16:creationId xmlns:a16="http://schemas.microsoft.com/office/drawing/2014/main" id="{43CC6AFD-BB9C-3BB0-A72A-E1B6EE231C8A}"/>
              </a:ext>
            </a:extLst>
          </p:cNvPr>
          <p:cNvSpPr txBox="1"/>
          <p:nvPr/>
        </p:nvSpPr>
        <p:spPr>
          <a:xfrm>
            <a:off x="973183" y="180997"/>
            <a:ext cx="10613162" cy="369332"/>
          </a:xfrm>
          <a:prstGeom prst="rect">
            <a:avLst/>
          </a:prstGeom>
          <a:solidFill>
            <a:schemeClr val="bg1"/>
          </a:solidFill>
        </p:spPr>
        <p:txBody>
          <a:bodyPr wrap="none" rtlCol="0">
            <a:spAutoFit/>
          </a:bodyPr>
          <a:lstStyle/>
          <a:p>
            <a:r>
              <a:rPr lang="en-US" b="1" dirty="0">
                <a:solidFill>
                  <a:schemeClr val="accent1"/>
                </a:solidFill>
              </a:rPr>
              <a:t>The shape of the electron’s wave function depends upon the type of the potential field interfering it.</a:t>
            </a:r>
          </a:p>
        </p:txBody>
      </p:sp>
    </p:spTree>
    <p:extLst>
      <p:ext uri="{BB962C8B-B14F-4D97-AF65-F5344CB8AC3E}">
        <p14:creationId xmlns:p14="http://schemas.microsoft.com/office/powerpoint/2010/main" val="17714646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E8A352D-312A-2F9D-198E-09B6AE89AE0F}"/>
              </a:ext>
            </a:extLst>
          </p:cNvPr>
          <p:cNvSpPr>
            <a:spLocks noGrp="1"/>
          </p:cNvSpPr>
          <p:nvPr>
            <p:ph type="ftr" sz="quarter" idx="11"/>
          </p:nvPr>
        </p:nvSpPr>
        <p:spPr/>
        <p:txBody>
          <a:bodyPr/>
          <a:lstStyle/>
          <a:p>
            <a:r>
              <a:rPr lang="en-US"/>
              <a:t>Exotic Beams - Future Accelerators Workshop</a:t>
            </a:r>
            <a:endParaRPr lang="en-US" dirty="0"/>
          </a:p>
        </p:txBody>
      </p:sp>
      <p:sp>
        <p:nvSpPr>
          <p:cNvPr id="3" name="Slide Number Placeholder 2">
            <a:extLst>
              <a:ext uri="{FF2B5EF4-FFF2-40B4-BE49-F238E27FC236}">
                <a16:creationId xmlns:a16="http://schemas.microsoft.com/office/drawing/2014/main" id="{7688F611-4C99-26B3-CB3A-10051B73E21F}"/>
              </a:ext>
            </a:extLst>
          </p:cNvPr>
          <p:cNvSpPr>
            <a:spLocks noGrp="1"/>
          </p:cNvSpPr>
          <p:nvPr>
            <p:ph type="sldNum" sz="quarter" idx="12"/>
          </p:nvPr>
        </p:nvSpPr>
        <p:spPr/>
        <p:txBody>
          <a:bodyPr/>
          <a:lstStyle/>
          <a:p>
            <a:fld id="{8CB32174-1C11-4C48-BBE7-FB229D8B7FA8}" type="slidenum">
              <a:rPr lang="en-US" smtClean="0"/>
              <a:t>5</a:t>
            </a:fld>
            <a:endParaRPr lang="en-US"/>
          </a:p>
        </p:txBody>
      </p:sp>
      <p:sp>
        <p:nvSpPr>
          <p:cNvPr id="11" name="TextBox 10">
            <a:extLst>
              <a:ext uri="{FF2B5EF4-FFF2-40B4-BE49-F238E27FC236}">
                <a16:creationId xmlns:a16="http://schemas.microsoft.com/office/drawing/2014/main" id="{FE468082-4BAA-138C-98C9-0218F1AA6701}"/>
              </a:ext>
            </a:extLst>
          </p:cNvPr>
          <p:cNvSpPr txBox="1"/>
          <p:nvPr/>
        </p:nvSpPr>
        <p:spPr>
          <a:xfrm>
            <a:off x="6077589" y="448196"/>
            <a:ext cx="5357524" cy="369332"/>
          </a:xfrm>
          <a:prstGeom prst="rect">
            <a:avLst/>
          </a:prstGeom>
          <a:noFill/>
          <a:ln>
            <a:noFill/>
          </a:ln>
        </p:spPr>
        <p:txBody>
          <a:bodyPr wrap="square" rtlCol="0">
            <a:spAutoFit/>
          </a:bodyPr>
          <a:lstStyle/>
          <a:p>
            <a:pPr algn="ctr"/>
            <a:r>
              <a:rPr lang="en-US" dirty="0"/>
              <a:t>Free electron diffraction from ‘tuning-fork’ grating</a:t>
            </a:r>
          </a:p>
        </p:txBody>
      </p:sp>
      <p:sp>
        <p:nvSpPr>
          <p:cNvPr id="14" name="TextBox 13">
            <a:extLst>
              <a:ext uri="{FF2B5EF4-FFF2-40B4-BE49-F238E27FC236}">
                <a16:creationId xmlns:a16="http://schemas.microsoft.com/office/drawing/2014/main" id="{1FA8F75F-0187-8AD4-3ECD-AB2D6F5A5B05}"/>
              </a:ext>
            </a:extLst>
          </p:cNvPr>
          <p:cNvSpPr txBox="1"/>
          <p:nvPr/>
        </p:nvSpPr>
        <p:spPr>
          <a:xfrm>
            <a:off x="1534228" y="6423036"/>
            <a:ext cx="10310015" cy="338554"/>
          </a:xfrm>
          <a:prstGeom prst="rect">
            <a:avLst/>
          </a:prstGeom>
          <a:solidFill>
            <a:schemeClr val="bg1"/>
          </a:solidFill>
          <a:ln>
            <a:noFill/>
          </a:ln>
        </p:spPr>
        <p:txBody>
          <a:bodyPr wrap="square">
            <a:spAutoFit/>
          </a:bodyPr>
          <a:lstStyle/>
          <a:p>
            <a:r>
              <a:rPr lang="en-US" sz="1600" dirty="0">
                <a:effectLst/>
                <a:latin typeface="+mn-lt"/>
                <a:ea typeface="Aptos" panose="020B0004020202020204" pitchFamily="34" charset="0"/>
                <a:cs typeface="Times New Roman" panose="02020603050405020304" pitchFamily="18" charset="0"/>
              </a:rPr>
              <a:t>(</a:t>
            </a:r>
            <a:r>
              <a:rPr lang="en-US" sz="1600" i="1" dirty="0">
                <a:effectLst/>
                <a:latin typeface="+mn-lt"/>
                <a:ea typeface="Aptos" panose="020B0004020202020204" pitchFamily="34" charset="0"/>
                <a:cs typeface="Times New Roman" panose="02020603050405020304" pitchFamily="18" charset="0"/>
              </a:rPr>
              <a:t>Electron vortex beams with high angular momentum</a:t>
            </a:r>
            <a:r>
              <a:rPr lang="en-US" sz="1600" dirty="0">
                <a:effectLst/>
                <a:latin typeface="+mn-lt"/>
                <a:ea typeface="Aptos" panose="020B0004020202020204" pitchFamily="34" charset="0"/>
                <a:cs typeface="Times New Roman" panose="02020603050405020304" pitchFamily="18" charset="0"/>
              </a:rPr>
              <a:t>, B.J. McMorran et al., Science vol 331, Jan 2011, p. 192.)</a:t>
            </a:r>
            <a:endParaRPr lang="en-US" sz="1600" dirty="0"/>
          </a:p>
        </p:txBody>
      </p:sp>
      <p:cxnSp>
        <p:nvCxnSpPr>
          <p:cNvPr id="16" name="Straight Connector 15">
            <a:extLst>
              <a:ext uri="{FF2B5EF4-FFF2-40B4-BE49-F238E27FC236}">
                <a16:creationId xmlns:a16="http://schemas.microsoft.com/office/drawing/2014/main" id="{AB0870B7-3F09-9129-BAC6-974BB3B72DC2}"/>
              </a:ext>
            </a:extLst>
          </p:cNvPr>
          <p:cNvCxnSpPr>
            <a:cxnSpLocks/>
          </p:cNvCxnSpPr>
          <p:nvPr/>
        </p:nvCxnSpPr>
        <p:spPr>
          <a:xfrm>
            <a:off x="5167281" y="963495"/>
            <a:ext cx="0" cy="5392855"/>
          </a:xfrm>
          <a:prstGeom prst="line">
            <a:avLst/>
          </a:prstGeom>
        </p:spPr>
        <p:style>
          <a:lnRef idx="3">
            <a:schemeClr val="accent5"/>
          </a:lnRef>
          <a:fillRef idx="0">
            <a:schemeClr val="accent5"/>
          </a:fillRef>
          <a:effectRef idx="2">
            <a:schemeClr val="accent5"/>
          </a:effectRef>
          <a:fontRef idx="minor">
            <a:schemeClr val="tx1"/>
          </a:fontRef>
        </p:style>
      </p:cxnSp>
      <p:sp>
        <p:nvSpPr>
          <p:cNvPr id="17" name="TextBox 16">
            <a:extLst>
              <a:ext uri="{FF2B5EF4-FFF2-40B4-BE49-F238E27FC236}">
                <a16:creationId xmlns:a16="http://schemas.microsoft.com/office/drawing/2014/main" id="{4DF61CAA-D245-EE38-CD2B-F43283B446D0}"/>
              </a:ext>
            </a:extLst>
          </p:cNvPr>
          <p:cNvSpPr txBox="1"/>
          <p:nvPr/>
        </p:nvSpPr>
        <p:spPr>
          <a:xfrm>
            <a:off x="6125150" y="5403754"/>
            <a:ext cx="4970899" cy="646331"/>
          </a:xfrm>
          <a:prstGeom prst="rect">
            <a:avLst/>
          </a:prstGeom>
          <a:noFill/>
          <a:ln>
            <a:noFill/>
          </a:ln>
        </p:spPr>
        <p:txBody>
          <a:bodyPr wrap="square" rtlCol="0">
            <a:spAutoFit/>
          </a:bodyPr>
          <a:lstStyle/>
          <a:p>
            <a:pPr algn="ctr"/>
            <a:r>
              <a:rPr lang="en-US" dirty="0"/>
              <a:t>use a collimator to select the desired vortex orbital angular momentum</a:t>
            </a:r>
          </a:p>
        </p:txBody>
      </p:sp>
      <p:sp>
        <p:nvSpPr>
          <p:cNvPr id="21" name="TextBox 4">
            <a:extLst>
              <a:ext uri="{FF2B5EF4-FFF2-40B4-BE49-F238E27FC236}">
                <a16:creationId xmlns:a16="http://schemas.microsoft.com/office/drawing/2014/main" id="{24611AA0-3262-D419-5294-EE655DF39E08}"/>
              </a:ext>
            </a:extLst>
          </p:cNvPr>
          <p:cNvSpPr txBox="1"/>
          <p:nvPr/>
        </p:nvSpPr>
        <p:spPr>
          <a:xfrm>
            <a:off x="116601" y="1392095"/>
            <a:ext cx="4792929" cy="2585323"/>
          </a:xfrm>
          <a:prstGeom prst="rect">
            <a:avLst/>
          </a:prstGeom>
          <a:noFill/>
          <a:ln>
            <a:noFill/>
          </a:ln>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lvl="0" indent="-285750">
              <a:lnSpc>
                <a:spcPct val="100000"/>
              </a:lnSpc>
              <a:spcAft>
                <a:spcPts val="800"/>
              </a:spcAft>
              <a:buFont typeface="Arial" panose="020B0604020202020204" pitchFamily="34" charset="0"/>
              <a:buChar char="•"/>
            </a:pPr>
            <a:r>
              <a:rPr lang="en-US" sz="1800" kern="100" dirty="0">
                <a:effectLst/>
                <a:latin typeface="+mn-lt"/>
                <a:ea typeface="Aptos" panose="020B0004020202020204" pitchFamily="34" charset="0"/>
                <a:cs typeface="Times New Roman" panose="02020603050405020304" pitchFamily="18" charset="0"/>
              </a:rPr>
              <a:t>“Assuming a 1-nA, 300-keV electron beam with 0.3-eV energy spread, the longitudinal extent of an electrons wave packet along the optical axis is about 3 microns, whereas the average separation distance between consecutive electrons is 4 cm.” B.J. McMorran et al., ‘Electron Vortex Beams with High Quanta of Orbital Momentum’, Science Vol 331 (2011) p. 192.</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3" name="TextBox 22">
            <a:extLst>
              <a:ext uri="{FF2B5EF4-FFF2-40B4-BE49-F238E27FC236}">
                <a16:creationId xmlns:a16="http://schemas.microsoft.com/office/drawing/2014/main" id="{78DCD45E-61A0-308D-FBFB-D2D1B35D7DE2}"/>
              </a:ext>
            </a:extLst>
          </p:cNvPr>
          <p:cNvSpPr txBox="1"/>
          <p:nvPr/>
        </p:nvSpPr>
        <p:spPr>
          <a:xfrm>
            <a:off x="229201" y="4140627"/>
            <a:ext cx="184731" cy="369332"/>
          </a:xfrm>
          <a:prstGeom prst="rect">
            <a:avLst/>
          </a:prstGeom>
          <a:noFill/>
        </p:spPr>
        <p:txBody>
          <a:bodyPr wrap="none" rtlCol="0">
            <a:spAutoFit/>
          </a:bodyPr>
          <a:lstStyle/>
          <a:p>
            <a:endParaRPr lang="en-US" dirty="0"/>
          </a:p>
        </p:txBody>
      </p:sp>
      <p:sp>
        <p:nvSpPr>
          <p:cNvPr id="24" name="TextBox 23">
            <a:extLst>
              <a:ext uri="{FF2B5EF4-FFF2-40B4-BE49-F238E27FC236}">
                <a16:creationId xmlns:a16="http://schemas.microsoft.com/office/drawing/2014/main" id="{8C2A0D09-2DB6-E519-EE24-69DA844DC0DC}"/>
              </a:ext>
            </a:extLst>
          </p:cNvPr>
          <p:cNvSpPr txBox="1"/>
          <p:nvPr/>
        </p:nvSpPr>
        <p:spPr>
          <a:xfrm>
            <a:off x="229201" y="4181665"/>
            <a:ext cx="4975090" cy="2031325"/>
          </a:xfrm>
          <a:prstGeom prst="rect">
            <a:avLst/>
          </a:prstGeom>
          <a:noFill/>
        </p:spPr>
        <p:txBody>
          <a:bodyPr wrap="square" rtlCol="0">
            <a:spAutoFit/>
          </a:bodyPr>
          <a:lstStyle/>
          <a:p>
            <a:r>
              <a:rPr lang="en-US" dirty="0"/>
              <a:t>Photoemission from rf gun is almost good enough for single electron if emission is from small laser spot (micron or less). Typical energy spread of photoelectrons is 0.1 to .2 eV and 0.025 eV for photo-thermal emission.</a:t>
            </a:r>
          </a:p>
          <a:p>
            <a:r>
              <a:rPr lang="en-US" dirty="0"/>
              <a:t>The problem will be reproducibility of each electron.</a:t>
            </a:r>
          </a:p>
        </p:txBody>
      </p:sp>
      <p:sp>
        <p:nvSpPr>
          <p:cNvPr id="26" name="TextBox 25">
            <a:extLst>
              <a:ext uri="{FF2B5EF4-FFF2-40B4-BE49-F238E27FC236}">
                <a16:creationId xmlns:a16="http://schemas.microsoft.com/office/drawing/2014/main" id="{79AAC2F7-1D0C-0EC5-C6F6-9B63C184F341}"/>
              </a:ext>
            </a:extLst>
          </p:cNvPr>
          <p:cNvSpPr txBox="1"/>
          <p:nvPr/>
        </p:nvSpPr>
        <p:spPr>
          <a:xfrm>
            <a:off x="229201" y="171247"/>
            <a:ext cx="4938080" cy="923330"/>
          </a:xfrm>
          <a:prstGeom prst="rect">
            <a:avLst/>
          </a:prstGeom>
          <a:noFill/>
        </p:spPr>
        <p:txBody>
          <a:bodyPr wrap="square" rtlCol="0">
            <a:spAutoFit/>
          </a:bodyPr>
          <a:lstStyle/>
          <a:p>
            <a:pPr algn="ctr"/>
            <a:r>
              <a:rPr lang="en-US" b="1" dirty="0">
                <a:solidFill>
                  <a:schemeClr val="accent1"/>
                </a:solidFill>
              </a:rPr>
              <a:t>Producing, collimating and accelerating a pulse train of electron quanta with Orbital Angular Momentum (OAM)</a:t>
            </a:r>
          </a:p>
        </p:txBody>
      </p:sp>
      <p:grpSp>
        <p:nvGrpSpPr>
          <p:cNvPr id="28" name="Group 27">
            <a:extLst>
              <a:ext uri="{FF2B5EF4-FFF2-40B4-BE49-F238E27FC236}">
                <a16:creationId xmlns:a16="http://schemas.microsoft.com/office/drawing/2014/main" id="{D0B0DDB1-C228-D1E9-3A72-B01A396DF2C3}"/>
              </a:ext>
            </a:extLst>
          </p:cNvPr>
          <p:cNvGrpSpPr/>
          <p:nvPr/>
        </p:nvGrpSpPr>
        <p:grpSpPr>
          <a:xfrm>
            <a:off x="5362158" y="857643"/>
            <a:ext cx="6637651" cy="4349673"/>
            <a:chOff x="5362158" y="857643"/>
            <a:chExt cx="6637651" cy="4349673"/>
          </a:xfrm>
        </p:grpSpPr>
        <p:pic>
          <p:nvPicPr>
            <p:cNvPr id="12" name="Picture 11">
              <a:extLst>
                <a:ext uri="{FF2B5EF4-FFF2-40B4-BE49-F238E27FC236}">
                  <a16:creationId xmlns:a16="http://schemas.microsoft.com/office/drawing/2014/main" id="{60A9079F-7FE6-A466-4CFA-FFC466994576}"/>
                </a:ext>
              </a:extLst>
            </p:cNvPr>
            <p:cNvPicPr>
              <a:picLocks noChangeAspect="1"/>
            </p:cNvPicPr>
            <p:nvPr/>
          </p:nvPicPr>
          <p:blipFill>
            <a:blip r:embed="rId2"/>
            <a:stretch>
              <a:fillRect/>
            </a:stretch>
          </p:blipFill>
          <p:spPr>
            <a:xfrm>
              <a:off x="5362158" y="857643"/>
              <a:ext cx="6637651" cy="4349673"/>
            </a:xfrm>
            <a:prstGeom prst="rect">
              <a:avLst/>
            </a:prstGeom>
          </p:spPr>
        </p:pic>
        <p:sp>
          <p:nvSpPr>
            <p:cNvPr id="27" name="Rectangle 26">
              <a:extLst>
                <a:ext uri="{FF2B5EF4-FFF2-40B4-BE49-F238E27FC236}">
                  <a16:creationId xmlns:a16="http://schemas.microsoft.com/office/drawing/2014/main" id="{54FB06D4-C034-93DC-2435-74784A606FED}"/>
                </a:ext>
              </a:extLst>
            </p:cNvPr>
            <p:cNvSpPr/>
            <p:nvPr/>
          </p:nvSpPr>
          <p:spPr>
            <a:xfrm>
              <a:off x="8407570" y="3977418"/>
              <a:ext cx="397905" cy="415940"/>
            </a:xfrm>
            <a:prstGeom prst="rect">
              <a:avLst/>
            </a:prstGeom>
            <a:noFill/>
            <a:ln>
              <a:solidFill>
                <a:srgbClr val="FF99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9" name="Straight Arrow Connector 18">
            <a:extLst>
              <a:ext uri="{FF2B5EF4-FFF2-40B4-BE49-F238E27FC236}">
                <a16:creationId xmlns:a16="http://schemas.microsoft.com/office/drawing/2014/main" id="{F057D2D8-0CF6-53C4-2D7B-425D231E0B54}"/>
              </a:ext>
            </a:extLst>
          </p:cNvPr>
          <p:cNvCxnSpPr/>
          <p:nvPr/>
        </p:nvCxnSpPr>
        <p:spPr>
          <a:xfrm flipV="1">
            <a:off x="8340064" y="4394030"/>
            <a:ext cx="270535" cy="1009724"/>
          </a:xfrm>
          <a:prstGeom prst="straightConnector1">
            <a:avLst/>
          </a:prstGeom>
          <a:ln w="2857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769880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726AC-6DB7-8545-75DE-139A9FC47581}"/>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23A7AE45-BA4D-2CBA-F68E-FA4E16503956}"/>
              </a:ext>
            </a:extLst>
          </p:cNvPr>
          <p:cNvSpPr>
            <a:spLocks noGrp="1"/>
          </p:cNvSpPr>
          <p:nvPr>
            <p:ph type="ftr" sz="quarter" idx="11"/>
          </p:nvPr>
        </p:nvSpPr>
        <p:spPr/>
        <p:txBody>
          <a:bodyPr/>
          <a:lstStyle/>
          <a:p>
            <a:r>
              <a:rPr lang="en-US"/>
              <a:t>Exotic Beams - Future Accelerators Workshop</a:t>
            </a:r>
          </a:p>
        </p:txBody>
      </p:sp>
      <p:sp>
        <p:nvSpPr>
          <p:cNvPr id="3" name="Slide Number Placeholder 2">
            <a:extLst>
              <a:ext uri="{FF2B5EF4-FFF2-40B4-BE49-F238E27FC236}">
                <a16:creationId xmlns:a16="http://schemas.microsoft.com/office/drawing/2014/main" id="{FC55AD5A-230A-8C11-71D5-455F57CE11D6}"/>
              </a:ext>
            </a:extLst>
          </p:cNvPr>
          <p:cNvSpPr>
            <a:spLocks noGrp="1"/>
          </p:cNvSpPr>
          <p:nvPr>
            <p:ph type="sldNum" sz="quarter" idx="12"/>
          </p:nvPr>
        </p:nvSpPr>
        <p:spPr/>
        <p:txBody>
          <a:bodyPr/>
          <a:lstStyle/>
          <a:p>
            <a:fld id="{8CB32174-1C11-4C48-BBE7-FB229D8B7FA8}" type="slidenum">
              <a:rPr lang="en-US" smtClean="0"/>
              <a:t>6</a:t>
            </a:fld>
            <a:endParaRPr lang="en-US" dirty="0"/>
          </a:p>
        </p:txBody>
      </p:sp>
      <p:pic>
        <p:nvPicPr>
          <p:cNvPr id="4" name="Picture 3">
            <a:extLst>
              <a:ext uri="{FF2B5EF4-FFF2-40B4-BE49-F238E27FC236}">
                <a16:creationId xmlns:a16="http://schemas.microsoft.com/office/drawing/2014/main" id="{506C62E5-E2C2-3E56-7A46-5751E10DDD3E}"/>
              </a:ext>
            </a:extLst>
          </p:cNvPr>
          <p:cNvPicPr>
            <a:picLocks noChangeAspect="1"/>
          </p:cNvPicPr>
          <p:nvPr/>
        </p:nvPicPr>
        <p:blipFill>
          <a:blip r:embed="rId2"/>
          <a:srcRect l="33250" t="1435" r="4950" b="11913"/>
          <a:stretch>
            <a:fillRect/>
          </a:stretch>
        </p:blipFill>
        <p:spPr>
          <a:xfrm>
            <a:off x="2298868" y="1001403"/>
            <a:ext cx="7594263" cy="3979945"/>
          </a:xfrm>
          <a:prstGeom prst="rect">
            <a:avLst/>
          </a:prstGeom>
        </p:spPr>
      </p:pic>
      <p:sp>
        <p:nvSpPr>
          <p:cNvPr id="6" name="TextBox 5">
            <a:extLst>
              <a:ext uri="{FF2B5EF4-FFF2-40B4-BE49-F238E27FC236}">
                <a16:creationId xmlns:a16="http://schemas.microsoft.com/office/drawing/2014/main" id="{69861A32-D253-9B3E-0AB4-309DA28BEF37}"/>
              </a:ext>
            </a:extLst>
          </p:cNvPr>
          <p:cNvSpPr txBox="1"/>
          <p:nvPr/>
        </p:nvSpPr>
        <p:spPr>
          <a:xfrm>
            <a:off x="1036388" y="256422"/>
            <a:ext cx="9697142" cy="400110"/>
          </a:xfrm>
          <a:prstGeom prst="rect">
            <a:avLst/>
          </a:prstGeom>
          <a:noFill/>
          <a:ln>
            <a:noFill/>
          </a:ln>
        </p:spPr>
        <p:txBody>
          <a:bodyPr wrap="none" rtlCol="0">
            <a:spAutoFit/>
          </a:bodyPr>
          <a:lstStyle/>
          <a:p>
            <a:r>
              <a:rPr lang="en-US" sz="2000" b="1" dirty="0">
                <a:solidFill>
                  <a:schemeClr val="accent1"/>
                </a:solidFill>
              </a:rPr>
              <a:t>Comparison of conventional </a:t>
            </a:r>
            <a:r>
              <a:rPr lang="en-US" sz="2000" b="1" dirty="0" err="1">
                <a:solidFill>
                  <a:schemeClr val="accent1"/>
                </a:solidFill>
              </a:rPr>
              <a:t>Kapitza</a:t>
            </a:r>
            <a:r>
              <a:rPr lang="en-US" sz="2000" b="1" dirty="0">
                <a:solidFill>
                  <a:schemeClr val="accent1"/>
                </a:solidFill>
              </a:rPr>
              <a:t>-Dirac and ultrafast </a:t>
            </a:r>
            <a:r>
              <a:rPr lang="en-US" sz="2000" b="1" dirty="0" err="1">
                <a:solidFill>
                  <a:schemeClr val="accent1"/>
                </a:solidFill>
              </a:rPr>
              <a:t>Kapitza</a:t>
            </a:r>
            <a:r>
              <a:rPr lang="en-US" sz="2000" b="1" dirty="0">
                <a:solidFill>
                  <a:schemeClr val="accent1"/>
                </a:solidFill>
              </a:rPr>
              <a:t>-Dirac phenomena</a:t>
            </a:r>
          </a:p>
        </p:txBody>
      </p:sp>
      <p:sp>
        <p:nvSpPr>
          <p:cNvPr id="8" name="TextBox 7">
            <a:extLst>
              <a:ext uri="{FF2B5EF4-FFF2-40B4-BE49-F238E27FC236}">
                <a16:creationId xmlns:a16="http://schemas.microsoft.com/office/drawing/2014/main" id="{D4B95D1C-837E-6E98-A664-EB4D3A797397}"/>
              </a:ext>
            </a:extLst>
          </p:cNvPr>
          <p:cNvSpPr txBox="1"/>
          <p:nvPr/>
        </p:nvSpPr>
        <p:spPr>
          <a:xfrm>
            <a:off x="5709036" y="4891120"/>
            <a:ext cx="6194066" cy="1477328"/>
          </a:xfrm>
          <a:prstGeom prst="rect">
            <a:avLst/>
          </a:prstGeom>
          <a:noFill/>
          <a:ln>
            <a:noFill/>
          </a:ln>
        </p:spPr>
        <p:txBody>
          <a:bodyPr wrap="square" rtlCol="0">
            <a:spAutoFit/>
          </a:bodyPr>
          <a:lstStyle/>
          <a:p>
            <a:r>
              <a:rPr lang="en-US" dirty="0"/>
              <a:t>In ultrafast K-D, the photon is short (large momentum spread)</a:t>
            </a:r>
          </a:p>
          <a:p>
            <a:r>
              <a:rPr lang="en-US" dirty="0"/>
              <a:t>compared to the electron wave function. Compton scattering momentum shifts the wave function which interferes with the original wave function.  Resulting in time-dependent fringes in momentum space.</a:t>
            </a:r>
          </a:p>
        </p:txBody>
      </p:sp>
      <p:cxnSp>
        <p:nvCxnSpPr>
          <p:cNvPr id="10" name="Straight Arrow Connector 9">
            <a:extLst>
              <a:ext uri="{FF2B5EF4-FFF2-40B4-BE49-F238E27FC236}">
                <a16:creationId xmlns:a16="http://schemas.microsoft.com/office/drawing/2014/main" id="{DB80A1A7-A497-79F7-3A23-0D3DA8FC6EC6}"/>
              </a:ext>
            </a:extLst>
          </p:cNvPr>
          <p:cNvCxnSpPr>
            <a:cxnSpLocks/>
          </p:cNvCxnSpPr>
          <p:nvPr/>
        </p:nvCxnSpPr>
        <p:spPr>
          <a:xfrm flipV="1">
            <a:off x="7364295" y="4256096"/>
            <a:ext cx="73643" cy="635024"/>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1" name="Straight Arrow Connector 10">
            <a:extLst>
              <a:ext uri="{FF2B5EF4-FFF2-40B4-BE49-F238E27FC236}">
                <a16:creationId xmlns:a16="http://schemas.microsoft.com/office/drawing/2014/main" id="{791F2A00-170E-1DA1-5CDB-8A2C15C9D267}"/>
              </a:ext>
            </a:extLst>
          </p:cNvPr>
          <p:cNvCxnSpPr>
            <a:cxnSpLocks/>
          </p:cNvCxnSpPr>
          <p:nvPr/>
        </p:nvCxnSpPr>
        <p:spPr>
          <a:xfrm flipV="1">
            <a:off x="3689405" y="4203668"/>
            <a:ext cx="115481" cy="77768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4" name="TextBox 13">
            <a:extLst>
              <a:ext uri="{FF2B5EF4-FFF2-40B4-BE49-F238E27FC236}">
                <a16:creationId xmlns:a16="http://schemas.microsoft.com/office/drawing/2014/main" id="{CFE0700A-EBB5-47EE-141E-8EC89C51EF3F}"/>
              </a:ext>
            </a:extLst>
          </p:cNvPr>
          <p:cNvSpPr txBox="1"/>
          <p:nvPr/>
        </p:nvSpPr>
        <p:spPr>
          <a:xfrm>
            <a:off x="9044041" y="2361486"/>
            <a:ext cx="2991491" cy="584775"/>
          </a:xfrm>
          <a:prstGeom prst="rect">
            <a:avLst/>
          </a:prstGeom>
          <a:solidFill>
            <a:schemeClr val="bg1"/>
          </a:solidFill>
          <a:ln>
            <a:noFill/>
          </a:ln>
        </p:spPr>
        <p:txBody>
          <a:bodyPr wrap="square">
            <a:spAutoFit/>
          </a:bodyPr>
          <a:lstStyle/>
          <a:p>
            <a:pPr algn="ctr"/>
            <a:r>
              <a:rPr lang="en-US" sz="1600" dirty="0">
                <a:effectLst/>
                <a:latin typeface="+mn-lt"/>
                <a:ea typeface="Aptos" panose="020B0004020202020204" pitchFamily="34" charset="0"/>
                <a:cs typeface="Times New Roman" panose="02020603050405020304" pitchFamily="18" charset="0"/>
              </a:rPr>
              <a:t>(K. Lin et al., Science Vol 383, Issue 6690, p. 1467)</a:t>
            </a:r>
            <a:endParaRPr lang="en-US" sz="1600" dirty="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52F4001-0806-A863-9CB7-65B8CB989FAA}"/>
                  </a:ext>
                </a:extLst>
              </p:cNvPr>
              <p:cNvSpPr txBox="1"/>
              <p:nvPr/>
            </p:nvSpPr>
            <p:spPr>
              <a:xfrm>
                <a:off x="368409" y="4938549"/>
                <a:ext cx="5125941" cy="1222514"/>
              </a:xfrm>
              <a:prstGeom prst="rect">
                <a:avLst/>
              </a:prstGeom>
              <a:solidFill>
                <a:schemeClr val="bg1"/>
              </a:solidFill>
              <a:ln>
                <a:noFill/>
              </a:ln>
            </p:spPr>
            <p:txBody>
              <a:bodyPr wrap="square" rtlCol="0">
                <a:spAutoFit/>
              </a:bodyPr>
              <a:lstStyle/>
              <a:p>
                <a:r>
                  <a:rPr lang="en-US" dirty="0"/>
                  <a:t>In conventional K-D, the light is monochromatic and much longer than the electron wave function.  Compton scattering produces sidebands at </a:t>
                </a:r>
                <a14:m>
                  <m:oMath xmlns:m="http://schemas.openxmlformats.org/officeDocument/2006/math">
                    <m:r>
                      <a:rPr lang="en-US"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𝑛𝑘</m:t>
                        </m:r>
                      </m:e>
                      <m:sub>
                        <m:r>
                          <a:rPr lang="en-US" i="1" smtClean="0">
                            <a:latin typeface="Cambria Math" panose="02040503050406030204" pitchFamily="18" charset="0"/>
                            <a:ea typeface="Cambria Math" panose="02040503050406030204" pitchFamily="18" charset="0"/>
                          </a:rPr>
                          <m:t>𝛾</m:t>
                        </m:r>
                      </m:sub>
                    </m:sSub>
                  </m:oMath>
                </a14:m>
                <a:r>
                  <a:rPr lang="en-US" dirty="0"/>
                  <a:t> around the initial electron momentum</a:t>
                </a:r>
              </a:p>
            </p:txBody>
          </p:sp>
        </mc:Choice>
        <mc:Fallback xmlns="">
          <p:sp>
            <p:nvSpPr>
              <p:cNvPr id="7" name="TextBox 6">
                <a:extLst>
                  <a:ext uri="{FF2B5EF4-FFF2-40B4-BE49-F238E27FC236}">
                    <a16:creationId xmlns:a16="http://schemas.microsoft.com/office/drawing/2014/main" id="{052F4001-0806-A863-9CB7-65B8CB989FAA}"/>
                  </a:ext>
                </a:extLst>
              </p:cNvPr>
              <p:cNvSpPr txBox="1">
                <a:spLocks noRot="1" noChangeAspect="1" noMove="1" noResize="1" noEditPoints="1" noAdjustHandles="1" noChangeArrowheads="1" noChangeShapeType="1" noTextEdit="1"/>
              </p:cNvSpPr>
              <p:nvPr/>
            </p:nvSpPr>
            <p:spPr>
              <a:xfrm>
                <a:off x="368409" y="4938549"/>
                <a:ext cx="5125941" cy="1222514"/>
              </a:xfrm>
              <a:prstGeom prst="rect">
                <a:avLst/>
              </a:prstGeom>
              <a:blipFill>
                <a:blip r:embed="rId3"/>
                <a:stretch>
                  <a:fillRect l="-951" t="-1990" r="-1308" b="-6965"/>
                </a:stretch>
              </a:blipFill>
              <a:ln>
                <a:noFill/>
              </a:ln>
            </p:spPr>
            <p:txBody>
              <a:bodyPr/>
              <a:lstStyle/>
              <a:p>
                <a:r>
                  <a:rPr lang="en-US">
                    <a:noFill/>
                  </a:rPr>
                  <a:t> </a:t>
                </a:r>
              </a:p>
            </p:txBody>
          </p:sp>
        </mc:Fallback>
      </mc:AlternateContent>
      <p:sp>
        <p:nvSpPr>
          <p:cNvPr id="5" name="TextBox 4">
            <a:extLst>
              <a:ext uri="{FF2B5EF4-FFF2-40B4-BE49-F238E27FC236}">
                <a16:creationId xmlns:a16="http://schemas.microsoft.com/office/drawing/2014/main" id="{B523D039-97A8-6E84-8F6F-C444E1FD22EF}"/>
              </a:ext>
            </a:extLst>
          </p:cNvPr>
          <p:cNvSpPr txBox="1"/>
          <p:nvPr/>
        </p:nvSpPr>
        <p:spPr>
          <a:xfrm>
            <a:off x="220718" y="682884"/>
            <a:ext cx="3068668" cy="923330"/>
          </a:xfrm>
          <a:prstGeom prst="rect">
            <a:avLst/>
          </a:prstGeom>
          <a:solidFill>
            <a:schemeClr val="bg1"/>
          </a:solidFill>
          <a:ln>
            <a:solidFill>
              <a:schemeClr val="accent1"/>
            </a:solidFill>
          </a:ln>
        </p:spPr>
        <p:txBody>
          <a:bodyPr wrap="square" rtlCol="0">
            <a:spAutoFit/>
          </a:bodyPr>
          <a:lstStyle/>
          <a:p>
            <a:r>
              <a:rPr lang="en-US" dirty="0"/>
              <a:t>Conventional </a:t>
            </a:r>
            <a:r>
              <a:rPr lang="en-US" dirty="0" err="1"/>
              <a:t>Kapitza</a:t>
            </a:r>
            <a:r>
              <a:rPr lang="en-US" dirty="0"/>
              <a:t>-Dirac effect: small momentum spread, long electron pulse</a:t>
            </a:r>
          </a:p>
        </p:txBody>
      </p:sp>
      <p:sp>
        <p:nvSpPr>
          <p:cNvPr id="9" name="TextBox 8">
            <a:extLst>
              <a:ext uri="{FF2B5EF4-FFF2-40B4-BE49-F238E27FC236}">
                <a16:creationId xmlns:a16="http://schemas.microsoft.com/office/drawing/2014/main" id="{BF604E15-7511-A1A6-2D2B-890E679E02AA}"/>
              </a:ext>
            </a:extLst>
          </p:cNvPr>
          <p:cNvSpPr txBox="1"/>
          <p:nvPr/>
        </p:nvSpPr>
        <p:spPr>
          <a:xfrm>
            <a:off x="8561163" y="683377"/>
            <a:ext cx="3400510" cy="923330"/>
          </a:xfrm>
          <a:prstGeom prst="rect">
            <a:avLst/>
          </a:prstGeom>
          <a:solidFill>
            <a:schemeClr val="bg1"/>
          </a:solidFill>
          <a:ln>
            <a:solidFill>
              <a:schemeClr val="accent1"/>
            </a:solidFill>
          </a:ln>
        </p:spPr>
        <p:txBody>
          <a:bodyPr wrap="square" rtlCol="0">
            <a:spAutoFit/>
          </a:bodyPr>
          <a:lstStyle/>
          <a:p>
            <a:r>
              <a:rPr lang="en-US" dirty="0"/>
              <a:t>ultrafast </a:t>
            </a:r>
            <a:r>
              <a:rPr lang="en-US" dirty="0" err="1"/>
              <a:t>Kapitza</a:t>
            </a:r>
            <a:r>
              <a:rPr lang="en-US" dirty="0"/>
              <a:t>-Dirac effect: broadband (large momentum spread), short electron pulse</a:t>
            </a:r>
          </a:p>
        </p:txBody>
      </p:sp>
    </p:spTree>
    <p:extLst>
      <p:ext uri="{BB962C8B-B14F-4D97-AF65-F5344CB8AC3E}">
        <p14:creationId xmlns:p14="http://schemas.microsoft.com/office/powerpoint/2010/main" val="5258950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96145AF-0F0C-1CB7-7A50-8255FC65D2D0}"/>
              </a:ext>
            </a:extLst>
          </p:cNvPr>
          <p:cNvSpPr>
            <a:spLocks noGrp="1"/>
          </p:cNvSpPr>
          <p:nvPr>
            <p:ph type="ftr" sz="quarter" idx="11"/>
          </p:nvPr>
        </p:nvSpPr>
        <p:spPr/>
        <p:txBody>
          <a:bodyPr/>
          <a:lstStyle/>
          <a:p>
            <a:r>
              <a:rPr lang="en-US"/>
              <a:t>Exotic Beams - Future Accelerators Workshop</a:t>
            </a:r>
          </a:p>
        </p:txBody>
      </p:sp>
      <p:sp>
        <p:nvSpPr>
          <p:cNvPr id="3" name="Slide Number Placeholder 2">
            <a:extLst>
              <a:ext uri="{FF2B5EF4-FFF2-40B4-BE49-F238E27FC236}">
                <a16:creationId xmlns:a16="http://schemas.microsoft.com/office/drawing/2014/main" id="{D5EFED43-EF40-FC4A-932C-1BCFCA468B06}"/>
              </a:ext>
            </a:extLst>
          </p:cNvPr>
          <p:cNvSpPr>
            <a:spLocks noGrp="1"/>
          </p:cNvSpPr>
          <p:nvPr>
            <p:ph type="sldNum" sz="quarter" idx="12"/>
          </p:nvPr>
        </p:nvSpPr>
        <p:spPr/>
        <p:txBody>
          <a:bodyPr/>
          <a:lstStyle/>
          <a:p>
            <a:fld id="{8CB32174-1C11-4C48-BBE7-FB229D8B7FA8}" type="slidenum">
              <a:rPr lang="en-US" smtClean="0"/>
              <a:t>7</a:t>
            </a:fld>
            <a:endParaRPr lang="en-US" dirty="0"/>
          </a:p>
        </p:txBody>
      </p:sp>
      <p:pic>
        <p:nvPicPr>
          <p:cNvPr id="5" name="Picture 4">
            <a:extLst>
              <a:ext uri="{FF2B5EF4-FFF2-40B4-BE49-F238E27FC236}">
                <a16:creationId xmlns:a16="http://schemas.microsoft.com/office/drawing/2014/main" id="{05CDC89B-C48E-8462-4B5C-F1941504D3B9}"/>
              </a:ext>
            </a:extLst>
          </p:cNvPr>
          <p:cNvPicPr>
            <a:picLocks noChangeAspect="1"/>
          </p:cNvPicPr>
          <p:nvPr/>
        </p:nvPicPr>
        <p:blipFill>
          <a:blip r:embed="rId2"/>
          <a:srcRect r="4758" b="6142"/>
          <a:stretch>
            <a:fillRect/>
          </a:stretch>
        </p:blipFill>
        <p:spPr>
          <a:xfrm>
            <a:off x="4820136" y="720409"/>
            <a:ext cx="7291346" cy="5726169"/>
          </a:xfrm>
          <a:prstGeom prst="rect">
            <a:avLst/>
          </a:prstGeom>
        </p:spPr>
      </p:pic>
      <p:pic>
        <p:nvPicPr>
          <p:cNvPr id="7" name="Picture 6">
            <a:extLst>
              <a:ext uri="{FF2B5EF4-FFF2-40B4-BE49-F238E27FC236}">
                <a16:creationId xmlns:a16="http://schemas.microsoft.com/office/drawing/2014/main" id="{28DA1A0C-C692-C112-F850-AE41988636C0}"/>
              </a:ext>
            </a:extLst>
          </p:cNvPr>
          <p:cNvPicPr>
            <a:picLocks noChangeAspect="1"/>
          </p:cNvPicPr>
          <p:nvPr/>
        </p:nvPicPr>
        <p:blipFill>
          <a:blip r:embed="rId3"/>
          <a:srcRect l="63025" t="1435" r="4950" b="12298"/>
          <a:stretch>
            <a:fillRect/>
          </a:stretch>
        </p:blipFill>
        <p:spPr>
          <a:xfrm>
            <a:off x="381663" y="1203870"/>
            <a:ext cx="4500438" cy="4531192"/>
          </a:xfrm>
          <a:prstGeom prst="rect">
            <a:avLst/>
          </a:prstGeom>
        </p:spPr>
      </p:pic>
      <p:sp>
        <p:nvSpPr>
          <p:cNvPr id="9" name="TextBox 8">
            <a:extLst>
              <a:ext uri="{FF2B5EF4-FFF2-40B4-BE49-F238E27FC236}">
                <a16:creationId xmlns:a16="http://schemas.microsoft.com/office/drawing/2014/main" id="{A13407FC-8D91-9698-8C1F-41F175A124FE}"/>
              </a:ext>
            </a:extLst>
          </p:cNvPr>
          <p:cNvSpPr txBox="1"/>
          <p:nvPr/>
        </p:nvSpPr>
        <p:spPr>
          <a:xfrm>
            <a:off x="3246121" y="6446578"/>
            <a:ext cx="5277677" cy="369332"/>
          </a:xfrm>
          <a:prstGeom prst="rect">
            <a:avLst/>
          </a:prstGeom>
          <a:solidFill>
            <a:schemeClr val="bg1"/>
          </a:solidFill>
          <a:ln>
            <a:noFill/>
          </a:ln>
        </p:spPr>
        <p:txBody>
          <a:bodyPr wrap="square">
            <a:spAutoFit/>
          </a:bodyPr>
          <a:lstStyle/>
          <a:p>
            <a:r>
              <a:rPr lang="en-US" sz="1800" dirty="0">
                <a:effectLst/>
                <a:latin typeface="+mn-lt"/>
                <a:ea typeface="Aptos" panose="020B0004020202020204" pitchFamily="34" charset="0"/>
                <a:cs typeface="Times New Roman" panose="02020603050405020304" pitchFamily="18" charset="0"/>
              </a:rPr>
              <a:t>(K. Lin et al., Science Vol 383, Issue 6690, p. 1467)</a:t>
            </a:r>
            <a:endParaRPr lang="en-US" dirty="0"/>
          </a:p>
        </p:txBody>
      </p:sp>
      <p:sp>
        <p:nvSpPr>
          <p:cNvPr id="10" name="TextBox 9">
            <a:extLst>
              <a:ext uri="{FF2B5EF4-FFF2-40B4-BE49-F238E27FC236}">
                <a16:creationId xmlns:a16="http://schemas.microsoft.com/office/drawing/2014/main" id="{254DDB7C-A113-5DFB-BFA1-843E1F5A07B2}"/>
              </a:ext>
            </a:extLst>
          </p:cNvPr>
          <p:cNvSpPr txBox="1"/>
          <p:nvPr/>
        </p:nvSpPr>
        <p:spPr>
          <a:xfrm>
            <a:off x="2468640" y="178933"/>
            <a:ext cx="6832638" cy="461665"/>
          </a:xfrm>
          <a:prstGeom prst="rect">
            <a:avLst/>
          </a:prstGeom>
          <a:noFill/>
          <a:ln>
            <a:noFill/>
          </a:ln>
        </p:spPr>
        <p:txBody>
          <a:bodyPr wrap="square" rtlCol="0">
            <a:spAutoFit/>
          </a:bodyPr>
          <a:lstStyle/>
          <a:p>
            <a:pPr algn="ctr"/>
            <a:r>
              <a:rPr lang="en-US" sz="2400" b="1" dirty="0">
                <a:solidFill>
                  <a:schemeClr val="accent1"/>
                </a:solidFill>
              </a:rPr>
              <a:t>Demonstration of ultrafast </a:t>
            </a:r>
            <a:r>
              <a:rPr lang="en-US" sz="2400" b="1" dirty="0" err="1">
                <a:solidFill>
                  <a:schemeClr val="accent1"/>
                </a:solidFill>
              </a:rPr>
              <a:t>Kapitza</a:t>
            </a:r>
            <a:r>
              <a:rPr lang="en-US" sz="2400" b="1" dirty="0">
                <a:solidFill>
                  <a:schemeClr val="accent1"/>
                </a:solidFill>
              </a:rPr>
              <a:t>-Dirac effect</a:t>
            </a:r>
          </a:p>
        </p:txBody>
      </p:sp>
    </p:spTree>
    <p:extLst>
      <p:ext uri="{BB962C8B-B14F-4D97-AF65-F5344CB8AC3E}">
        <p14:creationId xmlns:p14="http://schemas.microsoft.com/office/powerpoint/2010/main" val="958435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9CEA0DC-3617-0E23-564F-621EC1D93456}"/>
              </a:ext>
            </a:extLst>
          </p:cNvPr>
          <p:cNvSpPr>
            <a:spLocks noGrp="1"/>
          </p:cNvSpPr>
          <p:nvPr>
            <p:ph type="ftr" sz="quarter" idx="11"/>
          </p:nvPr>
        </p:nvSpPr>
        <p:spPr/>
        <p:txBody>
          <a:bodyPr/>
          <a:lstStyle/>
          <a:p>
            <a:r>
              <a:rPr lang="en-US"/>
              <a:t>Exotic Beams - Future Accelerators Workshop</a:t>
            </a:r>
            <a:endParaRPr lang="en-US" dirty="0"/>
          </a:p>
        </p:txBody>
      </p:sp>
      <p:sp>
        <p:nvSpPr>
          <p:cNvPr id="3" name="Slide Number Placeholder 2">
            <a:extLst>
              <a:ext uri="{FF2B5EF4-FFF2-40B4-BE49-F238E27FC236}">
                <a16:creationId xmlns:a16="http://schemas.microsoft.com/office/drawing/2014/main" id="{E5551821-C20C-AD5F-4192-40ADEA64D770}"/>
              </a:ext>
            </a:extLst>
          </p:cNvPr>
          <p:cNvSpPr>
            <a:spLocks noGrp="1"/>
          </p:cNvSpPr>
          <p:nvPr>
            <p:ph type="sldNum" sz="quarter" idx="12"/>
          </p:nvPr>
        </p:nvSpPr>
        <p:spPr/>
        <p:txBody>
          <a:bodyPr/>
          <a:lstStyle/>
          <a:p>
            <a:fld id="{8CB32174-1C11-4C48-BBE7-FB229D8B7FA8}" type="slidenum">
              <a:rPr lang="en-US" smtClean="0"/>
              <a:t>8</a:t>
            </a:fld>
            <a:endParaRPr lang="en-US" dirty="0"/>
          </a:p>
        </p:txBody>
      </p:sp>
      <p:sp>
        <p:nvSpPr>
          <p:cNvPr id="5" name="TextBox 4">
            <a:extLst>
              <a:ext uri="{FF2B5EF4-FFF2-40B4-BE49-F238E27FC236}">
                <a16:creationId xmlns:a16="http://schemas.microsoft.com/office/drawing/2014/main" id="{2EBDAEEC-6591-2E4E-E7EE-F091F8A6FB8B}"/>
              </a:ext>
            </a:extLst>
          </p:cNvPr>
          <p:cNvSpPr txBox="1"/>
          <p:nvPr/>
        </p:nvSpPr>
        <p:spPr>
          <a:xfrm>
            <a:off x="717959" y="879530"/>
            <a:ext cx="10518727" cy="1200329"/>
          </a:xfrm>
          <a:prstGeom prst="rect">
            <a:avLst/>
          </a:prstGeom>
          <a:noFill/>
          <a:ln>
            <a:solidFill>
              <a:schemeClr val="tx1"/>
            </a:solidFill>
          </a:ln>
        </p:spPr>
        <p:txBody>
          <a:bodyPr wrap="square">
            <a:spAutoFit/>
          </a:bodyPr>
          <a:lstStyle/>
          <a:p>
            <a:pPr marL="285750" marR="0" lvl="0" indent="-285750">
              <a:lnSpc>
                <a:spcPct val="100000"/>
              </a:lnSpc>
              <a:spcAft>
                <a:spcPts val="800"/>
              </a:spcAft>
              <a:buFont typeface="Arial" panose="020B0604020202020204" pitchFamily="34" charset="0"/>
              <a:buChar char="•"/>
            </a:pPr>
            <a:r>
              <a:rPr lang="en-US" sz="1800" kern="100" dirty="0">
                <a:effectLst/>
                <a:latin typeface="+mn-lt"/>
                <a:ea typeface="Aptos" panose="020B0004020202020204" pitchFamily="34" charset="0"/>
                <a:cs typeface="Times New Roman" panose="02020603050405020304" pitchFamily="18" charset="0"/>
              </a:rPr>
              <a:t>“Assuming a 1-nA, 300-keV electron beam with 0.3-eV energy spread, the longitudinal extent of an electrons wave packet along the optical axis is about 3 microns, whereas the average separation distance between consecutive electrons is 4 cm.” B.J. McMorran et al., ‘Electron Vortex Beams with High Quanta of Orbital Momentum’, Science Vol 331 (2011) p. 192.</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1F194D78-748D-4D32-9A45-55112233AE69}"/>
              </a:ext>
            </a:extLst>
          </p:cNvPr>
          <p:cNvSpPr txBox="1"/>
          <p:nvPr/>
        </p:nvSpPr>
        <p:spPr>
          <a:xfrm>
            <a:off x="3127116" y="245254"/>
            <a:ext cx="7290265" cy="461665"/>
          </a:xfrm>
          <a:prstGeom prst="rect">
            <a:avLst/>
          </a:prstGeom>
          <a:noFill/>
        </p:spPr>
        <p:txBody>
          <a:bodyPr wrap="none" rtlCol="0">
            <a:spAutoFit/>
          </a:bodyPr>
          <a:lstStyle/>
          <a:p>
            <a:r>
              <a:rPr lang="en-US" sz="2400" b="1" dirty="0">
                <a:solidFill>
                  <a:schemeClr val="accent1"/>
                </a:solidFill>
              </a:rPr>
              <a:t>Making a beam with a pulse-train of wave functions</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051EF8CC-5355-9EB2-5398-D5390E51A06E}"/>
                  </a:ext>
                </a:extLst>
              </p:cNvPr>
              <p:cNvSpPr txBox="1"/>
              <p:nvPr/>
            </p:nvSpPr>
            <p:spPr>
              <a:xfrm>
                <a:off x="727790" y="2567603"/>
                <a:ext cx="5773384" cy="1569660"/>
              </a:xfrm>
              <a:prstGeom prst="rect">
                <a:avLst/>
              </a:prstGeom>
              <a:noFill/>
              <a:ln>
                <a:solidFill>
                  <a:schemeClr val="accent1"/>
                </a:solidFill>
              </a:ln>
            </p:spPr>
            <p:txBody>
              <a:bodyPr wrap="square" rtlCol="0">
                <a:spAutoFit/>
              </a:bodyPr>
              <a:lstStyle/>
              <a:p>
                <a:r>
                  <a:rPr lang="en-US" sz="1600" dirty="0"/>
                  <a:t>Uncertanty principle:    </a:t>
                </a:r>
                <a14:m>
                  <m:oMath xmlns:m="http://schemas.openxmlformats.org/officeDocument/2006/math">
                    <m:r>
                      <a:rPr lang="en-US" sz="160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𝑡</m:t>
                    </m:r>
                    <m:r>
                      <a:rPr lang="en-US" sz="1600" b="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𝐸</m:t>
                    </m:r>
                    <m:r>
                      <a:rPr lang="en-US" sz="1600" b="0" i="1" smtClean="0">
                        <a:latin typeface="Cambria Math" panose="02040503050406030204" pitchFamily="18" charset="0"/>
                        <a:ea typeface="Cambria Math" panose="02040503050406030204" pitchFamily="18" charset="0"/>
                      </a:rPr>
                      <m:t>≥</m:t>
                    </m:r>
                    <m:r>
                      <m:rPr>
                        <m:sty m:val="p"/>
                      </m:rPr>
                      <a:rPr lang="en-US" sz="1600" b="0" i="1" smtClean="0">
                        <a:latin typeface="Cambria Math" panose="02040503050406030204" pitchFamily="18" charset="0"/>
                        <a:ea typeface="Cambria Math" panose="02040503050406030204" pitchFamily="18" charset="0"/>
                      </a:rPr>
                      <m:t>ℏ</m:t>
                    </m:r>
                    <m:r>
                      <a:rPr lang="en-US" sz="1600" b="0" i="1" smtClean="0">
                        <a:latin typeface="Cambria Math" panose="02040503050406030204" pitchFamily="18" charset="0"/>
                        <a:ea typeface="Cambria Math" panose="02040503050406030204" pitchFamily="18" charset="0"/>
                      </a:rPr>
                      <m:t>=0.657 </m:t>
                    </m:r>
                  </m:oMath>
                </a14:m>
                <a:r>
                  <a:rPr lang="en-US" sz="1600" b="0" dirty="0">
                    <a:ea typeface="Cambria Math" panose="02040503050406030204" pitchFamily="18" charset="0"/>
                  </a:rPr>
                  <a:t>eV fs</a:t>
                </a:r>
              </a:p>
              <a:p>
                <a:pPr algn="ctr"/>
                <a:r>
                  <a:rPr lang="en-US" sz="1600" dirty="0"/>
                  <a:t>for </a:t>
                </a:r>
                <a14:m>
                  <m:oMath xmlns:m="http://schemas.openxmlformats.org/officeDocument/2006/math">
                    <m:r>
                      <a:rPr lang="en-US" sz="160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𝐸</m:t>
                    </m:r>
                    <m:r>
                      <a:rPr lang="en-US" sz="1600" b="0" i="1" smtClean="0">
                        <a:latin typeface="Cambria Math" panose="02040503050406030204" pitchFamily="18" charset="0"/>
                        <a:ea typeface="Cambria Math" panose="02040503050406030204" pitchFamily="18" charset="0"/>
                      </a:rPr>
                      <m:t>=0.3 </m:t>
                    </m:r>
                    <m:r>
                      <m:rPr>
                        <m:sty m:val="p"/>
                      </m:rPr>
                      <a:rPr lang="en-US" sz="1600" b="0" i="0" smtClean="0">
                        <a:latin typeface="Cambria Math" panose="02040503050406030204" pitchFamily="18" charset="0"/>
                        <a:ea typeface="Cambria Math" panose="02040503050406030204" pitchFamily="18" charset="0"/>
                      </a:rPr>
                      <m:t>eV</m:t>
                    </m:r>
                  </m:oMath>
                </a14:m>
                <a:r>
                  <a:rPr lang="en-US" sz="1600" dirty="0"/>
                  <a:t>, </a:t>
                </a:r>
                <a14:m>
                  <m:oMath xmlns:m="http://schemas.openxmlformats.org/officeDocument/2006/math">
                    <m:r>
                      <a:rPr lang="en-US" sz="160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𝑡</m:t>
                    </m:r>
                    <m:r>
                      <a:rPr lang="en-US" sz="1600" b="0" i="1" smtClean="0">
                        <a:latin typeface="Cambria Math" panose="02040503050406030204" pitchFamily="18" charset="0"/>
                        <a:ea typeface="Cambria Math" panose="02040503050406030204" pitchFamily="18" charset="0"/>
                      </a:rPr>
                      <m:t>≥2.2</m:t>
                    </m:r>
                  </m:oMath>
                </a14:m>
                <a:r>
                  <a:rPr lang="en-US" sz="1600" dirty="0"/>
                  <a:t> fs</a:t>
                </a:r>
              </a:p>
              <a:p>
                <a:pPr algn="ctr"/>
                <a:r>
                  <a:rPr lang="en-US" sz="1600" b="0" dirty="0"/>
                  <a:t>estimated wavelength of electron wave function: </a:t>
                </a:r>
              </a:p>
              <a:p>
                <a:pPr algn="ctr"/>
                <a14:m>
                  <m:oMath xmlns:m="http://schemas.openxmlformats.org/officeDocument/2006/math">
                    <m:r>
                      <a:rPr lang="en-US" sz="1600" b="0" i="1" smtClean="0">
                        <a:latin typeface="Cambria Math" panose="02040503050406030204" pitchFamily="18" charset="0"/>
                      </a:rPr>
                      <m:t>𝑐</m:t>
                    </m:r>
                    <m:r>
                      <a:rPr lang="en-US" sz="1600" b="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𝑡</m:t>
                    </m:r>
                    <m:r>
                      <a:rPr lang="en-US" sz="1600" b="0" i="1" smtClean="0">
                        <a:latin typeface="Cambria Math" panose="02040503050406030204" pitchFamily="18" charset="0"/>
                        <a:ea typeface="Cambria Math" panose="02040503050406030204" pitchFamily="18" charset="0"/>
                      </a:rPr>
                      <m:t>≥</m:t>
                    </m:r>
                  </m:oMath>
                </a14:m>
                <a:r>
                  <a:rPr lang="en-US" sz="1600" dirty="0"/>
                  <a:t> 0.66 microns</a:t>
                </a:r>
              </a:p>
              <a:p>
                <a:pPr algn="ctr"/>
                <a:r>
                  <a:rPr lang="en-US" sz="1600" dirty="0"/>
                  <a:t>130ps between electrons, 9 deg RF at 187MHz: </a:t>
                </a:r>
              </a:p>
              <a:p>
                <a:pPr algn="ctr"/>
                <a:r>
                  <a:rPr lang="en-US" sz="1600" dirty="0"/>
                  <a:t>electron rep rate = 7.7 GHz</a:t>
                </a:r>
              </a:p>
            </p:txBody>
          </p:sp>
        </mc:Choice>
        <mc:Fallback xmlns="">
          <p:sp>
            <p:nvSpPr>
              <p:cNvPr id="8" name="TextBox 7">
                <a:extLst>
                  <a:ext uri="{FF2B5EF4-FFF2-40B4-BE49-F238E27FC236}">
                    <a16:creationId xmlns:a16="http://schemas.microsoft.com/office/drawing/2014/main" id="{051EF8CC-5355-9EB2-5398-D5390E51A06E}"/>
                  </a:ext>
                </a:extLst>
              </p:cNvPr>
              <p:cNvSpPr txBox="1">
                <a:spLocks noRot="1" noChangeAspect="1" noMove="1" noResize="1" noEditPoints="1" noAdjustHandles="1" noChangeArrowheads="1" noChangeShapeType="1" noTextEdit="1"/>
              </p:cNvSpPr>
              <p:nvPr/>
            </p:nvSpPr>
            <p:spPr>
              <a:xfrm>
                <a:off x="727790" y="2567603"/>
                <a:ext cx="5773384" cy="1569660"/>
              </a:xfrm>
              <a:prstGeom prst="rect">
                <a:avLst/>
              </a:prstGeom>
              <a:blipFill>
                <a:blip r:embed="rId2"/>
                <a:stretch>
                  <a:fillRect l="-421" t="-769" b="-3462"/>
                </a:stretch>
              </a:blipFill>
              <a:ln>
                <a:solidFill>
                  <a:schemeClr val="accent1"/>
                </a:solidFill>
              </a:ln>
            </p:spPr>
            <p:txBody>
              <a:bodyPr/>
              <a:lstStyle/>
              <a:p>
                <a:r>
                  <a:rPr lang="en-US">
                    <a:noFill/>
                  </a:rPr>
                  <a:t> </a:t>
                </a:r>
              </a:p>
            </p:txBody>
          </p:sp>
        </mc:Fallback>
      </mc:AlternateContent>
      <p:grpSp>
        <p:nvGrpSpPr>
          <p:cNvPr id="23" name="Group 22">
            <a:extLst>
              <a:ext uri="{FF2B5EF4-FFF2-40B4-BE49-F238E27FC236}">
                <a16:creationId xmlns:a16="http://schemas.microsoft.com/office/drawing/2014/main" id="{21F5F009-8934-DA80-486F-0CA0B728113F}"/>
              </a:ext>
            </a:extLst>
          </p:cNvPr>
          <p:cNvGrpSpPr/>
          <p:nvPr/>
        </p:nvGrpSpPr>
        <p:grpSpPr>
          <a:xfrm>
            <a:off x="418998" y="4710345"/>
            <a:ext cx="10995660" cy="474737"/>
            <a:chOff x="2751025" y="4783988"/>
            <a:chExt cx="10995660" cy="474737"/>
          </a:xfrm>
        </p:grpSpPr>
        <p:grpSp>
          <p:nvGrpSpPr>
            <p:cNvPr id="14" name="Group 13">
              <a:extLst>
                <a:ext uri="{FF2B5EF4-FFF2-40B4-BE49-F238E27FC236}">
                  <a16:creationId xmlns:a16="http://schemas.microsoft.com/office/drawing/2014/main" id="{61EBB093-B398-4C61-A964-512BD98F8CFB}"/>
                </a:ext>
              </a:extLst>
            </p:cNvPr>
            <p:cNvGrpSpPr/>
            <p:nvPr/>
          </p:nvGrpSpPr>
          <p:grpSpPr>
            <a:xfrm>
              <a:off x="2751025" y="5167284"/>
              <a:ext cx="3680460" cy="91440"/>
              <a:chOff x="2751025" y="5167284"/>
              <a:chExt cx="3680460" cy="91440"/>
            </a:xfrm>
          </p:grpSpPr>
          <p:cxnSp>
            <p:nvCxnSpPr>
              <p:cNvPr id="10" name="Straight Arrow Connector 9">
                <a:extLst>
                  <a:ext uri="{FF2B5EF4-FFF2-40B4-BE49-F238E27FC236}">
                    <a16:creationId xmlns:a16="http://schemas.microsoft.com/office/drawing/2014/main" id="{52544A08-58B6-9D62-C75A-1EC0AB0EF794}"/>
                  </a:ext>
                </a:extLst>
              </p:cNvPr>
              <p:cNvCxnSpPr/>
              <p:nvPr/>
            </p:nvCxnSpPr>
            <p:spPr>
              <a:xfrm>
                <a:off x="2773885" y="5210239"/>
                <a:ext cx="3657600" cy="0"/>
              </a:xfrm>
              <a:prstGeom prst="straightConnector1">
                <a:avLst/>
              </a:prstGeom>
              <a:ln w="12700">
                <a:prstDash val="sysDot"/>
                <a:headEnd type="triangle"/>
                <a:tailEnd type="triangle"/>
              </a:ln>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1E808BF6-A32A-F878-0C03-0F2F49427DDF}"/>
                  </a:ext>
                </a:extLst>
              </p:cNvPr>
              <p:cNvSpPr/>
              <p:nvPr/>
            </p:nvSpPr>
            <p:spPr>
              <a:xfrm>
                <a:off x="2751025" y="5167284"/>
                <a:ext cx="9144" cy="91440"/>
              </a:xfrm>
              <a:prstGeom prst="rect">
                <a:avLst/>
              </a:prstGeom>
              <a:ln>
                <a:solidFill>
                  <a:srgbClr val="DA82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2">
              <a:extLst>
                <a:ext uri="{FF2B5EF4-FFF2-40B4-BE49-F238E27FC236}">
                  <a16:creationId xmlns:a16="http://schemas.microsoft.com/office/drawing/2014/main" id="{D0A43B12-5479-CDBE-B32B-8F1FF2BBAA46}"/>
                </a:ext>
              </a:extLst>
            </p:cNvPr>
            <p:cNvSpPr txBox="1"/>
            <p:nvPr/>
          </p:nvSpPr>
          <p:spPr>
            <a:xfrm>
              <a:off x="4375618" y="4783988"/>
              <a:ext cx="673582" cy="369332"/>
            </a:xfrm>
            <a:prstGeom prst="rect">
              <a:avLst/>
            </a:prstGeom>
            <a:noFill/>
          </p:spPr>
          <p:txBody>
            <a:bodyPr wrap="none" rtlCol="0">
              <a:spAutoFit/>
            </a:bodyPr>
            <a:lstStyle/>
            <a:p>
              <a:r>
                <a:rPr lang="en-US" dirty="0"/>
                <a:t>4 cm</a:t>
              </a:r>
            </a:p>
          </p:txBody>
        </p:sp>
        <p:grpSp>
          <p:nvGrpSpPr>
            <p:cNvPr id="15" name="Group 14">
              <a:extLst>
                <a:ext uri="{FF2B5EF4-FFF2-40B4-BE49-F238E27FC236}">
                  <a16:creationId xmlns:a16="http://schemas.microsoft.com/office/drawing/2014/main" id="{4662DA4B-14AA-1929-BE53-5620E541139C}"/>
                </a:ext>
              </a:extLst>
            </p:cNvPr>
            <p:cNvGrpSpPr/>
            <p:nvPr/>
          </p:nvGrpSpPr>
          <p:grpSpPr>
            <a:xfrm>
              <a:off x="6408625" y="5167284"/>
              <a:ext cx="3680460" cy="91440"/>
              <a:chOff x="2751025" y="5167284"/>
              <a:chExt cx="3680460" cy="91440"/>
            </a:xfrm>
          </p:grpSpPr>
          <p:cxnSp>
            <p:nvCxnSpPr>
              <p:cNvPr id="16" name="Straight Arrow Connector 15">
                <a:extLst>
                  <a:ext uri="{FF2B5EF4-FFF2-40B4-BE49-F238E27FC236}">
                    <a16:creationId xmlns:a16="http://schemas.microsoft.com/office/drawing/2014/main" id="{4A77B19A-272E-1EA8-229F-EECA7200301E}"/>
                  </a:ext>
                </a:extLst>
              </p:cNvPr>
              <p:cNvCxnSpPr/>
              <p:nvPr/>
            </p:nvCxnSpPr>
            <p:spPr>
              <a:xfrm>
                <a:off x="2773885" y="5210239"/>
                <a:ext cx="3657600" cy="0"/>
              </a:xfrm>
              <a:prstGeom prst="straightConnector1">
                <a:avLst/>
              </a:prstGeom>
              <a:ln w="12700">
                <a:prstDash val="sysDot"/>
                <a:headEnd type="triangle"/>
                <a:tailEnd type="triangle"/>
              </a:ln>
            </p:spPr>
            <p:style>
              <a:lnRef idx="2">
                <a:schemeClr val="accent1"/>
              </a:lnRef>
              <a:fillRef idx="0">
                <a:schemeClr val="accent1"/>
              </a:fillRef>
              <a:effectRef idx="1">
                <a:schemeClr val="accent1"/>
              </a:effectRef>
              <a:fontRef idx="minor">
                <a:schemeClr val="tx1"/>
              </a:fontRef>
            </p:style>
          </p:cxnSp>
          <p:sp>
            <p:nvSpPr>
              <p:cNvPr id="18" name="Rectangle 17">
                <a:extLst>
                  <a:ext uri="{FF2B5EF4-FFF2-40B4-BE49-F238E27FC236}">
                    <a16:creationId xmlns:a16="http://schemas.microsoft.com/office/drawing/2014/main" id="{70973400-CA59-124A-6067-BDA1964C55E4}"/>
                  </a:ext>
                </a:extLst>
              </p:cNvPr>
              <p:cNvSpPr/>
              <p:nvPr/>
            </p:nvSpPr>
            <p:spPr>
              <a:xfrm>
                <a:off x="2751025" y="5167284"/>
                <a:ext cx="9144" cy="91440"/>
              </a:xfrm>
              <a:prstGeom prst="rect">
                <a:avLst/>
              </a:prstGeom>
              <a:ln>
                <a:solidFill>
                  <a:srgbClr val="DA82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FF5CB885-BACA-0C82-FD8F-4FF9048A0220}"/>
                </a:ext>
              </a:extLst>
            </p:cNvPr>
            <p:cNvGrpSpPr/>
            <p:nvPr/>
          </p:nvGrpSpPr>
          <p:grpSpPr>
            <a:xfrm>
              <a:off x="10066225" y="5167284"/>
              <a:ext cx="3680460" cy="91441"/>
              <a:chOff x="2751025" y="5167284"/>
              <a:chExt cx="3680460" cy="91441"/>
            </a:xfrm>
          </p:grpSpPr>
          <p:cxnSp>
            <p:nvCxnSpPr>
              <p:cNvPr id="20" name="Straight Arrow Connector 19">
                <a:extLst>
                  <a:ext uri="{FF2B5EF4-FFF2-40B4-BE49-F238E27FC236}">
                    <a16:creationId xmlns:a16="http://schemas.microsoft.com/office/drawing/2014/main" id="{F41225D9-F072-04CF-083C-C900F1F30EEE}"/>
                  </a:ext>
                </a:extLst>
              </p:cNvPr>
              <p:cNvCxnSpPr/>
              <p:nvPr/>
            </p:nvCxnSpPr>
            <p:spPr>
              <a:xfrm>
                <a:off x="2773885" y="5210239"/>
                <a:ext cx="3657600" cy="0"/>
              </a:xfrm>
              <a:prstGeom prst="straightConnector1">
                <a:avLst/>
              </a:prstGeom>
              <a:ln w="12700">
                <a:prstDash val="sysDot"/>
                <a:headEnd type="triangle"/>
                <a:tailEnd type="triangle"/>
              </a:ln>
            </p:spPr>
            <p:style>
              <a:lnRef idx="2">
                <a:schemeClr val="accent1"/>
              </a:lnRef>
              <a:fillRef idx="0">
                <a:schemeClr val="accent1"/>
              </a:fillRef>
              <a:effectRef idx="1">
                <a:schemeClr val="accent1"/>
              </a:effectRef>
              <a:fontRef idx="minor">
                <a:schemeClr val="tx1"/>
              </a:fontRef>
            </p:style>
          </p:cxnSp>
          <p:sp>
            <p:nvSpPr>
              <p:cNvPr id="21" name="Rectangle 20">
                <a:extLst>
                  <a:ext uri="{FF2B5EF4-FFF2-40B4-BE49-F238E27FC236}">
                    <a16:creationId xmlns:a16="http://schemas.microsoft.com/office/drawing/2014/main" id="{7C4723D5-BC1C-6BD9-4163-8619B4F8847C}"/>
                  </a:ext>
                </a:extLst>
              </p:cNvPr>
              <p:cNvSpPr/>
              <p:nvPr/>
            </p:nvSpPr>
            <p:spPr>
              <a:xfrm>
                <a:off x="6408625" y="5167285"/>
                <a:ext cx="9144" cy="91440"/>
              </a:xfrm>
              <a:prstGeom prst="rect">
                <a:avLst/>
              </a:prstGeom>
              <a:ln>
                <a:solidFill>
                  <a:srgbClr val="DA82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F0D94E8-435D-47D5-144B-35A5583E1DE5}"/>
                  </a:ext>
                </a:extLst>
              </p:cNvPr>
              <p:cNvSpPr/>
              <p:nvPr/>
            </p:nvSpPr>
            <p:spPr>
              <a:xfrm>
                <a:off x="2751025" y="5167284"/>
                <a:ext cx="9144" cy="91440"/>
              </a:xfrm>
              <a:prstGeom prst="rect">
                <a:avLst/>
              </a:prstGeom>
              <a:ln>
                <a:solidFill>
                  <a:srgbClr val="DA82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25" name="Straight Arrow Connector 24">
            <a:extLst>
              <a:ext uri="{FF2B5EF4-FFF2-40B4-BE49-F238E27FC236}">
                <a16:creationId xmlns:a16="http://schemas.microsoft.com/office/drawing/2014/main" id="{7F8F387E-CB89-70B5-597C-F71B7426ADA5}"/>
              </a:ext>
            </a:extLst>
          </p:cNvPr>
          <p:cNvCxnSpPr>
            <a:cxnSpLocks/>
            <a:endCxn id="18" idx="1"/>
          </p:cNvCxnSpPr>
          <p:nvPr/>
        </p:nvCxnSpPr>
        <p:spPr>
          <a:xfrm>
            <a:off x="3682856" y="4616871"/>
            <a:ext cx="393742" cy="522490"/>
          </a:xfrm>
          <a:prstGeom prst="straightConnector1">
            <a:avLst/>
          </a:prstGeom>
          <a:ln w="12700">
            <a:tailEnd type="none"/>
          </a:ln>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C55AD033-E044-FEE6-465A-238890514BD6}"/>
              </a:ext>
            </a:extLst>
          </p:cNvPr>
          <p:cNvSpPr txBox="1"/>
          <p:nvPr/>
        </p:nvSpPr>
        <p:spPr>
          <a:xfrm>
            <a:off x="513298" y="4363821"/>
            <a:ext cx="7082003" cy="369332"/>
          </a:xfrm>
          <a:prstGeom prst="rect">
            <a:avLst/>
          </a:prstGeom>
          <a:solidFill>
            <a:schemeClr val="bg1"/>
          </a:solidFill>
        </p:spPr>
        <p:txBody>
          <a:bodyPr wrap="none" rtlCol="0">
            <a:spAutoFit/>
          </a:bodyPr>
          <a:lstStyle/>
          <a:p>
            <a:r>
              <a:rPr lang="en-US" dirty="0"/>
              <a:t>3-micron long electron wave function every 4 cm (~130ps) on average!</a:t>
            </a:r>
          </a:p>
        </p:txBody>
      </p:sp>
      <p:pic>
        <p:nvPicPr>
          <p:cNvPr id="7" name="Picture 6">
            <a:extLst>
              <a:ext uri="{FF2B5EF4-FFF2-40B4-BE49-F238E27FC236}">
                <a16:creationId xmlns:a16="http://schemas.microsoft.com/office/drawing/2014/main" id="{99D5F33C-7DEB-6018-29A9-0A61C8A78457}"/>
              </a:ext>
            </a:extLst>
          </p:cNvPr>
          <p:cNvPicPr>
            <a:picLocks noChangeAspect="1"/>
          </p:cNvPicPr>
          <p:nvPr/>
        </p:nvPicPr>
        <p:blipFill>
          <a:blip r:embed="rId3"/>
          <a:srcRect b="22409"/>
          <a:stretch>
            <a:fillRect/>
          </a:stretch>
        </p:blipFill>
        <p:spPr>
          <a:xfrm>
            <a:off x="7284532" y="2433711"/>
            <a:ext cx="4403744" cy="1956391"/>
          </a:xfrm>
          <a:prstGeom prst="rect">
            <a:avLst/>
          </a:prstGeom>
        </p:spPr>
      </p:pic>
      <p:sp>
        <p:nvSpPr>
          <p:cNvPr id="17" name="TextBox 16">
            <a:extLst>
              <a:ext uri="{FF2B5EF4-FFF2-40B4-BE49-F238E27FC236}">
                <a16:creationId xmlns:a16="http://schemas.microsoft.com/office/drawing/2014/main" id="{57FA7DF3-03F7-84B2-75E2-85BF277A7052}"/>
              </a:ext>
            </a:extLst>
          </p:cNvPr>
          <p:cNvSpPr txBox="1"/>
          <p:nvPr/>
        </p:nvSpPr>
        <p:spPr>
          <a:xfrm>
            <a:off x="2101637" y="5438161"/>
            <a:ext cx="7988725" cy="1200329"/>
          </a:xfrm>
          <a:prstGeom prst="rect">
            <a:avLst/>
          </a:prstGeom>
          <a:solidFill>
            <a:schemeClr val="bg1"/>
          </a:solidFill>
        </p:spPr>
        <p:txBody>
          <a:bodyPr wrap="none" rtlCol="0">
            <a:spAutoFit/>
          </a:bodyPr>
          <a:lstStyle/>
          <a:p>
            <a:pPr marL="285750" indent="-285750">
              <a:buFont typeface="Arial" panose="020B0604020202020204" pitchFamily="34" charset="0"/>
              <a:buChar char="•"/>
            </a:pPr>
            <a:r>
              <a:rPr lang="en-US" dirty="0"/>
              <a:t>The current can be increased by reducing the distance between electrons.  </a:t>
            </a:r>
          </a:p>
          <a:p>
            <a:pPr marL="285750" indent="-285750">
              <a:buFont typeface="Arial" panose="020B0604020202020204" pitchFamily="34" charset="0"/>
              <a:buChar char="•"/>
            </a:pPr>
            <a:r>
              <a:rPr lang="en-US" dirty="0"/>
              <a:t>Will separate electron wave functions interfere as the spacing is decreased?</a:t>
            </a:r>
          </a:p>
          <a:p>
            <a:pPr marL="742950" lvl="1" indent="-285750">
              <a:buFont typeface="Arial" panose="020B0604020202020204" pitchFamily="34" charset="0"/>
              <a:buChar char="•"/>
            </a:pPr>
            <a:r>
              <a:rPr lang="en-US" dirty="0"/>
              <a:t>Hartree-Fock theory for many-body Fermi systems.</a:t>
            </a:r>
          </a:p>
          <a:p>
            <a:pPr marL="742950" lvl="1" indent="-285750">
              <a:buFont typeface="Arial" panose="020B0604020202020204" pitchFamily="34" charset="0"/>
              <a:buChar char="•"/>
            </a:pPr>
            <a:r>
              <a:rPr lang="en-US" dirty="0"/>
              <a:t>Theory of soliton scattering.</a:t>
            </a:r>
          </a:p>
        </p:txBody>
      </p:sp>
      <p:sp>
        <p:nvSpPr>
          <p:cNvPr id="28" name="Oval 27">
            <a:extLst>
              <a:ext uri="{FF2B5EF4-FFF2-40B4-BE49-F238E27FC236}">
                <a16:creationId xmlns:a16="http://schemas.microsoft.com/office/drawing/2014/main" id="{5432A553-5D4C-7B9B-908E-0D5B1F97F593}"/>
              </a:ext>
            </a:extLst>
          </p:cNvPr>
          <p:cNvSpPr/>
          <p:nvPr/>
        </p:nvSpPr>
        <p:spPr>
          <a:xfrm>
            <a:off x="7473318" y="4862643"/>
            <a:ext cx="605510" cy="522488"/>
          </a:xfrm>
          <a:prstGeom prst="ellipse">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Arrow Connector 29">
            <a:extLst>
              <a:ext uri="{FF2B5EF4-FFF2-40B4-BE49-F238E27FC236}">
                <a16:creationId xmlns:a16="http://schemas.microsoft.com/office/drawing/2014/main" id="{487F239E-137A-7CEC-4749-1EBC4166CC2D}"/>
              </a:ext>
            </a:extLst>
          </p:cNvPr>
          <p:cNvCxnSpPr>
            <a:cxnSpLocks/>
          </p:cNvCxnSpPr>
          <p:nvPr/>
        </p:nvCxnSpPr>
        <p:spPr>
          <a:xfrm flipV="1">
            <a:off x="7922754" y="3988048"/>
            <a:ext cx="318363" cy="846984"/>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9643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F748E09-9A60-A006-45FB-878A20C733C3}"/>
              </a:ext>
            </a:extLst>
          </p:cNvPr>
          <p:cNvSpPr>
            <a:spLocks noGrp="1"/>
          </p:cNvSpPr>
          <p:nvPr>
            <p:ph type="ftr" sz="quarter" idx="11"/>
          </p:nvPr>
        </p:nvSpPr>
        <p:spPr/>
        <p:txBody>
          <a:bodyPr/>
          <a:lstStyle/>
          <a:p>
            <a:r>
              <a:rPr lang="en-US"/>
              <a:t>Exotic Beams - Future Accelerators Workshop</a:t>
            </a:r>
          </a:p>
        </p:txBody>
      </p:sp>
      <p:sp>
        <p:nvSpPr>
          <p:cNvPr id="3" name="Slide Number Placeholder 2">
            <a:extLst>
              <a:ext uri="{FF2B5EF4-FFF2-40B4-BE49-F238E27FC236}">
                <a16:creationId xmlns:a16="http://schemas.microsoft.com/office/drawing/2014/main" id="{6AA2998E-BF2B-EC45-A07C-F7579ED547DF}"/>
              </a:ext>
            </a:extLst>
          </p:cNvPr>
          <p:cNvSpPr>
            <a:spLocks noGrp="1"/>
          </p:cNvSpPr>
          <p:nvPr>
            <p:ph type="sldNum" sz="quarter" idx="12"/>
          </p:nvPr>
        </p:nvSpPr>
        <p:spPr/>
        <p:txBody>
          <a:bodyPr/>
          <a:lstStyle/>
          <a:p>
            <a:fld id="{8CB32174-1C11-4C48-BBE7-FB229D8B7FA8}" type="slidenum">
              <a:rPr lang="en-US" smtClean="0"/>
              <a:t>9</a:t>
            </a:fld>
            <a:endParaRPr lang="en-US"/>
          </a:p>
        </p:txBody>
      </p:sp>
      <p:sp>
        <p:nvSpPr>
          <p:cNvPr id="8" name="TextBox 7">
            <a:extLst>
              <a:ext uri="{FF2B5EF4-FFF2-40B4-BE49-F238E27FC236}">
                <a16:creationId xmlns:a16="http://schemas.microsoft.com/office/drawing/2014/main" id="{1870984E-A9CD-9DFE-3520-D2D4D790AE81}"/>
              </a:ext>
            </a:extLst>
          </p:cNvPr>
          <p:cNvSpPr txBox="1"/>
          <p:nvPr/>
        </p:nvSpPr>
        <p:spPr>
          <a:xfrm>
            <a:off x="454016" y="270080"/>
            <a:ext cx="10616859" cy="6268832"/>
          </a:xfrm>
          <a:prstGeom prst="rect">
            <a:avLst/>
          </a:prstGeom>
          <a:solidFill>
            <a:schemeClr val="bg1"/>
          </a:solidFill>
        </p:spPr>
        <p:txBody>
          <a:bodyPr wrap="square">
            <a:spAutoFit/>
          </a:bodyPr>
          <a:lstStyle/>
          <a:p>
            <a:pPr marL="0" marR="0" algn="ctr">
              <a:lnSpc>
                <a:spcPct val="115000"/>
              </a:lnSpc>
              <a:spcAft>
                <a:spcPts val="800"/>
              </a:spcAft>
              <a:buNone/>
            </a:pPr>
            <a:r>
              <a:rPr lang="en-US" sz="2400" b="1"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t>Possible Applications</a:t>
            </a:r>
            <a:endParaRPr lang="en-US" sz="3600" b="1"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Symbol" panose="05050102010706020507" pitchFamily="18" charset="2"/>
              <a:buChar char=""/>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UED spectroscopy</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buFont typeface="Courier New" panose="02070309020205020404" pitchFamily="49" charset="0"/>
              <a:buChar char="o"/>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Current pump-probe experiments are limited to states accessible with a photon (usually dipole) or to heating the sample and watching it cool with electron diffraction.</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buFont typeface="Courier New" panose="02070309020205020404" pitchFamily="49" charset="0"/>
              <a:buChar char="o"/>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In experiments using structured electrons with high orbital angular momenta (OAM), the structured electrons would be the pump, exciting the sample to a high spin state which would be probed (sampled) by either a second UED pulse or a photon.</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Symbol" panose="05050102010706020507" pitchFamily="18" charset="2"/>
              <a:buChar char=""/>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Dependence of scattering cross section on angular momentum.  Structured electrons would preferentially excite high spin states in the sample compared to mostly dipole transitions by photons.</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Symbol" panose="05050102010706020507" pitchFamily="18" charset="2"/>
              <a:buChar char=""/>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Spontaneous and stimulated emission properties of high OAM structured electron wave functions.  Revisit Madey’s and Bill</a:t>
            </a:r>
            <a:r>
              <a:rPr lang="en-US" sz="1600" kern="100" dirty="0">
                <a:latin typeface="Aptos" panose="020B0004020202020204" pitchFamily="34" charset="0"/>
                <a:ea typeface="Aptos" panose="020B0004020202020204" pitchFamily="34" charset="0"/>
                <a:cs typeface="Times New Roman" panose="02020603050405020304" pitchFamily="18" charset="0"/>
              </a:rPr>
              <a:t> Colson’s</a:t>
            </a:r>
            <a:r>
              <a:rPr lang="en-US" sz="1600" kern="100" dirty="0">
                <a:effectLst/>
                <a:latin typeface="Aptos" panose="020B0004020202020204" pitchFamily="34" charset="0"/>
                <a:ea typeface="Aptos" panose="020B0004020202020204" pitchFamily="34" charset="0"/>
                <a:cs typeface="Times New Roman" panose="02020603050405020304" pitchFamily="18" charset="0"/>
              </a:rPr>
              <a:t> original theories.</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Symbol" panose="05050102010706020507" pitchFamily="18" charset="2"/>
              <a:buChar char=""/>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Could this make a quantum </a:t>
            </a:r>
            <a:r>
              <a:rPr lang="en-US" sz="1600" kern="100" dirty="0" err="1">
                <a:effectLst/>
                <a:latin typeface="Aptos" panose="020B0004020202020204" pitchFamily="34" charset="0"/>
                <a:ea typeface="Aptos" panose="020B0004020202020204" pitchFamily="34" charset="0"/>
                <a:cs typeface="Times New Roman" panose="02020603050405020304" pitchFamily="18" charset="0"/>
              </a:rPr>
              <a:t>fel</a:t>
            </a:r>
            <a:r>
              <a:rPr lang="en-US" sz="1600" kern="100" dirty="0">
                <a:effectLst/>
                <a:latin typeface="Aptos" panose="020B0004020202020204" pitchFamily="34" charset="0"/>
                <a:ea typeface="Aptos" panose="020B0004020202020204" pitchFamily="34" charset="0"/>
                <a:cs typeface="Times New Roman" panose="02020603050405020304" pitchFamily="18" charset="0"/>
              </a:rPr>
              <a:t>?  Contact Brian McNeil about Bonifacio’s quantum </a:t>
            </a:r>
            <a:r>
              <a:rPr lang="en-US" sz="1600" kern="100" dirty="0" err="1">
                <a:effectLst/>
                <a:latin typeface="Aptos" panose="020B0004020202020204" pitchFamily="34" charset="0"/>
                <a:ea typeface="Aptos" panose="020B0004020202020204" pitchFamily="34" charset="0"/>
                <a:cs typeface="Times New Roman" panose="02020603050405020304" pitchFamily="18" charset="0"/>
              </a:rPr>
              <a:t>fel</a:t>
            </a:r>
            <a:r>
              <a:rPr lang="en-US" sz="1600" kern="100" dirty="0">
                <a:effectLst/>
                <a:latin typeface="Aptos" panose="020B0004020202020204" pitchFamily="34" charset="0"/>
                <a:ea typeface="Aptos" panose="020B0004020202020204" pitchFamily="34" charset="0"/>
                <a:cs typeface="Times New Roman" panose="02020603050405020304" pitchFamily="18" charset="0"/>
              </a:rPr>
              <a:t> theory.</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Symbol" panose="05050102010706020507" pitchFamily="18" charset="2"/>
              <a:buChar char=""/>
            </a:pPr>
            <a:r>
              <a:rPr lang="en-US" sz="1600" kern="100" dirty="0">
                <a:latin typeface="Aptos" panose="020B0004020202020204" pitchFamily="34" charset="0"/>
                <a:ea typeface="Aptos" panose="020B0004020202020204" pitchFamily="34" charset="0"/>
                <a:cs typeface="Times New Roman" panose="02020603050405020304" pitchFamily="18" charset="0"/>
              </a:rPr>
              <a:t>Studies of exotic b</a:t>
            </a:r>
            <a:r>
              <a:rPr lang="en-US" sz="1600" kern="100" dirty="0">
                <a:effectLst/>
                <a:latin typeface="Aptos" panose="020B0004020202020204" pitchFamily="34" charset="0"/>
                <a:ea typeface="Aptos" panose="020B0004020202020204" pitchFamily="34" charset="0"/>
                <a:cs typeface="Times New Roman" panose="02020603050405020304" pitchFamily="18" charset="0"/>
              </a:rPr>
              <a:t>eam generation and preservation with </a:t>
            </a:r>
            <a:r>
              <a:rPr lang="en-US" sz="1600" kern="100" dirty="0">
                <a:latin typeface="Aptos" panose="020B0004020202020204" pitchFamily="34" charset="0"/>
                <a:ea typeface="Aptos" panose="020B0004020202020204" pitchFamily="34" charset="0"/>
                <a:cs typeface="Times New Roman" panose="02020603050405020304" pitchFamily="18" charset="0"/>
              </a:rPr>
              <a:t>ultrafast </a:t>
            </a:r>
            <a:r>
              <a:rPr lang="en-US" sz="1600" kern="100" dirty="0">
                <a:effectLst/>
                <a:latin typeface="Aptos" panose="020B0004020202020204" pitchFamily="34" charset="0"/>
                <a:ea typeface="Aptos" panose="020B0004020202020204" pitchFamily="34" charset="0"/>
                <a:cs typeface="Times New Roman" panose="02020603050405020304" pitchFamily="18" charset="0"/>
              </a:rPr>
              <a:t>lasers at FACET and future UED facility</a:t>
            </a:r>
          </a:p>
          <a:p>
            <a:pPr marL="800100" lvl="1" indent="-342900">
              <a:lnSpc>
                <a:spcPct val="115000"/>
              </a:lnSpc>
              <a:buFont typeface="Symbol" panose="05050102010706020507" pitchFamily="18" charset="2"/>
              <a:buChar char=""/>
            </a:pPr>
            <a:r>
              <a:rPr lang="en-US" sz="1600" kern="100" dirty="0">
                <a:latin typeface="Aptos" panose="020B0004020202020204" pitchFamily="34" charset="0"/>
                <a:ea typeface="Aptos" panose="020B0004020202020204" pitchFamily="34" charset="0"/>
                <a:cs typeface="Times New Roman" panose="02020603050405020304" pitchFamily="18" charset="0"/>
              </a:rPr>
              <a:t>Demonstrate acceleration of quantum beams to high energy.</a:t>
            </a:r>
          </a:p>
          <a:p>
            <a:pPr marL="800100" lvl="1" indent="-342900">
              <a:lnSpc>
                <a:spcPct val="115000"/>
              </a:lnSpc>
              <a:buFont typeface="Symbol" panose="05050102010706020507" pitchFamily="18" charset="2"/>
              <a:buChar char=""/>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Tests of diffraction electron beam diagnostics from 6 to 135 MeV.</a:t>
            </a:r>
          </a:p>
          <a:p>
            <a:pPr marL="800100" lvl="1" indent="-342900">
              <a:lnSpc>
                <a:spcPct val="115000"/>
              </a:lnSpc>
              <a:buFont typeface="Symbol" panose="05050102010706020507" pitchFamily="18" charset="2"/>
              <a:buChar char=""/>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Shape electron beam at high energy. (A. </a:t>
            </a:r>
            <a:r>
              <a:rPr lang="en-US" sz="1600" kern="100" dirty="0" err="1">
                <a:effectLst/>
                <a:latin typeface="Aptos" panose="020B0004020202020204" pitchFamily="34" charset="0"/>
                <a:ea typeface="Aptos" panose="020B0004020202020204" pitchFamily="34" charset="0"/>
                <a:cs typeface="Times New Roman" panose="02020603050405020304" pitchFamily="18" charset="0"/>
              </a:rPr>
              <a:t>Konecna</a:t>
            </a:r>
            <a:r>
              <a:rPr lang="en-US" sz="1600" kern="100" dirty="0">
                <a:effectLst/>
                <a:latin typeface="Aptos" panose="020B0004020202020204" pitchFamily="34" charset="0"/>
                <a:ea typeface="Aptos" panose="020B0004020202020204" pitchFamily="34" charset="0"/>
                <a:cs typeface="Times New Roman" panose="02020603050405020304" pitchFamily="18" charset="0"/>
              </a:rPr>
              <a:t> et al., ‘Electron Beam Aberration Control Using Optical Near Fields’, Phys. Rev. Let. 125,030801 (2020)).</a:t>
            </a:r>
          </a:p>
          <a:p>
            <a:pPr marL="800100" lvl="1" indent="-342900">
              <a:lnSpc>
                <a:spcPct val="115000"/>
              </a:lnSpc>
              <a:buFont typeface="Symbol" panose="05050102010706020507" pitchFamily="18" charset="2"/>
              <a:buChar char=""/>
            </a:pPr>
            <a:r>
              <a:rPr lang="en-US" sz="1600" kern="100" dirty="0">
                <a:latin typeface="Aptos" panose="020B0004020202020204" pitchFamily="34" charset="0"/>
                <a:ea typeface="Aptos" panose="020B0004020202020204" pitchFamily="34" charset="0"/>
                <a:cs typeface="Times New Roman" panose="02020603050405020304" pitchFamily="18" charset="0"/>
              </a:rPr>
              <a:t>FACET is already/easily connected to existing </a:t>
            </a:r>
            <a:r>
              <a:rPr lang="en-US" sz="1600" kern="100" dirty="0" err="1">
                <a:latin typeface="Aptos" panose="020B0004020202020204" pitchFamily="34" charset="0"/>
                <a:ea typeface="Aptos" panose="020B0004020202020204" pitchFamily="34" charset="0"/>
                <a:cs typeface="Times New Roman" panose="02020603050405020304" pitchFamily="18" charset="0"/>
              </a:rPr>
              <a:t>fels</a:t>
            </a:r>
            <a:r>
              <a:rPr lang="en-US" sz="1600" kern="100" dirty="0">
                <a:latin typeface="Aptos" panose="020B0004020202020204" pitchFamily="34" charset="0"/>
                <a:ea typeface="Aptos" panose="020B0004020202020204" pitchFamily="34" charset="0"/>
                <a:cs typeface="Times New Roman" panose="02020603050405020304" pitchFamily="18" charset="0"/>
              </a:rPr>
              <a:t>.</a:t>
            </a:r>
          </a:p>
          <a:p>
            <a:pPr marL="800100" lvl="1" indent="-342900">
              <a:lnSpc>
                <a:spcPct val="115000"/>
              </a:lnSpc>
              <a:buFont typeface="Symbol" panose="05050102010706020507" pitchFamily="18" charset="2"/>
              <a:buChar char=""/>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Optimal UED facility would be to build NEXUS, the new MEV-UED source proposed by Theo Vecchione, at SLAC’s NLCTA facility.  Opportunity to develop UED applications and exotic beams together, without disturbing the current SLAC UED program.</a:t>
            </a:r>
          </a:p>
        </p:txBody>
      </p:sp>
    </p:spTree>
    <p:extLst>
      <p:ext uri="{BB962C8B-B14F-4D97-AF65-F5344CB8AC3E}">
        <p14:creationId xmlns:p14="http://schemas.microsoft.com/office/powerpoint/2010/main" val="25388047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042A717-CE9B-B0FE-7423-32888F08D6EA}"/>
              </a:ext>
            </a:extLst>
          </p:cNvPr>
          <p:cNvSpPr>
            <a:spLocks noGrp="1"/>
          </p:cNvSpPr>
          <p:nvPr>
            <p:ph type="ftr" sz="quarter" idx="11"/>
          </p:nvPr>
        </p:nvSpPr>
        <p:spPr/>
        <p:txBody>
          <a:bodyPr/>
          <a:lstStyle/>
          <a:p>
            <a:r>
              <a:rPr lang="en-US"/>
              <a:t>Exotic Beams - Future Accelerators Workshop</a:t>
            </a:r>
          </a:p>
        </p:txBody>
      </p:sp>
      <p:sp>
        <p:nvSpPr>
          <p:cNvPr id="3" name="Slide Number Placeholder 2">
            <a:extLst>
              <a:ext uri="{FF2B5EF4-FFF2-40B4-BE49-F238E27FC236}">
                <a16:creationId xmlns:a16="http://schemas.microsoft.com/office/drawing/2014/main" id="{3EBCE6F4-6D6A-4F30-7840-AC238177CEF2}"/>
              </a:ext>
            </a:extLst>
          </p:cNvPr>
          <p:cNvSpPr>
            <a:spLocks noGrp="1"/>
          </p:cNvSpPr>
          <p:nvPr>
            <p:ph type="sldNum" sz="quarter" idx="12"/>
          </p:nvPr>
        </p:nvSpPr>
        <p:spPr/>
        <p:txBody>
          <a:bodyPr/>
          <a:lstStyle/>
          <a:p>
            <a:fld id="{8CB32174-1C11-4C48-BBE7-FB229D8B7FA8}" type="slidenum">
              <a:rPr lang="en-US" smtClean="0"/>
              <a:t>10</a:t>
            </a:fld>
            <a:endParaRPr lang="en-US"/>
          </a:p>
        </p:txBody>
      </p:sp>
      <p:sp>
        <p:nvSpPr>
          <p:cNvPr id="5" name="TextBox 4">
            <a:extLst>
              <a:ext uri="{FF2B5EF4-FFF2-40B4-BE49-F238E27FC236}">
                <a16:creationId xmlns:a16="http://schemas.microsoft.com/office/drawing/2014/main" id="{788DEF7A-9404-0DA8-008A-BCBC65A7B4BF}"/>
              </a:ext>
            </a:extLst>
          </p:cNvPr>
          <p:cNvSpPr txBox="1"/>
          <p:nvPr/>
        </p:nvSpPr>
        <p:spPr>
          <a:xfrm>
            <a:off x="282809" y="409362"/>
            <a:ext cx="11015759" cy="5728107"/>
          </a:xfrm>
          <a:prstGeom prst="rect">
            <a:avLst/>
          </a:prstGeom>
          <a:solidFill>
            <a:schemeClr val="bg1"/>
          </a:solidFill>
        </p:spPr>
        <p:txBody>
          <a:bodyPr wrap="square">
            <a:spAutoFit/>
          </a:bodyPr>
          <a:lstStyle/>
          <a:p>
            <a:pPr marL="342900" marR="0" lvl="0" indent="-342900">
              <a:lnSpc>
                <a:spcPct val="115000"/>
              </a:lnSpc>
              <a:buFont typeface="Symbol" panose="05050102010706020507" pitchFamily="18" charset="2"/>
              <a:buChar char=""/>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Future of FELs is oscillators at wavelengths down to x-rays.  There is also the possibility of SASE at ever high photon energies and shorter (zeptosecond, nuclear reaction time) pulse lengths.</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Symbol" panose="05050102010706020507" pitchFamily="18" charset="2"/>
              <a:buChar char=""/>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The development of </a:t>
            </a:r>
            <a:r>
              <a:rPr lang="en-US" sz="1100" kern="100" dirty="0" err="1">
                <a:effectLst/>
                <a:latin typeface="Aptos" panose="020B0004020202020204" pitchFamily="34" charset="0"/>
                <a:ea typeface="Aptos" panose="020B0004020202020204" pitchFamily="34" charset="0"/>
                <a:cs typeface="Times New Roman" panose="02020603050405020304" pitchFamily="18" charset="0"/>
              </a:rPr>
              <a:t>xFEL</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 oscillators will require high-brightness and short bunches at high repetition rate.</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Symbol" panose="05050102010706020507" pitchFamily="18" charset="2"/>
              <a:buChar char=""/>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The next great advancement in electron beams for UED and FEL’s will involve manipulating or structuring each electron’s wavefunction as well as the overall distribution of electrons in the beam.  </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Symbol" panose="05050102010706020507" pitchFamily="18" charset="2"/>
              <a:buChar char=""/>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Structuring electrons involves modifying the quantum wave function of the electron itself rather than the distribution of a collection of electrons.  It’s important to understand how many of the structured electrons can be combined into a beam without destroying their structure.</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Symbol" panose="05050102010706020507" pitchFamily="18" charset="2"/>
              <a:buChar char=""/>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A ‘tuning-fork’ phase mask diffracts electrons into orders of orbital angular momentum.  The desired orbital angular momentum can be selected and accelerated to high energy. (</a:t>
            </a:r>
            <a:r>
              <a:rPr lang="en-US" sz="1100" i="1" kern="100" dirty="0">
                <a:effectLst/>
                <a:latin typeface="Aptos" panose="020B0004020202020204" pitchFamily="34" charset="0"/>
                <a:ea typeface="Aptos" panose="020B0004020202020204" pitchFamily="34" charset="0"/>
                <a:cs typeface="Times New Roman" panose="02020603050405020304" pitchFamily="18" charset="0"/>
              </a:rPr>
              <a:t>Electron vortex beams with high angular momentum</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 B.J. McMorran et al., Science vol 331, Jan 2011, p. 192.)</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Symbol" panose="05050102010706020507" pitchFamily="18" charset="2"/>
              <a:buChar char=""/>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It is now possible to use a ‘laser phase plate’ instead of the physical ‘tuning-fork’ mask.  This opens the possibility of diffracting the electrons at high energy to preserve the beam quality.</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Symbol" panose="05050102010706020507" pitchFamily="18" charset="2"/>
              <a:buChar char=""/>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What is the space charge field and spin-orbit forces like for a string of structured electrons with orbital angular momentum?</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Symbol" panose="05050102010706020507" pitchFamily="18" charset="2"/>
              <a:buChar char=""/>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A very short (&lt;60fs) laser pulse can modulate the time and space dependence of the wave function via the ultrafast </a:t>
            </a:r>
            <a:r>
              <a:rPr lang="en-US" sz="1100" kern="100" dirty="0" err="1">
                <a:effectLst/>
                <a:latin typeface="Aptos" panose="020B0004020202020204" pitchFamily="34" charset="0"/>
                <a:ea typeface="Aptos" panose="020B0004020202020204" pitchFamily="34" charset="0"/>
                <a:cs typeface="Times New Roman" panose="02020603050405020304" pitchFamily="18" charset="0"/>
              </a:rPr>
              <a:t>Kapitza</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-Dirac effect. (K. Lin et al., Science Vol 383, Issue 6690, p. 1467).</a:t>
            </a:r>
          </a:p>
          <a:p>
            <a:pPr marL="342900" indent="-342900">
              <a:lnSpc>
                <a:spcPct val="115000"/>
              </a:lnSpc>
              <a:buFont typeface="Symbol" panose="05050102010706020507" pitchFamily="18" charset="2"/>
              <a:buChar char=""/>
            </a:pPr>
            <a:r>
              <a:rPr lang="en-US" sz="1100" kern="100" dirty="0">
                <a:latin typeface="Aptos" panose="020B0004020202020204" pitchFamily="34" charset="0"/>
                <a:ea typeface="Aptos" panose="020B0004020202020204" pitchFamily="34" charset="0"/>
                <a:cs typeface="Times New Roman" panose="02020603050405020304" pitchFamily="18" charset="0"/>
              </a:rPr>
              <a:t>Robust and fast temporal control of photoemission using a plasmonic metamaterial time crystal (</a:t>
            </a:r>
            <a:r>
              <a:rPr lang="en-US" sz="1100" i="1" kern="100" dirty="0">
                <a:latin typeface="Aptos" panose="020B0004020202020204" pitchFamily="34" charset="0"/>
                <a:ea typeface="Aptos" panose="020B0004020202020204" pitchFamily="34" charset="0"/>
                <a:cs typeface="Times New Roman" panose="02020603050405020304" pitchFamily="18" charset="0"/>
              </a:rPr>
              <a:t>Plasmonic metamaterial time crystal</a:t>
            </a:r>
            <a:r>
              <a:rPr lang="en-US" sz="1100" kern="100" dirty="0">
                <a:latin typeface="Aptos" panose="020B0004020202020204" pitchFamily="34" charset="0"/>
                <a:ea typeface="Aptos" panose="020B0004020202020204" pitchFamily="34" charset="0"/>
                <a:cs typeface="Times New Roman" panose="02020603050405020304" pitchFamily="18" charset="0"/>
              </a:rPr>
              <a:t>, T. Guo et al., Nature, Vol 656, (2026) p. 343).</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Symbol" panose="05050102010706020507" pitchFamily="18" charset="2"/>
              <a:buChar char=""/>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Theoretical studies of structured electrons:</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buFont typeface="Courier New" panose="02070309020205020404" pitchFamily="49" charset="0"/>
              <a:buChar char="o"/>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How are structured electrons best applied to FELs and UED?</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buFont typeface="Courier New" panose="02070309020205020404" pitchFamily="49" charset="0"/>
              <a:buChar char="o"/>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Best means of producing and measuring an electron’s wave function</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buFont typeface="Courier New" panose="02070309020205020404" pitchFamily="49" charset="0"/>
              <a:buChar char="o"/>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Interaction of ensembles of structured electrons in a bunch</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Symbol" panose="05050102010706020507" pitchFamily="18" charset="2"/>
              <a:buChar char=""/>
            </a:pPr>
            <a:r>
              <a:rPr lang="en-US" sz="1100" kern="100" dirty="0">
                <a:latin typeface="Aptos" panose="020B0004020202020204" pitchFamily="34" charset="0"/>
                <a:ea typeface="Aptos" panose="020B0004020202020204" pitchFamily="34" charset="0"/>
                <a:cs typeface="Times New Roman" panose="02020603050405020304" pitchFamily="18" charset="0"/>
              </a:rPr>
              <a:t>Investigate d</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iffraction and interferometric diagnostics for emittance and coherence at FACET.</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Symbol" panose="05050102010706020507" pitchFamily="18" charset="2"/>
              <a:buChar char=""/>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Challenges for FACET: </a:t>
            </a:r>
          </a:p>
          <a:p>
            <a:pPr marL="800100" lvl="1" indent="-342900">
              <a:lnSpc>
                <a:spcPct val="115000"/>
              </a:lnSpc>
              <a:buFont typeface="Courier New" panose="02070309020205020404" pitchFamily="49" charset="0"/>
              <a:buChar char="o"/>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Generate, preserve and accelerate bunches of structured electrons with long coherent lengths to high energy.</a:t>
            </a:r>
          </a:p>
          <a:p>
            <a:pPr marL="800100" lvl="1" indent="-342900">
              <a:lnSpc>
                <a:spcPct val="115000"/>
              </a:lnSpc>
              <a:buFont typeface="Courier New" panose="02070309020205020404" pitchFamily="49" charset="0"/>
              <a:buChar char="o"/>
            </a:pPr>
            <a:r>
              <a:rPr lang="en-US" sz="1100" kern="100" dirty="0">
                <a:latin typeface="Aptos" panose="020B0004020202020204" pitchFamily="34" charset="0"/>
                <a:ea typeface="Aptos" panose="020B0004020202020204" pitchFamily="34" charset="0"/>
                <a:cs typeface="Times New Roman" panose="02020603050405020304" pitchFamily="18" charset="0"/>
              </a:rPr>
              <a:t>Laser shaping and trimming of the electron bunch at high energy.  (</a:t>
            </a:r>
            <a:r>
              <a:rPr lang="en-US" sz="1100" i="1" kern="100" dirty="0">
                <a:latin typeface="Aptos" panose="020B0004020202020204" pitchFamily="34" charset="0"/>
                <a:ea typeface="Aptos" panose="020B0004020202020204" pitchFamily="34" charset="0"/>
                <a:cs typeface="Times New Roman" panose="02020603050405020304" pitchFamily="18" charset="0"/>
              </a:rPr>
              <a:t>Transverse Electron-Beam Shaping with Light</a:t>
            </a:r>
            <a:r>
              <a:rPr lang="en-US" sz="1100" kern="100" dirty="0">
                <a:latin typeface="Aptos" panose="020B0004020202020204" pitchFamily="34" charset="0"/>
                <a:ea typeface="Aptos" panose="020B0004020202020204" pitchFamily="34" charset="0"/>
                <a:cs typeface="Times New Roman" panose="02020603050405020304" pitchFamily="18" charset="0"/>
              </a:rPr>
              <a:t>, M. Mihaila et al., Phys. Rev. X12, 031043 (2022)).</a:t>
            </a:r>
            <a:endParaRPr lang="en-US" sz="1600" kern="100" dirty="0">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buFont typeface="Courier New" panose="02070309020205020404" pitchFamily="49" charset="0"/>
              <a:buChar char="o"/>
            </a:pPr>
            <a:r>
              <a:rPr lang="en-US" sz="1100" kern="100" dirty="0">
                <a:latin typeface="Aptos" panose="020B0004020202020204" pitchFamily="34" charset="0"/>
                <a:ea typeface="Aptos" panose="020B0004020202020204" pitchFamily="34" charset="0"/>
                <a:cs typeface="Times New Roman" panose="02020603050405020304" pitchFamily="18" charset="0"/>
              </a:rPr>
              <a:t>Determine the coherent part of a photobeam from a rf gun.</a:t>
            </a:r>
            <a:endParaRPr lang="en-US" sz="1600" kern="100" dirty="0">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buFont typeface="Courier New" panose="02070309020205020404" pitchFamily="49" charset="0"/>
              <a:buChar char="o"/>
            </a:pPr>
            <a:r>
              <a:rPr lang="en-US" sz="1100" kern="100" dirty="0">
                <a:latin typeface="Aptos" panose="020B0004020202020204" pitchFamily="34" charset="0"/>
                <a:ea typeface="Aptos" panose="020B0004020202020204" pitchFamily="34" charset="0"/>
                <a:cs typeface="Times New Roman" panose="02020603050405020304" pitchFamily="18" charset="0"/>
              </a:rPr>
              <a:t>Combine incoherent and coherent diagnostics</a:t>
            </a:r>
            <a:endParaRPr lang="en-US" sz="1600" kern="100" dirty="0">
              <a:latin typeface="Aptos" panose="020B0004020202020204" pitchFamily="34" charset="0"/>
              <a:ea typeface="Aptos" panose="020B0004020202020204" pitchFamily="34" charset="0"/>
              <a:cs typeface="Times New Roman" panose="02020603050405020304" pitchFamily="18" charset="0"/>
            </a:endParaRPr>
          </a:p>
          <a:p>
            <a:pPr marL="1143000" marR="0" lvl="2" indent="-228600">
              <a:lnSpc>
                <a:spcPct val="115000"/>
              </a:lnSpc>
              <a:buFont typeface="Wingdings" panose="05000000000000000000" pitchFamily="2" charset="2"/>
              <a:buChar char=""/>
            </a:pPr>
            <a:r>
              <a:rPr lang="en-US" sz="1100" kern="100" dirty="0">
                <a:latin typeface="Aptos" panose="020B0004020202020204" pitchFamily="34" charset="0"/>
                <a:ea typeface="Aptos" panose="020B0004020202020204" pitchFamily="34" charset="0"/>
                <a:cs typeface="Times New Roman" panose="02020603050405020304" pitchFamily="18" charset="0"/>
              </a:rPr>
              <a:t>Coherent optical transition interferometry</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anose="05050102010706020507" pitchFamily="18" charset="2"/>
              <a:buChar char=""/>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Optimal UED facility would be to build NEXUS, the new MEV-UED source proposed by Theo Vecchione, at SLAC’s NLCTA facility.  Opportunity to develop UED applications and exotic beams together, without disturbing the current SLAC UED program.</a:t>
            </a:r>
            <a:endParaRPr lang="en-US" sz="2400" dirty="0">
              <a:effectLst/>
            </a:endParaRPr>
          </a:p>
        </p:txBody>
      </p:sp>
      <p:sp>
        <p:nvSpPr>
          <p:cNvPr id="6" name="TextBox 5">
            <a:extLst>
              <a:ext uri="{FF2B5EF4-FFF2-40B4-BE49-F238E27FC236}">
                <a16:creationId xmlns:a16="http://schemas.microsoft.com/office/drawing/2014/main" id="{4C2DA257-0387-9CBE-7A3B-ECF1B067DA09}"/>
              </a:ext>
            </a:extLst>
          </p:cNvPr>
          <p:cNvSpPr txBox="1"/>
          <p:nvPr/>
        </p:nvSpPr>
        <p:spPr>
          <a:xfrm>
            <a:off x="3107741" y="70808"/>
            <a:ext cx="5365893" cy="338554"/>
          </a:xfrm>
          <a:prstGeom prst="rect">
            <a:avLst/>
          </a:prstGeom>
          <a:noFill/>
        </p:spPr>
        <p:txBody>
          <a:bodyPr wrap="none" rtlCol="0">
            <a:spAutoFit/>
          </a:bodyPr>
          <a:lstStyle/>
          <a:p>
            <a:r>
              <a:rPr lang="en-US" sz="1600" b="1" dirty="0">
                <a:solidFill>
                  <a:schemeClr val="accent1"/>
                </a:solidFill>
              </a:rPr>
              <a:t>Responses to one-page questionnaire sent to attendees</a:t>
            </a:r>
          </a:p>
        </p:txBody>
      </p:sp>
    </p:spTree>
    <p:extLst>
      <p:ext uri="{BB962C8B-B14F-4D97-AF65-F5344CB8AC3E}">
        <p14:creationId xmlns:p14="http://schemas.microsoft.com/office/powerpoint/2010/main" val="19029864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79F507C-141B-0E8E-F76F-C96FA41E1675}"/>
              </a:ext>
            </a:extLst>
          </p:cNvPr>
          <p:cNvSpPr>
            <a:spLocks noGrp="1"/>
          </p:cNvSpPr>
          <p:nvPr>
            <p:ph type="ftr" sz="quarter" idx="11"/>
          </p:nvPr>
        </p:nvSpPr>
        <p:spPr/>
        <p:txBody>
          <a:bodyPr/>
          <a:lstStyle/>
          <a:p>
            <a:r>
              <a:rPr lang="en-US"/>
              <a:t>Exotic Beams - Future Accelerators Workshop</a:t>
            </a:r>
          </a:p>
        </p:txBody>
      </p:sp>
      <p:sp>
        <p:nvSpPr>
          <p:cNvPr id="3" name="Slide Number Placeholder 2">
            <a:extLst>
              <a:ext uri="{FF2B5EF4-FFF2-40B4-BE49-F238E27FC236}">
                <a16:creationId xmlns:a16="http://schemas.microsoft.com/office/drawing/2014/main" id="{69548E93-B101-30BD-C5B9-3CFBA57BE1B2}"/>
              </a:ext>
            </a:extLst>
          </p:cNvPr>
          <p:cNvSpPr>
            <a:spLocks noGrp="1"/>
          </p:cNvSpPr>
          <p:nvPr>
            <p:ph type="sldNum" sz="quarter" idx="12"/>
          </p:nvPr>
        </p:nvSpPr>
        <p:spPr/>
        <p:txBody>
          <a:bodyPr/>
          <a:lstStyle/>
          <a:p>
            <a:fld id="{8CB32174-1C11-4C48-BBE7-FB229D8B7FA8}" type="slidenum">
              <a:rPr lang="en-US" smtClean="0"/>
              <a:t>11</a:t>
            </a:fld>
            <a:endParaRPr lang="en-US"/>
          </a:p>
        </p:txBody>
      </p:sp>
      <p:sp>
        <p:nvSpPr>
          <p:cNvPr id="4" name="TextBox 3">
            <a:extLst>
              <a:ext uri="{FF2B5EF4-FFF2-40B4-BE49-F238E27FC236}">
                <a16:creationId xmlns:a16="http://schemas.microsoft.com/office/drawing/2014/main" id="{99547E95-9AAA-BF40-EB11-04860136C40A}"/>
              </a:ext>
            </a:extLst>
          </p:cNvPr>
          <p:cNvSpPr txBox="1"/>
          <p:nvPr/>
        </p:nvSpPr>
        <p:spPr>
          <a:xfrm>
            <a:off x="5608526" y="3059668"/>
            <a:ext cx="974947" cy="369332"/>
          </a:xfrm>
          <a:prstGeom prst="rect">
            <a:avLst/>
          </a:prstGeom>
          <a:noFill/>
        </p:spPr>
        <p:txBody>
          <a:bodyPr wrap="none" rtlCol="0">
            <a:spAutoFit/>
          </a:bodyPr>
          <a:lstStyle/>
          <a:p>
            <a:r>
              <a:rPr lang="en-US" dirty="0"/>
              <a:t>The End</a:t>
            </a:r>
          </a:p>
        </p:txBody>
      </p:sp>
    </p:spTree>
    <p:extLst>
      <p:ext uri="{BB962C8B-B14F-4D97-AF65-F5344CB8AC3E}">
        <p14:creationId xmlns:p14="http://schemas.microsoft.com/office/powerpoint/2010/main" val="27714216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1724</TotalTime>
  <Words>1586</Words>
  <Application>Microsoft Office PowerPoint</Application>
  <PresentationFormat>Widescreen</PresentationFormat>
  <Paragraphs>110</Paragraphs>
  <Slides>11</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Aptos</vt:lpstr>
      <vt:lpstr>Aptos Display</vt:lpstr>
      <vt:lpstr>Arial</vt:lpstr>
      <vt:lpstr>Cambria Math</vt:lpstr>
      <vt:lpstr>Courier New</vt:lpstr>
      <vt:lpstr>Symbol</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Dowell, David H.</dc:creator>
  <cp:lastModifiedBy>Dowell, David H.</cp:lastModifiedBy>
  <cp:revision>4</cp:revision>
  <dcterms:created xsi:type="dcterms:W3CDTF">2026-09-10T19:59:03Z</dcterms:created>
  <dcterms:modified xsi:type="dcterms:W3CDTF">2026-09-12T20:32:45Z</dcterms:modified>
</cp:coreProperties>
</file>