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4"/>
  </p:sldMasterIdLst>
  <p:notesMasterIdLst>
    <p:notesMasterId r:id="rId37"/>
  </p:notesMasterIdLst>
  <p:handoutMasterIdLst>
    <p:handoutMasterId r:id="rId38"/>
  </p:handoutMasterIdLst>
  <p:sldIdLst>
    <p:sldId id="4745" r:id="rId5"/>
    <p:sldId id="467" r:id="rId6"/>
    <p:sldId id="597" r:id="rId7"/>
    <p:sldId id="608" r:id="rId8"/>
    <p:sldId id="4779" r:id="rId9"/>
    <p:sldId id="4786" r:id="rId10"/>
    <p:sldId id="1035" r:id="rId11"/>
    <p:sldId id="714" r:id="rId12"/>
    <p:sldId id="4782" r:id="rId13"/>
    <p:sldId id="788" r:id="rId14"/>
    <p:sldId id="4790" r:id="rId15"/>
    <p:sldId id="4785" r:id="rId16"/>
    <p:sldId id="4822" r:id="rId17"/>
    <p:sldId id="599" r:id="rId18"/>
    <p:sldId id="713" r:id="rId19"/>
    <p:sldId id="4783" r:id="rId20"/>
    <p:sldId id="4773" r:id="rId21"/>
    <p:sldId id="4777" r:id="rId22"/>
    <p:sldId id="4778" r:id="rId23"/>
    <p:sldId id="4817" r:id="rId24"/>
    <p:sldId id="4784" r:id="rId25"/>
    <p:sldId id="4727" r:id="rId26"/>
    <p:sldId id="4703" r:id="rId27"/>
    <p:sldId id="4812" r:id="rId28"/>
    <p:sldId id="4770" r:id="rId29"/>
    <p:sldId id="4771" r:id="rId30"/>
    <p:sldId id="4813" r:id="rId31"/>
    <p:sldId id="4820" r:id="rId32"/>
    <p:sldId id="4795" r:id="rId33"/>
    <p:sldId id="4733" r:id="rId34"/>
    <p:sldId id="933" r:id="rId35"/>
    <p:sldId id="4823" r:id="rId36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BCCF5"/>
    <a:srgbClr val="FFD28F"/>
    <a:srgbClr val="C9FFED"/>
    <a:srgbClr val="99CCFF"/>
    <a:srgbClr val="00F0A0"/>
    <a:srgbClr val="FF9B9B"/>
    <a:srgbClr val="81C6FF"/>
    <a:srgbClr val="0F90FF"/>
    <a:srgbClr val="C7CCFF"/>
    <a:srgbClr val="8485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97" autoAdjust="0"/>
    <p:restoredTop sz="96622" autoAdjust="0"/>
  </p:normalViewPr>
  <p:slideViewPr>
    <p:cSldViewPr showGuides="1">
      <p:cViewPr varScale="1">
        <p:scale>
          <a:sx n="104" d="100"/>
          <a:sy n="104" d="100"/>
        </p:scale>
        <p:origin x="132" y="516"/>
      </p:cViewPr>
      <p:guideLst/>
    </p:cSldViewPr>
  </p:slideViewPr>
  <p:outlineViewPr>
    <p:cViewPr>
      <p:scale>
        <a:sx n="33" d="100"/>
        <a:sy n="33" d="100"/>
      </p:scale>
      <p:origin x="0" y="-917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3538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DA82A2-9800-40B8-AC5F-253F10614472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de-CH"/>
        </a:p>
      </dgm:t>
    </dgm:pt>
    <dgm:pt modelId="{F2BF8C1B-39E7-43B4-B98D-19A898418D27}">
      <dgm:prSet phldrT="[Text]" phldr="0" custT="1"/>
      <dgm:spPr/>
      <dgm:t>
        <a:bodyPr/>
        <a:lstStyle/>
        <a:p>
          <a:r>
            <a:rPr lang="en-US" sz="2000" b="1"/>
            <a:t>Wakefield</a:t>
          </a:r>
          <a:endParaRPr lang="de-CH" sz="2000" b="1" dirty="0"/>
        </a:p>
      </dgm:t>
    </dgm:pt>
    <dgm:pt modelId="{D4492978-E9CD-4681-A3E3-B93826822C5C}" type="parTrans" cxnId="{82888975-4842-423A-9178-1DF8EDBF6F68}">
      <dgm:prSet/>
      <dgm:spPr/>
      <dgm:t>
        <a:bodyPr/>
        <a:lstStyle/>
        <a:p>
          <a:endParaRPr lang="de-CH" sz="2400" b="1">
            <a:solidFill>
              <a:schemeClr val="bg1"/>
            </a:solidFill>
          </a:endParaRPr>
        </a:p>
      </dgm:t>
    </dgm:pt>
    <dgm:pt modelId="{A1280EBA-134F-4FE1-A167-612833792439}" type="sibTrans" cxnId="{82888975-4842-423A-9178-1DF8EDBF6F68}">
      <dgm:prSet/>
      <dgm:spPr/>
      <dgm:t>
        <a:bodyPr/>
        <a:lstStyle/>
        <a:p>
          <a:endParaRPr lang="de-CH" sz="2400" b="1">
            <a:solidFill>
              <a:schemeClr val="bg1"/>
            </a:solidFill>
          </a:endParaRPr>
        </a:p>
      </dgm:t>
    </dgm:pt>
    <dgm:pt modelId="{B07C633C-6F5C-456A-8D00-D14C52957FF9}">
      <dgm:prSet phldrT="[Text]" phldr="0" custT="1"/>
      <dgm:spPr/>
      <dgm:t>
        <a:bodyPr/>
        <a:lstStyle/>
        <a:p>
          <a:r>
            <a:rPr lang="en-US" sz="1800" b="1"/>
            <a:t>Longitudinal</a:t>
          </a:r>
          <a:endParaRPr lang="de-CH" sz="1800" b="1" dirty="0"/>
        </a:p>
      </dgm:t>
    </dgm:pt>
    <dgm:pt modelId="{27C29896-AABD-4C3C-9F9D-CC6658DC7CB6}" type="parTrans" cxnId="{0AC219E7-6018-4601-B245-539DD0FE95C2}">
      <dgm:prSet custT="1"/>
      <dgm:spPr/>
      <dgm:t>
        <a:bodyPr/>
        <a:lstStyle/>
        <a:p>
          <a:endParaRPr lang="de-CH" sz="700" b="1">
            <a:solidFill>
              <a:schemeClr val="bg1"/>
            </a:solidFill>
          </a:endParaRPr>
        </a:p>
      </dgm:t>
    </dgm:pt>
    <dgm:pt modelId="{5D13F6C8-0895-42A5-854E-5528A53E63D3}" type="sibTrans" cxnId="{0AC219E7-6018-4601-B245-539DD0FE95C2}">
      <dgm:prSet/>
      <dgm:spPr/>
      <dgm:t>
        <a:bodyPr/>
        <a:lstStyle/>
        <a:p>
          <a:endParaRPr lang="de-CH" sz="2400" b="1">
            <a:solidFill>
              <a:schemeClr val="bg1"/>
            </a:solidFill>
          </a:endParaRPr>
        </a:p>
      </dgm:t>
    </dgm:pt>
    <dgm:pt modelId="{8E2C74AC-23F7-4CE4-9F28-4E7616A2BBCD}">
      <dgm:prSet phldrT="[Text]" phldr="0" custT="1"/>
      <dgm:spPr/>
      <dgm:t>
        <a:bodyPr/>
        <a:lstStyle/>
        <a:p>
          <a:r>
            <a:rPr lang="en-US" sz="1800" b="1"/>
            <a:t>Static</a:t>
          </a:r>
          <a:endParaRPr lang="de-CH" sz="1800" b="1" dirty="0"/>
        </a:p>
      </dgm:t>
    </dgm:pt>
    <dgm:pt modelId="{DDA347E0-4403-43F6-9788-B69A23C71530}" type="parTrans" cxnId="{F7D1F0A1-BFD7-4F80-804F-F64073F9962E}">
      <dgm:prSet custT="1"/>
      <dgm:spPr/>
      <dgm:t>
        <a:bodyPr/>
        <a:lstStyle/>
        <a:p>
          <a:endParaRPr lang="de-CH" sz="700" b="1">
            <a:solidFill>
              <a:schemeClr val="bg1"/>
            </a:solidFill>
          </a:endParaRPr>
        </a:p>
      </dgm:t>
    </dgm:pt>
    <dgm:pt modelId="{D5335E36-8551-4DBA-ADFD-A1E515B1103F}" type="sibTrans" cxnId="{F7D1F0A1-BFD7-4F80-804F-F64073F9962E}">
      <dgm:prSet/>
      <dgm:spPr/>
      <dgm:t>
        <a:bodyPr/>
        <a:lstStyle/>
        <a:p>
          <a:endParaRPr lang="de-CH" sz="2400" b="1">
            <a:solidFill>
              <a:schemeClr val="bg1"/>
            </a:solidFill>
          </a:endParaRPr>
        </a:p>
      </dgm:t>
    </dgm:pt>
    <dgm:pt modelId="{8159C0D9-CD1E-44C6-ABFB-1DB7059E530F}">
      <dgm:prSet phldrT="[Text]" phldr="0" custT="1"/>
      <dgm:spPr/>
      <dgm:t>
        <a:bodyPr/>
        <a:lstStyle/>
        <a:p>
          <a:r>
            <a:rPr lang="en-US" sz="1600" b="1"/>
            <a:t>Emittance growth due to components alignment</a:t>
          </a:r>
          <a:endParaRPr lang="de-CH" sz="1600" b="1" dirty="0"/>
        </a:p>
      </dgm:t>
    </dgm:pt>
    <dgm:pt modelId="{145ADCE0-338E-429B-AB0C-8B2E62198181}" type="parTrans" cxnId="{8CC79E12-99FD-44A8-B4AB-7407F98B95D3}">
      <dgm:prSet custT="1"/>
      <dgm:spPr/>
      <dgm:t>
        <a:bodyPr/>
        <a:lstStyle/>
        <a:p>
          <a:endParaRPr lang="de-CH" sz="700" b="1">
            <a:solidFill>
              <a:schemeClr val="bg1"/>
            </a:solidFill>
          </a:endParaRPr>
        </a:p>
      </dgm:t>
    </dgm:pt>
    <dgm:pt modelId="{443FA49A-9C3D-40DF-99C4-4C1C1E5173A5}" type="sibTrans" cxnId="{8CC79E12-99FD-44A8-B4AB-7407F98B95D3}">
      <dgm:prSet/>
      <dgm:spPr/>
      <dgm:t>
        <a:bodyPr/>
        <a:lstStyle/>
        <a:p>
          <a:endParaRPr lang="de-CH" sz="2400" b="1">
            <a:solidFill>
              <a:schemeClr val="bg1"/>
            </a:solidFill>
          </a:endParaRPr>
        </a:p>
      </dgm:t>
    </dgm:pt>
    <dgm:pt modelId="{F2A2BD00-55C3-4FF9-B59A-AE1023DD5929}">
      <dgm:prSet phldrT="[Text]" phldr="0" custT="1"/>
      <dgm:spPr/>
      <dgm:t>
        <a:bodyPr/>
        <a:lstStyle/>
        <a:p>
          <a:r>
            <a:rPr lang="en-US" sz="1800" b="1" dirty="0"/>
            <a:t>Static</a:t>
          </a:r>
          <a:endParaRPr lang="de-CH" sz="1800" b="1" dirty="0"/>
        </a:p>
      </dgm:t>
    </dgm:pt>
    <dgm:pt modelId="{8143ED0F-7D3B-477E-AE02-97EDA02D0481}" type="parTrans" cxnId="{58E52100-CDEC-48A8-B8D4-34345000F42C}">
      <dgm:prSet custT="1"/>
      <dgm:spPr/>
      <dgm:t>
        <a:bodyPr/>
        <a:lstStyle/>
        <a:p>
          <a:endParaRPr lang="de-CH" sz="700" b="1">
            <a:solidFill>
              <a:schemeClr val="bg1"/>
            </a:solidFill>
          </a:endParaRPr>
        </a:p>
      </dgm:t>
    </dgm:pt>
    <dgm:pt modelId="{374C08F6-AF48-4D26-B63B-B8BFA8F8881E}" type="sibTrans" cxnId="{58E52100-CDEC-48A8-B8D4-34345000F42C}">
      <dgm:prSet/>
      <dgm:spPr/>
      <dgm:t>
        <a:bodyPr/>
        <a:lstStyle/>
        <a:p>
          <a:endParaRPr lang="de-CH" sz="2400" b="1">
            <a:solidFill>
              <a:schemeClr val="bg1"/>
            </a:solidFill>
          </a:endParaRPr>
        </a:p>
      </dgm:t>
    </dgm:pt>
    <dgm:pt modelId="{94867978-FAD5-4430-B8BC-24AE61637E32}">
      <dgm:prSet phldrT="[Text]" phldr="0" custT="1"/>
      <dgm:spPr/>
      <dgm:t>
        <a:bodyPr/>
        <a:lstStyle/>
        <a:p>
          <a:r>
            <a:rPr lang="en-US" sz="1800" b="1"/>
            <a:t>Dynamics</a:t>
          </a:r>
          <a:endParaRPr lang="de-CH" sz="1800" b="1" dirty="0"/>
        </a:p>
      </dgm:t>
    </dgm:pt>
    <dgm:pt modelId="{836BB8E1-10F2-4AEB-B2E8-73E8A68485BF}" type="parTrans" cxnId="{B242FE71-3167-4E3B-BBA9-5A8A28785026}">
      <dgm:prSet custT="1"/>
      <dgm:spPr/>
      <dgm:t>
        <a:bodyPr/>
        <a:lstStyle/>
        <a:p>
          <a:endParaRPr lang="de-CH" sz="700" b="1">
            <a:solidFill>
              <a:schemeClr val="bg1"/>
            </a:solidFill>
          </a:endParaRPr>
        </a:p>
      </dgm:t>
    </dgm:pt>
    <dgm:pt modelId="{9B33D1B4-5B2D-4634-9FE4-99410DD590D5}" type="sibTrans" cxnId="{B242FE71-3167-4E3B-BBA9-5A8A28785026}">
      <dgm:prSet/>
      <dgm:spPr/>
      <dgm:t>
        <a:bodyPr/>
        <a:lstStyle/>
        <a:p>
          <a:endParaRPr lang="de-CH" sz="2400" b="1">
            <a:solidFill>
              <a:schemeClr val="bg1"/>
            </a:solidFill>
          </a:endParaRPr>
        </a:p>
      </dgm:t>
    </dgm:pt>
    <dgm:pt modelId="{223D080D-23F1-4FC5-81CC-11948925DF49}">
      <dgm:prSet phldrT="[Text]" phldr="0" custT="1"/>
      <dgm:spPr/>
      <dgm:t>
        <a:bodyPr/>
        <a:lstStyle/>
        <a:p>
          <a:r>
            <a:rPr lang="en-US" sz="1600" b="1"/>
            <a:t>Amplification of angle/orbit jitter</a:t>
          </a:r>
          <a:endParaRPr lang="de-CH" sz="1600" b="1" dirty="0"/>
        </a:p>
      </dgm:t>
    </dgm:pt>
    <dgm:pt modelId="{D92EB13C-7FF2-4B8D-9C3E-E8D5586A8DB0}" type="parTrans" cxnId="{3AFD317E-B3A2-4317-8FD2-F211E8BA72D2}">
      <dgm:prSet custT="1"/>
      <dgm:spPr/>
      <dgm:t>
        <a:bodyPr/>
        <a:lstStyle/>
        <a:p>
          <a:endParaRPr lang="de-CH" sz="700" b="1">
            <a:solidFill>
              <a:schemeClr val="bg1"/>
            </a:solidFill>
          </a:endParaRPr>
        </a:p>
      </dgm:t>
    </dgm:pt>
    <dgm:pt modelId="{8378E75A-7289-4F85-8729-8C14693D8735}" type="sibTrans" cxnId="{3AFD317E-B3A2-4317-8FD2-F211E8BA72D2}">
      <dgm:prSet/>
      <dgm:spPr/>
      <dgm:t>
        <a:bodyPr/>
        <a:lstStyle/>
        <a:p>
          <a:endParaRPr lang="de-CH" sz="2400" b="1">
            <a:solidFill>
              <a:schemeClr val="bg1"/>
            </a:solidFill>
          </a:endParaRPr>
        </a:p>
      </dgm:t>
    </dgm:pt>
    <dgm:pt modelId="{FB03F974-44C4-42DB-A07A-EE487CB8743B}">
      <dgm:prSet phldrT="[Text]" phldr="0" custT="1"/>
      <dgm:spPr/>
      <dgm:t>
        <a:bodyPr/>
        <a:lstStyle/>
        <a:p>
          <a:r>
            <a:rPr lang="en-US" sz="1800" b="1"/>
            <a:t>Transverse</a:t>
          </a:r>
          <a:endParaRPr lang="de-CH" sz="1800" b="1" dirty="0"/>
        </a:p>
      </dgm:t>
    </dgm:pt>
    <dgm:pt modelId="{C7AA52F7-C6D0-4CA6-9344-5E25E0A40F23}" type="parTrans" cxnId="{866734C7-ECFC-404F-90B9-ED13767F06E7}">
      <dgm:prSet custT="1"/>
      <dgm:spPr/>
      <dgm:t>
        <a:bodyPr/>
        <a:lstStyle/>
        <a:p>
          <a:endParaRPr lang="de-CH" sz="600"/>
        </a:p>
      </dgm:t>
    </dgm:pt>
    <dgm:pt modelId="{619F9FD7-A373-404E-AE9E-39F50F0CEBF1}" type="sibTrans" cxnId="{866734C7-ECFC-404F-90B9-ED13767F06E7}">
      <dgm:prSet/>
      <dgm:spPr/>
      <dgm:t>
        <a:bodyPr/>
        <a:lstStyle/>
        <a:p>
          <a:endParaRPr lang="de-CH" sz="2000"/>
        </a:p>
      </dgm:t>
    </dgm:pt>
    <dgm:pt modelId="{AD854A2D-5BC8-4E44-A819-9B6B9812BB9B}">
      <dgm:prSet phldrT="[Text]" phldr="0" custT="1"/>
      <dgm:spPr/>
      <dgm:t>
        <a:bodyPr/>
        <a:lstStyle/>
        <a:p>
          <a:r>
            <a:rPr lang="en-US" sz="1800" b="1"/>
            <a:t>Impact on the energy spread</a:t>
          </a:r>
          <a:endParaRPr lang="de-CH" sz="1800" b="1" dirty="0"/>
        </a:p>
      </dgm:t>
    </dgm:pt>
    <dgm:pt modelId="{B8CFDC43-1BB3-44F9-BE92-F2A83FEA047C}" type="parTrans" cxnId="{AA7AAEE0-723B-4F86-9542-D2F2B30DE4CA}">
      <dgm:prSet/>
      <dgm:spPr/>
      <dgm:t>
        <a:bodyPr/>
        <a:lstStyle/>
        <a:p>
          <a:endParaRPr lang="de-CH"/>
        </a:p>
      </dgm:t>
    </dgm:pt>
    <dgm:pt modelId="{5E4DC1BB-7F2B-489E-91DD-1AA49C6B4A3F}" type="sibTrans" cxnId="{AA7AAEE0-723B-4F86-9542-D2F2B30DE4CA}">
      <dgm:prSet/>
      <dgm:spPr/>
      <dgm:t>
        <a:bodyPr/>
        <a:lstStyle/>
        <a:p>
          <a:endParaRPr lang="de-CH"/>
        </a:p>
      </dgm:t>
    </dgm:pt>
    <dgm:pt modelId="{1152FB39-58BC-4C76-BCC0-47006CF93B66}" type="pres">
      <dgm:prSet presAssocID="{01DA82A2-9800-40B8-AC5F-253F1061447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81C6CD7-9AB0-4792-95AC-F6A24F44630A}" type="pres">
      <dgm:prSet presAssocID="{F2BF8C1B-39E7-43B4-B98D-19A898418D27}" presName="root1" presStyleCnt="0"/>
      <dgm:spPr/>
    </dgm:pt>
    <dgm:pt modelId="{39364545-B8E2-4271-B68D-D1E69376D74C}" type="pres">
      <dgm:prSet presAssocID="{F2BF8C1B-39E7-43B4-B98D-19A898418D27}" presName="LevelOneTextNode" presStyleLbl="node0" presStyleIdx="0" presStyleCnt="1" custScaleY="53177">
        <dgm:presLayoutVars>
          <dgm:chPref val="3"/>
        </dgm:presLayoutVars>
      </dgm:prSet>
      <dgm:spPr>
        <a:prstGeom prst="roundRect">
          <a:avLst/>
        </a:prstGeom>
      </dgm:spPr>
    </dgm:pt>
    <dgm:pt modelId="{9D958C59-52CD-402A-83F2-821E8A22041C}" type="pres">
      <dgm:prSet presAssocID="{F2BF8C1B-39E7-43B4-B98D-19A898418D27}" presName="level2hierChild" presStyleCnt="0"/>
      <dgm:spPr/>
    </dgm:pt>
    <dgm:pt modelId="{CED8E49D-E029-4C3F-907C-093FE0184EFC}" type="pres">
      <dgm:prSet presAssocID="{27C29896-AABD-4C3C-9F9D-CC6658DC7CB6}" presName="conn2-1" presStyleLbl="parChTrans1D2" presStyleIdx="0" presStyleCnt="2"/>
      <dgm:spPr/>
    </dgm:pt>
    <dgm:pt modelId="{B8BC0AA4-EAEA-447B-A83E-497574F9CF55}" type="pres">
      <dgm:prSet presAssocID="{27C29896-AABD-4C3C-9F9D-CC6658DC7CB6}" presName="connTx" presStyleLbl="parChTrans1D2" presStyleIdx="0" presStyleCnt="2"/>
      <dgm:spPr/>
    </dgm:pt>
    <dgm:pt modelId="{942D6FE5-19A6-4238-8E3E-65BED87206A0}" type="pres">
      <dgm:prSet presAssocID="{B07C633C-6F5C-456A-8D00-D14C52957FF9}" presName="root2" presStyleCnt="0"/>
      <dgm:spPr/>
    </dgm:pt>
    <dgm:pt modelId="{F039FF6F-1779-46F4-9648-3892BF299F60}" type="pres">
      <dgm:prSet presAssocID="{B07C633C-6F5C-456A-8D00-D14C52957FF9}" presName="LevelTwoTextNode" presStyleLbl="node2" presStyleIdx="0" presStyleCnt="2">
        <dgm:presLayoutVars>
          <dgm:chPref val="3"/>
        </dgm:presLayoutVars>
      </dgm:prSet>
      <dgm:spPr>
        <a:prstGeom prst="roundRect">
          <a:avLst/>
        </a:prstGeom>
      </dgm:spPr>
    </dgm:pt>
    <dgm:pt modelId="{A18F7EEE-F17D-449E-8346-CBAAA36C0D19}" type="pres">
      <dgm:prSet presAssocID="{B07C633C-6F5C-456A-8D00-D14C52957FF9}" presName="level3hierChild" presStyleCnt="0"/>
      <dgm:spPr/>
    </dgm:pt>
    <dgm:pt modelId="{F8AC4D55-2B57-41C8-8135-BEA53E23652F}" type="pres">
      <dgm:prSet presAssocID="{DDA347E0-4403-43F6-9788-B69A23C71530}" presName="conn2-1" presStyleLbl="parChTrans1D3" presStyleIdx="0" presStyleCnt="3"/>
      <dgm:spPr/>
    </dgm:pt>
    <dgm:pt modelId="{3349754F-A82B-4910-A7B7-668D5913E818}" type="pres">
      <dgm:prSet presAssocID="{DDA347E0-4403-43F6-9788-B69A23C71530}" presName="connTx" presStyleLbl="parChTrans1D3" presStyleIdx="0" presStyleCnt="3"/>
      <dgm:spPr/>
    </dgm:pt>
    <dgm:pt modelId="{FEB58BB3-47D5-4E35-9B2E-A19E8D160EC2}" type="pres">
      <dgm:prSet presAssocID="{8E2C74AC-23F7-4CE4-9F28-4E7616A2BBCD}" presName="root2" presStyleCnt="0"/>
      <dgm:spPr/>
    </dgm:pt>
    <dgm:pt modelId="{35D1949C-3207-48EB-8F97-92543389BEA5}" type="pres">
      <dgm:prSet presAssocID="{8E2C74AC-23F7-4CE4-9F28-4E7616A2BBCD}" presName="LevelTwoTextNode" presStyleLbl="node3" presStyleIdx="0" presStyleCnt="3" custScaleX="70415" custLinFactNeighborX="386" custLinFactNeighborY="-309">
        <dgm:presLayoutVars>
          <dgm:chPref val="3"/>
        </dgm:presLayoutVars>
      </dgm:prSet>
      <dgm:spPr>
        <a:prstGeom prst="roundRect">
          <a:avLst/>
        </a:prstGeom>
      </dgm:spPr>
    </dgm:pt>
    <dgm:pt modelId="{BC538C65-7B80-4F75-80A9-429188157C66}" type="pres">
      <dgm:prSet presAssocID="{8E2C74AC-23F7-4CE4-9F28-4E7616A2BBCD}" presName="level3hierChild" presStyleCnt="0"/>
      <dgm:spPr/>
    </dgm:pt>
    <dgm:pt modelId="{7AC516A3-E954-4AD1-A185-E5137C535BA7}" type="pres">
      <dgm:prSet presAssocID="{B8CFDC43-1BB3-44F9-BE92-F2A83FEA047C}" presName="conn2-1" presStyleLbl="parChTrans1D4" presStyleIdx="0" presStyleCnt="3"/>
      <dgm:spPr/>
    </dgm:pt>
    <dgm:pt modelId="{477593FB-85A7-4E04-B18D-C66FC36E93A2}" type="pres">
      <dgm:prSet presAssocID="{B8CFDC43-1BB3-44F9-BE92-F2A83FEA047C}" presName="connTx" presStyleLbl="parChTrans1D4" presStyleIdx="0" presStyleCnt="3"/>
      <dgm:spPr/>
    </dgm:pt>
    <dgm:pt modelId="{FEE3AC54-8927-44EE-A498-A225127BF6FC}" type="pres">
      <dgm:prSet presAssocID="{AD854A2D-5BC8-4E44-A819-9B6B9812BB9B}" presName="root2" presStyleCnt="0"/>
      <dgm:spPr/>
    </dgm:pt>
    <dgm:pt modelId="{FF012424-F6BA-4E1C-B883-525074006C37}" type="pres">
      <dgm:prSet presAssocID="{AD854A2D-5BC8-4E44-A819-9B6B9812BB9B}" presName="LevelTwoTextNode" presStyleLbl="node4" presStyleIdx="0" presStyleCnt="3" custLinFactNeighborX="734" custLinFactNeighborY="105">
        <dgm:presLayoutVars>
          <dgm:chPref val="3"/>
        </dgm:presLayoutVars>
      </dgm:prSet>
      <dgm:spPr>
        <a:prstGeom prst="roundRect">
          <a:avLst/>
        </a:prstGeom>
      </dgm:spPr>
    </dgm:pt>
    <dgm:pt modelId="{795230E6-287F-4D77-90C9-E7803E3985F1}" type="pres">
      <dgm:prSet presAssocID="{AD854A2D-5BC8-4E44-A819-9B6B9812BB9B}" presName="level3hierChild" presStyleCnt="0"/>
      <dgm:spPr/>
    </dgm:pt>
    <dgm:pt modelId="{804E7266-9714-479E-8F8A-9F3BB14595B2}" type="pres">
      <dgm:prSet presAssocID="{C7AA52F7-C6D0-4CA6-9344-5E25E0A40F23}" presName="conn2-1" presStyleLbl="parChTrans1D2" presStyleIdx="1" presStyleCnt="2"/>
      <dgm:spPr/>
    </dgm:pt>
    <dgm:pt modelId="{BCECF4B2-DAE4-4497-867E-F7F49E35A38C}" type="pres">
      <dgm:prSet presAssocID="{C7AA52F7-C6D0-4CA6-9344-5E25E0A40F23}" presName="connTx" presStyleLbl="parChTrans1D2" presStyleIdx="1" presStyleCnt="2"/>
      <dgm:spPr/>
    </dgm:pt>
    <dgm:pt modelId="{72337319-4583-4137-8DC8-AAD84132D74F}" type="pres">
      <dgm:prSet presAssocID="{FB03F974-44C4-42DB-A07A-EE487CB8743B}" presName="root2" presStyleCnt="0"/>
      <dgm:spPr/>
    </dgm:pt>
    <dgm:pt modelId="{DC059203-04FC-4FB9-9E8E-00416B0E936D}" type="pres">
      <dgm:prSet presAssocID="{FB03F974-44C4-42DB-A07A-EE487CB8743B}" presName="LevelTwoTextNode" presStyleLbl="node2" presStyleIdx="1" presStyleCnt="2" custLinFactNeighborY="2668">
        <dgm:presLayoutVars>
          <dgm:chPref val="3"/>
        </dgm:presLayoutVars>
      </dgm:prSet>
      <dgm:spPr>
        <a:prstGeom prst="roundRect">
          <a:avLst/>
        </a:prstGeom>
      </dgm:spPr>
    </dgm:pt>
    <dgm:pt modelId="{818CEF9F-EA4E-4234-BB77-8BAD270A22C0}" type="pres">
      <dgm:prSet presAssocID="{FB03F974-44C4-42DB-A07A-EE487CB8743B}" presName="level3hierChild" presStyleCnt="0"/>
      <dgm:spPr/>
    </dgm:pt>
    <dgm:pt modelId="{7833B0B2-3CE6-4AA0-922D-2B306720C623}" type="pres">
      <dgm:prSet presAssocID="{8143ED0F-7D3B-477E-AE02-97EDA02D0481}" presName="conn2-1" presStyleLbl="parChTrans1D3" presStyleIdx="1" presStyleCnt="3"/>
      <dgm:spPr/>
    </dgm:pt>
    <dgm:pt modelId="{FE9063F2-E716-4466-AB8B-AEF6BAC57CDB}" type="pres">
      <dgm:prSet presAssocID="{8143ED0F-7D3B-477E-AE02-97EDA02D0481}" presName="connTx" presStyleLbl="parChTrans1D3" presStyleIdx="1" presStyleCnt="3"/>
      <dgm:spPr/>
    </dgm:pt>
    <dgm:pt modelId="{33FDAEE2-99EC-4855-AF95-7AE9B1D34D13}" type="pres">
      <dgm:prSet presAssocID="{F2A2BD00-55C3-4FF9-B59A-AE1023DD5929}" presName="root2" presStyleCnt="0"/>
      <dgm:spPr/>
    </dgm:pt>
    <dgm:pt modelId="{DD4B1308-9533-44BD-892C-581358549EDE}" type="pres">
      <dgm:prSet presAssocID="{F2A2BD00-55C3-4FF9-B59A-AE1023DD5929}" presName="LevelTwoTextNode" presStyleLbl="node3" presStyleIdx="1" presStyleCnt="3" custScaleX="72022">
        <dgm:presLayoutVars>
          <dgm:chPref val="3"/>
        </dgm:presLayoutVars>
      </dgm:prSet>
      <dgm:spPr>
        <a:prstGeom prst="roundRect">
          <a:avLst/>
        </a:prstGeom>
      </dgm:spPr>
    </dgm:pt>
    <dgm:pt modelId="{412F85F0-65DC-43BA-BE25-5EB6F4CAF21B}" type="pres">
      <dgm:prSet presAssocID="{F2A2BD00-55C3-4FF9-B59A-AE1023DD5929}" presName="level3hierChild" presStyleCnt="0"/>
      <dgm:spPr/>
    </dgm:pt>
    <dgm:pt modelId="{3D229196-FD98-4797-8204-0D74974E2373}" type="pres">
      <dgm:prSet presAssocID="{145ADCE0-338E-429B-AB0C-8B2E62198181}" presName="conn2-1" presStyleLbl="parChTrans1D4" presStyleIdx="1" presStyleCnt="3"/>
      <dgm:spPr/>
    </dgm:pt>
    <dgm:pt modelId="{982A04CD-79B7-4346-804F-B848628C129A}" type="pres">
      <dgm:prSet presAssocID="{145ADCE0-338E-429B-AB0C-8B2E62198181}" presName="connTx" presStyleLbl="parChTrans1D4" presStyleIdx="1" presStyleCnt="3"/>
      <dgm:spPr/>
    </dgm:pt>
    <dgm:pt modelId="{C103FF97-082B-4C02-A257-408F409B657D}" type="pres">
      <dgm:prSet presAssocID="{8159C0D9-CD1E-44C6-ABFB-1DB7059E530F}" presName="root2" presStyleCnt="0"/>
      <dgm:spPr/>
    </dgm:pt>
    <dgm:pt modelId="{428CF475-996B-4EBC-BE64-558063559CC1}" type="pres">
      <dgm:prSet presAssocID="{8159C0D9-CD1E-44C6-ABFB-1DB7059E530F}" presName="LevelTwoTextNode" presStyleLbl="node4" presStyleIdx="1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420DEE13-A1CE-4166-84E4-1EB3FCEC89B8}" type="pres">
      <dgm:prSet presAssocID="{8159C0D9-CD1E-44C6-ABFB-1DB7059E530F}" presName="level3hierChild" presStyleCnt="0"/>
      <dgm:spPr/>
    </dgm:pt>
    <dgm:pt modelId="{E396F036-AE7C-4DD1-9CFE-09FE7FE01182}" type="pres">
      <dgm:prSet presAssocID="{836BB8E1-10F2-4AEB-B2E8-73E8A68485BF}" presName="conn2-1" presStyleLbl="parChTrans1D3" presStyleIdx="2" presStyleCnt="3"/>
      <dgm:spPr/>
    </dgm:pt>
    <dgm:pt modelId="{34F53504-4F98-4CC8-821D-28E0D95767E6}" type="pres">
      <dgm:prSet presAssocID="{836BB8E1-10F2-4AEB-B2E8-73E8A68485BF}" presName="connTx" presStyleLbl="parChTrans1D3" presStyleIdx="2" presStyleCnt="3"/>
      <dgm:spPr/>
    </dgm:pt>
    <dgm:pt modelId="{E364BEDD-0F1B-4188-AB24-39AE2FF05D80}" type="pres">
      <dgm:prSet presAssocID="{94867978-FAD5-4430-B8BC-24AE61637E32}" presName="root2" presStyleCnt="0"/>
      <dgm:spPr/>
    </dgm:pt>
    <dgm:pt modelId="{977D0CDC-E994-40D5-9BD3-1AAAAAE1378A}" type="pres">
      <dgm:prSet presAssocID="{94867978-FAD5-4430-B8BC-24AE61637E32}" presName="LevelTwoTextNode" presStyleLbl="node3" presStyleIdx="2" presStyleCnt="3" custScaleX="72022">
        <dgm:presLayoutVars>
          <dgm:chPref val="3"/>
        </dgm:presLayoutVars>
      </dgm:prSet>
      <dgm:spPr>
        <a:prstGeom prst="roundRect">
          <a:avLst/>
        </a:prstGeom>
      </dgm:spPr>
    </dgm:pt>
    <dgm:pt modelId="{D45C299A-D43C-4FBC-96F6-B5AB7AA08F88}" type="pres">
      <dgm:prSet presAssocID="{94867978-FAD5-4430-B8BC-24AE61637E32}" presName="level3hierChild" presStyleCnt="0"/>
      <dgm:spPr/>
    </dgm:pt>
    <dgm:pt modelId="{6F751D85-069B-43C1-9906-24D729E8CE73}" type="pres">
      <dgm:prSet presAssocID="{D92EB13C-7FF2-4B8D-9C3E-E8D5586A8DB0}" presName="conn2-1" presStyleLbl="parChTrans1D4" presStyleIdx="2" presStyleCnt="3"/>
      <dgm:spPr/>
    </dgm:pt>
    <dgm:pt modelId="{9E955920-5268-4289-89B7-C13F6A258AB8}" type="pres">
      <dgm:prSet presAssocID="{D92EB13C-7FF2-4B8D-9C3E-E8D5586A8DB0}" presName="connTx" presStyleLbl="parChTrans1D4" presStyleIdx="2" presStyleCnt="3"/>
      <dgm:spPr/>
    </dgm:pt>
    <dgm:pt modelId="{9A537790-6849-404B-ACBC-2318A004F342}" type="pres">
      <dgm:prSet presAssocID="{223D080D-23F1-4FC5-81CC-11948925DF49}" presName="root2" presStyleCnt="0"/>
      <dgm:spPr/>
    </dgm:pt>
    <dgm:pt modelId="{13D50FDE-DC33-4406-B434-7401E59BE670}" type="pres">
      <dgm:prSet presAssocID="{223D080D-23F1-4FC5-81CC-11948925DF49}" presName="LevelTwoTextNode" presStyleLbl="node4" presStyleIdx="2" presStyleCnt="3">
        <dgm:presLayoutVars>
          <dgm:chPref val="3"/>
        </dgm:presLayoutVars>
      </dgm:prSet>
      <dgm:spPr>
        <a:prstGeom prst="roundRect">
          <a:avLst/>
        </a:prstGeom>
      </dgm:spPr>
    </dgm:pt>
    <dgm:pt modelId="{66B8CC97-2433-4E14-85F0-D8D9A58EDD27}" type="pres">
      <dgm:prSet presAssocID="{223D080D-23F1-4FC5-81CC-11948925DF49}" presName="level3hierChild" presStyleCnt="0"/>
      <dgm:spPr/>
    </dgm:pt>
  </dgm:ptLst>
  <dgm:cxnLst>
    <dgm:cxn modelId="{58E52100-CDEC-48A8-B8D4-34345000F42C}" srcId="{FB03F974-44C4-42DB-A07A-EE487CB8743B}" destId="{F2A2BD00-55C3-4FF9-B59A-AE1023DD5929}" srcOrd="0" destOrd="0" parTransId="{8143ED0F-7D3B-477E-AE02-97EDA02D0481}" sibTransId="{374C08F6-AF48-4D26-B63B-B8BFA8F8881E}"/>
    <dgm:cxn modelId="{51099B00-140E-4CF2-A7C8-859DF8245519}" type="presOf" srcId="{FB03F974-44C4-42DB-A07A-EE487CB8743B}" destId="{DC059203-04FC-4FB9-9E8E-00416B0E936D}" srcOrd="0" destOrd="0" presId="urn:microsoft.com/office/officeart/2008/layout/HorizontalMultiLevelHierarchy"/>
    <dgm:cxn modelId="{07CC1C02-4143-4B40-9038-5ED4BF3D16A9}" type="presOf" srcId="{C7AA52F7-C6D0-4CA6-9344-5E25E0A40F23}" destId="{804E7266-9714-479E-8F8A-9F3BB14595B2}" srcOrd="0" destOrd="0" presId="urn:microsoft.com/office/officeart/2008/layout/HorizontalMultiLevelHierarchy"/>
    <dgm:cxn modelId="{468CEC02-0A0D-44CC-A029-5BB64FA5E358}" type="presOf" srcId="{01DA82A2-9800-40B8-AC5F-253F10614472}" destId="{1152FB39-58BC-4C76-BCC0-47006CF93B66}" srcOrd="0" destOrd="0" presId="urn:microsoft.com/office/officeart/2008/layout/HorizontalMultiLevelHierarchy"/>
    <dgm:cxn modelId="{61607B03-4420-48FF-ABE5-5B4012A6A896}" type="presOf" srcId="{C7AA52F7-C6D0-4CA6-9344-5E25E0A40F23}" destId="{BCECF4B2-DAE4-4497-867E-F7F49E35A38C}" srcOrd="1" destOrd="0" presId="urn:microsoft.com/office/officeart/2008/layout/HorizontalMultiLevelHierarchy"/>
    <dgm:cxn modelId="{8CC79E12-99FD-44A8-B4AB-7407F98B95D3}" srcId="{F2A2BD00-55C3-4FF9-B59A-AE1023DD5929}" destId="{8159C0D9-CD1E-44C6-ABFB-1DB7059E530F}" srcOrd="0" destOrd="0" parTransId="{145ADCE0-338E-429B-AB0C-8B2E62198181}" sibTransId="{443FA49A-9C3D-40DF-99C4-4C1C1E5173A5}"/>
    <dgm:cxn modelId="{580C9C34-FEF9-48F5-9BF5-988CB2188917}" type="presOf" srcId="{DDA347E0-4403-43F6-9788-B69A23C71530}" destId="{F8AC4D55-2B57-41C8-8135-BEA53E23652F}" srcOrd="0" destOrd="0" presId="urn:microsoft.com/office/officeart/2008/layout/HorizontalMultiLevelHierarchy"/>
    <dgm:cxn modelId="{A94C0A36-C03C-4F19-A6E2-8899B670A6FC}" type="presOf" srcId="{B8CFDC43-1BB3-44F9-BE92-F2A83FEA047C}" destId="{477593FB-85A7-4E04-B18D-C66FC36E93A2}" srcOrd="1" destOrd="0" presId="urn:microsoft.com/office/officeart/2008/layout/HorizontalMultiLevelHierarchy"/>
    <dgm:cxn modelId="{004E313C-56E3-4CFE-AA0E-1ADEF78C6F75}" type="presOf" srcId="{27C29896-AABD-4C3C-9F9D-CC6658DC7CB6}" destId="{CED8E49D-E029-4C3F-907C-093FE0184EFC}" srcOrd="0" destOrd="0" presId="urn:microsoft.com/office/officeart/2008/layout/HorizontalMultiLevelHierarchy"/>
    <dgm:cxn modelId="{FCD4134E-B04A-4989-A8DA-F7EC7742B2CB}" type="presOf" srcId="{145ADCE0-338E-429B-AB0C-8B2E62198181}" destId="{3D229196-FD98-4797-8204-0D74974E2373}" srcOrd="0" destOrd="0" presId="urn:microsoft.com/office/officeart/2008/layout/HorizontalMultiLevelHierarchy"/>
    <dgm:cxn modelId="{497B1C6F-848A-431E-B120-3723F3E19F2A}" type="presOf" srcId="{F2BF8C1B-39E7-43B4-B98D-19A898418D27}" destId="{39364545-B8E2-4271-B68D-D1E69376D74C}" srcOrd="0" destOrd="0" presId="urn:microsoft.com/office/officeart/2008/layout/HorizontalMultiLevelHierarchy"/>
    <dgm:cxn modelId="{66B4416F-5BC4-4366-9AC0-D73999440ACF}" type="presOf" srcId="{DDA347E0-4403-43F6-9788-B69A23C71530}" destId="{3349754F-A82B-4910-A7B7-668D5913E818}" srcOrd="1" destOrd="0" presId="urn:microsoft.com/office/officeart/2008/layout/HorizontalMultiLevelHierarchy"/>
    <dgm:cxn modelId="{B242FE71-3167-4E3B-BBA9-5A8A28785026}" srcId="{FB03F974-44C4-42DB-A07A-EE487CB8743B}" destId="{94867978-FAD5-4430-B8BC-24AE61637E32}" srcOrd="1" destOrd="0" parTransId="{836BB8E1-10F2-4AEB-B2E8-73E8A68485BF}" sibTransId="{9B33D1B4-5B2D-4634-9FE4-99410DD590D5}"/>
    <dgm:cxn modelId="{C0D49752-D31A-4F28-BD7E-DCC8A2D4AA60}" type="presOf" srcId="{D92EB13C-7FF2-4B8D-9C3E-E8D5586A8DB0}" destId="{9E955920-5268-4289-89B7-C13F6A258AB8}" srcOrd="1" destOrd="0" presId="urn:microsoft.com/office/officeart/2008/layout/HorizontalMultiLevelHierarchy"/>
    <dgm:cxn modelId="{82888975-4842-423A-9178-1DF8EDBF6F68}" srcId="{01DA82A2-9800-40B8-AC5F-253F10614472}" destId="{F2BF8C1B-39E7-43B4-B98D-19A898418D27}" srcOrd="0" destOrd="0" parTransId="{D4492978-E9CD-4681-A3E3-B93826822C5C}" sibTransId="{A1280EBA-134F-4FE1-A167-612833792439}"/>
    <dgm:cxn modelId="{3F8CE956-138C-46E8-BDB1-DFC29CAADE45}" type="presOf" srcId="{8159C0D9-CD1E-44C6-ABFB-1DB7059E530F}" destId="{428CF475-996B-4EBC-BE64-558063559CC1}" srcOrd="0" destOrd="0" presId="urn:microsoft.com/office/officeart/2008/layout/HorizontalMultiLevelHierarchy"/>
    <dgm:cxn modelId="{43F90177-A60E-4F84-B29E-3D4A1DD9568C}" type="presOf" srcId="{8143ED0F-7D3B-477E-AE02-97EDA02D0481}" destId="{7833B0B2-3CE6-4AA0-922D-2B306720C623}" srcOrd="0" destOrd="0" presId="urn:microsoft.com/office/officeart/2008/layout/HorizontalMultiLevelHierarchy"/>
    <dgm:cxn modelId="{3AFD317E-B3A2-4317-8FD2-F211E8BA72D2}" srcId="{94867978-FAD5-4430-B8BC-24AE61637E32}" destId="{223D080D-23F1-4FC5-81CC-11948925DF49}" srcOrd="0" destOrd="0" parTransId="{D92EB13C-7FF2-4B8D-9C3E-E8D5586A8DB0}" sibTransId="{8378E75A-7289-4F85-8729-8C14693D8735}"/>
    <dgm:cxn modelId="{F7D1F0A1-BFD7-4F80-804F-F64073F9962E}" srcId="{B07C633C-6F5C-456A-8D00-D14C52957FF9}" destId="{8E2C74AC-23F7-4CE4-9F28-4E7616A2BBCD}" srcOrd="0" destOrd="0" parTransId="{DDA347E0-4403-43F6-9788-B69A23C71530}" sibTransId="{D5335E36-8551-4DBA-ADFD-A1E515B1103F}"/>
    <dgm:cxn modelId="{85AE88A7-BC77-4164-99D8-1971EE29C286}" type="presOf" srcId="{836BB8E1-10F2-4AEB-B2E8-73E8A68485BF}" destId="{34F53504-4F98-4CC8-821D-28E0D95767E6}" srcOrd="1" destOrd="0" presId="urn:microsoft.com/office/officeart/2008/layout/HorizontalMultiLevelHierarchy"/>
    <dgm:cxn modelId="{ABA08CA7-1643-4418-8AF0-1FA3AFB881F1}" type="presOf" srcId="{B8CFDC43-1BB3-44F9-BE92-F2A83FEA047C}" destId="{7AC516A3-E954-4AD1-A185-E5137C535BA7}" srcOrd="0" destOrd="0" presId="urn:microsoft.com/office/officeart/2008/layout/HorizontalMultiLevelHierarchy"/>
    <dgm:cxn modelId="{79B9F1AC-A47E-45A4-979A-10D011F8C09F}" type="presOf" srcId="{94867978-FAD5-4430-B8BC-24AE61637E32}" destId="{977D0CDC-E994-40D5-9BD3-1AAAAAE1378A}" srcOrd="0" destOrd="0" presId="urn:microsoft.com/office/officeart/2008/layout/HorizontalMultiLevelHierarchy"/>
    <dgm:cxn modelId="{CDAD25AD-863C-45C0-9E09-5B91CDF5DD37}" type="presOf" srcId="{27C29896-AABD-4C3C-9F9D-CC6658DC7CB6}" destId="{B8BC0AA4-EAEA-447B-A83E-497574F9CF55}" srcOrd="1" destOrd="0" presId="urn:microsoft.com/office/officeart/2008/layout/HorizontalMultiLevelHierarchy"/>
    <dgm:cxn modelId="{FE0B06B3-4FC5-4B09-89A5-5845DF97D925}" type="presOf" srcId="{F2A2BD00-55C3-4FF9-B59A-AE1023DD5929}" destId="{DD4B1308-9533-44BD-892C-581358549EDE}" srcOrd="0" destOrd="0" presId="urn:microsoft.com/office/officeart/2008/layout/HorizontalMultiLevelHierarchy"/>
    <dgm:cxn modelId="{0CBE89BD-990A-4B0F-881A-69BD510F6E8A}" type="presOf" srcId="{836BB8E1-10F2-4AEB-B2E8-73E8A68485BF}" destId="{E396F036-AE7C-4DD1-9CFE-09FE7FE01182}" srcOrd="0" destOrd="0" presId="urn:microsoft.com/office/officeart/2008/layout/HorizontalMultiLevelHierarchy"/>
    <dgm:cxn modelId="{9F13AEBD-6DBC-4A49-9087-8CA3DDA69D15}" type="presOf" srcId="{AD854A2D-5BC8-4E44-A819-9B6B9812BB9B}" destId="{FF012424-F6BA-4E1C-B883-525074006C37}" srcOrd="0" destOrd="0" presId="urn:microsoft.com/office/officeart/2008/layout/HorizontalMultiLevelHierarchy"/>
    <dgm:cxn modelId="{866734C7-ECFC-404F-90B9-ED13767F06E7}" srcId="{F2BF8C1B-39E7-43B4-B98D-19A898418D27}" destId="{FB03F974-44C4-42DB-A07A-EE487CB8743B}" srcOrd="1" destOrd="0" parTransId="{C7AA52F7-C6D0-4CA6-9344-5E25E0A40F23}" sibTransId="{619F9FD7-A373-404E-AE9E-39F50F0CEBF1}"/>
    <dgm:cxn modelId="{F83C9FCF-6AE2-4124-9E4F-64A38EF17B57}" type="presOf" srcId="{8143ED0F-7D3B-477E-AE02-97EDA02D0481}" destId="{FE9063F2-E716-4466-AB8B-AEF6BAC57CDB}" srcOrd="1" destOrd="0" presId="urn:microsoft.com/office/officeart/2008/layout/HorizontalMultiLevelHierarchy"/>
    <dgm:cxn modelId="{D99C0ED2-A0CC-4458-963C-6DCC21E1D4BE}" type="presOf" srcId="{223D080D-23F1-4FC5-81CC-11948925DF49}" destId="{13D50FDE-DC33-4406-B434-7401E59BE670}" srcOrd="0" destOrd="0" presId="urn:microsoft.com/office/officeart/2008/layout/HorizontalMultiLevelHierarchy"/>
    <dgm:cxn modelId="{4466A0D8-5FDA-4A38-9930-BF3853B0551F}" type="presOf" srcId="{B07C633C-6F5C-456A-8D00-D14C52957FF9}" destId="{F039FF6F-1779-46F4-9648-3892BF299F60}" srcOrd="0" destOrd="0" presId="urn:microsoft.com/office/officeart/2008/layout/HorizontalMultiLevelHierarchy"/>
    <dgm:cxn modelId="{AA7AAEE0-723B-4F86-9542-D2F2B30DE4CA}" srcId="{8E2C74AC-23F7-4CE4-9F28-4E7616A2BBCD}" destId="{AD854A2D-5BC8-4E44-A819-9B6B9812BB9B}" srcOrd="0" destOrd="0" parTransId="{B8CFDC43-1BB3-44F9-BE92-F2A83FEA047C}" sibTransId="{5E4DC1BB-7F2B-489E-91DD-1AA49C6B4A3F}"/>
    <dgm:cxn modelId="{8B8EE7E4-519E-44B4-89B2-52A93D6E231B}" type="presOf" srcId="{8E2C74AC-23F7-4CE4-9F28-4E7616A2BBCD}" destId="{35D1949C-3207-48EB-8F97-92543389BEA5}" srcOrd="0" destOrd="0" presId="urn:microsoft.com/office/officeart/2008/layout/HorizontalMultiLevelHierarchy"/>
    <dgm:cxn modelId="{0AC219E7-6018-4601-B245-539DD0FE95C2}" srcId="{F2BF8C1B-39E7-43B4-B98D-19A898418D27}" destId="{B07C633C-6F5C-456A-8D00-D14C52957FF9}" srcOrd="0" destOrd="0" parTransId="{27C29896-AABD-4C3C-9F9D-CC6658DC7CB6}" sibTransId="{5D13F6C8-0895-42A5-854E-5528A53E63D3}"/>
    <dgm:cxn modelId="{25C9BBEB-51C2-4398-9442-544F7DDF93ED}" type="presOf" srcId="{145ADCE0-338E-429B-AB0C-8B2E62198181}" destId="{982A04CD-79B7-4346-804F-B848628C129A}" srcOrd="1" destOrd="0" presId="urn:microsoft.com/office/officeart/2008/layout/HorizontalMultiLevelHierarchy"/>
    <dgm:cxn modelId="{B50C3AEF-05B9-4D74-8A02-87AD01BDE13E}" type="presOf" srcId="{D92EB13C-7FF2-4B8D-9C3E-E8D5586A8DB0}" destId="{6F751D85-069B-43C1-9906-24D729E8CE73}" srcOrd="0" destOrd="0" presId="urn:microsoft.com/office/officeart/2008/layout/HorizontalMultiLevelHierarchy"/>
    <dgm:cxn modelId="{B77BAC36-34B3-4391-8C51-75945478A674}" type="presParOf" srcId="{1152FB39-58BC-4C76-BCC0-47006CF93B66}" destId="{D81C6CD7-9AB0-4792-95AC-F6A24F44630A}" srcOrd="0" destOrd="0" presId="urn:microsoft.com/office/officeart/2008/layout/HorizontalMultiLevelHierarchy"/>
    <dgm:cxn modelId="{891B0F71-D172-4E20-9D52-3B8CE148FC37}" type="presParOf" srcId="{D81C6CD7-9AB0-4792-95AC-F6A24F44630A}" destId="{39364545-B8E2-4271-B68D-D1E69376D74C}" srcOrd="0" destOrd="0" presId="urn:microsoft.com/office/officeart/2008/layout/HorizontalMultiLevelHierarchy"/>
    <dgm:cxn modelId="{AB46C5B4-06F1-44A8-BA6F-329D82F9B816}" type="presParOf" srcId="{D81C6CD7-9AB0-4792-95AC-F6A24F44630A}" destId="{9D958C59-52CD-402A-83F2-821E8A22041C}" srcOrd="1" destOrd="0" presId="urn:microsoft.com/office/officeart/2008/layout/HorizontalMultiLevelHierarchy"/>
    <dgm:cxn modelId="{C78CA014-AF12-4EB5-A379-031B52D8684D}" type="presParOf" srcId="{9D958C59-52CD-402A-83F2-821E8A22041C}" destId="{CED8E49D-E029-4C3F-907C-093FE0184EFC}" srcOrd="0" destOrd="0" presId="urn:microsoft.com/office/officeart/2008/layout/HorizontalMultiLevelHierarchy"/>
    <dgm:cxn modelId="{9843F530-8C9D-4D8D-B338-12497E98CB16}" type="presParOf" srcId="{CED8E49D-E029-4C3F-907C-093FE0184EFC}" destId="{B8BC0AA4-EAEA-447B-A83E-497574F9CF55}" srcOrd="0" destOrd="0" presId="urn:microsoft.com/office/officeart/2008/layout/HorizontalMultiLevelHierarchy"/>
    <dgm:cxn modelId="{9792DED4-ED55-415F-ACC1-E59220D55767}" type="presParOf" srcId="{9D958C59-52CD-402A-83F2-821E8A22041C}" destId="{942D6FE5-19A6-4238-8E3E-65BED87206A0}" srcOrd="1" destOrd="0" presId="urn:microsoft.com/office/officeart/2008/layout/HorizontalMultiLevelHierarchy"/>
    <dgm:cxn modelId="{78DBC63D-33A8-46E0-B063-285E24BED654}" type="presParOf" srcId="{942D6FE5-19A6-4238-8E3E-65BED87206A0}" destId="{F039FF6F-1779-46F4-9648-3892BF299F60}" srcOrd="0" destOrd="0" presId="urn:microsoft.com/office/officeart/2008/layout/HorizontalMultiLevelHierarchy"/>
    <dgm:cxn modelId="{F3A7FE94-F60D-4EEB-98BD-EC9F3D2FC540}" type="presParOf" srcId="{942D6FE5-19A6-4238-8E3E-65BED87206A0}" destId="{A18F7EEE-F17D-449E-8346-CBAAA36C0D19}" srcOrd="1" destOrd="0" presId="urn:microsoft.com/office/officeart/2008/layout/HorizontalMultiLevelHierarchy"/>
    <dgm:cxn modelId="{AEF9A674-06B7-4D5C-A7F1-E3AA70AF5CCC}" type="presParOf" srcId="{A18F7EEE-F17D-449E-8346-CBAAA36C0D19}" destId="{F8AC4D55-2B57-41C8-8135-BEA53E23652F}" srcOrd="0" destOrd="0" presId="urn:microsoft.com/office/officeart/2008/layout/HorizontalMultiLevelHierarchy"/>
    <dgm:cxn modelId="{6AB28C62-7D29-4AA0-A0B7-00B17402E687}" type="presParOf" srcId="{F8AC4D55-2B57-41C8-8135-BEA53E23652F}" destId="{3349754F-A82B-4910-A7B7-668D5913E818}" srcOrd="0" destOrd="0" presId="urn:microsoft.com/office/officeart/2008/layout/HorizontalMultiLevelHierarchy"/>
    <dgm:cxn modelId="{673BE7BA-5E8F-4C8D-A709-A77C266E9D34}" type="presParOf" srcId="{A18F7EEE-F17D-449E-8346-CBAAA36C0D19}" destId="{FEB58BB3-47D5-4E35-9B2E-A19E8D160EC2}" srcOrd="1" destOrd="0" presId="urn:microsoft.com/office/officeart/2008/layout/HorizontalMultiLevelHierarchy"/>
    <dgm:cxn modelId="{E175C296-6599-40CE-9F9F-356BBB18F79E}" type="presParOf" srcId="{FEB58BB3-47D5-4E35-9B2E-A19E8D160EC2}" destId="{35D1949C-3207-48EB-8F97-92543389BEA5}" srcOrd="0" destOrd="0" presId="urn:microsoft.com/office/officeart/2008/layout/HorizontalMultiLevelHierarchy"/>
    <dgm:cxn modelId="{AE987C5E-2978-413E-BDCC-02A1889A7F5E}" type="presParOf" srcId="{FEB58BB3-47D5-4E35-9B2E-A19E8D160EC2}" destId="{BC538C65-7B80-4F75-80A9-429188157C66}" srcOrd="1" destOrd="0" presId="urn:microsoft.com/office/officeart/2008/layout/HorizontalMultiLevelHierarchy"/>
    <dgm:cxn modelId="{0B5002A4-6CBA-417C-A9E6-1DB25868F9DC}" type="presParOf" srcId="{BC538C65-7B80-4F75-80A9-429188157C66}" destId="{7AC516A3-E954-4AD1-A185-E5137C535BA7}" srcOrd="0" destOrd="0" presId="urn:microsoft.com/office/officeart/2008/layout/HorizontalMultiLevelHierarchy"/>
    <dgm:cxn modelId="{7E21F742-E96A-4154-BAC1-DD6E257DF57F}" type="presParOf" srcId="{7AC516A3-E954-4AD1-A185-E5137C535BA7}" destId="{477593FB-85A7-4E04-B18D-C66FC36E93A2}" srcOrd="0" destOrd="0" presId="urn:microsoft.com/office/officeart/2008/layout/HorizontalMultiLevelHierarchy"/>
    <dgm:cxn modelId="{B8F21364-02D9-47FF-A7C1-69D00CFA81A3}" type="presParOf" srcId="{BC538C65-7B80-4F75-80A9-429188157C66}" destId="{FEE3AC54-8927-44EE-A498-A225127BF6FC}" srcOrd="1" destOrd="0" presId="urn:microsoft.com/office/officeart/2008/layout/HorizontalMultiLevelHierarchy"/>
    <dgm:cxn modelId="{534E6B14-C952-45A3-B782-91FB9A6392F3}" type="presParOf" srcId="{FEE3AC54-8927-44EE-A498-A225127BF6FC}" destId="{FF012424-F6BA-4E1C-B883-525074006C37}" srcOrd="0" destOrd="0" presId="urn:microsoft.com/office/officeart/2008/layout/HorizontalMultiLevelHierarchy"/>
    <dgm:cxn modelId="{21FA1BE1-F3C1-4BFC-9700-081A5F9E00B5}" type="presParOf" srcId="{FEE3AC54-8927-44EE-A498-A225127BF6FC}" destId="{795230E6-287F-4D77-90C9-E7803E3985F1}" srcOrd="1" destOrd="0" presId="urn:microsoft.com/office/officeart/2008/layout/HorizontalMultiLevelHierarchy"/>
    <dgm:cxn modelId="{30558A3F-72A8-498E-A08A-EB5C9A1F6660}" type="presParOf" srcId="{9D958C59-52CD-402A-83F2-821E8A22041C}" destId="{804E7266-9714-479E-8F8A-9F3BB14595B2}" srcOrd="2" destOrd="0" presId="urn:microsoft.com/office/officeart/2008/layout/HorizontalMultiLevelHierarchy"/>
    <dgm:cxn modelId="{6C4A97F9-24B9-44F5-9334-CF30210C1C2C}" type="presParOf" srcId="{804E7266-9714-479E-8F8A-9F3BB14595B2}" destId="{BCECF4B2-DAE4-4497-867E-F7F49E35A38C}" srcOrd="0" destOrd="0" presId="urn:microsoft.com/office/officeart/2008/layout/HorizontalMultiLevelHierarchy"/>
    <dgm:cxn modelId="{DAD5ACDA-8FDF-4ED7-9734-060EAFA4041D}" type="presParOf" srcId="{9D958C59-52CD-402A-83F2-821E8A22041C}" destId="{72337319-4583-4137-8DC8-AAD84132D74F}" srcOrd="3" destOrd="0" presId="urn:microsoft.com/office/officeart/2008/layout/HorizontalMultiLevelHierarchy"/>
    <dgm:cxn modelId="{0B20B3B0-D69D-438C-8910-F3729B30F92B}" type="presParOf" srcId="{72337319-4583-4137-8DC8-AAD84132D74F}" destId="{DC059203-04FC-4FB9-9E8E-00416B0E936D}" srcOrd="0" destOrd="0" presId="urn:microsoft.com/office/officeart/2008/layout/HorizontalMultiLevelHierarchy"/>
    <dgm:cxn modelId="{9124FEA9-1242-4BA9-BDE8-AE12A943DA76}" type="presParOf" srcId="{72337319-4583-4137-8DC8-AAD84132D74F}" destId="{818CEF9F-EA4E-4234-BB77-8BAD270A22C0}" srcOrd="1" destOrd="0" presId="urn:microsoft.com/office/officeart/2008/layout/HorizontalMultiLevelHierarchy"/>
    <dgm:cxn modelId="{F666C952-EEC7-41C9-8CF8-3A04366E9083}" type="presParOf" srcId="{818CEF9F-EA4E-4234-BB77-8BAD270A22C0}" destId="{7833B0B2-3CE6-4AA0-922D-2B306720C623}" srcOrd="0" destOrd="0" presId="urn:microsoft.com/office/officeart/2008/layout/HorizontalMultiLevelHierarchy"/>
    <dgm:cxn modelId="{82DF4CE4-B26E-400B-8F7D-EA8EF786EB73}" type="presParOf" srcId="{7833B0B2-3CE6-4AA0-922D-2B306720C623}" destId="{FE9063F2-E716-4466-AB8B-AEF6BAC57CDB}" srcOrd="0" destOrd="0" presId="urn:microsoft.com/office/officeart/2008/layout/HorizontalMultiLevelHierarchy"/>
    <dgm:cxn modelId="{EEDCDE19-F15D-46AF-83BD-00FD651B5CE0}" type="presParOf" srcId="{818CEF9F-EA4E-4234-BB77-8BAD270A22C0}" destId="{33FDAEE2-99EC-4855-AF95-7AE9B1D34D13}" srcOrd="1" destOrd="0" presId="urn:microsoft.com/office/officeart/2008/layout/HorizontalMultiLevelHierarchy"/>
    <dgm:cxn modelId="{925C2135-7496-4DEE-8F13-EE8A7BD1CFB8}" type="presParOf" srcId="{33FDAEE2-99EC-4855-AF95-7AE9B1D34D13}" destId="{DD4B1308-9533-44BD-892C-581358549EDE}" srcOrd="0" destOrd="0" presId="urn:microsoft.com/office/officeart/2008/layout/HorizontalMultiLevelHierarchy"/>
    <dgm:cxn modelId="{EF7E8800-AD71-4263-8DA2-9C70E287FB8C}" type="presParOf" srcId="{33FDAEE2-99EC-4855-AF95-7AE9B1D34D13}" destId="{412F85F0-65DC-43BA-BE25-5EB6F4CAF21B}" srcOrd="1" destOrd="0" presId="urn:microsoft.com/office/officeart/2008/layout/HorizontalMultiLevelHierarchy"/>
    <dgm:cxn modelId="{7F899A1C-DEDB-4398-94B2-CD095DB3BD68}" type="presParOf" srcId="{412F85F0-65DC-43BA-BE25-5EB6F4CAF21B}" destId="{3D229196-FD98-4797-8204-0D74974E2373}" srcOrd="0" destOrd="0" presId="urn:microsoft.com/office/officeart/2008/layout/HorizontalMultiLevelHierarchy"/>
    <dgm:cxn modelId="{B864BD49-E31C-4394-82E8-D13F432A4F75}" type="presParOf" srcId="{3D229196-FD98-4797-8204-0D74974E2373}" destId="{982A04CD-79B7-4346-804F-B848628C129A}" srcOrd="0" destOrd="0" presId="urn:microsoft.com/office/officeart/2008/layout/HorizontalMultiLevelHierarchy"/>
    <dgm:cxn modelId="{9EC5412B-9F39-4BD9-A318-5EFDA0F72D99}" type="presParOf" srcId="{412F85F0-65DC-43BA-BE25-5EB6F4CAF21B}" destId="{C103FF97-082B-4C02-A257-408F409B657D}" srcOrd="1" destOrd="0" presId="urn:microsoft.com/office/officeart/2008/layout/HorizontalMultiLevelHierarchy"/>
    <dgm:cxn modelId="{1C8F540C-AA66-4C50-9672-813C16A7ABEC}" type="presParOf" srcId="{C103FF97-082B-4C02-A257-408F409B657D}" destId="{428CF475-996B-4EBC-BE64-558063559CC1}" srcOrd="0" destOrd="0" presId="urn:microsoft.com/office/officeart/2008/layout/HorizontalMultiLevelHierarchy"/>
    <dgm:cxn modelId="{9651E300-81B5-4B58-8C6A-30FC82D5B9E8}" type="presParOf" srcId="{C103FF97-082B-4C02-A257-408F409B657D}" destId="{420DEE13-A1CE-4166-84E4-1EB3FCEC89B8}" srcOrd="1" destOrd="0" presId="urn:microsoft.com/office/officeart/2008/layout/HorizontalMultiLevelHierarchy"/>
    <dgm:cxn modelId="{4B1CEF74-2505-4796-910E-8EBEEFE9F044}" type="presParOf" srcId="{818CEF9F-EA4E-4234-BB77-8BAD270A22C0}" destId="{E396F036-AE7C-4DD1-9CFE-09FE7FE01182}" srcOrd="2" destOrd="0" presId="urn:microsoft.com/office/officeart/2008/layout/HorizontalMultiLevelHierarchy"/>
    <dgm:cxn modelId="{7D2C87C6-113E-471C-AA94-34C654F3C952}" type="presParOf" srcId="{E396F036-AE7C-4DD1-9CFE-09FE7FE01182}" destId="{34F53504-4F98-4CC8-821D-28E0D95767E6}" srcOrd="0" destOrd="0" presId="urn:microsoft.com/office/officeart/2008/layout/HorizontalMultiLevelHierarchy"/>
    <dgm:cxn modelId="{B7DCFBC7-14A6-4FEC-A9E9-2C18E308F122}" type="presParOf" srcId="{818CEF9F-EA4E-4234-BB77-8BAD270A22C0}" destId="{E364BEDD-0F1B-4188-AB24-39AE2FF05D80}" srcOrd="3" destOrd="0" presId="urn:microsoft.com/office/officeart/2008/layout/HorizontalMultiLevelHierarchy"/>
    <dgm:cxn modelId="{36FC8EC7-A98D-4226-AA89-3BF9042F3FBB}" type="presParOf" srcId="{E364BEDD-0F1B-4188-AB24-39AE2FF05D80}" destId="{977D0CDC-E994-40D5-9BD3-1AAAAAE1378A}" srcOrd="0" destOrd="0" presId="urn:microsoft.com/office/officeart/2008/layout/HorizontalMultiLevelHierarchy"/>
    <dgm:cxn modelId="{92FB8ADF-1539-411D-9947-8C9187EC05F0}" type="presParOf" srcId="{E364BEDD-0F1B-4188-AB24-39AE2FF05D80}" destId="{D45C299A-D43C-4FBC-96F6-B5AB7AA08F88}" srcOrd="1" destOrd="0" presId="urn:microsoft.com/office/officeart/2008/layout/HorizontalMultiLevelHierarchy"/>
    <dgm:cxn modelId="{14B2A2F4-8823-4E28-9F43-8403598C7353}" type="presParOf" srcId="{D45C299A-D43C-4FBC-96F6-B5AB7AA08F88}" destId="{6F751D85-069B-43C1-9906-24D729E8CE73}" srcOrd="0" destOrd="0" presId="urn:microsoft.com/office/officeart/2008/layout/HorizontalMultiLevelHierarchy"/>
    <dgm:cxn modelId="{BFF3ECCF-C0D7-48DE-862D-51E2398DFFB9}" type="presParOf" srcId="{6F751D85-069B-43C1-9906-24D729E8CE73}" destId="{9E955920-5268-4289-89B7-C13F6A258AB8}" srcOrd="0" destOrd="0" presId="urn:microsoft.com/office/officeart/2008/layout/HorizontalMultiLevelHierarchy"/>
    <dgm:cxn modelId="{A9FE5052-AB9C-430A-9560-5393FE19A1AE}" type="presParOf" srcId="{D45C299A-D43C-4FBC-96F6-B5AB7AA08F88}" destId="{9A537790-6849-404B-ACBC-2318A004F342}" srcOrd="1" destOrd="0" presId="urn:microsoft.com/office/officeart/2008/layout/HorizontalMultiLevelHierarchy"/>
    <dgm:cxn modelId="{E5703B0C-9E37-4F91-97CC-25D0C00CB20F}" type="presParOf" srcId="{9A537790-6849-404B-ACBC-2318A004F342}" destId="{13D50FDE-DC33-4406-B434-7401E59BE670}" srcOrd="0" destOrd="0" presId="urn:microsoft.com/office/officeart/2008/layout/HorizontalMultiLevelHierarchy"/>
    <dgm:cxn modelId="{B2784E60-DD00-4049-9643-459018B7665D}" type="presParOf" srcId="{9A537790-6849-404B-ACBC-2318A004F342}" destId="{66B8CC97-2433-4E14-85F0-D8D9A58EDD27}" srcOrd="1" destOrd="0" presId="urn:microsoft.com/office/officeart/2008/layout/HorizontalMultiLevelHierarchy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751D85-069B-43C1-9906-24D729E8CE73}">
      <dsp:nvSpPr>
        <dsp:cNvPr id="0" name=""/>
        <dsp:cNvSpPr/>
      </dsp:nvSpPr>
      <dsp:spPr>
        <a:xfrm>
          <a:off x="5432524" y="3928180"/>
          <a:ext cx="4471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7181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700" b="1" kern="1200">
            <a:solidFill>
              <a:schemeClr val="bg1"/>
            </a:solidFill>
          </a:endParaRPr>
        </a:p>
      </dsp:txBody>
      <dsp:txXfrm>
        <a:off x="5644935" y="3962720"/>
        <a:ext cx="22359" cy="22359"/>
      </dsp:txXfrm>
    </dsp:sp>
    <dsp:sp modelId="{E396F036-AE7C-4DD1-9CFE-09FE7FE01182}">
      <dsp:nvSpPr>
        <dsp:cNvPr id="0" name=""/>
        <dsp:cNvSpPr/>
      </dsp:nvSpPr>
      <dsp:spPr>
        <a:xfrm>
          <a:off x="3374997" y="3566038"/>
          <a:ext cx="447181" cy="4078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3590" y="0"/>
              </a:lnTo>
              <a:lnTo>
                <a:pt x="223590" y="407862"/>
              </a:lnTo>
              <a:lnTo>
                <a:pt x="447181" y="40786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700" b="1" kern="1200">
            <a:solidFill>
              <a:schemeClr val="bg1"/>
            </a:solidFill>
          </a:endParaRPr>
        </a:p>
      </dsp:txBody>
      <dsp:txXfrm>
        <a:off x="3583457" y="3754837"/>
        <a:ext cx="30262" cy="30262"/>
      </dsp:txXfrm>
    </dsp:sp>
    <dsp:sp modelId="{3D229196-FD98-4797-8204-0D74974E2373}">
      <dsp:nvSpPr>
        <dsp:cNvPr id="0" name=""/>
        <dsp:cNvSpPr/>
      </dsp:nvSpPr>
      <dsp:spPr>
        <a:xfrm>
          <a:off x="5432524" y="3076081"/>
          <a:ext cx="44718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7181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700" b="1" kern="1200">
            <a:solidFill>
              <a:schemeClr val="bg1"/>
            </a:solidFill>
          </a:endParaRPr>
        </a:p>
      </dsp:txBody>
      <dsp:txXfrm>
        <a:off x="5644935" y="3110621"/>
        <a:ext cx="22359" cy="22359"/>
      </dsp:txXfrm>
    </dsp:sp>
    <dsp:sp modelId="{7833B0B2-3CE6-4AA0-922D-2B306720C623}">
      <dsp:nvSpPr>
        <dsp:cNvPr id="0" name=""/>
        <dsp:cNvSpPr/>
      </dsp:nvSpPr>
      <dsp:spPr>
        <a:xfrm>
          <a:off x="3374997" y="3121801"/>
          <a:ext cx="447181" cy="444236"/>
        </a:xfrm>
        <a:custGeom>
          <a:avLst/>
          <a:gdLst/>
          <a:ahLst/>
          <a:cxnLst/>
          <a:rect l="0" t="0" r="0" b="0"/>
          <a:pathLst>
            <a:path>
              <a:moveTo>
                <a:pt x="0" y="444236"/>
              </a:moveTo>
              <a:lnTo>
                <a:pt x="223590" y="444236"/>
              </a:lnTo>
              <a:lnTo>
                <a:pt x="223590" y="0"/>
              </a:lnTo>
              <a:lnTo>
                <a:pt x="447181" y="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700" b="1" kern="1200">
            <a:solidFill>
              <a:schemeClr val="bg1"/>
            </a:solidFill>
          </a:endParaRPr>
        </a:p>
      </dsp:txBody>
      <dsp:txXfrm>
        <a:off x="3582830" y="3328161"/>
        <a:ext cx="31516" cy="31516"/>
      </dsp:txXfrm>
    </dsp:sp>
    <dsp:sp modelId="{804E7266-9714-479E-8F8A-9F3BB14595B2}">
      <dsp:nvSpPr>
        <dsp:cNvPr id="0" name=""/>
        <dsp:cNvSpPr/>
      </dsp:nvSpPr>
      <dsp:spPr>
        <a:xfrm>
          <a:off x="691909" y="2908776"/>
          <a:ext cx="447181" cy="657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3590" y="0"/>
              </a:lnTo>
              <a:lnTo>
                <a:pt x="223590" y="657261"/>
              </a:lnTo>
              <a:lnTo>
                <a:pt x="447181" y="65726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600" kern="1200"/>
        </a:p>
      </dsp:txBody>
      <dsp:txXfrm>
        <a:off x="895626" y="3217533"/>
        <a:ext cx="39748" cy="39748"/>
      </dsp:txXfrm>
    </dsp:sp>
    <dsp:sp modelId="{7AC516A3-E954-4AD1-A185-E5137C535BA7}">
      <dsp:nvSpPr>
        <dsp:cNvPr id="0" name=""/>
        <dsp:cNvSpPr/>
      </dsp:nvSpPr>
      <dsp:spPr>
        <a:xfrm>
          <a:off x="5405223" y="2221876"/>
          <a:ext cx="4549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27481" y="45720"/>
              </a:lnTo>
              <a:lnTo>
                <a:pt x="227481" y="48542"/>
              </a:lnTo>
              <a:lnTo>
                <a:pt x="454962" y="4854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500" kern="1200"/>
        </a:p>
      </dsp:txBody>
      <dsp:txXfrm>
        <a:off x="5621330" y="2256222"/>
        <a:ext cx="22748" cy="22748"/>
      </dsp:txXfrm>
    </dsp:sp>
    <dsp:sp modelId="{F8AC4D55-2B57-41C8-8135-BEA53E23652F}">
      <dsp:nvSpPr>
        <dsp:cNvPr id="0" name=""/>
        <dsp:cNvSpPr/>
      </dsp:nvSpPr>
      <dsp:spPr>
        <a:xfrm>
          <a:off x="3374997" y="2221876"/>
          <a:ext cx="45581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7826"/>
              </a:moveTo>
              <a:lnTo>
                <a:pt x="227906" y="47826"/>
              </a:lnTo>
              <a:lnTo>
                <a:pt x="227906" y="45720"/>
              </a:lnTo>
              <a:lnTo>
                <a:pt x="455812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700" b="1" kern="1200">
            <a:solidFill>
              <a:schemeClr val="bg1"/>
            </a:solidFill>
          </a:endParaRPr>
        </a:p>
      </dsp:txBody>
      <dsp:txXfrm>
        <a:off x="3591508" y="2256200"/>
        <a:ext cx="22790" cy="22790"/>
      </dsp:txXfrm>
    </dsp:sp>
    <dsp:sp modelId="{CED8E49D-E029-4C3F-907C-093FE0184EFC}">
      <dsp:nvSpPr>
        <dsp:cNvPr id="0" name=""/>
        <dsp:cNvSpPr/>
      </dsp:nvSpPr>
      <dsp:spPr>
        <a:xfrm>
          <a:off x="691909" y="2269702"/>
          <a:ext cx="447181" cy="639074"/>
        </a:xfrm>
        <a:custGeom>
          <a:avLst/>
          <a:gdLst/>
          <a:ahLst/>
          <a:cxnLst/>
          <a:rect l="0" t="0" r="0" b="0"/>
          <a:pathLst>
            <a:path>
              <a:moveTo>
                <a:pt x="0" y="639074"/>
              </a:moveTo>
              <a:lnTo>
                <a:pt x="223590" y="639074"/>
              </a:lnTo>
              <a:lnTo>
                <a:pt x="223590" y="0"/>
              </a:lnTo>
              <a:lnTo>
                <a:pt x="447181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CH" sz="700" b="1" kern="1200">
            <a:solidFill>
              <a:schemeClr val="bg1"/>
            </a:solidFill>
          </a:endParaRPr>
        </a:p>
      </dsp:txBody>
      <dsp:txXfrm>
        <a:off x="896000" y="2569740"/>
        <a:ext cx="38999" cy="38999"/>
      </dsp:txXfrm>
    </dsp:sp>
    <dsp:sp modelId="{39364545-B8E2-4271-B68D-D1E69376D74C}">
      <dsp:nvSpPr>
        <dsp:cNvPr id="0" name=""/>
        <dsp:cNvSpPr/>
      </dsp:nvSpPr>
      <dsp:spPr>
        <a:xfrm rot="16200000">
          <a:off x="-602868" y="2567937"/>
          <a:ext cx="1907875" cy="68167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Wakefield</a:t>
          </a:r>
          <a:endParaRPr lang="de-CH" sz="2000" b="1" kern="1200" dirty="0"/>
        </a:p>
      </dsp:txBody>
      <dsp:txXfrm>
        <a:off x="-569591" y="2601214"/>
        <a:ext cx="1841321" cy="615124"/>
      </dsp:txXfrm>
    </dsp:sp>
    <dsp:sp modelId="{F039FF6F-1779-46F4-9648-3892BF299F60}">
      <dsp:nvSpPr>
        <dsp:cNvPr id="0" name=""/>
        <dsp:cNvSpPr/>
      </dsp:nvSpPr>
      <dsp:spPr>
        <a:xfrm>
          <a:off x="1139090" y="1928863"/>
          <a:ext cx="2235907" cy="681678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Longitudinal</a:t>
          </a:r>
          <a:endParaRPr lang="de-CH" sz="1800" b="1" kern="1200" dirty="0"/>
        </a:p>
      </dsp:txBody>
      <dsp:txXfrm>
        <a:off x="1172367" y="1962140"/>
        <a:ext cx="2169353" cy="615124"/>
      </dsp:txXfrm>
    </dsp:sp>
    <dsp:sp modelId="{35D1949C-3207-48EB-8F97-92543389BEA5}">
      <dsp:nvSpPr>
        <dsp:cNvPr id="0" name=""/>
        <dsp:cNvSpPr/>
      </dsp:nvSpPr>
      <dsp:spPr>
        <a:xfrm>
          <a:off x="3830809" y="1926756"/>
          <a:ext cx="1574413" cy="6816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Static</a:t>
          </a:r>
          <a:endParaRPr lang="de-CH" sz="1800" b="1" kern="1200" dirty="0"/>
        </a:p>
      </dsp:txBody>
      <dsp:txXfrm>
        <a:off x="3864086" y="1960033"/>
        <a:ext cx="1507859" cy="615124"/>
      </dsp:txXfrm>
    </dsp:sp>
    <dsp:sp modelId="{FF012424-F6BA-4E1C-B883-525074006C37}">
      <dsp:nvSpPr>
        <dsp:cNvPr id="0" name=""/>
        <dsp:cNvSpPr/>
      </dsp:nvSpPr>
      <dsp:spPr>
        <a:xfrm>
          <a:off x="5860186" y="1929579"/>
          <a:ext cx="2235907" cy="6816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Impact on the energy spread</a:t>
          </a:r>
          <a:endParaRPr lang="de-CH" sz="1800" b="1" kern="1200" dirty="0"/>
        </a:p>
      </dsp:txBody>
      <dsp:txXfrm>
        <a:off x="5893463" y="1962856"/>
        <a:ext cx="2169353" cy="615124"/>
      </dsp:txXfrm>
    </dsp:sp>
    <dsp:sp modelId="{DC059203-04FC-4FB9-9E8E-00416B0E936D}">
      <dsp:nvSpPr>
        <dsp:cNvPr id="0" name=""/>
        <dsp:cNvSpPr/>
      </dsp:nvSpPr>
      <dsp:spPr>
        <a:xfrm>
          <a:off x="1139090" y="3225198"/>
          <a:ext cx="2235907" cy="681678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Transverse</a:t>
          </a:r>
          <a:endParaRPr lang="de-CH" sz="1800" b="1" kern="1200" dirty="0"/>
        </a:p>
      </dsp:txBody>
      <dsp:txXfrm>
        <a:off x="1172367" y="3258475"/>
        <a:ext cx="2169353" cy="615124"/>
      </dsp:txXfrm>
    </dsp:sp>
    <dsp:sp modelId="{DD4B1308-9533-44BD-892C-581358549EDE}">
      <dsp:nvSpPr>
        <dsp:cNvPr id="0" name=""/>
        <dsp:cNvSpPr/>
      </dsp:nvSpPr>
      <dsp:spPr>
        <a:xfrm>
          <a:off x="3822179" y="2780962"/>
          <a:ext cx="1610344" cy="6816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Static</a:t>
          </a:r>
          <a:endParaRPr lang="de-CH" sz="1800" b="1" kern="1200" dirty="0"/>
        </a:p>
      </dsp:txBody>
      <dsp:txXfrm>
        <a:off x="3855456" y="2814239"/>
        <a:ext cx="1543790" cy="615124"/>
      </dsp:txXfrm>
    </dsp:sp>
    <dsp:sp modelId="{428CF475-996B-4EBC-BE64-558063559CC1}">
      <dsp:nvSpPr>
        <dsp:cNvPr id="0" name=""/>
        <dsp:cNvSpPr/>
      </dsp:nvSpPr>
      <dsp:spPr>
        <a:xfrm>
          <a:off x="5879705" y="2780962"/>
          <a:ext cx="2235907" cy="6816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Emittance growth due to components alignment</a:t>
          </a:r>
          <a:endParaRPr lang="de-CH" sz="1600" b="1" kern="1200" dirty="0"/>
        </a:p>
      </dsp:txBody>
      <dsp:txXfrm>
        <a:off x="5912982" y="2814239"/>
        <a:ext cx="2169353" cy="615124"/>
      </dsp:txXfrm>
    </dsp:sp>
    <dsp:sp modelId="{977D0CDC-E994-40D5-9BD3-1AAAAAE1378A}">
      <dsp:nvSpPr>
        <dsp:cNvPr id="0" name=""/>
        <dsp:cNvSpPr/>
      </dsp:nvSpPr>
      <dsp:spPr>
        <a:xfrm>
          <a:off x="3822179" y="3633060"/>
          <a:ext cx="1610344" cy="6816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Dynamics</a:t>
          </a:r>
          <a:endParaRPr lang="de-CH" sz="1800" b="1" kern="1200" dirty="0"/>
        </a:p>
      </dsp:txBody>
      <dsp:txXfrm>
        <a:off x="3855456" y="3666337"/>
        <a:ext cx="1543790" cy="615124"/>
      </dsp:txXfrm>
    </dsp:sp>
    <dsp:sp modelId="{13D50FDE-DC33-4406-B434-7401E59BE670}">
      <dsp:nvSpPr>
        <dsp:cNvPr id="0" name=""/>
        <dsp:cNvSpPr/>
      </dsp:nvSpPr>
      <dsp:spPr>
        <a:xfrm>
          <a:off x="5879705" y="3633060"/>
          <a:ext cx="2235907" cy="6816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Amplification of angle/orbit jitter</a:t>
          </a:r>
          <a:endParaRPr lang="de-CH" sz="1600" b="1" kern="1200" dirty="0"/>
        </a:p>
      </dsp:txBody>
      <dsp:txXfrm>
        <a:off x="5912982" y="3666337"/>
        <a:ext cx="2169353" cy="615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72479" y="249029"/>
            <a:ext cx="4282476" cy="336706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r>
              <a:rPr lang="de-CH" sz="900"/>
              <a:t>Kopfzeilentext</a:t>
            </a:r>
            <a:endParaRPr lang="de-CH" sz="9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092527" y="249029"/>
            <a:ext cx="1232669" cy="336706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200"/>
            </a:lvl1pPr>
          </a:lstStyle>
          <a:p>
            <a:fld id="{EEC665CA-D682-48EC-95D2-126FD6449D65}" type="datetime1">
              <a:rPr lang="de-CH" sz="900" smtClean="0"/>
              <a:t>13.09.2026</a:t>
            </a:fld>
            <a:endParaRPr lang="de-CH" sz="9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72479" y="9215733"/>
            <a:ext cx="4282476" cy="35969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r>
              <a:rPr lang="de-CH" sz="900"/>
              <a:t>Fusszeilentext</a:t>
            </a:r>
            <a:endParaRPr lang="de-CH" sz="9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092527" y="9215735"/>
            <a:ext cx="1232669" cy="359688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2CEDAA2C-602C-494B-9BFF-F0D7FF14E319}" type="slidenum">
              <a:rPr lang="de-CH" sz="900" smtClean="0"/>
              <a:t>‹#›</a:t>
            </a:fld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16250026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bildplatzhalter 11"/>
          <p:cNvSpPr>
            <a:spLocks noGrp="1" noRot="1" noChangeAspect="1"/>
          </p:cNvSpPr>
          <p:nvPr>
            <p:ph type="sldImg" idx="2"/>
          </p:nvPr>
        </p:nvSpPr>
        <p:spPr>
          <a:xfrm>
            <a:off x="495300" y="976313"/>
            <a:ext cx="6035675" cy="3395662"/>
          </a:xfrm>
          <a:prstGeom prst="rect">
            <a:avLst/>
          </a:prstGeom>
          <a:noFill/>
          <a:ln w="3175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4"/>
          </p:nvPr>
        </p:nvSpPr>
        <p:spPr>
          <a:xfrm>
            <a:off x="768425" y="9457663"/>
            <a:ext cx="2210808" cy="19487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/>
            </a:lvl1pPr>
          </a:lstStyle>
          <a:p>
            <a:r>
              <a:rPr lang="de-CH" dirty="0"/>
              <a:t>Fusszeilentext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5"/>
          </p:nvPr>
        </p:nvSpPr>
        <p:spPr>
          <a:xfrm>
            <a:off x="5414612" y="9457663"/>
            <a:ext cx="863510" cy="19487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/>
            </a:lvl1pPr>
          </a:lstStyle>
          <a:p>
            <a:fld id="{83C81C81-E364-4366-A610-2DB15FF98538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16" name="Notizenplatzhalter 15"/>
          <p:cNvSpPr>
            <a:spLocks noGrp="1"/>
          </p:cNvSpPr>
          <p:nvPr>
            <p:ph type="body" sz="quarter" idx="3"/>
          </p:nvPr>
        </p:nvSpPr>
        <p:spPr>
          <a:xfrm>
            <a:off x="766621" y="4650634"/>
            <a:ext cx="5511501" cy="46121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idx="1"/>
          </p:nvPr>
        </p:nvSpPr>
        <p:spPr>
          <a:xfrm>
            <a:off x="4192602" y="462286"/>
            <a:ext cx="2076877" cy="201618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900"/>
            </a:lvl1pPr>
          </a:lstStyle>
          <a:p>
            <a:fld id="{A17AAF7D-4283-4014-80F4-26E915FEACF8}" type="datetime1">
              <a:rPr lang="de-CH" smtClean="0"/>
              <a:t>13.09.2026</a:t>
            </a:fld>
            <a:endParaRPr lang="de-CH" dirty="0"/>
          </a:p>
        </p:txBody>
      </p:sp>
      <p:sp>
        <p:nvSpPr>
          <p:cNvPr id="18" name="Kopfzeilenplatzhalter 17"/>
          <p:cNvSpPr>
            <a:spLocks noGrp="1"/>
          </p:cNvSpPr>
          <p:nvPr>
            <p:ph type="hdr" sz="quarter"/>
          </p:nvPr>
        </p:nvSpPr>
        <p:spPr>
          <a:xfrm>
            <a:off x="757978" y="468975"/>
            <a:ext cx="3220500" cy="194929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900"/>
            </a:lvl1pPr>
          </a:lstStyle>
          <a:p>
            <a:r>
              <a:rPr lang="de-CH"/>
              <a:t>Kopfzeilentext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170970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spcAft>
        <a:spcPts val="60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77800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357188" indent="-17938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534988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720725" indent="-18573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19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46332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4DA2638D-B38B-003C-CEF8-94606F0C04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6" y="1558"/>
            <a:ext cx="12189228" cy="685488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B1FE6A2-0C6A-9BEE-D675-F84989D3C0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854"/>
            <a:ext cx="8045451" cy="200799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9A7B534-9AA2-7BDC-83B8-A11FF9792B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2"/>
          <a:stretch/>
        </p:blipFill>
        <p:spPr>
          <a:xfrm>
            <a:off x="2532062" y="536705"/>
            <a:ext cx="2162109" cy="40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99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Blu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6E0B8465-E746-9D70-F459-A9E689DBA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" y="1948"/>
            <a:ext cx="12190615" cy="68556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8045451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000367" cy="41173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8DCFFAF-CE03-EAAE-EF7B-2D9CE7DA64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2"/>
          <a:stretch/>
        </p:blipFill>
        <p:spPr>
          <a:xfrm>
            <a:off x="1703512" y="441232"/>
            <a:ext cx="1219347" cy="22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68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F590BA4F-2B46-0F93-906A-902CA5CD3C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" y="1948"/>
            <a:ext cx="12190615" cy="68556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8045451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EA9535A-62CA-463C-3EC2-C8F0DB0BA1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2"/>
          <a:stretch/>
        </p:blipFill>
        <p:spPr>
          <a:xfrm>
            <a:off x="2532062" y="536705"/>
            <a:ext cx="2162109" cy="40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41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DFD2566-A3FD-67ED-A874-3763AC327B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2"/>
          <a:stretch/>
        </p:blipFill>
        <p:spPr>
          <a:xfrm>
            <a:off x="2532061" y="534324"/>
            <a:ext cx="2164491" cy="4080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624634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6870C5F-11D5-8460-287C-2F6348198F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2"/>
          <a:stretch/>
        </p:blipFill>
        <p:spPr>
          <a:xfrm>
            <a:off x="2532061" y="534324"/>
            <a:ext cx="2164491" cy="40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49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A8AE9AD-12B1-0B9A-D618-19C2B2C188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2"/>
          <a:stretch/>
        </p:blipFill>
        <p:spPr>
          <a:xfrm>
            <a:off x="2532061" y="534324"/>
            <a:ext cx="2164491" cy="40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75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Pi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182E6CA-D243-3684-56BE-12FABE3FF3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2"/>
          <a:stretch/>
        </p:blipFill>
        <p:spPr>
          <a:xfrm>
            <a:off x="2532061" y="534324"/>
            <a:ext cx="2164491" cy="40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51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4E84F3-2080-4163-B18A-D9792ECF084C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250825" indent="-250825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6DA47E-D7F3-07E8-00B3-57D325A0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5134" y="305378"/>
            <a:ext cx="881465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5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60BA4C1-9D90-413F-BC8E-FC708948DF54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250825" indent="-250825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6DA47E-D7F3-07E8-00B3-57D325A0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5134" y="305378"/>
            <a:ext cx="881465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4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A707-816F-4DBF-9FC1-48440001C7D7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/>
            </a:lvl1pPr>
            <a:lvl2pPr marL="0" indent="0">
              <a:buFontTx/>
              <a:buNone/>
              <a:defRPr/>
            </a:lvl2pPr>
            <a:lvl3pPr marL="250825" indent="-250825">
              <a:defRPr/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3975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Yello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B385C-7712-4F59-90E0-BF5F17A76AFF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/>
            </a:lvl1pPr>
            <a:lvl2pPr marL="0" indent="0">
              <a:buFontTx/>
              <a:buNone/>
              <a:defRPr/>
            </a:lvl2pPr>
            <a:lvl3pPr marL="250825" indent="-250825">
              <a:defRPr/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2531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8964613" cy="4644616"/>
          </a:xfrm>
        </p:spPr>
        <p:txBody>
          <a:bodyPr/>
          <a:lstStyle>
            <a:lvl1pPr defTabSz="984250">
              <a:tabLst>
                <a:tab pos="536575" algn="l"/>
              </a:tabLst>
              <a:defRPr/>
            </a:lvl1pPr>
            <a:lvl2pPr>
              <a:tabLst>
                <a:tab pos="536575" algn="l"/>
              </a:tabLst>
              <a:defRPr/>
            </a:lvl2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E6CB-B32D-41BB-A431-31ACE27797AC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939BEE7-204C-1008-67F3-C8FC6E64EB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479570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tra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10801349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63D4-5156-42CD-86D2-F9C48C35F25C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65109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5291476" cy="464461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008EA-072D-4E88-A4E3-7561DD02B0D9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3327075-DC64-5DAB-E02B-8A18CBF5A9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5201" y="1376773"/>
            <a:ext cx="5291474" cy="464461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8788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5292725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872E-A9CB-4516-A020-A04A2928C07F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3948" y="1449389"/>
            <a:ext cx="529272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3599391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03950" y="1376773"/>
            <a:ext cx="5292724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FD1A0-E3CA-4CD4-9E05-451A1800B6F9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813573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024D5AC-18B7-42A0-8763-5161D9B6B2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5" y="1449389"/>
            <a:ext cx="8964613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B216CB-AE9D-4C01-AD48-4B79158751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2EE5DD-8223-4F0C-9C85-5070DE4DBF46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E67269-0443-40A6-8D53-CF9C30AE72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D2179C-3288-47A5-A587-1B7255A2C3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51753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115EF-DBE8-4715-8E4D-3572642C6FC2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4571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1449389"/>
            <a:ext cx="5292725" cy="4571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3152932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4A55-A700-485F-B5C2-827481B42513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7129461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99B93C7-FD88-F860-2772-AA3BFEC82D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73706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E1C9E-DE46-47F4-999C-A6440E82C6E8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345757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5A45EC1-6C70-C75B-70A0-557B1FE6DA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72432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02DA9-A50D-40A4-A931-BC275A2EBFA0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7213" y="3843389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C772A35F-591D-5A80-72BC-28B068C3A5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920425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39A11-DEB0-4E52-A890-5DCCA2942D1F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17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7213" y="3843389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CE065AA4-86F5-4BAD-ED9D-98129FDEFEF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40688" y="3843387"/>
            <a:ext cx="3455986" cy="217800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089D7F61-76FC-5B15-D914-2BB427BF71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13834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3221E-9575-4F07-B839-745025E02771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ED849DD-27BF-60D5-0E2A-BC6C9A827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7129463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8CA68BBC-536B-0C49-B239-F2A8A8ACBA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1000847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wid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EB00C-1486-4C07-A8B7-272553D42C76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17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CE065AA4-86F5-4BAD-ED9D-98129FDEFEF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40688" y="3843387"/>
            <a:ext cx="3455986" cy="217800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ED849DD-27BF-60D5-0E2A-BC6C9A827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7129463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91598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DF8B-CF50-41FC-A12B-AAA89A0E8E51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1449389"/>
            <a:ext cx="5292725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47A0213-C397-B258-EE3A-69DBB54DD3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4553982"/>
            <a:ext cx="5291476" cy="146740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E0905A-F588-783E-2408-3EEBCC47B7C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05201" y="4553982"/>
            <a:ext cx="5291474" cy="146740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212682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B2750-6DAD-4BB3-A314-C78FD87B7140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987724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11B3F6C3-759F-AE0A-F24C-FF78D18C5F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5" y="1449388"/>
            <a:ext cx="3457575" cy="2987724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982B28-131F-0EF1-DBEF-7E5426DA6F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368801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A5C3130-D9C4-9998-9902-8B054B64116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40688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58806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6C5A0-2FE0-40AF-833F-851850EA9092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2784F6E-FB73-D6E4-8C2C-41F75D7C72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5327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A8E577-195E-4B1A-BC32-FE3D591B8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8673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0646FBB3-9915-B3D3-1716-7B2E4AB38A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50050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3FC8EB0-667A-22B3-F4B0-8DFF686556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0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2B3EE353-935F-47F2-890E-86D599D69C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5325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7650EC49-433E-6552-2740-6B65EFF94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9108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8A397CC-14F5-DD8F-565D-CB576CCEF0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2891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52C714DB-CD94-62D4-DBCC-363F77E96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56675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02172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CB552-B1A6-488D-8881-5C09CE5975F9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8983A1D-4D6A-20A1-246F-D90E834D6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1EC548A2-BD24-9227-A6CD-523677F543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1FDEC21-8808-4E1C-5D07-37DFA51175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5" y="1449388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C093E107-B829-CEE4-9295-B1B84BEAE1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67212" y="3852000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269E9327-75CD-A94E-4F13-6C971DCF19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40688" y="3852000"/>
            <a:ext cx="3455986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7B4B6D58-21AF-6B45-2504-E31EDE54A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325" y="3852000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7EDE1E8A-EFD6-AFE3-8FC8-A8781D081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90B09162-F170-AF79-446C-2FD12FCF2E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2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B625CAA8-22B4-0491-F50F-A64DB81820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688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33B6E2E-EE51-3815-5A82-51C2D0BDCD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5325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DC029808-0B66-A918-9826-7CF902C7DE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7212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0C032556-82F7-0D1B-C717-506C730F76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0688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472543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776C6-FBF2-400C-840B-70F64F70310D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2784F6E-FB73-D6E4-8C2C-41F75D7C72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5327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A8E577-195E-4B1A-BC32-FE3D591B8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8673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0646FBB3-9915-B3D3-1716-7B2E4AB38A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50050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3FC8EB0-667A-22B3-F4B0-8DFF686556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0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7650EC49-433E-6552-2740-6B65EFF94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9108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8A397CC-14F5-DD8F-565D-CB576CCEF0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8300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52C714DB-CD94-62D4-DBCC-363F77E96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56675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FF900A0F-DD38-976A-BFC1-92B5ACB7395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95325" y="3852000"/>
            <a:ext cx="2538000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Textplatzhalter 19">
            <a:extLst>
              <a:ext uri="{FF2B5EF4-FFF2-40B4-BE49-F238E27FC236}">
                <a16:creationId xmlns:a16="http://schemas.microsoft.com/office/drawing/2014/main" id="{530B9B83-A2E6-A97A-6B7B-389BCDC2C8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5325" y="3299877"/>
            <a:ext cx="253682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1" name="Textplatzhalter 19">
            <a:extLst>
              <a:ext uri="{FF2B5EF4-FFF2-40B4-BE49-F238E27FC236}">
                <a16:creationId xmlns:a16="http://schemas.microsoft.com/office/drawing/2014/main" id="{CD6A5AE7-8194-069E-96C6-A9A19A691F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689101"/>
            <a:ext cx="2540001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2" name="Textplatzhalter 19">
            <a:extLst>
              <a:ext uri="{FF2B5EF4-FFF2-40B4-BE49-F238E27FC236}">
                <a16:creationId xmlns:a16="http://schemas.microsoft.com/office/drawing/2014/main" id="{E33B1E40-AEE0-028C-74FA-4DA2F2785C8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48050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3" name="Textplatzhalter 19">
            <a:extLst>
              <a:ext uri="{FF2B5EF4-FFF2-40B4-BE49-F238E27FC236}">
                <a16:creationId xmlns:a16="http://schemas.microsoft.com/office/drawing/2014/main" id="{6CF8C6E7-2EBA-0F42-5F97-0B15A298F5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08300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6" name="Textplatzhalter 19">
            <a:extLst>
              <a:ext uri="{FF2B5EF4-FFF2-40B4-BE49-F238E27FC236}">
                <a16:creationId xmlns:a16="http://schemas.microsoft.com/office/drawing/2014/main" id="{A8581B57-63E2-3060-2AF6-9711ABA149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55617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615C431B-993D-61F7-28CB-6E9C6E916B2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957560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5F9CC3CC-2D09-5169-EE63-2F307DD025A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448937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05CD9CF5-8030-A2FA-B5F1-BDE8A3AB64F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202837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331809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lv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10AD-AB05-42A8-9D28-23EA7315BF70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8983A1D-4D6A-20A1-246F-D90E834D6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1EC548A2-BD24-9227-A6CD-523677F543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874248" y="1449389"/>
            <a:ext cx="1622425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1FDEC21-8808-4E1C-5D07-37DFA51175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6" y="144938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C093E107-B829-CEE4-9295-B1B84BEAE1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67212" y="385199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269E9327-75CD-A94E-4F13-6C971DCF19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40688" y="3852000"/>
            <a:ext cx="1619250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7B4B6D58-21AF-6B45-2504-E31EDE54A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326" y="385199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7EDE1E8A-EFD6-AFE3-8FC8-A8781D081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6" y="5589240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90B09162-F170-AF79-446C-2FD12FCF2E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2" y="5589240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B625CAA8-22B4-0491-F50F-A64DB81820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688" y="5589240"/>
            <a:ext cx="161999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33B6E2E-EE51-3815-5A82-51C2D0BDCD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5326" y="3204724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DC029808-0B66-A918-9826-7CF902C7DE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7212" y="3204724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0C032556-82F7-0D1B-C717-506C730F76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875092" y="3204724"/>
            <a:ext cx="1623171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C50D6C7-B8FE-16E3-A56F-215DF2E7FD0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532062" y="144938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7" name="Textplatzhalter 19">
            <a:extLst>
              <a:ext uri="{FF2B5EF4-FFF2-40B4-BE49-F238E27FC236}">
                <a16:creationId xmlns:a16="http://schemas.microsoft.com/office/drawing/2014/main" id="{F254DC50-8CC2-CE50-0FB2-B9D82F2F6F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32062" y="3204724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4356FD2E-817C-6008-A624-C0ED226EC77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202363" y="1449389"/>
            <a:ext cx="1622425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Textplatzhalter 19">
            <a:extLst>
              <a:ext uri="{FF2B5EF4-FFF2-40B4-BE49-F238E27FC236}">
                <a16:creationId xmlns:a16="http://schemas.microsoft.com/office/drawing/2014/main" id="{B844240D-6410-EAE1-FBFE-02793B43B59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2362" y="3204724"/>
            <a:ext cx="162242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4729A6D7-E881-5FD5-1C1E-FD7A660187B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040688" y="1449389"/>
            <a:ext cx="1619250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3" name="Textplatzhalter 19">
            <a:extLst>
              <a:ext uri="{FF2B5EF4-FFF2-40B4-BE49-F238E27FC236}">
                <a16:creationId xmlns:a16="http://schemas.microsoft.com/office/drawing/2014/main" id="{86799E5C-45B4-E8EF-0A33-26FADBDA89C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40688" y="3204724"/>
            <a:ext cx="161999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0480596-0358-6167-AD5A-A43149936E4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532062" y="385199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6" name="Textplatzhalter 19">
            <a:extLst>
              <a:ext uri="{FF2B5EF4-FFF2-40B4-BE49-F238E27FC236}">
                <a16:creationId xmlns:a16="http://schemas.microsoft.com/office/drawing/2014/main" id="{99EB327B-0262-FA88-4B41-185878FCDBA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32062" y="5589240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7" name="Bildplatzhalter 4">
            <a:extLst>
              <a:ext uri="{FF2B5EF4-FFF2-40B4-BE49-F238E27FC236}">
                <a16:creationId xmlns:a16="http://schemas.microsoft.com/office/drawing/2014/main" id="{7383DAC6-063E-B185-1200-CBEAF6F1917B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203950" y="385199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8" name="Textplatzhalter 19">
            <a:extLst>
              <a:ext uri="{FF2B5EF4-FFF2-40B4-BE49-F238E27FC236}">
                <a16:creationId xmlns:a16="http://schemas.microsoft.com/office/drawing/2014/main" id="{814D2A83-C214-5D3D-33E5-499378F10F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03950" y="5589240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9" name="Bildplatzhalter 4">
            <a:extLst>
              <a:ext uri="{FF2B5EF4-FFF2-40B4-BE49-F238E27FC236}">
                <a16:creationId xmlns:a16="http://schemas.microsoft.com/office/drawing/2014/main" id="{0C7EA178-EA7E-CEB6-BCCA-A6C695A390C4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873502" y="3852000"/>
            <a:ext cx="1623171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0" name="Textplatzhalter 19">
            <a:extLst>
              <a:ext uri="{FF2B5EF4-FFF2-40B4-BE49-F238E27FC236}">
                <a16:creationId xmlns:a16="http://schemas.microsoft.com/office/drawing/2014/main" id="{67FC58FF-0434-E3CF-0015-FA751A6F2C4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874346" y="5589240"/>
            <a:ext cx="162391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221216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ull siz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BE162-503C-4BD8-8879-ABE2B492B94E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0"/>
            <a:ext cx="5988052" cy="685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598805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41314079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52956-A07D-4142-998D-643983E6B7D7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36847926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837984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54461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quarter" idx="13" hasCustomPrompt="1"/>
          </p:nvPr>
        </p:nvSpPr>
        <p:spPr bwMode="auto"/>
        <p:txBody>
          <a:bodyPr/>
          <a:lstStyle>
            <a:lvl1pPr marL="17780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>
                <a:latin typeface="+mn-lt"/>
              </a:defRPr>
            </a:lvl1pPr>
            <a:lvl2pPr marL="35560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>
                <a:latin typeface="+mn-lt"/>
              </a:defRPr>
            </a:lvl2pPr>
            <a:lvl3pPr marL="539750" marR="0" indent="-18415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>
                <a:latin typeface="+mn-lt"/>
              </a:defRPr>
            </a:lvl3pPr>
            <a:lvl4pPr marL="71755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>
                <a:latin typeface="+mn-lt"/>
              </a:defRPr>
            </a:lvl4pPr>
            <a:lvl5pPr marL="89535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>
                <a:latin typeface="+mn-lt"/>
              </a:defRPr>
            </a:lvl5pPr>
            <a:lvl6pPr marL="1074738" indent="-179388">
              <a:lnSpc>
                <a:spcPct val="110000"/>
              </a:lnSpc>
              <a:buClr>
                <a:schemeClr val="tx1"/>
              </a:buClr>
              <a:buFont typeface="Symbol"/>
              <a:buChar char="-"/>
              <a:defRPr sz="1600"/>
            </a:lvl6pPr>
            <a:lvl7pPr marL="1257300" indent="-182563">
              <a:lnSpc>
                <a:spcPct val="110000"/>
              </a:lnSpc>
              <a:buFont typeface="Symbol"/>
              <a:buChar char="-"/>
              <a:defRPr sz="1600"/>
            </a:lvl7pPr>
            <a:lvl8pPr marL="1436688" indent="-179388">
              <a:lnSpc>
                <a:spcPct val="110000"/>
              </a:lnSpc>
              <a:buFont typeface="Symbol"/>
              <a:buChar char="-"/>
              <a:defRPr sz="1600"/>
            </a:lvl8pPr>
            <a:lvl9pPr marL="1614488" indent="-177800">
              <a:lnSpc>
                <a:spcPct val="110000"/>
              </a:lnSpc>
              <a:buFont typeface="Symbol"/>
              <a:buChar char="-"/>
              <a:defRPr sz="1600"/>
            </a:lvl9pPr>
          </a:lstStyle>
          <a:p>
            <a:pPr lvl="0">
              <a:defRPr/>
            </a:pPr>
            <a:r>
              <a:rPr lang="en-GB"/>
              <a:t>Mastertextformat bearbeiten</a:t>
            </a:r>
          </a:p>
          <a:p>
            <a:pPr lvl="1">
              <a:defRPr/>
            </a:pPr>
            <a:r>
              <a:rPr lang="en-GB"/>
              <a:t>Zweite Ebene</a:t>
            </a:r>
          </a:p>
          <a:p>
            <a:pPr lvl="2">
              <a:defRPr/>
            </a:pPr>
            <a:r>
              <a:rPr lang="en-GB"/>
              <a:t>Dritte Ebene</a:t>
            </a:r>
          </a:p>
          <a:p>
            <a:pPr lvl="3">
              <a:defRPr/>
            </a:pPr>
            <a:r>
              <a:rPr lang="en-GB"/>
              <a:t>Vierte Ebene</a:t>
            </a:r>
          </a:p>
          <a:p>
            <a:pPr lvl="4">
              <a:defRPr/>
            </a:pPr>
            <a:r>
              <a:rPr lang="en-GB"/>
              <a:t>Fünfte Ebene</a:t>
            </a:r>
          </a:p>
          <a:p>
            <a:pPr lvl="5">
              <a:defRPr/>
            </a:pPr>
            <a:r>
              <a:rPr lang="en-GB"/>
              <a:t>Sechste Ebene</a:t>
            </a:r>
          </a:p>
          <a:p>
            <a:pPr lvl="6">
              <a:defRPr/>
            </a:pPr>
            <a:r>
              <a:rPr lang="en-GB"/>
              <a:t>Siebte Ebene</a:t>
            </a:r>
          </a:p>
          <a:p>
            <a:pPr lvl="7">
              <a:defRPr/>
            </a:pPr>
            <a:r>
              <a:rPr lang="en-GB"/>
              <a:t>Achte Ebene</a:t>
            </a:r>
          </a:p>
          <a:p>
            <a:pPr lvl="8">
              <a:defRPr/>
            </a:pPr>
            <a:r>
              <a:rPr lang="en-GB"/>
              <a:t>Neunte Ebene</a:t>
            </a:r>
            <a:endParaRPr lang="en-GB" sz="1800" b="0" i="0" u="none" strike="noStrike" cap="none" spc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latin typeface="Rockwell"/>
              <a:ea typeface="+mn-ea"/>
              <a:cs typeface="+mn-cs"/>
            </a:endParaRP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2771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3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quarter" idx="13" hasCustomPrompt="1"/>
          </p:nvPr>
        </p:nvSpPr>
        <p:spPr bwMode="auto"/>
        <p:txBody>
          <a:bodyPr/>
          <a:lstStyle>
            <a:lvl1pPr marL="17780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>
                <a:latin typeface="+mn-lt"/>
              </a:defRPr>
            </a:lvl1pPr>
            <a:lvl2pPr marL="35560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>
                <a:latin typeface="+mn-lt"/>
              </a:defRPr>
            </a:lvl2pPr>
            <a:lvl3pPr marL="539750" marR="0" indent="-18415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>
                <a:latin typeface="+mn-lt"/>
              </a:defRPr>
            </a:lvl3pPr>
            <a:lvl4pPr marL="71755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>
                <a:latin typeface="+mn-lt"/>
              </a:defRPr>
            </a:lvl4pPr>
            <a:lvl5pPr marL="89535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>
                <a:latin typeface="+mn-lt"/>
              </a:defRPr>
            </a:lvl5pPr>
            <a:lvl6pPr marL="1074738" indent="-179388">
              <a:lnSpc>
                <a:spcPct val="110000"/>
              </a:lnSpc>
              <a:buClr>
                <a:schemeClr val="tx1"/>
              </a:buClr>
              <a:buFont typeface="Symbol"/>
              <a:buChar char="-"/>
              <a:defRPr sz="1600"/>
            </a:lvl6pPr>
            <a:lvl7pPr marL="1257300" indent="-182563">
              <a:lnSpc>
                <a:spcPct val="110000"/>
              </a:lnSpc>
              <a:buFont typeface="Symbol"/>
              <a:buChar char="-"/>
              <a:defRPr sz="1600"/>
            </a:lvl7pPr>
            <a:lvl8pPr marL="1436688" indent="-179388">
              <a:lnSpc>
                <a:spcPct val="110000"/>
              </a:lnSpc>
              <a:buFont typeface="Symbol"/>
              <a:buChar char="-"/>
              <a:defRPr sz="1600"/>
            </a:lvl8pPr>
            <a:lvl9pPr marL="1614488" indent="-177800">
              <a:lnSpc>
                <a:spcPct val="110000"/>
              </a:lnSpc>
              <a:buFont typeface="Symbol"/>
              <a:buChar char="-"/>
              <a:defRPr sz="1600"/>
            </a:lvl9pPr>
          </a:lstStyle>
          <a:p>
            <a:pPr lvl="0">
              <a:defRPr/>
            </a:pPr>
            <a:r>
              <a:rPr lang="en-GB"/>
              <a:t>Mastertextformat bearbeiten</a:t>
            </a:r>
          </a:p>
          <a:p>
            <a:pPr lvl="1">
              <a:defRPr/>
            </a:pPr>
            <a:r>
              <a:rPr lang="en-GB"/>
              <a:t>Zweite Ebene</a:t>
            </a:r>
          </a:p>
          <a:p>
            <a:pPr lvl="2">
              <a:defRPr/>
            </a:pPr>
            <a:r>
              <a:rPr lang="en-GB"/>
              <a:t>Dritte Ebene</a:t>
            </a:r>
          </a:p>
          <a:p>
            <a:pPr lvl="3">
              <a:defRPr/>
            </a:pPr>
            <a:r>
              <a:rPr lang="en-GB"/>
              <a:t>Vierte Ebene</a:t>
            </a:r>
          </a:p>
          <a:p>
            <a:pPr lvl="4">
              <a:defRPr/>
            </a:pPr>
            <a:r>
              <a:rPr lang="en-GB"/>
              <a:t>Fünfte Ebene</a:t>
            </a:r>
          </a:p>
          <a:p>
            <a:pPr lvl="5">
              <a:defRPr/>
            </a:pPr>
            <a:r>
              <a:rPr lang="en-GB"/>
              <a:t>Sechste Ebene</a:t>
            </a:r>
          </a:p>
          <a:p>
            <a:pPr lvl="6">
              <a:defRPr/>
            </a:pPr>
            <a:r>
              <a:rPr lang="en-GB"/>
              <a:t>Siebte Ebene</a:t>
            </a:r>
          </a:p>
          <a:p>
            <a:pPr lvl="7">
              <a:defRPr/>
            </a:pPr>
            <a:r>
              <a:rPr lang="en-GB"/>
              <a:t>Achte Ebene</a:t>
            </a:r>
          </a:p>
          <a:p>
            <a:pPr lvl="8">
              <a:defRPr/>
            </a:pPr>
            <a:r>
              <a:rPr lang="en-GB"/>
              <a:t>Neunte Ebene</a:t>
            </a:r>
            <a:endParaRPr lang="en-GB" sz="1800" b="0" i="0" u="none" strike="noStrike" cap="none" spc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latin typeface="Rockwell"/>
              <a:ea typeface="+mn-ea"/>
              <a:cs typeface="+mn-cs"/>
            </a:endParaRP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 bwMode="auto">
          <a:xfrm>
            <a:off x="10941749" y="6655527"/>
            <a:ext cx="767656" cy="196850"/>
          </a:xfrm>
        </p:spPr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/>
              <a:t>‹#›</a:t>
            </a:fld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581400" y="6557464"/>
            <a:ext cx="4953000" cy="196123"/>
          </a:xfrm>
        </p:spPr>
        <p:txBody>
          <a:bodyPr/>
          <a:lstStyle>
            <a:lvl2pPr marL="177800" indent="0" algn="ctr">
              <a:buNone/>
              <a:defRPr sz="1200"/>
            </a:lvl2pPr>
          </a:lstStyle>
          <a:p>
            <a:pPr lvl="1">
              <a:defRPr/>
            </a:pPr>
            <a:r>
              <a:rPr lang="en-US"/>
              <a:t>Simona Bettoni:: simona.bettoni@psi.ch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65808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Add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325" y="1376364"/>
            <a:ext cx="10801275" cy="46450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875837" y="6404573"/>
            <a:ext cx="1620837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719FEF2-6262-442A-8B9E-C58A73299CFD}" type="datetime1">
              <a:rPr lang="de-CH" noProof="0" smtClean="0"/>
              <a:t>13.09.2026</a:t>
            </a:fld>
            <a:endParaRPr lang="en-GB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14487" y="6404573"/>
            <a:ext cx="8045451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PSI Center for Accelerator Science and Engineering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95325" y="6404573"/>
            <a:ext cx="703263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C2031EC-4715-FBAB-E65E-0A3E5D91D8E4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133" y="305378"/>
            <a:ext cx="881467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6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5" r:id="rId2"/>
    <p:sldLayoutId id="2147483713" r:id="rId3"/>
    <p:sldLayoutId id="2147483721" r:id="rId4"/>
    <p:sldLayoutId id="2147483738" r:id="rId5"/>
    <p:sldLayoutId id="2147483739" r:id="rId6"/>
    <p:sldLayoutId id="2147483740" r:id="rId7"/>
    <p:sldLayoutId id="2147483694" r:id="rId8"/>
    <p:sldLayoutId id="2147483737" r:id="rId9"/>
    <p:sldLayoutId id="2147483692" r:id="rId10"/>
    <p:sldLayoutId id="2147483693" r:id="rId11"/>
    <p:sldLayoutId id="2147483659" r:id="rId12"/>
    <p:sldLayoutId id="2147483666" r:id="rId13"/>
    <p:sldLayoutId id="2147483667" r:id="rId14"/>
    <p:sldLayoutId id="2147483668" r:id="rId15"/>
    <p:sldLayoutId id="2147483669" r:id="rId16"/>
    <p:sldLayoutId id="2147483665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95" r:id="rId25"/>
    <p:sldLayoutId id="2147483677" r:id="rId26"/>
    <p:sldLayoutId id="2147483679" r:id="rId27"/>
    <p:sldLayoutId id="2147483678" r:id="rId28"/>
    <p:sldLayoutId id="2147483680" r:id="rId29"/>
    <p:sldLayoutId id="2147483681" r:id="rId30"/>
    <p:sldLayoutId id="2147483682" r:id="rId31"/>
    <p:sldLayoutId id="2147483683" r:id="rId32"/>
    <p:sldLayoutId id="2147483663" r:id="rId33"/>
    <p:sldLayoutId id="2147483664" r:id="rId34"/>
    <p:sldLayoutId id="2147483741" r:id="rId35"/>
    <p:sldLayoutId id="2147483743" r:id="rId3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+mj-lt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04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8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3" orient="horz" pos="4110" userDrawn="1">
          <p15:clr>
            <a:srgbClr val="A4A3A4"/>
          </p15:clr>
        </p15:guide>
        <p15:guide id="4" orient="horz" pos="913" userDrawn="1">
          <p15:clr>
            <a:srgbClr val="A4A3A4"/>
          </p15:clr>
        </p15:guide>
        <p15:guide id="5" pos="3772" userDrawn="1">
          <p15:clr>
            <a:srgbClr val="A4A3A4"/>
          </p15:clr>
        </p15:guide>
        <p15:guide id="6" pos="3908" userDrawn="1">
          <p15:clr>
            <a:srgbClr val="A4A3A4"/>
          </p15:clr>
        </p15:guide>
        <p15:guide id="7" pos="2751" userDrawn="1">
          <p15:clr>
            <a:srgbClr val="A4A3A4"/>
          </p15:clr>
        </p15:guide>
        <p15:guide id="8" pos="2615" userDrawn="1">
          <p15:clr>
            <a:srgbClr val="A4A3A4"/>
          </p15:clr>
        </p15:guide>
        <p15:guide id="9" pos="1595" userDrawn="1">
          <p15:clr>
            <a:srgbClr val="A4A3A4"/>
          </p15:clr>
        </p15:guide>
        <p15:guide id="10" pos="1459" userDrawn="1">
          <p15:clr>
            <a:srgbClr val="A4A3A4"/>
          </p15:clr>
        </p15:guide>
        <p15:guide id="11" pos="4929" userDrawn="1">
          <p15:clr>
            <a:srgbClr val="A4A3A4"/>
          </p15:clr>
        </p15:guide>
        <p15:guide id="12" pos="5065" userDrawn="1">
          <p15:clr>
            <a:srgbClr val="A4A3A4"/>
          </p15:clr>
        </p15:guide>
        <p15:guide id="13" pos="6085" userDrawn="1">
          <p15:clr>
            <a:srgbClr val="A4A3A4"/>
          </p15:clr>
        </p15:guide>
        <p15:guide id="14" pos="6221" userDrawn="1">
          <p15:clr>
            <a:srgbClr val="A4A3A4"/>
          </p15:clr>
        </p15:guide>
        <p15:guide id="15" pos="2172" userDrawn="1">
          <p15:clr>
            <a:srgbClr val="A4A3A4"/>
          </p15:clr>
        </p15:guide>
        <p15:guide id="16" pos="2036" userDrawn="1">
          <p15:clr>
            <a:srgbClr val="A4A3A4"/>
          </p15:clr>
        </p15:guide>
        <p15:guide id="17" pos="3194" userDrawn="1">
          <p15:clr>
            <a:srgbClr val="A4A3A4"/>
          </p15:clr>
        </p15:guide>
        <p15:guide id="18" pos="3330" userDrawn="1">
          <p15:clr>
            <a:srgbClr val="A4A3A4"/>
          </p15:clr>
        </p15:guide>
        <p15:guide id="19" pos="881" userDrawn="1">
          <p15:clr>
            <a:srgbClr val="A4A3A4"/>
          </p15:clr>
        </p15:guide>
        <p15:guide id="20" pos="1017" userDrawn="1">
          <p15:clr>
            <a:srgbClr val="A4A3A4"/>
          </p15:clr>
        </p15:guide>
        <p15:guide id="21" pos="4351" userDrawn="1">
          <p15:clr>
            <a:srgbClr val="A4A3A4"/>
          </p15:clr>
        </p15:guide>
        <p15:guide id="22" pos="4487" userDrawn="1">
          <p15:clr>
            <a:srgbClr val="A4A3A4"/>
          </p15:clr>
        </p15:guide>
        <p15:guide id="23" pos="5508" userDrawn="1">
          <p15:clr>
            <a:srgbClr val="A4A3A4"/>
          </p15:clr>
        </p15:guide>
        <p15:guide id="24" pos="5642" userDrawn="1">
          <p15:clr>
            <a:srgbClr val="A4A3A4"/>
          </p15:clr>
        </p15:guide>
        <p15:guide id="25" pos="6663" userDrawn="1">
          <p15:clr>
            <a:srgbClr val="A4A3A4"/>
          </p15:clr>
        </p15:guide>
        <p15:guide id="26" pos="6799" userDrawn="1">
          <p15:clr>
            <a:srgbClr val="A4A3A4"/>
          </p15:clr>
        </p15:guide>
        <p15:guide id="27" orient="horz" pos="229" userDrawn="1">
          <p15:clr>
            <a:srgbClr val="A4A3A4"/>
          </p15:clr>
        </p15:guide>
        <p15:guide id="28" orient="horz" pos="867" userDrawn="1">
          <p15:clr>
            <a:srgbClr val="A4A3A4"/>
          </p15:clr>
        </p15:guide>
        <p15:guide id="29" orient="horz" pos="379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indico.slac.stanford.edu/event/10540/" TargetMode="Externa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image" Target="../media/image49.png"/><Relationship Id="rId7" Type="http://schemas.openxmlformats.org/officeDocument/2006/relationships/image" Target="../media/image54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3.emf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4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image" Target="../media/image59.png"/><Relationship Id="rId7" Type="http://schemas.openxmlformats.org/officeDocument/2006/relationships/image" Target="../media/image63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10.emf"/><Relationship Id="rId4" Type="http://schemas.openxmlformats.org/officeDocument/2006/relationships/image" Target="../media/image60.png"/><Relationship Id="rId9" Type="http://schemas.openxmlformats.org/officeDocument/2006/relationships/image" Target="../media/image6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2.png"/><Relationship Id="rId7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oceedings.jacow.org/FEL2015/talks/tuc03_talk.pdf" TargetMode="External"/><Relationship Id="rId5" Type="http://schemas.openxmlformats.org/officeDocument/2006/relationships/hyperlink" Target="https://journals.aps.org/prab/pdf/10.1103/PhysRevAccelBeams.19.034402" TargetMode="External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hyperlink" Target="https://proceedings.jacow.org/FEL2015/talks/tuc03_talk.pdf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journals.aps.org/prab/pdf/10.1103/PhysRevAccelBeams.19.034402" TargetMode="Externa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journals.aps.org/prab/abstract/10.1103/8wx6-9spr" TargetMode="External"/><Relationship Id="rId5" Type="http://schemas.openxmlformats.org/officeDocument/2006/relationships/image" Target="../media/image83.emf"/><Relationship Id="rId4" Type="http://schemas.openxmlformats.org/officeDocument/2006/relationships/image" Target="../media/image82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png"/><Relationship Id="rId5" Type="http://schemas.openxmlformats.org/officeDocument/2006/relationships/image" Target="../media/image86.emf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16D46652-DA11-22E4-3EAC-AEF1A740C73C}"/>
              </a:ext>
            </a:extLst>
          </p:cNvPr>
          <p:cNvSpPr txBox="1">
            <a:spLocks/>
          </p:cNvSpPr>
          <p:nvPr/>
        </p:nvSpPr>
        <p:spPr>
          <a:xfrm>
            <a:off x="119336" y="4365104"/>
            <a:ext cx="10945216" cy="10801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0070C0"/>
                </a:solidFill>
              </a:rPr>
              <a:t>S. Bettoni, A. Latina</a:t>
            </a:r>
          </a:p>
          <a:p>
            <a:r>
              <a:rPr lang="en-GB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WP1: A. Grudiev</a:t>
            </a:r>
            <a:r>
              <a:rPr lang="en-GB" sz="12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1</a:t>
            </a:r>
            <a:r>
              <a:rPr lang="en-GB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, S. Bettoni</a:t>
            </a:r>
            <a:r>
              <a:rPr lang="en-GB" sz="12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2</a:t>
            </a:r>
            <a:r>
              <a:rPr lang="en-GB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, P. Craievich</a:t>
            </a:r>
            <a:r>
              <a:rPr lang="en-GB" sz="12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2</a:t>
            </a:r>
            <a:r>
              <a:rPr lang="en-GB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, S. Doebert</a:t>
            </a:r>
            <a:r>
              <a:rPr lang="en-GB" sz="12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1</a:t>
            </a:r>
            <a:r>
              <a:rPr lang="de-CH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, A. Latina</a:t>
            </a:r>
            <a:r>
              <a:rPr lang="en-GB" sz="12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1</a:t>
            </a:r>
            <a:r>
              <a:rPr lang="de-CH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, </a:t>
            </a:r>
            <a:r>
              <a:rPr lang="en-GB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J.-Y. Raguin</a:t>
            </a:r>
            <a:r>
              <a:rPr lang="en-GB" sz="12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2</a:t>
            </a:r>
            <a:r>
              <a:rPr lang="en-GB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, </a:t>
            </a:r>
            <a:r>
              <a:rPr lang="de-CH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P. M. Reviriego</a:t>
            </a:r>
            <a:r>
              <a:rPr lang="en-GB" sz="12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1</a:t>
            </a:r>
            <a:r>
              <a:rPr lang="en-GB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, R. Zennaro</a:t>
            </a:r>
            <a:r>
              <a:rPr lang="en-GB" sz="12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2</a:t>
            </a:r>
          </a:p>
          <a:p>
            <a:r>
              <a:rPr lang="en-GB" sz="1200" b="1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SLAC collaboration contact person: B. O’Shea</a:t>
            </a:r>
            <a:r>
              <a:rPr lang="en-GB" sz="12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3</a:t>
            </a:r>
            <a:endParaRPr lang="en-GB" sz="1200" b="1" dirty="0">
              <a:solidFill>
                <a:srgbClr val="0070C0"/>
              </a:solidFill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endParaRPr lang="en-GB" sz="1600" b="1" baseline="30000" dirty="0">
              <a:solidFill>
                <a:srgbClr val="0070C0"/>
              </a:solidFill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pPr>
              <a:spcBef>
                <a:spcPts val="0"/>
              </a:spcBef>
            </a:pPr>
            <a:r>
              <a:rPr lang="en-GB" sz="16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1 CERN</a:t>
            </a:r>
          </a:p>
          <a:p>
            <a:pPr>
              <a:spcBef>
                <a:spcPts val="0"/>
              </a:spcBef>
            </a:pPr>
            <a:r>
              <a:rPr lang="en-GB" sz="16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2 Paul Scherrer Institute</a:t>
            </a:r>
          </a:p>
          <a:p>
            <a:pPr>
              <a:spcBef>
                <a:spcPts val="0"/>
              </a:spcBef>
            </a:pPr>
            <a:r>
              <a:rPr lang="en-GB" sz="1600" b="1" baseline="30000" dirty="0">
                <a:solidFill>
                  <a:srgbClr val="0070C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3 SLAC</a:t>
            </a:r>
          </a:p>
          <a:p>
            <a:pPr>
              <a:spcBef>
                <a:spcPts val="0"/>
              </a:spcBef>
            </a:pPr>
            <a:endParaRPr lang="en-GB" sz="1600" b="1" baseline="30000" dirty="0">
              <a:solidFill>
                <a:srgbClr val="0070C0"/>
              </a:solidFill>
              <a:latin typeface="Segoe UI Emoji" panose="020B0502040204020203" pitchFamily="34" charset="0"/>
              <a:ea typeface="Segoe UI Emoj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de-CH" sz="1600" b="1" dirty="0">
              <a:solidFill>
                <a:srgbClr val="0070C0"/>
              </a:solidFill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B5AE1B8-1EB7-0434-3B29-109D957CFED1}"/>
              </a:ext>
            </a:extLst>
          </p:cNvPr>
          <p:cNvSpPr txBox="1">
            <a:spLocks/>
          </p:cNvSpPr>
          <p:nvPr/>
        </p:nvSpPr>
        <p:spPr bwMode="auto">
          <a:xfrm>
            <a:off x="227211" y="6400780"/>
            <a:ext cx="7596981" cy="2921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53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473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7300" indent="-182563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668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488" indent="-1778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Injectors and Beam Physics for Future Accelerators</a:t>
            </a:r>
            <a:r>
              <a:rPr lang="de-CH" sz="1600" b="1" dirty="0">
                <a:solidFill>
                  <a:srgbClr val="0070C0"/>
                </a:solidFill>
              </a:rPr>
              <a:t>, SLAC, 14</a:t>
            </a:r>
            <a:r>
              <a:rPr lang="de-CH" sz="1600" b="1" baseline="30000" dirty="0">
                <a:solidFill>
                  <a:srgbClr val="0070C0"/>
                </a:solidFill>
              </a:rPr>
              <a:t>th</a:t>
            </a:r>
            <a:r>
              <a:rPr lang="de-CH" sz="1600" b="1" dirty="0">
                <a:solidFill>
                  <a:srgbClr val="0070C0"/>
                </a:solidFill>
              </a:rPr>
              <a:t> September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7DEE55-476A-B95D-8932-09320CBE23B7}"/>
              </a:ext>
            </a:extLst>
          </p:cNvPr>
          <p:cNvSpPr/>
          <p:nvPr/>
        </p:nvSpPr>
        <p:spPr>
          <a:xfrm>
            <a:off x="1" y="2042936"/>
            <a:ext cx="12192000" cy="1296144"/>
          </a:xfrm>
          <a:prstGeom prst="rect">
            <a:avLst/>
          </a:prstGeom>
          <a:solidFill>
            <a:srgbClr val="2B83D3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4F858AB-52BB-D9E2-7E16-E4C7E93649C6}"/>
              </a:ext>
            </a:extLst>
          </p:cNvPr>
          <p:cNvSpPr txBox="1"/>
          <p:nvPr/>
        </p:nvSpPr>
        <p:spPr bwMode="auto">
          <a:xfrm>
            <a:off x="-1" y="2042936"/>
            <a:ext cx="6407858" cy="129614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buClr>
                <a:schemeClr val="tx1"/>
              </a:buClr>
              <a:defRPr/>
            </a:pP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Variable Small" pitchFamily="2" charset="0"/>
                <a:ea typeface="Segoe UI Emoji"/>
                <a:cs typeface="+mj-cs"/>
              </a:rPr>
              <a:t>FCC-ee linac design and synergies with FACET-II</a:t>
            </a:r>
            <a:endParaRPr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Variable Small" pitchFamily="2" charset="0"/>
              <a:ea typeface="Segoe UI Emoji"/>
              <a:cs typeface="+mj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41C744-B518-A427-6573-9C6FB935FF28}"/>
              </a:ext>
            </a:extLst>
          </p:cNvPr>
          <p:cNvSpPr/>
          <p:nvPr/>
        </p:nvSpPr>
        <p:spPr>
          <a:xfrm>
            <a:off x="10128448" y="0"/>
            <a:ext cx="2063552" cy="988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57AC4D-E668-A791-E4E7-F55661A61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088" y="1232936"/>
            <a:ext cx="5087887" cy="291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186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28EE17E-277F-9A75-569E-E70B6808E85F}"/>
              </a:ext>
            </a:extLst>
          </p:cNvPr>
          <p:cNvSpPr txBox="1">
            <a:spLocks/>
          </p:cNvSpPr>
          <p:nvPr/>
        </p:nvSpPr>
        <p:spPr bwMode="auto">
          <a:xfrm>
            <a:off x="407368" y="1213833"/>
            <a:ext cx="8496944" cy="5167495"/>
          </a:xfrm>
          <a:prstGeom prst="rect">
            <a:avLst/>
          </a:prstGeom>
          <a:solidFill>
            <a:srgbClr val="96A5D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53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473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7300" indent="-182563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668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488" indent="-1778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C00000"/>
              </a:buClr>
              <a:buSzPct val="150000"/>
              <a:buNone/>
              <a:defRPr/>
            </a:pPr>
            <a:endParaRPr lang="de-CH" sz="22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 bwMode="auto">
          <a:xfrm>
            <a:off x="1057318" y="260648"/>
            <a:ext cx="8944033" cy="508500"/>
          </a:xfrm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de-CH" sz="3200" dirty="0"/>
              <a:t>Outlook</a:t>
            </a:r>
            <a:endParaRPr dirty="0"/>
          </a:p>
        </p:txBody>
      </p:sp>
      <p:sp>
        <p:nvSpPr>
          <p:cNvPr id="42" name="Content Placeholder 1"/>
          <p:cNvSpPr>
            <a:spLocks noGrp="1"/>
          </p:cNvSpPr>
          <p:nvPr>
            <p:ph sz="quarter" idx="13"/>
          </p:nvPr>
        </p:nvSpPr>
        <p:spPr bwMode="auto">
          <a:xfrm>
            <a:off x="554336" y="1421243"/>
            <a:ext cx="8133847" cy="4680520"/>
          </a:xfrm>
          <a:solidFill>
            <a:srgbClr val="0070C0"/>
          </a:solidFill>
          <a:ln>
            <a:solidFill>
              <a:schemeClr val="bg1"/>
            </a:solidFill>
          </a:ln>
        </p:spPr>
        <p:txBody>
          <a:bodyPr/>
          <a:lstStyle/>
          <a:p>
            <a:pPr indent="457200">
              <a:buClr>
                <a:srgbClr val="C00000"/>
              </a:buClr>
              <a:buSzPct val="150000"/>
              <a:buFont typeface="Wingdings"/>
              <a:buChar char="§"/>
              <a:defRPr/>
            </a:pPr>
            <a:endParaRPr lang="en-US" sz="16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indent="457200">
              <a:buClr>
                <a:srgbClr val="C00000"/>
              </a:buClr>
              <a:buSzPct val="150000"/>
              <a:buFont typeface="Wingdings"/>
              <a:buChar char="§"/>
              <a:defRPr/>
            </a:pPr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FCCee injector: focus on the high energy linac</a:t>
            </a:r>
          </a:p>
          <a:p>
            <a:pPr lvl="1" indent="457200">
              <a:buClr>
                <a:srgbClr val="C00000"/>
              </a:buClr>
              <a:buSzPct val="125000"/>
              <a:buFont typeface="Arial"/>
              <a:buChar char="•"/>
              <a:defRPr/>
            </a:pPr>
            <a:r>
              <a:rPr lang="en-US" sz="1800" dirty="0">
                <a:solidFill>
                  <a:schemeClr val="bg1"/>
                </a:solidFill>
                <a:latin typeface="Abadi" panose="020B0604020104020204" pitchFamily="34" charset="0"/>
              </a:rPr>
              <a:t>Design strategy</a:t>
            </a:r>
          </a:p>
          <a:p>
            <a:pPr lvl="1" indent="457200">
              <a:buClr>
                <a:srgbClr val="C00000"/>
              </a:buClr>
              <a:buSzPct val="125000"/>
              <a:buFont typeface="Arial"/>
              <a:buChar char="•"/>
              <a:defRPr/>
            </a:pPr>
            <a:r>
              <a:rPr lang="en-US" sz="1800" dirty="0">
                <a:solidFill>
                  <a:schemeClr val="bg1"/>
                </a:solidFill>
                <a:latin typeface="Abadi" panose="020B0604020104020204" pitchFamily="34" charset="0"/>
              </a:rPr>
              <a:t>Results</a:t>
            </a:r>
          </a:p>
          <a:p>
            <a:pPr marL="0" indent="457200">
              <a:buClr>
                <a:srgbClr val="C00000"/>
              </a:buClr>
              <a:buSzPct val="150000"/>
              <a:buNone/>
              <a:defRPr/>
            </a:pPr>
            <a:endParaRPr lang="en-US" sz="32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indent="457200">
              <a:buClr>
                <a:srgbClr val="C00000"/>
              </a:buClr>
              <a:buSzPct val="150000"/>
              <a:buFont typeface="Wingdings"/>
              <a:buChar char="§"/>
              <a:defRPr/>
            </a:pPr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Possible experiments at FACET-II:</a:t>
            </a:r>
          </a:p>
          <a:p>
            <a:pPr lvl="1" indent="457200">
              <a:buClr>
                <a:srgbClr val="C00000"/>
              </a:buClr>
              <a:buSzPct val="125000"/>
              <a:buFont typeface="Arial"/>
              <a:buChar char="•"/>
              <a:defRPr/>
            </a:pPr>
            <a:r>
              <a:rPr lang="en-US" sz="1800" dirty="0">
                <a:solidFill>
                  <a:schemeClr val="bg1"/>
                </a:solidFill>
                <a:latin typeface="Abadi" panose="020B0604020104020204" pitchFamily="34" charset="0"/>
              </a:rPr>
              <a:t>Done</a:t>
            </a:r>
          </a:p>
          <a:p>
            <a:pPr lvl="1" indent="457200">
              <a:buClr>
                <a:srgbClr val="C00000"/>
              </a:buClr>
              <a:buSzPct val="125000"/>
              <a:buFont typeface="Arial"/>
              <a:buChar char="•"/>
              <a:defRPr/>
            </a:pPr>
            <a:r>
              <a:rPr lang="en-US" sz="1800" dirty="0">
                <a:solidFill>
                  <a:schemeClr val="bg1"/>
                </a:solidFill>
                <a:latin typeface="Abadi" panose="020B0604020104020204" pitchFamily="34" charset="0"/>
              </a:rPr>
              <a:t>To be done</a:t>
            </a:r>
          </a:p>
          <a:p>
            <a:pPr lvl="1" indent="457200">
              <a:buClr>
                <a:srgbClr val="C00000"/>
              </a:buClr>
              <a:buSzPct val="125000"/>
              <a:buFont typeface="Arial"/>
              <a:buChar char="•"/>
              <a:defRPr/>
            </a:pPr>
            <a:r>
              <a:rPr lang="en-US" sz="1800" dirty="0">
                <a:solidFill>
                  <a:schemeClr val="bg1"/>
                </a:solidFill>
                <a:latin typeface="Abadi" panose="020B0604020104020204" pitchFamily="34" charset="0"/>
              </a:rPr>
              <a:t>Under investigation</a:t>
            </a:r>
          </a:p>
          <a:p>
            <a:pPr marL="0" indent="457200">
              <a:buClr>
                <a:srgbClr val="0070C0"/>
              </a:buClr>
              <a:buSzPct val="150000"/>
              <a:buNone/>
              <a:defRPr/>
            </a:pPr>
            <a:endParaRPr lang="en-US" sz="32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indent="457200">
              <a:buClr>
                <a:srgbClr val="C00000"/>
              </a:buClr>
              <a:buSzPct val="150000"/>
              <a:buFont typeface="Wingdings"/>
              <a:buChar char="§"/>
              <a:defRPr/>
            </a:pPr>
            <a:r>
              <a:rPr lang="en-US" sz="2400" b="1" dirty="0">
                <a:solidFill>
                  <a:schemeClr val="bg1"/>
                </a:solidFill>
                <a:latin typeface="Abadi" panose="020B0604020104020204" pitchFamily="34" charset="0"/>
              </a:rPr>
              <a:t>Conclusions and outlook</a:t>
            </a:r>
          </a:p>
        </p:txBody>
      </p:sp>
      <p:pic>
        <p:nvPicPr>
          <p:cNvPr id="1026" name="Picture 2" descr="https://cds.cern.ch/record/2689893/files/FCC_CLIC_250dpi.jpg?subformat=icon-1440"/>
          <p:cNvPicPr>
            <a:picLocks noChangeAspect="1" noChangeArrowheads="1"/>
          </p:cNvPicPr>
          <p:nvPr/>
        </p:nvPicPr>
        <p:blipFill>
          <a:blip r:embed="rId2"/>
          <a:srcRect l="4213" t="5382" r="4257" b="10476"/>
          <a:stretch/>
        </p:blipFill>
        <p:spPr bwMode="auto">
          <a:xfrm>
            <a:off x="8904312" y="2267410"/>
            <a:ext cx="3133204" cy="3060340"/>
          </a:xfrm>
          <a:prstGeom prst="rect">
            <a:avLst/>
          </a:prstGeom>
          <a:noFill/>
          <a:effectLst>
            <a:softEdge rad="381000"/>
          </a:effectLst>
        </p:spPr>
      </p:pic>
    </p:spTree>
    <p:extLst>
      <p:ext uri="{BB962C8B-B14F-4D97-AF65-F5344CB8AC3E}">
        <p14:creationId xmlns:p14="http://schemas.microsoft.com/office/powerpoint/2010/main" val="44507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4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EA69B8-8C65-E03E-E9CA-91F8BDA27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FCCee injector layout: focus on the high energy linac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8D609-223F-4992-A91C-E40D180F125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41749" y="6655527"/>
            <a:ext cx="767656" cy="196850"/>
          </a:xfrm>
        </p:spPr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t>3</a:t>
            </a:fld>
            <a:endParaRPr lang="de-DE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9FA23D-C94C-AF84-4833-CAC45A44B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169592"/>
              </p:ext>
            </p:extLst>
          </p:nvPr>
        </p:nvGraphicFramePr>
        <p:xfrm>
          <a:off x="1415480" y="4077072"/>
          <a:ext cx="8424935" cy="237888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3334680">
                  <a:extLst>
                    <a:ext uri="{9D8B030D-6E8A-4147-A177-3AD203B41FA5}">
                      <a16:colId xmlns:a16="http://schemas.microsoft.com/office/drawing/2014/main" val="2393563486"/>
                    </a:ext>
                  </a:extLst>
                </a:gridCol>
                <a:gridCol w="2303961">
                  <a:extLst>
                    <a:ext uri="{9D8B030D-6E8A-4147-A177-3AD203B41FA5}">
                      <a16:colId xmlns:a16="http://schemas.microsoft.com/office/drawing/2014/main" val="2554203226"/>
                    </a:ext>
                  </a:extLst>
                </a:gridCol>
                <a:gridCol w="2786294">
                  <a:extLst>
                    <a:ext uri="{9D8B030D-6E8A-4147-A177-3AD203B41FA5}">
                      <a16:colId xmlns:a16="http://schemas.microsoft.com/office/drawing/2014/main" val="1931430198"/>
                    </a:ext>
                  </a:extLst>
                </a:gridCol>
              </a:tblGrid>
              <a:tr h="270427">
                <a:tc>
                  <a:txBody>
                    <a:bodyPr/>
                    <a:lstStyle/>
                    <a:p>
                      <a:pPr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CH" sz="16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Initial (@ DR)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Final (@ TL to booster)</a:t>
                      </a:r>
                      <a:endParaRPr lang="en-GB" sz="1600" b="1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113132"/>
                  </a:ext>
                </a:extLst>
              </a:tr>
              <a:tr h="270427">
                <a:tc>
                  <a:txBody>
                    <a:bodyPr/>
                    <a:lstStyle/>
                    <a:p>
                      <a:pPr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Normalized (</a:t>
                      </a:r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</a:rPr>
                        <a:t>e</a:t>
                      </a:r>
                      <a:r>
                        <a:rPr lang="en-GB" sz="1600" b="1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en-GB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600" b="1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 (</a:t>
                      </a:r>
                      <a:r>
                        <a:rPr lang="en-GB" sz="16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mm.mrad</a:t>
                      </a:r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(10,1)</a:t>
                      </a:r>
                      <a:endParaRPr lang="en-CH" sz="16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marL="0" marR="0" lvl="0" indent="0" algn="ctr" defTabSz="148963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&lt;(20,2)</a:t>
                      </a:r>
                    </a:p>
                  </a:txBody>
                  <a:tcPr marL="16933" marR="16933" marT="48000" marB="48000" anchor="ctr"/>
                </a:tc>
                <a:extLst>
                  <a:ext uri="{0D108BD9-81ED-4DB2-BD59-A6C34878D82A}">
                    <a16:rowId xmlns:a16="http://schemas.microsoft.com/office/drawing/2014/main" val="3975580351"/>
                  </a:ext>
                </a:extLst>
              </a:tr>
              <a:tr h="270427">
                <a:tc>
                  <a:txBody>
                    <a:bodyPr/>
                    <a:lstStyle/>
                    <a:p>
                      <a:pPr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Energy spread (%)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0.7</a:t>
                      </a:r>
                      <a:endParaRPr lang="en-CH" sz="16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0.7</a:t>
                      </a:r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0.1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extLst>
                  <a:ext uri="{0D108BD9-81ED-4DB2-BD59-A6C34878D82A}">
                    <a16:rowId xmlns:a16="http://schemas.microsoft.com/office/drawing/2014/main" val="2627354483"/>
                  </a:ext>
                </a:extLst>
              </a:tr>
              <a:tr h="270427">
                <a:tc>
                  <a:txBody>
                    <a:bodyPr/>
                    <a:lstStyle/>
                    <a:p>
                      <a:pPr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Bunch length (mm)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~5-7</a:t>
                      </a:r>
                      <a:endParaRPr lang="en-CH" sz="16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CH" sz="16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extLst>
                  <a:ext uri="{0D108BD9-81ED-4DB2-BD59-A6C34878D82A}">
                    <a16:rowId xmlns:a16="http://schemas.microsoft.com/office/drawing/2014/main" val="980107439"/>
                  </a:ext>
                </a:extLst>
              </a:tr>
              <a:tr h="270427">
                <a:tc>
                  <a:txBody>
                    <a:bodyPr/>
                    <a:lstStyle/>
                    <a:p>
                      <a:pPr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Jitter amplification (final)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--</a:t>
                      </a:r>
                      <a:endParaRPr lang="en-CH" sz="16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&lt;2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extLst>
                  <a:ext uri="{0D108BD9-81ED-4DB2-BD59-A6C34878D82A}">
                    <a16:rowId xmlns:a16="http://schemas.microsoft.com/office/drawing/2014/main" val="590865530"/>
                  </a:ext>
                </a:extLst>
              </a:tr>
              <a:tr h="270427">
                <a:tc>
                  <a:txBody>
                    <a:bodyPr/>
                    <a:lstStyle/>
                    <a:p>
                      <a:pPr marL="0" marR="0" lvl="0" indent="0" algn="l" defTabSz="148963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Jitter amplification (along linac)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--</a:t>
                      </a:r>
                      <a:endParaRPr lang="en-CH" sz="16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&lt;1.5</a:t>
                      </a:r>
                    </a:p>
                  </a:txBody>
                  <a:tcPr marL="16933" marR="16933" marT="48000" marB="48000" anchor="ctr"/>
                </a:tc>
                <a:extLst>
                  <a:ext uri="{0D108BD9-81ED-4DB2-BD59-A6C34878D82A}">
                    <a16:rowId xmlns:a16="http://schemas.microsoft.com/office/drawing/2014/main" val="3678269975"/>
                  </a:ext>
                </a:extLst>
              </a:tr>
              <a:tr h="270427">
                <a:tc>
                  <a:txBody>
                    <a:bodyPr/>
                    <a:lstStyle/>
                    <a:p>
                      <a:pPr marL="0" marR="0" lvl="0" indent="0" algn="l" defTabSz="148963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Special requirement</a:t>
                      </a:r>
                    </a:p>
                  </a:txBody>
                  <a:tcPr marL="16933" marR="16933" marT="48000" marB="48000"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Vary the bunch charge from “0” </a:t>
                      </a:r>
                      <a:r>
                        <a:rPr lang="en-US" sz="16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5 </a:t>
                      </a:r>
                      <a:r>
                        <a:rPr lang="en-US" sz="16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</a:t>
                      </a:r>
                      <a:endParaRPr lang="en-CH" sz="16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933" marR="16933" marT="48000" marB="48000" anchor="ctr"/>
                </a:tc>
                <a:tc hMerge="1"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extLst>
                  <a:ext uri="{0D108BD9-81ED-4DB2-BD59-A6C34878D82A}">
                    <a16:rowId xmlns:a16="http://schemas.microsoft.com/office/drawing/2014/main" val="98907633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186C270-9054-2305-17C7-EBBEBBE35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6" y="712862"/>
            <a:ext cx="9217099" cy="312673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9F1570F-B28C-A2D7-2343-ABBA17BD17D2}"/>
              </a:ext>
            </a:extLst>
          </p:cNvPr>
          <p:cNvSpPr/>
          <p:nvPr/>
        </p:nvSpPr>
        <p:spPr>
          <a:xfrm>
            <a:off x="1631504" y="2420888"/>
            <a:ext cx="6696744" cy="1296144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ADCEDCA-3F89-C0CB-8BCC-F6FF6B48B380}"/>
              </a:ext>
            </a:extLst>
          </p:cNvPr>
          <p:cNvSpPr/>
          <p:nvPr/>
        </p:nvSpPr>
        <p:spPr>
          <a:xfrm>
            <a:off x="7104112" y="2420888"/>
            <a:ext cx="1230536" cy="1296144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D59289-E079-37D5-25AA-8A945013FF32}"/>
              </a:ext>
            </a:extLst>
          </p:cNvPr>
          <p:cNvSpPr/>
          <p:nvPr/>
        </p:nvSpPr>
        <p:spPr>
          <a:xfrm>
            <a:off x="2351584" y="2420888"/>
            <a:ext cx="4983336" cy="1296144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A272255-AF75-31D1-87DF-211C6AD5FA2D}"/>
              </a:ext>
            </a:extLst>
          </p:cNvPr>
          <p:cNvSpPr/>
          <p:nvPr/>
        </p:nvSpPr>
        <p:spPr>
          <a:xfrm>
            <a:off x="1631504" y="2420888"/>
            <a:ext cx="999728" cy="1296144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</p:spTree>
    <p:extLst>
      <p:ext uri="{BB962C8B-B14F-4D97-AF65-F5344CB8AC3E}">
        <p14:creationId xmlns:p14="http://schemas.microsoft.com/office/powerpoint/2010/main" val="376988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6C74383-479E-030E-5565-78F7A8FCF71B}"/>
              </a:ext>
            </a:extLst>
          </p:cNvPr>
          <p:cNvSpPr txBox="1">
            <a:spLocks/>
          </p:cNvSpPr>
          <p:nvPr/>
        </p:nvSpPr>
        <p:spPr bwMode="auto">
          <a:xfrm>
            <a:off x="479376" y="2915067"/>
            <a:ext cx="5292725" cy="60091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FODO sections</a:t>
            </a:r>
            <a:endParaRPr lang="de-CH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F50944-EF73-C36F-C7BF-3B757C82B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760" y="1844824"/>
            <a:ext cx="8081249" cy="27413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39CECD-AF87-F4A1-2AC8-B882E987F7CC}"/>
              </a:ext>
            </a:extLst>
          </p:cNvPr>
          <p:cNvSpPr/>
          <p:nvPr/>
        </p:nvSpPr>
        <p:spPr>
          <a:xfrm>
            <a:off x="0" y="5555729"/>
            <a:ext cx="12192000" cy="1296144"/>
          </a:xfrm>
          <a:prstGeom prst="rect">
            <a:avLst/>
          </a:prstGeom>
          <a:solidFill>
            <a:srgbClr val="2B83D3">
              <a:alpha val="8000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</p:spTree>
    <p:extLst>
      <p:ext uri="{BB962C8B-B14F-4D97-AF65-F5344CB8AC3E}">
        <p14:creationId xmlns:p14="http://schemas.microsoft.com/office/powerpoint/2010/main" val="1562962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DFC73A-1A09-9685-8E2C-EBC5B64D9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Wakefields</a:t>
            </a:r>
            <a:r>
              <a:rPr lang="en-US" dirty="0"/>
              <a:t> along the linac</a:t>
            </a:r>
            <a:endParaRPr lang="de-CH" dirty="0"/>
          </a:p>
        </p:txBody>
      </p:sp>
      <p:graphicFrame>
        <p:nvGraphicFramePr>
          <p:cNvPr id="30" name="Diagram 29">
            <a:extLst>
              <a:ext uri="{FF2B5EF4-FFF2-40B4-BE49-F238E27FC236}">
                <a16:creationId xmlns:a16="http://schemas.microsoft.com/office/drawing/2014/main" id="{7D3E07F4-BE42-47F6-E0DC-1C17DB1C04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4149669"/>
              </p:ext>
            </p:extLst>
          </p:nvPr>
        </p:nvGraphicFramePr>
        <p:xfrm>
          <a:off x="130397" y="-980496"/>
          <a:ext cx="8125843" cy="6243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5DD2371-879B-3F0E-D0B5-E5DEA8125A4F}"/>
              </a:ext>
            </a:extLst>
          </p:cNvPr>
          <p:cNvSpPr/>
          <p:nvPr/>
        </p:nvSpPr>
        <p:spPr>
          <a:xfrm>
            <a:off x="675090" y="3789040"/>
            <a:ext cx="4955155" cy="1910251"/>
          </a:xfrm>
          <a:prstGeom prst="roundRect">
            <a:avLst/>
          </a:prstGeom>
          <a:solidFill>
            <a:srgbClr val="FFD28F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b="1" cap="small" dirty="0">
                <a:solidFill>
                  <a:schemeClr val="tx1"/>
                </a:solidFill>
              </a:rPr>
              <a:t>Optimization/mitigation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F407D98-D7CD-B094-6644-9C384E417EAD}"/>
              </a:ext>
            </a:extLst>
          </p:cNvPr>
          <p:cNvSpPr/>
          <p:nvPr/>
        </p:nvSpPr>
        <p:spPr>
          <a:xfrm>
            <a:off x="6816080" y="3987546"/>
            <a:ext cx="4687433" cy="1524603"/>
          </a:xfrm>
          <a:prstGeom prst="roundRect">
            <a:avLst/>
          </a:prstGeom>
          <a:solidFill>
            <a:srgbClr val="81C6FF"/>
          </a:solidFill>
          <a:ln w="28575">
            <a:solidFill>
              <a:srgbClr val="81C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b="1" cap="small" dirty="0">
                <a:solidFill>
                  <a:schemeClr val="tx1"/>
                </a:solidFill>
              </a:rPr>
              <a:t>Goals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7B9571D-5484-19FF-3689-1AA1F6DDF8A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2675" b="23224"/>
          <a:stretch>
            <a:fillRect/>
          </a:stretch>
        </p:blipFill>
        <p:spPr>
          <a:xfrm>
            <a:off x="9966222" y="1941113"/>
            <a:ext cx="2223091" cy="12619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C9367F1-120D-44E0-6DD1-E1A61079AAD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9890"/>
          <a:stretch>
            <a:fillRect/>
          </a:stretch>
        </p:blipFill>
        <p:spPr>
          <a:xfrm>
            <a:off x="8382046" y="1592158"/>
            <a:ext cx="1884149" cy="164362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B18DE4C-4DFC-D210-92EE-64D1F54C1A75}"/>
              </a:ext>
            </a:extLst>
          </p:cNvPr>
          <p:cNvSpPr txBox="1"/>
          <p:nvPr/>
        </p:nvSpPr>
        <p:spPr>
          <a:xfrm>
            <a:off x="8472264" y="749526"/>
            <a:ext cx="3719736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250000"/>
              </a:lnSpc>
            </a:pPr>
            <a:r>
              <a:rPr lang="en-US" sz="1400" dirty="0"/>
              <a:t>Short range wakefield </a:t>
            </a:r>
            <a:r>
              <a:rPr lang="en-US" sz="1400" dirty="0">
                <a:sym typeface="Wingdings" panose="05000000000000000000" pitchFamily="2" charset="2"/>
              </a:rPr>
              <a:t> single bunch effects</a:t>
            </a:r>
          </a:p>
          <a:p>
            <a:pPr algn="l"/>
            <a:r>
              <a:rPr lang="en-US" sz="1400" dirty="0">
                <a:sym typeface="Wingdings" panose="05000000000000000000" pitchFamily="2" charset="2"/>
              </a:rPr>
              <a:t>Long-range wakefield  multi-bunch effects</a:t>
            </a:r>
            <a:endParaRPr lang="de-CH" sz="1400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63BD2CD-76F0-4949-14C3-ADDC24E2622D}"/>
              </a:ext>
            </a:extLst>
          </p:cNvPr>
          <p:cNvSpPr/>
          <p:nvPr/>
        </p:nvSpPr>
        <p:spPr>
          <a:xfrm>
            <a:off x="675090" y="4310702"/>
            <a:ext cx="4955155" cy="163857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Optics along the linac: kind of lattice, phase advance/cell, distance among quadrupoles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Beam parameters: bunch length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Machine components parameters: RF structures operating phase and length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Steering algorithms: one-2-one, DFS, WFS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609C181-916D-AFFF-72E1-EBA56E707B31}"/>
              </a:ext>
            </a:extLst>
          </p:cNvPr>
          <p:cNvSpPr/>
          <p:nvPr/>
        </p:nvSpPr>
        <p:spPr>
          <a:xfrm>
            <a:off x="6822044" y="4437112"/>
            <a:ext cx="4681470" cy="112921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1C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Minimize the projected emittance growth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Maintain orbit stability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</a:rPr>
              <a:t>Maximize transport efficiency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19B0F7-4077-C46E-2669-1FECC0B8D068}"/>
              </a:ext>
            </a:extLst>
          </p:cNvPr>
          <p:cNvSpPr txBox="1"/>
          <p:nvPr/>
        </p:nvSpPr>
        <p:spPr>
          <a:xfrm>
            <a:off x="0" y="6145559"/>
            <a:ext cx="12192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/>
              <a:t>Considered wakefield sources: RF structure and resistive wall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270970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39364545-B8E2-4271-B68D-D1E69376D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CED8E49D-E029-4C3F-907C-093FE0184E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F039FF6F-1779-46F4-9648-3892BF299F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F8AC4D55-2B57-41C8-8135-BEA53E2365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35D1949C-3207-48EB-8F97-92543389BE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7AC516A3-E954-4AD1-A185-E5137C535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FF012424-F6BA-4E1C-B883-525074006C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804E7266-9714-479E-8F8A-9F3BB14595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DC059203-04FC-4FB9-9E8E-00416B0E93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7833B0B2-3CE6-4AA0-922D-2B306720C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DD4B1308-9533-44BD-892C-581358549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3D229196-FD98-4797-8204-0D74974E2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428CF475-996B-4EBC-BE64-558063559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E396F036-AE7C-4DD1-9CFE-09FE7FE011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977D0CDC-E994-40D5-9BD3-1AAAAAE13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6F751D85-069B-43C1-9906-24D729E8CE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dgm id="{13D50FDE-DC33-4406-B434-7401E59BE6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 uiExpand="1">
        <p:bldSub>
          <a:bldDgm bld="one"/>
        </p:bldSub>
      </p:bldGraphic>
      <p:bldP spid="31" grpId="0" animBg="1"/>
      <p:bldP spid="32" grpId="0" animBg="1"/>
      <p:bldP spid="33" grpId="0"/>
      <p:bldP spid="37" grpId="0" animBg="1"/>
      <p:bldP spid="38" grpId="0" animBg="1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F8A5B-FBB6-A00D-7AFC-E2E88C4B3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AC6FB54-B5E9-A9C7-F92C-C1959EE1F210}"/>
              </a:ext>
            </a:extLst>
          </p:cNvPr>
          <p:cNvSpPr/>
          <p:nvPr/>
        </p:nvSpPr>
        <p:spPr>
          <a:xfrm>
            <a:off x="0" y="5191620"/>
            <a:ext cx="12192000" cy="1660254"/>
          </a:xfrm>
          <a:prstGeom prst="rect">
            <a:avLst/>
          </a:prstGeom>
          <a:solidFill>
            <a:srgbClr val="2B83D3">
              <a:alpha val="8000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2571159-BFFF-5AD4-C36A-876BD6EDA271}"/>
              </a:ext>
            </a:extLst>
          </p:cNvPr>
          <p:cNvSpPr txBox="1">
            <a:spLocks/>
          </p:cNvSpPr>
          <p:nvPr/>
        </p:nvSpPr>
        <p:spPr bwMode="auto">
          <a:xfrm>
            <a:off x="623392" y="1784580"/>
            <a:ext cx="5292725" cy="200446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Static effects</a:t>
            </a:r>
            <a:endParaRPr lang="de-CH" sz="48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BC339D8-6402-552C-1233-0CD56BA5E7C0}"/>
              </a:ext>
            </a:extLst>
          </p:cNvPr>
          <p:cNvSpPr txBox="1">
            <a:spLocks/>
          </p:cNvSpPr>
          <p:nvPr/>
        </p:nvSpPr>
        <p:spPr>
          <a:xfrm>
            <a:off x="623392" y="2636912"/>
            <a:ext cx="7560914" cy="10801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Mitigation of the emittance growth</a:t>
            </a:r>
            <a:endParaRPr lang="de-CH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918BBC-FF2C-7851-61D5-BA196BD0A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136" y="1772816"/>
            <a:ext cx="4438878" cy="21718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E7468D-FFA6-963B-2F8E-CCF4C6449F1A}"/>
              </a:ext>
            </a:extLst>
          </p:cNvPr>
          <p:cNvSpPr/>
          <p:nvPr/>
        </p:nvSpPr>
        <p:spPr>
          <a:xfrm>
            <a:off x="9984432" y="0"/>
            <a:ext cx="2207568" cy="90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</p:spTree>
    <p:extLst>
      <p:ext uri="{BB962C8B-B14F-4D97-AF65-F5344CB8AC3E}">
        <p14:creationId xmlns:p14="http://schemas.microsoft.com/office/powerpoint/2010/main" val="1016302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effects: assumptions and procedures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t>7</a:t>
            </a:fld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 bwMode="auto">
              <a:xfrm>
                <a:off x="175097" y="2155497"/>
                <a:ext cx="5992911" cy="4585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0070C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en-US" sz="1600" b="1" dirty="0">
                    <a:latin typeface="+mn-lt"/>
                  </a:rPr>
                  <a:t>One-to-one orbit correction</a:t>
                </a:r>
                <a:endParaRPr lang="en-US" sz="1600" dirty="0">
                  <a:latin typeface="+mn-lt"/>
                </a:endParaRP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Orbit </a:t>
                </a:r>
                <a:r>
                  <a:rPr lang="en-US" sz="1200" i="1" dirty="0"/>
                  <a:t>x</a:t>
                </a:r>
                <a:r>
                  <a:rPr lang="en-US" sz="1200" i="1" baseline="-25000" dirty="0"/>
                  <a:t>i  </a:t>
                </a:r>
                <a:r>
                  <a:rPr lang="en-US" sz="1200" dirty="0"/>
                  <a:t>with errors computed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Response matrix computed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Correctors strengths calculated (SVD) to steer the beam</a:t>
                </a:r>
              </a:p>
              <a:p>
                <a:pPr marL="800100" lvl="1" indent="-342900">
                  <a:buClr>
                    <a:srgbClr val="0070C0"/>
                  </a:buClr>
                  <a:buSzPct val="150000"/>
                  <a:buFont typeface="+mj-lt"/>
                  <a:buAutoNum type="arabicPeriod"/>
                </a:pPr>
                <a:endParaRPr lang="en-US" sz="1600" dirty="0">
                  <a:latin typeface="+mn-lt"/>
                </a:endParaRPr>
              </a:p>
              <a:p>
                <a:pPr marL="285750" indent="-285750">
                  <a:buClr>
                    <a:srgbClr val="0070C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en-US" sz="1600" b="1" dirty="0">
                    <a:latin typeface="+mn-lt"/>
                  </a:rPr>
                  <a:t>Dispersion Free Steering (DFS)</a:t>
                </a:r>
                <a:endParaRPr lang="en-US" sz="1600" dirty="0">
                  <a:latin typeface="+mn-lt"/>
                </a:endParaRP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Orbit </a:t>
                </a:r>
                <a:r>
                  <a:rPr lang="en-US" sz="1200" i="1" dirty="0"/>
                  <a:t>x</a:t>
                </a:r>
                <a:r>
                  <a:rPr lang="en-US" sz="1200" i="1" baseline="-25000" dirty="0"/>
                  <a:t>i </a:t>
                </a:r>
                <a:r>
                  <a:rPr lang="en-US" sz="1200" dirty="0"/>
                  <a:t>with errors computed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Response matrix computed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Off-energy beam (different RF phase) orbit </a:t>
                </a:r>
                <a:r>
                  <a:rPr lang="en-US" sz="1200" i="1" dirty="0"/>
                  <a:t>x</a:t>
                </a:r>
                <a:r>
                  <a:rPr lang="el-GR" sz="1200" i="1" baseline="-25000" dirty="0"/>
                  <a:t>Δ</a:t>
                </a:r>
                <a:r>
                  <a:rPr lang="en-US" sz="1200" i="1" baseline="-25000" dirty="0" err="1"/>
                  <a:t>E,i</a:t>
                </a:r>
                <a:r>
                  <a:rPr lang="en-US" sz="1200" i="1" baseline="-25000" dirty="0"/>
                  <a:t>  </a:t>
                </a:r>
                <a:r>
                  <a:rPr lang="en-US" sz="1200" dirty="0"/>
                  <a:t>computed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Response matrix computed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Correctors strengths calculated, minimizing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200" baseline="30000" dirty="0">
                    <a:latin typeface="+mj-lt"/>
                  </a:rPr>
                  <a:t>2</a:t>
                </a:r>
                <a:r>
                  <a:rPr lang="en-US" sz="1200" dirty="0"/>
                  <a:t> defined as: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endParaRPr lang="en-US" sz="1200" dirty="0"/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endParaRPr lang="en-US" sz="1200" dirty="0"/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endParaRPr lang="en-US" sz="1200" dirty="0"/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endParaRPr lang="en-US" sz="1200" dirty="0"/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endParaRPr lang="en-US" sz="1200" dirty="0"/>
              </a:p>
              <a:p>
                <a:pPr marL="285750" indent="-285750">
                  <a:buClr>
                    <a:srgbClr val="0070C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en-US" sz="1600" b="1" dirty="0"/>
                  <a:t>Wakefield Free Steering (WFS)</a:t>
                </a:r>
                <a:endParaRPr lang="en-US" sz="1600" dirty="0"/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Orbit </a:t>
                </a:r>
                <a:r>
                  <a:rPr lang="en-US" sz="1200" i="1" dirty="0"/>
                  <a:t>x</a:t>
                </a:r>
                <a:r>
                  <a:rPr lang="en-US" sz="1200" i="1" baseline="-25000" dirty="0"/>
                  <a:t>i </a:t>
                </a:r>
                <a:r>
                  <a:rPr lang="en-US" sz="1200" dirty="0"/>
                  <a:t>with errors computed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Response matrix computed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Off-charge beam (different bunch charge) orbit </a:t>
                </a:r>
                <a:r>
                  <a:rPr lang="en-US" sz="1200" i="1" dirty="0"/>
                  <a:t>x</a:t>
                </a:r>
                <a:r>
                  <a:rPr lang="el-GR" sz="1200" i="1" baseline="-25000" dirty="0"/>
                  <a:t>Δ</a:t>
                </a:r>
                <a:r>
                  <a:rPr lang="en-US" sz="1200" i="1" baseline="-25000" dirty="0" err="1"/>
                  <a:t>E,i</a:t>
                </a:r>
                <a:r>
                  <a:rPr lang="en-US" sz="1200" i="1" baseline="-25000" dirty="0"/>
                  <a:t>  </a:t>
                </a:r>
                <a:r>
                  <a:rPr lang="en-US" sz="1200" dirty="0"/>
                  <a:t>computed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Response matrix computed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r>
                  <a:rPr lang="en-US" sz="1200" dirty="0"/>
                  <a:t>Correctors strengths calculated, minimizing </a:t>
                </a:r>
                <a14:m>
                  <m:oMath xmlns:m="http://schemas.openxmlformats.org/officeDocument/2006/math">
                    <m:r>
                      <a:rPr lang="en-US" sz="1200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200" baseline="30000" dirty="0"/>
                  <a:t>2</a:t>
                </a:r>
                <a:r>
                  <a:rPr lang="en-US" sz="1200" dirty="0"/>
                  <a:t> defined similarly to before</a:t>
                </a:r>
              </a:p>
              <a:p>
                <a:pPr marL="800100" lvl="1" indent="-342900">
                  <a:buSzPct val="100000"/>
                  <a:buFont typeface="+mj-lt"/>
                  <a:buAutoNum type="arabicPeriod"/>
                </a:pPr>
                <a:endParaRPr lang="en-US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097" y="2155497"/>
                <a:ext cx="5992911" cy="4585871"/>
              </a:xfrm>
              <a:prstGeom prst="rect">
                <a:avLst/>
              </a:prstGeom>
              <a:blipFill>
                <a:blip r:embed="rId2"/>
                <a:stretch>
                  <a:fillRect l="-1424" t="-2793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 bwMode="auto">
          <a:xfrm>
            <a:off x="47328" y="1750793"/>
            <a:ext cx="5256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n-lt"/>
              </a:rPr>
              <a:t>Steering algorithms</a:t>
            </a:r>
            <a:endParaRPr lang="de-CH" sz="2000" b="1" dirty="0">
              <a:latin typeface="+mn-lt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05D725D-E604-393C-3C29-AAE72AFA5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572" y="4591257"/>
            <a:ext cx="3996387" cy="4405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351A4D-DE32-4F01-002B-EC3CA32E57F0}"/>
              </a:ext>
            </a:extLst>
          </p:cNvPr>
          <p:cNvSpPr txBox="1"/>
          <p:nvPr/>
        </p:nvSpPr>
        <p:spPr bwMode="auto">
          <a:xfrm>
            <a:off x="6581187" y="1901902"/>
            <a:ext cx="46993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buSzPct val="100000"/>
            </a:pPr>
            <a:r>
              <a:rPr lang="en-US" sz="1600" dirty="0">
                <a:latin typeface="Abadi" panose="020B0604020104020204" pitchFamily="34" charset="0"/>
              </a:rPr>
              <a:t>Taken emittance at </a:t>
            </a:r>
            <a:r>
              <a:rPr lang="en-US" sz="1600" b="1" u="sng" dirty="0">
                <a:latin typeface="Abadi" panose="020B0604020104020204" pitchFamily="34" charset="0"/>
              </a:rPr>
              <a:t>90%</a:t>
            </a:r>
            <a:r>
              <a:rPr lang="en-US" sz="1600" dirty="0">
                <a:latin typeface="Abadi" panose="020B0604020104020204" pitchFamily="34" charset="0"/>
              </a:rPr>
              <a:t> of the “good seeds”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19EEB0-7B72-8B46-5BEB-52A0CFF8151D}"/>
              </a:ext>
            </a:extLst>
          </p:cNvPr>
          <p:cNvSpPr txBox="1"/>
          <p:nvPr/>
        </p:nvSpPr>
        <p:spPr bwMode="auto">
          <a:xfrm>
            <a:off x="8973895" y="756271"/>
            <a:ext cx="2520356" cy="917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F90FF"/>
            </a:solidFill>
          </a:ln>
        </p:spPr>
        <p:txBody>
          <a:bodyPr wrap="square" lIns="182880" tIns="0" rIns="0" bIns="0" rtlCol="0">
            <a:no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sz="1400" b="1" spc="30" dirty="0">
                <a:latin typeface="+mn-lt"/>
                <a:cs typeface="Franklin Gothic Book"/>
              </a:rPr>
              <a:t>BPM</a:t>
            </a:r>
          </a:p>
          <a:p>
            <a:pPr>
              <a:lnSpc>
                <a:spcPct val="110000"/>
              </a:lnSpc>
              <a:defRPr/>
            </a:pPr>
            <a:r>
              <a:rPr lang="en-US" sz="1400" spc="30" dirty="0">
                <a:latin typeface="+mn-lt"/>
                <a:cs typeface="Franklin Gothic Book"/>
              </a:rPr>
              <a:t>Offset x, y = 30 </a:t>
            </a:r>
            <a:r>
              <a:rPr lang="en-US" sz="1400" spc="30" dirty="0">
                <a:latin typeface="Symbol" panose="05050102010706020507" pitchFamily="18" charset="2"/>
                <a:cs typeface="Franklin Gothic Book"/>
              </a:rPr>
              <a:t>m</a:t>
            </a:r>
            <a:r>
              <a:rPr lang="en-US" sz="1400" spc="30" dirty="0">
                <a:latin typeface="+mn-lt"/>
                <a:cs typeface="Franklin Gothic Book"/>
              </a:rPr>
              <a:t>m rms</a:t>
            </a:r>
          </a:p>
          <a:p>
            <a:pPr>
              <a:lnSpc>
                <a:spcPct val="110000"/>
              </a:lnSpc>
              <a:defRPr/>
            </a:pPr>
            <a:r>
              <a:rPr lang="en-US" sz="1400" spc="30" dirty="0">
                <a:latin typeface="+mn-lt"/>
                <a:cs typeface="Franklin Gothic Book"/>
              </a:rPr>
              <a:t>Resolution x, y = 10 </a:t>
            </a:r>
            <a:r>
              <a:rPr lang="en-US" sz="1400" spc="30" dirty="0">
                <a:latin typeface="Symbol" panose="05050102010706020507" pitchFamily="18" charset="2"/>
                <a:cs typeface="Franklin Gothic Book"/>
              </a:rPr>
              <a:t>m</a:t>
            </a:r>
            <a:r>
              <a:rPr lang="en-US" sz="1400" spc="30" dirty="0">
                <a:latin typeface="+mn-lt"/>
                <a:cs typeface="Franklin Gothic Book"/>
              </a:rPr>
              <a:t>m</a:t>
            </a:r>
          </a:p>
          <a:p>
            <a:pPr>
              <a:lnSpc>
                <a:spcPct val="110000"/>
              </a:lnSpc>
              <a:defRPr/>
            </a:pPr>
            <a:r>
              <a:rPr lang="en-US" sz="1400" spc="30" dirty="0">
                <a:latin typeface="+mn-lt"/>
                <a:cs typeface="Franklin Gothic Book"/>
              </a:rPr>
              <a:t>Gaussian distributions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D50370-F01F-0B44-1CC1-28CF79F68599}"/>
              </a:ext>
            </a:extLst>
          </p:cNvPr>
          <p:cNvSpPr txBox="1"/>
          <p:nvPr/>
        </p:nvSpPr>
        <p:spPr bwMode="auto">
          <a:xfrm>
            <a:off x="-24680" y="836712"/>
            <a:ext cx="3344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latin typeface="+mn-lt"/>
              </a:rPr>
              <a:t>Imperfections</a:t>
            </a:r>
            <a:br>
              <a:rPr lang="en-US" sz="1800" b="1" dirty="0">
                <a:latin typeface="+mn-lt"/>
              </a:rPr>
            </a:br>
            <a:r>
              <a:rPr lang="en-US" sz="1400" b="1" dirty="0">
                <a:latin typeface="+mn-lt"/>
              </a:rPr>
              <a:t>(</a:t>
            </a:r>
            <a:r>
              <a:rPr lang="en-US" sz="1400" b="1" dirty="0"/>
              <a:t>expectations from </a:t>
            </a:r>
            <a:r>
              <a:rPr lang="en-US" sz="1400" b="1" dirty="0" err="1">
                <a:latin typeface="+mn-lt"/>
              </a:rPr>
              <a:t>SwissFEL</a:t>
            </a:r>
            <a:r>
              <a:rPr lang="en-US" sz="1400" b="1" dirty="0">
                <a:latin typeface="+mn-lt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9DB870-1AA4-3186-9B5E-00D19CBD33A3}"/>
              </a:ext>
            </a:extLst>
          </p:cNvPr>
          <p:cNvSpPr txBox="1"/>
          <p:nvPr/>
        </p:nvSpPr>
        <p:spPr bwMode="auto">
          <a:xfrm>
            <a:off x="6214191" y="756271"/>
            <a:ext cx="2520356" cy="917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F90FF"/>
            </a:solidFill>
          </a:ln>
        </p:spPr>
        <p:txBody>
          <a:bodyPr wrap="square" lIns="18288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defRPr/>
            </a:pPr>
            <a:r>
              <a:rPr lang="en-US" sz="1400" b="1" spc="30" dirty="0">
                <a:latin typeface="+mn-lt"/>
                <a:cs typeface="Franklin Gothic Book"/>
              </a:rPr>
              <a:t>RF cavities</a:t>
            </a:r>
            <a:endParaRPr sz="1100" dirty="0"/>
          </a:p>
          <a:p>
            <a:pPr>
              <a:lnSpc>
                <a:spcPct val="110000"/>
              </a:lnSpc>
              <a:defRPr/>
            </a:pPr>
            <a:r>
              <a:rPr lang="en-US" sz="1400" spc="30" dirty="0">
                <a:latin typeface="+mn-lt"/>
                <a:cs typeface="Franklin Gothic Book"/>
              </a:rPr>
              <a:t>Offset x, y = 100 </a:t>
            </a:r>
            <a:r>
              <a:rPr lang="en-US" sz="1400" spc="30" dirty="0">
                <a:latin typeface="Symbol" panose="05050102010706020507" pitchFamily="18" charset="2"/>
                <a:cs typeface="Franklin Gothic Book"/>
              </a:rPr>
              <a:t>m</a:t>
            </a:r>
            <a:r>
              <a:rPr lang="en-US" sz="1400" spc="30" dirty="0">
                <a:latin typeface="+mn-lt"/>
                <a:cs typeface="Franklin Gothic Book"/>
              </a:rPr>
              <a:t>m rms</a:t>
            </a:r>
          </a:p>
          <a:p>
            <a:pPr rtl="0"/>
            <a:endParaRPr lang="en-US" sz="11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rtl="0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Gaussian distribution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AE869A-5892-F264-E8E6-76ED1B5D38B6}"/>
              </a:ext>
            </a:extLst>
          </p:cNvPr>
          <p:cNvSpPr txBox="1"/>
          <p:nvPr/>
        </p:nvSpPr>
        <p:spPr bwMode="auto">
          <a:xfrm>
            <a:off x="3461109" y="756271"/>
            <a:ext cx="2520356" cy="9177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F90FF"/>
            </a:solidFill>
          </a:ln>
        </p:spPr>
        <p:txBody>
          <a:bodyPr wrap="square" lIns="18288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defRPr/>
            </a:pPr>
            <a:r>
              <a:rPr lang="en-US" sz="1400" b="1" spc="30" dirty="0">
                <a:latin typeface="+mn-lt"/>
                <a:cs typeface="Franklin Gothic Book"/>
              </a:rPr>
              <a:t>Quadrupoles</a:t>
            </a:r>
            <a:endParaRPr lang="en-US" sz="14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  <a:defRPr/>
            </a:pPr>
            <a:r>
              <a:rPr lang="en-US" sz="1400" spc="30" dirty="0">
                <a:latin typeface="+mn-lt"/>
                <a:cs typeface="Franklin Gothic Book"/>
              </a:rPr>
              <a:t>Offset x, y = 100 </a:t>
            </a:r>
            <a:r>
              <a:rPr lang="en-US" sz="1400" spc="30" dirty="0">
                <a:latin typeface="Symbol" panose="05050102010706020507" pitchFamily="18" charset="2"/>
                <a:cs typeface="Franklin Gothic Book"/>
              </a:rPr>
              <a:t>m</a:t>
            </a:r>
            <a:r>
              <a:rPr lang="en-US" sz="1400" spc="30" dirty="0">
                <a:latin typeface="+mn-lt"/>
                <a:cs typeface="Franklin Gothic Book"/>
              </a:rPr>
              <a:t>m rms</a:t>
            </a:r>
          </a:p>
          <a:p>
            <a:pPr>
              <a:lnSpc>
                <a:spcPct val="110000"/>
              </a:lnSpc>
              <a:spcBef>
                <a:spcPts val="0"/>
              </a:spcBef>
              <a:defRPr/>
            </a:pPr>
            <a:endParaRPr lang="en-US" sz="11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  <a:defRPr/>
            </a:pPr>
            <a:r>
              <a:rPr lang="en-US" sz="1400" spc="30" dirty="0">
                <a:latin typeface="+mn-lt"/>
                <a:cs typeface="Franklin Gothic Book"/>
              </a:rPr>
              <a:t>Gaussian distribution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1E46DD-E4BA-3917-A3EC-87FC3F3B6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907" y="4329102"/>
            <a:ext cx="2882983" cy="22052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072133C-DA4E-B459-CB69-BFF757CF2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6040" y="2239080"/>
            <a:ext cx="2957501" cy="2311610"/>
          </a:xfrm>
          <a:prstGeom prst="rect">
            <a:avLst/>
          </a:prstGeom>
        </p:spPr>
      </p:pic>
      <p:sp>
        <p:nvSpPr>
          <p:cNvPr id="27" name="Arrow: Right 26">
            <a:extLst>
              <a:ext uri="{FF2B5EF4-FFF2-40B4-BE49-F238E27FC236}">
                <a16:creationId xmlns:a16="http://schemas.microsoft.com/office/drawing/2014/main" id="{4F244D38-3A5D-C3E4-EE83-6FAF18BDBC7D}"/>
              </a:ext>
            </a:extLst>
          </p:cNvPr>
          <p:cNvSpPr/>
          <p:nvPr/>
        </p:nvSpPr>
        <p:spPr>
          <a:xfrm>
            <a:off x="3071664" y="1029996"/>
            <a:ext cx="216024" cy="328650"/>
          </a:xfrm>
          <a:prstGeom prst="rightArrow">
            <a:avLst/>
          </a:prstGeom>
          <a:solidFill>
            <a:srgbClr val="C7CCFF"/>
          </a:solidFill>
          <a:ln>
            <a:solidFill>
              <a:srgbClr val="0F9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6C6222-2223-8F87-4294-A1D9B5C3A917}"/>
              </a:ext>
            </a:extLst>
          </p:cNvPr>
          <p:cNvSpPr txBox="1"/>
          <p:nvPr/>
        </p:nvSpPr>
        <p:spPr>
          <a:xfrm>
            <a:off x="9380862" y="3179442"/>
            <a:ext cx="222707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Distribution of the final emittances (100 seeds)</a:t>
            </a:r>
            <a:endParaRPr lang="de-CH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92AE14-9010-9227-14B1-63745D0817AC}"/>
              </a:ext>
            </a:extLst>
          </p:cNvPr>
          <p:cNvSpPr txBox="1"/>
          <p:nvPr/>
        </p:nvSpPr>
        <p:spPr>
          <a:xfrm>
            <a:off x="6888088" y="5216261"/>
            <a:ext cx="222707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Cumulative sum distribution of the final emittance</a:t>
            </a:r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274653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0" grpId="0"/>
      <p:bldP spid="14" grpId="0"/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FDDC4-3CBC-D90C-6C7C-F69CD4200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789FEE-B282-2D8E-CB2B-F45CACAD5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10945291" cy="810444"/>
          </a:xfrm>
        </p:spPr>
        <p:txBody>
          <a:bodyPr/>
          <a:lstStyle/>
          <a:p>
            <a:r>
              <a:rPr lang="en-US" dirty="0"/>
              <a:t>Heritage from the different designs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A6079-1210-363F-BB45-AFF969783B7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41749" y="6655527"/>
            <a:ext cx="767656" cy="196850"/>
          </a:xfrm>
        </p:spPr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t>8</a:t>
            </a:fld>
            <a:endParaRPr lang="de-DE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07F1F69-97CF-6FE8-8C4D-9E8071FC0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55" y="4141675"/>
            <a:ext cx="2664297" cy="19982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E77CD4-DEF6-ED8F-1348-E4C6B2724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8" y="4141675"/>
            <a:ext cx="2664296" cy="199822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213B51F-4C8C-6707-0280-1BEABD1BD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41" y="1253603"/>
            <a:ext cx="4656608" cy="250419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D728707-D5F2-D195-EC20-FF94D6CE9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1496" y="1319898"/>
            <a:ext cx="3162138" cy="237160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76F87BC-FFB8-5111-B73C-74FFAEBA6765}"/>
              </a:ext>
            </a:extLst>
          </p:cNvPr>
          <p:cNvSpPr txBox="1"/>
          <p:nvPr/>
        </p:nvSpPr>
        <p:spPr>
          <a:xfrm>
            <a:off x="8392999" y="4399944"/>
            <a:ext cx="360765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algn="l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Best </a:t>
            </a:r>
            <a:r>
              <a:rPr lang="en-US" sz="1600" b="1" dirty="0"/>
              <a:t>beam quality</a:t>
            </a:r>
            <a:r>
              <a:rPr lang="en-US" sz="1600" dirty="0"/>
              <a:t> for </a:t>
            </a:r>
            <a:r>
              <a:rPr lang="en-US" sz="1600" b="1" dirty="0">
                <a:solidFill>
                  <a:srgbClr val="0070C0"/>
                </a:solidFill>
              </a:rPr>
              <a:t>on-crest</a:t>
            </a:r>
            <a:r>
              <a:rPr lang="en-US" sz="1600" dirty="0"/>
              <a:t> operation</a:t>
            </a:r>
          </a:p>
          <a:p>
            <a:pPr marL="342900" indent="-342900" algn="l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b="1" dirty="0"/>
              <a:t>Chirp</a:t>
            </a:r>
            <a:r>
              <a:rPr lang="en-US" sz="1600" dirty="0"/>
              <a:t> for the bunch </a:t>
            </a:r>
            <a:r>
              <a:rPr lang="en-US" sz="1600" b="1" dirty="0">
                <a:solidFill>
                  <a:srgbClr val="0070C0"/>
                </a:solidFill>
              </a:rPr>
              <a:t>decompression</a:t>
            </a:r>
            <a:r>
              <a:rPr lang="en-US" sz="1600" dirty="0"/>
              <a:t> necessary for the downstream sections</a:t>
            </a:r>
          </a:p>
          <a:p>
            <a:pPr marL="342900" indent="-342900" algn="l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(Maximum energy gain)</a:t>
            </a:r>
            <a:endParaRPr lang="de-CH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088F93-3952-05EA-3B21-4EDA99B20769}"/>
              </a:ext>
            </a:extLst>
          </p:cNvPr>
          <p:cNvSpPr txBox="1"/>
          <p:nvPr/>
        </p:nvSpPr>
        <p:spPr>
          <a:xfrm>
            <a:off x="8342875" y="2136368"/>
            <a:ext cx="380485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/>
              <a:t>Optimum </a:t>
            </a:r>
            <a:r>
              <a:rPr lang="en-US" sz="1600" b="1" dirty="0">
                <a:solidFill>
                  <a:srgbClr val="0070C0"/>
                </a:solidFill>
              </a:rPr>
              <a:t>splitting</a:t>
            </a:r>
            <a:r>
              <a:rPr lang="en-US" sz="1600" dirty="0"/>
              <a:t> of the linac in sub-sections </a:t>
            </a:r>
            <a:r>
              <a:rPr lang="en-US" sz="1600" dirty="0">
                <a:sym typeface="Wingdings" panose="05000000000000000000" pitchFamily="2" charset="2"/>
              </a:rPr>
              <a:t> </a:t>
            </a:r>
            <a:r>
              <a:rPr lang="en-US" sz="1600" dirty="0"/>
              <a:t>better </a:t>
            </a:r>
            <a:r>
              <a:rPr lang="en-US" sz="1600" b="1" dirty="0"/>
              <a:t>beam quality</a:t>
            </a:r>
            <a:r>
              <a:rPr lang="en-US" sz="1600" dirty="0"/>
              <a:t> (avoid residual error propagation)</a:t>
            </a:r>
            <a:endParaRPr lang="de-CH" sz="1600" dirty="0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79BEBDAD-F965-DBC5-6CD8-410C06C8B447}"/>
              </a:ext>
            </a:extLst>
          </p:cNvPr>
          <p:cNvSpPr/>
          <p:nvPr/>
        </p:nvSpPr>
        <p:spPr>
          <a:xfrm>
            <a:off x="8021546" y="4939138"/>
            <a:ext cx="216024" cy="403296"/>
          </a:xfrm>
          <a:prstGeom prst="rightArrow">
            <a:avLst/>
          </a:prstGeom>
          <a:solidFill>
            <a:srgbClr val="0070C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5DA3DBB2-7A4F-CD28-6AFB-71DFF16F55BE}"/>
              </a:ext>
            </a:extLst>
          </p:cNvPr>
          <p:cNvSpPr/>
          <p:nvPr/>
        </p:nvSpPr>
        <p:spPr>
          <a:xfrm>
            <a:off x="7959848" y="2304052"/>
            <a:ext cx="216024" cy="403296"/>
          </a:xfrm>
          <a:prstGeom prst="rightArrow">
            <a:avLst/>
          </a:prstGeom>
          <a:solidFill>
            <a:srgbClr val="0070C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3D44688-22C7-E76B-1AA5-99F648BC7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8978" y="4141675"/>
            <a:ext cx="2664297" cy="199822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4218775-26F9-C19E-C287-EFD4A7D7BCF8}"/>
              </a:ext>
            </a:extLst>
          </p:cNvPr>
          <p:cNvSpPr txBox="1"/>
          <p:nvPr/>
        </p:nvSpPr>
        <p:spPr>
          <a:xfrm rot="16200000">
            <a:off x="-878909" y="5002287"/>
            <a:ext cx="21602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/>
              <a:t>On-crest operation</a:t>
            </a:r>
            <a:endParaRPr lang="de-CH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7A96FEA-D3A9-CA1A-A33D-59A1C958023B}"/>
              </a:ext>
            </a:extLst>
          </p:cNvPr>
          <p:cNvSpPr txBox="1"/>
          <p:nvPr/>
        </p:nvSpPr>
        <p:spPr>
          <a:xfrm rot="16200000">
            <a:off x="-860442" y="2367201"/>
            <a:ext cx="21602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/>
              <a:t>Linac “binning”</a:t>
            </a:r>
            <a:endParaRPr lang="de-CH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D0017A-828D-2C8A-10B2-43C24983D1C9}"/>
              </a:ext>
            </a:extLst>
          </p:cNvPr>
          <p:cNvSpPr txBox="1"/>
          <p:nvPr/>
        </p:nvSpPr>
        <p:spPr>
          <a:xfrm>
            <a:off x="438546" y="836712"/>
            <a:ext cx="1170612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/>
              <a:t>Investigated several designs </a:t>
            </a:r>
            <a:r>
              <a:rPr lang="en-US" sz="2000" dirty="0">
                <a:sym typeface="Wingdings" panose="05000000000000000000" pitchFamily="2" charset="2"/>
              </a:rPr>
              <a:t> learning from one to the other one</a:t>
            </a: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128334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 animBg="1"/>
      <p:bldP spid="34" grpId="0" animBg="1"/>
      <p:bldP spid="36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BA4E6-9D62-362C-1AE3-8DFFA406A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A400EFA-E368-6370-6F79-0BE02FC94B13}"/>
              </a:ext>
            </a:extLst>
          </p:cNvPr>
          <p:cNvSpPr/>
          <p:nvPr/>
        </p:nvSpPr>
        <p:spPr>
          <a:xfrm>
            <a:off x="0" y="5191620"/>
            <a:ext cx="12192000" cy="1660254"/>
          </a:xfrm>
          <a:prstGeom prst="rect">
            <a:avLst/>
          </a:prstGeom>
          <a:solidFill>
            <a:srgbClr val="2B83D3">
              <a:alpha val="8000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1096CF-2E06-F01F-107C-2D69C867F8DF}"/>
              </a:ext>
            </a:extLst>
          </p:cNvPr>
          <p:cNvSpPr txBox="1">
            <a:spLocks/>
          </p:cNvSpPr>
          <p:nvPr/>
        </p:nvSpPr>
        <p:spPr bwMode="auto">
          <a:xfrm>
            <a:off x="623392" y="1784580"/>
            <a:ext cx="5292725" cy="200446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Dynamic effects</a:t>
            </a:r>
            <a:endParaRPr lang="de-CH" sz="48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544AA86-BAA2-A002-E81A-3DB589C36584}"/>
              </a:ext>
            </a:extLst>
          </p:cNvPr>
          <p:cNvSpPr txBox="1">
            <a:spLocks/>
          </p:cNvSpPr>
          <p:nvPr/>
        </p:nvSpPr>
        <p:spPr>
          <a:xfrm>
            <a:off x="623392" y="2636912"/>
            <a:ext cx="7560914" cy="10801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/>
              <a:t>Not amplify or even better damp any orbit jitter</a:t>
            </a:r>
            <a:endParaRPr lang="de-CH" sz="26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951862-75DD-2B0D-3AE5-C4AA558FE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129" y="270399"/>
            <a:ext cx="2501871" cy="43204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EE3DC1-3E18-64AB-3908-D2105C9EA01E}"/>
              </a:ext>
            </a:extLst>
          </p:cNvPr>
          <p:cNvSpPr txBox="1"/>
          <p:nvPr/>
        </p:nvSpPr>
        <p:spPr>
          <a:xfrm rot="19797116">
            <a:off x="8543014" y="752947"/>
            <a:ext cx="158417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/>
              <a:t>Amplification</a:t>
            </a:r>
            <a:endParaRPr lang="de-CH" sz="1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4601C7-2E0C-372F-948A-9509927080F2}"/>
              </a:ext>
            </a:extLst>
          </p:cNvPr>
          <p:cNvSpPr txBox="1"/>
          <p:nvPr/>
        </p:nvSpPr>
        <p:spPr>
          <a:xfrm rot="19797116">
            <a:off x="8582807" y="2388244"/>
            <a:ext cx="158417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/>
              <a:t>Damping</a:t>
            </a:r>
            <a:endParaRPr lang="de-CH" sz="16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6263D1-DEDC-6EEF-278E-4BB85E2E9293}"/>
              </a:ext>
            </a:extLst>
          </p:cNvPr>
          <p:cNvSpPr txBox="1"/>
          <p:nvPr/>
        </p:nvSpPr>
        <p:spPr>
          <a:xfrm rot="19797116">
            <a:off x="8687031" y="3790783"/>
            <a:ext cx="158417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/>
              <a:t>Stability</a:t>
            </a:r>
            <a:endParaRPr lang="de-CH" sz="1600" b="1" dirty="0"/>
          </a:p>
        </p:txBody>
      </p:sp>
    </p:spTree>
    <p:extLst>
      <p:ext uri="{BB962C8B-B14F-4D97-AF65-F5344CB8AC3E}">
        <p14:creationId xmlns:p14="http://schemas.microsoft.com/office/powerpoint/2010/main" val="2630414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7FDD5B-2C20-1978-16EC-3B186A8C4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“Painting” of the transverse phase space and jitter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36442-2502-BD6C-58F7-F1326F5B650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auto"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l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5pPr>
            <a:lvl6pPr marL="22860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6pPr>
            <a:lvl7pPr marL="27432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7pPr>
            <a:lvl8pPr marL="32004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8pPr>
            <a:lvl9pPr marL="36576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10</a:t>
            </a:fld>
            <a:endParaRPr lang="de-D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58EA98-33DD-33BA-D949-82ECA14F757F}"/>
              </a:ext>
            </a:extLst>
          </p:cNvPr>
          <p:cNvSpPr/>
          <p:nvPr/>
        </p:nvSpPr>
        <p:spPr bwMode="auto">
          <a:xfrm>
            <a:off x="767408" y="758948"/>
            <a:ext cx="1054411" cy="31702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C521C18-C4DF-E8C6-BABF-458C4227D8CA}"/>
              </a:ext>
            </a:extLst>
          </p:cNvPr>
          <p:cNvSpPr/>
          <p:nvPr/>
        </p:nvSpPr>
        <p:spPr bwMode="auto">
          <a:xfrm>
            <a:off x="863057" y="810873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FAEFD3-EE0C-1FD0-24C2-3ACFC2794CF6}"/>
              </a:ext>
            </a:extLst>
          </p:cNvPr>
          <p:cNvSpPr txBox="1"/>
          <p:nvPr/>
        </p:nvSpPr>
        <p:spPr bwMode="auto">
          <a:xfrm>
            <a:off x="1053805" y="756149"/>
            <a:ext cx="892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Bunch</a:t>
            </a:r>
            <a:endParaRPr lang="de-CH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85A8FD-2912-A5E6-357A-E97461FD2D72}"/>
                  </a:ext>
                </a:extLst>
              </p:cNvPr>
              <p:cNvSpPr txBox="1"/>
              <p:nvPr/>
            </p:nvSpPr>
            <p:spPr bwMode="auto">
              <a:xfrm>
                <a:off x="3992238" y="1325245"/>
                <a:ext cx="8080423" cy="1268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002060"/>
                  </a:buClr>
                  <a:buSzPct val="150000"/>
                </a:pPr>
                <a:r>
                  <a:rPr lang="de-CH" sz="1600" b="1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Jitter amplification </a:t>
                </a:r>
                <a:r>
                  <a:rPr lang="de-CH" sz="1600" b="1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computation</a:t>
                </a:r>
                <a:r>
                  <a:rPr lang="de-CH" sz="1600" b="1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:</a:t>
                </a:r>
              </a:p>
              <a:p>
                <a:pPr marL="742950" lvl="1" indent="-285750">
                  <a:buClr>
                    <a:srgbClr val="00206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Single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bunches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distributed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on a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circle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(in 10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degrees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step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size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)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injected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to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the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line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with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different (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x,x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’)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or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(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y,y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’)</a:t>
                </a:r>
              </a:p>
              <a:p>
                <a:pPr marL="742950" lvl="1" indent="-285750">
                  <a:buClr>
                    <a:srgbClr val="00206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Computed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the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area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in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the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initial beam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transverse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phase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space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A</a:t>
                </a:r>
                <a:r>
                  <a:rPr lang="de-CH" sz="1200" baseline="-250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0</a:t>
                </a:r>
                <a:endParaRPr lang="de-CH" sz="1200" dirty="0"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  <a:p>
                <a:pPr marL="742950" lvl="1" indent="-285750">
                  <a:buClr>
                    <a:srgbClr val="00206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Computed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the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area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in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the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final beam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transverse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phase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space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A</a:t>
                </a:r>
                <a:r>
                  <a:rPr lang="de-CH" sz="1200" baseline="-250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F</a:t>
                </a:r>
                <a:endParaRPr lang="de-CH" sz="1200" dirty="0"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  <a:p>
                <a:pPr marL="742950" lvl="1" indent="-285750">
                  <a:buClr>
                    <a:srgbClr val="00206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Jitter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amplification, JA,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is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defined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as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the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ratio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of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the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square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root </a:t>
                </a:r>
                <a:r>
                  <a:rPr lang="de-CH" sz="1200" dirty="0" err="1">
                    <a:latin typeface="Abadi" panose="020B0604020104020204" pitchFamily="34" charset="0"/>
                    <a:cs typeface="Calibri Light" panose="020F0302020204030204" pitchFamily="34" charset="0"/>
                  </a:rPr>
                  <a:t>areas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de-CH" sz="12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CH" sz="1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 Light" panose="020F0302020204030204" pitchFamily="34" charset="0"/>
                          </a:rPr>
                        </m:ctrlPr>
                      </m:radPr>
                      <m:deg/>
                      <m:e>
                        <m:f>
                          <m:fPr>
                            <m:type m:val="skw"/>
                            <m:ctrlPr>
                              <a:rPr lang="de-CH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 Light" panose="020F0302020204030204" pitchFamily="3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de-CH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  <m:t>𝐹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de-CH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 Light" panose="020F0302020204030204" pitchFamily="34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endParaRPr lang="de-CH" sz="1200" dirty="0"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185A8FD-2912-A5E6-357A-E97461FD2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92238" y="1325245"/>
                <a:ext cx="8080423" cy="1268361"/>
              </a:xfrm>
              <a:prstGeom prst="rect">
                <a:avLst/>
              </a:prstGeom>
              <a:blipFill>
                <a:blip r:embed="rId2"/>
                <a:stretch>
                  <a:fillRect l="-453" t="-1442" b="-37019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ontent Placeholder 1">
                <a:extLst>
                  <a:ext uri="{FF2B5EF4-FFF2-40B4-BE49-F238E27FC236}">
                    <a16:creationId xmlns:a16="http://schemas.microsoft.com/office/drawing/2014/main" id="{391A89ED-3B47-8F83-D405-64704FBD441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11611" y="3269773"/>
                <a:ext cx="11861051" cy="3471595"/>
              </a:xfrm>
            </p:spPr>
            <p:txBody>
              <a:bodyPr/>
              <a:lstStyle/>
              <a:p>
                <a:pPr marL="0" indent="0">
                  <a:spcBef>
                    <a:spcPts val="400"/>
                  </a:spcBef>
                  <a:buClr>
                    <a:srgbClr val="002060"/>
                  </a:buClr>
                  <a:buSzPct val="150000"/>
                  <a:buNone/>
                </a:pPr>
                <a:r>
                  <a:rPr lang="en-US" b="1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Advantages of the use of this metric:</a:t>
                </a:r>
              </a:p>
              <a:p>
                <a:pPr lvl="2">
                  <a:spcBef>
                    <a:spcPts val="400"/>
                  </a:spcBef>
                  <a:buClr>
                    <a:srgbClr val="00206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JA is </a:t>
                </a:r>
                <a:r>
                  <a:rPr lang="en-US" sz="1600" b="1" dirty="0">
                    <a:solidFill>
                      <a:srgbClr val="0F90FF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independent</a:t>
                </a:r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on the initial jitter</a:t>
                </a:r>
              </a:p>
              <a:p>
                <a:pPr lvl="2">
                  <a:spcBef>
                    <a:spcPts val="400"/>
                  </a:spcBef>
                  <a:buClr>
                    <a:srgbClr val="00206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JA considers the effect on the </a:t>
                </a:r>
                <a:r>
                  <a:rPr lang="en-US" sz="1600" b="1" dirty="0">
                    <a:solidFill>
                      <a:srgbClr val="0F90FF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full transverse phase space</a:t>
                </a:r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, and not only in x OR x’ (y or y’) </a:t>
                </a:r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it does not depend on the location where it is determined (beam waist or any other Twiss alpha)</a:t>
                </a:r>
              </a:p>
              <a:p>
                <a:pPr lvl="2">
                  <a:spcBef>
                    <a:spcPts val="400"/>
                  </a:spcBef>
                  <a:buClr>
                    <a:srgbClr val="002060"/>
                  </a:buClr>
                  <a:buSzPct val="150000"/>
                  <a:buFont typeface="Wingdings" panose="05000000000000000000" pitchFamily="2" charset="2"/>
                  <a:buChar char="§"/>
                </a:pPr>
                <a:endParaRPr lang="en-US" sz="1000" dirty="0"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  <a:p>
                <a:pPr lvl="2">
                  <a:spcBef>
                    <a:spcPts val="400"/>
                  </a:spcBef>
                  <a:buClr>
                    <a:srgbClr val="00206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Given JA of a generic k</a:t>
                </a:r>
                <a:r>
                  <a:rPr lang="en-US" sz="1600" baseline="300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th</a:t>
                </a:r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section,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𝐽𝐴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, the </a:t>
                </a:r>
                <a:r>
                  <a:rPr lang="en-US" sz="1600" b="1" dirty="0">
                    <a:solidFill>
                      <a:srgbClr val="0F90FF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total jitter amplification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𝐽𝐴</m:t>
                        </m:r>
                      </m:e>
                      <m:sub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</m:oMath>
                </a14:m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is given by the product of all of them for single- and multi-bunch</a:t>
                </a:r>
              </a:p>
              <a:p>
                <a:pPr marL="355600" lvl="2" indent="0">
                  <a:spcBef>
                    <a:spcPts val="400"/>
                  </a:spcBef>
                  <a:buClr>
                    <a:srgbClr val="002060"/>
                  </a:buClr>
                  <a:buSzPct val="150000"/>
                  <a:buNone/>
                </a:pPr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				</a:t>
                </a:r>
                <a:r>
                  <a:rPr lang="en-US" sz="20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𝐽𝐴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∏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𝐽𝐴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nary>
                          </m:e>
                        </m:d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𝑆𝑖𝑛𝑔𝑙𝑒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∏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𝐽𝐴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nary>
                          </m:e>
                        </m:d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𝑀𝑢𝑙𝑡𝑖</m:t>
                        </m:r>
                      </m:sub>
                    </m:sSub>
                  </m:oMath>
                </a14:m>
                <a:endParaRPr lang="en-US" dirty="0"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  <a:p>
                <a:pPr marL="539750" lvl="3" indent="0" algn="ctr">
                  <a:spcBef>
                    <a:spcPts val="400"/>
                  </a:spcBef>
                  <a:buClr>
                    <a:srgbClr val="002060"/>
                  </a:buClr>
                  <a:buSzPct val="150000"/>
                  <a:buNone/>
                </a:pPr>
                <a:endParaRPr lang="en-US" sz="500" dirty="0"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  <a:p>
                <a:pPr lvl="2">
                  <a:spcBef>
                    <a:spcPts val="400"/>
                  </a:spcBef>
                  <a:buClr>
                    <a:srgbClr val="002060"/>
                  </a:buClr>
                  <a:buSzPct val="150000"/>
                  <a:buFont typeface="Wingdings" panose="05000000000000000000" pitchFamily="2" charset="2"/>
                  <a:buChar char="§"/>
                </a:pPr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Given the initial jitter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𝐽𝑖𝑡𝑡𝑒𝑟</m:t>
                        </m:r>
                      </m:e>
                      <m:sub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, the</a:t>
                </a:r>
                <a:r>
                  <a:rPr lang="en-US" sz="1600" b="1" dirty="0">
                    <a:solidFill>
                      <a:srgbClr val="0F90FF"/>
                    </a:solidFill>
                    <a:latin typeface="Abadi" panose="020B0604020104020204" pitchFamily="34" charset="0"/>
                    <a:cs typeface="Calibri Light" panose="020F0302020204030204" pitchFamily="34" charset="0"/>
                  </a:rPr>
                  <a:t> jitter at a given location </a:t>
                </a:r>
                <a14:m>
                  <m:oMath xmlns:m="http://schemas.openxmlformats.org/officeDocument/2006/math">
                    <m:r>
                      <a:rPr lang="en-US" sz="1600" b="1" i="1" dirty="0">
                        <a:solidFill>
                          <a:srgbClr val="0F90FF"/>
                        </a:solidFill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𝐽𝑖𝑡𝑡𝑒𝑟</m:t>
                    </m:r>
                    <m:d>
                      <m:d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160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 is computed as:</a:t>
                </a:r>
              </a:p>
              <a:p>
                <a:pPr marL="355600" lvl="2" indent="0">
                  <a:spcBef>
                    <a:spcPts val="400"/>
                  </a:spcBef>
                  <a:buClr>
                    <a:srgbClr val="002060"/>
                  </a:buClr>
                  <a:buSzPct val="150000"/>
                  <a:buNone/>
                </a:pPr>
                <a:r>
                  <a:rPr lang="en-US" sz="1600" b="0" dirty="0">
                    <a:latin typeface="Abadi" panose="020B0604020104020204" pitchFamily="34" charset="0"/>
                    <a:cs typeface="Calibri Light" panose="020F0302020204030204" pitchFamily="34" charset="0"/>
                  </a:rPr>
                  <a:t>				</a:t>
                </a: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𝐽𝑖𝑡𝑡𝑒𝑟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𝐽𝑖𝑡𝑡𝑒𝑟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𝐽𝐴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</m:oMath>
                </a14:m>
                <a:endParaRPr lang="en-US" sz="1600" dirty="0"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  <a:p>
                <a:pPr marL="539750" lvl="3" indent="0" algn="ctr">
                  <a:spcBef>
                    <a:spcPts val="400"/>
                  </a:spcBef>
                  <a:buClr>
                    <a:srgbClr val="002060"/>
                  </a:buClr>
                  <a:buSzPct val="150000"/>
                  <a:buNone/>
                </a:pPr>
                <a:endParaRPr lang="en-US" sz="1400" dirty="0">
                  <a:latin typeface="Abadi" panose="020B0604020104020204" pitchFamily="34" charset="0"/>
                  <a:cs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2" name="Content Placeholder 1">
                <a:extLst>
                  <a:ext uri="{FF2B5EF4-FFF2-40B4-BE49-F238E27FC236}">
                    <a16:creationId xmlns:a16="http://schemas.microsoft.com/office/drawing/2014/main" id="{391A89ED-3B47-8F83-D405-64704FBD44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11611" y="3269773"/>
                <a:ext cx="11861051" cy="3471595"/>
              </a:xfrm>
              <a:blipFill>
                <a:blip r:embed="rId3"/>
                <a:stretch>
                  <a:fillRect l="-1337" t="-1930" r="-1234" b="-2105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B939884-780F-1181-F108-B68943745D78}"/>
              </a:ext>
            </a:extLst>
          </p:cNvPr>
          <p:cNvCxnSpPr>
            <a:cxnSpLocks/>
          </p:cNvCxnSpPr>
          <p:nvPr/>
        </p:nvCxnSpPr>
        <p:spPr bwMode="auto">
          <a:xfrm flipV="1">
            <a:off x="2624507" y="854415"/>
            <a:ext cx="0" cy="2286553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DFA6FD-37F2-73FD-191C-2C8D280099D0}"/>
              </a:ext>
            </a:extLst>
          </p:cNvPr>
          <p:cNvCxnSpPr>
            <a:cxnSpLocks/>
          </p:cNvCxnSpPr>
          <p:nvPr/>
        </p:nvCxnSpPr>
        <p:spPr bwMode="auto">
          <a:xfrm rot="5400000" flipV="1">
            <a:off x="2725863" y="896979"/>
            <a:ext cx="0" cy="2218936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D88BB88A-0CEE-A52C-7D24-04915A6BB753}"/>
              </a:ext>
            </a:extLst>
          </p:cNvPr>
          <p:cNvSpPr/>
          <p:nvPr/>
        </p:nvSpPr>
        <p:spPr bwMode="auto">
          <a:xfrm>
            <a:off x="1776921" y="1192806"/>
            <a:ext cx="1690659" cy="1690659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BE47DA-EF73-E33C-14A0-7F24817142A3}"/>
              </a:ext>
            </a:extLst>
          </p:cNvPr>
          <p:cNvSpPr txBox="1"/>
          <p:nvPr/>
        </p:nvSpPr>
        <p:spPr bwMode="auto">
          <a:xfrm>
            <a:off x="3634199" y="1959938"/>
            <a:ext cx="275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x</a:t>
            </a:r>
            <a:endParaRPr lang="de-C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4D4104-0096-EB5E-1D2A-B6CADBA04628}"/>
              </a:ext>
            </a:extLst>
          </p:cNvPr>
          <p:cNvSpPr txBox="1"/>
          <p:nvPr/>
        </p:nvSpPr>
        <p:spPr bwMode="auto">
          <a:xfrm>
            <a:off x="2190429" y="785200"/>
            <a:ext cx="410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x’</a:t>
            </a:r>
            <a:endParaRPr lang="de-CH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E68E1F9-DF51-CFE8-7D96-DC38095F8121}"/>
              </a:ext>
            </a:extLst>
          </p:cNvPr>
          <p:cNvSpPr/>
          <p:nvPr/>
        </p:nvSpPr>
        <p:spPr bwMode="auto">
          <a:xfrm>
            <a:off x="3214930" y="1469833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64BD194-F6A5-41AB-26C6-CD20EDEDF44A}"/>
              </a:ext>
            </a:extLst>
          </p:cNvPr>
          <p:cNvSpPr/>
          <p:nvPr/>
        </p:nvSpPr>
        <p:spPr bwMode="auto">
          <a:xfrm>
            <a:off x="2548048" y="1077335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03C0DA4-4871-A08F-ED78-F1089DEC9219}"/>
              </a:ext>
            </a:extLst>
          </p:cNvPr>
          <p:cNvSpPr/>
          <p:nvPr/>
        </p:nvSpPr>
        <p:spPr bwMode="auto">
          <a:xfrm>
            <a:off x="3271136" y="2302374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F4D044C-1D50-6F1B-15E4-14F6BA8C112D}"/>
              </a:ext>
            </a:extLst>
          </p:cNvPr>
          <p:cNvSpPr/>
          <p:nvPr/>
        </p:nvSpPr>
        <p:spPr bwMode="auto">
          <a:xfrm>
            <a:off x="2921582" y="1185310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7F2794-440B-CBF3-0FAB-8E9923C27281}"/>
              </a:ext>
            </a:extLst>
          </p:cNvPr>
          <p:cNvSpPr/>
          <p:nvPr/>
        </p:nvSpPr>
        <p:spPr bwMode="auto">
          <a:xfrm>
            <a:off x="3369306" y="1908532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FEF9C32-EEE0-AEBB-0FC9-59846496D6D8}"/>
              </a:ext>
            </a:extLst>
          </p:cNvPr>
          <p:cNvSpPr/>
          <p:nvPr/>
        </p:nvSpPr>
        <p:spPr bwMode="auto">
          <a:xfrm>
            <a:off x="2936259" y="2647235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628CFA4-F392-C478-D30D-5E4B15CE13F6}"/>
              </a:ext>
            </a:extLst>
          </p:cNvPr>
          <p:cNvSpPr/>
          <p:nvPr/>
        </p:nvSpPr>
        <p:spPr bwMode="auto">
          <a:xfrm>
            <a:off x="2130871" y="1185310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7167BA5-36BE-1C97-3A04-FC2CBFB6665E}"/>
              </a:ext>
            </a:extLst>
          </p:cNvPr>
          <p:cNvSpPr/>
          <p:nvPr/>
        </p:nvSpPr>
        <p:spPr bwMode="auto">
          <a:xfrm>
            <a:off x="2525999" y="2774253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D56B22F-01D4-3CBA-454F-7C60A6BE00B5}"/>
              </a:ext>
            </a:extLst>
          </p:cNvPr>
          <p:cNvSpPr/>
          <p:nvPr/>
        </p:nvSpPr>
        <p:spPr bwMode="auto">
          <a:xfrm>
            <a:off x="1845489" y="1469833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7737CF6-BC66-AA63-15E6-79420710674C}"/>
              </a:ext>
            </a:extLst>
          </p:cNvPr>
          <p:cNvSpPr/>
          <p:nvPr/>
        </p:nvSpPr>
        <p:spPr bwMode="auto">
          <a:xfrm>
            <a:off x="2069664" y="2647235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4F291C1-38DC-E5F5-BF18-AEC937400F0D}"/>
              </a:ext>
            </a:extLst>
          </p:cNvPr>
          <p:cNvSpPr/>
          <p:nvPr/>
        </p:nvSpPr>
        <p:spPr bwMode="auto">
          <a:xfrm>
            <a:off x="1687116" y="1899994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1FCE86D-0A11-70F5-CC93-C28D555F682F}"/>
              </a:ext>
            </a:extLst>
          </p:cNvPr>
          <p:cNvSpPr/>
          <p:nvPr/>
        </p:nvSpPr>
        <p:spPr bwMode="auto">
          <a:xfrm>
            <a:off x="1774945" y="2302374"/>
            <a:ext cx="194708" cy="194708"/>
          </a:xfrm>
          <a:prstGeom prst="ellipse">
            <a:avLst/>
          </a:prstGeom>
          <a:solidFill>
            <a:srgbClr val="0F90FF"/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0C96DE-F527-59D8-496F-52506504E9D6}"/>
              </a:ext>
            </a:extLst>
          </p:cNvPr>
          <p:cNvSpPr txBox="1"/>
          <p:nvPr/>
        </p:nvSpPr>
        <p:spPr bwMode="auto">
          <a:xfrm>
            <a:off x="8126165" y="863213"/>
            <a:ext cx="3784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Abadi" panose="020B0604020104020204" pitchFamily="34" charset="0"/>
              </a:rPr>
              <a:t>Approach already applied to the CLIC design</a:t>
            </a:r>
          </a:p>
        </p:txBody>
      </p:sp>
    </p:spTree>
    <p:extLst>
      <p:ext uri="{BB962C8B-B14F-4D97-AF65-F5344CB8AC3E}">
        <p14:creationId xmlns:p14="http://schemas.microsoft.com/office/powerpoint/2010/main" val="188786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uiExpand="1" build="p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245C6A-5D56-15B7-043E-0CBF76BBC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Dynamic: example of dependences</a:t>
            </a:r>
            <a:endParaRPr lang="de-CH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DFEF87-08A6-1464-FA62-52BB5558AF63}"/>
              </a:ext>
            </a:extLst>
          </p:cNvPr>
          <p:cNvSpPr txBox="1"/>
          <p:nvPr/>
        </p:nvSpPr>
        <p:spPr bwMode="auto">
          <a:xfrm>
            <a:off x="355894" y="1412776"/>
            <a:ext cx="66762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SLC design: several quadrupoles spacing along the different sections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581B9B-A2C0-6538-96D8-1B4D1491A396}"/>
              </a:ext>
            </a:extLst>
          </p:cNvPr>
          <p:cNvSpPr txBox="1"/>
          <p:nvPr/>
        </p:nvSpPr>
        <p:spPr>
          <a:xfrm>
            <a:off x="2063552" y="764704"/>
            <a:ext cx="860132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dirty="0"/>
              <a:t>Save cost and simplify </a:t>
            </a:r>
            <a:r>
              <a:rPr lang="en-US" dirty="0">
                <a:sym typeface="Wingdings" panose="05000000000000000000" pitchFamily="2" charset="2"/>
              </a:rPr>
              <a:t> less quadrupoles  more spacing among the quadrupoles </a:t>
            </a:r>
          </a:p>
          <a:p>
            <a:pPr algn="l"/>
            <a:r>
              <a:rPr lang="en-US" dirty="0">
                <a:sym typeface="Wingdings" panose="05000000000000000000" pitchFamily="2" charset="2"/>
              </a:rPr>
              <a:t>	 weaker for Beam Break Up instability </a:t>
            </a:r>
            <a:endParaRPr lang="de-CH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3E8F598-7F1A-6E0A-518C-F0F5AF5A7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03" y="1722533"/>
            <a:ext cx="6507925" cy="451477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A98A817-63F6-5129-098E-EC0E7E5519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14"/>
          <a:stretch>
            <a:fillRect/>
          </a:stretch>
        </p:blipFill>
        <p:spPr>
          <a:xfrm>
            <a:off x="7680176" y="1647156"/>
            <a:ext cx="3528393" cy="23783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74B5A10-1454-5AC8-6EEC-47C8AE42B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553" y="3957047"/>
            <a:ext cx="3421638" cy="242522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9FC560-3897-0E31-4943-8F078C19B024}"/>
              </a:ext>
            </a:extLst>
          </p:cNvPr>
          <p:cNvSpPr txBox="1"/>
          <p:nvPr/>
        </p:nvSpPr>
        <p:spPr>
          <a:xfrm>
            <a:off x="8400256" y="2060848"/>
            <a:ext cx="230437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/>
              <a:t>Large quads separation lattice for FCCee HE linac</a:t>
            </a:r>
            <a:endParaRPr lang="de-CH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D60A93-4560-926B-76F2-5F2A45B5D896}"/>
              </a:ext>
            </a:extLst>
          </p:cNvPr>
          <p:cNvSpPr txBox="1"/>
          <p:nvPr/>
        </p:nvSpPr>
        <p:spPr>
          <a:xfrm>
            <a:off x="8711496" y="4509120"/>
            <a:ext cx="168189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/>
              <a:t>Closer quads lattice for FCCee HE linac</a:t>
            </a:r>
            <a:endParaRPr lang="de-CH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1872FA-764B-71A9-8740-20AB3B293A1D}"/>
              </a:ext>
            </a:extLst>
          </p:cNvPr>
          <p:cNvSpPr txBox="1"/>
          <p:nvPr/>
        </p:nvSpPr>
        <p:spPr bwMode="auto">
          <a:xfrm>
            <a:off x="1711178" y="6276680"/>
            <a:ext cx="4456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FACET lattice (former central sections of SLC)</a:t>
            </a:r>
          </a:p>
        </p:txBody>
      </p:sp>
    </p:spTree>
    <p:extLst>
      <p:ext uri="{BB962C8B-B14F-4D97-AF65-F5344CB8AC3E}">
        <p14:creationId xmlns:p14="http://schemas.microsoft.com/office/powerpoint/2010/main" val="197862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1" grpId="0"/>
      <p:bldP spid="22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95858-2F92-7D1D-5600-3EC9BB4BE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4C0CA60-D3F9-D2F4-E575-D4B98801FB8E}"/>
              </a:ext>
            </a:extLst>
          </p:cNvPr>
          <p:cNvGrpSpPr/>
          <p:nvPr/>
        </p:nvGrpSpPr>
        <p:grpSpPr>
          <a:xfrm>
            <a:off x="6319251" y="1328186"/>
            <a:ext cx="6257469" cy="4693102"/>
            <a:chOff x="6319251" y="1328186"/>
            <a:chExt cx="6257469" cy="469310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C9ACC90-E41D-AD76-9B52-55145E52C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19251" y="1328186"/>
              <a:ext cx="6257469" cy="4693102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8E5076A-931E-D3FD-AB5C-28CFA11C48F3}"/>
                </a:ext>
              </a:extLst>
            </p:cNvPr>
            <p:cNvCxnSpPr>
              <a:cxnSpLocks/>
            </p:cNvCxnSpPr>
            <p:nvPr/>
          </p:nvCxnSpPr>
          <p:spPr>
            <a:xfrm>
              <a:off x="9244569" y="2050923"/>
              <a:ext cx="0" cy="3469001"/>
            </a:xfrm>
            <a:prstGeom prst="line">
              <a:avLst/>
            </a:prstGeom>
            <a:ln w="19050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90F08C43-0CA2-2CF4-A96E-E7DC5195D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Dynamic: single-bunch</a:t>
            </a:r>
            <a:endParaRPr lang="de-CH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CEF1F6C-F24F-0B93-7A46-53026C2141C1}"/>
              </a:ext>
            </a:extLst>
          </p:cNvPr>
          <p:cNvSpPr/>
          <p:nvPr/>
        </p:nvSpPr>
        <p:spPr>
          <a:xfrm>
            <a:off x="10356615" y="4678536"/>
            <a:ext cx="1621431" cy="841387"/>
          </a:xfrm>
          <a:prstGeom prst="ellipse">
            <a:avLst/>
          </a:prstGeom>
          <a:noFill/>
          <a:ln w="285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D6C365-25EF-34A2-881C-A61D231990EF}"/>
              </a:ext>
            </a:extLst>
          </p:cNvPr>
          <p:cNvSpPr txBox="1"/>
          <p:nvPr/>
        </p:nvSpPr>
        <p:spPr>
          <a:xfrm>
            <a:off x="766346" y="908720"/>
            <a:ext cx="1029714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/>
              <a:t>The HE linac is optimized to damp any incoming beam transverse jitter!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FFE1B6-A3D3-7343-8F44-A0F7393ABE7D}"/>
              </a:ext>
            </a:extLst>
          </p:cNvPr>
          <p:cNvSpPr txBox="1"/>
          <p:nvPr/>
        </p:nvSpPr>
        <p:spPr>
          <a:xfrm>
            <a:off x="7553468" y="1756304"/>
            <a:ext cx="1396182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/>
              <a:t>Amplification</a:t>
            </a:r>
            <a:endParaRPr lang="de-CH" sz="16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C1D5A3-10CF-4B0E-8208-7C45F7B407A9}"/>
              </a:ext>
            </a:extLst>
          </p:cNvPr>
          <p:cNvSpPr txBox="1"/>
          <p:nvPr/>
        </p:nvSpPr>
        <p:spPr>
          <a:xfrm>
            <a:off x="9659238" y="3226469"/>
            <a:ext cx="98228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/>
              <a:t>Damping</a:t>
            </a:r>
            <a:endParaRPr lang="de-CH" sz="1600" b="1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55F460-C3CF-ADAF-8E25-86C3E711C5D1}"/>
              </a:ext>
            </a:extLst>
          </p:cNvPr>
          <p:cNvCxnSpPr>
            <a:cxnSpLocks/>
          </p:cNvCxnSpPr>
          <p:nvPr/>
        </p:nvCxnSpPr>
        <p:spPr>
          <a:xfrm>
            <a:off x="7176120" y="2050923"/>
            <a:ext cx="2086496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A9BF291-D830-FA74-B35C-A975CB0BD1C5}"/>
              </a:ext>
            </a:extLst>
          </p:cNvPr>
          <p:cNvCxnSpPr>
            <a:cxnSpLocks/>
          </p:cNvCxnSpPr>
          <p:nvPr/>
        </p:nvCxnSpPr>
        <p:spPr>
          <a:xfrm>
            <a:off x="9244569" y="3483673"/>
            <a:ext cx="1747975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FDD6C44-731C-E3F5-850A-5887BD091C39}"/>
              </a:ext>
            </a:extLst>
          </p:cNvPr>
          <p:cNvSpPr txBox="1">
            <a:spLocks/>
          </p:cNvSpPr>
          <p:nvPr/>
        </p:nvSpPr>
        <p:spPr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12</a:t>
            </a:fld>
            <a:endParaRPr lang="de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450D87-DD11-A5DD-CA90-13F1F5D74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4" y="1423855"/>
            <a:ext cx="2875384" cy="21565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17F5-CCF0-D894-74C3-973FE8EEF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4829" y="3573117"/>
            <a:ext cx="2921103" cy="21908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A72B7B7-1265-E042-055D-050C563FD5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841" b="19760"/>
          <a:stretch/>
        </p:blipFill>
        <p:spPr>
          <a:xfrm>
            <a:off x="3485615" y="1474072"/>
            <a:ext cx="2875384" cy="2185960"/>
          </a:xfrm>
          <a:prstGeom prst="rect">
            <a:avLst/>
          </a:prstGeom>
        </p:spPr>
      </p:pic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FAE2688B-5B3A-001A-0D63-2AE07E52740F}"/>
              </a:ext>
            </a:extLst>
          </p:cNvPr>
          <p:cNvSpPr txBox="1">
            <a:spLocks/>
          </p:cNvSpPr>
          <p:nvPr/>
        </p:nvSpPr>
        <p:spPr>
          <a:xfrm>
            <a:off x="69228" y="3674737"/>
            <a:ext cx="3610799" cy="18066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  <a:buClr>
                <a:srgbClr val="002060"/>
              </a:buClr>
              <a:buSzPct val="150000"/>
            </a:pPr>
            <a:r>
              <a:rPr lang="en-US" sz="1800" b="1" dirty="0">
                <a:latin typeface="Abadi" panose="020B0604020104020204" pitchFamily="34" charset="0"/>
                <a:cs typeface="Calibri Light" panose="020F0302020204030204" pitchFamily="34" charset="0"/>
              </a:rPr>
              <a:t>Optimized parameters:</a:t>
            </a:r>
          </a:p>
          <a:p>
            <a:pPr lvl="2">
              <a:spcBef>
                <a:spcPts val="400"/>
              </a:spcBef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400" dirty="0">
                <a:latin typeface="Abadi" panose="020B0604020104020204" pitchFamily="34" charset="0"/>
                <a:cs typeface="Calibri Light" panose="020F0302020204030204" pitchFamily="34" charset="0"/>
              </a:rPr>
              <a:t>“Kind” of lattice </a:t>
            </a:r>
            <a:r>
              <a:rPr lang="en-US" sz="900" dirty="0">
                <a:latin typeface="Abadi" panose="020B0604020104020204" pitchFamily="34" charset="0"/>
                <a:cs typeface="Calibri Light" panose="020F0302020204030204" pitchFamily="34" charset="0"/>
              </a:rPr>
              <a:t>(number of quads/RF structure)</a:t>
            </a:r>
            <a:endParaRPr lang="en-US" sz="1400" dirty="0">
              <a:latin typeface="Abadi" panose="020B0604020104020204" pitchFamily="34" charset="0"/>
              <a:cs typeface="Calibri Light" panose="020F0302020204030204" pitchFamily="34" charset="0"/>
            </a:endParaRPr>
          </a:p>
          <a:p>
            <a:pPr lvl="2">
              <a:spcBef>
                <a:spcPts val="400"/>
              </a:spcBef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400" dirty="0">
                <a:latin typeface="Abadi" panose="020B0604020104020204" pitchFamily="34" charset="0"/>
                <a:cs typeface="Calibri Light" panose="020F0302020204030204" pitchFamily="34" charset="0"/>
              </a:rPr>
              <a:t>Bunch length</a:t>
            </a:r>
          </a:p>
          <a:p>
            <a:pPr lvl="2">
              <a:spcBef>
                <a:spcPts val="400"/>
              </a:spcBef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400" dirty="0">
                <a:latin typeface="Abadi" panose="020B0604020104020204" pitchFamily="34" charset="0"/>
                <a:cs typeface="Calibri Light" panose="020F0302020204030204" pitchFamily="34" charset="0"/>
              </a:rPr>
              <a:t>RF structure aperture and length</a:t>
            </a:r>
          </a:p>
          <a:p>
            <a:pPr lvl="2">
              <a:spcBef>
                <a:spcPts val="400"/>
              </a:spcBef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400" dirty="0">
                <a:latin typeface="Abadi" panose="020B0604020104020204" pitchFamily="34" charset="0"/>
                <a:cs typeface="Calibri Light" panose="020F0302020204030204" pitchFamily="34" charset="0"/>
              </a:rPr>
              <a:t>Quadrupoles spacing</a:t>
            </a:r>
          </a:p>
          <a:p>
            <a:pPr lvl="2">
              <a:spcBef>
                <a:spcPts val="400"/>
              </a:spcBef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400" dirty="0">
                <a:latin typeface="Abadi" panose="020B0604020104020204" pitchFamily="34" charset="0"/>
                <a:cs typeface="Calibri Light" panose="020F0302020204030204" pitchFamily="34" charset="0"/>
              </a:rPr>
              <a:t>Length of the RF structures</a:t>
            </a:r>
          </a:p>
          <a:p>
            <a:pPr lvl="2">
              <a:spcBef>
                <a:spcPts val="400"/>
              </a:spcBef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400" dirty="0">
                <a:latin typeface="Abadi" panose="020B0604020104020204" pitchFamily="34" charset="0"/>
                <a:cs typeface="Calibri Light" panose="020F0302020204030204" pitchFamily="34" charset="0"/>
              </a:rPr>
              <a:t>Phase advance per cell</a:t>
            </a:r>
          </a:p>
          <a:p>
            <a:pPr lvl="2">
              <a:spcBef>
                <a:spcPts val="400"/>
              </a:spcBef>
              <a:buClr>
                <a:srgbClr val="00206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400" dirty="0">
                <a:latin typeface="Abadi" panose="020B0604020104020204" pitchFamily="34" charset="0"/>
                <a:cs typeface="Calibri Light" panose="020F0302020204030204" pitchFamily="34" charset="0"/>
              </a:rPr>
              <a:t>Combination of the parameters</a:t>
            </a:r>
          </a:p>
          <a:p>
            <a:pPr marL="539750" lvl="3" indent="0" algn="ctr">
              <a:buClr>
                <a:srgbClr val="002060"/>
              </a:buClr>
              <a:buSzPct val="150000"/>
              <a:buFont typeface="Aptos" panose="020B0004020202020204" pitchFamily="34" charset="0"/>
              <a:buNone/>
            </a:pPr>
            <a:endParaRPr lang="en-US" sz="1200" dirty="0">
              <a:latin typeface="Abadi" panose="020B0604020104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A465C1-279C-DF53-C831-6019AED9DD22}"/>
              </a:ext>
            </a:extLst>
          </p:cNvPr>
          <p:cNvSpPr txBox="1"/>
          <p:nvPr/>
        </p:nvSpPr>
        <p:spPr>
          <a:xfrm>
            <a:off x="2712898" y="6165304"/>
            <a:ext cx="698157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/>
              <a:t>Essential to experimentally verify this effect</a:t>
            </a:r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397511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4" grpId="0" animBg="1"/>
      <p:bldP spid="15" grpId="0" animBg="1"/>
      <p:bldP spid="19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67DAF-7F4E-2D50-BF50-1382767CC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DFB8FB-6BA4-4B86-A477-00558D6D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Dynamic: multi-bunch effects</a:t>
            </a:r>
            <a:endParaRPr lang="de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66068F-FFE8-FE33-0A85-D7422E8979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911"/>
          <a:stretch>
            <a:fillRect/>
          </a:stretch>
        </p:blipFill>
        <p:spPr>
          <a:xfrm>
            <a:off x="5879976" y="1214400"/>
            <a:ext cx="2007981" cy="15121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1BD763-93C9-B525-D0F8-6A1B8996BA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95" r="5728"/>
          <a:stretch>
            <a:fillRect/>
          </a:stretch>
        </p:blipFill>
        <p:spPr>
          <a:xfrm>
            <a:off x="8022000" y="1214400"/>
            <a:ext cx="1962432" cy="15121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612EC9-DDB3-C9E9-5D9D-34B7882302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19" r="6904"/>
          <a:stretch>
            <a:fillRect/>
          </a:stretch>
        </p:blipFill>
        <p:spPr>
          <a:xfrm>
            <a:off x="10069032" y="1214400"/>
            <a:ext cx="1962432" cy="15121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8F7E92-183E-1748-2698-7A2E3CCEFED2}"/>
              </a:ext>
            </a:extLst>
          </p:cNvPr>
          <p:cNvSpPr txBox="1"/>
          <p:nvPr/>
        </p:nvSpPr>
        <p:spPr>
          <a:xfrm>
            <a:off x="141489" y="1214400"/>
            <a:ext cx="55916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C</a:t>
            </a:r>
            <a:r>
              <a:rPr lang="en-CH" dirty="0">
                <a:latin typeface="Aptos" panose="020B0004020202020204" pitchFamily="34" charset="0"/>
              </a:rPr>
              <a:t>onsidered three wakefield kick scenarios:</a:t>
            </a:r>
          </a:p>
          <a:p>
            <a:pPr marL="800100" lvl="1" indent="-342900">
              <a:buFont typeface="+mj-lt"/>
              <a:buAutoNum type="arabicParenR"/>
            </a:pPr>
            <a:r>
              <a:rPr lang="en-CH" sz="1600" b="1" dirty="0">
                <a:latin typeface="Aptos" panose="020B0004020202020204" pitchFamily="34" charset="0"/>
              </a:rPr>
              <a:t>Kick</a:t>
            </a:r>
            <a:r>
              <a:rPr lang="en-CH" sz="1600" dirty="0">
                <a:latin typeface="Aptos" panose="020B0004020202020204" pitchFamily="34" charset="0"/>
              </a:rPr>
              <a:t> on the </a:t>
            </a:r>
            <a:r>
              <a:rPr lang="en-CH" sz="1600" b="1" dirty="0">
                <a:latin typeface="Aptos" panose="020B0004020202020204" pitchFamily="34" charset="0"/>
              </a:rPr>
              <a:t>next bunch</a:t>
            </a:r>
            <a:r>
              <a:rPr lang="en-CH" sz="1600" dirty="0">
                <a:latin typeface="Aptos" panose="020B0004020202020204" pitchFamily="34" charset="0"/>
              </a:rPr>
              <a:t> (simulates </a:t>
            </a:r>
            <a:r>
              <a:rPr lang="en-CH" sz="1600" u="sng" dirty="0">
                <a:latin typeface="Aptos" panose="020B0004020202020204" pitchFamily="34" charset="0"/>
              </a:rPr>
              <a:t>damping</a:t>
            </a:r>
            <a:r>
              <a:rPr lang="en-CH" sz="1600" dirty="0">
                <a:latin typeface="Aptos" panose="020B0004020202020204" pitchFamily="34" charset="0"/>
              </a:rPr>
              <a:t>)</a:t>
            </a:r>
          </a:p>
          <a:p>
            <a:pPr marL="800100" lvl="1" indent="-342900">
              <a:buFont typeface="+mj-lt"/>
              <a:buAutoNum type="arabicParenR"/>
            </a:pPr>
            <a:r>
              <a:rPr lang="en-CH" sz="1600" b="1" dirty="0">
                <a:latin typeface="Aptos" panose="020B0004020202020204" pitchFamily="34" charset="0"/>
              </a:rPr>
              <a:t>Constant</a:t>
            </a:r>
            <a:r>
              <a:rPr lang="en-CH" sz="1600" dirty="0">
                <a:latin typeface="Aptos" panose="020B0004020202020204" pitchFamily="34" charset="0"/>
              </a:rPr>
              <a:t> kick (</a:t>
            </a:r>
            <a:r>
              <a:rPr lang="en-CH" sz="1600" u="sng" dirty="0">
                <a:latin typeface="Aptos" panose="020B0004020202020204" pitchFamily="34" charset="0"/>
              </a:rPr>
              <a:t>pessimistic</a:t>
            </a:r>
            <a:r>
              <a:rPr lang="en-CH" sz="1600" dirty="0">
                <a:latin typeface="Aptos" panose="020B0004020202020204" pitchFamily="34" charset="0"/>
              </a:rPr>
              <a:t> scenario)</a:t>
            </a:r>
          </a:p>
          <a:p>
            <a:pPr marL="800100" lvl="1" indent="-342900">
              <a:buFont typeface="+mj-lt"/>
              <a:buAutoNum type="arabicParenR"/>
            </a:pPr>
            <a:r>
              <a:rPr lang="en-CH" sz="1600" b="1" dirty="0">
                <a:latin typeface="Aptos" panose="020B0004020202020204" pitchFamily="34" charset="0"/>
              </a:rPr>
              <a:t>Exponentially decreasing</a:t>
            </a:r>
            <a:r>
              <a:rPr lang="en-CH" sz="1600" dirty="0">
                <a:latin typeface="Aptos" panose="020B0004020202020204" pitchFamily="34" charset="0"/>
              </a:rPr>
              <a:t> kick (simulates </a:t>
            </a:r>
            <a:r>
              <a:rPr lang="en-CH" sz="1600" u="sng" dirty="0">
                <a:latin typeface="Aptos" panose="020B0004020202020204" pitchFamily="34" charset="0"/>
              </a:rPr>
              <a:t>detuning</a:t>
            </a:r>
            <a:r>
              <a:rPr lang="en-CH" sz="1600" dirty="0">
                <a:latin typeface="Aptos" panose="020B0004020202020204" pitchFamily="34" charset="0"/>
              </a:rPr>
              <a:t>)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CDD774-CD4B-8C7A-7557-934E50A31B39}"/>
              </a:ext>
            </a:extLst>
          </p:cNvPr>
          <p:cNvSpPr txBox="1">
            <a:spLocks/>
          </p:cNvSpPr>
          <p:nvPr/>
        </p:nvSpPr>
        <p:spPr>
          <a:xfrm>
            <a:off x="6021016" y="3337831"/>
            <a:ext cx="6050458" cy="297333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H" sz="1600" dirty="0"/>
              <a:t>Detuning was chosen as a mitigation technique for the damping of HOMs and was found to be highly effective.</a:t>
            </a:r>
          </a:p>
          <a:p>
            <a:endParaRPr lang="en-CH" sz="1600" dirty="0"/>
          </a:p>
          <a:p>
            <a:r>
              <a:rPr lang="en-CH" sz="1600" dirty="0"/>
              <a:t>No multi-bunch limitation was found for bunch spacings </a:t>
            </a:r>
            <a:r>
              <a:rPr lang="en-US" sz="1600" dirty="0"/>
              <a:t>of 25</a:t>
            </a:r>
            <a:r>
              <a:rPr lang="en-CH" sz="1600" dirty="0"/>
              <a:t> ns with t</a:t>
            </a:r>
            <a:r>
              <a:rPr lang="en-GB" sz="1600" dirty="0"/>
              <a:t>he baseline 3 GHz structure with iris aperture of a/</a:t>
            </a:r>
            <a:r>
              <a:rPr lang="el-GR" sz="1600" dirty="0"/>
              <a:t>λ = 0.12</a:t>
            </a:r>
            <a:r>
              <a:rPr lang="en-US" sz="1600" dirty="0"/>
              <a:t>.</a:t>
            </a:r>
          </a:p>
          <a:p>
            <a:br>
              <a:rPr lang="en-CH" sz="1600" dirty="0"/>
            </a:br>
            <a:r>
              <a:rPr lang="en-CH" sz="1600" dirty="0"/>
              <a:t>ECHO2D simulations show recoherence appearing at t ≥ 100 ns, which manifests as an increase in the jitter amplification for bunch spacings ≥ 30 ns.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EFC37B-5913-CB49-2C37-28F10398B7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26" y="2924944"/>
            <a:ext cx="5591944" cy="37991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6AB9D7-1B31-DB87-2A27-3C7275109225}"/>
              </a:ext>
            </a:extLst>
          </p:cNvPr>
          <p:cNvSpPr txBox="1"/>
          <p:nvPr/>
        </p:nvSpPr>
        <p:spPr>
          <a:xfrm>
            <a:off x="6730608" y="769975"/>
            <a:ext cx="519804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b="1" dirty="0"/>
              <a:t>Courtesy of A. Latina, A. Grudiev, A. Kurtulus</a:t>
            </a:r>
            <a:endParaRPr lang="de-CH" sz="1600" b="1" dirty="0"/>
          </a:p>
        </p:txBody>
      </p:sp>
    </p:spTree>
    <p:extLst>
      <p:ext uri="{BB962C8B-B14F-4D97-AF65-F5344CB8AC3E}">
        <p14:creationId xmlns:p14="http://schemas.microsoft.com/office/powerpoint/2010/main" val="52752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C7A50B69-B829-FCBE-3A83-6A96CDADA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06" y="2155183"/>
            <a:ext cx="3834113" cy="287558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1449FF2-DAF4-B2E0-C89D-FD995F735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The zoo of the effects: optimize what by what?</a:t>
            </a:r>
            <a:endParaRPr lang="de-CH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C28F1-488B-869F-F3AB-E4BFB979EDD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41749" y="6655527"/>
            <a:ext cx="767656" cy="196850"/>
          </a:xfrm>
        </p:spPr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t>14</a:t>
            </a:fld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E86F52-D922-33DE-3C92-C0E7E7DA5B68}"/>
              </a:ext>
            </a:extLst>
          </p:cNvPr>
          <p:cNvSpPr txBox="1"/>
          <p:nvPr/>
        </p:nvSpPr>
        <p:spPr>
          <a:xfrm>
            <a:off x="623223" y="1119831"/>
            <a:ext cx="7259426" cy="52322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Overall design: single bunch effects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8B54C9-F615-B27D-2647-D83B7E74451F}"/>
              </a:ext>
            </a:extLst>
          </p:cNvPr>
          <p:cNvSpPr txBox="1"/>
          <p:nvPr/>
        </p:nvSpPr>
        <p:spPr>
          <a:xfrm>
            <a:off x="7882650" y="1119831"/>
            <a:ext cx="346953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Multi- bunch effects</a:t>
            </a:r>
            <a:endParaRPr lang="en-GB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F282E0-90FC-16C6-0409-503952B80EB7}"/>
              </a:ext>
            </a:extLst>
          </p:cNvPr>
          <p:cNvSpPr txBox="1"/>
          <p:nvPr/>
        </p:nvSpPr>
        <p:spPr>
          <a:xfrm>
            <a:off x="623223" y="1643051"/>
            <a:ext cx="3464505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Static effects: Emittance growth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1ADAAE-4048-2139-82F1-D2BE193ABB67}"/>
              </a:ext>
            </a:extLst>
          </p:cNvPr>
          <p:cNvSpPr txBox="1"/>
          <p:nvPr/>
        </p:nvSpPr>
        <p:spPr>
          <a:xfrm>
            <a:off x="4087727" y="1643051"/>
            <a:ext cx="7264455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Dynamic effects: Jitter amplification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FC4D56-4891-C943-21F3-DD401F842042}"/>
              </a:ext>
            </a:extLst>
          </p:cNvPr>
          <p:cNvSpPr txBox="1"/>
          <p:nvPr/>
        </p:nvSpPr>
        <p:spPr>
          <a:xfrm>
            <a:off x="567288" y="5373216"/>
            <a:ext cx="7315362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Aperture and length of the RF structure, lattice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14ED7C-706D-2E3E-D686-2D04B448FE6E}"/>
              </a:ext>
            </a:extLst>
          </p:cNvPr>
          <p:cNvSpPr txBox="1"/>
          <p:nvPr/>
        </p:nvSpPr>
        <p:spPr>
          <a:xfrm>
            <a:off x="7882650" y="5373216"/>
            <a:ext cx="3525468" cy="461665"/>
          </a:xfrm>
          <a:prstGeom prst="rect">
            <a:avLst/>
          </a:prstGeom>
          <a:solidFill>
            <a:srgbClr val="CBCC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Wake suppression</a:t>
            </a:r>
            <a:endParaRPr lang="en-GB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6E8D20-BE84-2D9A-0ED4-E818C9A5A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074" y="2206419"/>
            <a:ext cx="3599132" cy="29521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B2CED2-6BE9-A54D-4A88-6083C16D1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700" y="2166271"/>
            <a:ext cx="3799950" cy="30966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651891-3415-4A5D-66DD-DB6C0DC7742A}"/>
              </a:ext>
            </a:extLst>
          </p:cNvPr>
          <p:cNvSpPr txBox="1"/>
          <p:nvPr/>
        </p:nvSpPr>
        <p:spPr>
          <a:xfrm>
            <a:off x="567289" y="6001543"/>
            <a:ext cx="10840829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/>
              <a:t>Main results are based on </a:t>
            </a:r>
            <a:r>
              <a:rPr lang="en-US" sz="2000" b="1" dirty="0">
                <a:solidFill>
                  <a:srgbClr val="2B83D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RF-Track</a:t>
            </a:r>
            <a:r>
              <a:rPr lang="en-US" sz="2000" b="1" dirty="0"/>
              <a:t> with some benchmarks with other codes</a:t>
            </a:r>
            <a:endParaRPr lang="de-CH" sz="2000" b="1" dirty="0"/>
          </a:p>
        </p:txBody>
      </p:sp>
    </p:spTree>
    <p:extLst>
      <p:ext uri="{BB962C8B-B14F-4D97-AF65-F5344CB8AC3E}">
        <p14:creationId xmlns:p14="http://schemas.microsoft.com/office/powerpoint/2010/main" val="1914689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E7F1A-E23F-B6A0-EAA6-87792CE4D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3AC688-C595-B765-531E-F14454DE6FCC}"/>
              </a:ext>
            </a:extLst>
          </p:cNvPr>
          <p:cNvSpPr/>
          <p:nvPr/>
        </p:nvSpPr>
        <p:spPr>
          <a:xfrm>
            <a:off x="134048" y="1022210"/>
            <a:ext cx="4040020" cy="1411318"/>
          </a:xfrm>
          <a:prstGeom prst="rect">
            <a:avLst/>
          </a:prstGeom>
          <a:solidFill>
            <a:schemeClr val="bg1"/>
          </a:solidFill>
          <a:ln w="38100">
            <a:solidFill>
              <a:srgbClr val="81C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E5E81F-4EEF-01C6-6611-036690F1D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winner configuration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DF993-EADB-7E98-219A-697A3CE6C1D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41749" y="6655527"/>
            <a:ext cx="767656" cy="196850"/>
          </a:xfrm>
        </p:spPr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t>15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8CDB4F-D841-FB49-74A3-E38B6B039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228" y="5748183"/>
            <a:ext cx="686183" cy="9527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14FFA0-5E7E-7042-DFB9-21EDFD0A2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7858" y="5788610"/>
            <a:ext cx="655722" cy="9527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9C7DC8-B757-E96D-0B52-8E2CB086B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1661" y="5736988"/>
            <a:ext cx="715803" cy="9428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C44F0A-7906-6D9B-0098-36851BA9B0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133" y="2631647"/>
            <a:ext cx="8625531" cy="309634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9B705D3-6E1C-0DEF-B2F6-9B980E928ED6}"/>
              </a:ext>
            </a:extLst>
          </p:cNvPr>
          <p:cNvSpPr/>
          <p:nvPr/>
        </p:nvSpPr>
        <p:spPr>
          <a:xfrm>
            <a:off x="10403844" y="2631647"/>
            <a:ext cx="1668819" cy="3117924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34786E-018A-D13E-196F-506CB85B9BD6}"/>
              </a:ext>
            </a:extLst>
          </p:cNvPr>
          <p:cNvSpPr txBox="1"/>
          <p:nvPr/>
        </p:nvSpPr>
        <p:spPr>
          <a:xfrm>
            <a:off x="-205997" y="1131953"/>
            <a:ext cx="4392488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RF frequency: 2-6 GHz</a:t>
            </a:r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RF aperture: 10-25 mm</a:t>
            </a:r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RF structure length: 2.5-4 m</a:t>
            </a:r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Optics (phase advance per cell): 70-140</a:t>
            </a:r>
            <a:r>
              <a:rPr lang="en-US" sz="1600" baseline="30000" dirty="0"/>
              <a:t>o</a:t>
            </a:r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Kind of lattice: 1Q2RF and 2Q2RF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5EE7D2-A461-A465-0162-34E09D3D1D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1" t="85293" r="13810"/>
          <a:stretch>
            <a:fillRect/>
          </a:stretch>
        </p:blipFill>
        <p:spPr bwMode="auto">
          <a:xfrm>
            <a:off x="31924" y="5840269"/>
            <a:ext cx="3543796" cy="736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EC755E-3940-4C47-6C20-B6D0254368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64" y="2631647"/>
            <a:ext cx="3201496" cy="3096344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DE7E295-97CA-4F57-8E9E-B46B43449056}"/>
              </a:ext>
            </a:extLst>
          </p:cNvPr>
          <p:cNvSpPr/>
          <p:nvPr/>
        </p:nvSpPr>
        <p:spPr>
          <a:xfrm>
            <a:off x="134047" y="764704"/>
            <a:ext cx="4046871" cy="257506"/>
          </a:xfrm>
          <a:prstGeom prst="roundRect">
            <a:avLst/>
          </a:prstGeom>
          <a:solidFill>
            <a:srgbClr val="81C6FF"/>
          </a:solidFill>
          <a:ln w="28575">
            <a:solidFill>
              <a:srgbClr val="81C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small" dirty="0">
                <a:solidFill>
                  <a:schemeClr val="tx1"/>
                </a:solidFill>
              </a:rPr>
              <a:t>Investigated space parameters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9C5CA13-948D-580B-C7CE-077776A31DA7}"/>
              </a:ext>
            </a:extLst>
          </p:cNvPr>
          <p:cNvSpPr/>
          <p:nvPr/>
        </p:nvSpPr>
        <p:spPr>
          <a:xfrm>
            <a:off x="7856222" y="779944"/>
            <a:ext cx="4144433" cy="224048"/>
          </a:xfrm>
          <a:prstGeom prst="roundRect">
            <a:avLst/>
          </a:prstGeom>
          <a:solidFill>
            <a:schemeClr val="accent2"/>
          </a:solidFill>
          <a:ln w="28575">
            <a:solidFill>
              <a:srgbClr val="00F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small" dirty="0">
                <a:solidFill>
                  <a:schemeClr val="tx1"/>
                </a:solidFill>
              </a:rPr>
              <a:t>Criteria for selection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B9F170-8C4E-7D8B-D05B-21AFB60BBCE2}"/>
              </a:ext>
            </a:extLst>
          </p:cNvPr>
          <p:cNvSpPr/>
          <p:nvPr/>
        </p:nvSpPr>
        <p:spPr>
          <a:xfrm>
            <a:off x="4526688" y="1022210"/>
            <a:ext cx="3002934" cy="1411318"/>
          </a:xfrm>
          <a:prstGeom prst="rect">
            <a:avLst/>
          </a:prstGeom>
          <a:solidFill>
            <a:schemeClr val="bg1"/>
          </a:solidFill>
          <a:ln w="38100">
            <a:solidFill>
              <a:srgbClr val="FF9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1923AD-1677-D360-952D-0716005C6E2F}"/>
              </a:ext>
            </a:extLst>
          </p:cNvPr>
          <p:cNvSpPr/>
          <p:nvPr/>
        </p:nvSpPr>
        <p:spPr>
          <a:xfrm>
            <a:off x="7857066" y="995968"/>
            <a:ext cx="4144433" cy="1411318"/>
          </a:xfrm>
          <a:prstGeom prst="rect">
            <a:avLst/>
          </a:prstGeom>
          <a:solidFill>
            <a:schemeClr val="bg1"/>
          </a:solidFill>
          <a:ln w="38100">
            <a:solidFill>
              <a:srgbClr val="00F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FA607B-9759-8236-450C-3B03E075AD82}"/>
              </a:ext>
            </a:extLst>
          </p:cNvPr>
          <p:cNvSpPr txBox="1"/>
          <p:nvPr/>
        </p:nvSpPr>
        <p:spPr>
          <a:xfrm>
            <a:off x="7529621" y="1378174"/>
            <a:ext cx="445664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42950" lvl="1" indent="-285750">
              <a:buClr>
                <a:srgbClr val="00B05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Beam dynamics </a:t>
            </a:r>
            <a:r>
              <a:rPr lang="en-US" sz="1600" dirty="0">
                <a:sym typeface="Wingdings" panose="05000000000000000000" pitchFamily="2" charset="2"/>
              </a:rPr>
              <a:t> beam parameters</a:t>
            </a:r>
            <a:endParaRPr lang="en-US" sz="1600" dirty="0"/>
          </a:p>
          <a:p>
            <a:pPr marL="742950" lvl="1" indent="-285750">
              <a:buClr>
                <a:srgbClr val="00B05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RF efficiency </a:t>
            </a:r>
            <a:r>
              <a:rPr lang="en-US" sz="1600" dirty="0">
                <a:sym typeface="Wingdings" panose="05000000000000000000" pitchFamily="2" charset="2"/>
              </a:rPr>
              <a:t> Reff</a:t>
            </a:r>
            <a:endParaRPr lang="en-US" sz="1600" dirty="0"/>
          </a:p>
          <a:p>
            <a:pPr marL="742950" lvl="1" indent="-285750">
              <a:buClr>
                <a:srgbClr val="00B05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Cost </a:t>
            </a:r>
            <a:r>
              <a:rPr lang="en-US" sz="1600" dirty="0">
                <a:sym typeface="Wingdings" panose="05000000000000000000" pitchFamily="2" charset="2"/>
              </a:rPr>
              <a:t> </a:t>
            </a:r>
            <a:r>
              <a:rPr lang="en-US" sz="1600" dirty="0"/>
              <a:t>number of elements and footprint</a:t>
            </a:r>
            <a:endParaRPr lang="de-CH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7B94C8-038F-A59C-BF8A-65992DCD399F}"/>
              </a:ext>
            </a:extLst>
          </p:cNvPr>
          <p:cNvSpPr txBox="1"/>
          <p:nvPr/>
        </p:nvSpPr>
        <p:spPr>
          <a:xfrm>
            <a:off x="4240286" y="1255064"/>
            <a:ext cx="292597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42950" lvl="1" indent="-285750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1-to-1 and DFS</a:t>
            </a:r>
          </a:p>
          <a:p>
            <a:pPr marL="742950" lvl="1" indent="-285750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1-to-1, DFS and WFS</a:t>
            </a:r>
          </a:p>
          <a:p>
            <a:pPr marL="742950" lvl="1" indent="-285750"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WFS not included here (</a:t>
            </a:r>
            <a:r>
              <a:rPr lang="en-US" sz="1400" dirty="0">
                <a:latin typeface="Symbol" panose="05050102010706020507" pitchFamily="18" charset="2"/>
              </a:rPr>
              <a:t>De</a:t>
            </a:r>
            <a:r>
              <a:rPr lang="en-US" sz="1400" dirty="0"/>
              <a:t> ~-0.1 to -0.15 </a:t>
            </a:r>
            <a:r>
              <a:rPr lang="en-US" sz="1400" dirty="0" err="1"/>
              <a:t>mm.mrad</a:t>
            </a:r>
            <a:r>
              <a:rPr lang="en-US" sz="1600" dirty="0"/>
              <a:t>)</a:t>
            </a:r>
            <a:endParaRPr lang="de-CH" sz="16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15D75CD-883C-7DF7-7D43-969319A71002}"/>
              </a:ext>
            </a:extLst>
          </p:cNvPr>
          <p:cNvSpPr/>
          <p:nvPr/>
        </p:nvSpPr>
        <p:spPr>
          <a:xfrm>
            <a:off x="4521031" y="769688"/>
            <a:ext cx="3015129" cy="257506"/>
          </a:xfrm>
          <a:prstGeom prst="roundRect">
            <a:avLst/>
          </a:prstGeom>
          <a:solidFill>
            <a:srgbClr val="FF9B9B"/>
          </a:solidFill>
          <a:ln w="28575">
            <a:solidFill>
              <a:srgbClr val="FF9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small" dirty="0">
                <a:solidFill>
                  <a:schemeClr val="tx1"/>
                </a:solidFill>
              </a:rPr>
              <a:t>Correction algorithms</a:t>
            </a:r>
          </a:p>
        </p:txBody>
      </p:sp>
    </p:spTree>
    <p:extLst>
      <p:ext uri="{BB962C8B-B14F-4D97-AF65-F5344CB8AC3E}">
        <p14:creationId xmlns:p14="http://schemas.microsoft.com/office/powerpoint/2010/main" val="106607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 animBg="1"/>
      <p:bldP spid="6" grpId="0"/>
      <p:bldP spid="13" grpId="0" animBg="1"/>
      <p:bldP spid="17" grpId="0" animBg="1"/>
      <p:bldP spid="19" grpId="0" animBg="1"/>
      <p:bldP spid="20" grpId="0" animBg="1"/>
      <p:bldP spid="11" grpId="0"/>
      <p:bldP spid="5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DF04B-8A9C-B306-4BAB-48391AE70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E3C964A-D421-A897-0449-B137A004CBAF}"/>
              </a:ext>
            </a:extLst>
          </p:cNvPr>
          <p:cNvSpPr/>
          <p:nvPr/>
        </p:nvSpPr>
        <p:spPr>
          <a:xfrm>
            <a:off x="0" y="5191620"/>
            <a:ext cx="12192000" cy="1660254"/>
          </a:xfrm>
          <a:prstGeom prst="rect">
            <a:avLst/>
          </a:prstGeom>
          <a:solidFill>
            <a:srgbClr val="2B83D3">
              <a:alpha val="8000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16E870-701A-436C-11A9-087EB3904D71}"/>
              </a:ext>
            </a:extLst>
          </p:cNvPr>
          <p:cNvSpPr txBox="1">
            <a:spLocks/>
          </p:cNvSpPr>
          <p:nvPr/>
        </p:nvSpPr>
        <p:spPr bwMode="auto">
          <a:xfrm>
            <a:off x="321318" y="2503926"/>
            <a:ext cx="5616624" cy="10801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Compression, decompression and more</a:t>
            </a:r>
            <a:endParaRPr lang="de-CH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73AE70-F050-5F3C-0511-8479501B6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897" y="908720"/>
            <a:ext cx="5474178" cy="18570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B01888-ECD5-62A3-07C2-7141EA3C5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040" y="3224006"/>
            <a:ext cx="5443873" cy="184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298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29CD3-EC57-9B35-0D3C-47C88503C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>
            <a:extLst>
              <a:ext uri="{FF2B5EF4-FFF2-40B4-BE49-F238E27FC236}">
                <a16:creationId xmlns:a16="http://schemas.microsoft.com/office/drawing/2014/main" id="{3CAD1870-13A8-B363-677C-64D47FDE4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496" y="1502181"/>
            <a:ext cx="7104112" cy="113755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4D801CA-9ACF-BF02-877A-F8ED13BB8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the DR to the HE linac beam preparation: BC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EE90FF-FB27-56F2-1886-288872C343E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41749" y="6655527"/>
            <a:ext cx="767656" cy="196850"/>
          </a:xfrm>
        </p:spPr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t>17</a:t>
            </a:fld>
            <a:endParaRPr lang="de-DE"/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52E8F67D-74F7-9B7B-8293-E8442E7A9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929" y="2773026"/>
            <a:ext cx="5356071" cy="3311898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1FD45415-1FF3-3129-0211-1D0FB1BDDA8A}"/>
              </a:ext>
            </a:extLst>
          </p:cNvPr>
          <p:cNvSpPr txBox="1"/>
          <p:nvPr/>
        </p:nvSpPr>
        <p:spPr>
          <a:xfrm>
            <a:off x="191344" y="1718205"/>
            <a:ext cx="417646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b="1" dirty="0"/>
              <a:t>Bunch length (rms): 5 mm </a:t>
            </a:r>
            <a:r>
              <a:rPr lang="en-US" b="1" dirty="0">
                <a:sym typeface="Wingdings" panose="05000000000000000000" pitchFamily="2" charset="2"/>
              </a:rPr>
              <a:t> 0.8 mm</a:t>
            </a:r>
          </a:p>
          <a:p>
            <a:pPr algn="l"/>
            <a:r>
              <a:rPr lang="en-US" sz="1400" dirty="0">
                <a:sym typeface="Wingdings" panose="05000000000000000000" pitchFamily="2" charset="2"/>
              </a:rPr>
              <a:t>Chirp/</a:t>
            </a:r>
            <a:r>
              <a:rPr lang="en-US" sz="1400" dirty="0" err="1">
                <a:sym typeface="Wingdings" panose="05000000000000000000" pitchFamily="2" charset="2"/>
              </a:rPr>
              <a:t>dechirp</a:t>
            </a:r>
            <a:r>
              <a:rPr lang="en-US" sz="1400" dirty="0">
                <a:sym typeface="Wingdings" panose="05000000000000000000" pitchFamily="2" charset="2"/>
              </a:rPr>
              <a:t> in integer number of modules (1 module = 4 RF structures)  margin to compress differently, if necessary</a:t>
            </a:r>
            <a:endParaRPr lang="de-CH" sz="14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C90551F-4495-E901-A914-E5B05005E944}"/>
              </a:ext>
            </a:extLst>
          </p:cNvPr>
          <p:cNvSpPr txBox="1"/>
          <p:nvPr/>
        </p:nvSpPr>
        <p:spPr>
          <a:xfrm>
            <a:off x="263352" y="6248345"/>
            <a:ext cx="116027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Expected </a:t>
            </a:r>
            <a:r>
              <a:rPr lang="en-US" u="sng" dirty="0"/>
              <a:t>horizontal</a:t>
            </a:r>
            <a:r>
              <a:rPr lang="en-US" dirty="0"/>
              <a:t> emittance growth~15% for the presently assumed bunch length coming from the damping ring</a:t>
            </a:r>
            <a:endParaRPr lang="de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E583D-C491-E8F2-B3E5-0E5900EB4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975" y="2692646"/>
            <a:ext cx="4324369" cy="34726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1C0DBF-B6F2-F665-24E1-EFD29C66C8D3}"/>
              </a:ext>
            </a:extLst>
          </p:cNvPr>
          <p:cNvSpPr txBox="1"/>
          <p:nvPr/>
        </p:nvSpPr>
        <p:spPr>
          <a:xfrm>
            <a:off x="181863" y="734507"/>
            <a:ext cx="1160276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Bunch from the DR too long to travel through the HE linac (@ GHz frequency) due to the energy spread cumulated (RF curvature)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9983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3183B-8AC7-C4F7-B9E6-9464E926A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303EDC-5B1B-2AEB-3B2D-3EDBB6EBE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BC: full 6D beam characterization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B2CCB-D6F4-8461-7F20-F75C66A70F6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41749" y="6655527"/>
            <a:ext cx="767656" cy="196850"/>
          </a:xfrm>
        </p:spPr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t>18</a:t>
            </a:fld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6F0C3E-A288-B1EC-D335-326309670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866" y="708048"/>
            <a:ext cx="6386653" cy="122945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4FFA37-2BD4-4C30-EE62-929C32700D8B}"/>
              </a:ext>
            </a:extLst>
          </p:cNvPr>
          <p:cNvCxnSpPr/>
          <p:nvPr/>
        </p:nvCxnSpPr>
        <p:spPr>
          <a:xfrm>
            <a:off x="5007277" y="1918065"/>
            <a:ext cx="100811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A08B82E-97C4-AF1B-F385-28D2625A54D8}"/>
              </a:ext>
            </a:extLst>
          </p:cNvPr>
          <p:cNvCxnSpPr/>
          <p:nvPr/>
        </p:nvCxnSpPr>
        <p:spPr>
          <a:xfrm>
            <a:off x="6944934" y="1893705"/>
            <a:ext cx="100811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08335A-39AB-A03E-B1E3-5B3BA0F22455}"/>
              </a:ext>
            </a:extLst>
          </p:cNvPr>
          <p:cNvCxnSpPr>
            <a:cxnSpLocks/>
          </p:cNvCxnSpPr>
          <p:nvPr/>
        </p:nvCxnSpPr>
        <p:spPr>
          <a:xfrm>
            <a:off x="6944934" y="2080130"/>
            <a:ext cx="1008112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AEC8B1F-D01A-B749-4DAB-43D412D96A27}"/>
              </a:ext>
            </a:extLst>
          </p:cNvPr>
          <p:cNvCxnSpPr>
            <a:cxnSpLocks/>
          </p:cNvCxnSpPr>
          <p:nvPr/>
        </p:nvCxnSpPr>
        <p:spPr>
          <a:xfrm>
            <a:off x="8967717" y="2080130"/>
            <a:ext cx="1008112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0F6C1B0D-484B-BBE8-A9AC-06F9944D2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05" y="2562689"/>
            <a:ext cx="3093884" cy="24845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CA7F32-C6C5-46C8-8DD6-C4AC74EAE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0459" y="2492896"/>
            <a:ext cx="3127121" cy="24457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E0ACB18-7C63-CE3A-640B-67721EF79E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495" y="2667386"/>
            <a:ext cx="3306681" cy="208414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EA831D7-A8D7-97BD-AD13-868CED91A7D9}"/>
              </a:ext>
            </a:extLst>
          </p:cNvPr>
          <p:cNvSpPr txBox="1"/>
          <p:nvPr/>
        </p:nvSpPr>
        <p:spPr>
          <a:xfrm>
            <a:off x="4976471" y="3123061"/>
            <a:ext cx="207783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/>
              <a:t>Noise on beam size measurement = 1%</a:t>
            </a:r>
            <a:endParaRPr lang="de-CH" sz="1600" b="1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3EFCB68-B441-D2F3-FC49-EF5740FB90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6320" y="5110243"/>
            <a:ext cx="2376264" cy="142825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26A2F1E-A892-C27B-5798-A84D480CCB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415" y="5053737"/>
            <a:ext cx="2564289" cy="154126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E0A235C-4F9B-3704-09D0-62871FB0B1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8522" y="4923088"/>
            <a:ext cx="2936626" cy="1802564"/>
          </a:xfrm>
          <a:prstGeom prst="rect">
            <a:avLst/>
          </a:prstGeom>
          <a:ln w="28575">
            <a:noFill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89253FB-5691-6AD8-E315-FFA63C8C0281}"/>
              </a:ext>
            </a:extLst>
          </p:cNvPr>
          <p:cNvSpPr txBox="1"/>
          <p:nvPr/>
        </p:nvSpPr>
        <p:spPr>
          <a:xfrm>
            <a:off x="983432" y="2276872"/>
            <a:ext cx="19086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/>
              <a:t>Transport</a:t>
            </a:r>
            <a:endParaRPr lang="de-CH" sz="14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10CBE7-0733-323B-C410-C27F47429467}"/>
              </a:ext>
            </a:extLst>
          </p:cNvPr>
          <p:cNvSpPr txBox="1"/>
          <p:nvPr/>
        </p:nvSpPr>
        <p:spPr>
          <a:xfrm>
            <a:off x="4223792" y="2276872"/>
            <a:ext cx="403220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/>
              <a:t>Transverse phase space measurement</a:t>
            </a:r>
            <a:endParaRPr lang="de-CH" sz="1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108678-C3FF-FBF0-DBD4-427C898A18FD}"/>
              </a:ext>
            </a:extLst>
          </p:cNvPr>
          <p:cNvSpPr txBox="1"/>
          <p:nvPr/>
        </p:nvSpPr>
        <p:spPr>
          <a:xfrm>
            <a:off x="8319645" y="2276872"/>
            <a:ext cx="346498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/>
              <a:t>Longitudinal space measurement</a:t>
            </a:r>
            <a:endParaRPr lang="de-CH" sz="14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439C82-DA89-57B3-8856-4EDA23AE74EA}"/>
              </a:ext>
            </a:extLst>
          </p:cNvPr>
          <p:cNvSpPr txBox="1"/>
          <p:nvPr/>
        </p:nvSpPr>
        <p:spPr>
          <a:xfrm>
            <a:off x="1944061" y="4472272"/>
            <a:ext cx="774086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Control of the optics along and downstream of the chicane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Full characterization of the bunch in the (6D) space before going to the HE linac of the FODO section</a:t>
            </a:r>
            <a:endParaRPr lang="de-CH" sz="2000" b="1" dirty="0">
              <a:solidFill>
                <a:schemeClr val="tx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1367919-65F0-88FE-47DB-F1F64B4112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17" y="726034"/>
            <a:ext cx="3695865" cy="125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00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7" grpId="0"/>
      <p:bldP spid="28" grpId="0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93AF61-DCAA-2ABA-058F-413F5C11D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compressor (EC)</a:t>
            </a:r>
            <a:endParaRPr lang="de-CH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A681EBC-0894-6C2E-8F53-ABE6BDA36C42}"/>
              </a:ext>
            </a:extLst>
          </p:cNvPr>
          <p:cNvSpPr txBox="1">
            <a:spLocks/>
          </p:cNvSpPr>
          <p:nvPr/>
        </p:nvSpPr>
        <p:spPr bwMode="auto">
          <a:xfrm>
            <a:off x="1127448" y="713041"/>
            <a:ext cx="10537882" cy="3443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18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18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1800" spc="0">
                <a:solidFill>
                  <a:schemeClr val="tx1"/>
                </a:solidFill>
                <a:latin typeface="+mn-lt"/>
                <a:ea typeface="ＭＳ Ｐゴシック"/>
                <a:cs typeface="ＭＳ Ｐゴシック"/>
              </a:defRPr>
            </a:lvl3pPr>
            <a:lvl4pPr marL="71755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1800" spc="0">
                <a:solidFill>
                  <a:schemeClr val="tx1"/>
                </a:solidFill>
                <a:latin typeface="+mn-lt"/>
                <a:ea typeface="ＭＳ Ｐゴシック"/>
                <a:cs typeface="ＭＳ Ｐゴシック"/>
              </a:defRPr>
            </a:lvl4pPr>
            <a:lvl5pPr marL="895350" marR="0" indent="-177800" algn="l" defTabSz="9144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1800" spc="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5pPr>
            <a:lvl6pPr marL="1074738" indent="-17938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Symbol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257300" indent="-18256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1436688" indent="-17938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1614488" indent="-1778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00000"/>
              </a:lnSpc>
              <a:buClr>
                <a:srgbClr val="0070C0"/>
              </a:buClr>
              <a:buSzPct val="150000"/>
              <a:buNone/>
              <a:defRPr/>
            </a:pPr>
            <a:r>
              <a:rPr lang="en-US" b="1" u="sng" dirty="0"/>
              <a:t>Goal:</a:t>
            </a:r>
            <a:r>
              <a:rPr lang="en-US" b="1" dirty="0"/>
              <a:t> </a:t>
            </a:r>
            <a:r>
              <a:rPr lang="en-US" dirty="0"/>
              <a:t>manipulate and stabilize the bunch longitudinal phase space</a:t>
            </a:r>
          </a:p>
        </p:txBody>
      </p: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E2069221-BA4C-E96D-B7B4-23A8F6A68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390525"/>
              </p:ext>
            </p:extLst>
          </p:nvPr>
        </p:nvGraphicFramePr>
        <p:xfrm>
          <a:off x="5865975" y="2319095"/>
          <a:ext cx="4397376" cy="117439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714675">
                  <a:extLst>
                    <a:ext uri="{9D8B030D-6E8A-4147-A177-3AD203B41FA5}">
                      <a16:colId xmlns:a16="http://schemas.microsoft.com/office/drawing/2014/main" val="3814571426"/>
                    </a:ext>
                  </a:extLst>
                </a:gridCol>
                <a:gridCol w="798714">
                  <a:extLst>
                    <a:ext uri="{9D8B030D-6E8A-4147-A177-3AD203B41FA5}">
                      <a16:colId xmlns:a16="http://schemas.microsoft.com/office/drawing/2014/main" val="1060585808"/>
                    </a:ext>
                  </a:extLst>
                </a:gridCol>
                <a:gridCol w="661474">
                  <a:extLst>
                    <a:ext uri="{9D8B030D-6E8A-4147-A177-3AD203B41FA5}">
                      <a16:colId xmlns:a16="http://schemas.microsoft.com/office/drawing/2014/main" val="3724678650"/>
                    </a:ext>
                  </a:extLst>
                </a:gridCol>
                <a:gridCol w="1222513">
                  <a:extLst>
                    <a:ext uri="{9D8B030D-6E8A-4147-A177-3AD203B41FA5}">
                      <a16:colId xmlns:a16="http://schemas.microsoft.com/office/drawing/2014/main" val="2297638864"/>
                    </a:ext>
                  </a:extLst>
                </a:gridCol>
              </a:tblGrid>
              <a:tr h="32095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Bunch length (mm)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 err="1">
                          <a:effectLst/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en-US" sz="1400" dirty="0" err="1">
                          <a:effectLst/>
                        </a:rPr>
                        <a:t>p</a:t>
                      </a:r>
                      <a:r>
                        <a:rPr lang="en-US" sz="1400" dirty="0">
                          <a:effectLst/>
                        </a:rPr>
                        <a:t>/p (%)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en-US" sz="1400" dirty="0">
                          <a:effectLst/>
                        </a:rPr>
                        <a:t>t (</a:t>
                      </a:r>
                      <a:r>
                        <a:rPr lang="en-US" sz="1400" dirty="0" err="1">
                          <a:effectLst/>
                        </a:rPr>
                        <a:t>ps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 err="1">
                          <a:effectLst/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en-US" sz="1400" dirty="0" err="1">
                          <a:effectLst/>
                        </a:rPr>
                        <a:t>p</a:t>
                      </a:r>
                      <a:r>
                        <a:rPr lang="en-US" sz="1400" dirty="0">
                          <a:effectLst/>
                        </a:rPr>
                        <a:t>/p  (%)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8185190"/>
                  </a:ext>
                </a:extLst>
              </a:tr>
              <a:tr h="18696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4.02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0.11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de-CH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917238"/>
                  </a:ext>
                </a:extLst>
              </a:tr>
              <a:tr h="18696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4.04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0.11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5.1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-0.02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732512"/>
                  </a:ext>
                </a:extLst>
              </a:tr>
              <a:tr h="18696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4.06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0.10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9.7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-0.04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426378"/>
                  </a:ext>
                </a:extLst>
              </a:tr>
              <a:tr h="18696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4.08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>
                          <a:effectLst/>
                        </a:rPr>
                        <a:t>0.09</a:t>
                      </a:r>
                      <a:endParaRPr lang="de-CH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15.3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-0.07</a:t>
                      </a:r>
                      <a:endParaRPr lang="de-CH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511437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BF02EDF5-EA77-0BD0-01AC-9E70E1637D23}"/>
              </a:ext>
            </a:extLst>
          </p:cNvPr>
          <p:cNvSpPr txBox="1"/>
          <p:nvPr/>
        </p:nvSpPr>
        <p:spPr>
          <a:xfrm>
            <a:off x="5856874" y="3583164"/>
            <a:ext cx="6335126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buClr>
                <a:srgbClr val="00B050"/>
              </a:buClr>
            </a:pPr>
            <a:r>
              <a:rPr lang="en-US" sz="1400" b="1" dirty="0"/>
              <a:t>Achievements:</a:t>
            </a:r>
          </a:p>
          <a:p>
            <a:pPr marL="285750" indent="-285750" algn="l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1400" dirty="0"/>
              <a:t>Target bunch length: 4 mm </a:t>
            </a:r>
          </a:p>
          <a:p>
            <a:pPr marL="285750" indent="-285750" algn="l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1400" dirty="0"/>
              <a:t>Target single-bunch energy spread (extra margin factor 3): 0.1%</a:t>
            </a:r>
          </a:p>
          <a:p>
            <a:pPr marL="285750" indent="-285750" algn="l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sz="1400" dirty="0"/>
              <a:t>Bunch-to-bunch energy offset&lt;0.1%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400" dirty="0"/>
              <a:t>Energy offset </a:t>
            </a:r>
            <a:r>
              <a:rPr lang="en-US" sz="1400" dirty="0">
                <a:sym typeface="Wingdings" panose="05000000000000000000" pitchFamily="2" charset="2"/>
              </a:rPr>
              <a:t> time offset </a:t>
            </a:r>
            <a:r>
              <a:rPr lang="en-US" sz="1400" dirty="0"/>
              <a:t>tolerable (booster group specs)</a:t>
            </a:r>
            <a:endParaRPr lang="de-CH" sz="14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03BABF91-F9A0-77F1-BCF9-3A0D95824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93" y="795288"/>
            <a:ext cx="2657449" cy="90148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C3D2A0B-2B13-0E99-3597-68AF82EF378C}"/>
              </a:ext>
            </a:extLst>
          </p:cNvPr>
          <p:cNvSpPr txBox="1"/>
          <p:nvPr/>
        </p:nvSpPr>
        <p:spPr bwMode="auto">
          <a:xfrm>
            <a:off x="6793" y="4725144"/>
            <a:ext cx="1218520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Advantages of using the EC:</a:t>
            </a:r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200" dirty="0"/>
              <a:t>EC allows operating the HE linac on-crest: optimal for the</a:t>
            </a:r>
            <a:r>
              <a:rPr lang="en-US" sz="1200" b="1" dirty="0">
                <a:solidFill>
                  <a:srgbClr val="0F90FF"/>
                </a:solidFill>
              </a:rPr>
              <a:t> beam quality </a:t>
            </a:r>
            <a:r>
              <a:rPr lang="en-US" sz="1200" dirty="0"/>
              <a:t>and </a:t>
            </a:r>
            <a:r>
              <a:rPr lang="en-US" sz="1200" b="1" dirty="0">
                <a:solidFill>
                  <a:srgbClr val="0F90FF"/>
                </a:solidFill>
              </a:rPr>
              <a:t>energy efficiency</a:t>
            </a:r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200" dirty="0">
                <a:latin typeface="+mj-lt"/>
              </a:rPr>
              <a:t>We need to decompress in any case the bunch before sending it to the booster (4 mm too long to travel through HE linac) </a:t>
            </a:r>
            <a:r>
              <a:rPr lang="en-US" sz="12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en-US" sz="1200" dirty="0">
                <a:latin typeface="+mj-lt"/>
              </a:rPr>
              <a:t> energy chirp and (chicane) necessary</a:t>
            </a:r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200" dirty="0"/>
              <a:t>Improved the </a:t>
            </a:r>
            <a:r>
              <a:rPr lang="en-US" sz="1200" b="1" dirty="0">
                <a:solidFill>
                  <a:srgbClr val="0F90FF"/>
                </a:solidFill>
              </a:rPr>
              <a:t>robustness</a:t>
            </a:r>
            <a:r>
              <a:rPr lang="en-US" sz="1200" dirty="0"/>
              <a:t> of the machine to the bunch charge variation from “0” to 5 </a:t>
            </a:r>
            <a:r>
              <a:rPr lang="en-US" sz="1200" dirty="0" err="1"/>
              <a:t>nC</a:t>
            </a:r>
            <a:r>
              <a:rPr lang="en-US" sz="1200" dirty="0"/>
              <a:t>, and the </a:t>
            </a:r>
            <a:r>
              <a:rPr lang="en-US" sz="1200" b="1" dirty="0">
                <a:solidFill>
                  <a:srgbClr val="0F90FF"/>
                </a:solidFill>
              </a:rPr>
              <a:t>energy</a:t>
            </a:r>
            <a:r>
              <a:rPr lang="en-US" sz="1200" dirty="0"/>
              <a:t> </a:t>
            </a:r>
            <a:r>
              <a:rPr lang="en-US" sz="1200" b="1" dirty="0">
                <a:solidFill>
                  <a:srgbClr val="0F90FF"/>
                </a:solidFill>
              </a:rPr>
              <a:t>stability </a:t>
            </a:r>
            <a:r>
              <a:rPr lang="en-US" sz="1200" dirty="0"/>
              <a:t>in the downstream transfer line (dispersive line)</a:t>
            </a:r>
            <a:endParaRPr lang="en-US" sz="1200" b="1" dirty="0">
              <a:solidFill>
                <a:srgbClr val="0F90FF"/>
              </a:solidFill>
            </a:endParaRPr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200" dirty="0"/>
              <a:t>Bunch length and energy spread can be </a:t>
            </a:r>
            <a:r>
              <a:rPr lang="en-US" sz="1200" b="1" dirty="0">
                <a:solidFill>
                  <a:srgbClr val="0F90FF"/>
                </a:solidFill>
              </a:rPr>
              <a:t>independently</a:t>
            </a:r>
            <a:r>
              <a:rPr lang="en-US" sz="1200" dirty="0"/>
              <a:t> set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650A926-FA7D-A565-C4BC-F72FC40537E3}"/>
              </a:ext>
            </a:extLst>
          </p:cNvPr>
          <p:cNvSpPr txBox="1"/>
          <p:nvPr/>
        </p:nvSpPr>
        <p:spPr bwMode="auto">
          <a:xfrm>
            <a:off x="6792" y="5788408"/>
            <a:ext cx="121852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+mj-lt"/>
              </a:rPr>
              <a:t>Advantages of the EC located at the end of HE linac:</a:t>
            </a:r>
            <a:endParaRPr lang="en-US" sz="1100" dirty="0"/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100" dirty="0"/>
              <a:t>Energy stabilization </a:t>
            </a:r>
            <a:r>
              <a:rPr lang="en-US" sz="1100" dirty="0">
                <a:sym typeface="Wingdings" panose="05000000000000000000" pitchFamily="2" charset="2"/>
              </a:rPr>
              <a:t> </a:t>
            </a:r>
            <a:r>
              <a:rPr lang="en-US" sz="1100" dirty="0"/>
              <a:t>impactful along a dispersive section like the several km downstream transfer line</a:t>
            </a:r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100" dirty="0"/>
              <a:t>Not possible to install it at the TL end, because of the large R</a:t>
            </a:r>
            <a:r>
              <a:rPr lang="en-US" sz="1100" baseline="-25000" dirty="0"/>
              <a:t>56</a:t>
            </a:r>
            <a:r>
              <a:rPr lang="en-US" sz="1100" dirty="0"/>
              <a:t>: out of the linear part of the RF and bunch-to-bunch time separation too large for the booster</a:t>
            </a:r>
          </a:p>
          <a:p>
            <a:pPr marL="742950" lvl="1" indent="-285750"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100" dirty="0"/>
              <a:t>An intermediate location may be considered, but RF at 3 GHz must be brought underground </a:t>
            </a:r>
            <a:r>
              <a:rPr lang="en-US" sz="1100" dirty="0">
                <a:latin typeface="+mj-lt"/>
                <a:sym typeface="Wingdings" panose="05000000000000000000" pitchFamily="2" charset="2"/>
              </a:rPr>
              <a:t> presently not the baseline, but possible from the BD point of view (see FCC week 2023)</a:t>
            </a:r>
            <a:endParaRPr lang="en-US" sz="1100" dirty="0">
              <a:latin typeface="+mj-lt"/>
            </a:endParaRPr>
          </a:p>
        </p:txBody>
      </p:sp>
      <p:sp>
        <p:nvSpPr>
          <p:cNvPr id="46" name="Slide Number Placeholder 3">
            <a:extLst>
              <a:ext uri="{FF2B5EF4-FFF2-40B4-BE49-F238E27FC236}">
                <a16:creationId xmlns:a16="http://schemas.microsoft.com/office/drawing/2014/main" id="{89EDDA4D-2517-C89E-4628-0CF9B7559F2D}"/>
              </a:ext>
            </a:extLst>
          </p:cNvPr>
          <p:cNvSpPr txBox="1">
            <a:spLocks/>
          </p:cNvSpPr>
          <p:nvPr/>
        </p:nvSpPr>
        <p:spPr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19</a:t>
            </a:fld>
            <a:endParaRPr lang="de-DE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5D7A785-1DC7-BD1F-9003-50736A76B0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784" y="-1150920"/>
            <a:ext cx="7253410" cy="838402"/>
          </a:xfrm>
          <a:prstGeom prst="rect">
            <a:avLst/>
          </a:prstGeom>
        </p:spPr>
      </p:pic>
      <p:grpSp>
        <p:nvGrpSpPr>
          <p:cNvPr id="48" name="Group 3">
            <a:extLst>
              <a:ext uri="{FF2B5EF4-FFF2-40B4-BE49-F238E27FC236}">
                <a16:creationId xmlns:a16="http://schemas.microsoft.com/office/drawing/2014/main" id="{4AFB4D31-6D69-1297-9F64-09D0AD99514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43672" y="1020498"/>
            <a:ext cx="7272338" cy="850900"/>
            <a:chOff x="-968" y="-816"/>
            <a:chExt cx="4581" cy="536"/>
          </a:xfrm>
        </p:grpSpPr>
        <p:sp>
          <p:nvSpPr>
            <p:cNvPr id="49" name="AutoShape 2">
              <a:extLst>
                <a:ext uri="{FF2B5EF4-FFF2-40B4-BE49-F238E27FC236}">
                  <a16:creationId xmlns:a16="http://schemas.microsoft.com/office/drawing/2014/main" id="{24873760-58EE-DAD6-4241-D5F359DAD37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968" y="-816"/>
              <a:ext cx="4581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50" name="Line 4">
              <a:extLst>
                <a:ext uri="{FF2B5EF4-FFF2-40B4-BE49-F238E27FC236}">
                  <a16:creationId xmlns:a16="http://schemas.microsoft.com/office/drawing/2014/main" id="{981E4ED2-FB0A-3D1F-1650-BF4A59ABCB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14" y="-584"/>
              <a:ext cx="841" cy="0"/>
            </a:xfrm>
            <a:prstGeom prst="line">
              <a:avLst/>
            </a:prstGeom>
            <a:noFill/>
            <a:ln w="19050" cap="flat">
              <a:solidFill>
                <a:srgbClr val="002C5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51" name="Line 5">
              <a:extLst>
                <a:ext uri="{FF2B5EF4-FFF2-40B4-BE49-F238E27FC236}">
                  <a16:creationId xmlns:a16="http://schemas.microsoft.com/office/drawing/2014/main" id="{6335D260-EF99-C407-32D5-4A42A8C601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5" y="-587"/>
              <a:ext cx="1627" cy="5"/>
            </a:xfrm>
            <a:prstGeom prst="line">
              <a:avLst/>
            </a:prstGeom>
            <a:noFill/>
            <a:ln w="19050" cap="flat">
              <a:solidFill>
                <a:srgbClr val="002C5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52" name="Rectangle 6">
              <a:extLst>
                <a:ext uri="{FF2B5EF4-FFF2-40B4-BE49-F238E27FC236}">
                  <a16:creationId xmlns:a16="http://schemas.microsoft.com/office/drawing/2014/main" id="{8DC96663-800B-6D67-60F7-70B446DBF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" y="-471"/>
              <a:ext cx="78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ymbol" panose="05050102010706020507" pitchFamily="18" charset="2"/>
                </a:rPr>
                <a:t>D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7">
              <a:extLst>
                <a:ext uri="{FF2B5EF4-FFF2-40B4-BE49-F238E27FC236}">
                  <a16:creationId xmlns:a16="http://schemas.microsoft.com/office/drawing/2014/main" id="{EA2657DB-3150-5DD4-966A-B4BB061514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" y="-461"/>
              <a:ext cx="220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Energy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8">
              <a:extLst>
                <a:ext uri="{FF2B5EF4-FFF2-40B4-BE49-F238E27FC236}">
                  <a16:creationId xmlns:a16="http://schemas.microsoft.com/office/drawing/2014/main" id="{CCC1EDCE-A138-90DF-DD46-DC3C05C1A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0" y="-390"/>
              <a:ext cx="321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(</a:t>
              </a:r>
              <a:r>
                <a:rPr kumimoji="0" lang="de-DE" alt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intra</a:t>
              </a:r>
              <a:r>
                <a:rPr kumimoji="0" lang="de-DE" alt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/</a:t>
              </a:r>
              <a:r>
                <a:rPr kumimoji="0" lang="de-DE" alt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inter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9">
              <a:extLst>
                <a:ext uri="{FF2B5EF4-FFF2-40B4-BE49-F238E27FC236}">
                  <a16:creationId xmlns:a16="http://schemas.microsoft.com/office/drawing/2014/main" id="{8CDFB3CB-F5F8-DE99-A231-748378B2F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" y="-390"/>
              <a:ext cx="54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-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10">
              <a:extLst>
                <a:ext uri="{FF2B5EF4-FFF2-40B4-BE49-F238E27FC236}">
                  <a16:creationId xmlns:a16="http://schemas.microsoft.com/office/drawing/2014/main" id="{83D1425B-8466-3C99-26AD-0A7E21D4E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" y="-390"/>
              <a:ext cx="235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bunch)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11">
              <a:extLst>
                <a:ext uri="{FF2B5EF4-FFF2-40B4-BE49-F238E27FC236}">
                  <a16:creationId xmlns:a16="http://schemas.microsoft.com/office/drawing/2014/main" id="{5E217FB6-DE6D-E9A2-7DA4-43E85DDEB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" y="-494"/>
              <a:ext cx="78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ymbol" panose="05050102010706020507" pitchFamily="18" charset="2"/>
                </a:rPr>
                <a:t>D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12">
              <a:extLst>
                <a:ext uri="{FF2B5EF4-FFF2-40B4-BE49-F238E27FC236}">
                  <a16:creationId xmlns:a16="http://schemas.microsoft.com/office/drawing/2014/main" id="{E04943D8-5A2C-FA24-648B-9E1F6DC31A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" y="-484"/>
              <a:ext cx="162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Time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Freeform 13">
              <a:extLst>
                <a:ext uri="{FF2B5EF4-FFF2-40B4-BE49-F238E27FC236}">
                  <a16:creationId xmlns:a16="http://schemas.microsoft.com/office/drawing/2014/main" id="{94F548DB-0C1A-581C-0791-5C5A1F7AB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" y="-501"/>
              <a:ext cx="160" cy="210"/>
            </a:xfrm>
            <a:custGeom>
              <a:avLst/>
              <a:gdLst>
                <a:gd name="T0" fmla="*/ 0 w 160"/>
                <a:gd name="T1" fmla="*/ 52 h 210"/>
                <a:gd name="T2" fmla="*/ 80 w 160"/>
                <a:gd name="T3" fmla="*/ 52 h 210"/>
                <a:gd name="T4" fmla="*/ 80 w 160"/>
                <a:gd name="T5" fmla="*/ 0 h 210"/>
                <a:gd name="T6" fmla="*/ 160 w 160"/>
                <a:gd name="T7" fmla="*/ 105 h 210"/>
                <a:gd name="T8" fmla="*/ 80 w 160"/>
                <a:gd name="T9" fmla="*/ 210 h 210"/>
                <a:gd name="T10" fmla="*/ 80 w 160"/>
                <a:gd name="T11" fmla="*/ 157 h 210"/>
                <a:gd name="T12" fmla="*/ 0 w 160"/>
                <a:gd name="T13" fmla="*/ 157 h 210"/>
                <a:gd name="T14" fmla="*/ 0 w 160"/>
                <a:gd name="T15" fmla="*/ 5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210">
                  <a:moveTo>
                    <a:pt x="0" y="52"/>
                  </a:moveTo>
                  <a:lnTo>
                    <a:pt x="80" y="52"/>
                  </a:lnTo>
                  <a:lnTo>
                    <a:pt x="80" y="0"/>
                  </a:lnTo>
                  <a:lnTo>
                    <a:pt x="160" y="105"/>
                  </a:lnTo>
                  <a:lnTo>
                    <a:pt x="80" y="210"/>
                  </a:lnTo>
                  <a:lnTo>
                    <a:pt x="80" y="157"/>
                  </a:lnTo>
                  <a:lnTo>
                    <a:pt x="0" y="157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F9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60" name="Freeform 14">
              <a:extLst>
                <a:ext uri="{FF2B5EF4-FFF2-40B4-BE49-F238E27FC236}">
                  <a16:creationId xmlns:a16="http://schemas.microsoft.com/office/drawing/2014/main" id="{E05294E6-149E-4864-9630-8F262DA2E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" y="-501"/>
              <a:ext cx="160" cy="210"/>
            </a:xfrm>
            <a:custGeom>
              <a:avLst/>
              <a:gdLst>
                <a:gd name="T0" fmla="*/ 0 w 160"/>
                <a:gd name="T1" fmla="*/ 52 h 210"/>
                <a:gd name="T2" fmla="*/ 80 w 160"/>
                <a:gd name="T3" fmla="*/ 52 h 210"/>
                <a:gd name="T4" fmla="*/ 80 w 160"/>
                <a:gd name="T5" fmla="*/ 0 h 210"/>
                <a:gd name="T6" fmla="*/ 160 w 160"/>
                <a:gd name="T7" fmla="*/ 105 h 210"/>
                <a:gd name="T8" fmla="*/ 80 w 160"/>
                <a:gd name="T9" fmla="*/ 210 h 210"/>
                <a:gd name="T10" fmla="*/ 80 w 160"/>
                <a:gd name="T11" fmla="*/ 157 h 210"/>
                <a:gd name="T12" fmla="*/ 0 w 160"/>
                <a:gd name="T13" fmla="*/ 157 h 210"/>
                <a:gd name="T14" fmla="*/ 0 w 160"/>
                <a:gd name="T15" fmla="*/ 5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210">
                  <a:moveTo>
                    <a:pt x="0" y="52"/>
                  </a:moveTo>
                  <a:lnTo>
                    <a:pt x="80" y="52"/>
                  </a:lnTo>
                  <a:lnTo>
                    <a:pt x="80" y="0"/>
                  </a:lnTo>
                  <a:lnTo>
                    <a:pt x="160" y="105"/>
                  </a:lnTo>
                  <a:lnTo>
                    <a:pt x="80" y="210"/>
                  </a:lnTo>
                  <a:lnTo>
                    <a:pt x="80" y="157"/>
                  </a:lnTo>
                  <a:lnTo>
                    <a:pt x="0" y="157"/>
                  </a:lnTo>
                  <a:lnTo>
                    <a:pt x="0" y="52"/>
                  </a:ln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61" name="Freeform 15">
              <a:extLst>
                <a:ext uri="{FF2B5EF4-FFF2-40B4-BE49-F238E27FC236}">
                  <a16:creationId xmlns:a16="http://schemas.microsoft.com/office/drawing/2014/main" id="{2B05E2D4-B247-B456-0CBE-E87B1C013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" y="-515"/>
              <a:ext cx="160" cy="210"/>
            </a:xfrm>
            <a:custGeom>
              <a:avLst/>
              <a:gdLst>
                <a:gd name="T0" fmla="*/ 0 w 160"/>
                <a:gd name="T1" fmla="*/ 53 h 210"/>
                <a:gd name="T2" fmla="*/ 80 w 160"/>
                <a:gd name="T3" fmla="*/ 53 h 210"/>
                <a:gd name="T4" fmla="*/ 80 w 160"/>
                <a:gd name="T5" fmla="*/ 0 h 210"/>
                <a:gd name="T6" fmla="*/ 160 w 160"/>
                <a:gd name="T7" fmla="*/ 105 h 210"/>
                <a:gd name="T8" fmla="*/ 80 w 160"/>
                <a:gd name="T9" fmla="*/ 210 h 210"/>
                <a:gd name="T10" fmla="*/ 80 w 160"/>
                <a:gd name="T11" fmla="*/ 158 h 210"/>
                <a:gd name="T12" fmla="*/ 0 w 160"/>
                <a:gd name="T13" fmla="*/ 158 h 210"/>
                <a:gd name="T14" fmla="*/ 0 w 160"/>
                <a:gd name="T15" fmla="*/ 5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210">
                  <a:moveTo>
                    <a:pt x="0" y="53"/>
                  </a:moveTo>
                  <a:lnTo>
                    <a:pt x="80" y="53"/>
                  </a:lnTo>
                  <a:lnTo>
                    <a:pt x="80" y="0"/>
                  </a:lnTo>
                  <a:lnTo>
                    <a:pt x="160" y="105"/>
                  </a:lnTo>
                  <a:lnTo>
                    <a:pt x="80" y="210"/>
                  </a:lnTo>
                  <a:lnTo>
                    <a:pt x="80" y="158"/>
                  </a:lnTo>
                  <a:lnTo>
                    <a:pt x="0" y="158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F9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62" name="Freeform 16">
              <a:extLst>
                <a:ext uri="{FF2B5EF4-FFF2-40B4-BE49-F238E27FC236}">
                  <a16:creationId xmlns:a16="http://schemas.microsoft.com/office/drawing/2014/main" id="{ED404B8C-AFA8-2A79-6434-6A134402E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" y="-515"/>
              <a:ext cx="160" cy="210"/>
            </a:xfrm>
            <a:custGeom>
              <a:avLst/>
              <a:gdLst>
                <a:gd name="T0" fmla="*/ 0 w 160"/>
                <a:gd name="T1" fmla="*/ 53 h 210"/>
                <a:gd name="T2" fmla="*/ 80 w 160"/>
                <a:gd name="T3" fmla="*/ 53 h 210"/>
                <a:gd name="T4" fmla="*/ 80 w 160"/>
                <a:gd name="T5" fmla="*/ 0 h 210"/>
                <a:gd name="T6" fmla="*/ 160 w 160"/>
                <a:gd name="T7" fmla="*/ 105 h 210"/>
                <a:gd name="T8" fmla="*/ 80 w 160"/>
                <a:gd name="T9" fmla="*/ 210 h 210"/>
                <a:gd name="T10" fmla="*/ 80 w 160"/>
                <a:gd name="T11" fmla="*/ 158 h 210"/>
                <a:gd name="T12" fmla="*/ 0 w 160"/>
                <a:gd name="T13" fmla="*/ 158 h 210"/>
                <a:gd name="T14" fmla="*/ 0 w 160"/>
                <a:gd name="T15" fmla="*/ 5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210">
                  <a:moveTo>
                    <a:pt x="0" y="53"/>
                  </a:moveTo>
                  <a:lnTo>
                    <a:pt x="80" y="53"/>
                  </a:lnTo>
                  <a:lnTo>
                    <a:pt x="80" y="0"/>
                  </a:lnTo>
                  <a:lnTo>
                    <a:pt x="160" y="105"/>
                  </a:lnTo>
                  <a:lnTo>
                    <a:pt x="80" y="210"/>
                  </a:lnTo>
                  <a:lnTo>
                    <a:pt x="80" y="158"/>
                  </a:lnTo>
                  <a:lnTo>
                    <a:pt x="0" y="158"/>
                  </a:lnTo>
                  <a:lnTo>
                    <a:pt x="0" y="53"/>
                  </a:ln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63" name="Rectangle 17">
              <a:extLst>
                <a:ext uri="{FF2B5EF4-FFF2-40B4-BE49-F238E27FC236}">
                  <a16:creationId xmlns:a16="http://schemas.microsoft.com/office/drawing/2014/main" id="{081F054A-D87E-D1E2-04C9-9741FBACD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7" y="-491"/>
              <a:ext cx="1992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Target energy difference in the bunch (single bunch) and/or in between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18">
              <a:extLst>
                <a:ext uri="{FF2B5EF4-FFF2-40B4-BE49-F238E27FC236}">
                  <a16:creationId xmlns:a16="http://schemas.microsoft.com/office/drawing/2014/main" id="{205AC1A3-ED80-FCFD-709A-A7132691A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" y="-419"/>
              <a:ext cx="536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the</a:t>
              </a:r>
              <a:r>
                <a:rPr kumimoji="0" lang="de-DE" alt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 </a:t>
              </a:r>
              <a:r>
                <a:rPr kumimoji="0" lang="de-DE" alt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bunches</a:t>
              </a:r>
              <a:r>
                <a:rPr kumimoji="0" lang="de-DE" altLang="de-DE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 (</a:t>
              </a:r>
              <a:r>
                <a:rPr kumimoji="0" lang="de-DE" altLang="de-DE" sz="7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multi</a:t>
              </a:r>
              <a:endParaRPr kumimoji="0" lang="de-DE" altLang="de-D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19">
              <a:extLst>
                <a:ext uri="{FF2B5EF4-FFF2-40B4-BE49-F238E27FC236}">
                  <a16:creationId xmlns:a16="http://schemas.microsoft.com/office/drawing/2014/main" id="{B476F086-7A61-AC0A-0F95-2DEB9BA88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4" y="-419"/>
              <a:ext cx="54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-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20">
              <a:extLst>
                <a:ext uri="{FF2B5EF4-FFF2-40B4-BE49-F238E27FC236}">
                  <a16:creationId xmlns:a16="http://schemas.microsoft.com/office/drawing/2014/main" id="{07941176-5119-EAB6-8C5B-222326B95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4" y="-419"/>
              <a:ext cx="216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bunch)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Freeform 21">
              <a:extLst>
                <a:ext uri="{FF2B5EF4-FFF2-40B4-BE49-F238E27FC236}">
                  <a16:creationId xmlns:a16="http://schemas.microsoft.com/office/drawing/2014/main" id="{E544B225-A4C2-89FB-429B-F7BE01F39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" y="-656"/>
              <a:ext cx="480" cy="128"/>
            </a:xfrm>
            <a:custGeom>
              <a:avLst/>
              <a:gdLst>
                <a:gd name="T0" fmla="*/ 0 w 6472"/>
                <a:gd name="T1" fmla="*/ 286 h 1712"/>
                <a:gd name="T2" fmla="*/ 286 w 6472"/>
                <a:gd name="T3" fmla="*/ 0 h 1712"/>
                <a:gd name="T4" fmla="*/ 6187 w 6472"/>
                <a:gd name="T5" fmla="*/ 0 h 1712"/>
                <a:gd name="T6" fmla="*/ 6472 w 6472"/>
                <a:gd name="T7" fmla="*/ 286 h 1712"/>
                <a:gd name="T8" fmla="*/ 6472 w 6472"/>
                <a:gd name="T9" fmla="*/ 1427 h 1712"/>
                <a:gd name="T10" fmla="*/ 6187 w 6472"/>
                <a:gd name="T11" fmla="*/ 1712 h 1712"/>
                <a:gd name="T12" fmla="*/ 286 w 6472"/>
                <a:gd name="T13" fmla="*/ 1712 h 1712"/>
                <a:gd name="T14" fmla="*/ 0 w 6472"/>
                <a:gd name="T15" fmla="*/ 1427 h 1712"/>
                <a:gd name="T16" fmla="*/ 0 w 6472"/>
                <a:gd name="T17" fmla="*/ 286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72" h="1712">
                  <a:moveTo>
                    <a:pt x="0" y="286"/>
                  </a:moveTo>
                  <a:cubicBezTo>
                    <a:pt x="0" y="128"/>
                    <a:pt x="128" y="0"/>
                    <a:pt x="286" y="0"/>
                  </a:cubicBezTo>
                  <a:lnTo>
                    <a:pt x="6187" y="0"/>
                  </a:lnTo>
                  <a:cubicBezTo>
                    <a:pt x="6345" y="0"/>
                    <a:pt x="6472" y="128"/>
                    <a:pt x="6472" y="286"/>
                  </a:cubicBezTo>
                  <a:lnTo>
                    <a:pt x="6472" y="1427"/>
                  </a:lnTo>
                  <a:cubicBezTo>
                    <a:pt x="6472" y="1585"/>
                    <a:pt x="6345" y="1712"/>
                    <a:pt x="6187" y="1712"/>
                  </a:cubicBezTo>
                  <a:lnTo>
                    <a:pt x="286" y="1712"/>
                  </a:lnTo>
                  <a:cubicBezTo>
                    <a:pt x="128" y="1712"/>
                    <a:pt x="0" y="1585"/>
                    <a:pt x="0" y="1427"/>
                  </a:cubicBezTo>
                  <a:lnTo>
                    <a:pt x="0" y="286"/>
                  </a:lnTo>
                  <a:close/>
                </a:path>
              </a:pathLst>
            </a:custGeom>
            <a:solidFill>
              <a:srgbClr val="F050F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68" name="Freeform 22">
              <a:extLst>
                <a:ext uri="{FF2B5EF4-FFF2-40B4-BE49-F238E27FC236}">
                  <a16:creationId xmlns:a16="http://schemas.microsoft.com/office/drawing/2014/main" id="{CAB70204-F47B-7638-5848-998B4CF5D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" y="-656"/>
              <a:ext cx="480" cy="128"/>
            </a:xfrm>
            <a:custGeom>
              <a:avLst/>
              <a:gdLst>
                <a:gd name="T0" fmla="*/ 0 w 6472"/>
                <a:gd name="T1" fmla="*/ 286 h 1712"/>
                <a:gd name="T2" fmla="*/ 286 w 6472"/>
                <a:gd name="T3" fmla="*/ 0 h 1712"/>
                <a:gd name="T4" fmla="*/ 6187 w 6472"/>
                <a:gd name="T5" fmla="*/ 0 h 1712"/>
                <a:gd name="T6" fmla="*/ 6472 w 6472"/>
                <a:gd name="T7" fmla="*/ 286 h 1712"/>
                <a:gd name="T8" fmla="*/ 6472 w 6472"/>
                <a:gd name="T9" fmla="*/ 1427 h 1712"/>
                <a:gd name="T10" fmla="*/ 6187 w 6472"/>
                <a:gd name="T11" fmla="*/ 1712 h 1712"/>
                <a:gd name="T12" fmla="*/ 286 w 6472"/>
                <a:gd name="T13" fmla="*/ 1712 h 1712"/>
                <a:gd name="T14" fmla="*/ 0 w 6472"/>
                <a:gd name="T15" fmla="*/ 1427 h 1712"/>
                <a:gd name="T16" fmla="*/ 0 w 6472"/>
                <a:gd name="T17" fmla="*/ 286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72" h="1712">
                  <a:moveTo>
                    <a:pt x="0" y="286"/>
                  </a:moveTo>
                  <a:cubicBezTo>
                    <a:pt x="0" y="128"/>
                    <a:pt x="128" y="0"/>
                    <a:pt x="286" y="0"/>
                  </a:cubicBezTo>
                  <a:lnTo>
                    <a:pt x="6187" y="0"/>
                  </a:lnTo>
                  <a:cubicBezTo>
                    <a:pt x="6345" y="0"/>
                    <a:pt x="6472" y="128"/>
                    <a:pt x="6472" y="286"/>
                  </a:cubicBezTo>
                  <a:lnTo>
                    <a:pt x="6472" y="1427"/>
                  </a:lnTo>
                  <a:cubicBezTo>
                    <a:pt x="6472" y="1585"/>
                    <a:pt x="6345" y="1712"/>
                    <a:pt x="6187" y="1712"/>
                  </a:cubicBezTo>
                  <a:lnTo>
                    <a:pt x="286" y="1712"/>
                  </a:lnTo>
                  <a:cubicBezTo>
                    <a:pt x="128" y="1712"/>
                    <a:pt x="0" y="1585"/>
                    <a:pt x="0" y="1427"/>
                  </a:cubicBezTo>
                  <a:lnTo>
                    <a:pt x="0" y="286"/>
                  </a:ln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69" name="Rectangle 23">
              <a:extLst>
                <a:ext uri="{FF2B5EF4-FFF2-40B4-BE49-F238E27FC236}">
                  <a16:creationId xmlns:a16="http://schemas.microsoft.com/office/drawing/2014/main" id="{0ABEC2AC-0872-892D-33AF-23A76051F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" y="-641"/>
              <a:ext cx="20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ptos" panose="020B0004020202020204" pitchFamily="34" charset="0"/>
                </a:rPr>
                <a:t>HE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24">
              <a:extLst>
                <a:ext uri="{FF2B5EF4-FFF2-40B4-BE49-F238E27FC236}">
                  <a16:creationId xmlns:a16="http://schemas.microsoft.com/office/drawing/2014/main" id="{295F68D7-4FF4-CD44-89F9-FC9BFFDBC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" y="-624"/>
              <a:ext cx="248" cy="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ptos" panose="020B0004020202020204" pitchFamily="34" charset="0"/>
                </a:rPr>
                <a:t>LINAC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25">
              <a:extLst>
                <a:ext uri="{FF2B5EF4-FFF2-40B4-BE49-F238E27FC236}">
                  <a16:creationId xmlns:a16="http://schemas.microsoft.com/office/drawing/2014/main" id="{DEE1A110-D37C-1CDF-FF3F-0A5DF301F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" y="-750"/>
              <a:ext cx="14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f1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Freeform 26">
              <a:extLst>
                <a:ext uri="{FF2B5EF4-FFF2-40B4-BE49-F238E27FC236}">
                  <a16:creationId xmlns:a16="http://schemas.microsoft.com/office/drawing/2014/main" id="{B4AF1401-AE78-A95C-4D69-496448FBB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2" y="-651"/>
              <a:ext cx="1062" cy="129"/>
            </a:xfrm>
            <a:custGeom>
              <a:avLst/>
              <a:gdLst>
                <a:gd name="T0" fmla="*/ 0 w 7156"/>
                <a:gd name="T1" fmla="*/ 144 h 864"/>
                <a:gd name="T2" fmla="*/ 144 w 7156"/>
                <a:gd name="T3" fmla="*/ 0 h 864"/>
                <a:gd name="T4" fmla="*/ 7012 w 7156"/>
                <a:gd name="T5" fmla="*/ 0 h 864"/>
                <a:gd name="T6" fmla="*/ 7156 w 7156"/>
                <a:gd name="T7" fmla="*/ 144 h 864"/>
                <a:gd name="T8" fmla="*/ 7156 w 7156"/>
                <a:gd name="T9" fmla="*/ 720 h 864"/>
                <a:gd name="T10" fmla="*/ 7012 w 7156"/>
                <a:gd name="T11" fmla="*/ 864 h 864"/>
                <a:gd name="T12" fmla="*/ 144 w 7156"/>
                <a:gd name="T13" fmla="*/ 864 h 864"/>
                <a:gd name="T14" fmla="*/ 0 w 7156"/>
                <a:gd name="T15" fmla="*/ 720 h 864"/>
                <a:gd name="T16" fmla="*/ 0 w 7156"/>
                <a:gd name="T17" fmla="*/ 144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56" h="864">
                  <a:moveTo>
                    <a:pt x="0" y="144"/>
                  </a:moveTo>
                  <a:cubicBezTo>
                    <a:pt x="0" y="65"/>
                    <a:pt x="65" y="0"/>
                    <a:pt x="144" y="0"/>
                  </a:cubicBezTo>
                  <a:lnTo>
                    <a:pt x="7012" y="0"/>
                  </a:lnTo>
                  <a:cubicBezTo>
                    <a:pt x="7092" y="0"/>
                    <a:pt x="7156" y="65"/>
                    <a:pt x="7156" y="144"/>
                  </a:cubicBezTo>
                  <a:lnTo>
                    <a:pt x="7156" y="720"/>
                  </a:lnTo>
                  <a:cubicBezTo>
                    <a:pt x="7156" y="800"/>
                    <a:pt x="7092" y="864"/>
                    <a:pt x="7012" y="864"/>
                  </a:cubicBezTo>
                  <a:lnTo>
                    <a:pt x="144" y="864"/>
                  </a:lnTo>
                  <a:cubicBezTo>
                    <a:pt x="65" y="864"/>
                    <a:pt x="0" y="800"/>
                    <a:pt x="0" y="720"/>
                  </a:cubicBezTo>
                  <a:lnTo>
                    <a:pt x="0" y="144"/>
                  </a:lnTo>
                  <a:close/>
                </a:path>
              </a:pathLst>
            </a:custGeom>
            <a:solidFill>
              <a:srgbClr val="0072BD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73" name="Freeform 27">
              <a:extLst>
                <a:ext uri="{FF2B5EF4-FFF2-40B4-BE49-F238E27FC236}">
                  <a16:creationId xmlns:a16="http://schemas.microsoft.com/office/drawing/2014/main" id="{8826D1E5-FA71-4D7F-3C6F-8F4150767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2" y="-651"/>
              <a:ext cx="1062" cy="129"/>
            </a:xfrm>
            <a:custGeom>
              <a:avLst/>
              <a:gdLst>
                <a:gd name="T0" fmla="*/ 0 w 7156"/>
                <a:gd name="T1" fmla="*/ 144 h 864"/>
                <a:gd name="T2" fmla="*/ 144 w 7156"/>
                <a:gd name="T3" fmla="*/ 0 h 864"/>
                <a:gd name="T4" fmla="*/ 7012 w 7156"/>
                <a:gd name="T5" fmla="*/ 0 h 864"/>
                <a:gd name="T6" fmla="*/ 7156 w 7156"/>
                <a:gd name="T7" fmla="*/ 144 h 864"/>
                <a:gd name="T8" fmla="*/ 7156 w 7156"/>
                <a:gd name="T9" fmla="*/ 720 h 864"/>
                <a:gd name="T10" fmla="*/ 7012 w 7156"/>
                <a:gd name="T11" fmla="*/ 864 h 864"/>
                <a:gd name="T12" fmla="*/ 144 w 7156"/>
                <a:gd name="T13" fmla="*/ 864 h 864"/>
                <a:gd name="T14" fmla="*/ 0 w 7156"/>
                <a:gd name="T15" fmla="*/ 720 h 864"/>
                <a:gd name="T16" fmla="*/ 0 w 7156"/>
                <a:gd name="T17" fmla="*/ 144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56" h="864">
                  <a:moveTo>
                    <a:pt x="0" y="144"/>
                  </a:moveTo>
                  <a:cubicBezTo>
                    <a:pt x="0" y="65"/>
                    <a:pt x="65" y="0"/>
                    <a:pt x="144" y="0"/>
                  </a:cubicBezTo>
                  <a:lnTo>
                    <a:pt x="7012" y="0"/>
                  </a:lnTo>
                  <a:cubicBezTo>
                    <a:pt x="7092" y="0"/>
                    <a:pt x="7156" y="65"/>
                    <a:pt x="7156" y="144"/>
                  </a:cubicBezTo>
                  <a:lnTo>
                    <a:pt x="7156" y="720"/>
                  </a:lnTo>
                  <a:cubicBezTo>
                    <a:pt x="7156" y="800"/>
                    <a:pt x="7092" y="864"/>
                    <a:pt x="7012" y="864"/>
                  </a:cubicBezTo>
                  <a:lnTo>
                    <a:pt x="144" y="864"/>
                  </a:lnTo>
                  <a:cubicBezTo>
                    <a:pt x="65" y="864"/>
                    <a:pt x="0" y="800"/>
                    <a:pt x="0" y="720"/>
                  </a:cubicBezTo>
                  <a:lnTo>
                    <a:pt x="0" y="144"/>
                  </a:ln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74" name="Rectangle 28">
              <a:extLst>
                <a:ext uri="{FF2B5EF4-FFF2-40B4-BE49-F238E27FC236}">
                  <a16:creationId xmlns:a16="http://schemas.microsoft.com/office/drawing/2014/main" id="{D4C35AB7-221B-95DC-F598-1A4BA110D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3" y="-646"/>
              <a:ext cx="31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ptos" panose="020B0004020202020204" pitchFamily="34" charset="0"/>
                </a:rPr>
                <a:t>RF EC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29">
              <a:extLst>
                <a:ext uri="{FF2B5EF4-FFF2-40B4-BE49-F238E27FC236}">
                  <a16:creationId xmlns:a16="http://schemas.microsoft.com/office/drawing/2014/main" id="{F9CA8C23-BE13-A794-51B3-D3321982A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-765"/>
              <a:ext cx="139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f2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30">
              <a:extLst>
                <a:ext uri="{FF2B5EF4-FFF2-40B4-BE49-F238E27FC236}">
                  <a16:creationId xmlns:a16="http://schemas.microsoft.com/office/drawing/2014/main" id="{F06354D7-D162-6675-30B4-C9AA6947E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" y="-424"/>
              <a:ext cx="123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RF 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31">
              <a:extLst>
                <a:ext uri="{FF2B5EF4-FFF2-40B4-BE49-F238E27FC236}">
                  <a16:creationId xmlns:a16="http://schemas.microsoft.com/office/drawing/2014/main" id="{E4B40474-E018-8D6E-1530-D0FD0224D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" y="-435"/>
              <a:ext cx="77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ymbol" panose="05050102010706020507" pitchFamily="18" charset="2"/>
                </a:rPr>
                <a:t>D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32">
              <a:extLst>
                <a:ext uri="{FF2B5EF4-FFF2-40B4-BE49-F238E27FC236}">
                  <a16:creationId xmlns:a16="http://schemas.microsoft.com/office/drawing/2014/main" id="{1D971B14-142A-CF29-FA15-2D0D24F42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7" y="-424"/>
              <a:ext cx="194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badi" panose="020B0604020104020204" pitchFamily="34" charset="0"/>
                </a:rPr>
                <a:t>phase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Line 33">
              <a:extLst>
                <a:ext uri="{FF2B5EF4-FFF2-40B4-BE49-F238E27FC236}">
                  <a16:creationId xmlns:a16="http://schemas.microsoft.com/office/drawing/2014/main" id="{9B28064D-A602-CEDB-EC7B-9BD97729C8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64" y="-746"/>
              <a:ext cx="77" cy="159"/>
            </a:xfrm>
            <a:prstGeom prst="line">
              <a:avLst/>
            </a:prstGeom>
            <a:noFill/>
            <a:ln w="19050" cap="flat">
              <a:solidFill>
                <a:srgbClr val="002C5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80" name="Line 34">
              <a:extLst>
                <a:ext uri="{FF2B5EF4-FFF2-40B4-BE49-F238E27FC236}">
                  <a16:creationId xmlns:a16="http://schemas.microsoft.com/office/drawing/2014/main" id="{0A62CC51-A3F8-2282-1887-390EB98B0B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6" y="-746"/>
              <a:ext cx="166" cy="0"/>
            </a:xfrm>
            <a:prstGeom prst="line">
              <a:avLst/>
            </a:prstGeom>
            <a:noFill/>
            <a:ln w="19050" cap="flat">
              <a:solidFill>
                <a:srgbClr val="002C5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81" name="Line 35">
              <a:extLst>
                <a:ext uri="{FF2B5EF4-FFF2-40B4-BE49-F238E27FC236}">
                  <a16:creationId xmlns:a16="http://schemas.microsoft.com/office/drawing/2014/main" id="{B07487D1-BD3C-62A5-FBF7-5E30C579EA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2" y="-751"/>
              <a:ext cx="77" cy="159"/>
            </a:xfrm>
            <a:prstGeom prst="line">
              <a:avLst/>
            </a:prstGeom>
            <a:noFill/>
            <a:ln w="19050" cap="flat">
              <a:solidFill>
                <a:srgbClr val="002C5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82" name="Freeform 36">
              <a:extLst>
                <a:ext uri="{FF2B5EF4-FFF2-40B4-BE49-F238E27FC236}">
                  <a16:creationId xmlns:a16="http://schemas.microsoft.com/office/drawing/2014/main" id="{1F596426-3D48-A05A-A083-25022C3CB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-667"/>
              <a:ext cx="89" cy="132"/>
            </a:xfrm>
            <a:custGeom>
              <a:avLst/>
              <a:gdLst>
                <a:gd name="T0" fmla="*/ 0 w 1192"/>
                <a:gd name="T1" fmla="*/ 199 h 1776"/>
                <a:gd name="T2" fmla="*/ 199 w 1192"/>
                <a:gd name="T3" fmla="*/ 0 h 1776"/>
                <a:gd name="T4" fmla="*/ 994 w 1192"/>
                <a:gd name="T5" fmla="*/ 0 h 1776"/>
                <a:gd name="T6" fmla="*/ 1192 w 1192"/>
                <a:gd name="T7" fmla="*/ 199 h 1776"/>
                <a:gd name="T8" fmla="*/ 1192 w 1192"/>
                <a:gd name="T9" fmla="*/ 1578 h 1776"/>
                <a:gd name="T10" fmla="*/ 994 w 1192"/>
                <a:gd name="T11" fmla="*/ 1776 h 1776"/>
                <a:gd name="T12" fmla="*/ 199 w 1192"/>
                <a:gd name="T13" fmla="*/ 1776 h 1776"/>
                <a:gd name="T14" fmla="*/ 0 w 1192"/>
                <a:gd name="T15" fmla="*/ 1578 h 1776"/>
                <a:gd name="T16" fmla="*/ 0 w 1192"/>
                <a:gd name="T17" fmla="*/ 199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2" h="1776">
                  <a:moveTo>
                    <a:pt x="0" y="199"/>
                  </a:moveTo>
                  <a:cubicBezTo>
                    <a:pt x="0" y="89"/>
                    <a:pt x="89" y="0"/>
                    <a:pt x="199" y="0"/>
                  </a:cubicBezTo>
                  <a:lnTo>
                    <a:pt x="994" y="0"/>
                  </a:lnTo>
                  <a:cubicBezTo>
                    <a:pt x="1104" y="0"/>
                    <a:pt x="1192" y="89"/>
                    <a:pt x="1192" y="199"/>
                  </a:cubicBezTo>
                  <a:lnTo>
                    <a:pt x="1192" y="1578"/>
                  </a:lnTo>
                  <a:cubicBezTo>
                    <a:pt x="1192" y="1688"/>
                    <a:pt x="1104" y="1776"/>
                    <a:pt x="994" y="1776"/>
                  </a:cubicBezTo>
                  <a:lnTo>
                    <a:pt x="199" y="1776"/>
                  </a:lnTo>
                  <a:cubicBezTo>
                    <a:pt x="89" y="1776"/>
                    <a:pt x="0" y="1688"/>
                    <a:pt x="0" y="1578"/>
                  </a:cubicBezTo>
                  <a:lnTo>
                    <a:pt x="0" y="199"/>
                  </a:lnTo>
                  <a:close/>
                </a:path>
              </a:pathLst>
            </a:custGeom>
            <a:solidFill>
              <a:srgbClr val="DC005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83" name="Freeform 37">
              <a:extLst>
                <a:ext uri="{FF2B5EF4-FFF2-40B4-BE49-F238E27FC236}">
                  <a16:creationId xmlns:a16="http://schemas.microsoft.com/office/drawing/2014/main" id="{D2D1C323-D96C-092D-EE17-841D16FF1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-667"/>
              <a:ext cx="89" cy="132"/>
            </a:xfrm>
            <a:custGeom>
              <a:avLst/>
              <a:gdLst>
                <a:gd name="T0" fmla="*/ 0 w 1192"/>
                <a:gd name="T1" fmla="*/ 199 h 1776"/>
                <a:gd name="T2" fmla="*/ 199 w 1192"/>
                <a:gd name="T3" fmla="*/ 0 h 1776"/>
                <a:gd name="T4" fmla="*/ 994 w 1192"/>
                <a:gd name="T5" fmla="*/ 0 h 1776"/>
                <a:gd name="T6" fmla="*/ 1192 w 1192"/>
                <a:gd name="T7" fmla="*/ 199 h 1776"/>
                <a:gd name="T8" fmla="*/ 1192 w 1192"/>
                <a:gd name="T9" fmla="*/ 1578 h 1776"/>
                <a:gd name="T10" fmla="*/ 994 w 1192"/>
                <a:gd name="T11" fmla="*/ 1776 h 1776"/>
                <a:gd name="T12" fmla="*/ 199 w 1192"/>
                <a:gd name="T13" fmla="*/ 1776 h 1776"/>
                <a:gd name="T14" fmla="*/ 0 w 1192"/>
                <a:gd name="T15" fmla="*/ 1578 h 1776"/>
                <a:gd name="T16" fmla="*/ 0 w 1192"/>
                <a:gd name="T17" fmla="*/ 199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2" h="1776">
                  <a:moveTo>
                    <a:pt x="0" y="199"/>
                  </a:moveTo>
                  <a:cubicBezTo>
                    <a:pt x="0" y="89"/>
                    <a:pt x="89" y="0"/>
                    <a:pt x="199" y="0"/>
                  </a:cubicBezTo>
                  <a:lnTo>
                    <a:pt x="994" y="0"/>
                  </a:lnTo>
                  <a:cubicBezTo>
                    <a:pt x="1104" y="0"/>
                    <a:pt x="1192" y="89"/>
                    <a:pt x="1192" y="199"/>
                  </a:cubicBezTo>
                  <a:lnTo>
                    <a:pt x="1192" y="1578"/>
                  </a:lnTo>
                  <a:cubicBezTo>
                    <a:pt x="1192" y="1688"/>
                    <a:pt x="1104" y="1776"/>
                    <a:pt x="994" y="1776"/>
                  </a:cubicBezTo>
                  <a:lnTo>
                    <a:pt x="199" y="1776"/>
                  </a:lnTo>
                  <a:cubicBezTo>
                    <a:pt x="89" y="1776"/>
                    <a:pt x="0" y="1688"/>
                    <a:pt x="0" y="1578"/>
                  </a:cubicBezTo>
                  <a:lnTo>
                    <a:pt x="0" y="199"/>
                  </a:ln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84" name="Freeform 38">
              <a:extLst>
                <a:ext uri="{FF2B5EF4-FFF2-40B4-BE49-F238E27FC236}">
                  <a16:creationId xmlns:a16="http://schemas.microsoft.com/office/drawing/2014/main" id="{09B5540F-945C-0F95-5F74-B9BA33DA1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" y="-653"/>
              <a:ext cx="88" cy="133"/>
            </a:xfrm>
            <a:custGeom>
              <a:avLst/>
              <a:gdLst>
                <a:gd name="T0" fmla="*/ 0 w 1192"/>
                <a:gd name="T1" fmla="*/ 199 h 1776"/>
                <a:gd name="T2" fmla="*/ 199 w 1192"/>
                <a:gd name="T3" fmla="*/ 0 h 1776"/>
                <a:gd name="T4" fmla="*/ 994 w 1192"/>
                <a:gd name="T5" fmla="*/ 0 h 1776"/>
                <a:gd name="T6" fmla="*/ 1192 w 1192"/>
                <a:gd name="T7" fmla="*/ 199 h 1776"/>
                <a:gd name="T8" fmla="*/ 1192 w 1192"/>
                <a:gd name="T9" fmla="*/ 1578 h 1776"/>
                <a:gd name="T10" fmla="*/ 994 w 1192"/>
                <a:gd name="T11" fmla="*/ 1776 h 1776"/>
                <a:gd name="T12" fmla="*/ 199 w 1192"/>
                <a:gd name="T13" fmla="*/ 1776 h 1776"/>
                <a:gd name="T14" fmla="*/ 0 w 1192"/>
                <a:gd name="T15" fmla="*/ 1578 h 1776"/>
                <a:gd name="T16" fmla="*/ 0 w 1192"/>
                <a:gd name="T17" fmla="*/ 199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2" h="1776">
                  <a:moveTo>
                    <a:pt x="0" y="199"/>
                  </a:moveTo>
                  <a:cubicBezTo>
                    <a:pt x="0" y="89"/>
                    <a:pt x="89" y="0"/>
                    <a:pt x="199" y="0"/>
                  </a:cubicBezTo>
                  <a:lnTo>
                    <a:pt x="994" y="0"/>
                  </a:lnTo>
                  <a:cubicBezTo>
                    <a:pt x="1104" y="0"/>
                    <a:pt x="1192" y="89"/>
                    <a:pt x="1192" y="199"/>
                  </a:cubicBezTo>
                  <a:lnTo>
                    <a:pt x="1192" y="1578"/>
                  </a:lnTo>
                  <a:cubicBezTo>
                    <a:pt x="1192" y="1688"/>
                    <a:pt x="1104" y="1776"/>
                    <a:pt x="994" y="1776"/>
                  </a:cubicBezTo>
                  <a:lnTo>
                    <a:pt x="199" y="1776"/>
                  </a:lnTo>
                  <a:cubicBezTo>
                    <a:pt x="89" y="1776"/>
                    <a:pt x="0" y="1688"/>
                    <a:pt x="0" y="1578"/>
                  </a:cubicBezTo>
                  <a:lnTo>
                    <a:pt x="0" y="199"/>
                  </a:lnTo>
                  <a:close/>
                </a:path>
              </a:pathLst>
            </a:custGeom>
            <a:solidFill>
              <a:srgbClr val="DC005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85" name="Freeform 39">
              <a:extLst>
                <a:ext uri="{FF2B5EF4-FFF2-40B4-BE49-F238E27FC236}">
                  <a16:creationId xmlns:a16="http://schemas.microsoft.com/office/drawing/2014/main" id="{5FB07DAF-FB92-32FC-B57A-BBD11425F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" y="-653"/>
              <a:ext cx="88" cy="133"/>
            </a:xfrm>
            <a:custGeom>
              <a:avLst/>
              <a:gdLst>
                <a:gd name="T0" fmla="*/ 0 w 1192"/>
                <a:gd name="T1" fmla="*/ 199 h 1776"/>
                <a:gd name="T2" fmla="*/ 199 w 1192"/>
                <a:gd name="T3" fmla="*/ 0 h 1776"/>
                <a:gd name="T4" fmla="*/ 994 w 1192"/>
                <a:gd name="T5" fmla="*/ 0 h 1776"/>
                <a:gd name="T6" fmla="*/ 1192 w 1192"/>
                <a:gd name="T7" fmla="*/ 199 h 1776"/>
                <a:gd name="T8" fmla="*/ 1192 w 1192"/>
                <a:gd name="T9" fmla="*/ 1578 h 1776"/>
                <a:gd name="T10" fmla="*/ 994 w 1192"/>
                <a:gd name="T11" fmla="*/ 1776 h 1776"/>
                <a:gd name="T12" fmla="*/ 199 w 1192"/>
                <a:gd name="T13" fmla="*/ 1776 h 1776"/>
                <a:gd name="T14" fmla="*/ 0 w 1192"/>
                <a:gd name="T15" fmla="*/ 1578 h 1776"/>
                <a:gd name="T16" fmla="*/ 0 w 1192"/>
                <a:gd name="T17" fmla="*/ 199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2" h="1776">
                  <a:moveTo>
                    <a:pt x="0" y="199"/>
                  </a:moveTo>
                  <a:cubicBezTo>
                    <a:pt x="0" y="89"/>
                    <a:pt x="89" y="0"/>
                    <a:pt x="199" y="0"/>
                  </a:cubicBezTo>
                  <a:lnTo>
                    <a:pt x="994" y="0"/>
                  </a:lnTo>
                  <a:cubicBezTo>
                    <a:pt x="1104" y="0"/>
                    <a:pt x="1192" y="89"/>
                    <a:pt x="1192" y="199"/>
                  </a:cubicBezTo>
                  <a:lnTo>
                    <a:pt x="1192" y="1578"/>
                  </a:lnTo>
                  <a:cubicBezTo>
                    <a:pt x="1192" y="1688"/>
                    <a:pt x="1104" y="1776"/>
                    <a:pt x="994" y="1776"/>
                  </a:cubicBezTo>
                  <a:lnTo>
                    <a:pt x="199" y="1776"/>
                  </a:lnTo>
                  <a:cubicBezTo>
                    <a:pt x="89" y="1776"/>
                    <a:pt x="0" y="1688"/>
                    <a:pt x="0" y="1578"/>
                  </a:cubicBezTo>
                  <a:lnTo>
                    <a:pt x="0" y="199"/>
                  </a:ln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86" name="Freeform 40">
              <a:extLst>
                <a:ext uri="{FF2B5EF4-FFF2-40B4-BE49-F238E27FC236}">
                  <a16:creationId xmlns:a16="http://schemas.microsoft.com/office/drawing/2014/main" id="{F5497819-8BBB-AED4-FE0F-8FA1BEDE8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" y="-812"/>
              <a:ext cx="88" cy="133"/>
            </a:xfrm>
            <a:custGeom>
              <a:avLst/>
              <a:gdLst>
                <a:gd name="T0" fmla="*/ 0 w 1192"/>
                <a:gd name="T1" fmla="*/ 199 h 1784"/>
                <a:gd name="T2" fmla="*/ 199 w 1192"/>
                <a:gd name="T3" fmla="*/ 0 h 1784"/>
                <a:gd name="T4" fmla="*/ 994 w 1192"/>
                <a:gd name="T5" fmla="*/ 0 h 1784"/>
                <a:gd name="T6" fmla="*/ 1192 w 1192"/>
                <a:gd name="T7" fmla="*/ 199 h 1784"/>
                <a:gd name="T8" fmla="*/ 1192 w 1192"/>
                <a:gd name="T9" fmla="*/ 1586 h 1784"/>
                <a:gd name="T10" fmla="*/ 994 w 1192"/>
                <a:gd name="T11" fmla="*/ 1784 h 1784"/>
                <a:gd name="T12" fmla="*/ 199 w 1192"/>
                <a:gd name="T13" fmla="*/ 1784 h 1784"/>
                <a:gd name="T14" fmla="*/ 0 w 1192"/>
                <a:gd name="T15" fmla="*/ 1586 h 1784"/>
                <a:gd name="T16" fmla="*/ 0 w 1192"/>
                <a:gd name="T17" fmla="*/ 199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2" h="1784">
                  <a:moveTo>
                    <a:pt x="0" y="199"/>
                  </a:moveTo>
                  <a:cubicBezTo>
                    <a:pt x="0" y="89"/>
                    <a:pt x="89" y="0"/>
                    <a:pt x="199" y="0"/>
                  </a:cubicBezTo>
                  <a:lnTo>
                    <a:pt x="994" y="0"/>
                  </a:lnTo>
                  <a:cubicBezTo>
                    <a:pt x="1104" y="0"/>
                    <a:pt x="1192" y="89"/>
                    <a:pt x="1192" y="199"/>
                  </a:cubicBezTo>
                  <a:lnTo>
                    <a:pt x="1192" y="1586"/>
                  </a:lnTo>
                  <a:cubicBezTo>
                    <a:pt x="1192" y="1696"/>
                    <a:pt x="1104" y="1784"/>
                    <a:pt x="994" y="1784"/>
                  </a:cubicBezTo>
                  <a:lnTo>
                    <a:pt x="199" y="1784"/>
                  </a:lnTo>
                  <a:cubicBezTo>
                    <a:pt x="89" y="1784"/>
                    <a:pt x="0" y="1696"/>
                    <a:pt x="0" y="1586"/>
                  </a:cubicBezTo>
                  <a:lnTo>
                    <a:pt x="0" y="199"/>
                  </a:lnTo>
                  <a:close/>
                </a:path>
              </a:pathLst>
            </a:custGeom>
            <a:solidFill>
              <a:srgbClr val="DC005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87" name="Freeform 41">
              <a:extLst>
                <a:ext uri="{FF2B5EF4-FFF2-40B4-BE49-F238E27FC236}">
                  <a16:creationId xmlns:a16="http://schemas.microsoft.com/office/drawing/2014/main" id="{97C14900-040D-8F19-9C12-FF5774A7B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" y="-812"/>
              <a:ext cx="88" cy="133"/>
            </a:xfrm>
            <a:custGeom>
              <a:avLst/>
              <a:gdLst>
                <a:gd name="T0" fmla="*/ 0 w 1192"/>
                <a:gd name="T1" fmla="*/ 199 h 1784"/>
                <a:gd name="T2" fmla="*/ 199 w 1192"/>
                <a:gd name="T3" fmla="*/ 0 h 1784"/>
                <a:gd name="T4" fmla="*/ 994 w 1192"/>
                <a:gd name="T5" fmla="*/ 0 h 1784"/>
                <a:gd name="T6" fmla="*/ 1192 w 1192"/>
                <a:gd name="T7" fmla="*/ 199 h 1784"/>
                <a:gd name="T8" fmla="*/ 1192 w 1192"/>
                <a:gd name="T9" fmla="*/ 1586 h 1784"/>
                <a:gd name="T10" fmla="*/ 994 w 1192"/>
                <a:gd name="T11" fmla="*/ 1784 h 1784"/>
                <a:gd name="T12" fmla="*/ 199 w 1192"/>
                <a:gd name="T13" fmla="*/ 1784 h 1784"/>
                <a:gd name="T14" fmla="*/ 0 w 1192"/>
                <a:gd name="T15" fmla="*/ 1586 h 1784"/>
                <a:gd name="T16" fmla="*/ 0 w 1192"/>
                <a:gd name="T17" fmla="*/ 199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2" h="1784">
                  <a:moveTo>
                    <a:pt x="0" y="199"/>
                  </a:moveTo>
                  <a:cubicBezTo>
                    <a:pt x="0" y="89"/>
                    <a:pt x="89" y="0"/>
                    <a:pt x="199" y="0"/>
                  </a:cubicBezTo>
                  <a:lnTo>
                    <a:pt x="994" y="0"/>
                  </a:lnTo>
                  <a:cubicBezTo>
                    <a:pt x="1104" y="0"/>
                    <a:pt x="1192" y="89"/>
                    <a:pt x="1192" y="199"/>
                  </a:cubicBezTo>
                  <a:lnTo>
                    <a:pt x="1192" y="1586"/>
                  </a:lnTo>
                  <a:cubicBezTo>
                    <a:pt x="1192" y="1696"/>
                    <a:pt x="1104" y="1784"/>
                    <a:pt x="994" y="1784"/>
                  </a:cubicBezTo>
                  <a:lnTo>
                    <a:pt x="199" y="1784"/>
                  </a:lnTo>
                  <a:cubicBezTo>
                    <a:pt x="89" y="1784"/>
                    <a:pt x="0" y="1696"/>
                    <a:pt x="0" y="1586"/>
                  </a:cubicBezTo>
                  <a:lnTo>
                    <a:pt x="0" y="199"/>
                  </a:ln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88" name="Freeform 42">
              <a:extLst>
                <a:ext uri="{FF2B5EF4-FFF2-40B4-BE49-F238E27FC236}">
                  <a16:creationId xmlns:a16="http://schemas.microsoft.com/office/drawing/2014/main" id="{EAFAA33D-FE7D-912C-EB6D-A996E68A7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" y="-807"/>
              <a:ext cx="88" cy="132"/>
            </a:xfrm>
            <a:custGeom>
              <a:avLst/>
              <a:gdLst>
                <a:gd name="T0" fmla="*/ 0 w 1192"/>
                <a:gd name="T1" fmla="*/ 199 h 1776"/>
                <a:gd name="T2" fmla="*/ 199 w 1192"/>
                <a:gd name="T3" fmla="*/ 0 h 1776"/>
                <a:gd name="T4" fmla="*/ 994 w 1192"/>
                <a:gd name="T5" fmla="*/ 0 h 1776"/>
                <a:gd name="T6" fmla="*/ 1192 w 1192"/>
                <a:gd name="T7" fmla="*/ 199 h 1776"/>
                <a:gd name="T8" fmla="*/ 1192 w 1192"/>
                <a:gd name="T9" fmla="*/ 1578 h 1776"/>
                <a:gd name="T10" fmla="*/ 994 w 1192"/>
                <a:gd name="T11" fmla="*/ 1776 h 1776"/>
                <a:gd name="T12" fmla="*/ 199 w 1192"/>
                <a:gd name="T13" fmla="*/ 1776 h 1776"/>
                <a:gd name="T14" fmla="*/ 0 w 1192"/>
                <a:gd name="T15" fmla="*/ 1578 h 1776"/>
                <a:gd name="T16" fmla="*/ 0 w 1192"/>
                <a:gd name="T17" fmla="*/ 199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2" h="1776">
                  <a:moveTo>
                    <a:pt x="0" y="199"/>
                  </a:moveTo>
                  <a:cubicBezTo>
                    <a:pt x="0" y="89"/>
                    <a:pt x="89" y="0"/>
                    <a:pt x="199" y="0"/>
                  </a:cubicBezTo>
                  <a:lnTo>
                    <a:pt x="994" y="0"/>
                  </a:lnTo>
                  <a:cubicBezTo>
                    <a:pt x="1104" y="0"/>
                    <a:pt x="1192" y="89"/>
                    <a:pt x="1192" y="199"/>
                  </a:cubicBezTo>
                  <a:lnTo>
                    <a:pt x="1192" y="1578"/>
                  </a:lnTo>
                  <a:cubicBezTo>
                    <a:pt x="1192" y="1688"/>
                    <a:pt x="1104" y="1776"/>
                    <a:pt x="994" y="1776"/>
                  </a:cubicBezTo>
                  <a:lnTo>
                    <a:pt x="199" y="1776"/>
                  </a:lnTo>
                  <a:cubicBezTo>
                    <a:pt x="89" y="1776"/>
                    <a:pt x="0" y="1688"/>
                    <a:pt x="0" y="1578"/>
                  </a:cubicBezTo>
                  <a:lnTo>
                    <a:pt x="0" y="199"/>
                  </a:lnTo>
                  <a:close/>
                </a:path>
              </a:pathLst>
            </a:custGeom>
            <a:solidFill>
              <a:srgbClr val="DC005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89" name="Freeform 43">
              <a:extLst>
                <a:ext uri="{FF2B5EF4-FFF2-40B4-BE49-F238E27FC236}">
                  <a16:creationId xmlns:a16="http://schemas.microsoft.com/office/drawing/2014/main" id="{5231206C-5167-E9FE-F8B6-64109B0AA8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" y="-807"/>
              <a:ext cx="88" cy="132"/>
            </a:xfrm>
            <a:custGeom>
              <a:avLst/>
              <a:gdLst>
                <a:gd name="T0" fmla="*/ 0 w 1192"/>
                <a:gd name="T1" fmla="*/ 199 h 1776"/>
                <a:gd name="T2" fmla="*/ 199 w 1192"/>
                <a:gd name="T3" fmla="*/ 0 h 1776"/>
                <a:gd name="T4" fmla="*/ 994 w 1192"/>
                <a:gd name="T5" fmla="*/ 0 h 1776"/>
                <a:gd name="T6" fmla="*/ 1192 w 1192"/>
                <a:gd name="T7" fmla="*/ 199 h 1776"/>
                <a:gd name="T8" fmla="*/ 1192 w 1192"/>
                <a:gd name="T9" fmla="*/ 1578 h 1776"/>
                <a:gd name="T10" fmla="*/ 994 w 1192"/>
                <a:gd name="T11" fmla="*/ 1776 h 1776"/>
                <a:gd name="T12" fmla="*/ 199 w 1192"/>
                <a:gd name="T13" fmla="*/ 1776 h 1776"/>
                <a:gd name="T14" fmla="*/ 0 w 1192"/>
                <a:gd name="T15" fmla="*/ 1578 h 1776"/>
                <a:gd name="T16" fmla="*/ 0 w 1192"/>
                <a:gd name="T17" fmla="*/ 199 h 1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2" h="1776">
                  <a:moveTo>
                    <a:pt x="0" y="199"/>
                  </a:moveTo>
                  <a:cubicBezTo>
                    <a:pt x="0" y="89"/>
                    <a:pt x="89" y="0"/>
                    <a:pt x="199" y="0"/>
                  </a:cubicBezTo>
                  <a:lnTo>
                    <a:pt x="994" y="0"/>
                  </a:lnTo>
                  <a:cubicBezTo>
                    <a:pt x="1104" y="0"/>
                    <a:pt x="1192" y="89"/>
                    <a:pt x="1192" y="199"/>
                  </a:cubicBezTo>
                  <a:lnTo>
                    <a:pt x="1192" y="1578"/>
                  </a:lnTo>
                  <a:cubicBezTo>
                    <a:pt x="1192" y="1688"/>
                    <a:pt x="1104" y="1776"/>
                    <a:pt x="994" y="1776"/>
                  </a:cubicBezTo>
                  <a:lnTo>
                    <a:pt x="199" y="1776"/>
                  </a:lnTo>
                  <a:cubicBezTo>
                    <a:pt x="89" y="1776"/>
                    <a:pt x="0" y="1688"/>
                    <a:pt x="0" y="1578"/>
                  </a:cubicBezTo>
                  <a:lnTo>
                    <a:pt x="0" y="199"/>
                  </a:ln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90" name="Rectangle 44">
              <a:extLst>
                <a:ext uri="{FF2B5EF4-FFF2-40B4-BE49-F238E27FC236}">
                  <a16:creationId xmlns:a16="http://schemas.microsoft.com/office/drawing/2014/main" id="{EDC9D014-5FDB-27FA-30A4-24BB01104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" y="-666"/>
              <a:ext cx="88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R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45">
              <a:extLst>
                <a:ext uri="{FF2B5EF4-FFF2-40B4-BE49-F238E27FC236}">
                  <a16:creationId xmlns:a16="http://schemas.microsoft.com/office/drawing/2014/main" id="{A23B1E26-A8A0-6026-7D32-742B816BD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" y="-622"/>
              <a:ext cx="86" cy="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7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56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Freeform 46">
              <a:extLst>
                <a:ext uri="{FF2B5EF4-FFF2-40B4-BE49-F238E27FC236}">
                  <a16:creationId xmlns:a16="http://schemas.microsoft.com/office/drawing/2014/main" id="{ED5B116B-609C-990F-13C1-DCCB2424FA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37" y="-590"/>
              <a:ext cx="343" cy="11"/>
            </a:xfrm>
            <a:custGeom>
              <a:avLst/>
              <a:gdLst>
                <a:gd name="T0" fmla="*/ 0 w 343"/>
                <a:gd name="T1" fmla="*/ 0 h 11"/>
                <a:gd name="T2" fmla="*/ 45 w 343"/>
                <a:gd name="T3" fmla="*/ 0 h 11"/>
                <a:gd name="T4" fmla="*/ 45 w 343"/>
                <a:gd name="T5" fmla="*/ 11 h 11"/>
                <a:gd name="T6" fmla="*/ 0 w 343"/>
                <a:gd name="T7" fmla="*/ 11 h 11"/>
                <a:gd name="T8" fmla="*/ 0 w 343"/>
                <a:gd name="T9" fmla="*/ 0 h 11"/>
                <a:gd name="T10" fmla="*/ 78 w 343"/>
                <a:gd name="T11" fmla="*/ 0 h 11"/>
                <a:gd name="T12" fmla="*/ 123 w 343"/>
                <a:gd name="T13" fmla="*/ 0 h 11"/>
                <a:gd name="T14" fmla="*/ 123 w 343"/>
                <a:gd name="T15" fmla="*/ 11 h 11"/>
                <a:gd name="T16" fmla="*/ 78 w 343"/>
                <a:gd name="T17" fmla="*/ 11 h 11"/>
                <a:gd name="T18" fmla="*/ 78 w 343"/>
                <a:gd name="T19" fmla="*/ 0 h 11"/>
                <a:gd name="T20" fmla="*/ 156 w 343"/>
                <a:gd name="T21" fmla="*/ 0 h 11"/>
                <a:gd name="T22" fmla="*/ 200 w 343"/>
                <a:gd name="T23" fmla="*/ 0 h 11"/>
                <a:gd name="T24" fmla="*/ 200 w 343"/>
                <a:gd name="T25" fmla="*/ 11 h 11"/>
                <a:gd name="T26" fmla="*/ 156 w 343"/>
                <a:gd name="T27" fmla="*/ 11 h 11"/>
                <a:gd name="T28" fmla="*/ 156 w 343"/>
                <a:gd name="T29" fmla="*/ 0 h 11"/>
                <a:gd name="T30" fmla="*/ 234 w 343"/>
                <a:gd name="T31" fmla="*/ 0 h 11"/>
                <a:gd name="T32" fmla="*/ 278 w 343"/>
                <a:gd name="T33" fmla="*/ 0 h 11"/>
                <a:gd name="T34" fmla="*/ 278 w 343"/>
                <a:gd name="T35" fmla="*/ 11 h 11"/>
                <a:gd name="T36" fmla="*/ 234 w 343"/>
                <a:gd name="T37" fmla="*/ 11 h 11"/>
                <a:gd name="T38" fmla="*/ 234 w 343"/>
                <a:gd name="T39" fmla="*/ 0 h 11"/>
                <a:gd name="T40" fmla="*/ 312 w 343"/>
                <a:gd name="T41" fmla="*/ 0 h 11"/>
                <a:gd name="T42" fmla="*/ 343 w 343"/>
                <a:gd name="T43" fmla="*/ 0 h 11"/>
                <a:gd name="T44" fmla="*/ 343 w 343"/>
                <a:gd name="T45" fmla="*/ 11 h 11"/>
                <a:gd name="T46" fmla="*/ 312 w 343"/>
                <a:gd name="T47" fmla="*/ 11 h 11"/>
                <a:gd name="T48" fmla="*/ 312 w 343"/>
                <a:gd name="T4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3" h="11">
                  <a:moveTo>
                    <a:pt x="0" y="0"/>
                  </a:moveTo>
                  <a:lnTo>
                    <a:pt x="45" y="0"/>
                  </a:lnTo>
                  <a:lnTo>
                    <a:pt x="45" y="11"/>
                  </a:lnTo>
                  <a:lnTo>
                    <a:pt x="0" y="11"/>
                  </a:lnTo>
                  <a:lnTo>
                    <a:pt x="0" y="0"/>
                  </a:lnTo>
                  <a:close/>
                  <a:moveTo>
                    <a:pt x="78" y="0"/>
                  </a:moveTo>
                  <a:lnTo>
                    <a:pt x="123" y="0"/>
                  </a:lnTo>
                  <a:lnTo>
                    <a:pt x="123" y="11"/>
                  </a:lnTo>
                  <a:lnTo>
                    <a:pt x="78" y="11"/>
                  </a:lnTo>
                  <a:lnTo>
                    <a:pt x="78" y="0"/>
                  </a:lnTo>
                  <a:close/>
                  <a:moveTo>
                    <a:pt x="156" y="0"/>
                  </a:moveTo>
                  <a:lnTo>
                    <a:pt x="200" y="0"/>
                  </a:lnTo>
                  <a:lnTo>
                    <a:pt x="200" y="11"/>
                  </a:lnTo>
                  <a:lnTo>
                    <a:pt x="156" y="11"/>
                  </a:lnTo>
                  <a:lnTo>
                    <a:pt x="156" y="0"/>
                  </a:lnTo>
                  <a:close/>
                  <a:moveTo>
                    <a:pt x="234" y="0"/>
                  </a:moveTo>
                  <a:lnTo>
                    <a:pt x="278" y="0"/>
                  </a:lnTo>
                  <a:lnTo>
                    <a:pt x="278" y="11"/>
                  </a:lnTo>
                  <a:lnTo>
                    <a:pt x="234" y="11"/>
                  </a:lnTo>
                  <a:lnTo>
                    <a:pt x="234" y="0"/>
                  </a:lnTo>
                  <a:close/>
                  <a:moveTo>
                    <a:pt x="312" y="0"/>
                  </a:moveTo>
                  <a:lnTo>
                    <a:pt x="343" y="0"/>
                  </a:lnTo>
                  <a:lnTo>
                    <a:pt x="343" y="11"/>
                  </a:lnTo>
                  <a:lnTo>
                    <a:pt x="312" y="11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002C53"/>
            </a:solidFill>
            <a:ln w="1588" cap="flat">
              <a:solidFill>
                <a:srgbClr val="002C5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93" name="Rectangle 47">
              <a:extLst>
                <a:ext uri="{FF2B5EF4-FFF2-40B4-BE49-F238E27FC236}">
                  <a16:creationId xmlns:a16="http://schemas.microsoft.com/office/drawing/2014/main" id="{EF871CB9-94CE-4F77-614B-5FA9518F5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14" y="-643"/>
              <a:ext cx="185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DR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48">
              <a:extLst>
                <a:ext uri="{FF2B5EF4-FFF2-40B4-BE49-F238E27FC236}">
                  <a16:creationId xmlns:a16="http://schemas.microsoft.com/office/drawing/2014/main" id="{828C3BA7-C846-FDD7-A4A5-61921D3FD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7" y="-700"/>
              <a:ext cx="105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T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49">
              <a:extLst>
                <a:ext uri="{FF2B5EF4-FFF2-40B4-BE49-F238E27FC236}">
                  <a16:creationId xmlns:a16="http://schemas.microsoft.com/office/drawing/2014/main" id="{2E144E90-0FD7-A62E-AD1D-5A17E7551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-683"/>
              <a:ext cx="95" cy="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O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50">
              <a:extLst>
                <a:ext uri="{FF2B5EF4-FFF2-40B4-BE49-F238E27FC236}">
                  <a16:creationId xmlns:a16="http://schemas.microsoft.com/office/drawing/2014/main" id="{30B4D8B3-2524-225B-6D43-7C4091274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0" y="-683"/>
              <a:ext cx="171" cy="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THE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51">
              <a:extLst>
                <a:ext uri="{FF2B5EF4-FFF2-40B4-BE49-F238E27FC236}">
                  <a16:creationId xmlns:a16="http://schemas.microsoft.com/office/drawing/2014/main" id="{758A015B-8D73-0395-67C2-73D651D59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7" y="-577"/>
              <a:ext cx="358" cy="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9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BOOSTER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Freeform 52">
              <a:extLst>
                <a:ext uri="{FF2B5EF4-FFF2-40B4-BE49-F238E27FC236}">
                  <a16:creationId xmlns:a16="http://schemas.microsoft.com/office/drawing/2014/main" id="{5CC1DAE1-09C3-6A37-9AA0-8B6822330D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0" y="-587"/>
              <a:ext cx="261" cy="11"/>
            </a:xfrm>
            <a:custGeom>
              <a:avLst/>
              <a:gdLst>
                <a:gd name="T0" fmla="*/ 0 w 261"/>
                <a:gd name="T1" fmla="*/ 0 h 11"/>
                <a:gd name="T2" fmla="*/ 45 w 261"/>
                <a:gd name="T3" fmla="*/ 0 h 11"/>
                <a:gd name="T4" fmla="*/ 45 w 261"/>
                <a:gd name="T5" fmla="*/ 11 h 11"/>
                <a:gd name="T6" fmla="*/ 0 w 261"/>
                <a:gd name="T7" fmla="*/ 11 h 11"/>
                <a:gd name="T8" fmla="*/ 0 w 261"/>
                <a:gd name="T9" fmla="*/ 0 h 11"/>
                <a:gd name="T10" fmla="*/ 78 w 261"/>
                <a:gd name="T11" fmla="*/ 0 h 11"/>
                <a:gd name="T12" fmla="*/ 123 w 261"/>
                <a:gd name="T13" fmla="*/ 0 h 11"/>
                <a:gd name="T14" fmla="*/ 123 w 261"/>
                <a:gd name="T15" fmla="*/ 11 h 11"/>
                <a:gd name="T16" fmla="*/ 78 w 261"/>
                <a:gd name="T17" fmla="*/ 11 h 11"/>
                <a:gd name="T18" fmla="*/ 78 w 261"/>
                <a:gd name="T19" fmla="*/ 0 h 11"/>
                <a:gd name="T20" fmla="*/ 156 w 261"/>
                <a:gd name="T21" fmla="*/ 0 h 11"/>
                <a:gd name="T22" fmla="*/ 200 w 261"/>
                <a:gd name="T23" fmla="*/ 0 h 11"/>
                <a:gd name="T24" fmla="*/ 200 w 261"/>
                <a:gd name="T25" fmla="*/ 11 h 11"/>
                <a:gd name="T26" fmla="*/ 156 w 261"/>
                <a:gd name="T27" fmla="*/ 11 h 11"/>
                <a:gd name="T28" fmla="*/ 156 w 261"/>
                <a:gd name="T29" fmla="*/ 0 h 11"/>
                <a:gd name="T30" fmla="*/ 234 w 261"/>
                <a:gd name="T31" fmla="*/ 0 h 11"/>
                <a:gd name="T32" fmla="*/ 261 w 261"/>
                <a:gd name="T33" fmla="*/ 0 h 11"/>
                <a:gd name="T34" fmla="*/ 261 w 261"/>
                <a:gd name="T35" fmla="*/ 11 h 11"/>
                <a:gd name="T36" fmla="*/ 234 w 261"/>
                <a:gd name="T37" fmla="*/ 11 h 11"/>
                <a:gd name="T38" fmla="*/ 234 w 261"/>
                <a:gd name="T3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1" h="11">
                  <a:moveTo>
                    <a:pt x="0" y="0"/>
                  </a:moveTo>
                  <a:lnTo>
                    <a:pt x="45" y="0"/>
                  </a:lnTo>
                  <a:lnTo>
                    <a:pt x="45" y="11"/>
                  </a:lnTo>
                  <a:lnTo>
                    <a:pt x="0" y="11"/>
                  </a:lnTo>
                  <a:lnTo>
                    <a:pt x="0" y="0"/>
                  </a:lnTo>
                  <a:close/>
                  <a:moveTo>
                    <a:pt x="78" y="0"/>
                  </a:moveTo>
                  <a:lnTo>
                    <a:pt x="123" y="0"/>
                  </a:lnTo>
                  <a:lnTo>
                    <a:pt x="123" y="11"/>
                  </a:lnTo>
                  <a:lnTo>
                    <a:pt x="78" y="11"/>
                  </a:lnTo>
                  <a:lnTo>
                    <a:pt x="78" y="0"/>
                  </a:lnTo>
                  <a:close/>
                  <a:moveTo>
                    <a:pt x="156" y="0"/>
                  </a:moveTo>
                  <a:lnTo>
                    <a:pt x="200" y="0"/>
                  </a:lnTo>
                  <a:lnTo>
                    <a:pt x="200" y="11"/>
                  </a:lnTo>
                  <a:lnTo>
                    <a:pt x="156" y="11"/>
                  </a:lnTo>
                  <a:lnTo>
                    <a:pt x="156" y="0"/>
                  </a:lnTo>
                  <a:close/>
                  <a:moveTo>
                    <a:pt x="234" y="0"/>
                  </a:moveTo>
                  <a:lnTo>
                    <a:pt x="261" y="0"/>
                  </a:lnTo>
                  <a:lnTo>
                    <a:pt x="261" y="11"/>
                  </a:lnTo>
                  <a:lnTo>
                    <a:pt x="234" y="11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002C53"/>
            </a:solidFill>
            <a:ln w="1588" cap="flat">
              <a:solidFill>
                <a:srgbClr val="002C5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99" name="Freeform 53">
              <a:extLst>
                <a:ext uri="{FF2B5EF4-FFF2-40B4-BE49-F238E27FC236}">
                  <a16:creationId xmlns:a16="http://schemas.microsoft.com/office/drawing/2014/main" id="{5A372D8E-A90C-AB41-F2E1-762B77F363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89" y="-592"/>
              <a:ext cx="122" cy="11"/>
            </a:xfrm>
            <a:custGeom>
              <a:avLst/>
              <a:gdLst>
                <a:gd name="T0" fmla="*/ 0 w 122"/>
                <a:gd name="T1" fmla="*/ 0 h 11"/>
                <a:gd name="T2" fmla="*/ 44 w 122"/>
                <a:gd name="T3" fmla="*/ 0 h 11"/>
                <a:gd name="T4" fmla="*/ 44 w 122"/>
                <a:gd name="T5" fmla="*/ 11 h 11"/>
                <a:gd name="T6" fmla="*/ 0 w 122"/>
                <a:gd name="T7" fmla="*/ 11 h 11"/>
                <a:gd name="T8" fmla="*/ 0 w 122"/>
                <a:gd name="T9" fmla="*/ 0 h 11"/>
                <a:gd name="T10" fmla="*/ 77 w 122"/>
                <a:gd name="T11" fmla="*/ 0 h 11"/>
                <a:gd name="T12" fmla="*/ 122 w 122"/>
                <a:gd name="T13" fmla="*/ 0 h 11"/>
                <a:gd name="T14" fmla="*/ 122 w 122"/>
                <a:gd name="T15" fmla="*/ 11 h 11"/>
                <a:gd name="T16" fmla="*/ 77 w 122"/>
                <a:gd name="T17" fmla="*/ 11 h 11"/>
                <a:gd name="T18" fmla="*/ 77 w 122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1">
                  <a:moveTo>
                    <a:pt x="0" y="0"/>
                  </a:moveTo>
                  <a:lnTo>
                    <a:pt x="44" y="0"/>
                  </a:lnTo>
                  <a:lnTo>
                    <a:pt x="44" y="11"/>
                  </a:lnTo>
                  <a:lnTo>
                    <a:pt x="0" y="11"/>
                  </a:lnTo>
                  <a:lnTo>
                    <a:pt x="0" y="0"/>
                  </a:lnTo>
                  <a:close/>
                  <a:moveTo>
                    <a:pt x="77" y="0"/>
                  </a:moveTo>
                  <a:lnTo>
                    <a:pt x="122" y="0"/>
                  </a:lnTo>
                  <a:lnTo>
                    <a:pt x="122" y="11"/>
                  </a:lnTo>
                  <a:lnTo>
                    <a:pt x="77" y="11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2C53"/>
            </a:solidFill>
            <a:ln w="1588" cap="flat">
              <a:solidFill>
                <a:srgbClr val="002C5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/>
            </a:p>
          </p:txBody>
        </p:sp>
        <p:sp>
          <p:nvSpPr>
            <p:cNvPr id="100" name="Rectangle 54">
              <a:extLst>
                <a:ext uri="{FF2B5EF4-FFF2-40B4-BE49-F238E27FC236}">
                  <a16:creationId xmlns:a16="http://schemas.microsoft.com/office/drawing/2014/main" id="{C5793AE2-61E0-D0B2-55BB-CDD3DFBC5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17" y="-637"/>
              <a:ext cx="183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altLang="de-DE" sz="1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ptos" panose="020B0004020202020204" pitchFamily="34" charset="0"/>
                </a:rPr>
                <a:t>BC</a:t>
              </a:r>
              <a:endParaRPr kumimoji="0" lang="de-DE" altLang="de-D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102" name="Picture 101">
            <a:extLst>
              <a:ext uri="{FF2B5EF4-FFF2-40B4-BE49-F238E27FC236}">
                <a16:creationId xmlns:a16="http://schemas.microsoft.com/office/drawing/2014/main" id="{3A3177B3-AA31-C8EA-F69D-DFDE34650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8911" y="2178855"/>
            <a:ext cx="3140886" cy="2450540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AC98D47E-4EE0-B7FF-5056-B114169B03D0}"/>
              </a:ext>
            </a:extLst>
          </p:cNvPr>
          <p:cNvSpPr txBox="1"/>
          <p:nvPr/>
        </p:nvSpPr>
        <p:spPr>
          <a:xfrm>
            <a:off x="1909135" y="1887318"/>
            <a:ext cx="35387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The “golden pulse”</a:t>
            </a:r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364584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4" grpId="0"/>
      <p:bldP spid="10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D17AAE-FAC7-52D8-C23D-B81B4F58425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766" y="2212125"/>
            <a:ext cx="5385010" cy="384643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208293-4685-783D-F988-E2C62B661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the BD design to the technical design</a:t>
            </a:r>
            <a:endParaRPr lang="de-CH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DE5415-9389-E2DD-09EB-77FA98F6D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623" y="1916832"/>
            <a:ext cx="2306862" cy="16479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75FC5E-A93E-DDD8-8FB8-703856341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0469" y="1916832"/>
            <a:ext cx="2286946" cy="16446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FAB08D-51B0-CADC-4C02-2E071B5189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368" y="4005064"/>
            <a:ext cx="3753688" cy="19320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8EA28E-1D4A-31AF-F115-42CFE738A2B1}"/>
              </a:ext>
            </a:extLst>
          </p:cNvPr>
          <p:cNvSpPr txBox="1"/>
          <p:nvPr/>
        </p:nvSpPr>
        <p:spPr>
          <a:xfrm>
            <a:off x="7678970" y="2162868"/>
            <a:ext cx="151216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/>
              <a:t>BC section</a:t>
            </a:r>
            <a:endParaRPr lang="de-CH" sz="16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870E41-1B5E-4054-78D7-3AAC16BB52F1}"/>
              </a:ext>
            </a:extLst>
          </p:cNvPr>
          <p:cNvSpPr txBox="1"/>
          <p:nvPr/>
        </p:nvSpPr>
        <p:spPr>
          <a:xfrm>
            <a:off x="10237858" y="2162868"/>
            <a:ext cx="151216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/>
              <a:t>EC section</a:t>
            </a:r>
            <a:endParaRPr lang="de-CH" sz="1600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38C913F-10E8-DA89-9217-EF723C8127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583" y="1924642"/>
            <a:ext cx="2286946" cy="16290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74E3930-D380-C834-BACD-EF2DBAD24FD8}"/>
              </a:ext>
            </a:extLst>
          </p:cNvPr>
          <p:cNvSpPr txBox="1"/>
          <p:nvPr/>
        </p:nvSpPr>
        <p:spPr>
          <a:xfrm>
            <a:off x="5035972" y="2162868"/>
            <a:ext cx="151216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/>
              <a:t>FODO section</a:t>
            </a:r>
            <a:endParaRPr lang="de-CH" sz="1600" b="1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48D094F-CCF1-9B07-2EF5-AB49F7F391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8863" y="3743372"/>
            <a:ext cx="2532382" cy="221545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18041BD-3A56-B372-51C6-D6D7A7959B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1453" y="3967688"/>
            <a:ext cx="2184978" cy="168520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21FF65A-866E-8DAD-443B-CBE5F8A068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9567" y="3751509"/>
            <a:ext cx="2184978" cy="221545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1E6E5F3D-F52A-9F5B-87EA-1F2B0BDBA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825148"/>
              </p:ext>
            </p:extLst>
          </p:nvPr>
        </p:nvGraphicFramePr>
        <p:xfrm>
          <a:off x="263352" y="4509120"/>
          <a:ext cx="4171025" cy="142944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{B301B821-A1FF-4177-AEE7-76D212191A09}</a:tableStyleId>
              </a:tblPr>
              <a:tblGrid>
                <a:gridCol w="1518179">
                  <a:extLst>
                    <a:ext uri="{9D8B030D-6E8A-4147-A177-3AD203B41FA5}">
                      <a16:colId xmlns:a16="http://schemas.microsoft.com/office/drawing/2014/main" val="2393563486"/>
                    </a:ext>
                  </a:extLst>
                </a:gridCol>
                <a:gridCol w="660928">
                  <a:extLst>
                    <a:ext uri="{9D8B030D-6E8A-4147-A177-3AD203B41FA5}">
                      <a16:colId xmlns:a16="http://schemas.microsoft.com/office/drawing/2014/main" val="2554203226"/>
                    </a:ext>
                  </a:extLst>
                </a:gridCol>
                <a:gridCol w="1065741">
                  <a:extLst>
                    <a:ext uri="{9D8B030D-6E8A-4147-A177-3AD203B41FA5}">
                      <a16:colId xmlns:a16="http://schemas.microsoft.com/office/drawing/2014/main" val="1931430198"/>
                    </a:ext>
                  </a:extLst>
                </a:gridCol>
                <a:gridCol w="926177">
                  <a:extLst>
                    <a:ext uri="{9D8B030D-6E8A-4147-A177-3AD203B41FA5}">
                      <a16:colId xmlns:a16="http://schemas.microsoft.com/office/drawing/2014/main" val="2951868826"/>
                    </a:ext>
                  </a:extLst>
                </a:gridCol>
              </a:tblGrid>
              <a:tr h="249097">
                <a:tc>
                  <a:txBody>
                    <a:bodyPr/>
                    <a:lstStyle/>
                    <a:p>
                      <a:pPr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CH" sz="8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Initial (@ DR)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Final (@TL to booster)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Design final  (@ booster)/along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113132"/>
                  </a:ext>
                </a:extLst>
              </a:tr>
              <a:tr h="163198">
                <a:tc>
                  <a:txBody>
                    <a:bodyPr/>
                    <a:lstStyle/>
                    <a:p>
                      <a:pPr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Normalized (</a:t>
                      </a:r>
                      <a:r>
                        <a:rPr lang="en-GB" sz="800" b="1" u="none" strike="noStrike" dirty="0"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</a:rPr>
                        <a:t>e</a:t>
                      </a:r>
                      <a:r>
                        <a:rPr lang="en-GB" sz="800" b="1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GB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en-GB" sz="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800" b="1" u="none" strike="noStrike" baseline="-25000" dirty="0">
                          <a:solidFill>
                            <a:schemeClr val="tx1"/>
                          </a:solidFill>
                          <a:effectLst/>
                        </a:rPr>
                        <a:t>y</a:t>
                      </a:r>
                      <a:r>
                        <a:rPr lang="en-GB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 (</a:t>
                      </a:r>
                      <a:r>
                        <a:rPr lang="en-GB" sz="8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mm.mrad</a:t>
                      </a:r>
                      <a:r>
                        <a:rPr lang="en-GB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(10,1)</a:t>
                      </a:r>
                      <a:endParaRPr lang="en-CH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marL="0" marR="0" lvl="0" indent="0" algn="ctr" defTabSz="148963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&lt;(20,2)</a:t>
                      </a: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(&lt;15, 1.36)</a:t>
                      </a:r>
                      <a:endParaRPr lang="en-CH" sz="8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933" marR="16933" marT="48000" marB="48000" anchor="ctr">
                    <a:solidFill>
                      <a:srgbClr val="C8DB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580351"/>
                  </a:ext>
                </a:extLst>
              </a:tr>
              <a:tr h="163198">
                <a:tc>
                  <a:txBody>
                    <a:bodyPr/>
                    <a:lstStyle/>
                    <a:p>
                      <a:pPr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Energy spread (%)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0.7</a:t>
                      </a:r>
                      <a:endParaRPr lang="en-CH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0.7</a:t>
                      </a:r>
                      <a:r>
                        <a:rPr lang="en-GB" sz="800" b="0" u="none" strike="noStrike" dirty="0">
                          <a:solidFill>
                            <a:schemeClr val="tx1"/>
                          </a:solidFill>
                          <a:effectLst/>
                          <a:sym typeface="Wingdings" panose="05000000000000000000" pitchFamily="2" charset="2"/>
                        </a:rPr>
                        <a:t>0.1</a:t>
                      </a: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0.1</a:t>
                      </a:r>
                      <a:endParaRPr lang="en-CH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354483"/>
                  </a:ext>
                </a:extLst>
              </a:tr>
              <a:tr h="163198">
                <a:tc>
                  <a:txBody>
                    <a:bodyPr/>
                    <a:lstStyle/>
                    <a:p>
                      <a:pPr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Bunch length (mm)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~5-7</a:t>
                      </a:r>
                      <a:endParaRPr lang="en-CH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CH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CH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rgbClr val="C8DB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107439"/>
                  </a:ext>
                </a:extLst>
              </a:tr>
              <a:tr h="163198">
                <a:tc>
                  <a:txBody>
                    <a:bodyPr/>
                    <a:lstStyle/>
                    <a:p>
                      <a:pPr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Jitter amplification (final)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--</a:t>
                      </a:r>
                      <a:endParaRPr lang="en-CH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&lt;2</a:t>
                      </a:r>
                      <a:endParaRPr lang="en-GB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0.95</a:t>
                      </a:r>
                      <a:endParaRPr lang="en-CH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865530"/>
                  </a:ext>
                </a:extLst>
              </a:tr>
              <a:tr h="175250">
                <a:tc>
                  <a:txBody>
                    <a:bodyPr/>
                    <a:lstStyle/>
                    <a:p>
                      <a:pPr marL="0" marR="0" lvl="0" indent="0" algn="l" defTabSz="1489630" rtl="0" eaLnBrk="1" fontAlgn="b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Jitter amplification (along linac)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--</a:t>
                      </a:r>
                      <a:endParaRPr lang="en-CH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badi" panose="020B0604020104020204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&lt;1.5</a:t>
                      </a:r>
                    </a:p>
                  </a:txBody>
                  <a:tcPr marL="16933" marR="16933" marT="48000" marB="4800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1.20</a:t>
                      </a:r>
                      <a:endParaRPr lang="en-CH" sz="800" b="0" i="0" u="none" strike="noStrike" dirty="0">
                        <a:solidFill>
                          <a:schemeClr val="tx1"/>
                        </a:solidFill>
                        <a:effectLst/>
                        <a:latin typeface="Abadi" panose="020B0604020104020204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16933" marR="16933" marT="48000" marB="48000" anchor="ctr">
                    <a:solidFill>
                      <a:srgbClr val="C8DB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269975"/>
                  </a:ext>
                </a:extLst>
              </a:tr>
            </a:tbl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BAFF159F-F1E6-9FA1-0C6F-2B82BB5B69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8048" y="392558"/>
            <a:ext cx="4104456" cy="13923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155641D-9C34-A32D-680F-C11353D281F8}"/>
              </a:ext>
            </a:extLst>
          </p:cNvPr>
          <p:cNvSpPr txBox="1"/>
          <p:nvPr/>
        </p:nvSpPr>
        <p:spPr>
          <a:xfrm>
            <a:off x="3354669" y="3684715"/>
            <a:ext cx="6346757" cy="6155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All the requirements fulfilled with the present design</a:t>
            </a:r>
            <a:br>
              <a:rPr lang="en-US" sz="20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>(possible further improvements under considerations)</a:t>
            </a:r>
            <a:endParaRPr lang="de-CH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-0.06185 -0.2497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9" y="-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AC187-1BED-0B4B-0F94-9AB532925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A787D86-2E2F-50BA-5BD5-2D8039C38870}"/>
              </a:ext>
            </a:extLst>
          </p:cNvPr>
          <p:cNvSpPr/>
          <p:nvPr/>
        </p:nvSpPr>
        <p:spPr>
          <a:xfrm>
            <a:off x="0" y="5191620"/>
            <a:ext cx="12192000" cy="1660254"/>
          </a:xfrm>
          <a:prstGeom prst="rect">
            <a:avLst/>
          </a:prstGeom>
          <a:solidFill>
            <a:srgbClr val="2B83D3">
              <a:alpha val="8000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FAB004-C30C-4EC4-A2C8-D2B3D6F7D6C8}"/>
              </a:ext>
            </a:extLst>
          </p:cNvPr>
          <p:cNvSpPr txBox="1">
            <a:spLocks/>
          </p:cNvSpPr>
          <p:nvPr/>
        </p:nvSpPr>
        <p:spPr bwMode="auto">
          <a:xfrm>
            <a:off x="380566" y="2420888"/>
            <a:ext cx="6912694" cy="60091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Experimental tests at FACET-II</a:t>
            </a:r>
            <a:endParaRPr lang="de-CH" sz="3200" dirty="0"/>
          </a:p>
        </p:txBody>
      </p:sp>
      <p:pic>
        <p:nvPicPr>
          <p:cNvPr id="7" name="Picture 2" descr="Main Picture">
            <a:extLst>
              <a:ext uri="{FF2B5EF4-FFF2-40B4-BE49-F238E27FC236}">
                <a16:creationId xmlns:a16="http://schemas.microsoft.com/office/drawing/2014/main" id="{0AF6DFDE-03D9-B906-D72B-179E99A34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1988839"/>
            <a:ext cx="4149080" cy="221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76224133-484F-2586-6C23-C8268B4E0AA0}"/>
              </a:ext>
            </a:extLst>
          </p:cNvPr>
          <p:cNvSpPr txBox="1">
            <a:spLocks/>
          </p:cNvSpPr>
          <p:nvPr/>
        </p:nvSpPr>
        <p:spPr>
          <a:xfrm>
            <a:off x="335360" y="3021800"/>
            <a:ext cx="7046990" cy="10801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Experimentally verify what found in simulations</a:t>
            </a:r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2033093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B4745-503B-6AC5-788A-A492C91BC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7BFA892-448D-6B1E-2977-7864FDD9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FCCee – SLAC collaboration at FACET-II</a:t>
            </a:r>
            <a:endParaRPr lang="de-CH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37D593-EBEF-B2EC-503D-DA3C166F9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038" y="941070"/>
            <a:ext cx="10059924" cy="49758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2BFEC82-73D7-CA6E-61ED-166371F0BCE4}"/>
              </a:ext>
            </a:extLst>
          </p:cNvPr>
          <p:cNvSpPr txBox="1"/>
          <p:nvPr/>
        </p:nvSpPr>
        <p:spPr>
          <a:xfrm>
            <a:off x="335360" y="4797152"/>
            <a:ext cx="532859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FCCee/SLAC ongoing collaboration on several topics (financed by CHART/CERN/Beam4US grant). </a:t>
            </a:r>
            <a:br>
              <a:rPr lang="en-US" dirty="0"/>
            </a:br>
            <a:r>
              <a:rPr lang="en-US" dirty="0"/>
              <a:t>SLAC contact person: </a:t>
            </a:r>
            <a:r>
              <a:rPr lang="en-US" b="1" dirty="0">
                <a:solidFill>
                  <a:srgbClr val="2B83D3"/>
                </a:solidFill>
              </a:rPr>
              <a:t>B. O’Shea</a:t>
            </a:r>
            <a:r>
              <a:rPr lang="en-US" dirty="0"/>
              <a:t>.</a:t>
            </a:r>
            <a:endParaRPr lang="de-CH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AA318A6-BE11-ACAF-1B70-F79C9326CAFF}"/>
              </a:ext>
            </a:extLst>
          </p:cNvPr>
          <p:cNvSpPr txBox="1">
            <a:spLocks/>
          </p:cNvSpPr>
          <p:nvPr/>
        </p:nvSpPr>
        <p:spPr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22</a:t>
            </a:fld>
            <a:endParaRPr lang="de-DE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4A4DFB6-8D05-4453-912A-7D182AD40DC9}"/>
              </a:ext>
            </a:extLst>
          </p:cNvPr>
          <p:cNvGrpSpPr/>
          <p:nvPr/>
        </p:nvGrpSpPr>
        <p:grpSpPr>
          <a:xfrm>
            <a:off x="6099219" y="1628800"/>
            <a:ext cx="5757421" cy="3855333"/>
            <a:chOff x="5951984" y="1772816"/>
            <a:chExt cx="5757421" cy="385533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C243800-4E46-3CFA-AC42-97219AAF61CF}"/>
                </a:ext>
              </a:extLst>
            </p:cNvPr>
            <p:cNvSpPr/>
            <p:nvPr/>
          </p:nvSpPr>
          <p:spPr>
            <a:xfrm>
              <a:off x="5951984" y="1772816"/>
              <a:ext cx="5757421" cy="38553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sz="2000" dirty="0" err="1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ACC54A4-E744-D2E5-071D-38EEAC9E3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649" t="74082" r="7770" b="1377"/>
            <a:stretch>
              <a:fillRect/>
            </a:stretch>
          </p:blipFill>
          <p:spPr>
            <a:xfrm>
              <a:off x="6168008" y="4365104"/>
              <a:ext cx="5328592" cy="1150326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2BF9CE72-3421-2E3D-8C3C-09B18537A6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3992" y="1916832"/>
              <a:ext cx="5648573" cy="229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692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FA54FE3-040B-20D5-41D3-D71D8991176D}"/>
              </a:ext>
            </a:extLst>
          </p:cNvPr>
          <p:cNvSpPr txBox="1"/>
          <p:nvPr/>
        </p:nvSpPr>
        <p:spPr bwMode="auto">
          <a:xfrm>
            <a:off x="-23564" y="4365104"/>
            <a:ext cx="122155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badi" panose="020B0604020104020204" pitchFamily="34" charset="0"/>
              </a:rPr>
              <a:t>Aspects proposed for experimental verification mainly for electrons (ongoing):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C50006"/>
                </a:solidFill>
                <a:latin typeface="Abadi" panose="020B0604020104020204" pitchFamily="34" charset="0"/>
              </a:rPr>
              <a:t>Bunch generation for top-up injection: charge scan from “0” </a:t>
            </a:r>
            <a:r>
              <a:rPr lang="en-US" dirty="0" err="1">
                <a:solidFill>
                  <a:srgbClr val="C50006"/>
                </a:solidFill>
                <a:latin typeface="Abadi" panose="020B0604020104020204" pitchFamily="34" charset="0"/>
              </a:rPr>
              <a:t>nC</a:t>
            </a:r>
            <a:r>
              <a:rPr lang="en-US" dirty="0">
                <a:solidFill>
                  <a:srgbClr val="C50006"/>
                </a:solidFill>
                <a:latin typeface="Abadi" panose="020B0604020104020204" pitchFamily="34" charset="0"/>
              </a:rPr>
              <a:t> to 5 </a:t>
            </a:r>
            <a:r>
              <a:rPr lang="en-US" dirty="0" err="1">
                <a:solidFill>
                  <a:srgbClr val="C50006"/>
                </a:solidFill>
                <a:latin typeface="Abadi" panose="020B0604020104020204" pitchFamily="34" charset="0"/>
              </a:rPr>
              <a:t>nC</a:t>
            </a:r>
            <a:endParaRPr lang="en-US" dirty="0">
              <a:solidFill>
                <a:srgbClr val="C50006"/>
              </a:solidFill>
              <a:latin typeface="Abadi" panose="020B0604020104020204" pitchFamily="34" charset="0"/>
            </a:endParaRP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D35695"/>
                </a:solidFill>
                <a:latin typeface="Abadi" panose="020B0604020104020204" pitchFamily="34" charset="0"/>
              </a:rPr>
              <a:t>Emittance versus bunch compression at </a:t>
            </a:r>
            <a:r>
              <a:rPr lang="en-US" dirty="0" err="1">
                <a:solidFill>
                  <a:srgbClr val="D35695"/>
                </a:solidFill>
                <a:latin typeface="Abadi" panose="020B0604020104020204" pitchFamily="34" charset="0"/>
              </a:rPr>
              <a:t>nC</a:t>
            </a:r>
            <a:r>
              <a:rPr lang="en-US" dirty="0">
                <a:solidFill>
                  <a:srgbClr val="D35695"/>
                </a:solidFill>
                <a:latin typeface="Abadi" panose="020B0604020104020204" pitchFamily="34" charset="0"/>
              </a:rPr>
              <a:t> charge 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Transverse jitter amplification and damping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B050"/>
                </a:solidFill>
                <a:latin typeface="Abadi" panose="020B0604020104020204" pitchFamily="34" charset="0"/>
              </a:rPr>
              <a:t>Test of the energy compressor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latin typeface="Abadi" panose="020B0604020104020204" pitchFamily="34" charset="0"/>
              </a:rPr>
              <a:t>Other methods to ease the setup of the FCCee linac in the shadow of other activities: impact of the RF focusing on the optics, fast RF phasing, …</a:t>
            </a:r>
            <a:endParaRPr lang="de-CH" dirty="0">
              <a:latin typeface="Abadi" panose="020B06040201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F4D632-D21A-3B87-C2D0-68BE4A4013AE}"/>
              </a:ext>
            </a:extLst>
          </p:cNvPr>
          <p:cNvSpPr txBox="1"/>
          <p:nvPr/>
        </p:nvSpPr>
        <p:spPr bwMode="auto">
          <a:xfrm>
            <a:off x="-23564" y="4365104"/>
            <a:ext cx="122082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badi" panose="020B0604020104020204" pitchFamily="34" charset="0"/>
              </a:rPr>
              <a:t>Aspects proposed for experimental verification mainly for electrons (ongoing):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C50006"/>
                </a:solidFill>
                <a:latin typeface="Abadi" panose="020B0604020104020204" pitchFamily="34" charset="0"/>
              </a:rPr>
              <a:t>Bunch generation for top-up injection: charge scan from “0” </a:t>
            </a:r>
            <a:r>
              <a:rPr lang="en-US" dirty="0" err="1">
                <a:solidFill>
                  <a:srgbClr val="C50006"/>
                </a:solidFill>
                <a:latin typeface="Abadi" panose="020B0604020104020204" pitchFamily="34" charset="0"/>
              </a:rPr>
              <a:t>nC</a:t>
            </a:r>
            <a:r>
              <a:rPr lang="en-US" dirty="0">
                <a:solidFill>
                  <a:srgbClr val="C50006"/>
                </a:solidFill>
                <a:latin typeface="Abadi" panose="020B0604020104020204" pitchFamily="34" charset="0"/>
              </a:rPr>
              <a:t> to 5 </a:t>
            </a:r>
            <a:r>
              <a:rPr lang="en-US" dirty="0" err="1">
                <a:solidFill>
                  <a:srgbClr val="C50006"/>
                </a:solidFill>
                <a:latin typeface="Abadi" panose="020B0604020104020204" pitchFamily="34" charset="0"/>
              </a:rPr>
              <a:t>nC</a:t>
            </a:r>
            <a:r>
              <a:rPr lang="en-US" dirty="0">
                <a:solidFill>
                  <a:srgbClr val="C50006"/>
                </a:solidFill>
                <a:latin typeface="Abadi" panose="020B0604020104020204" pitchFamily="34" charset="0"/>
              </a:rPr>
              <a:t> </a:t>
            </a:r>
            <a:r>
              <a:rPr lang="en-US" dirty="0">
                <a:solidFill>
                  <a:srgbClr val="C50006"/>
                </a:solidFill>
                <a:latin typeface="Abadi" panose="020B0604020104020204" pitchFamily="34" charset="0"/>
                <a:sym typeface="Wingdings" panose="05000000000000000000" pitchFamily="2" charset="2"/>
              </a:rPr>
              <a:t> </a:t>
            </a:r>
            <a:r>
              <a:rPr lang="en-US" b="1" u="sng" dirty="0">
                <a:solidFill>
                  <a:srgbClr val="C50006"/>
                </a:solidFill>
                <a:latin typeface="Abadi" panose="020B0604020104020204" pitchFamily="34" charset="0"/>
              </a:rPr>
              <a:t>see S. </a:t>
            </a:r>
            <a:r>
              <a:rPr lang="en-US" b="1" u="sng" dirty="0" err="1">
                <a:solidFill>
                  <a:srgbClr val="C50006"/>
                </a:solidFill>
                <a:latin typeface="Abadi" panose="020B0604020104020204" pitchFamily="34" charset="0"/>
              </a:rPr>
              <a:t>Doebert’s</a:t>
            </a:r>
            <a:r>
              <a:rPr lang="en-US" b="1" u="sng" dirty="0">
                <a:solidFill>
                  <a:srgbClr val="C50006"/>
                </a:solidFill>
                <a:latin typeface="Abadi" panose="020B0604020104020204" pitchFamily="34" charset="0"/>
              </a:rPr>
              <a:t> presentation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D35695"/>
                </a:solidFill>
                <a:latin typeface="Abadi" panose="020B0604020104020204" pitchFamily="34" charset="0"/>
              </a:rPr>
              <a:t>Emittance versus bunch compression at </a:t>
            </a:r>
            <a:r>
              <a:rPr lang="en-US" dirty="0" err="1">
                <a:solidFill>
                  <a:srgbClr val="D35695"/>
                </a:solidFill>
                <a:latin typeface="Abadi" panose="020B0604020104020204" pitchFamily="34" charset="0"/>
              </a:rPr>
              <a:t>nC</a:t>
            </a:r>
            <a:r>
              <a:rPr lang="en-US" dirty="0">
                <a:solidFill>
                  <a:srgbClr val="D35695"/>
                </a:solidFill>
                <a:latin typeface="Abadi" panose="020B0604020104020204" pitchFamily="34" charset="0"/>
              </a:rPr>
              <a:t> charge </a:t>
            </a:r>
            <a:r>
              <a:rPr lang="en-US" dirty="0">
                <a:solidFill>
                  <a:srgbClr val="D35695"/>
                </a:solidFill>
                <a:latin typeface="Abadi" panose="020B0604020104020204" pitchFamily="34" charset="0"/>
                <a:sym typeface="Wingdings" panose="05000000000000000000" pitchFamily="2" charset="2"/>
              </a:rPr>
              <a:t> </a:t>
            </a:r>
            <a:r>
              <a:rPr lang="en-US" b="1" u="sng" dirty="0">
                <a:solidFill>
                  <a:srgbClr val="D35695"/>
                </a:solidFill>
                <a:latin typeface="Abadi" panose="020B0604020104020204" pitchFamily="34" charset="0"/>
                <a:sym typeface="Wingdings" panose="05000000000000000000" pitchFamily="2" charset="2"/>
              </a:rPr>
              <a:t>next to come</a:t>
            </a:r>
            <a:endParaRPr lang="en-US" b="1" u="sng" dirty="0">
              <a:solidFill>
                <a:srgbClr val="D35695"/>
              </a:solidFill>
              <a:latin typeface="Abadi" panose="020B0604020104020204" pitchFamily="34" charset="0"/>
            </a:endParaRP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Transverse jitter amplification and damping </a:t>
            </a:r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  <a:sym typeface="Wingdings" panose="05000000000000000000" pitchFamily="2" charset="2"/>
              </a:rPr>
              <a:t> </a:t>
            </a:r>
            <a:r>
              <a:rPr lang="en-US" b="1" u="sng" dirty="0">
                <a:solidFill>
                  <a:srgbClr val="0070C0"/>
                </a:solidFill>
                <a:latin typeface="Abadi" panose="020B0604020104020204" pitchFamily="34" charset="0"/>
              </a:rPr>
              <a:t>done (see in few slides)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B050"/>
                </a:solidFill>
                <a:latin typeface="Abadi" panose="020B0604020104020204" pitchFamily="34" charset="0"/>
              </a:rPr>
              <a:t>Test of the energy compressor </a:t>
            </a:r>
            <a:r>
              <a:rPr lang="en-US" dirty="0">
                <a:solidFill>
                  <a:srgbClr val="00B050"/>
                </a:solidFill>
                <a:latin typeface="Abadi" panose="020B0604020104020204" pitchFamily="34" charset="0"/>
                <a:sym typeface="Wingdings" panose="05000000000000000000" pitchFamily="2" charset="2"/>
              </a:rPr>
              <a:t> </a:t>
            </a:r>
            <a:r>
              <a:rPr lang="en-US" b="1" u="sng" dirty="0">
                <a:solidFill>
                  <a:srgbClr val="00B050"/>
                </a:solidFill>
                <a:latin typeface="Abadi" panose="020B0604020104020204" pitchFamily="34" charset="0"/>
                <a:sym typeface="Wingdings" panose="05000000000000000000" pitchFamily="2" charset="2"/>
              </a:rPr>
              <a:t>postponed</a:t>
            </a:r>
            <a:endParaRPr lang="en-US" b="1" u="sng" dirty="0">
              <a:solidFill>
                <a:srgbClr val="00B050"/>
              </a:solidFill>
              <a:latin typeface="Abadi" panose="020B0604020104020204" pitchFamily="34" charset="0"/>
            </a:endParaRP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latin typeface="Abadi" panose="020B0604020104020204" pitchFamily="34" charset="0"/>
              </a:rPr>
              <a:t>Other methods to ease the setup of the FCCee linac in the shadow of other activities: impact of the RF focusing on the optics, fast RF phasing, … </a:t>
            </a:r>
            <a:r>
              <a:rPr lang="en-US" dirty="0">
                <a:latin typeface="Abadi" panose="020B0604020104020204" pitchFamily="34" charset="0"/>
                <a:sym typeface="Wingdings" panose="05000000000000000000" pitchFamily="2" charset="2"/>
              </a:rPr>
              <a:t> </a:t>
            </a:r>
            <a:r>
              <a:rPr lang="en-US" b="1" u="sng" dirty="0">
                <a:latin typeface="Abadi" panose="020B0604020104020204" pitchFamily="34" charset="0"/>
                <a:sym typeface="Wingdings" panose="05000000000000000000" pitchFamily="2" charset="2"/>
              </a:rPr>
              <a:t>under preparation</a:t>
            </a:r>
            <a:endParaRPr lang="de-CH" b="1" u="sng" dirty="0">
              <a:latin typeface="Abadi" panose="020B0604020104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A1C052-2A53-CE38-805B-8C36ECC30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FCC-ee injector complex layout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9842CA-5789-5993-9BC5-379B2D12B3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auto"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l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5pPr>
            <a:lvl6pPr marL="22860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6pPr>
            <a:lvl7pPr marL="27432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7pPr>
            <a:lvl8pPr marL="32004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8pPr>
            <a:lvl9pPr marL="36576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23</a:t>
            </a:fld>
            <a:endParaRPr lang="de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46D5A5-32C8-20F9-2157-AA48C53248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919"/>
          <a:stretch/>
        </p:blipFill>
        <p:spPr>
          <a:xfrm>
            <a:off x="1415480" y="710744"/>
            <a:ext cx="9789314" cy="35650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14922E7-0E3C-798D-B2A1-B03D1B4F5B37}"/>
              </a:ext>
            </a:extLst>
          </p:cNvPr>
          <p:cNvSpPr/>
          <p:nvPr/>
        </p:nvSpPr>
        <p:spPr bwMode="auto">
          <a:xfrm>
            <a:off x="3287689" y="1775018"/>
            <a:ext cx="1224136" cy="508500"/>
          </a:xfrm>
          <a:prstGeom prst="rect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9FB474-D766-0B5D-9C4E-C37250832FCE}"/>
              </a:ext>
            </a:extLst>
          </p:cNvPr>
          <p:cNvSpPr/>
          <p:nvPr/>
        </p:nvSpPr>
        <p:spPr bwMode="auto">
          <a:xfrm>
            <a:off x="3099022" y="2735932"/>
            <a:ext cx="4869185" cy="508500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3FD525-673F-0C5A-6786-0EB1257F4249}"/>
              </a:ext>
            </a:extLst>
          </p:cNvPr>
          <p:cNvSpPr/>
          <p:nvPr/>
        </p:nvSpPr>
        <p:spPr bwMode="auto">
          <a:xfrm>
            <a:off x="7968208" y="2735932"/>
            <a:ext cx="1110707" cy="508500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97AF99-1672-9E9F-588F-810040B57FB2}"/>
              </a:ext>
            </a:extLst>
          </p:cNvPr>
          <p:cNvSpPr/>
          <p:nvPr/>
        </p:nvSpPr>
        <p:spPr bwMode="auto">
          <a:xfrm>
            <a:off x="2248991" y="2735932"/>
            <a:ext cx="864096" cy="508500"/>
          </a:xfrm>
          <a:prstGeom prst="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de-CH">
              <a:solidFill>
                <a:srgbClr val="24BB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9" grpId="1" build="allAtOnce"/>
      <p:bldP spid="2" grpId="1" uiExpand="1" build="allAtOnce"/>
      <p:bldP spid="10" grpId="0" animBg="1"/>
      <p:bldP spid="11" grpId="0" animBg="1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4B2B7-59BC-124E-DB5D-9FA03A187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9D4BCE-F445-FAFE-24C4-C75C32F0783A}"/>
              </a:ext>
            </a:extLst>
          </p:cNvPr>
          <p:cNvSpPr txBox="1"/>
          <p:nvPr/>
        </p:nvSpPr>
        <p:spPr bwMode="auto">
          <a:xfrm>
            <a:off x="-36774" y="4338970"/>
            <a:ext cx="120973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badi" panose="020B0604020104020204" pitchFamily="34" charset="0"/>
              </a:rPr>
              <a:t>Aspects proposed for experimental verification mainly for electrons (ongoing):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Bunch generation for top-up injection: charge scan from “0”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nC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 to 5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nC</a:t>
            </a:r>
            <a:endParaRPr lang="en-US" dirty="0">
              <a:solidFill>
                <a:schemeClr val="bg1">
                  <a:lumMod val="85000"/>
                </a:schemeClr>
              </a:solidFill>
              <a:latin typeface="Abadi" panose="020B0604020104020204" pitchFamily="34" charset="0"/>
            </a:endParaRP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D35695"/>
                </a:solidFill>
                <a:latin typeface="Abadi" panose="020B0604020104020204" pitchFamily="34" charset="0"/>
              </a:rPr>
              <a:t>Emittance versus bunch compression at </a:t>
            </a:r>
            <a:r>
              <a:rPr lang="en-US" dirty="0" err="1">
                <a:solidFill>
                  <a:srgbClr val="D35695"/>
                </a:solidFill>
                <a:latin typeface="Abadi" panose="020B0604020104020204" pitchFamily="34" charset="0"/>
              </a:rPr>
              <a:t>nC</a:t>
            </a:r>
            <a:r>
              <a:rPr lang="en-US" dirty="0">
                <a:solidFill>
                  <a:srgbClr val="D35695"/>
                </a:solidFill>
                <a:latin typeface="Abadi" panose="020B0604020104020204" pitchFamily="34" charset="0"/>
              </a:rPr>
              <a:t> charge 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Transverse jitter amplification and damping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Test of the energy compressor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Other methods to ease the setup of the FCCee linac: impact of the RF focusing on the optics, fast RF phasing, …</a:t>
            </a:r>
            <a:endParaRPr lang="de-CH" dirty="0">
              <a:solidFill>
                <a:schemeClr val="bg1">
                  <a:lumMod val="85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F9F3E9-63D3-F347-BFFD-58C2E0E13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FCC-ee injector complex layout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F083C-5546-2324-8C20-3DE166CFF5F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auto"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l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5pPr>
            <a:lvl6pPr marL="22860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6pPr>
            <a:lvl7pPr marL="27432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7pPr>
            <a:lvl8pPr marL="32004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8pPr>
            <a:lvl9pPr marL="36576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24</a:t>
            </a:fld>
            <a:endParaRPr lang="de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95F450-2969-5B7E-77D8-51C2C3A89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919"/>
          <a:stretch/>
        </p:blipFill>
        <p:spPr>
          <a:xfrm>
            <a:off x="1415480" y="710744"/>
            <a:ext cx="9789314" cy="35650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4E0C27-A522-AED0-DA5B-D9D66B653670}"/>
              </a:ext>
            </a:extLst>
          </p:cNvPr>
          <p:cNvSpPr/>
          <p:nvPr/>
        </p:nvSpPr>
        <p:spPr bwMode="auto">
          <a:xfrm>
            <a:off x="7968208" y="2735932"/>
            <a:ext cx="1110707" cy="508500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27284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633B7-780F-5A2E-9230-779FC484B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E3705BD-448D-2E84-3CCF-1C650E51B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Bunch compression and emittance growth: reality</a:t>
            </a:r>
            <a:endParaRPr lang="de-CH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83AAB2B-2DA3-1D91-5D3A-A97D47243C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55"/>
          <a:stretch>
            <a:fillRect/>
          </a:stretch>
        </p:blipFill>
        <p:spPr>
          <a:xfrm>
            <a:off x="389698" y="3006130"/>
            <a:ext cx="4099779" cy="318082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98E3386-8059-4E2C-0553-C5F9E5566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5840" y="3542113"/>
            <a:ext cx="3436546" cy="2524432"/>
          </a:xfrm>
          <a:prstGeom prst="rect">
            <a:avLst/>
          </a:prstGeom>
        </p:spPr>
      </p:pic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id="{A3402FA1-4DCE-3207-3DDF-E79622255407}"/>
              </a:ext>
            </a:extLst>
          </p:cNvPr>
          <p:cNvSpPr txBox="1">
            <a:spLocks/>
          </p:cNvSpPr>
          <p:nvPr/>
        </p:nvSpPr>
        <p:spPr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25</a:t>
            </a:fld>
            <a:endParaRPr lang="de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65D50E-7129-63E8-8F6B-6A9F675361CC}"/>
              </a:ext>
            </a:extLst>
          </p:cNvPr>
          <p:cNvSpPr txBox="1"/>
          <p:nvPr/>
        </p:nvSpPr>
        <p:spPr>
          <a:xfrm>
            <a:off x="4216377" y="4617068"/>
            <a:ext cx="383445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Experimentally observed emittance growth for 200 </a:t>
            </a:r>
            <a:r>
              <a:rPr lang="en-US" dirty="0" err="1"/>
              <a:t>pC</a:t>
            </a:r>
            <a:r>
              <a:rPr lang="en-US" dirty="0"/>
              <a:t> bunch at moderate compression factor C/CF</a:t>
            </a:r>
            <a:endParaRPr lang="de-CH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3B06DD-778C-3A82-0809-56D1FC1CC4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755" r="61339"/>
          <a:stretch>
            <a:fillRect/>
          </a:stretch>
        </p:blipFill>
        <p:spPr>
          <a:xfrm>
            <a:off x="4972800" y="3716986"/>
            <a:ext cx="2209575" cy="861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DEE98F-0A51-A14B-6FE6-7BF265391FDF}"/>
              </a:ext>
            </a:extLst>
          </p:cNvPr>
          <p:cNvSpPr txBox="1"/>
          <p:nvPr/>
        </p:nvSpPr>
        <p:spPr>
          <a:xfrm>
            <a:off x="1343472" y="6328268"/>
            <a:ext cx="90566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dirty="0"/>
              <a:t>More details in “S. Bettoni et al., PRAB, 19, 034402 (</a:t>
            </a:r>
            <a:r>
              <a:rPr lang="en-US" sz="1400" dirty="0">
                <a:hlinkClick r:id="rId5"/>
              </a:rPr>
              <a:t>link</a:t>
            </a:r>
            <a:r>
              <a:rPr lang="en-US" sz="1400" dirty="0"/>
              <a:t>)” and S. Bettoni et al., talk at the FEL conference 2015 (</a:t>
            </a:r>
            <a:r>
              <a:rPr lang="en-US" sz="1400" dirty="0">
                <a:hlinkClick r:id="rId6"/>
              </a:rPr>
              <a:t>link</a:t>
            </a:r>
            <a:r>
              <a:rPr lang="en-US" sz="1400" dirty="0"/>
              <a:t>)</a:t>
            </a:r>
            <a:endParaRPr lang="de-CH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D2B72F-2638-F704-9370-69F420602A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24" y="1232142"/>
            <a:ext cx="7297389" cy="1467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591AAC-E130-321E-6644-E9CE9E970F0E}"/>
              </a:ext>
            </a:extLst>
          </p:cNvPr>
          <p:cNvSpPr txBox="1"/>
          <p:nvPr/>
        </p:nvSpPr>
        <p:spPr>
          <a:xfrm>
            <a:off x="1206901" y="903671"/>
            <a:ext cx="627643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 err="1"/>
              <a:t>SwissFEL</a:t>
            </a:r>
            <a:r>
              <a:rPr lang="en-US" b="1" dirty="0"/>
              <a:t> Test Facility (PSI)</a:t>
            </a:r>
            <a:endParaRPr lang="de-CH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D7FE21-5979-B83C-1744-D4AB4E0DCC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8537" y="1154079"/>
            <a:ext cx="3508103" cy="151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8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043AF-BFD4-0D80-1FDF-5562169EF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82E184-D6A1-7045-E00D-09C6D545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10369227" cy="810444"/>
          </a:xfrm>
        </p:spPr>
        <p:txBody>
          <a:bodyPr/>
          <a:lstStyle/>
          <a:p>
            <a:r>
              <a:rPr lang="en-US" dirty="0"/>
              <a:t>Bunch compression and emittance growth: reality vs simulations</a:t>
            </a:r>
            <a:endParaRPr lang="de-CH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1FC367-4852-FD8E-7CD4-923AF0A352F0}"/>
              </a:ext>
            </a:extLst>
          </p:cNvPr>
          <p:cNvSpPr txBox="1"/>
          <p:nvPr/>
        </p:nvSpPr>
        <p:spPr>
          <a:xfrm>
            <a:off x="800494" y="4311084"/>
            <a:ext cx="705678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600" b="1" dirty="0">
                <a:solidFill>
                  <a:srgbClr val="2B83D3"/>
                </a:solidFill>
              </a:rPr>
              <a:t>Elegant</a:t>
            </a:r>
            <a:r>
              <a:rPr lang="en-US" sz="1600" dirty="0"/>
              <a:t>: no emittance growth (1D model)</a:t>
            </a:r>
          </a:p>
          <a:p>
            <a:pPr algn="l"/>
            <a:r>
              <a:rPr lang="en-US" sz="1600" b="1" dirty="0" err="1">
                <a:solidFill>
                  <a:srgbClr val="2B83D3"/>
                </a:solidFill>
              </a:rPr>
              <a:t>CSRTrack</a:t>
            </a:r>
            <a:r>
              <a:rPr lang="en-US" sz="1600" b="1" dirty="0">
                <a:solidFill>
                  <a:srgbClr val="2B83D3"/>
                </a:solidFill>
              </a:rPr>
              <a:t> 1D model</a:t>
            </a:r>
            <a:r>
              <a:rPr lang="en-US" sz="1600" dirty="0"/>
              <a:t> </a:t>
            </a:r>
            <a:r>
              <a:rPr lang="en-US" sz="1600" dirty="0">
                <a:sym typeface="Wingdings" panose="05000000000000000000" pitchFamily="2" charset="2"/>
              </a:rPr>
              <a:t> </a:t>
            </a:r>
            <a:r>
              <a:rPr lang="en-US" sz="1600" dirty="0"/>
              <a:t>no emittance growth</a:t>
            </a:r>
          </a:p>
          <a:p>
            <a:pPr algn="l"/>
            <a:r>
              <a:rPr lang="en-US" sz="1600" b="1" dirty="0" err="1">
                <a:solidFill>
                  <a:srgbClr val="2B83D3"/>
                </a:solidFill>
              </a:rPr>
              <a:t>CSRTrack</a:t>
            </a:r>
            <a:r>
              <a:rPr lang="en-US" sz="1600" b="1" dirty="0">
                <a:solidFill>
                  <a:srgbClr val="2B83D3"/>
                </a:solidFill>
              </a:rPr>
              <a:t> “3D” model </a:t>
            </a:r>
            <a:r>
              <a:rPr lang="en-US" sz="1600" dirty="0">
                <a:sym typeface="Wingdings" panose="05000000000000000000" pitchFamily="2" charset="2"/>
              </a:rPr>
              <a:t> q</a:t>
            </a:r>
            <a:r>
              <a:rPr lang="en-US" sz="1600" dirty="0"/>
              <a:t>ualitative but not quantitative agreement</a:t>
            </a:r>
            <a:endParaRPr lang="de-CH" sz="1600" dirty="0"/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id="{DDB6AD9D-BEF6-561C-E316-6FD61EA14679}"/>
              </a:ext>
            </a:extLst>
          </p:cNvPr>
          <p:cNvSpPr txBox="1">
            <a:spLocks/>
          </p:cNvSpPr>
          <p:nvPr/>
        </p:nvSpPr>
        <p:spPr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26</a:t>
            </a:fld>
            <a:endParaRPr lang="de-DE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EAB452B-AA4F-56F0-45C6-DDC3D2CD76DB}"/>
              </a:ext>
            </a:extLst>
          </p:cNvPr>
          <p:cNvSpPr txBox="1"/>
          <p:nvPr/>
        </p:nvSpPr>
        <p:spPr>
          <a:xfrm>
            <a:off x="689564" y="5368104"/>
            <a:ext cx="6702580" cy="830997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en-US" dirty="0"/>
              <a:t>Qualitative but not quantitative agreement between measurements and simulations found </a:t>
            </a:r>
            <a:r>
              <a:rPr lang="en-US" dirty="0">
                <a:sym typeface="Wingdings" panose="05000000000000000000" pitchFamily="2" charset="2"/>
              </a:rPr>
              <a:t> a measurement campaign would be </a:t>
            </a:r>
            <a:r>
              <a:rPr lang="en-US" dirty="0" err="1">
                <a:sym typeface="Wingdings" panose="05000000000000000000" pitchFamily="2" charset="2"/>
              </a:rPr>
              <a:t>auspicable</a:t>
            </a:r>
            <a:endParaRPr lang="de-CH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3315AD-CB67-70F1-6607-832DB9348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454" y="731902"/>
            <a:ext cx="6430226" cy="35094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32EE66-8FDC-6638-9C0F-58249AFD6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708" y="2607710"/>
            <a:ext cx="3639956" cy="17531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8A694E-3028-2DBE-4932-74BC54E64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4755" y="4390089"/>
            <a:ext cx="3789917" cy="18567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2F7C3D6-AB33-7A72-CE73-4A371B4F0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7497" y="694454"/>
            <a:ext cx="3847175" cy="18840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204B3C-3268-3BBB-D092-B5BE7ED4B751}"/>
              </a:ext>
            </a:extLst>
          </p:cNvPr>
          <p:cNvSpPr txBox="1"/>
          <p:nvPr/>
        </p:nvSpPr>
        <p:spPr>
          <a:xfrm>
            <a:off x="1271464" y="6517457"/>
            <a:ext cx="90566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dirty="0"/>
              <a:t>More details in “S. Bettoni et al., PRAB, 19, 034402 (</a:t>
            </a:r>
            <a:r>
              <a:rPr lang="en-US" sz="1400" dirty="0">
                <a:hlinkClick r:id="rId6"/>
              </a:rPr>
              <a:t>link</a:t>
            </a:r>
            <a:r>
              <a:rPr lang="en-US" sz="1400" dirty="0"/>
              <a:t>)” and “S. Bettoni et al., talk at the FEL conference 2015 (</a:t>
            </a:r>
            <a:r>
              <a:rPr lang="en-US" sz="1400" dirty="0">
                <a:hlinkClick r:id="rId7"/>
              </a:rPr>
              <a:t>link</a:t>
            </a:r>
            <a:r>
              <a:rPr lang="en-US" sz="1400" dirty="0"/>
              <a:t>)”</a:t>
            </a:r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1838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3F25D-6E06-0AA6-5F56-344D747F7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6CAEDA6-B753-9D42-CFBF-89D50B335AFC}"/>
              </a:ext>
            </a:extLst>
          </p:cNvPr>
          <p:cNvSpPr txBox="1"/>
          <p:nvPr/>
        </p:nvSpPr>
        <p:spPr bwMode="auto">
          <a:xfrm>
            <a:off x="-36774" y="4338970"/>
            <a:ext cx="120973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badi" panose="020B0604020104020204" pitchFamily="34" charset="0"/>
              </a:rPr>
              <a:t>Aspects proposed for experimental verification mainly for electrons (ongoing):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Bunch generation for top-up injection: charge scan from “0”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nC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 to 5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nC</a:t>
            </a:r>
            <a:endParaRPr lang="en-US" dirty="0">
              <a:solidFill>
                <a:schemeClr val="bg1">
                  <a:lumMod val="85000"/>
                </a:schemeClr>
              </a:solidFill>
              <a:latin typeface="Abadi" panose="020B0604020104020204" pitchFamily="34" charset="0"/>
            </a:endParaRP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Emittance versus bunch compression at 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nC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 charge 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Transverse jitter amplification and damping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Test of the energy compressor</a:t>
            </a:r>
          </a:p>
          <a:p>
            <a:pPr marL="742950" lvl="1" indent="-285750">
              <a:buClr>
                <a:srgbClr val="0072BD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badi" panose="020B0604020104020204" pitchFamily="34" charset="0"/>
              </a:rPr>
              <a:t>Other methods to ease the setup of the FCCee linac: impact of the RF focusing on the optics, fast RF phasing, …</a:t>
            </a:r>
            <a:endParaRPr lang="de-CH" dirty="0">
              <a:solidFill>
                <a:schemeClr val="bg1">
                  <a:lumMod val="85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A9A066-4D96-8EC8-92A2-7FD0150C1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FCC-ee injector complex layout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98C47-B792-6484-60C7-D0D34FA3E04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auto"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l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5pPr>
            <a:lvl6pPr marL="22860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6pPr>
            <a:lvl7pPr marL="27432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7pPr>
            <a:lvl8pPr marL="32004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8pPr>
            <a:lvl9pPr marL="3657600" algn="l" defTabSz="457200">
              <a:defRPr sz="1600">
                <a:solidFill>
                  <a:schemeClr val="tx1"/>
                </a:solidFill>
                <a:latin typeface="Arial"/>
                <a:ea typeface="ヒラギノ角ゴ Pro W3"/>
                <a:cs typeface="ヒラギノ角ゴ Pro W3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27</a:t>
            </a:fld>
            <a:endParaRPr lang="de-D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95FFC7-50A2-00B0-9C5E-7BF3A2DAF2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919"/>
          <a:stretch/>
        </p:blipFill>
        <p:spPr>
          <a:xfrm>
            <a:off x="1415480" y="710744"/>
            <a:ext cx="9789314" cy="35650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101DC29-90B5-BBA0-3A9E-0C2EB2D6745D}"/>
              </a:ext>
            </a:extLst>
          </p:cNvPr>
          <p:cNvSpPr/>
          <p:nvPr/>
        </p:nvSpPr>
        <p:spPr bwMode="auto">
          <a:xfrm>
            <a:off x="3099022" y="2735932"/>
            <a:ext cx="4869185" cy="508500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44948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31F4D-A0B3-F447-7A65-2BF2A680D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4EEF79B-82CB-74DC-8BC0-4D86255AB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 transfer jitter damping: what is the mechanism?</a:t>
            </a:r>
            <a:endParaRPr lang="de-CH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A0F1493-7190-F42F-FE22-0AB03F1A6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567" y="2646864"/>
            <a:ext cx="4115192" cy="3086392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423473D-4D23-39C0-DEFC-8C15DE13E353}"/>
              </a:ext>
            </a:extLst>
          </p:cNvPr>
          <p:cNvSpPr txBox="1"/>
          <p:nvPr/>
        </p:nvSpPr>
        <p:spPr>
          <a:xfrm>
            <a:off x="8066302" y="2806864"/>
            <a:ext cx="1011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cap="small" dirty="0">
                <a:latin typeface="Abadi" panose="020B0604020104020204" pitchFamily="34" charset="0"/>
                <a:cs typeface="Segoe UI" panose="020B0502040204020203" pitchFamily="34" charset="0"/>
              </a:rPr>
              <a:t>Head</a:t>
            </a:r>
            <a:endParaRPr lang="en-CH" sz="2000" b="1" cap="small" dirty="0">
              <a:latin typeface="Abadi" panose="020B06040201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938AD8A-7616-E793-F7C4-64CB25D0D7C0}"/>
              </a:ext>
            </a:extLst>
          </p:cNvPr>
          <p:cNvSpPr txBox="1"/>
          <p:nvPr/>
        </p:nvSpPr>
        <p:spPr>
          <a:xfrm>
            <a:off x="10706135" y="4812225"/>
            <a:ext cx="877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cap="small" dirty="0">
                <a:latin typeface="Abadi" panose="020B0604020104020204" pitchFamily="34" charset="0"/>
                <a:cs typeface="Segoe UI" panose="020B0502040204020203" pitchFamily="34" charset="0"/>
              </a:rPr>
              <a:t>Tail</a:t>
            </a:r>
            <a:endParaRPr lang="en-CH" sz="2000" b="1" cap="small" dirty="0">
              <a:latin typeface="Abadi" panose="020B0604020104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F84E5C9-1DF5-D687-F3EC-3F10CE3DAB67}"/>
              </a:ext>
            </a:extLst>
          </p:cNvPr>
          <p:cNvSpPr txBox="1"/>
          <p:nvPr/>
        </p:nvSpPr>
        <p:spPr bwMode="auto">
          <a:xfrm>
            <a:off x="5015880" y="1204915"/>
            <a:ext cx="7200800" cy="1287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E3DB2"/>
              </a:buClr>
              <a:buSzPct val="150000"/>
            </a:pPr>
            <a:r>
              <a:rPr lang="en-US" sz="1600" b="1" dirty="0">
                <a:latin typeface="+mj-lt"/>
              </a:rPr>
              <a:t>Principle:</a:t>
            </a:r>
            <a:r>
              <a:rPr lang="en-US" sz="1600" dirty="0">
                <a:latin typeface="+mj-lt"/>
              </a:rPr>
              <a:t> use the same mechanism of the BNS damping but operating the RF 	structures on-crest</a:t>
            </a:r>
          </a:p>
          <a:p>
            <a:pPr>
              <a:lnSpc>
                <a:spcPct val="150000"/>
              </a:lnSpc>
              <a:buClr>
                <a:srgbClr val="0E3DB2"/>
              </a:buClr>
              <a:buSzPct val="150000"/>
            </a:pPr>
            <a:r>
              <a:rPr lang="en-US" sz="1600" b="1" dirty="0"/>
              <a:t>Advantages:</a:t>
            </a:r>
            <a:r>
              <a:rPr lang="en-US" sz="1600" dirty="0"/>
              <a:t> best beam quality, energy efficiency</a:t>
            </a:r>
            <a:endParaRPr lang="en-US" sz="1600" dirty="0">
              <a:latin typeface="+mj-lt"/>
            </a:endParaRPr>
          </a:p>
          <a:p>
            <a:pPr>
              <a:lnSpc>
                <a:spcPct val="150000"/>
              </a:lnSpc>
              <a:buClr>
                <a:srgbClr val="0E3DB2"/>
              </a:buClr>
              <a:buSzPct val="150000"/>
            </a:pPr>
            <a:r>
              <a:rPr lang="en-US" sz="1600" b="1" dirty="0">
                <a:latin typeface="+mj-lt"/>
              </a:rPr>
              <a:t>Tuning knobs:</a:t>
            </a:r>
            <a:r>
              <a:rPr lang="en-US" sz="1600" dirty="0">
                <a:latin typeface="+mj-lt"/>
              </a:rPr>
              <a:t> bunch properties, optics, kind of lattice, RF structure length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405BE8EF-7D2A-B744-34C9-F81CA3095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650" y="2712702"/>
            <a:ext cx="1705357" cy="661641"/>
          </a:xfrm>
          <a:custGeom>
            <a:avLst/>
            <a:gdLst>
              <a:gd name="connsiteX0" fmla="*/ 0 w 1705357"/>
              <a:gd name="connsiteY0" fmla="*/ 0 h 661641"/>
              <a:gd name="connsiteX1" fmla="*/ 517292 w 1705357"/>
              <a:gd name="connsiteY1" fmla="*/ 0 h 661641"/>
              <a:gd name="connsiteX2" fmla="*/ 1051637 w 1705357"/>
              <a:gd name="connsiteY2" fmla="*/ 0 h 661641"/>
              <a:gd name="connsiteX3" fmla="*/ 1705357 w 1705357"/>
              <a:gd name="connsiteY3" fmla="*/ 0 h 661641"/>
              <a:gd name="connsiteX4" fmla="*/ 1705357 w 1705357"/>
              <a:gd name="connsiteY4" fmla="*/ 317588 h 661641"/>
              <a:gd name="connsiteX5" fmla="*/ 1705357 w 1705357"/>
              <a:gd name="connsiteY5" fmla="*/ 661641 h 661641"/>
              <a:gd name="connsiteX6" fmla="*/ 1119851 w 1705357"/>
              <a:gd name="connsiteY6" fmla="*/ 661641 h 661641"/>
              <a:gd name="connsiteX7" fmla="*/ 551399 w 1705357"/>
              <a:gd name="connsiteY7" fmla="*/ 661641 h 661641"/>
              <a:gd name="connsiteX8" fmla="*/ 0 w 1705357"/>
              <a:gd name="connsiteY8" fmla="*/ 661641 h 661641"/>
              <a:gd name="connsiteX9" fmla="*/ 0 w 1705357"/>
              <a:gd name="connsiteY9" fmla="*/ 324204 h 661641"/>
              <a:gd name="connsiteX10" fmla="*/ 0 w 1705357"/>
              <a:gd name="connsiteY10" fmla="*/ 0 h 66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05357" h="661641" fill="none" extrusionOk="0">
                <a:moveTo>
                  <a:pt x="0" y="0"/>
                </a:moveTo>
                <a:cubicBezTo>
                  <a:pt x="238013" y="-27117"/>
                  <a:pt x="368531" y="59329"/>
                  <a:pt x="517292" y="0"/>
                </a:cubicBezTo>
                <a:cubicBezTo>
                  <a:pt x="666053" y="-59329"/>
                  <a:pt x="934435" y="50649"/>
                  <a:pt x="1051637" y="0"/>
                </a:cubicBezTo>
                <a:cubicBezTo>
                  <a:pt x="1168840" y="-50649"/>
                  <a:pt x="1438918" y="15851"/>
                  <a:pt x="1705357" y="0"/>
                </a:cubicBezTo>
                <a:cubicBezTo>
                  <a:pt x="1737818" y="97666"/>
                  <a:pt x="1668207" y="179490"/>
                  <a:pt x="1705357" y="317588"/>
                </a:cubicBezTo>
                <a:cubicBezTo>
                  <a:pt x="1742507" y="455686"/>
                  <a:pt x="1690922" y="528952"/>
                  <a:pt x="1705357" y="661641"/>
                </a:cubicBezTo>
                <a:cubicBezTo>
                  <a:pt x="1426678" y="710228"/>
                  <a:pt x="1355747" y="653360"/>
                  <a:pt x="1119851" y="661641"/>
                </a:cubicBezTo>
                <a:cubicBezTo>
                  <a:pt x="883955" y="669922"/>
                  <a:pt x="770071" y="646151"/>
                  <a:pt x="551399" y="661641"/>
                </a:cubicBezTo>
                <a:cubicBezTo>
                  <a:pt x="332727" y="677131"/>
                  <a:pt x="274983" y="635061"/>
                  <a:pt x="0" y="661641"/>
                </a:cubicBezTo>
                <a:cubicBezTo>
                  <a:pt x="-39463" y="522355"/>
                  <a:pt x="26498" y="442360"/>
                  <a:pt x="0" y="324204"/>
                </a:cubicBezTo>
                <a:cubicBezTo>
                  <a:pt x="-26498" y="206048"/>
                  <a:pt x="34224" y="118037"/>
                  <a:pt x="0" y="0"/>
                </a:cubicBezTo>
                <a:close/>
              </a:path>
              <a:path w="1705357" h="661641" stroke="0" extrusionOk="0">
                <a:moveTo>
                  <a:pt x="0" y="0"/>
                </a:moveTo>
                <a:cubicBezTo>
                  <a:pt x="184607" y="-66101"/>
                  <a:pt x="438087" y="42858"/>
                  <a:pt x="585506" y="0"/>
                </a:cubicBezTo>
                <a:cubicBezTo>
                  <a:pt x="732925" y="-42858"/>
                  <a:pt x="895659" y="8412"/>
                  <a:pt x="1102798" y="0"/>
                </a:cubicBezTo>
                <a:cubicBezTo>
                  <a:pt x="1309937" y="-8412"/>
                  <a:pt x="1406949" y="53883"/>
                  <a:pt x="1705357" y="0"/>
                </a:cubicBezTo>
                <a:cubicBezTo>
                  <a:pt x="1740160" y="136393"/>
                  <a:pt x="1679695" y="239182"/>
                  <a:pt x="1705357" y="317588"/>
                </a:cubicBezTo>
                <a:cubicBezTo>
                  <a:pt x="1731019" y="395994"/>
                  <a:pt x="1684730" y="519343"/>
                  <a:pt x="1705357" y="661641"/>
                </a:cubicBezTo>
                <a:cubicBezTo>
                  <a:pt x="1504056" y="679762"/>
                  <a:pt x="1429269" y="634095"/>
                  <a:pt x="1153958" y="661641"/>
                </a:cubicBezTo>
                <a:cubicBezTo>
                  <a:pt x="878647" y="689187"/>
                  <a:pt x="779729" y="621613"/>
                  <a:pt x="636667" y="661641"/>
                </a:cubicBezTo>
                <a:cubicBezTo>
                  <a:pt x="493605" y="701669"/>
                  <a:pt x="227753" y="619477"/>
                  <a:pt x="0" y="661641"/>
                </a:cubicBezTo>
                <a:cubicBezTo>
                  <a:pt x="-15814" y="557719"/>
                  <a:pt x="22810" y="412824"/>
                  <a:pt x="0" y="337437"/>
                </a:cubicBezTo>
                <a:cubicBezTo>
                  <a:pt x="-22810" y="262050"/>
                  <a:pt x="19473" y="76717"/>
                  <a:pt x="0" y="0"/>
                </a:cubicBezTo>
                <a:close/>
              </a:path>
            </a:pathLst>
          </a:custGeom>
          <a:ln w="28575">
            <a:solidFill>
              <a:srgbClr val="003B6E"/>
            </a:solidFill>
            <a:extLst>
              <a:ext uri="{C807C97D-BFC1-408E-A445-0C87EB9F89A2}">
                <ask:lineSketchStyleProps xmlns:ask="http://schemas.microsoft.com/office/drawing/2018/sketchyshapes" sd="395949948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12A39EB-DBF7-9B82-BE43-6A6A93364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19" y="1060016"/>
            <a:ext cx="4714077" cy="467324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5E362A4-7A14-12E5-73EB-84398DB88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7888" y="2753908"/>
            <a:ext cx="2191392" cy="2650862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AC12723-0115-D443-0EDD-69D2D3EFDB53}"/>
              </a:ext>
            </a:extLst>
          </p:cNvPr>
          <p:cNvSpPr txBox="1"/>
          <p:nvPr/>
        </p:nvSpPr>
        <p:spPr>
          <a:xfrm>
            <a:off x="551384" y="6001543"/>
            <a:ext cx="108012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More info in S. Bettoni, A. Latina, A. Grudiev, Phys. Rev. Accel. Beams </a:t>
            </a:r>
            <a:r>
              <a:rPr lang="en-US" sz="1400" b="1" dirty="0"/>
              <a:t>28</a:t>
            </a:r>
            <a:r>
              <a:rPr lang="en-US" sz="1400" dirty="0"/>
              <a:t>, 061601 (2025): </a:t>
            </a:r>
            <a:r>
              <a:rPr lang="en-US" sz="1400" u="sng" dirty="0"/>
              <a:t>l</a:t>
            </a:r>
            <a:r>
              <a:rPr lang="en-US" sz="1400" u="sng" dirty="0">
                <a:hlinkClick r:id="rId6"/>
              </a:rPr>
              <a:t>ink</a:t>
            </a:r>
            <a:endParaRPr lang="en-US" sz="1400" u="sng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27749A5-B31A-7487-7250-75CF45DC63BE}"/>
              </a:ext>
            </a:extLst>
          </p:cNvPr>
          <p:cNvSpPr txBox="1">
            <a:spLocks/>
          </p:cNvSpPr>
          <p:nvPr/>
        </p:nvSpPr>
        <p:spPr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28</a:t>
            </a:fld>
            <a:endParaRPr lang="de-D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022DE9-939E-9A0E-F6DF-7750A1EADC67}"/>
              </a:ext>
            </a:extLst>
          </p:cNvPr>
          <p:cNvSpPr txBox="1"/>
          <p:nvPr/>
        </p:nvSpPr>
        <p:spPr>
          <a:xfrm>
            <a:off x="6759648" y="3284984"/>
            <a:ext cx="5196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rgbClr val="C00000"/>
                </a:solidFill>
              </a:rPr>
              <a:t>RF</a:t>
            </a:r>
            <a:endParaRPr lang="de-CH" sz="20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E9769D-8E6B-77DB-07D6-EF5D542E43A6}"/>
              </a:ext>
            </a:extLst>
          </p:cNvPr>
          <p:cNvSpPr txBox="1"/>
          <p:nvPr/>
        </p:nvSpPr>
        <p:spPr>
          <a:xfrm>
            <a:off x="5779752" y="4295690"/>
            <a:ext cx="5196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000" b="1" dirty="0">
                <a:solidFill>
                  <a:srgbClr val="176517"/>
                </a:solidFill>
              </a:rPr>
              <a:t>WF</a:t>
            </a:r>
            <a:endParaRPr lang="de-CH" sz="2000" b="1" dirty="0">
              <a:solidFill>
                <a:srgbClr val="1765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13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1" grpId="0" build="p"/>
      <p:bldP spid="52" grpId="0"/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BC30395-F86B-0608-AAB3-32EE7967C417}"/>
              </a:ext>
            </a:extLst>
          </p:cNvPr>
          <p:cNvSpPr/>
          <p:nvPr/>
        </p:nvSpPr>
        <p:spPr>
          <a:xfrm>
            <a:off x="7392231" y="764702"/>
            <a:ext cx="4705138" cy="4909667"/>
          </a:xfrm>
          <a:prstGeom prst="rect">
            <a:avLst/>
          </a:prstGeom>
          <a:solidFill>
            <a:srgbClr val="FFD28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97E12C-1213-2DFB-C9F0-7797C57ED0DE}"/>
              </a:ext>
            </a:extLst>
          </p:cNvPr>
          <p:cNvSpPr/>
          <p:nvPr/>
        </p:nvSpPr>
        <p:spPr>
          <a:xfrm>
            <a:off x="7385224" y="5748163"/>
            <a:ext cx="4715072" cy="921197"/>
          </a:xfrm>
          <a:prstGeom prst="rect">
            <a:avLst/>
          </a:prstGeom>
          <a:solidFill>
            <a:schemeClr val="accent6">
              <a:lumMod val="20000"/>
              <a:lumOff val="8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F89245-3C95-5DBB-5DD0-3DF5B644C41D}"/>
              </a:ext>
            </a:extLst>
          </p:cNvPr>
          <p:cNvSpPr/>
          <p:nvPr/>
        </p:nvSpPr>
        <p:spPr>
          <a:xfrm>
            <a:off x="204932" y="3154680"/>
            <a:ext cx="7035333" cy="3514681"/>
          </a:xfrm>
          <a:prstGeom prst="rect">
            <a:avLst/>
          </a:prstGeom>
          <a:solidFill>
            <a:srgbClr val="C9FFE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F7A56D-D6DB-2F37-198C-FDEA3A04A10F}"/>
              </a:ext>
            </a:extLst>
          </p:cNvPr>
          <p:cNvSpPr/>
          <p:nvPr/>
        </p:nvSpPr>
        <p:spPr>
          <a:xfrm>
            <a:off x="191345" y="764704"/>
            <a:ext cx="7049131" cy="2304256"/>
          </a:xfrm>
          <a:prstGeom prst="rect">
            <a:avLst/>
          </a:prstGeom>
          <a:solidFill>
            <a:srgbClr val="99CC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3167C18-1E8C-0BA8-3DD4-C23DCCA56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401479"/>
          </a:xfrm>
        </p:spPr>
        <p:txBody>
          <a:bodyPr/>
          <a:lstStyle/>
          <a:p>
            <a:r>
              <a:rPr lang="en-US" dirty="0"/>
              <a:t>Experimental demonstration at FACET-II</a:t>
            </a:r>
            <a:br>
              <a:rPr lang="en-US" sz="2800" dirty="0"/>
            </a:br>
            <a:endParaRPr lang="de-CH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B08479B1-465A-09CE-B57F-46CEC412CD11}"/>
              </a:ext>
            </a:extLst>
          </p:cNvPr>
          <p:cNvSpPr/>
          <p:nvPr/>
        </p:nvSpPr>
        <p:spPr>
          <a:xfrm>
            <a:off x="2344310" y="775103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rgbClr val="1F4E79"/>
                </a:solidFill>
              </a:rPr>
              <a:t>What we simulated</a:t>
            </a:r>
            <a:endParaRPr lang="en-US" sz="180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B2CBEC8E-7D30-90E5-5655-85B89D2BD9E6}"/>
              </a:ext>
            </a:extLst>
          </p:cNvPr>
          <p:cNvSpPr/>
          <p:nvPr/>
        </p:nvSpPr>
        <p:spPr>
          <a:xfrm>
            <a:off x="191344" y="946408"/>
            <a:ext cx="4301963" cy="21945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FACET-II L3 “configured” to represent the FCC-ee HE-linac dynamics
Balance between enough JA, damping and not too large JA (i.e. 5 </a:t>
            </a:r>
            <a:r>
              <a:rPr lang="en-US" sz="1400" dirty="0" err="1">
                <a:solidFill>
                  <a:srgbClr val="000000"/>
                </a:solidFill>
              </a:rPr>
              <a:t>nC</a:t>
            </a:r>
            <a:r>
              <a:rPr lang="en-US" sz="1400" dirty="0">
                <a:solidFill>
                  <a:srgbClr val="000000"/>
                </a:solidFill>
              </a:rPr>
              <a:t>, bunch length~1 mm)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Tuning knob: bunch length along L3 via L2 phase+BC14 </a:t>
            </a:r>
            <a:r>
              <a:rPr lang="en-US" sz="1400" dirty="0">
                <a:solidFill>
                  <a:srgbClr val="000000"/>
                </a:solidFill>
                <a:sym typeface="Wingdings" panose="05000000000000000000" pitchFamily="2" charset="2"/>
              </a:rPr>
              <a:t> vary the energy spread along the bunch</a:t>
            </a:r>
            <a:endParaRPr lang="en-US" sz="1400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0000"/>
                </a:solidFill>
              </a:rPr>
              <a:t>Prediction: amplification → damping downstream of BC14</a:t>
            </a:r>
            <a:endParaRPr lang="en-US" sz="14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B41FC6D4-5F87-FD24-DD9C-F0F5D82ECA80}"/>
              </a:ext>
            </a:extLst>
          </p:cNvPr>
          <p:cNvSpPr/>
          <p:nvPr/>
        </p:nvSpPr>
        <p:spPr>
          <a:xfrm>
            <a:off x="2350998" y="31546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rgbClr val="1F4E79"/>
                </a:solidFill>
              </a:rPr>
              <a:t>How we measured it</a:t>
            </a:r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5">
                <a:extLst>
                  <a:ext uri="{FF2B5EF4-FFF2-40B4-BE49-F238E27FC236}">
                    <a16:creationId xmlns:a16="http://schemas.microsoft.com/office/drawing/2014/main" id="{1791F1E3-C610-6AFB-E90B-CC1C0E0BA052}"/>
                  </a:ext>
                </a:extLst>
              </p:cNvPr>
              <p:cNvSpPr/>
              <p:nvPr/>
            </p:nvSpPr>
            <p:spPr>
              <a:xfrm>
                <a:off x="182438" y="3594720"/>
                <a:ext cx="4143911" cy="914400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dirty="0">
                    <a:solidFill>
                      <a:srgbClr val="000000"/>
                    </a:solidFill>
                  </a:rPr>
                  <a:t>• Corrector scan (~90° phase advance)</a:t>
                </a:r>
                <a:endParaRPr lang="en-US" sz="1400" dirty="0"/>
              </a:p>
              <a:p>
                <a:pPr marL="0" indent="0">
                  <a:buNone/>
                </a:pPr>
                <a:r>
                  <a:rPr lang="en-US" sz="1400" dirty="0">
                    <a:solidFill>
                      <a:srgbClr val="000000"/>
                    </a:solidFill>
                  </a:rPr>
                  <a:t>• BPM trajectory measurements</a:t>
                </a:r>
                <a:endParaRPr lang="en-US" sz="1400" dirty="0"/>
              </a:p>
              <a:p>
                <a:pPr marL="0" indent="0">
                  <a:buNone/>
                </a:pPr>
                <a:r>
                  <a:rPr lang="en-US" sz="1400" dirty="0">
                    <a:solidFill>
                      <a:srgbClr val="000000"/>
                    </a:solidFill>
                  </a:rPr>
                  <a:t>• Normalized BPM-area observable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𝐵𝑃𝑀</m:t>
                        </m:r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𝑛𝑜𝑟𝑚</m:t>
                        </m:r>
                      </m:sub>
                    </m:sSub>
                  </m:oMath>
                </a14:m>
                <a:endParaRPr lang="en-US" sz="14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r>
                  <a:rPr lang="en-US" sz="1400" dirty="0">
                    <a:solidFill>
                      <a:srgbClr val="000000"/>
                    </a:solidFill>
                  </a:rPr>
                  <a:t>• Excellent signal-to-noise ratio for our purpose</a:t>
                </a:r>
              </a:p>
              <a:p>
                <a:pPr marL="0" indent="0">
                  <a:buNone/>
                </a:pPr>
                <a:endParaRPr lang="en-US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Text 5">
                <a:extLst>
                  <a:ext uri="{FF2B5EF4-FFF2-40B4-BE49-F238E27FC236}">
                    <a16:creationId xmlns:a16="http://schemas.microsoft.com/office/drawing/2014/main" id="{1791F1E3-C610-6AFB-E90B-CC1C0E0BA0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38" y="3594720"/>
                <a:ext cx="4143911" cy="914400"/>
              </a:xfrm>
              <a:prstGeom prst="rect">
                <a:avLst/>
              </a:prstGeom>
              <a:blipFill>
                <a:blip r:embed="rId2"/>
                <a:stretch>
                  <a:fillRect l="-441" t="-15333"/>
                </a:stretch>
              </a:blipFill>
              <a:ln/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9">
            <a:extLst>
              <a:ext uri="{FF2B5EF4-FFF2-40B4-BE49-F238E27FC236}">
                <a16:creationId xmlns:a16="http://schemas.microsoft.com/office/drawing/2014/main" id="{DAFA77D2-AF53-767F-C86B-BBBFE909B2E8}"/>
              </a:ext>
            </a:extLst>
          </p:cNvPr>
          <p:cNvSpPr/>
          <p:nvPr/>
        </p:nvSpPr>
        <p:spPr>
          <a:xfrm>
            <a:off x="7320136" y="5746378"/>
            <a:ext cx="4763806" cy="85097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/>
              <a:t>First experimental evidence that RF curvature and longitudinal wakefields suppress beam transverse jitter.</a:t>
            </a:r>
            <a:endParaRPr lang="en-US" sz="16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9BA36B8-20BF-0FBA-A773-F3E4CC81E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" r="5641"/>
          <a:stretch>
            <a:fillRect/>
          </a:stretch>
        </p:blipFill>
        <p:spPr>
          <a:xfrm>
            <a:off x="4394091" y="3626229"/>
            <a:ext cx="2782029" cy="621275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B108401-CBAE-8A76-54D4-19988B96C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284" y="1071118"/>
            <a:ext cx="4361924" cy="327144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9B5154F-9C42-EAFF-F175-87A01CF459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3157" y="1433341"/>
            <a:ext cx="1495884" cy="597004"/>
          </a:xfrm>
          <a:prstGeom prst="rect">
            <a:avLst/>
          </a:prstGeom>
        </p:spPr>
      </p:pic>
      <p:sp>
        <p:nvSpPr>
          <p:cNvPr id="50" name="Text 12">
            <a:extLst>
              <a:ext uri="{FF2B5EF4-FFF2-40B4-BE49-F238E27FC236}">
                <a16:creationId xmlns:a16="http://schemas.microsoft.com/office/drawing/2014/main" id="{C56C9FE3-8FCA-75F6-6F97-8369928B3E7D}"/>
              </a:ext>
            </a:extLst>
          </p:cNvPr>
          <p:cNvSpPr/>
          <p:nvPr/>
        </p:nvSpPr>
        <p:spPr>
          <a:xfrm>
            <a:off x="7392144" y="4581128"/>
            <a:ext cx="4792418" cy="81868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Damping observed at 1.5 </a:t>
            </a:r>
            <a:r>
              <a:rPr lang="en-US" sz="1400" dirty="0" err="1"/>
              <a:t>nC</a:t>
            </a:r>
            <a:r>
              <a:rPr lang="en-US" sz="1400" dirty="0"/>
              <a:t> for longer bunch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For the same charge shorter bunch damping not observed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Damping begins downstream of BC14 (where the bunch is elongated-for wakefield it should amplify more)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3552045A-20AE-334C-A647-3429D7FAB5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6614" y="5142755"/>
            <a:ext cx="1929653" cy="145699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F0D747D-4D6D-E030-A41A-E3EFC2D2AC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287" y="5136719"/>
            <a:ext cx="1950702" cy="14630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BD1F28B-B973-A05C-8927-E8A12C1F571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786" t="4290" r="6575" b="2751"/>
          <a:stretch>
            <a:fillRect/>
          </a:stretch>
        </p:blipFill>
        <p:spPr>
          <a:xfrm>
            <a:off x="4463870" y="4516066"/>
            <a:ext cx="2712250" cy="2083681"/>
          </a:xfrm>
          <a:prstGeom prst="rect">
            <a:avLst/>
          </a:prstGeom>
        </p:spPr>
      </p:pic>
      <p:sp>
        <p:nvSpPr>
          <p:cNvPr id="59" name="Text 4">
            <a:extLst>
              <a:ext uri="{FF2B5EF4-FFF2-40B4-BE49-F238E27FC236}">
                <a16:creationId xmlns:a16="http://schemas.microsoft.com/office/drawing/2014/main" id="{9CFF86C3-E46C-C34E-4FC6-853E0B1A0302}"/>
              </a:ext>
            </a:extLst>
          </p:cNvPr>
          <p:cNvSpPr/>
          <p:nvPr/>
        </p:nvSpPr>
        <p:spPr>
          <a:xfrm>
            <a:off x="8373200" y="77921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>
                <a:solidFill>
                  <a:srgbClr val="1F4E79"/>
                </a:solidFill>
              </a:rPr>
              <a:t>What we observed</a:t>
            </a:r>
            <a:endParaRPr lang="en-US" sz="18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7D70947-CF3E-91E0-9E68-DB8027A72870}"/>
              </a:ext>
            </a:extLst>
          </p:cNvPr>
          <p:cNvSpPr txBox="1"/>
          <p:nvPr/>
        </p:nvSpPr>
        <p:spPr>
          <a:xfrm>
            <a:off x="374732" y="4869160"/>
            <a:ext cx="174181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/>
              <a:t>30 consecutive shots</a:t>
            </a:r>
            <a:endParaRPr lang="de-CH" sz="1400" b="1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68DDB52-8F0F-1004-6EEA-4EA14FBA7053}"/>
              </a:ext>
            </a:extLst>
          </p:cNvPr>
          <p:cNvSpPr txBox="1"/>
          <p:nvPr/>
        </p:nvSpPr>
        <p:spPr>
          <a:xfrm>
            <a:off x="2530100" y="4869160"/>
            <a:ext cx="156268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/>
              <a:t>At a BPMs pair</a:t>
            </a:r>
            <a:endParaRPr lang="de-CH" sz="1400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E94C1D8-28F6-A9AD-71A8-E9ACFD63DA7D}"/>
              </a:ext>
            </a:extLst>
          </p:cNvPr>
          <p:cNvSpPr txBox="1"/>
          <p:nvPr/>
        </p:nvSpPr>
        <p:spPr>
          <a:xfrm flipH="1">
            <a:off x="4863532" y="4311890"/>
            <a:ext cx="182242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/>
              <a:t>Along the linac</a:t>
            </a:r>
            <a:endParaRPr lang="de-CH" sz="1400" b="1" dirty="0"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6B17826C-A268-0671-40FB-37FD237E9BC2}"/>
              </a:ext>
            </a:extLst>
          </p:cNvPr>
          <p:cNvSpPr txBox="1">
            <a:spLocks/>
          </p:cNvSpPr>
          <p:nvPr/>
        </p:nvSpPr>
        <p:spPr>
          <a:xfrm>
            <a:off x="10941749" y="6655527"/>
            <a:ext cx="767656" cy="1968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29</a:t>
            </a:fld>
            <a:endParaRPr lang="de-D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01DB8D-3959-475B-83C5-A6BA711773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5203" y="1232556"/>
            <a:ext cx="2620917" cy="147031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9C5DEC-CA21-7669-BBD9-2B6A77764387}"/>
              </a:ext>
            </a:extLst>
          </p:cNvPr>
          <p:cNvSpPr/>
          <p:nvPr/>
        </p:nvSpPr>
        <p:spPr>
          <a:xfrm>
            <a:off x="10416480" y="0"/>
            <a:ext cx="1768082" cy="69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B1B4909-39D7-B2AF-CE3E-52C82F422A9B}"/>
              </a:ext>
            </a:extLst>
          </p:cNvPr>
          <p:cNvSpPr txBox="1"/>
          <p:nvPr/>
        </p:nvSpPr>
        <p:spPr>
          <a:xfrm>
            <a:off x="7359297" y="116632"/>
            <a:ext cx="470513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b="1" dirty="0"/>
              <a:t>Thanks to Brendan, Zack, Ryan and the excellent operation crews for the superb support!</a:t>
            </a:r>
            <a:endParaRPr lang="de-CH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281E4B-9B76-2ABF-B5C9-CE22E41384BC}"/>
              </a:ext>
            </a:extLst>
          </p:cNvPr>
          <p:cNvSpPr txBox="1"/>
          <p:nvPr/>
        </p:nvSpPr>
        <p:spPr>
          <a:xfrm>
            <a:off x="3359696" y="3429000"/>
            <a:ext cx="5693659" cy="6155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Experimental validation of the FCCee HE linac stabilization strategy</a:t>
            </a:r>
            <a:endParaRPr lang="de-CH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69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7" grpId="0" animBg="1"/>
      <p:bldP spid="16" grpId="0" animBg="1"/>
      <p:bldP spid="8" grpId="0" animBg="1"/>
      <p:bldP spid="9" grpId="0" animBg="1"/>
      <p:bldP spid="10" grpId="0" animBg="1"/>
      <p:bldP spid="11" grpId="0" animBg="1"/>
      <p:bldP spid="13" grpId="0" animBg="1"/>
      <p:bldP spid="50" grpId="0" animBg="1"/>
      <p:bldP spid="59" grpId="0" animBg="1"/>
      <p:bldP spid="60" grpId="0"/>
      <p:bldP spid="61" grpId="0"/>
      <p:bldP spid="62" grpId="0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0F4899-4258-F231-8FF9-7D8D6D19BF31}"/>
              </a:ext>
            </a:extLst>
          </p:cNvPr>
          <p:cNvSpPr/>
          <p:nvPr/>
        </p:nvSpPr>
        <p:spPr>
          <a:xfrm>
            <a:off x="7664" y="1973675"/>
            <a:ext cx="12192000" cy="1296144"/>
          </a:xfrm>
          <a:prstGeom prst="rect">
            <a:avLst/>
          </a:prstGeom>
          <a:solidFill>
            <a:srgbClr val="2B83D3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07A3F5-43CF-D769-9F3B-453E7D619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outlook</a:t>
            </a:r>
            <a:endParaRPr lang="de-CH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1EF6018E-8DDE-CE62-4FDD-91AC3CDF2F59}"/>
              </a:ext>
            </a:extLst>
          </p:cNvPr>
          <p:cNvSpPr txBox="1">
            <a:spLocks/>
          </p:cNvSpPr>
          <p:nvPr/>
        </p:nvSpPr>
        <p:spPr bwMode="auto">
          <a:xfrm>
            <a:off x="432694" y="820050"/>
            <a:ext cx="11352013" cy="5759654"/>
          </a:xfrm>
          <a:prstGeom prst="rect">
            <a:avLst/>
          </a:prstGeom>
          <a:ln w="38100">
            <a:solidFill>
              <a:srgbClr val="2B83D3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53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473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7300" indent="-182563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668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488" indent="-1778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C00000"/>
              </a:buClr>
              <a:buSzPct val="150000"/>
              <a:buNone/>
              <a:defRPr/>
            </a:pPr>
            <a:endParaRPr lang="de-CH" sz="22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3AB8AA-BAE7-AC9C-2804-9D6C4B09F0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2694" y="836711"/>
            <a:ext cx="7895554" cy="2051433"/>
          </a:xfrm>
        </p:spPr>
        <p:txBody>
          <a:bodyPr/>
          <a:lstStyle/>
          <a:p>
            <a:pPr marL="355600" lvl="2" indent="0">
              <a:lnSpc>
                <a:spcPct val="150000"/>
              </a:lnSpc>
              <a:buClr>
                <a:srgbClr val="2B83D3"/>
              </a:buClr>
              <a:buSzPct val="150000"/>
              <a:buNone/>
            </a:pPr>
            <a:r>
              <a:rPr lang="en-US" b="1" dirty="0"/>
              <a:t>The FCCee injector design is in a good track: </a:t>
            </a:r>
          </a:p>
          <a:p>
            <a:pPr lvl="3">
              <a:lnSpc>
                <a:spcPct val="100000"/>
              </a:lnSpc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Beam parameters fulfill all the specifications with margin and flexibility for single- and multi-bunch effects</a:t>
            </a:r>
          </a:p>
          <a:p>
            <a:pPr lvl="3">
              <a:lnSpc>
                <a:spcPct val="100000"/>
              </a:lnSpc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Detailed design of the RF structures well advanced</a:t>
            </a:r>
          </a:p>
          <a:p>
            <a:pPr lvl="3">
              <a:lnSpc>
                <a:spcPct val="100000"/>
              </a:lnSpc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Definition of the specifications for the technical expert groups (diagnostics, magnets, …) to move from a BD to a real design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1DB487F6-7E32-6F41-9345-608C5C64B17F}"/>
              </a:ext>
            </a:extLst>
          </p:cNvPr>
          <p:cNvSpPr txBox="1">
            <a:spLocks/>
          </p:cNvSpPr>
          <p:nvPr/>
        </p:nvSpPr>
        <p:spPr bwMode="auto">
          <a:xfrm>
            <a:off x="530008" y="5488909"/>
            <a:ext cx="11082399" cy="67639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53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473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7300" indent="-182563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668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488" indent="-1778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lnSpc>
                <a:spcPct val="100000"/>
              </a:lnSpc>
              <a:buNone/>
            </a:pPr>
            <a:r>
              <a:rPr lang="en-US" dirty="0"/>
              <a:t>We look forward to continuing this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fruitful</a:t>
            </a:r>
            <a:r>
              <a:rPr lang="en-US" dirty="0"/>
              <a:t> collaboration and exploring many more topics together, helping to make the FCC-ee injector design as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realistic</a:t>
            </a:r>
            <a:r>
              <a:rPr lang="en-US" dirty="0"/>
              <a:t> and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robust</a:t>
            </a:r>
            <a:r>
              <a:rPr lang="en-US" dirty="0"/>
              <a:t> as possible.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0F63C7-B41C-670E-AC2B-1020F35C11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08" r="17341" b="18176"/>
          <a:stretch/>
        </p:blipFill>
        <p:spPr>
          <a:xfrm>
            <a:off x="8282651" y="1192188"/>
            <a:ext cx="3312368" cy="1609047"/>
          </a:xfrm>
          <a:prstGeom prst="rect">
            <a:avLst/>
          </a:pr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62348397">
                  <a:custGeom>
                    <a:avLst/>
                    <a:gdLst>
                      <a:gd name="connsiteX0" fmla="*/ 0 w 5566824"/>
                      <a:gd name="connsiteY0" fmla="*/ 0 h 2704194"/>
                      <a:gd name="connsiteX1" fmla="*/ 5566824 w 5566824"/>
                      <a:gd name="connsiteY1" fmla="*/ 0 h 2704194"/>
                      <a:gd name="connsiteX2" fmla="*/ 5566824 w 5566824"/>
                      <a:gd name="connsiteY2" fmla="*/ 2704194 h 2704194"/>
                      <a:gd name="connsiteX3" fmla="*/ 0 w 5566824"/>
                      <a:gd name="connsiteY3" fmla="*/ 2704194 h 2704194"/>
                      <a:gd name="connsiteX4" fmla="*/ 0 w 5566824"/>
                      <a:gd name="connsiteY4" fmla="*/ 0 h 27041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6824" h="2704194" fill="none" extrusionOk="0">
                        <a:moveTo>
                          <a:pt x="0" y="0"/>
                        </a:moveTo>
                        <a:cubicBezTo>
                          <a:pt x="977966" y="-77539"/>
                          <a:pt x="3556560" y="165183"/>
                          <a:pt x="5566824" y="0"/>
                        </a:cubicBezTo>
                        <a:cubicBezTo>
                          <a:pt x="5409875" y="551991"/>
                          <a:pt x="5568058" y="1881218"/>
                          <a:pt x="5566824" y="2704194"/>
                        </a:cubicBezTo>
                        <a:cubicBezTo>
                          <a:pt x="4136711" y="2605236"/>
                          <a:pt x="1745636" y="2706213"/>
                          <a:pt x="0" y="2704194"/>
                        </a:cubicBezTo>
                        <a:cubicBezTo>
                          <a:pt x="66661" y="2326502"/>
                          <a:pt x="11603" y="1179977"/>
                          <a:pt x="0" y="0"/>
                        </a:cubicBezTo>
                        <a:close/>
                      </a:path>
                      <a:path w="5566824" h="2704194" stroke="0" extrusionOk="0">
                        <a:moveTo>
                          <a:pt x="0" y="0"/>
                        </a:moveTo>
                        <a:cubicBezTo>
                          <a:pt x="2449467" y="-166032"/>
                          <a:pt x="4241010" y="-99036"/>
                          <a:pt x="5566824" y="0"/>
                        </a:cubicBezTo>
                        <a:cubicBezTo>
                          <a:pt x="5670808" y="593879"/>
                          <a:pt x="5409084" y="2086115"/>
                          <a:pt x="5566824" y="2704194"/>
                        </a:cubicBezTo>
                        <a:cubicBezTo>
                          <a:pt x="4823378" y="2801317"/>
                          <a:pt x="1428850" y="2534430"/>
                          <a:pt x="0" y="2704194"/>
                        </a:cubicBezTo>
                        <a:cubicBezTo>
                          <a:pt x="-11011" y="2195471"/>
                          <a:pt x="140878" y="134989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softEdge rad="63500"/>
          </a:effectLst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BE023140-DD65-C148-1396-11EDC48ABFD0}"/>
              </a:ext>
            </a:extLst>
          </p:cNvPr>
          <p:cNvSpPr txBox="1">
            <a:spLocks/>
          </p:cNvSpPr>
          <p:nvPr/>
        </p:nvSpPr>
        <p:spPr bwMode="auto">
          <a:xfrm>
            <a:off x="479376" y="2455930"/>
            <a:ext cx="10974039" cy="8871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53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473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7300" indent="-182563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668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488" indent="-1778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lvl="2" indent="0">
              <a:lnSpc>
                <a:spcPct val="150000"/>
              </a:lnSpc>
              <a:buClr>
                <a:srgbClr val="00B050"/>
              </a:buClr>
              <a:buSzPct val="150000"/>
              <a:buNone/>
            </a:pPr>
            <a:endParaRPr lang="en-US" sz="1600" b="1" dirty="0"/>
          </a:p>
          <a:p>
            <a:pPr marL="355600" lvl="2" indent="0" algn="just">
              <a:lnSpc>
                <a:spcPct val="150000"/>
              </a:lnSpc>
              <a:buClr>
                <a:srgbClr val="2B83D3"/>
              </a:buClr>
              <a:buSzPct val="150000"/>
              <a:buFont typeface="Symbol"/>
              <a:buNone/>
            </a:pPr>
            <a:r>
              <a:rPr lang="en-US" b="1" dirty="0"/>
              <a:t>FCCee and FACET-II possible synergies: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5AC272-50DE-5227-7222-878F1FF09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98" y="3277330"/>
            <a:ext cx="3655021" cy="180785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890F1F78-88EE-04AD-EDF2-3DBA52896C51}"/>
              </a:ext>
            </a:extLst>
          </p:cNvPr>
          <p:cNvSpPr txBox="1">
            <a:spLocks/>
          </p:cNvSpPr>
          <p:nvPr/>
        </p:nvSpPr>
        <p:spPr bwMode="auto">
          <a:xfrm>
            <a:off x="4144950" y="3376154"/>
            <a:ext cx="7433989" cy="16370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53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473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7300" indent="-182563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668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488" indent="-1778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lvl="2" indent="0">
              <a:lnSpc>
                <a:spcPct val="150000"/>
              </a:lnSpc>
              <a:buClr>
                <a:srgbClr val="00B050"/>
              </a:buClr>
              <a:buSzPct val="150000"/>
              <a:buNone/>
            </a:pPr>
            <a:endParaRPr lang="en-US" sz="1600" b="1" dirty="0"/>
          </a:p>
          <a:p>
            <a:pPr lvl="3" algn="just">
              <a:lnSpc>
                <a:spcPct val="100000"/>
              </a:lnSpc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FACET-II being a multi-GeV multi-</a:t>
            </a:r>
            <a:r>
              <a:rPr lang="en-US" sz="1600" dirty="0" err="1"/>
              <a:t>nC</a:t>
            </a:r>
            <a:r>
              <a:rPr lang="en-US" sz="1600" dirty="0"/>
              <a:t> machine is the perfect accelerator to experimentally verify the findings of the simulations before building </a:t>
            </a:r>
            <a:r>
              <a:rPr lang="en-US" sz="1600" dirty="0" err="1"/>
              <a:t>FCCe</a:t>
            </a:r>
            <a:endParaRPr lang="en-US" sz="1600" dirty="0"/>
          </a:p>
          <a:p>
            <a:pPr lvl="3" algn="just">
              <a:lnSpc>
                <a:spcPct val="150000"/>
              </a:lnSpc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Ongoing collaboration topics and more hopefully to come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235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/>
      <p:bldP spid="11" grpId="0" uiExpand="1" build="p"/>
      <p:bldP spid="17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7261EB-615A-82C5-E647-AEFD87350E46}"/>
              </a:ext>
            </a:extLst>
          </p:cNvPr>
          <p:cNvSpPr/>
          <p:nvPr/>
        </p:nvSpPr>
        <p:spPr bwMode="auto">
          <a:xfrm>
            <a:off x="839416" y="116632"/>
            <a:ext cx="1742124" cy="5462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Acknowledgments…</a:t>
            </a:r>
            <a:endParaRPr lang="de-CH" dirty="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1089239" y="2233665"/>
            <a:ext cx="6551774" cy="1676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GB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…to you for your time,</a:t>
            </a:r>
          </a:p>
          <a:p>
            <a:pPr algn="ctr">
              <a:lnSpc>
                <a:spcPct val="150000"/>
              </a:lnSpc>
              <a:defRPr/>
            </a:pPr>
            <a:r>
              <a:rPr lang="en-GB" sz="2400" b="1" dirty="0">
                <a:latin typeface="Meiryo UI" panose="020B0604030504040204" pitchFamily="34" charset="-128"/>
                <a:ea typeface="Meiryo UI" panose="020B0604030504040204" pitchFamily="34" charset="-128"/>
              </a:rPr>
              <a:t>to the entire WP1, the SLAC team, and to CHART*</a:t>
            </a:r>
          </a:p>
        </p:txBody>
      </p:sp>
      <p:pic>
        <p:nvPicPr>
          <p:cNvPr id="12" name="Picture 2" descr="https://cds.cern.ch/record/2689893/files/FCC_CLIC_250dpi.jpg?subformat=icon-1440"/>
          <p:cNvPicPr>
            <a:picLocks noChangeAspect="1" noChangeArrowheads="1"/>
          </p:cNvPicPr>
          <p:nvPr/>
        </p:nvPicPr>
        <p:blipFill>
          <a:blip r:embed="rId2"/>
          <a:srcRect l="4213" t="5382" r="4257" b="10476"/>
          <a:stretch/>
        </p:blipFill>
        <p:spPr bwMode="auto">
          <a:xfrm>
            <a:off x="7641013" y="900909"/>
            <a:ext cx="4528768" cy="4423449"/>
          </a:xfrm>
          <a:prstGeom prst="rect">
            <a:avLst/>
          </a:prstGeom>
          <a:noFill/>
          <a:effectLst>
            <a:softEdge rad="381000"/>
          </a:effectLst>
        </p:spPr>
      </p:pic>
      <p:grpSp>
        <p:nvGrpSpPr>
          <p:cNvPr id="2" name="Group 1"/>
          <p:cNvGrpSpPr/>
          <p:nvPr/>
        </p:nvGrpSpPr>
        <p:grpSpPr>
          <a:xfrm>
            <a:off x="179569" y="5687225"/>
            <a:ext cx="11783452" cy="1126151"/>
            <a:chOff x="179569" y="5687225"/>
            <a:chExt cx="11783452" cy="112615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739C018-4ED1-622D-49C2-97E7D6FC34E4}"/>
                </a:ext>
              </a:extLst>
            </p:cNvPr>
            <p:cNvSpPr/>
            <p:nvPr/>
          </p:nvSpPr>
          <p:spPr>
            <a:xfrm>
              <a:off x="2927648" y="6351711"/>
              <a:ext cx="903537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GB" sz="12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FCCIS: 'This project has received funding from the European Union's Horizon 2020 research and innovation programme under the European Union's Horizon 2020 research and innovation programme under grant agreement No 951754.'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A56D36A-2599-126D-60BD-F710DF514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569" y="5687225"/>
              <a:ext cx="1571988" cy="46778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66583D-4604-EFF3-0146-C5CC74E2EBA4}"/>
                </a:ext>
              </a:extLst>
            </p:cNvPr>
            <p:cNvSpPr txBox="1"/>
            <p:nvPr/>
          </p:nvSpPr>
          <p:spPr>
            <a:xfrm>
              <a:off x="1746504" y="5782831"/>
              <a:ext cx="10110136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GB" sz="1500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*This work was done under the auspices of CHART (Swiss Accelerator Research and Technology) Collaboration</a:t>
              </a:r>
              <a:endParaRPr lang="en-GB" sz="15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088DF04-FA52-B1E9-2109-025E75F4A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6504" y="6370366"/>
              <a:ext cx="1128142" cy="3812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1917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92920-CD0A-4F01-D2E7-54047E7C1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28A038-8C92-FE56-50DF-BA6E3C17948B}"/>
              </a:ext>
            </a:extLst>
          </p:cNvPr>
          <p:cNvSpPr/>
          <p:nvPr/>
        </p:nvSpPr>
        <p:spPr>
          <a:xfrm>
            <a:off x="7664" y="1973675"/>
            <a:ext cx="12192000" cy="1296144"/>
          </a:xfrm>
          <a:prstGeom prst="rect">
            <a:avLst/>
          </a:prstGeom>
          <a:solidFill>
            <a:srgbClr val="2B83D3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dirty="0" err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3387D3-9483-28E9-5AC0-47E1833F7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outlook</a:t>
            </a:r>
            <a:endParaRPr lang="de-CH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7E336ABB-03F5-31C3-BFC5-78A2D08AE209}"/>
              </a:ext>
            </a:extLst>
          </p:cNvPr>
          <p:cNvSpPr txBox="1">
            <a:spLocks/>
          </p:cNvSpPr>
          <p:nvPr/>
        </p:nvSpPr>
        <p:spPr bwMode="auto">
          <a:xfrm>
            <a:off x="432694" y="820050"/>
            <a:ext cx="11352013" cy="5759654"/>
          </a:xfrm>
          <a:prstGeom prst="rect">
            <a:avLst/>
          </a:prstGeom>
          <a:ln w="38100">
            <a:solidFill>
              <a:srgbClr val="2B83D3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53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473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7300" indent="-182563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668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488" indent="-1778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C00000"/>
              </a:buClr>
              <a:buSzPct val="150000"/>
              <a:buNone/>
              <a:defRPr/>
            </a:pPr>
            <a:endParaRPr lang="de-CH" sz="2200" b="1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7831B8-BE03-298F-21A1-FE084364F0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2694" y="836711"/>
            <a:ext cx="7895554" cy="2051433"/>
          </a:xfrm>
        </p:spPr>
        <p:txBody>
          <a:bodyPr/>
          <a:lstStyle/>
          <a:p>
            <a:pPr marL="355600" lvl="2" indent="0">
              <a:lnSpc>
                <a:spcPct val="150000"/>
              </a:lnSpc>
              <a:buClr>
                <a:srgbClr val="2B83D3"/>
              </a:buClr>
              <a:buSzPct val="150000"/>
              <a:buNone/>
            </a:pPr>
            <a:r>
              <a:rPr lang="en-US" b="1" dirty="0"/>
              <a:t>The FCCee injector design is in a good track: </a:t>
            </a:r>
          </a:p>
          <a:p>
            <a:pPr lvl="3">
              <a:lnSpc>
                <a:spcPct val="100000"/>
              </a:lnSpc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Beam parameters fulfill all the specifications with margin and flexibility for single- and multi-bunch effects</a:t>
            </a:r>
          </a:p>
          <a:p>
            <a:pPr lvl="3">
              <a:lnSpc>
                <a:spcPct val="100000"/>
              </a:lnSpc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Detailed design of the RF structures well advanced</a:t>
            </a:r>
          </a:p>
          <a:p>
            <a:pPr lvl="3">
              <a:lnSpc>
                <a:spcPct val="100000"/>
              </a:lnSpc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Definition of the specifications for the technical expert groups (diagnostics, magnets, …) to move from a BD to a real design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22C003A-BD49-D2B5-11E3-3C4C73CDCED4}"/>
              </a:ext>
            </a:extLst>
          </p:cNvPr>
          <p:cNvSpPr txBox="1">
            <a:spLocks/>
          </p:cNvSpPr>
          <p:nvPr/>
        </p:nvSpPr>
        <p:spPr bwMode="auto">
          <a:xfrm>
            <a:off x="530008" y="5488909"/>
            <a:ext cx="11082399" cy="67639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53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473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7300" indent="-182563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668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488" indent="-1778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lnSpc>
                <a:spcPct val="100000"/>
              </a:lnSpc>
              <a:buNone/>
            </a:pPr>
            <a:r>
              <a:rPr lang="en-US" dirty="0"/>
              <a:t>We look forward to continuing this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fruitful</a:t>
            </a:r>
            <a:r>
              <a:rPr lang="en-US" dirty="0"/>
              <a:t> collaboration and exploring many more topics together, helping to make the FCC-ee injector design as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realistic</a:t>
            </a:r>
            <a:r>
              <a:rPr lang="en-US" dirty="0"/>
              <a:t> and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robust</a:t>
            </a:r>
            <a:r>
              <a:rPr lang="en-US" dirty="0"/>
              <a:t> as possible.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496990-8561-7D89-598B-89B16FC35E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08" r="17341" b="18176"/>
          <a:stretch/>
        </p:blipFill>
        <p:spPr>
          <a:xfrm>
            <a:off x="8282651" y="1192188"/>
            <a:ext cx="3312368" cy="1609047"/>
          </a:xfrm>
          <a:prstGeom prst="rect">
            <a:avLst/>
          </a:pr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62348397">
                  <a:custGeom>
                    <a:avLst/>
                    <a:gdLst>
                      <a:gd name="connsiteX0" fmla="*/ 0 w 5566824"/>
                      <a:gd name="connsiteY0" fmla="*/ 0 h 2704194"/>
                      <a:gd name="connsiteX1" fmla="*/ 5566824 w 5566824"/>
                      <a:gd name="connsiteY1" fmla="*/ 0 h 2704194"/>
                      <a:gd name="connsiteX2" fmla="*/ 5566824 w 5566824"/>
                      <a:gd name="connsiteY2" fmla="*/ 2704194 h 2704194"/>
                      <a:gd name="connsiteX3" fmla="*/ 0 w 5566824"/>
                      <a:gd name="connsiteY3" fmla="*/ 2704194 h 2704194"/>
                      <a:gd name="connsiteX4" fmla="*/ 0 w 5566824"/>
                      <a:gd name="connsiteY4" fmla="*/ 0 h 27041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6824" h="2704194" fill="none" extrusionOk="0">
                        <a:moveTo>
                          <a:pt x="0" y="0"/>
                        </a:moveTo>
                        <a:cubicBezTo>
                          <a:pt x="977966" y="-77539"/>
                          <a:pt x="3556560" y="165183"/>
                          <a:pt x="5566824" y="0"/>
                        </a:cubicBezTo>
                        <a:cubicBezTo>
                          <a:pt x="5409875" y="551991"/>
                          <a:pt x="5568058" y="1881218"/>
                          <a:pt x="5566824" y="2704194"/>
                        </a:cubicBezTo>
                        <a:cubicBezTo>
                          <a:pt x="4136711" y="2605236"/>
                          <a:pt x="1745636" y="2706213"/>
                          <a:pt x="0" y="2704194"/>
                        </a:cubicBezTo>
                        <a:cubicBezTo>
                          <a:pt x="66661" y="2326502"/>
                          <a:pt x="11603" y="1179977"/>
                          <a:pt x="0" y="0"/>
                        </a:cubicBezTo>
                        <a:close/>
                      </a:path>
                      <a:path w="5566824" h="2704194" stroke="0" extrusionOk="0">
                        <a:moveTo>
                          <a:pt x="0" y="0"/>
                        </a:moveTo>
                        <a:cubicBezTo>
                          <a:pt x="2449467" y="-166032"/>
                          <a:pt x="4241010" y="-99036"/>
                          <a:pt x="5566824" y="0"/>
                        </a:cubicBezTo>
                        <a:cubicBezTo>
                          <a:pt x="5670808" y="593879"/>
                          <a:pt x="5409084" y="2086115"/>
                          <a:pt x="5566824" y="2704194"/>
                        </a:cubicBezTo>
                        <a:cubicBezTo>
                          <a:pt x="4823378" y="2801317"/>
                          <a:pt x="1428850" y="2534430"/>
                          <a:pt x="0" y="2704194"/>
                        </a:cubicBezTo>
                        <a:cubicBezTo>
                          <a:pt x="-11011" y="2195471"/>
                          <a:pt x="140878" y="134989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softEdge rad="63500"/>
          </a:effectLst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99B07FEB-490E-8AD0-1EA0-147D9BECBC6E}"/>
              </a:ext>
            </a:extLst>
          </p:cNvPr>
          <p:cNvSpPr txBox="1">
            <a:spLocks/>
          </p:cNvSpPr>
          <p:nvPr/>
        </p:nvSpPr>
        <p:spPr bwMode="auto">
          <a:xfrm>
            <a:off x="479376" y="2455930"/>
            <a:ext cx="10974039" cy="8871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53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473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7300" indent="-182563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668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488" indent="-1778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lvl="2" indent="0">
              <a:lnSpc>
                <a:spcPct val="150000"/>
              </a:lnSpc>
              <a:buClr>
                <a:srgbClr val="00B050"/>
              </a:buClr>
              <a:buSzPct val="150000"/>
              <a:buNone/>
            </a:pPr>
            <a:endParaRPr lang="en-US" sz="1600" b="1" dirty="0"/>
          </a:p>
          <a:p>
            <a:pPr marL="355600" lvl="2" indent="0" algn="just">
              <a:lnSpc>
                <a:spcPct val="150000"/>
              </a:lnSpc>
              <a:buClr>
                <a:srgbClr val="2B83D3"/>
              </a:buClr>
              <a:buSzPct val="150000"/>
              <a:buFont typeface="Symbol"/>
              <a:buNone/>
            </a:pPr>
            <a:r>
              <a:rPr lang="en-US" b="1" dirty="0"/>
              <a:t>FCCee and FACET-II possible synergies: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0EE203-528A-3138-C2FF-84A652B38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98" y="3277330"/>
            <a:ext cx="3655021" cy="180785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D9BC26FF-4780-83B3-45B8-6E194074C18B}"/>
              </a:ext>
            </a:extLst>
          </p:cNvPr>
          <p:cNvSpPr txBox="1">
            <a:spLocks/>
          </p:cNvSpPr>
          <p:nvPr/>
        </p:nvSpPr>
        <p:spPr bwMode="auto">
          <a:xfrm>
            <a:off x="4144950" y="3376154"/>
            <a:ext cx="7433989" cy="16370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75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5350" marR="0" indent="-1778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473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/>
              </a:buClr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57300" indent="-182563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36688" indent="-17938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14488" indent="-1778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Symbol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lvl="2" indent="0">
              <a:lnSpc>
                <a:spcPct val="150000"/>
              </a:lnSpc>
              <a:buClr>
                <a:srgbClr val="00B050"/>
              </a:buClr>
              <a:buSzPct val="150000"/>
              <a:buNone/>
            </a:pPr>
            <a:endParaRPr lang="en-US" sz="1600" b="1" dirty="0"/>
          </a:p>
          <a:p>
            <a:pPr lvl="3" algn="just">
              <a:lnSpc>
                <a:spcPct val="100000"/>
              </a:lnSpc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FACET-II being a multi-GeV multi-</a:t>
            </a:r>
            <a:r>
              <a:rPr lang="en-US" sz="1600" dirty="0" err="1"/>
              <a:t>nC</a:t>
            </a:r>
            <a:r>
              <a:rPr lang="en-US" sz="1600" dirty="0"/>
              <a:t> machine is the perfect accelerator to experimentally verify the findings of the simulations before building </a:t>
            </a:r>
            <a:r>
              <a:rPr lang="en-US" sz="1600" dirty="0" err="1"/>
              <a:t>FCCe</a:t>
            </a:r>
            <a:endParaRPr lang="en-US" sz="1600" dirty="0"/>
          </a:p>
          <a:p>
            <a:pPr lvl="3" algn="just">
              <a:lnSpc>
                <a:spcPct val="150000"/>
              </a:lnSpc>
              <a:buClr>
                <a:srgbClr val="0070C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1600" dirty="0"/>
              <a:t>Ongoing collaboration topics and more hopefully to come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66105242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A0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PSI CAS V8" id="{064E1F69-F7DB-4A09-94E4-8C427170E7EA}" vid="{7643CE5B-6D02-48B3-BE19-E2325451F8F3}"/>
    </a:ext>
  </a:extLst>
</a:theme>
</file>

<file path=ppt/theme/theme2.xml><?xml version="1.0" encoding="utf-8"?>
<a:theme xmlns:a="http://schemas.openxmlformats.org/drawingml/2006/main" name="Office Theme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96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96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24777f-78b6-4f3c-a73a-d5fa08e4d537" xsi:nil="true"/>
    <lcf76f155ced4ddcb4097134ff3c332f xmlns="c9077d15-72ed-4fec-bcfe-3472729e919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594130A2AF244FBF3F304D904ED593" ma:contentTypeVersion="18" ma:contentTypeDescription="Ein neues Dokument erstellen." ma:contentTypeScope="" ma:versionID="9c227ad3ab8d826471e210bb857ebfda">
  <xsd:schema xmlns:xsd="http://www.w3.org/2001/XMLSchema" xmlns:xs="http://www.w3.org/2001/XMLSchema" xmlns:p="http://schemas.microsoft.com/office/2006/metadata/properties" xmlns:ns2="c9077d15-72ed-4fec-bcfe-3472729e9195" xmlns:ns3="bc24777f-78b6-4f3c-a73a-d5fa08e4d537" targetNamespace="http://schemas.microsoft.com/office/2006/metadata/properties" ma:root="true" ma:fieldsID="2a0acd45fe6cc66a06723547185abeb0" ns2:_="" ns3:_="">
    <xsd:import namespace="c9077d15-72ed-4fec-bcfe-3472729e9195"/>
    <xsd:import namespace="bc24777f-78b6-4f3c-a73a-d5fa08e4d5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077d15-72ed-4fec-bcfe-3472729e91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7fbe3b91-0d7a-4fca-85de-75d49bc052c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4777f-78b6-4f3c-a73a-d5fa08e4d53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23888c3-3691-4ee2-9093-74875a1c94d8}" ma:internalName="TaxCatchAll" ma:showField="CatchAllData" ma:web="bc24777f-78b6-4f3c-a73a-d5fa08e4d5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6B7BE2-63AD-4C37-AC44-F0E4FC348E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26B806-0237-4942-A1FD-5C97285908C2}">
  <ds:schemaRefs>
    <ds:schemaRef ds:uri="http://purl.org/dc/terms/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bc24777f-78b6-4f3c-a73a-d5fa08e4d537"/>
    <ds:schemaRef ds:uri="c9077d15-72ed-4fec-bcfe-3472729e919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7B9C8326-17BB-45BD-9C1C-A05512924E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077d15-72ed-4fec-bcfe-3472729e9195"/>
    <ds:schemaRef ds:uri="bc24777f-78b6-4f3c-a73a-d5fa08e4d5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22_FCC - Copy</Template>
  <TotalTime>0</TotalTime>
  <Words>2901</Words>
  <Application>Microsoft Office PowerPoint</Application>
  <PresentationFormat>Widescreen</PresentationFormat>
  <Paragraphs>412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Meiryo UI</vt:lpstr>
      <vt:lpstr>Abadi</vt:lpstr>
      <vt:lpstr>Aptos</vt:lpstr>
      <vt:lpstr>Arial</vt:lpstr>
      <vt:lpstr>Calibri</vt:lpstr>
      <vt:lpstr>Calibri Light</vt:lpstr>
      <vt:lpstr>Cambria Math</vt:lpstr>
      <vt:lpstr>Rockwell</vt:lpstr>
      <vt:lpstr>Segoe UI Emoji</vt:lpstr>
      <vt:lpstr>Segoe UI Variable Small</vt:lpstr>
      <vt:lpstr>Symbol</vt:lpstr>
      <vt:lpstr>Wingdings</vt:lpstr>
      <vt:lpstr>Benutzerdefiniertes Design</vt:lpstr>
      <vt:lpstr>PowerPoint Presentation</vt:lpstr>
      <vt:lpstr>Outlook</vt:lpstr>
      <vt:lpstr>The FCCee injector layout: focus on the high energy linac</vt:lpstr>
      <vt:lpstr>PowerPoint Presentation</vt:lpstr>
      <vt:lpstr>Wakefields along the linac</vt:lpstr>
      <vt:lpstr>PowerPoint Presentation</vt:lpstr>
      <vt:lpstr>Static effects: assumptions and procedures</vt:lpstr>
      <vt:lpstr>Heritage from the different designs</vt:lpstr>
      <vt:lpstr>PowerPoint Presentation</vt:lpstr>
      <vt:lpstr>“Painting” of the transverse phase space and jitter</vt:lpstr>
      <vt:lpstr>Dynamic: example of dependences</vt:lpstr>
      <vt:lpstr>Dynamic: single-bunch</vt:lpstr>
      <vt:lpstr>Dynamic: multi-bunch effects</vt:lpstr>
      <vt:lpstr>The zoo of the effects: optimize what by what?</vt:lpstr>
      <vt:lpstr>The winner configuration</vt:lpstr>
      <vt:lpstr>PowerPoint Presentation</vt:lpstr>
      <vt:lpstr>From the DR to the HE linac beam preparation: BC</vt:lpstr>
      <vt:lpstr>BC: full 6D beam characterization</vt:lpstr>
      <vt:lpstr>Energy compressor (EC)</vt:lpstr>
      <vt:lpstr>From the BD design to the technical design</vt:lpstr>
      <vt:lpstr>PowerPoint Presentation</vt:lpstr>
      <vt:lpstr>FCCee – SLAC collaboration at FACET-II</vt:lpstr>
      <vt:lpstr>FCC-ee injector complex layout</vt:lpstr>
      <vt:lpstr>FCC-ee injector complex layout</vt:lpstr>
      <vt:lpstr>Bunch compression and emittance growth: reality</vt:lpstr>
      <vt:lpstr>Bunch compression and emittance growth: reality vs simulations</vt:lpstr>
      <vt:lpstr>FCC-ee injector complex layout</vt:lpstr>
      <vt:lpstr>Beam transfer jitter damping: what is the mechanism?</vt:lpstr>
      <vt:lpstr>Experimental demonstration at FACET-II </vt:lpstr>
      <vt:lpstr>Conclusions and outlook</vt:lpstr>
      <vt:lpstr>Acknowledgments…</vt:lpstr>
      <vt:lpstr>Conclusions and outlook</vt:lpstr>
    </vt:vector>
  </TitlesOfParts>
  <Company>PSI - Paul Scherrer Institut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S. Bettoni, …</dc:title>
  <dc:creator>Bettoni Simona</dc:creator>
  <dc:description>erstellt durch Vorlagenbauer.ch</dc:description>
  <cp:lastModifiedBy>Bettoni, Simona</cp:lastModifiedBy>
  <cp:revision>2279</cp:revision>
  <cp:lastPrinted>2025-07-23T12:09:10Z</cp:lastPrinted>
  <dcterms:created xsi:type="dcterms:W3CDTF">2025-06-30T09:44:17Z</dcterms:created>
  <dcterms:modified xsi:type="dcterms:W3CDTF">2026-09-13T17:49:00Z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0x0101000E594130A2AF244FBF3F304D904ED593</vt:lpwstr>
  </property>
  <property fmtid="{D5CDD505-2E9C-101B-9397-08002B2CF9AE}" pid="3" name="MediaServiceImageTags">
    <vt:lpwstr/>
  </property>
</Properties>
</file>