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26"/>
  </p:notesMasterIdLst>
  <p:sldIdLst>
    <p:sldId id="4786" r:id="rId3"/>
    <p:sldId id="4813" r:id="rId4"/>
    <p:sldId id="428" r:id="rId5"/>
    <p:sldId id="437" r:id="rId6"/>
    <p:sldId id="439" r:id="rId7"/>
    <p:sldId id="337" r:id="rId8"/>
    <p:sldId id="339" r:id="rId9"/>
    <p:sldId id="341" r:id="rId10"/>
    <p:sldId id="298" r:id="rId11"/>
    <p:sldId id="394" r:id="rId12"/>
    <p:sldId id="391" r:id="rId13"/>
    <p:sldId id="349" r:id="rId14"/>
    <p:sldId id="347" r:id="rId15"/>
    <p:sldId id="4774" r:id="rId16"/>
    <p:sldId id="4788" r:id="rId17"/>
    <p:sldId id="372" r:id="rId18"/>
    <p:sldId id="4817" r:id="rId19"/>
    <p:sldId id="4814" r:id="rId20"/>
    <p:sldId id="4816" r:id="rId21"/>
    <p:sldId id="4787" r:id="rId22"/>
    <p:sldId id="300" r:id="rId23"/>
    <p:sldId id="443" r:id="rId24"/>
    <p:sldId id="30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8" d="100"/>
          <a:sy n="98" d="100"/>
        </p:scale>
        <p:origin x="96" y="5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B89FEF-B54D-463F-A3E0-260D438673CC}"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798ED1-298B-4B69-A74A-A0C6E2122DD9}" type="slidenum">
              <a:rPr lang="en-GB" smtClean="0"/>
              <a:t>‹#›</a:t>
            </a:fld>
            <a:endParaRPr lang="en-GB"/>
          </a:p>
        </p:txBody>
      </p:sp>
    </p:spTree>
    <p:extLst>
      <p:ext uri="{BB962C8B-B14F-4D97-AF65-F5344CB8AC3E}">
        <p14:creationId xmlns:p14="http://schemas.microsoft.com/office/powerpoint/2010/main" val="297872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545FA-3C3F-468F-6B35-DD2320CAEB0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0F308B3-182A-26A0-1BD4-0A76522545FF}"/>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B71216A1-72DF-3CCA-82DE-C3BFC851D1C5}"/>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F0B6E1F6-D052-E8D2-5C56-0214FC5199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4012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D067E-5CA1-8FCC-2686-D5D91BFA1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4CB21-D6C5-3081-0EF3-16D820FD10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35914A-360C-B156-48FD-D59DC488FB8C}"/>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1EB98146-C528-2DE4-55E1-5354799273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FF0D36-1715-4846-9F48-FF8E9ADCD062}" type="slidenum">
              <a:rPr kumimoji="0" lang="en-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50202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58E64-2549-811C-BF55-F2C129A49D06}"/>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0909004C-D5F7-2D94-16CD-CA482669239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25ADCFC-0E93-E1D3-6318-0E81D22BEC4D}"/>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B999B0F4-4554-4322-E621-47014A8E00E0}"/>
              </a:ext>
            </a:extLst>
          </p:cNvPr>
          <p:cNvSpPr>
            <a:spLocks noGrp="1"/>
          </p:cNvSpPr>
          <p:nvPr>
            <p:ph type="sldNum" sz="quarter" idx="5"/>
          </p:nvPr>
        </p:nvSpPr>
        <p:spPr/>
        <p:txBody>
          <a:bodyPr/>
          <a:lstStyle/>
          <a:p>
            <a:fld id="{7EC2DBE1-9F03-2849-B561-D40F3D0A16A4}" type="slidenum">
              <a:rPr lang="cs-CZ" smtClean="0"/>
              <a:t>6</a:t>
            </a:fld>
            <a:endParaRPr lang="cs-CZ"/>
          </a:p>
        </p:txBody>
      </p:sp>
    </p:spTree>
    <p:extLst>
      <p:ext uri="{BB962C8B-B14F-4D97-AF65-F5344CB8AC3E}">
        <p14:creationId xmlns:p14="http://schemas.microsoft.com/office/powerpoint/2010/main" val="1385261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0577A-43A4-B0BA-1511-AFB3F8ABC404}"/>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B14CFCB-D12A-AD34-30AB-00D0A83784B8}"/>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D4389D3-2024-6FCA-56B0-F9EA5FA1141E}"/>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77C8245D-6F5F-F9A1-01FE-9E12AF8D07D5}"/>
              </a:ext>
            </a:extLst>
          </p:cNvPr>
          <p:cNvSpPr>
            <a:spLocks noGrp="1"/>
          </p:cNvSpPr>
          <p:nvPr>
            <p:ph type="sldNum" sz="quarter" idx="5"/>
          </p:nvPr>
        </p:nvSpPr>
        <p:spPr/>
        <p:txBody>
          <a:bodyPr/>
          <a:lstStyle/>
          <a:p>
            <a:fld id="{7EC2DBE1-9F03-2849-B561-D40F3D0A16A4}" type="slidenum">
              <a:rPr lang="cs-CZ" smtClean="0"/>
              <a:t>7</a:t>
            </a:fld>
            <a:endParaRPr lang="cs-CZ"/>
          </a:p>
        </p:txBody>
      </p:sp>
    </p:spTree>
    <p:extLst>
      <p:ext uri="{BB962C8B-B14F-4D97-AF65-F5344CB8AC3E}">
        <p14:creationId xmlns:p14="http://schemas.microsoft.com/office/powerpoint/2010/main" val="2416687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7B9FC-49DB-58E8-CADA-703F0D5063DC}"/>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BE27E69-538F-641C-4747-16EE28C02495}"/>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6F234EB9-9BA2-0EF0-ACC1-68084D97F216}"/>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4481773A-5168-4755-1C81-3BDCC026ABD7}"/>
              </a:ext>
            </a:extLst>
          </p:cNvPr>
          <p:cNvSpPr>
            <a:spLocks noGrp="1"/>
          </p:cNvSpPr>
          <p:nvPr>
            <p:ph type="sldNum" sz="quarter" idx="5"/>
          </p:nvPr>
        </p:nvSpPr>
        <p:spPr/>
        <p:txBody>
          <a:bodyPr/>
          <a:lstStyle/>
          <a:p>
            <a:fld id="{7EC2DBE1-9F03-2849-B561-D40F3D0A16A4}" type="slidenum">
              <a:rPr lang="cs-CZ" smtClean="0"/>
              <a:t>8</a:t>
            </a:fld>
            <a:endParaRPr lang="cs-CZ"/>
          </a:p>
        </p:txBody>
      </p:sp>
    </p:spTree>
    <p:extLst>
      <p:ext uri="{BB962C8B-B14F-4D97-AF65-F5344CB8AC3E}">
        <p14:creationId xmlns:p14="http://schemas.microsoft.com/office/powerpoint/2010/main" val="426555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6879F-D565-4D0B-3E1E-89668D9C719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DCF08B9E-64C3-EAD1-F699-13DB19933BC4}"/>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0AD5A9E-F598-42A2-5B35-D050A0B5D629}"/>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0277A765-3EA3-6CA8-087F-E84857ABBA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5497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077A-0DCA-90D7-B715-E6E8258C640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12D2EAD-5F68-0E17-3558-F2CB0BA8FE7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235EFF8F-6923-F9F1-651A-77585B6D4A59}"/>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CB19978C-7455-C273-6AE0-94708964B647}"/>
              </a:ext>
            </a:extLst>
          </p:cNvPr>
          <p:cNvSpPr>
            <a:spLocks noGrp="1"/>
          </p:cNvSpPr>
          <p:nvPr>
            <p:ph type="sldNum" sz="quarter" idx="5"/>
          </p:nvPr>
        </p:nvSpPr>
        <p:spPr/>
        <p:txBody>
          <a:bodyPr/>
          <a:lstStyle/>
          <a:p>
            <a:fld id="{7EC2DBE1-9F03-2849-B561-D40F3D0A16A4}" type="slidenum">
              <a:rPr lang="cs-CZ" smtClean="0"/>
              <a:t>10</a:t>
            </a:fld>
            <a:endParaRPr lang="cs-CZ"/>
          </a:p>
        </p:txBody>
      </p:sp>
    </p:spTree>
    <p:extLst>
      <p:ext uri="{BB962C8B-B14F-4D97-AF65-F5344CB8AC3E}">
        <p14:creationId xmlns:p14="http://schemas.microsoft.com/office/powerpoint/2010/main" val="731466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B6B97-358E-37A1-EE6A-33B166DE59A5}"/>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C3DBC51F-E89A-0BE9-77AA-2B0B8F28FAA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993550A-9398-5D60-F761-7C5DE65954AE}"/>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8E3EBB93-31FE-201A-D770-E75FCAD48870}"/>
              </a:ext>
            </a:extLst>
          </p:cNvPr>
          <p:cNvSpPr>
            <a:spLocks noGrp="1"/>
          </p:cNvSpPr>
          <p:nvPr>
            <p:ph type="sldNum" sz="quarter" idx="5"/>
          </p:nvPr>
        </p:nvSpPr>
        <p:spPr/>
        <p:txBody>
          <a:bodyPr/>
          <a:lstStyle/>
          <a:p>
            <a:fld id="{7EC2DBE1-9F03-2849-B561-D40F3D0A16A4}" type="slidenum">
              <a:rPr lang="cs-CZ" smtClean="0"/>
              <a:t>11</a:t>
            </a:fld>
            <a:endParaRPr lang="cs-CZ"/>
          </a:p>
        </p:txBody>
      </p:sp>
    </p:spTree>
    <p:extLst>
      <p:ext uri="{BB962C8B-B14F-4D97-AF65-F5344CB8AC3E}">
        <p14:creationId xmlns:p14="http://schemas.microsoft.com/office/powerpoint/2010/main" val="513088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FDBBF-6B44-F5D5-CDDC-5E2E37EF574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F91F185F-FED3-94EA-8D4C-B88D48F82ED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559318DD-6B57-2CBD-7F0C-BCD4937B9902}"/>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E749773F-E3C9-973E-1480-D9B5284D9BD5}"/>
              </a:ext>
            </a:extLst>
          </p:cNvPr>
          <p:cNvSpPr>
            <a:spLocks noGrp="1"/>
          </p:cNvSpPr>
          <p:nvPr>
            <p:ph type="sldNum" sz="quarter" idx="5"/>
          </p:nvPr>
        </p:nvSpPr>
        <p:spPr/>
        <p:txBody>
          <a:bodyPr/>
          <a:lstStyle/>
          <a:p>
            <a:fld id="{7EC2DBE1-9F03-2849-B561-D40F3D0A16A4}" type="slidenum">
              <a:rPr lang="cs-CZ" smtClean="0"/>
              <a:t>12</a:t>
            </a:fld>
            <a:endParaRPr lang="cs-CZ"/>
          </a:p>
        </p:txBody>
      </p:sp>
    </p:spTree>
    <p:extLst>
      <p:ext uri="{BB962C8B-B14F-4D97-AF65-F5344CB8AC3E}">
        <p14:creationId xmlns:p14="http://schemas.microsoft.com/office/powerpoint/2010/main" val="267481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5651E-5753-ADB9-F168-244EF77112E2}"/>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34BE997-79D2-243B-BDC5-20224A7316DC}"/>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130C1654-27B3-09B9-B3D0-4E70961E90F8}"/>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4B35585B-A5E7-8688-EA15-1B37A4AF7802}"/>
              </a:ext>
            </a:extLst>
          </p:cNvPr>
          <p:cNvSpPr>
            <a:spLocks noGrp="1"/>
          </p:cNvSpPr>
          <p:nvPr>
            <p:ph type="sldNum" sz="quarter" idx="5"/>
          </p:nvPr>
        </p:nvSpPr>
        <p:spPr/>
        <p:txBody>
          <a:bodyPr/>
          <a:lstStyle/>
          <a:p>
            <a:fld id="{7EC2DBE1-9F03-2849-B561-D40F3D0A16A4}" type="slidenum">
              <a:rPr lang="cs-CZ" smtClean="0"/>
              <a:t>13</a:t>
            </a:fld>
            <a:endParaRPr lang="cs-CZ"/>
          </a:p>
        </p:txBody>
      </p:sp>
    </p:spTree>
    <p:extLst>
      <p:ext uri="{BB962C8B-B14F-4D97-AF65-F5344CB8AC3E}">
        <p14:creationId xmlns:p14="http://schemas.microsoft.com/office/powerpoint/2010/main" val="1735375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5175" y="900113"/>
            <a:ext cx="5559425" cy="3127375"/>
          </a:xfrm>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83C81C81-E364-4366-A610-2DB15FF98538}" type="slidenum">
              <a:rPr lang="de-CH" smtClean="0"/>
              <a:pPr/>
              <a:t>14</a:t>
            </a:fld>
            <a:endParaRPr lang="de-CH"/>
          </a:p>
        </p:txBody>
      </p:sp>
    </p:spTree>
    <p:extLst>
      <p:ext uri="{BB962C8B-B14F-4D97-AF65-F5344CB8AC3E}">
        <p14:creationId xmlns:p14="http://schemas.microsoft.com/office/powerpoint/2010/main" val="4273702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C9F06-9766-D989-9A2A-B220739DFC7A}"/>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B38E4690-C535-2820-86C7-2F0DD246767D}"/>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7B74F011-1B13-5273-DFCA-85446BA956AF}"/>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2DBC6F76-58B2-57A1-3376-A36920D44F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4059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44EDE-C226-01BE-DECA-126ED686A5F3}"/>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6BD6DD14-1688-55B8-332C-41EEEDA631C7}"/>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55E0036-7AA1-BC2E-12AE-93ADC8A4DE75}"/>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D89699BA-39B1-57D0-6D53-0F266102FF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1762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62755-04C1-CBB0-8D35-949F213D4B97}"/>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8DADBF1E-DAAD-377F-5914-1585FCED4E4E}"/>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FC344B8E-074A-2988-A23E-DF2F212E0355}"/>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882F5EA2-4682-2F25-6FDF-A88B607D08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9264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AD326-281A-9B06-DF4B-85BF57877BD8}"/>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29919F5D-0027-5145-6066-A5DF9A5B2AEB}"/>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49E71ACB-0387-6CE9-7880-1906BE2995AC}"/>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868FD095-F7A5-237F-2293-02A739756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7463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E0A96-20CE-041A-F850-F8D753246EA9}"/>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D62C09F-716F-2AC3-D747-C77F32C54F8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38761E7E-D85C-DD80-6973-49B6C69231EF}"/>
              </a:ext>
            </a:extLst>
          </p:cNvPr>
          <p:cNvSpPr>
            <a:spLocks noGrp="1"/>
          </p:cNvSpPr>
          <p:nvPr>
            <p:ph type="body" idx="1"/>
          </p:nvPr>
        </p:nvSpPr>
        <p:spPr/>
        <p:txBody>
          <a:bodyPr/>
          <a:lstStyle/>
          <a:p>
            <a:endParaRPr lang="cs-CZ" dirty="0"/>
          </a:p>
        </p:txBody>
      </p:sp>
      <p:sp>
        <p:nvSpPr>
          <p:cNvPr id="4" name="Zástupný symbol pro číslo snímku 3">
            <a:extLst>
              <a:ext uri="{FF2B5EF4-FFF2-40B4-BE49-F238E27FC236}">
                <a16:creationId xmlns:a16="http://schemas.microsoft.com/office/drawing/2014/main" id="{6BA6BCDB-2C25-4BC9-EB12-F90D168EBD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C2DBE1-9F03-2849-B561-D40F3D0A16A4}" type="slidenum">
              <a:rPr kumimoji="0" lang="cs-CZ"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cs-CZ"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9152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6FFCC-8423-D60A-179F-5E5573255D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D4072F2-CDD5-D9A5-0FAE-0C7CAA05A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E7A1B-75FE-D37E-B355-00798D80F74D}"/>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C984F780-08B0-1B8F-7495-FD97DF00B1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671168-3B02-B7EA-79D8-432F0E25C035}"/>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1728868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895B3-4BDB-8879-2F85-51744D35B2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03ED13-543D-8407-7C34-BB67700820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02CA1C-507F-A058-5705-1BBDB370A4A3}"/>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9E719DF9-F243-D9D5-C9C0-3235922319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2A0357-B1C7-F1E3-7A8A-F290F5EC3F3F}"/>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1126358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6B3FB-9C4E-3DF8-8A14-FF18272B4FB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07C35C-77A7-7F1C-7950-73A9DF079B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2E7037-20D9-0D14-B335-A0B6AD03FEBE}"/>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DC15CACF-1F66-F566-F77D-7DB27685E7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B24E15-3805-CA98-B0BA-A4CC235A496A}"/>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4042198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5FDF4-9959-AD93-76B1-8AD8FDFF5C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FFD9FC-AC66-F195-7582-FCF9F41D5D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99F75F-10FD-FEE0-F149-6EEC5397A6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AD4E83E-2694-8E36-6503-93A5E1121ED0}"/>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6" name="Footer Placeholder 5">
            <a:extLst>
              <a:ext uri="{FF2B5EF4-FFF2-40B4-BE49-F238E27FC236}">
                <a16:creationId xmlns:a16="http://schemas.microsoft.com/office/drawing/2014/main" id="{E871F503-0F17-0CAD-5F70-BB097AD74C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9EE3DE-53AA-C4F0-0F2E-BCEDB0E45E69}"/>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1585891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A02E3-D66A-B10A-A120-D2023FF3DE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5028EC-F612-43D0-4B48-CC558C88B3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EFFB06-C0CC-CDEB-3E3C-FAC60958EF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445620-3337-C2C9-81A1-94A9311EC1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8B754B-5CC1-1007-1DA9-4D136AE5843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7A08AC5-B4EB-D8A2-962B-8F24E80580E1}"/>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8" name="Footer Placeholder 7">
            <a:extLst>
              <a:ext uri="{FF2B5EF4-FFF2-40B4-BE49-F238E27FC236}">
                <a16:creationId xmlns:a16="http://schemas.microsoft.com/office/drawing/2014/main" id="{92E25973-4ACA-320C-47DD-CDF8A7E971D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A71096D-3123-E3BE-DB2C-83D01F87CAA7}"/>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38850519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23B88-C947-42AB-289F-0FAE5431A4D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A1FBB-30C6-FE80-E9A1-9F54B6B5555F}"/>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4" name="Footer Placeholder 3">
            <a:extLst>
              <a:ext uri="{FF2B5EF4-FFF2-40B4-BE49-F238E27FC236}">
                <a16:creationId xmlns:a16="http://schemas.microsoft.com/office/drawing/2014/main" id="{EC50CC3E-4EC9-B953-3A0A-73728E80E44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FC594D-AA29-A694-9B62-BFB91D711895}"/>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50294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29DD4-471C-0FCE-244E-DEAC06AB316A}"/>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3" name="Footer Placeholder 2">
            <a:extLst>
              <a:ext uri="{FF2B5EF4-FFF2-40B4-BE49-F238E27FC236}">
                <a16:creationId xmlns:a16="http://schemas.microsoft.com/office/drawing/2014/main" id="{07B52910-8238-9AFA-EF16-DA6FB8BF675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C0A891D-062B-C974-A480-AAE148B442E8}"/>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1360506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55F7-8A6D-2C45-45CD-17DFD3B9F1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E23562-529F-918E-4F6F-043614A3C6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C953088-53C1-11F1-EB89-5CCEE40DFE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560C67-E4B2-DC3A-D280-F2E74FF0EDB4}"/>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6" name="Footer Placeholder 5">
            <a:extLst>
              <a:ext uri="{FF2B5EF4-FFF2-40B4-BE49-F238E27FC236}">
                <a16:creationId xmlns:a16="http://schemas.microsoft.com/office/drawing/2014/main" id="{03EB479C-C4A7-5537-2578-CF8F24B1D8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9286DD3-40A0-40F2-1E46-B62B0D554C11}"/>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372095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70F71-2B87-94D7-9BD5-C73EECCD94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EA1B58A-DF95-7CD7-7734-A81CB7FB77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9FD5EC0-0591-4A16-6C02-8EABCA3EDE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FFCBC8-E177-54F5-673C-15924912AD40}"/>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6" name="Footer Placeholder 5">
            <a:extLst>
              <a:ext uri="{FF2B5EF4-FFF2-40B4-BE49-F238E27FC236}">
                <a16:creationId xmlns:a16="http://schemas.microsoft.com/office/drawing/2014/main" id="{33259D8C-F512-7FEF-6E33-04A27BDD22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08CC349-965F-E5C4-FDBA-08B7A72A4109}"/>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545521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6219-050C-20FA-073D-D2AB03D84B7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4C2D3F3-3ADD-0BC2-A5E0-8D43CC5EBA9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D6EF93-2B2C-F314-A044-EFC97F47FC96}"/>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009F84AF-E971-27CE-E29F-A43AAD56D6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569424F-3D5E-EB0F-24EE-0B70F9881F66}"/>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25606249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8EB3A7-1443-848E-6284-EE9EB84A35E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3BBC3A8-D06A-16BF-D186-7AD0C73289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9CE170-DF6E-7F7C-F370-B2092E1F2D4C}"/>
              </a:ext>
            </a:extLst>
          </p:cNvPr>
          <p:cNvSpPr>
            <a:spLocks noGrp="1"/>
          </p:cNvSpPr>
          <p:nvPr>
            <p:ph type="dt" sz="half" idx="10"/>
          </p:nvPr>
        </p:nvSpPr>
        <p:spPr/>
        <p:txBody>
          <a:body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398F6285-512E-60AE-A395-2171984DBDA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6E8A57-B3C1-A9E5-7C26-B9A20C1FACAD}"/>
              </a:ext>
            </a:extLst>
          </p:cNvPr>
          <p:cNvSpPr>
            <a:spLocks noGrp="1"/>
          </p:cNvSpPr>
          <p:nvPr>
            <p:ph type="sldNum" sz="quarter" idx="12"/>
          </p:nvPr>
        </p:nvSpPr>
        <p:spPr/>
        <p:txBody>
          <a:bodyPr/>
          <a:lstStyle/>
          <a:p>
            <a:fld id="{8E1AA4C1-18EA-4909-BA36-510DD7788C8E}" type="slidenum">
              <a:rPr lang="en-GB" smtClean="0"/>
              <a:t>‹#›</a:t>
            </a:fld>
            <a:endParaRPr lang="en-GB"/>
          </a:p>
        </p:txBody>
      </p:sp>
    </p:spTree>
    <p:extLst>
      <p:ext uri="{BB962C8B-B14F-4D97-AF65-F5344CB8AC3E}">
        <p14:creationId xmlns:p14="http://schemas.microsoft.com/office/powerpoint/2010/main" val="2787495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 Text + Image">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461B2ED-64C5-4FE7-BA91-2546FE3DABB1}"/>
              </a:ext>
            </a:extLst>
          </p:cNvPr>
          <p:cNvSpPr>
            <a:spLocks noGrp="1"/>
          </p:cNvSpPr>
          <p:nvPr>
            <p:ph type="sldNum" sz="quarter" idx="10"/>
          </p:nvPr>
        </p:nvSpPr>
        <p:spPr/>
        <p:txBody>
          <a:bodyPr/>
          <a:lstStyle/>
          <a:p>
            <a:fld id="{88A1DFE4-5FC5-43BD-BB7E-75EAD82B965F}" type="slidenum">
              <a:rPr lang="en-US" noProof="0" smtClean="0"/>
              <a:pPr/>
              <a:t>‹#›</a:t>
            </a:fld>
            <a:endParaRPr lang="en-US" noProof="0"/>
          </a:p>
        </p:txBody>
      </p:sp>
      <p:sp>
        <p:nvSpPr>
          <p:cNvPr id="8" name="Textplatzhalter 8">
            <a:extLst>
              <a:ext uri="{FF2B5EF4-FFF2-40B4-BE49-F238E27FC236}">
                <a16:creationId xmlns:a16="http://schemas.microsoft.com/office/drawing/2014/main" id="{49D831AE-EA9C-43ED-94DA-503FA68F90AC}"/>
              </a:ext>
            </a:extLst>
          </p:cNvPr>
          <p:cNvSpPr>
            <a:spLocks noGrp="1"/>
          </p:cNvSpPr>
          <p:nvPr>
            <p:ph type="body" sz="quarter" idx="12" hasCustomPrompt="1"/>
          </p:nvPr>
        </p:nvSpPr>
        <p:spPr>
          <a:xfrm>
            <a:off x="590400" y="1508789"/>
            <a:ext cx="11017800" cy="4578815"/>
          </a:xfrm>
        </p:spPr>
        <p:txBody>
          <a:bodyPr/>
          <a:lstStyle>
            <a:lvl1pPr marL="239989" indent="-239989">
              <a:lnSpc>
                <a:spcPct val="100000"/>
              </a:lnSpc>
              <a:spcBef>
                <a:spcPts val="1600"/>
              </a:spcBef>
              <a:buFont typeface="Arial" panose="020B0604020202020204" pitchFamily="34" charset="0"/>
              <a:buChar char="•"/>
              <a:defRPr sz="2000" b="0"/>
            </a:lvl1pPr>
            <a:lvl2pPr marL="479976" indent="-239989">
              <a:lnSpc>
                <a:spcPct val="100000"/>
              </a:lnSpc>
              <a:spcBef>
                <a:spcPts val="800"/>
              </a:spcBef>
              <a:spcAft>
                <a:spcPts val="267"/>
              </a:spcAft>
              <a:defRPr sz="1867"/>
            </a:lvl2pPr>
            <a:lvl3pPr marL="719965" indent="-239989">
              <a:lnSpc>
                <a:spcPct val="100000"/>
              </a:lnSpc>
              <a:spcBef>
                <a:spcPts val="267"/>
              </a:spcBef>
              <a:spcAft>
                <a:spcPts val="267"/>
              </a:spcAft>
              <a:defRPr sz="1600"/>
            </a:lvl3pPr>
            <a:lvl4pPr marL="959952" indent="-239989">
              <a:lnSpc>
                <a:spcPct val="100000"/>
              </a:lnSpc>
              <a:spcBef>
                <a:spcPts val="267"/>
              </a:spcBef>
              <a:spcAft>
                <a:spcPts val="267"/>
              </a:spcAft>
              <a:defRPr sz="1600"/>
            </a:lvl4pPr>
            <a:lvl5pPr>
              <a:spcBef>
                <a:spcPts val="800"/>
              </a:spcBef>
              <a:defRPr sz="1867"/>
            </a:lvl5pPr>
          </a:lstStyle>
          <a:p>
            <a:pPr lvl="0"/>
            <a:r>
              <a:rPr lang="en-US" noProof="0" dirty="0"/>
              <a:t>First Level (Running Text)</a:t>
            </a:r>
          </a:p>
          <a:p>
            <a:pPr lvl="1"/>
            <a:r>
              <a:rPr lang="en-US" noProof="0" dirty="0"/>
              <a:t>Second Level</a:t>
            </a:r>
          </a:p>
          <a:p>
            <a:pPr lvl="2"/>
            <a:r>
              <a:rPr lang="en-US" noProof="0" dirty="0"/>
              <a:t>Third Level</a:t>
            </a:r>
          </a:p>
          <a:p>
            <a:pPr lvl="3"/>
            <a:r>
              <a:rPr lang="en-US" noProof="0" dirty="0"/>
              <a:t>Fourth Level</a:t>
            </a:r>
          </a:p>
        </p:txBody>
      </p:sp>
      <p:sp>
        <p:nvSpPr>
          <p:cNvPr id="4" name="Titel 3">
            <a:extLst>
              <a:ext uri="{FF2B5EF4-FFF2-40B4-BE49-F238E27FC236}">
                <a16:creationId xmlns:a16="http://schemas.microsoft.com/office/drawing/2014/main" id="{25D6EFE5-C676-44A1-95E3-7BF41C1B224B}"/>
              </a:ext>
            </a:extLst>
          </p:cNvPr>
          <p:cNvSpPr>
            <a:spLocks noGrp="1"/>
          </p:cNvSpPr>
          <p:nvPr>
            <p:ph type="title" hasCustomPrompt="1"/>
          </p:nvPr>
        </p:nvSpPr>
        <p:spPr>
          <a:xfrm>
            <a:off x="590400" y="770401"/>
            <a:ext cx="11017800" cy="738387"/>
          </a:xfrm>
        </p:spPr>
        <p:txBody>
          <a:bodyPr/>
          <a:lstStyle/>
          <a:p>
            <a:r>
              <a:rPr lang="de-DE" dirty="0"/>
              <a:t>Add Title</a:t>
            </a:r>
            <a:endParaRPr lang="de-AT" dirty="0"/>
          </a:p>
        </p:txBody>
      </p:sp>
      <p:sp>
        <p:nvSpPr>
          <p:cNvPr id="12" name="Footer Placeholder 4">
            <a:extLst>
              <a:ext uri="{FF2B5EF4-FFF2-40B4-BE49-F238E27FC236}">
                <a16:creationId xmlns:a16="http://schemas.microsoft.com/office/drawing/2014/main" id="{B9F9A24C-7D35-3E62-A3A5-A4438BDD78EF}"/>
              </a:ext>
            </a:extLst>
          </p:cNvPr>
          <p:cNvSpPr>
            <a:spLocks noGrp="1"/>
          </p:cNvSpPr>
          <p:nvPr>
            <p:ph type="ftr" sz="quarter" idx="3"/>
          </p:nvPr>
        </p:nvSpPr>
        <p:spPr>
          <a:xfrm>
            <a:off x="1103447" y="60512"/>
            <a:ext cx="9985109" cy="366183"/>
          </a:xfrm>
          <a:prstGeom prst="rect">
            <a:avLst/>
          </a:prstGeom>
        </p:spPr>
        <p:txBody>
          <a:bodyPr vert="horz" lIns="91440" tIns="45720" rIns="91440" bIns="45720" rtlCol="0" anchor="ctr"/>
          <a:lstStyle>
            <a:lvl1pPr algn="ctr">
              <a:defRPr sz="1333">
                <a:solidFill>
                  <a:schemeClr val="bg1"/>
                </a:solidFill>
              </a:defRPr>
            </a:lvl1pPr>
          </a:lstStyle>
          <a:p>
            <a:endParaRPr lang="en-US"/>
          </a:p>
        </p:txBody>
      </p:sp>
    </p:spTree>
    <p:extLst>
      <p:ext uri="{BB962C8B-B14F-4D97-AF65-F5344CB8AC3E}">
        <p14:creationId xmlns:p14="http://schemas.microsoft.com/office/powerpoint/2010/main" val="2154590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ullete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marL="342900" indent="-342900">
              <a:buFont typeface="Arial" panose="020B0604020202020204" pitchFamily="34" charset="0"/>
              <a:buChar char="•"/>
              <a:defRPr>
                <a:solidFill>
                  <a:schemeClr val="tx2">
                    <a:lumMod val="50000"/>
                  </a:schemeClr>
                </a:solidFill>
              </a:defRPr>
            </a:lvl1pPr>
            <a:lvl2pPr marL="628650" indent="-261938">
              <a:buFont typeface="Arial" panose="020B0604020202020204" pitchFamily="34" charset="0"/>
              <a:buChar char="•"/>
              <a:tabLst/>
              <a:defRPr sz="1800">
                <a:solidFill>
                  <a:schemeClr val="tx2">
                    <a:lumMod val="50000"/>
                  </a:schemeClr>
                </a:solidFill>
              </a:defRPr>
            </a:lvl2pPr>
            <a:lvl3pPr marL="889000" indent="-260350">
              <a:buSzPct val="100000"/>
              <a:buFont typeface="Arial" panose="020B0604020202020204" pitchFamily="34" charset="0"/>
              <a:buChar char="•"/>
              <a:tabLst/>
              <a:defRPr sz="1800">
                <a:solidFill>
                  <a:schemeClr val="tx2">
                    <a:lumMod val="50000"/>
                  </a:schemeClr>
                </a:solidFill>
              </a:defRPr>
            </a:lvl3pPr>
            <a:lvl4pPr marL="1209675" indent="-269875">
              <a:buSzPct val="100000"/>
              <a:buFont typeface="Arial" panose="020B0604020202020204" pitchFamily="34" charset="0"/>
              <a:buChar char="•"/>
              <a:tabLst/>
              <a:defRPr sz="1600">
                <a:solidFill>
                  <a:schemeClr val="tx2">
                    <a:lumMod val="50000"/>
                  </a:schemeClr>
                </a:solidFill>
              </a:defRPr>
            </a:lvl4pPr>
            <a:lvl5pPr marL="2057400" indent="-228600">
              <a:buSzPct val="100000"/>
              <a:buFont typeface="Arial" charset="0"/>
              <a:buChar cha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0"/>
            <a:endParaRPr lang="en-US"/>
          </a:p>
        </p:txBody>
      </p:sp>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cs-CZ"/>
              <a:t>Kliknutím lze upravit styl.</a:t>
            </a:r>
            <a:endParaRPr lang="en-US"/>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fld id="{4D6EE3B8-3A05-44DD-AD84-D960840E590A}" type="datetime3">
              <a:rPr lang="en-US" smtClean="0"/>
              <a:t>14 September 2026</a:t>
            </a:fld>
            <a:endParaRPr lang="en-US"/>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GB"/>
              <a:t>Zdeněk Vostřel | Update</a:t>
            </a:r>
            <a:endParaRPr lang="en-US"/>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4076559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nte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a:t>Add Title</a:t>
            </a:r>
          </a:p>
        </p:txBody>
      </p:sp>
      <p:sp>
        <p:nvSpPr>
          <p:cNvPr id="3" name="Inhaltsplatzhalter 2"/>
          <p:cNvSpPr>
            <a:spLocks noGrp="1"/>
          </p:cNvSpPr>
          <p:nvPr>
            <p:ph idx="1" hasCustomPrompt="1"/>
          </p:nvPr>
        </p:nvSpPr>
        <p:spPr>
          <a:xfrm>
            <a:off x="695326" y="1376773"/>
            <a:ext cx="5291476"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a:t>Add Content</a:t>
            </a:r>
          </a:p>
          <a:p>
            <a:pPr lvl="1"/>
            <a:r>
              <a:rPr lang="en-GB" noProof="0"/>
              <a:t>Second Level</a:t>
            </a:r>
          </a:p>
          <a:p>
            <a:pPr lvl="2"/>
            <a:r>
              <a:rPr lang="en-GB" noProof="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9FD62ED3-1367-4CE8-935E-77100ADA2DEE}" type="datetime1">
              <a:rPr lang="de-CH" noProof="0" smtClean="0"/>
              <a:t>14.09.2026</a:t>
            </a:fld>
            <a:endParaRPr lang="en-GB" noProof="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a:p>
        </p:txBody>
      </p:sp>
      <p:sp>
        <p:nvSpPr>
          <p:cNvPr id="8" name="Inhaltsplatzhalter 2">
            <a:extLst>
              <a:ext uri="{FF2B5EF4-FFF2-40B4-BE49-F238E27FC236}">
                <a16:creationId xmlns:a16="http://schemas.microsoft.com/office/drawing/2014/main" id="{03327075-DC64-5DAB-E02B-8A18CBF5A994}"/>
              </a:ext>
            </a:extLst>
          </p:cNvPr>
          <p:cNvSpPr>
            <a:spLocks noGrp="1"/>
          </p:cNvSpPr>
          <p:nvPr>
            <p:ph idx="13" hasCustomPrompt="1"/>
          </p:nvPr>
        </p:nvSpPr>
        <p:spPr>
          <a:xfrm>
            <a:off x="6205201" y="1376773"/>
            <a:ext cx="5291474"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a:t>Add Content</a:t>
            </a:r>
          </a:p>
          <a:p>
            <a:pPr lvl="1"/>
            <a:r>
              <a:rPr lang="en-GB" noProof="0"/>
              <a:t>Second Level</a:t>
            </a:r>
          </a:p>
          <a:p>
            <a:pPr lvl="2"/>
            <a:r>
              <a:rPr lang="en-GB" noProof="0"/>
              <a:t>Third Level</a:t>
            </a:r>
          </a:p>
        </p:txBody>
      </p:sp>
    </p:spTree>
    <p:extLst>
      <p:ext uri="{BB962C8B-B14F-4D97-AF65-F5344CB8AC3E}">
        <p14:creationId xmlns:p14="http://schemas.microsoft.com/office/powerpoint/2010/main" val="891923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Logo Slide">
    <p:bg>
      <p:bgPr>
        <a:solidFill>
          <a:schemeClr val="tx1"/>
        </a:solidFill>
        <a:effectLst/>
      </p:bgPr>
    </p:bg>
    <p:spTree>
      <p:nvGrpSpPr>
        <p:cNvPr id="1" name=""/>
        <p:cNvGrpSpPr/>
        <p:nvPr/>
      </p:nvGrpSpPr>
      <p:grpSpPr>
        <a:xfrm>
          <a:off x="0" y="0"/>
          <a:ext cx="0" cy="0"/>
          <a:chOff x="0" y="0"/>
          <a:chExt cx="0" cy="0"/>
        </a:xfrm>
      </p:grpSpPr>
      <p:pic>
        <p:nvPicPr>
          <p:cNvPr id="4" name="Image 2" descr="logooutline.eps">
            <a:extLst>
              <a:ext uri="{FF2B5EF4-FFF2-40B4-BE49-F238E27FC236}">
                <a16:creationId xmlns:a16="http://schemas.microsoft.com/office/drawing/2014/main" id="{ED75A508-7D60-F841-B3C4-7CB2A400A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36403" y="2169047"/>
            <a:ext cx="2520000" cy="2494674"/>
          </a:xfrm>
          <a:prstGeom prst="rect">
            <a:avLst/>
          </a:prstGeom>
        </p:spPr>
      </p:pic>
    </p:spTree>
    <p:extLst>
      <p:ext uri="{BB962C8B-B14F-4D97-AF65-F5344CB8AC3E}">
        <p14:creationId xmlns:p14="http://schemas.microsoft.com/office/powerpoint/2010/main" val="42814661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46163"/>
            <a:ext cx="9144000" cy="2387600"/>
          </a:xfrm>
        </p:spPr>
        <p:txBody>
          <a:bodyPr anchor="b"/>
          <a:lstStyle>
            <a:lvl1pPr algn="ctr">
              <a:defRPr sz="6000"/>
            </a:lvl1pPr>
          </a:lstStyle>
          <a:p>
            <a:r>
              <a:rPr lang="cs-CZ"/>
              <a:t>Kliknutím lze upravit styl.</a:t>
            </a:r>
            <a:endParaRPr lang="en-US"/>
          </a:p>
        </p:txBody>
      </p:sp>
      <p:sp>
        <p:nvSpPr>
          <p:cNvPr id="3" name="Subtitle 2"/>
          <p:cNvSpPr>
            <a:spLocks noGrp="1"/>
          </p:cNvSpPr>
          <p:nvPr>
            <p:ph type="subTitle" idx="1"/>
          </p:nvPr>
        </p:nvSpPr>
        <p:spPr>
          <a:xfrm>
            <a:off x="1524000" y="3602038"/>
            <a:ext cx="9144000" cy="1655762"/>
          </a:xfrm>
        </p:spPr>
        <p:txBody>
          <a:bodyPr>
            <a:no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a:p>
        </p:txBody>
      </p:sp>
      <p:sp>
        <p:nvSpPr>
          <p:cNvPr id="7" name="Date Placeholder 6">
            <a:extLst>
              <a:ext uri="{FF2B5EF4-FFF2-40B4-BE49-F238E27FC236}">
                <a16:creationId xmlns:a16="http://schemas.microsoft.com/office/drawing/2014/main" id="{119B3E2A-0B0F-434E-B8B5-23D05F72C797}"/>
              </a:ext>
            </a:extLst>
          </p:cNvPr>
          <p:cNvSpPr>
            <a:spLocks noGrp="1"/>
          </p:cNvSpPr>
          <p:nvPr>
            <p:ph type="dt" sz="half" idx="10"/>
          </p:nvPr>
        </p:nvSpPr>
        <p:spPr/>
        <p:txBody>
          <a:bodyPr/>
          <a:lstStyle/>
          <a:p>
            <a:fld id="{49D35CFE-6482-42B6-9DBC-47F9EC13A045}" type="datetime3">
              <a:rPr lang="en-US" smtClean="0"/>
              <a:t>14 September 2026</a:t>
            </a:fld>
            <a:endParaRPr lang="en-US"/>
          </a:p>
        </p:txBody>
      </p:sp>
      <p:sp>
        <p:nvSpPr>
          <p:cNvPr id="8" name="Footer Placeholder 7">
            <a:extLst>
              <a:ext uri="{FF2B5EF4-FFF2-40B4-BE49-F238E27FC236}">
                <a16:creationId xmlns:a16="http://schemas.microsoft.com/office/drawing/2014/main" id="{33CECA80-B569-3D47-B163-138B2BA81B88}"/>
              </a:ext>
            </a:extLst>
          </p:cNvPr>
          <p:cNvSpPr>
            <a:spLocks noGrp="1"/>
          </p:cNvSpPr>
          <p:nvPr>
            <p:ph type="ftr" sz="quarter" idx="11"/>
          </p:nvPr>
        </p:nvSpPr>
        <p:spPr/>
        <p:txBody>
          <a:bodyPr/>
          <a:lstStyle/>
          <a:p>
            <a:r>
              <a:rPr lang="en-GB"/>
              <a:t>Zdeněk Vostřel | Update</a:t>
            </a:r>
            <a:endParaRPr lang="en-US"/>
          </a:p>
        </p:txBody>
      </p:sp>
      <p:sp>
        <p:nvSpPr>
          <p:cNvPr id="9" name="Slide Number Placeholder 8">
            <a:extLst>
              <a:ext uri="{FF2B5EF4-FFF2-40B4-BE49-F238E27FC236}">
                <a16:creationId xmlns:a16="http://schemas.microsoft.com/office/drawing/2014/main" id="{EFD8CA65-7C13-A442-AF74-D3BBDBCB28BF}"/>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26823016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with logo">
    <p:bg>
      <p:bgPr>
        <a:solidFill>
          <a:schemeClr val="tx1"/>
        </a:solidFill>
        <a:effectLst/>
      </p:bgPr>
    </p:bg>
    <p:spTree>
      <p:nvGrpSpPr>
        <p:cNvPr id="1" name=""/>
        <p:cNvGrpSpPr/>
        <p:nvPr/>
      </p:nvGrpSpPr>
      <p:grpSpPr>
        <a:xfrm>
          <a:off x="0" y="0"/>
          <a:ext cx="0" cy="0"/>
          <a:chOff x="0" y="0"/>
          <a:chExt cx="0" cy="0"/>
        </a:xfrm>
      </p:grpSpPr>
      <p:pic>
        <p:nvPicPr>
          <p:cNvPr id="4" name="Image 2" descr="logooutline.eps">
            <a:extLst>
              <a:ext uri="{FF2B5EF4-FFF2-40B4-BE49-F238E27FC236}">
                <a16:creationId xmlns:a16="http://schemas.microsoft.com/office/drawing/2014/main" id="{ED75A508-7D60-F841-B3C4-7CB2A400A8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6130" y="710117"/>
            <a:ext cx="1990424" cy="1970420"/>
          </a:xfrm>
          <a:prstGeom prst="rect">
            <a:avLst/>
          </a:prstGeom>
        </p:spPr>
      </p:pic>
      <p:sp>
        <p:nvSpPr>
          <p:cNvPr id="3" name="Title 1">
            <a:extLst>
              <a:ext uri="{FF2B5EF4-FFF2-40B4-BE49-F238E27FC236}">
                <a16:creationId xmlns:a16="http://schemas.microsoft.com/office/drawing/2014/main" id="{56F8ADC9-30DB-1243-8F69-09A7AAEA849D}"/>
              </a:ext>
            </a:extLst>
          </p:cNvPr>
          <p:cNvSpPr>
            <a:spLocks noGrp="1"/>
          </p:cNvSpPr>
          <p:nvPr>
            <p:ph type="ctrTitle" hasCustomPrompt="1"/>
          </p:nvPr>
        </p:nvSpPr>
        <p:spPr>
          <a:xfrm>
            <a:off x="407987" y="3429000"/>
            <a:ext cx="11376025" cy="2153265"/>
          </a:xfrm>
        </p:spPr>
        <p:txBody>
          <a:bodyPr anchor="t" anchorCtr="0"/>
          <a:lstStyle>
            <a:lvl1pPr algn="l">
              <a:defRPr sz="5000">
                <a:solidFill>
                  <a:schemeClr val="bg1"/>
                </a:solidFill>
              </a:defRPr>
            </a:lvl1pPr>
          </a:lstStyle>
          <a:p>
            <a:r>
              <a:rPr lang="en-US"/>
              <a:t>Click to edit Master title style</a:t>
            </a:r>
            <a:br>
              <a:rPr lang="en-US"/>
            </a:br>
            <a:endParaRPr lang="en-US"/>
          </a:p>
        </p:txBody>
      </p:sp>
      <p:sp>
        <p:nvSpPr>
          <p:cNvPr id="5" name="Subtitle 2">
            <a:extLst>
              <a:ext uri="{FF2B5EF4-FFF2-40B4-BE49-F238E27FC236}">
                <a16:creationId xmlns:a16="http://schemas.microsoft.com/office/drawing/2014/main" id="{D56D6D28-7860-E045-9091-E722B9476DB3}"/>
              </a:ext>
            </a:extLst>
          </p:cNvPr>
          <p:cNvSpPr>
            <a:spLocks noGrp="1"/>
          </p:cNvSpPr>
          <p:nvPr>
            <p:ph type="subTitle" idx="1"/>
          </p:nvPr>
        </p:nvSpPr>
        <p:spPr>
          <a:xfrm>
            <a:off x="407988" y="5700252"/>
            <a:ext cx="11376026" cy="803787"/>
          </a:xfrm>
        </p:spPr>
        <p:txBody>
          <a:bodyPr>
            <a:noAutofit/>
          </a:bodyPr>
          <a:lstStyle>
            <a:lvl1pPr marL="0" indent="0" algn="l">
              <a:buNone/>
              <a:defRPr sz="20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a:p>
        </p:txBody>
      </p:sp>
    </p:spTree>
    <p:extLst>
      <p:ext uri="{BB962C8B-B14F-4D97-AF65-F5344CB8AC3E}">
        <p14:creationId xmlns:p14="http://schemas.microsoft.com/office/powerpoint/2010/main" val="374571661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solidFill>
                  <a:schemeClr val="tx2"/>
                </a:solidFill>
              </a:defRPr>
            </a:lvl1pPr>
            <a:lvl2pPr marL="324000" indent="-324000">
              <a:buFont typeface="Arial" charset="0"/>
              <a:buChar char="•"/>
              <a:tabLst/>
              <a:defRPr sz="1800">
                <a:solidFill>
                  <a:schemeClr val="tx2"/>
                </a:solidFill>
              </a:defRPr>
            </a:lvl2pPr>
            <a:lvl3pPr marL="648000" indent="-324000">
              <a:buSzPct val="100000"/>
              <a:buFont typeface="Arial" panose="020B0604020202020204" pitchFamily="34" charset="0"/>
              <a:buChar char="•"/>
              <a:tabLst/>
              <a:defRPr>
                <a:solidFill>
                  <a:schemeClr val="tx2"/>
                </a:solidFill>
              </a:defRPr>
            </a:lvl3pPr>
            <a:lvl4pPr marL="972000" indent="-324000">
              <a:buSzPct val="100000"/>
              <a:buFont typeface="Arial" charset="0"/>
              <a:buChar char="•"/>
              <a:tabLst/>
              <a:defRPr>
                <a:solidFill>
                  <a:schemeClr val="tx2"/>
                </a:solidFill>
              </a:defRPr>
            </a:lvl4pPr>
            <a:lvl5pPr marL="2057400" indent="-228600">
              <a:buSzPct val="100000"/>
              <a:buFont typeface="Arial" charset="0"/>
              <a:buChar char="•"/>
              <a:defRPr>
                <a:solidFill>
                  <a:schemeClr val="tx2">
                    <a:lumMod val="50000"/>
                  </a:schemeClr>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cs-CZ"/>
              <a:t>Kliknutím lze upravit styl.</a:t>
            </a:r>
            <a:endParaRPr lang="en-US"/>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fld id="{5BEE01DC-0F3B-4057-AFCF-530AF1448147}" type="datetime3">
              <a:rPr lang="en-US" smtClean="0"/>
              <a:t>14 September 2026</a:t>
            </a:fld>
            <a:endParaRPr lang="en-US"/>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GB"/>
              <a:t>Zdeněk Vostřel | Update</a:t>
            </a:r>
            <a:endParaRPr lang="en-US"/>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1922452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e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marL="342900" indent="-342900">
              <a:buFont typeface="Arial" panose="020B0604020202020204" pitchFamily="34" charset="0"/>
              <a:buChar char="•"/>
              <a:defRPr>
                <a:solidFill>
                  <a:schemeClr val="tx2">
                    <a:lumMod val="50000"/>
                  </a:schemeClr>
                </a:solidFill>
              </a:defRPr>
            </a:lvl1pPr>
            <a:lvl2pPr marL="628650" indent="-261938">
              <a:buFont typeface="Arial" panose="020B0604020202020204" pitchFamily="34" charset="0"/>
              <a:buChar char="•"/>
              <a:tabLst/>
              <a:defRPr sz="1800">
                <a:solidFill>
                  <a:schemeClr val="tx2">
                    <a:lumMod val="50000"/>
                  </a:schemeClr>
                </a:solidFill>
              </a:defRPr>
            </a:lvl2pPr>
            <a:lvl3pPr marL="889000" indent="-260350">
              <a:buSzPct val="100000"/>
              <a:buFont typeface="Arial" panose="020B0604020202020204" pitchFamily="34" charset="0"/>
              <a:buChar char="•"/>
              <a:tabLst/>
              <a:defRPr sz="1800">
                <a:solidFill>
                  <a:schemeClr val="tx2">
                    <a:lumMod val="50000"/>
                  </a:schemeClr>
                </a:solidFill>
              </a:defRPr>
            </a:lvl3pPr>
            <a:lvl4pPr marL="1209675" indent="-269875">
              <a:buSzPct val="100000"/>
              <a:buFont typeface="Arial" panose="020B0604020202020204" pitchFamily="34" charset="0"/>
              <a:buChar char="•"/>
              <a:tabLst/>
              <a:defRPr sz="1600">
                <a:solidFill>
                  <a:schemeClr val="tx2">
                    <a:lumMod val="50000"/>
                  </a:schemeClr>
                </a:solidFill>
              </a:defRPr>
            </a:lvl4pPr>
            <a:lvl5pPr marL="2057400" indent="-228600">
              <a:buSzPct val="100000"/>
              <a:buFont typeface="Arial" charset="0"/>
              <a:buChar cha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0"/>
            <a:endParaRPr lang="en-US"/>
          </a:p>
        </p:txBody>
      </p:sp>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cs-CZ"/>
              <a:t>Kliknutím lze upravit styl.</a:t>
            </a:r>
            <a:endParaRPr lang="en-US"/>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fld id="{4D6EE3B8-3A05-44DD-AD84-D960840E590A}" type="datetime3">
              <a:rPr lang="en-US" smtClean="0"/>
              <a:t>14 September 2026</a:t>
            </a:fld>
            <a:endParaRPr lang="en-US"/>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GB"/>
              <a:t>Zdeněk Vostřel | Update</a:t>
            </a:r>
            <a:endParaRPr lang="en-US"/>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033117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g Pictur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D6D585-D452-F44C-919B-4BD50B663172}"/>
              </a:ext>
            </a:extLst>
          </p:cNvPr>
          <p:cNvSpPr>
            <a:spLocks noGrp="1"/>
          </p:cNvSpPr>
          <p:nvPr>
            <p:ph type="title"/>
          </p:nvPr>
        </p:nvSpPr>
        <p:spPr/>
        <p:txBody>
          <a:bodyPr/>
          <a:lstStyle/>
          <a:p>
            <a:r>
              <a:rPr lang="cs-CZ"/>
              <a:t>Kliknutím lze upravit styl.</a:t>
            </a:r>
            <a:endParaRPr lang="en-US"/>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fld id="{B9D43468-0721-438D-BF4D-066FC1B4437D}" type="datetime3">
              <a:rPr lang="en-US" smtClean="0"/>
              <a:t>14 September 2026</a:t>
            </a:fld>
            <a:endParaRPr lang="en-US"/>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GB"/>
              <a:t>Zdeněk Vostřel | Update</a:t>
            </a:r>
            <a:endParaRPr lang="en-US"/>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a:p>
        </p:txBody>
      </p:sp>
      <p:sp>
        <p:nvSpPr>
          <p:cNvPr id="4" name="Picture Placeholder 3">
            <a:extLst>
              <a:ext uri="{FF2B5EF4-FFF2-40B4-BE49-F238E27FC236}">
                <a16:creationId xmlns:a16="http://schemas.microsoft.com/office/drawing/2014/main" id="{1CBAAC3B-64E8-6A4D-B184-3057E6D0D079}"/>
              </a:ext>
            </a:extLst>
          </p:cNvPr>
          <p:cNvSpPr>
            <a:spLocks noGrp="1"/>
          </p:cNvSpPr>
          <p:nvPr>
            <p:ph type="pic" sz="quarter" idx="13" hasCustomPrompt="1"/>
          </p:nvPr>
        </p:nvSpPr>
        <p:spPr>
          <a:xfrm>
            <a:off x="407988" y="1439863"/>
            <a:ext cx="11376025" cy="4760912"/>
          </a:xfrm>
          <a:pattFill prst="lgCheck">
            <a:fgClr>
              <a:schemeClr val="accent4"/>
            </a:fgClr>
            <a:bgClr>
              <a:schemeClr val="bg1"/>
            </a:bgClr>
          </a:pattFill>
        </p:spPr>
        <p:txBody>
          <a:bodyPr anchor="ctr"/>
          <a:lstStyle>
            <a:lvl1pPr algn="ctr">
              <a:defRPr/>
            </a:lvl1pPr>
          </a:lstStyle>
          <a:p>
            <a:r>
              <a:rPr lang="en-US"/>
              <a:t>Drag and drop picture</a:t>
            </a:r>
          </a:p>
        </p:txBody>
      </p:sp>
    </p:spTree>
    <p:extLst>
      <p:ext uri="{BB962C8B-B14F-4D97-AF65-F5344CB8AC3E}">
        <p14:creationId xmlns:p14="http://schemas.microsoft.com/office/powerpoint/2010/main" val="3100113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01A8103C-80BA-7941-AEF5-FB81302B57A9}"/>
              </a:ext>
            </a:extLst>
          </p:cNvPr>
          <p:cNvSpPr>
            <a:spLocks noGrp="1"/>
          </p:cNvSpPr>
          <p:nvPr>
            <p:ph type="pic" sz="quarter" idx="13" hasCustomPrompt="1"/>
          </p:nvPr>
        </p:nvSpPr>
        <p:spPr>
          <a:xfrm>
            <a:off x="0" y="-29980"/>
            <a:ext cx="12192000" cy="6351588"/>
          </a:xfrm>
          <a:pattFill prst="lgCheck">
            <a:fgClr>
              <a:schemeClr val="accent4"/>
            </a:fgClr>
            <a:bgClr>
              <a:schemeClr val="bg1"/>
            </a:bgClr>
          </a:pattFill>
        </p:spPr>
        <p:txBody>
          <a:bodyPr anchor="ctr" anchorCtr="0"/>
          <a:lstStyle>
            <a:lvl1pPr algn="ctr">
              <a:defRPr/>
            </a:lvl1pPr>
          </a:lstStyle>
          <a:p>
            <a:r>
              <a:rPr lang="en-US"/>
              <a:t>Drag and drop picture</a:t>
            </a:r>
          </a:p>
        </p:txBody>
      </p:sp>
      <p:sp>
        <p:nvSpPr>
          <p:cNvPr id="3" name="Content Placeholder 2"/>
          <p:cNvSpPr>
            <a:spLocks noGrp="1"/>
          </p:cNvSpPr>
          <p:nvPr>
            <p:ph idx="1"/>
          </p:nvPr>
        </p:nvSpPr>
        <p:spPr>
          <a:xfrm>
            <a:off x="8075612" y="-52466"/>
            <a:ext cx="4116387" cy="6370820"/>
          </a:xfrm>
          <a:solidFill>
            <a:schemeClr val="tx1">
              <a:alpha val="80000"/>
            </a:schemeClr>
          </a:solidFill>
        </p:spPr>
        <p:txBody>
          <a:bodyPr lIns="180000" tIns="180000" rIns="180000" bIns="180000"/>
          <a:lstStyle>
            <a:lvl1pPr>
              <a:defRPr sz="2800">
                <a:solidFill>
                  <a:schemeClr val="bg1"/>
                </a:solidFill>
              </a:defRPr>
            </a:lvl1pPr>
            <a:lvl2pPr marL="324000" indent="-324000">
              <a:buFont typeface="Arial" charset="0"/>
              <a:buChar char="•"/>
              <a:tabLst/>
              <a:defRPr sz="2100">
                <a:solidFill>
                  <a:schemeClr val="bg1"/>
                </a:solidFill>
              </a:defRPr>
            </a:lvl2pPr>
            <a:lvl3pPr marL="648000" indent="-324000">
              <a:buSzPct val="100000"/>
              <a:buFont typeface="Arial" panose="020B0604020202020204" pitchFamily="34" charset="0"/>
              <a:buChar char="•"/>
              <a:tabLst/>
              <a:defRPr sz="1800">
                <a:solidFill>
                  <a:schemeClr val="bg1"/>
                </a:solidFill>
              </a:defRPr>
            </a:lvl3pPr>
            <a:lvl4pPr marL="972000" indent="-324000">
              <a:buSzPct val="100000"/>
              <a:buFont typeface="Arial" charset="0"/>
              <a:buChar char="•"/>
              <a:tabLst/>
              <a:defRPr>
                <a:solidFill>
                  <a:schemeClr val="bg1"/>
                </a:solidFill>
              </a:defRPr>
            </a:lvl4pPr>
            <a:lvl5pPr marL="2057400" indent="-228600">
              <a:buSzPct val="100000"/>
              <a:buFont typeface="Arial" charset="0"/>
              <a:buChar char="•"/>
              <a:defRPr>
                <a:solidFill>
                  <a:schemeClr val="tx2">
                    <a:lumMod val="50000"/>
                  </a:schemeClr>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11" name="Date Placeholder 10">
            <a:extLst>
              <a:ext uri="{FF2B5EF4-FFF2-40B4-BE49-F238E27FC236}">
                <a16:creationId xmlns:a16="http://schemas.microsoft.com/office/drawing/2014/main" id="{1B478EFE-6141-4244-92ED-79EEE9222B1A}"/>
              </a:ext>
            </a:extLst>
          </p:cNvPr>
          <p:cNvSpPr>
            <a:spLocks noGrp="1"/>
          </p:cNvSpPr>
          <p:nvPr>
            <p:ph type="dt" sz="half" idx="10"/>
          </p:nvPr>
        </p:nvSpPr>
        <p:spPr/>
        <p:txBody>
          <a:bodyPr/>
          <a:lstStyle/>
          <a:p>
            <a:fld id="{52467B5A-C4D2-42A8-A613-7CAD4E9A0295}" type="datetime3">
              <a:rPr lang="en-US" smtClean="0"/>
              <a:t>14 September 2026</a:t>
            </a:fld>
            <a:endParaRPr lang="en-US"/>
          </a:p>
        </p:txBody>
      </p:sp>
      <p:sp>
        <p:nvSpPr>
          <p:cNvPr id="12" name="Footer Placeholder 11">
            <a:extLst>
              <a:ext uri="{FF2B5EF4-FFF2-40B4-BE49-F238E27FC236}">
                <a16:creationId xmlns:a16="http://schemas.microsoft.com/office/drawing/2014/main" id="{8FF044A7-6055-B744-AD25-E9D675BBE602}"/>
              </a:ext>
            </a:extLst>
          </p:cNvPr>
          <p:cNvSpPr>
            <a:spLocks noGrp="1"/>
          </p:cNvSpPr>
          <p:nvPr>
            <p:ph type="ftr" sz="quarter" idx="11"/>
          </p:nvPr>
        </p:nvSpPr>
        <p:spPr/>
        <p:txBody>
          <a:bodyPr/>
          <a:lstStyle/>
          <a:p>
            <a:r>
              <a:rPr lang="en-GB"/>
              <a:t>Zdeněk Vostřel | Update</a:t>
            </a:r>
            <a:endParaRPr lang="en-US"/>
          </a:p>
        </p:txBody>
      </p:sp>
      <p:sp>
        <p:nvSpPr>
          <p:cNvPr id="13" name="Slide Number Placeholder 12">
            <a:extLst>
              <a:ext uri="{FF2B5EF4-FFF2-40B4-BE49-F238E27FC236}">
                <a16:creationId xmlns:a16="http://schemas.microsoft.com/office/drawing/2014/main" id="{372E3875-F7E3-A247-8E75-A4EC4E79429B}"/>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28483987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407987" y="1592264"/>
            <a:ext cx="5616575" cy="4608512"/>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4" name="Content Placeholder 3"/>
          <p:cNvSpPr>
            <a:spLocks noGrp="1"/>
          </p:cNvSpPr>
          <p:nvPr>
            <p:ph sz="half" idx="2"/>
          </p:nvPr>
        </p:nvSpPr>
        <p:spPr>
          <a:xfrm>
            <a:off x="6172199" y="1592264"/>
            <a:ext cx="5611813" cy="4608511"/>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8" name="Date Placeholder 7">
            <a:extLst>
              <a:ext uri="{FF2B5EF4-FFF2-40B4-BE49-F238E27FC236}">
                <a16:creationId xmlns:a16="http://schemas.microsoft.com/office/drawing/2014/main" id="{E3A8A69A-7619-C44B-A930-6AC38A3F8BC7}"/>
              </a:ext>
            </a:extLst>
          </p:cNvPr>
          <p:cNvSpPr>
            <a:spLocks noGrp="1"/>
          </p:cNvSpPr>
          <p:nvPr>
            <p:ph type="dt" sz="half" idx="10"/>
          </p:nvPr>
        </p:nvSpPr>
        <p:spPr/>
        <p:txBody>
          <a:bodyPr/>
          <a:lstStyle/>
          <a:p>
            <a:fld id="{81C4C254-5E2C-4FB9-BC94-740190C49BC7}" type="datetime3">
              <a:rPr lang="en-US" smtClean="0"/>
              <a:t>14 September 2026</a:t>
            </a:fld>
            <a:endParaRPr lang="en-US"/>
          </a:p>
        </p:txBody>
      </p:sp>
      <p:sp>
        <p:nvSpPr>
          <p:cNvPr id="9" name="Footer Placeholder 8">
            <a:extLst>
              <a:ext uri="{FF2B5EF4-FFF2-40B4-BE49-F238E27FC236}">
                <a16:creationId xmlns:a16="http://schemas.microsoft.com/office/drawing/2014/main" id="{9B55D6E3-4871-704B-B795-99BD30EABFEE}"/>
              </a:ext>
            </a:extLst>
          </p:cNvPr>
          <p:cNvSpPr>
            <a:spLocks noGrp="1"/>
          </p:cNvSpPr>
          <p:nvPr>
            <p:ph type="ftr" sz="quarter" idx="11"/>
          </p:nvPr>
        </p:nvSpPr>
        <p:spPr/>
        <p:txBody>
          <a:bodyPr/>
          <a:lstStyle/>
          <a:p>
            <a:r>
              <a:rPr lang="en-GB"/>
              <a:t>Zdeněk Vostřel | Update</a:t>
            </a:r>
            <a:endParaRPr lang="en-US"/>
          </a:p>
        </p:txBody>
      </p:sp>
      <p:sp>
        <p:nvSpPr>
          <p:cNvPr id="10" name="Slide Number Placeholder 9">
            <a:extLst>
              <a:ext uri="{FF2B5EF4-FFF2-40B4-BE49-F238E27FC236}">
                <a16:creationId xmlns:a16="http://schemas.microsoft.com/office/drawing/2014/main" id="{BEE4B464-E744-A34F-B223-6B554979B8EC}"/>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4153432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ubtitle and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3" name="Text Placeholder 2"/>
          <p:cNvSpPr>
            <a:spLocks noGrp="1"/>
          </p:cNvSpPr>
          <p:nvPr>
            <p:ph type="body" idx="1"/>
          </p:nvPr>
        </p:nvSpPr>
        <p:spPr>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407987" y="2427287"/>
            <a:ext cx="5616575" cy="3762376"/>
          </a:xfrm>
        </p:spPr>
        <p:txBody>
          <a:bodyPr/>
          <a:lstStyle>
            <a:lvl1pPr marL="324000" indent="-324000">
              <a:buFont typeface="Arial" panose="020B0604020202020204" pitchFamily="34" charset="0"/>
              <a:buChar char="•"/>
              <a:defRPr/>
            </a:lvl1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5" name="Text Placeholder 4"/>
          <p:cNvSpPr>
            <a:spLocks noGrp="1"/>
          </p:cNvSpPr>
          <p:nvPr>
            <p:ph type="body" sz="quarter" idx="3"/>
          </p:nvPr>
        </p:nvSpPr>
        <p:spPr>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172200" y="2427287"/>
            <a:ext cx="5611813" cy="3762376"/>
          </a:xfrm>
        </p:spPr>
        <p:txBody>
          <a:bodyPr/>
          <a:lstStyle>
            <a:lvl1pPr marL="324000" indent="-324000">
              <a:buFont typeface="Arial" panose="020B0604020202020204" pitchFamily="34" charset="0"/>
              <a:buChar char="•"/>
              <a:defRPr/>
            </a:lvl1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10" name="Date Placeholder 9">
            <a:extLst>
              <a:ext uri="{FF2B5EF4-FFF2-40B4-BE49-F238E27FC236}">
                <a16:creationId xmlns:a16="http://schemas.microsoft.com/office/drawing/2014/main" id="{0B511762-E0C9-6C4A-9015-D9D3D4FF97C2}"/>
              </a:ext>
            </a:extLst>
          </p:cNvPr>
          <p:cNvSpPr>
            <a:spLocks noGrp="1"/>
          </p:cNvSpPr>
          <p:nvPr>
            <p:ph type="dt" sz="half" idx="10"/>
          </p:nvPr>
        </p:nvSpPr>
        <p:spPr/>
        <p:txBody>
          <a:bodyPr/>
          <a:lstStyle/>
          <a:p>
            <a:fld id="{6E4EDF86-E003-4C77-A2CE-26952C192AF1}" type="datetime3">
              <a:rPr lang="en-US" smtClean="0"/>
              <a:t>14 September 2026</a:t>
            </a:fld>
            <a:endParaRPr lang="en-US"/>
          </a:p>
        </p:txBody>
      </p:sp>
      <p:sp>
        <p:nvSpPr>
          <p:cNvPr id="11" name="Footer Placeholder 10">
            <a:extLst>
              <a:ext uri="{FF2B5EF4-FFF2-40B4-BE49-F238E27FC236}">
                <a16:creationId xmlns:a16="http://schemas.microsoft.com/office/drawing/2014/main" id="{E2689900-D127-9840-8E06-B694B9FE1267}"/>
              </a:ext>
            </a:extLst>
          </p:cNvPr>
          <p:cNvSpPr>
            <a:spLocks noGrp="1"/>
          </p:cNvSpPr>
          <p:nvPr>
            <p:ph type="ftr" sz="quarter" idx="11"/>
          </p:nvPr>
        </p:nvSpPr>
        <p:spPr/>
        <p:txBody>
          <a:bodyPr/>
          <a:lstStyle/>
          <a:p>
            <a:r>
              <a:rPr lang="en-GB"/>
              <a:t>Zdeněk Vostřel | Update</a:t>
            </a:r>
            <a:endParaRPr lang="en-US"/>
          </a:p>
        </p:txBody>
      </p:sp>
      <p:sp>
        <p:nvSpPr>
          <p:cNvPr id="12" name="Slide Number Placeholder 11">
            <a:extLst>
              <a:ext uri="{FF2B5EF4-FFF2-40B4-BE49-F238E27FC236}">
                <a16:creationId xmlns:a16="http://schemas.microsoft.com/office/drawing/2014/main" id="{7B398DFD-572D-D549-8BBF-A86A1DFF026F}"/>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378033627"/>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5616574" cy="1065742"/>
          </a:xfrm>
        </p:spPr>
        <p:txBody>
          <a:bodyPr/>
          <a:lstStyle/>
          <a:p>
            <a:r>
              <a:rPr lang="cs-CZ"/>
              <a:t>Kliknutím lze upravit styl.</a:t>
            </a:r>
            <a:endParaRPr lang="en-US"/>
          </a:p>
        </p:txBody>
      </p:sp>
      <p:sp>
        <p:nvSpPr>
          <p:cNvPr id="3" name="Content Placeholder 2"/>
          <p:cNvSpPr>
            <a:spLocks noGrp="1"/>
          </p:cNvSpPr>
          <p:nvPr>
            <p:ph sz="half" idx="1"/>
          </p:nvPr>
        </p:nvSpPr>
        <p:spPr>
          <a:xfrm>
            <a:off x="407987" y="1598658"/>
            <a:ext cx="5616575" cy="4608512"/>
          </a:xfrm>
        </p:spPr>
        <p:txBody>
          <a:bodyPr/>
          <a:lstStyle>
            <a:lvl1pPr>
              <a:defRPr>
                <a:solidFill>
                  <a:schemeClr val="tx2">
                    <a:lumMod val="50000"/>
                  </a:schemeClr>
                </a:solidFill>
              </a:defRPr>
            </a:lvl1pPr>
            <a:lvl2pPr>
              <a:lnSpc>
                <a:spcPct val="100000"/>
              </a:lnSpc>
              <a:defRPr/>
            </a:lvl2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9" name="Picture Placeholder 8">
            <a:extLst>
              <a:ext uri="{FF2B5EF4-FFF2-40B4-BE49-F238E27FC236}">
                <a16:creationId xmlns:a16="http://schemas.microsoft.com/office/drawing/2014/main" id="{94588863-2E7B-784C-BD2D-8C3D0E7E1D84}"/>
              </a:ext>
            </a:extLst>
          </p:cNvPr>
          <p:cNvSpPr>
            <a:spLocks noGrp="1"/>
          </p:cNvSpPr>
          <p:nvPr>
            <p:ph type="pic" sz="quarter" idx="13" hasCustomPrompt="1"/>
          </p:nvPr>
        </p:nvSpPr>
        <p:spPr>
          <a:xfrm>
            <a:off x="6167438" y="0"/>
            <a:ext cx="6024562" cy="6317986"/>
          </a:xfrm>
          <a:pattFill prst="lgCheck">
            <a:fgClr>
              <a:schemeClr val="accent4"/>
            </a:fgClr>
            <a:bgClr>
              <a:schemeClr val="bg1"/>
            </a:bgClr>
          </a:pattFill>
        </p:spPr>
        <p:txBody>
          <a:bodyPr anchor="ctr"/>
          <a:lstStyle>
            <a:lvl1pPr algn="ctr">
              <a:defRPr/>
            </a:lvl1pPr>
          </a:lstStyle>
          <a:p>
            <a:r>
              <a:rPr lang="en-US"/>
              <a:t>Drag and Drop picture</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fld id="{A46B7D70-549F-4BC8-A141-311794126C9B}" type="datetime3">
              <a:rPr lang="en-US" smtClean="0"/>
              <a:t>14 September 2026</a:t>
            </a:fld>
            <a:endParaRPr lang="en-US"/>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GB"/>
              <a:t>Zdeněk Vostřel | Update</a:t>
            </a:r>
            <a:endParaRPr lang="en-US"/>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0889481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and 2 Pictures horizontal">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11376024" cy="1065742"/>
          </a:xfrm>
        </p:spPr>
        <p:txBody>
          <a:bodyPr/>
          <a:lstStyle/>
          <a:p>
            <a:r>
              <a:rPr lang="cs-CZ"/>
              <a:t>Kliknutím lze upravit styl.</a:t>
            </a:r>
            <a:endParaRPr lang="en-US"/>
          </a:p>
        </p:txBody>
      </p:sp>
      <p:sp>
        <p:nvSpPr>
          <p:cNvPr id="3" name="Content Placeholder 2"/>
          <p:cNvSpPr>
            <a:spLocks noGrp="1"/>
          </p:cNvSpPr>
          <p:nvPr>
            <p:ph sz="half" idx="1"/>
          </p:nvPr>
        </p:nvSpPr>
        <p:spPr>
          <a:xfrm>
            <a:off x="407987" y="1598658"/>
            <a:ext cx="5616575" cy="4608512"/>
          </a:xfrm>
        </p:spPr>
        <p:txBody>
          <a:bodyPr/>
          <a:lstStyle>
            <a:lvl1pPr>
              <a:defRPr>
                <a:solidFill>
                  <a:schemeClr val="tx2">
                    <a:lumMod val="50000"/>
                  </a:schemeClr>
                </a:solidFill>
              </a:defRPr>
            </a:lvl1pPr>
            <a:lvl2pPr>
              <a:lnSpc>
                <a:spcPct val="100000"/>
              </a:lnSpc>
              <a:defRPr/>
            </a:lvl2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fld id="{17C6CF45-96E2-4BCD-8558-782C4B9318CF}" type="datetime3">
              <a:rPr lang="en-US" smtClean="0"/>
              <a:t>14 September 2026</a:t>
            </a:fld>
            <a:endParaRPr lang="en-US"/>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GB"/>
              <a:t>Zdeněk Vostřel | Update</a:t>
            </a:r>
            <a:endParaRPr lang="en-US"/>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a:p>
        </p:txBody>
      </p:sp>
      <p:sp>
        <p:nvSpPr>
          <p:cNvPr id="11" name="Picture Placeholder 5">
            <a:extLst>
              <a:ext uri="{FF2B5EF4-FFF2-40B4-BE49-F238E27FC236}">
                <a16:creationId xmlns:a16="http://schemas.microsoft.com/office/drawing/2014/main" id="{47B07ADD-2F17-5640-985B-72FA646913F0}"/>
              </a:ext>
            </a:extLst>
          </p:cNvPr>
          <p:cNvSpPr>
            <a:spLocks noGrp="1"/>
          </p:cNvSpPr>
          <p:nvPr>
            <p:ph type="pic" sz="quarter" idx="13" hasCustomPrompt="1"/>
          </p:nvPr>
        </p:nvSpPr>
        <p:spPr>
          <a:xfrm>
            <a:off x="6167438" y="1592263"/>
            <a:ext cx="5616575" cy="2232025"/>
          </a:xfrm>
          <a:pattFill prst="lgCheck">
            <a:fgClr>
              <a:schemeClr val="accent4"/>
            </a:fgClr>
            <a:bgClr>
              <a:schemeClr val="bg1"/>
            </a:bgClr>
          </a:pattFill>
        </p:spPr>
        <p:txBody>
          <a:bodyPr anchor="ctr"/>
          <a:lstStyle>
            <a:lvl1pPr algn="ctr">
              <a:defRPr/>
            </a:lvl1pPr>
          </a:lstStyle>
          <a:p>
            <a:r>
              <a:rPr lang="en-US"/>
              <a:t>Drag and drop picture</a:t>
            </a:r>
          </a:p>
        </p:txBody>
      </p:sp>
      <p:sp>
        <p:nvSpPr>
          <p:cNvPr id="12" name="Picture Placeholder 5">
            <a:extLst>
              <a:ext uri="{FF2B5EF4-FFF2-40B4-BE49-F238E27FC236}">
                <a16:creationId xmlns:a16="http://schemas.microsoft.com/office/drawing/2014/main" id="{AB41C95B-0CD0-B44F-9130-66CCD53B86BB}"/>
              </a:ext>
            </a:extLst>
          </p:cNvPr>
          <p:cNvSpPr>
            <a:spLocks noGrp="1"/>
          </p:cNvSpPr>
          <p:nvPr>
            <p:ph type="pic" sz="quarter" idx="17" hasCustomPrompt="1"/>
          </p:nvPr>
        </p:nvSpPr>
        <p:spPr>
          <a:xfrm>
            <a:off x="6167438" y="3969703"/>
            <a:ext cx="5616575" cy="2232025"/>
          </a:xfrm>
          <a:pattFill prst="lgCheck">
            <a:fgClr>
              <a:schemeClr val="accent4"/>
            </a:fgClr>
            <a:bgClr>
              <a:schemeClr val="bg1"/>
            </a:bgClr>
          </a:pattFill>
        </p:spPr>
        <p:txBody>
          <a:bodyPr anchor="ctr"/>
          <a:lstStyle>
            <a:lvl1pPr algn="ctr">
              <a:defRPr/>
            </a:lvl1pPr>
          </a:lstStyle>
          <a:p>
            <a:r>
              <a:rPr lang="en-US"/>
              <a:t>Drag and drop picture</a:t>
            </a:r>
          </a:p>
        </p:txBody>
      </p:sp>
    </p:spTree>
    <p:extLst>
      <p:ext uri="{BB962C8B-B14F-4D97-AF65-F5344CB8AC3E}">
        <p14:creationId xmlns:p14="http://schemas.microsoft.com/office/powerpoint/2010/main" val="25319587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4 Pictures">
    <p:spTree>
      <p:nvGrpSpPr>
        <p:cNvPr id="1" name=""/>
        <p:cNvGrpSpPr/>
        <p:nvPr/>
      </p:nvGrpSpPr>
      <p:grpSpPr>
        <a:xfrm>
          <a:off x="0" y="0"/>
          <a:ext cx="0" cy="0"/>
          <a:chOff x="0" y="0"/>
          <a:chExt cx="0" cy="0"/>
        </a:xfrm>
      </p:grpSpPr>
      <p:sp>
        <p:nvSpPr>
          <p:cNvPr id="2" name="Title 1"/>
          <p:cNvSpPr>
            <a:spLocks noGrp="1"/>
          </p:cNvSpPr>
          <p:nvPr>
            <p:ph type="title"/>
          </p:nvPr>
        </p:nvSpPr>
        <p:spPr>
          <a:xfrm>
            <a:off x="407989" y="373593"/>
            <a:ext cx="11376024" cy="1065742"/>
          </a:xfrm>
        </p:spPr>
        <p:txBody>
          <a:bodyPr/>
          <a:lstStyle/>
          <a:p>
            <a:r>
              <a:rPr lang="cs-CZ"/>
              <a:t>Kliknutím lze upravit styl.</a:t>
            </a:r>
            <a:endParaRPr lang="en-US"/>
          </a:p>
        </p:txBody>
      </p:sp>
      <p:sp>
        <p:nvSpPr>
          <p:cNvPr id="3" name="Content Placeholder 2"/>
          <p:cNvSpPr>
            <a:spLocks noGrp="1"/>
          </p:cNvSpPr>
          <p:nvPr>
            <p:ph sz="half" idx="1"/>
          </p:nvPr>
        </p:nvSpPr>
        <p:spPr>
          <a:xfrm>
            <a:off x="407987" y="1598658"/>
            <a:ext cx="3708401" cy="4608512"/>
          </a:xfrm>
        </p:spPr>
        <p:txBody>
          <a:bodyPr/>
          <a:lstStyle>
            <a:lvl1pPr>
              <a:defRPr>
                <a:solidFill>
                  <a:schemeClr val="tx2">
                    <a:lumMod val="50000"/>
                  </a:schemeClr>
                </a:solidFill>
              </a:defRPr>
            </a:lvl1pPr>
            <a:lvl2pPr>
              <a:lnSpc>
                <a:spcPct val="120000"/>
              </a:lnSpc>
              <a:defRPr/>
            </a:lvl2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p:txBody>
      </p:sp>
      <p:sp>
        <p:nvSpPr>
          <p:cNvPr id="4" name="Date Placeholder 3">
            <a:extLst>
              <a:ext uri="{FF2B5EF4-FFF2-40B4-BE49-F238E27FC236}">
                <a16:creationId xmlns:a16="http://schemas.microsoft.com/office/drawing/2014/main" id="{0B2981A2-06D5-5F4B-9504-4CD77560E607}"/>
              </a:ext>
            </a:extLst>
          </p:cNvPr>
          <p:cNvSpPr>
            <a:spLocks noGrp="1"/>
          </p:cNvSpPr>
          <p:nvPr>
            <p:ph type="dt" sz="half" idx="14"/>
          </p:nvPr>
        </p:nvSpPr>
        <p:spPr/>
        <p:txBody>
          <a:bodyPr/>
          <a:lstStyle/>
          <a:p>
            <a:fld id="{EF1138AB-6EF6-4B8E-B5DF-704B7DC32BF5}" type="datetime3">
              <a:rPr lang="en-US" smtClean="0"/>
              <a:t>14 September 2026</a:t>
            </a:fld>
            <a:endParaRPr lang="en-US"/>
          </a:p>
        </p:txBody>
      </p:sp>
      <p:sp>
        <p:nvSpPr>
          <p:cNvPr id="8" name="Footer Placeholder 7">
            <a:extLst>
              <a:ext uri="{FF2B5EF4-FFF2-40B4-BE49-F238E27FC236}">
                <a16:creationId xmlns:a16="http://schemas.microsoft.com/office/drawing/2014/main" id="{70F37B2A-B53F-3C4D-BD2B-2DAF3F47C071}"/>
              </a:ext>
            </a:extLst>
          </p:cNvPr>
          <p:cNvSpPr>
            <a:spLocks noGrp="1"/>
          </p:cNvSpPr>
          <p:nvPr>
            <p:ph type="ftr" sz="quarter" idx="15"/>
          </p:nvPr>
        </p:nvSpPr>
        <p:spPr/>
        <p:txBody>
          <a:bodyPr/>
          <a:lstStyle/>
          <a:p>
            <a:r>
              <a:rPr lang="en-GB"/>
              <a:t>Zdeněk Vostřel | Update</a:t>
            </a:r>
            <a:endParaRPr lang="en-US"/>
          </a:p>
        </p:txBody>
      </p:sp>
      <p:sp>
        <p:nvSpPr>
          <p:cNvPr id="10" name="Slide Number Placeholder 9">
            <a:extLst>
              <a:ext uri="{FF2B5EF4-FFF2-40B4-BE49-F238E27FC236}">
                <a16:creationId xmlns:a16="http://schemas.microsoft.com/office/drawing/2014/main" id="{8DD1311B-199C-CA4B-81C4-F7ADC1D9977D}"/>
              </a:ext>
            </a:extLst>
          </p:cNvPr>
          <p:cNvSpPr>
            <a:spLocks noGrp="1"/>
          </p:cNvSpPr>
          <p:nvPr>
            <p:ph type="sldNum" sz="quarter" idx="16"/>
          </p:nvPr>
        </p:nvSpPr>
        <p:spPr/>
        <p:txBody>
          <a:bodyPr/>
          <a:lstStyle/>
          <a:p>
            <a:fld id="{36B5EA5A-BC32-A742-B11B-8E7414D5B535}" type="slidenum">
              <a:rPr lang="en-US" smtClean="0"/>
              <a:pPr/>
              <a:t>‹#›</a:t>
            </a:fld>
            <a:endParaRPr lang="en-US"/>
          </a:p>
        </p:txBody>
      </p:sp>
      <p:sp>
        <p:nvSpPr>
          <p:cNvPr id="9" name="Picture Placeholder 5">
            <a:extLst>
              <a:ext uri="{FF2B5EF4-FFF2-40B4-BE49-F238E27FC236}">
                <a16:creationId xmlns:a16="http://schemas.microsoft.com/office/drawing/2014/main" id="{255B7D9F-7313-2F46-8079-FEA6DAA0CF20}"/>
              </a:ext>
            </a:extLst>
          </p:cNvPr>
          <p:cNvSpPr>
            <a:spLocks noGrp="1"/>
          </p:cNvSpPr>
          <p:nvPr>
            <p:ph type="pic" sz="quarter" idx="13" hasCustomPrompt="1"/>
          </p:nvPr>
        </p:nvSpPr>
        <p:spPr>
          <a:xfrm>
            <a:off x="8075613" y="1592263"/>
            <a:ext cx="3708400" cy="2232025"/>
          </a:xfrm>
          <a:pattFill prst="lgCheck">
            <a:fgClr>
              <a:schemeClr val="accent4"/>
            </a:fgClr>
            <a:bgClr>
              <a:schemeClr val="bg1"/>
            </a:bgClr>
          </a:pattFill>
        </p:spPr>
        <p:txBody>
          <a:bodyPr anchor="ctr"/>
          <a:lstStyle>
            <a:lvl1pPr algn="ctr">
              <a:defRPr/>
            </a:lvl1pPr>
          </a:lstStyle>
          <a:p>
            <a:r>
              <a:rPr lang="en-US"/>
              <a:t>Drag and drop picture</a:t>
            </a:r>
          </a:p>
        </p:txBody>
      </p:sp>
      <p:sp>
        <p:nvSpPr>
          <p:cNvPr id="13" name="Picture Placeholder 5">
            <a:extLst>
              <a:ext uri="{FF2B5EF4-FFF2-40B4-BE49-F238E27FC236}">
                <a16:creationId xmlns:a16="http://schemas.microsoft.com/office/drawing/2014/main" id="{AECDCA30-A5C6-3549-9DAD-01819664F157}"/>
              </a:ext>
            </a:extLst>
          </p:cNvPr>
          <p:cNvSpPr>
            <a:spLocks noGrp="1"/>
          </p:cNvSpPr>
          <p:nvPr>
            <p:ph type="pic" sz="quarter" idx="17" hasCustomPrompt="1"/>
          </p:nvPr>
        </p:nvSpPr>
        <p:spPr>
          <a:xfrm>
            <a:off x="8124681" y="3969703"/>
            <a:ext cx="3659332" cy="2232025"/>
          </a:xfrm>
          <a:pattFill prst="lgCheck">
            <a:fgClr>
              <a:schemeClr val="accent4"/>
            </a:fgClr>
            <a:bgClr>
              <a:schemeClr val="bg1"/>
            </a:bgClr>
          </a:pattFill>
        </p:spPr>
        <p:txBody>
          <a:bodyPr anchor="ctr"/>
          <a:lstStyle>
            <a:lvl1pPr algn="ctr">
              <a:defRPr/>
            </a:lvl1pPr>
          </a:lstStyle>
          <a:p>
            <a:r>
              <a:rPr lang="en-US"/>
              <a:t>Drag and drop picture</a:t>
            </a:r>
          </a:p>
        </p:txBody>
      </p:sp>
      <p:sp>
        <p:nvSpPr>
          <p:cNvPr id="14" name="Picture Placeholder 5">
            <a:extLst>
              <a:ext uri="{FF2B5EF4-FFF2-40B4-BE49-F238E27FC236}">
                <a16:creationId xmlns:a16="http://schemas.microsoft.com/office/drawing/2014/main" id="{0332EED6-F049-354D-90C1-2CDBDFEB153D}"/>
              </a:ext>
            </a:extLst>
          </p:cNvPr>
          <p:cNvSpPr>
            <a:spLocks noGrp="1"/>
          </p:cNvSpPr>
          <p:nvPr>
            <p:ph type="pic" sz="quarter" idx="18" hasCustomPrompt="1"/>
          </p:nvPr>
        </p:nvSpPr>
        <p:spPr>
          <a:xfrm>
            <a:off x="4259263" y="1592263"/>
            <a:ext cx="3659332" cy="2232025"/>
          </a:xfrm>
          <a:pattFill prst="lgCheck">
            <a:fgClr>
              <a:schemeClr val="accent4"/>
            </a:fgClr>
            <a:bgClr>
              <a:schemeClr val="bg1"/>
            </a:bgClr>
          </a:pattFill>
        </p:spPr>
        <p:txBody>
          <a:bodyPr anchor="ctr"/>
          <a:lstStyle>
            <a:lvl1pPr algn="ctr">
              <a:defRPr/>
            </a:lvl1pPr>
          </a:lstStyle>
          <a:p>
            <a:r>
              <a:rPr lang="en-US"/>
              <a:t>Drag and drop picture</a:t>
            </a:r>
          </a:p>
        </p:txBody>
      </p:sp>
      <p:sp>
        <p:nvSpPr>
          <p:cNvPr id="15" name="Picture Placeholder 5">
            <a:extLst>
              <a:ext uri="{FF2B5EF4-FFF2-40B4-BE49-F238E27FC236}">
                <a16:creationId xmlns:a16="http://schemas.microsoft.com/office/drawing/2014/main" id="{A46E76A3-B525-534D-9396-8E4D08F06F6A}"/>
              </a:ext>
            </a:extLst>
          </p:cNvPr>
          <p:cNvSpPr>
            <a:spLocks noGrp="1"/>
          </p:cNvSpPr>
          <p:nvPr>
            <p:ph type="pic" sz="quarter" idx="19" hasCustomPrompt="1"/>
          </p:nvPr>
        </p:nvSpPr>
        <p:spPr>
          <a:xfrm>
            <a:off x="4259263" y="3978015"/>
            <a:ext cx="3659332" cy="2232025"/>
          </a:xfrm>
          <a:pattFill prst="lgCheck">
            <a:fgClr>
              <a:schemeClr val="accent4"/>
            </a:fgClr>
            <a:bgClr>
              <a:schemeClr val="bg1"/>
            </a:bgClr>
          </a:pattFill>
        </p:spPr>
        <p:txBody>
          <a:bodyPr anchor="ctr"/>
          <a:lstStyle>
            <a:lvl1pPr algn="ctr">
              <a:defRPr/>
            </a:lvl1pPr>
          </a:lstStyle>
          <a:p>
            <a:r>
              <a:rPr lang="en-US"/>
              <a:t>Drag and drop picture</a:t>
            </a:r>
          </a:p>
        </p:txBody>
      </p:sp>
    </p:spTree>
    <p:extLst>
      <p:ext uri="{BB962C8B-B14F-4D97-AF65-F5344CB8AC3E}">
        <p14:creationId xmlns:p14="http://schemas.microsoft.com/office/powerpoint/2010/main" val="42512868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btitles and 2 Pictures ">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3" name="Text Placeholder 2"/>
          <p:cNvSpPr>
            <a:spLocks noGrp="1"/>
          </p:cNvSpPr>
          <p:nvPr>
            <p:ph type="body" idx="1"/>
          </p:nvPr>
        </p:nvSpPr>
        <p:spPr>
          <a:xfrm>
            <a:off x="407987" y="1592263"/>
            <a:ext cx="5616575" cy="668337"/>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5" name="Text Placeholder 4"/>
          <p:cNvSpPr>
            <a:spLocks noGrp="1"/>
          </p:cNvSpPr>
          <p:nvPr>
            <p:ph type="body" sz="quarter" idx="3"/>
          </p:nvPr>
        </p:nvSpPr>
        <p:spPr>
          <a:xfrm>
            <a:off x="6172200" y="1604966"/>
            <a:ext cx="5616600" cy="655634"/>
          </a:xfrm>
        </p:spPr>
        <p:txBody>
          <a:bodyPr anchor="t" anchorCtr="0"/>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07988" y="2420938"/>
            <a:ext cx="5616575" cy="3779837"/>
          </a:xfrm>
          <a:pattFill prst="lgCheck">
            <a:fgClr>
              <a:schemeClr val="accent4"/>
            </a:fgClr>
            <a:bgClr>
              <a:schemeClr val="bg1"/>
            </a:bgClr>
          </a:pattFill>
        </p:spPr>
        <p:txBody>
          <a:bodyPr anchor="ctr"/>
          <a:lstStyle>
            <a:lvl1pPr algn="ctr">
              <a:defRPr/>
            </a:lvl1pPr>
          </a:lstStyle>
          <a:p>
            <a:r>
              <a:rPr lang="en-US"/>
              <a:t>Drag and Drop picture</a:t>
            </a:r>
          </a:p>
        </p:txBody>
      </p:sp>
      <p:sp>
        <p:nvSpPr>
          <p:cNvPr id="4" name="Date Placeholder 3">
            <a:extLst>
              <a:ext uri="{FF2B5EF4-FFF2-40B4-BE49-F238E27FC236}">
                <a16:creationId xmlns:a16="http://schemas.microsoft.com/office/drawing/2014/main" id="{ED4B0609-1753-094D-A27B-B1604B6E44F9}"/>
              </a:ext>
            </a:extLst>
          </p:cNvPr>
          <p:cNvSpPr>
            <a:spLocks noGrp="1"/>
          </p:cNvSpPr>
          <p:nvPr>
            <p:ph type="dt" sz="half" idx="15"/>
          </p:nvPr>
        </p:nvSpPr>
        <p:spPr/>
        <p:txBody>
          <a:bodyPr/>
          <a:lstStyle/>
          <a:p>
            <a:fld id="{1A020E9F-651D-4BA5-99D3-09DF22297025}" type="datetime3">
              <a:rPr lang="en-US" smtClean="0"/>
              <a:t>14 September 2026</a:t>
            </a:fld>
            <a:endParaRPr lang="en-US"/>
          </a:p>
        </p:txBody>
      </p:sp>
      <p:sp>
        <p:nvSpPr>
          <p:cNvPr id="6" name="Footer Placeholder 5">
            <a:extLst>
              <a:ext uri="{FF2B5EF4-FFF2-40B4-BE49-F238E27FC236}">
                <a16:creationId xmlns:a16="http://schemas.microsoft.com/office/drawing/2014/main" id="{D3380C24-4584-494A-B2E2-7C02911E02E7}"/>
              </a:ext>
            </a:extLst>
          </p:cNvPr>
          <p:cNvSpPr>
            <a:spLocks noGrp="1"/>
          </p:cNvSpPr>
          <p:nvPr>
            <p:ph type="ftr" sz="quarter" idx="16"/>
          </p:nvPr>
        </p:nvSpPr>
        <p:spPr/>
        <p:txBody>
          <a:bodyPr/>
          <a:lstStyle/>
          <a:p>
            <a:r>
              <a:rPr lang="en-GB"/>
              <a:t>Zdeněk Vostřel | Update</a:t>
            </a:r>
            <a:endParaRPr lang="en-US"/>
          </a:p>
        </p:txBody>
      </p:sp>
      <p:sp>
        <p:nvSpPr>
          <p:cNvPr id="10" name="Slide Number Placeholder 9">
            <a:extLst>
              <a:ext uri="{FF2B5EF4-FFF2-40B4-BE49-F238E27FC236}">
                <a16:creationId xmlns:a16="http://schemas.microsoft.com/office/drawing/2014/main" id="{89BEDBAA-E014-4E48-AA09-5D0DC18C0C76}"/>
              </a:ext>
            </a:extLst>
          </p:cNvPr>
          <p:cNvSpPr>
            <a:spLocks noGrp="1"/>
          </p:cNvSpPr>
          <p:nvPr>
            <p:ph type="sldNum" sz="quarter" idx="17"/>
          </p:nvPr>
        </p:nvSpPr>
        <p:spPr/>
        <p:txBody>
          <a:bodyPr/>
          <a:lstStyle/>
          <a:p>
            <a:fld id="{36B5EA5A-BC32-A742-B11B-8E7414D5B535}" type="slidenum">
              <a:rPr lang="en-US" smtClean="0"/>
              <a:pPr/>
              <a:t>‹#›</a:t>
            </a:fld>
            <a:endParaRPr lang="en-US"/>
          </a:p>
        </p:txBody>
      </p:sp>
      <p:sp>
        <p:nvSpPr>
          <p:cNvPr id="8" name="Picture Placeholder 7">
            <a:extLst>
              <a:ext uri="{FF2B5EF4-FFF2-40B4-BE49-F238E27FC236}">
                <a16:creationId xmlns:a16="http://schemas.microsoft.com/office/drawing/2014/main" id="{D35BE112-10C7-F548-91D2-DD3128654F33}"/>
              </a:ext>
            </a:extLst>
          </p:cNvPr>
          <p:cNvSpPr>
            <a:spLocks noGrp="1"/>
          </p:cNvSpPr>
          <p:nvPr>
            <p:ph type="pic" sz="quarter" idx="18" hasCustomPrompt="1"/>
          </p:nvPr>
        </p:nvSpPr>
        <p:spPr>
          <a:xfrm>
            <a:off x="6172200" y="2420938"/>
            <a:ext cx="5616575" cy="3779837"/>
          </a:xfrm>
          <a:pattFill prst="lgCheck">
            <a:fgClr>
              <a:schemeClr val="accent4"/>
            </a:fgClr>
            <a:bgClr>
              <a:schemeClr val="bg1"/>
            </a:bgClr>
          </a:pattFill>
        </p:spPr>
        <p:txBody>
          <a:bodyPr anchor="ctr" anchorCtr="0"/>
          <a:lstStyle>
            <a:lvl1pPr algn="ctr">
              <a:defRPr/>
            </a:lvl1pPr>
          </a:lstStyle>
          <a:p>
            <a:r>
              <a:rPr lang="en-GB"/>
              <a:t>Drag and Drop picture</a:t>
            </a:r>
          </a:p>
        </p:txBody>
      </p:sp>
    </p:spTree>
    <p:extLst>
      <p:ext uri="{BB962C8B-B14F-4D97-AF65-F5344CB8AC3E}">
        <p14:creationId xmlns:p14="http://schemas.microsoft.com/office/powerpoint/2010/main" val="2267269469"/>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btitle and 3 Pictur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3" name="Text Placeholder 2"/>
          <p:cNvSpPr>
            <a:spLocks noGrp="1"/>
          </p:cNvSpPr>
          <p:nvPr>
            <p:ph type="body" idx="1"/>
          </p:nvPr>
        </p:nvSpPr>
        <p:spPr>
          <a:xfrm>
            <a:off x="407987" y="1592263"/>
            <a:ext cx="3708401" cy="668337"/>
          </a:xfrm>
        </p:spPr>
        <p:txBody>
          <a:bodyPr anchor="t" anchorCtr="0"/>
          <a:lstStyle>
            <a:lvl1pPr marL="0" indent="0">
              <a:lnSpc>
                <a:spcPct val="100000"/>
              </a:lnSpc>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5" name="Text Placeholder 4"/>
          <p:cNvSpPr>
            <a:spLocks noGrp="1"/>
          </p:cNvSpPr>
          <p:nvPr>
            <p:ph type="body" sz="quarter" idx="3"/>
          </p:nvPr>
        </p:nvSpPr>
        <p:spPr>
          <a:xfrm>
            <a:off x="8075612" y="1604966"/>
            <a:ext cx="3713187" cy="655634"/>
          </a:xfrm>
        </p:spPr>
        <p:txBody>
          <a:bodyPr anchor="t" anchorCtr="0"/>
          <a:lstStyle>
            <a:lvl1pPr marL="0" indent="0">
              <a:spcBef>
                <a:spcPts val="400"/>
              </a:spcBef>
              <a:spcAft>
                <a:spcPts val="0"/>
              </a:spcAft>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07989" y="2420938"/>
            <a:ext cx="3708400" cy="3779837"/>
          </a:xfrm>
          <a:pattFill prst="lgCheck">
            <a:fgClr>
              <a:schemeClr val="accent4"/>
            </a:fgClr>
            <a:bgClr>
              <a:schemeClr val="bg1"/>
            </a:bgClr>
          </a:pattFill>
        </p:spPr>
        <p:txBody>
          <a:bodyPr anchor="ctr"/>
          <a:lstStyle>
            <a:lvl1pPr algn="ctr">
              <a:defRPr/>
            </a:lvl1pPr>
          </a:lstStyle>
          <a:p>
            <a:r>
              <a:rPr lang="en-US"/>
              <a:t>Drag and Drop picture</a:t>
            </a:r>
          </a:p>
        </p:txBody>
      </p:sp>
      <p:sp>
        <p:nvSpPr>
          <p:cNvPr id="13" name="Picture Placeholder 12">
            <a:extLst>
              <a:ext uri="{FF2B5EF4-FFF2-40B4-BE49-F238E27FC236}">
                <a16:creationId xmlns:a16="http://schemas.microsoft.com/office/drawing/2014/main" id="{EC779F7E-9707-2542-A19F-DD09A53038A7}"/>
              </a:ext>
            </a:extLst>
          </p:cNvPr>
          <p:cNvSpPr>
            <a:spLocks noGrp="1"/>
          </p:cNvSpPr>
          <p:nvPr>
            <p:ph type="pic" sz="quarter" idx="14" hasCustomPrompt="1"/>
          </p:nvPr>
        </p:nvSpPr>
        <p:spPr>
          <a:xfrm>
            <a:off x="8075613" y="2416175"/>
            <a:ext cx="3713187" cy="3779837"/>
          </a:xfrm>
          <a:pattFill prst="lgCheck">
            <a:fgClr>
              <a:schemeClr val="accent4"/>
            </a:fgClr>
            <a:bgClr>
              <a:schemeClr val="bg1"/>
            </a:bgClr>
          </a:patt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a:buNone/>
              <a:tabLst/>
              <a:defRPr b="1"/>
            </a:lvl1pPr>
          </a:lstStyle>
          <a:p>
            <a:r>
              <a:rPr lang="en-US"/>
              <a:t>Drag and Drop picture</a:t>
            </a:r>
          </a:p>
        </p:txBody>
      </p:sp>
      <p:sp>
        <p:nvSpPr>
          <p:cNvPr id="10" name="Text Placeholder 2">
            <a:extLst>
              <a:ext uri="{FF2B5EF4-FFF2-40B4-BE49-F238E27FC236}">
                <a16:creationId xmlns:a16="http://schemas.microsoft.com/office/drawing/2014/main" id="{86494478-3D3E-894B-9652-AD035750548C}"/>
              </a:ext>
            </a:extLst>
          </p:cNvPr>
          <p:cNvSpPr>
            <a:spLocks noGrp="1"/>
          </p:cNvSpPr>
          <p:nvPr>
            <p:ph type="body" idx="15"/>
          </p:nvPr>
        </p:nvSpPr>
        <p:spPr>
          <a:xfrm>
            <a:off x="4253846" y="1601227"/>
            <a:ext cx="3708401" cy="668337"/>
          </a:xfrm>
        </p:spPr>
        <p:txBody>
          <a:bodyPr anchor="t" anchorCtr="0"/>
          <a:lstStyle>
            <a:lvl1pPr marL="0" indent="0">
              <a:spcBef>
                <a:spcPts val="400"/>
              </a:spcBef>
              <a:spcAft>
                <a:spcPts val="0"/>
              </a:spcAft>
              <a:buNone/>
              <a:defRPr sz="21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2" name="Picture Placeholder 10">
            <a:extLst>
              <a:ext uri="{FF2B5EF4-FFF2-40B4-BE49-F238E27FC236}">
                <a16:creationId xmlns:a16="http://schemas.microsoft.com/office/drawing/2014/main" id="{CF540559-B2D9-2E46-A3D6-32F0B01F69A5}"/>
              </a:ext>
            </a:extLst>
          </p:cNvPr>
          <p:cNvSpPr>
            <a:spLocks noGrp="1"/>
          </p:cNvSpPr>
          <p:nvPr>
            <p:ph type="pic" sz="quarter" idx="16" hasCustomPrompt="1"/>
          </p:nvPr>
        </p:nvSpPr>
        <p:spPr>
          <a:xfrm>
            <a:off x="4253848" y="2429902"/>
            <a:ext cx="3708400" cy="3779837"/>
          </a:xfrm>
          <a:pattFill prst="lgCheck">
            <a:fgClr>
              <a:schemeClr val="accent4"/>
            </a:fgClr>
            <a:bgClr>
              <a:schemeClr val="bg1"/>
            </a:bgClr>
          </a:pattFill>
        </p:spPr>
        <p:txBody>
          <a:bodyPr anchor="ctr"/>
          <a:lstStyle>
            <a:lvl1pPr algn="ctr">
              <a:defRPr/>
            </a:lvl1pPr>
          </a:lstStyle>
          <a:p>
            <a:r>
              <a:rPr lang="en-US"/>
              <a:t>Drag and Drop picture</a:t>
            </a:r>
          </a:p>
        </p:txBody>
      </p:sp>
      <p:sp>
        <p:nvSpPr>
          <p:cNvPr id="4" name="Date Placeholder 3">
            <a:extLst>
              <a:ext uri="{FF2B5EF4-FFF2-40B4-BE49-F238E27FC236}">
                <a16:creationId xmlns:a16="http://schemas.microsoft.com/office/drawing/2014/main" id="{E485D2BF-D955-984C-BC88-5F6A8BCB9E71}"/>
              </a:ext>
            </a:extLst>
          </p:cNvPr>
          <p:cNvSpPr>
            <a:spLocks noGrp="1"/>
          </p:cNvSpPr>
          <p:nvPr>
            <p:ph type="dt" sz="half" idx="17"/>
          </p:nvPr>
        </p:nvSpPr>
        <p:spPr/>
        <p:txBody>
          <a:bodyPr/>
          <a:lstStyle/>
          <a:p>
            <a:fld id="{C829D6D1-07F3-404A-9E0A-1FE46A86316B}" type="datetime3">
              <a:rPr lang="en-US" smtClean="0"/>
              <a:t>14 September 2026</a:t>
            </a:fld>
            <a:endParaRPr lang="en-US"/>
          </a:p>
        </p:txBody>
      </p:sp>
      <p:sp>
        <p:nvSpPr>
          <p:cNvPr id="6" name="Footer Placeholder 5">
            <a:extLst>
              <a:ext uri="{FF2B5EF4-FFF2-40B4-BE49-F238E27FC236}">
                <a16:creationId xmlns:a16="http://schemas.microsoft.com/office/drawing/2014/main" id="{26EC0286-4FA5-DB4D-961C-C9035150A22E}"/>
              </a:ext>
            </a:extLst>
          </p:cNvPr>
          <p:cNvSpPr>
            <a:spLocks noGrp="1"/>
          </p:cNvSpPr>
          <p:nvPr>
            <p:ph type="ftr" sz="quarter" idx="18"/>
          </p:nvPr>
        </p:nvSpPr>
        <p:spPr/>
        <p:txBody>
          <a:bodyPr/>
          <a:lstStyle/>
          <a:p>
            <a:r>
              <a:rPr lang="en-GB"/>
              <a:t>Zdeněk Vostřel | Update</a:t>
            </a:r>
            <a:endParaRPr lang="en-US"/>
          </a:p>
        </p:txBody>
      </p:sp>
      <p:sp>
        <p:nvSpPr>
          <p:cNvPr id="14" name="Slide Number Placeholder 13">
            <a:extLst>
              <a:ext uri="{FF2B5EF4-FFF2-40B4-BE49-F238E27FC236}">
                <a16:creationId xmlns:a16="http://schemas.microsoft.com/office/drawing/2014/main" id="{D3A103EE-A109-9549-821B-7193CDF3E17F}"/>
              </a:ext>
            </a:extLst>
          </p:cNvPr>
          <p:cNvSpPr>
            <a:spLocks noGrp="1"/>
          </p:cNvSpPr>
          <p:nvPr>
            <p:ph type="sldNum" sz="quarter" idx="19"/>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558931707"/>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3 Pictures with box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10" name="Text Placeholder 2">
            <a:extLst>
              <a:ext uri="{FF2B5EF4-FFF2-40B4-BE49-F238E27FC236}">
                <a16:creationId xmlns:a16="http://schemas.microsoft.com/office/drawing/2014/main" id="{86494478-3D3E-894B-9652-AD035750548C}"/>
              </a:ext>
            </a:extLst>
          </p:cNvPr>
          <p:cNvSpPr>
            <a:spLocks noGrp="1"/>
          </p:cNvSpPr>
          <p:nvPr>
            <p:ph type="body" idx="15"/>
          </p:nvPr>
        </p:nvSpPr>
        <p:spPr>
          <a:xfrm>
            <a:off x="4116386" y="1601376"/>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2" name="Picture Placeholder 10">
            <a:extLst>
              <a:ext uri="{FF2B5EF4-FFF2-40B4-BE49-F238E27FC236}">
                <a16:creationId xmlns:a16="http://schemas.microsoft.com/office/drawing/2014/main" id="{CF540559-B2D9-2E46-A3D6-32F0B01F69A5}"/>
              </a:ext>
            </a:extLst>
          </p:cNvPr>
          <p:cNvSpPr>
            <a:spLocks noGrp="1"/>
          </p:cNvSpPr>
          <p:nvPr>
            <p:ph type="pic" sz="quarter" idx="16" hasCustomPrompt="1"/>
          </p:nvPr>
        </p:nvSpPr>
        <p:spPr>
          <a:xfrm>
            <a:off x="4116386" y="2732442"/>
            <a:ext cx="3959225" cy="3477297"/>
          </a:xfrm>
          <a:pattFill prst="lgCheck">
            <a:fgClr>
              <a:schemeClr val="accent4"/>
            </a:fgClr>
            <a:bgClr>
              <a:schemeClr val="bg1"/>
            </a:bgClr>
          </a:pattFill>
        </p:spPr>
        <p:txBody>
          <a:bodyPr anchor="ctr"/>
          <a:lstStyle>
            <a:lvl1pPr algn="ctr">
              <a:defRPr/>
            </a:lvl1pPr>
          </a:lstStyle>
          <a:p>
            <a:r>
              <a:rPr lang="en-US"/>
              <a:t>Drag and Drop picture</a:t>
            </a:r>
          </a:p>
        </p:txBody>
      </p:sp>
      <p:sp>
        <p:nvSpPr>
          <p:cNvPr id="4" name="Date Placeholder 3">
            <a:extLst>
              <a:ext uri="{FF2B5EF4-FFF2-40B4-BE49-F238E27FC236}">
                <a16:creationId xmlns:a16="http://schemas.microsoft.com/office/drawing/2014/main" id="{E485D2BF-D955-984C-BC88-5F6A8BCB9E71}"/>
              </a:ext>
            </a:extLst>
          </p:cNvPr>
          <p:cNvSpPr>
            <a:spLocks noGrp="1"/>
          </p:cNvSpPr>
          <p:nvPr>
            <p:ph type="dt" sz="half" idx="17"/>
          </p:nvPr>
        </p:nvSpPr>
        <p:spPr/>
        <p:txBody>
          <a:bodyPr/>
          <a:lstStyle/>
          <a:p>
            <a:fld id="{91B90D8F-3DFC-4F60-B418-9399625813E1}" type="datetime3">
              <a:rPr lang="en-US" smtClean="0"/>
              <a:t>14 September 2026</a:t>
            </a:fld>
            <a:endParaRPr lang="en-US"/>
          </a:p>
        </p:txBody>
      </p:sp>
      <p:sp>
        <p:nvSpPr>
          <p:cNvPr id="6" name="Footer Placeholder 5">
            <a:extLst>
              <a:ext uri="{FF2B5EF4-FFF2-40B4-BE49-F238E27FC236}">
                <a16:creationId xmlns:a16="http://schemas.microsoft.com/office/drawing/2014/main" id="{26EC0286-4FA5-DB4D-961C-C9035150A22E}"/>
              </a:ext>
            </a:extLst>
          </p:cNvPr>
          <p:cNvSpPr>
            <a:spLocks noGrp="1"/>
          </p:cNvSpPr>
          <p:nvPr>
            <p:ph type="ftr" sz="quarter" idx="18"/>
          </p:nvPr>
        </p:nvSpPr>
        <p:spPr/>
        <p:txBody>
          <a:bodyPr/>
          <a:lstStyle/>
          <a:p>
            <a:r>
              <a:rPr lang="en-GB"/>
              <a:t>Zdeněk Vostřel | Update</a:t>
            </a:r>
            <a:endParaRPr lang="en-US"/>
          </a:p>
        </p:txBody>
      </p:sp>
      <p:sp>
        <p:nvSpPr>
          <p:cNvPr id="14" name="Slide Number Placeholder 13">
            <a:extLst>
              <a:ext uri="{FF2B5EF4-FFF2-40B4-BE49-F238E27FC236}">
                <a16:creationId xmlns:a16="http://schemas.microsoft.com/office/drawing/2014/main" id="{D3A103EE-A109-9549-821B-7193CDF3E17F}"/>
              </a:ext>
            </a:extLst>
          </p:cNvPr>
          <p:cNvSpPr>
            <a:spLocks noGrp="1"/>
          </p:cNvSpPr>
          <p:nvPr>
            <p:ph type="sldNum" sz="quarter" idx="19"/>
          </p:nvPr>
        </p:nvSpPr>
        <p:spPr/>
        <p:txBody>
          <a:bodyPr/>
          <a:lstStyle/>
          <a:p>
            <a:fld id="{36B5EA5A-BC32-A742-B11B-8E7414D5B535}" type="slidenum">
              <a:rPr lang="en-US" smtClean="0"/>
              <a:pPr/>
              <a:t>‹#›</a:t>
            </a:fld>
            <a:endParaRPr lang="en-US"/>
          </a:p>
        </p:txBody>
      </p:sp>
      <p:sp>
        <p:nvSpPr>
          <p:cNvPr id="15" name="Text Placeholder 2">
            <a:extLst>
              <a:ext uri="{FF2B5EF4-FFF2-40B4-BE49-F238E27FC236}">
                <a16:creationId xmlns:a16="http://schemas.microsoft.com/office/drawing/2014/main" id="{F0E95B09-A858-4A4A-B159-8C5B917D41E5}"/>
              </a:ext>
            </a:extLst>
          </p:cNvPr>
          <p:cNvSpPr>
            <a:spLocks noGrp="1"/>
          </p:cNvSpPr>
          <p:nvPr>
            <p:ph type="body" idx="20"/>
          </p:nvPr>
        </p:nvSpPr>
        <p:spPr>
          <a:xfrm>
            <a:off x="3275" y="5078524"/>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6" name="Picture Placeholder 10">
            <a:extLst>
              <a:ext uri="{FF2B5EF4-FFF2-40B4-BE49-F238E27FC236}">
                <a16:creationId xmlns:a16="http://schemas.microsoft.com/office/drawing/2014/main" id="{2FF76D54-8841-EA4B-B514-DFCE90D05C81}"/>
              </a:ext>
            </a:extLst>
          </p:cNvPr>
          <p:cNvSpPr>
            <a:spLocks noGrp="1"/>
          </p:cNvSpPr>
          <p:nvPr>
            <p:ph type="pic" sz="quarter" idx="21" hasCustomPrompt="1"/>
          </p:nvPr>
        </p:nvSpPr>
        <p:spPr>
          <a:xfrm>
            <a:off x="4050" y="1601376"/>
            <a:ext cx="3959225" cy="3477297"/>
          </a:xfrm>
          <a:pattFill prst="lgCheck">
            <a:fgClr>
              <a:schemeClr val="accent4"/>
            </a:fgClr>
            <a:bgClr>
              <a:schemeClr val="bg1"/>
            </a:bgClr>
          </a:pattFill>
        </p:spPr>
        <p:txBody>
          <a:bodyPr anchor="ctr"/>
          <a:lstStyle>
            <a:lvl1pPr algn="ctr">
              <a:defRPr/>
            </a:lvl1pPr>
          </a:lstStyle>
          <a:p>
            <a:r>
              <a:rPr lang="en-US"/>
              <a:t>Drag and Drop picture</a:t>
            </a:r>
          </a:p>
        </p:txBody>
      </p:sp>
      <p:sp>
        <p:nvSpPr>
          <p:cNvPr id="17" name="Text Placeholder 2">
            <a:extLst>
              <a:ext uri="{FF2B5EF4-FFF2-40B4-BE49-F238E27FC236}">
                <a16:creationId xmlns:a16="http://schemas.microsoft.com/office/drawing/2014/main" id="{DED6363A-4107-5A4F-9E1E-0E88F802ABE9}"/>
              </a:ext>
            </a:extLst>
          </p:cNvPr>
          <p:cNvSpPr>
            <a:spLocks noGrp="1"/>
          </p:cNvSpPr>
          <p:nvPr>
            <p:ph type="body" idx="22"/>
          </p:nvPr>
        </p:nvSpPr>
        <p:spPr>
          <a:xfrm>
            <a:off x="8232388" y="5078524"/>
            <a:ext cx="3960000" cy="1131215"/>
          </a:xfrm>
          <a:solidFill>
            <a:schemeClr val="tx1"/>
          </a:solidFill>
          <a:ln>
            <a:noFill/>
          </a:ln>
        </p:spPr>
        <p:txBody>
          <a:bodyPr lIns="36000" tIns="36000" rIns="36000" bIns="36000" anchor="ctr" anchorCtr="0"/>
          <a:lstStyle>
            <a:lvl1pPr marL="0" indent="0" algn="ctr">
              <a:spcBef>
                <a:spcPts val="0"/>
              </a:spcBef>
              <a:spcAft>
                <a:spcPts val="0"/>
              </a:spcAft>
              <a:buNone/>
              <a:defRPr sz="21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18" name="Picture Placeholder 10">
            <a:extLst>
              <a:ext uri="{FF2B5EF4-FFF2-40B4-BE49-F238E27FC236}">
                <a16:creationId xmlns:a16="http://schemas.microsoft.com/office/drawing/2014/main" id="{91039F33-9CD5-004A-9F94-52D16B2EB081}"/>
              </a:ext>
            </a:extLst>
          </p:cNvPr>
          <p:cNvSpPr>
            <a:spLocks noGrp="1"/>
          </p:cNvSpPr>
          <p:nvPr>
            <p:ph type="pic" sz="quarter" idx="23" hasCustomPrompt="1"/>
          </p:nvPr>
        </p:nvSpPr>
        <p:spPr>
          <a:xfrm>
            <a:off x="8232388" y="1601376"/>
            <a:ext cx="3959225" cy="3477297"/>
          </a:xfrm>
          <a:pattFill prst="lgCheck">
            <a:fgClr>
              <a:schemeClr val="accent4"/>
            </a:fgClr>
            <a:bgClr>
              <a:schemeClr val="bg1"/>
            </a:bgClr>
          </a:pattFill>
        </p:spPr>
        <p:txBody>
          <a:bodyPr anchor="ctr"/>
          <a:lstStyle>
            <a:lvl1pPr algn="ctr">
              <a:defRPr/>
            </a:lvl1pPr>
          </a:lstStyle>
          <a:p>
            <a:r>
              <a:rPr lang="en-US"/>
              <a:t>Drag and Drop picture</a:t>
            </a:r>
          </a:p>
        </p:txBody>
      </p:sp>
    </p:spTree>
    <p:extLst>
      <p:ext uri="{BB962C8B-B14F-4D97-AF65-F5344CB8AC3E}">
        <p14:creationId xmlns:p14="http://schemas.microsoft.com/office/powerpoint/2010/main" val="2841877272"/>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Horizontal and text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412776" y="1592263"/>
            <a:ext cx="11376024" cy="2563906"/>
          </a:xfrm>
          <a:pattFill prst="lgCheck">
            <a:fgClr>
              <a:schemeClr val="accent4"/>
            </a:fgClr>
            <a:bgClr>
              <a:schemeClr val="bg1"/>
            </a:bgClr>
          </a:pattFill>
        </p:spPr>
        <p:txBody>
          <a:bodyPr anchor="ctr"/>
          <a:lstStyle>
            <a:lvl1pPr algn="ctr">
              <a:defRPr/>
            </a:lvl1pPr>
          </a:lstStyle>
          <a:p>
            <a:r>
              <a:rPr lang="en-US"/>
              <a:t>Drag and Drop picture</a:t>
            </a:r>
          </a:p>
        </p:txBody>
      </p:sp>
      <p:sp>
        <p:nvSpPr>
          <p:cNvPr id="6" name="Text Placeholder 5">
            <a:extLst>
              <a:ext uri="{FF2B5EF4-FFF2-40B4-BE49-F238E27FC236}">
                <a16:creationId xmlns:a16="http://schemas.microsoft.com/office/drawing/2014/main" id="{FB7AFC8C-E604-7447-B130-D845972B5A81}"/>
              </a:ext>
            </a:extLst>
          </p:cNvPr>
          <p:cNvSpPr>
            <a:spLocks noGrp="1"/>
          </p:cNvSpPr>
          <p:nvPr>
            <p:ph type="body" sz="quarter" idx="14"/>
          </p:nvPr>
        </p:nvSpPr>
        <p:spPr>
          <a:xfrm>
            <a:off x="407989" y="4294188"/>
            <a:ext cx="3708400" cy="1906587"/>
          </a:xfrm>
        </p:spPr>
        <p:txBody>
          <a:bodyPr/>
          <a:lstStyle/>
          <a:p>
            <a:pPr lvl="0"/>
            <a:r>
              <a:rPr lang="cs-CZ"/>
              <a:t>Po kliknutí můžete upravovat styly textu v předloze.</a:t>
            </a:r>
          </a:p>
          <a:p>
            <a:pPr lvl="1"/>
            <a:r>
              <a:rPr lang="cs-CZ"/>
              <a:t>Druhá úroveň</a:t>
            </a:r>
          </a:p>
          <a:p>
            <a:pPr lvl="2"/>
            <a:r>
              <a:rPr lang="cs-CZ"/>
              <a:t>Třetí úroveň</a:t>
            </a:r>
          </a:p>
        </p:txBody>
      </p:sp>
      <p:sp>
        <p:nvSpPr>
          <p:cNvPr id="14" name="Text Placeholder 5">
            <a:extLst>
              <a:ext uri="{FF2B5EF4-FFF2-40B4-BE49-F238E27FC236}">
                <a16:creationId xmlns:a16="http://schemas.microsoft.com/office/drawing/2014/main" id="{3933DD4F-F84F-4A45-A378-099F8963A574}"/>
              </a:ext>
            </a:extLst>
          </p:cNvPr>
          <p:cNvSpPr>
            <a:spLocks noGrp="1"/>
          </p:cNvSpPr>
          <p:nvPr>
            <p:ph type="body" sz="quarter" idx="15"/>
          </p:nvPr>
        </p:nvSpPr>
        <p:spPr>
          <a:xfrm>
            <a:off x="4267201" y="4294188"/>
            <a:ext cx="3665537" cy="1906587"/>
          </a:xfrm>
        </p:spPr>
        <p:txBody>
          <a:bodyPr/>
          <a:lstStyle/>
          <a:p>
            <a:pPr lvl="0"/>
            <a:r>
              <a:rPr lang="cs-CZ"/>
              <a:t>Po kliknutí můžete upravovat styly textu v předloze.</a:t>
            </a:r>
          </a:p>
          <a:p>
            <a:pPr lvl="1"/>
            <a:r>
              <a:rPr lang="cs-CZ"/>
              <a:t>Druhá úroveň</a:t>
            </a:r>
          </a:p>
          <a:p>
            <a:pPr lvl="2"/>
            <a:r>
              <a:rPr lang="cs-CZ"/>
              <a:t>Třetí úroveň</a:t>
            </a:r>
          </a:p>
        </p:txBody>
      </p:sp>
      <p:sp>
        <p:nvSpPr>
          <p:cNvPr id="3" name="Date Placeholder 2">
            <a:extLst>
              <a:ext uri="{FF2B5EF4-FFF2-40B4-BE49-F238E27FC236}">
                <a16:creationId xmlns:a16="http://schemas.microsoft.com/office/drawing/2014/main" id="{E423D880-B3D6-7548-AFF1-D644AAD7B366}"/>
              </a:ext>
            </a:extLst>
          </p:cNvPr>
          <p:cNvSpPr>
            <a:spLocks noGrp="1"/>
          </p:cNvSpPr>
          <p:nvPr>
            <p:ph type="dt" sz="half" idx="16"/>
          </p:nvPr>
        </p:nvSpPr>
        <p:spPr/>
        <p:txBody>
          <a:bodyPr/>
          <a:lstStyle/>
          <a:p>
            <a:fld id="{0BCC370F-DCB8-49A2-AAA7-3FE559D35CB4}" type="datetime3">
              <a:rPr lang="en-US" smtClean="0"/>
              <a:t>14 September 2026</a:t>
            </a:fld>
            <a:endParaRPr lang="en-US"/>
          </a:p>
        </p:txBody>
      </p:sp>
      <p:sp>
        <p:nvSpPr>
          <p:cNvPr id="4" name="Footer Placeholder 3">
            <a:extLst>
              <a:ext uri="{FF2B5EF4-FFF2-40B4-BE49-F238E27FC236}">
                <a16:creationId xmlns:a16="http://schemas.microsoft.com/office/drawing/2014/main" id="{62487D45-A6BD-6040-8ECE-F9608F53134E}"/>
              </a:ext>
            </a:extLst>
          </p:cNvPr>
          <p:cNvSpPr>
            <a:spLocks noGrp="1"/>
          </p:cNvSpPr>
          <p:nvPr>
            <p:ph type="ftr" sz="quarter" idx="17"/>
          </p:nvPr>
        </p:nvSpPr>
        <p:spPr/>
        <p:txBody>
          <a:bodyPr/>
          <a:lstStyle/>
          <a:p>
            <a:r>
              <a:rPr lang="en-GB"/>
              <a:t>Zdeněk Vostřel | Update</a:t>
            </a:r>
            <a:endParaRPr lang="en-US"/>
          </a:p>
        </p:txBody>
      </p:sp>
      <p:sp>
        <p:nvSpPr>
          <p:cNvPr id="5" name="Slide Number Placeholder 4">
            <a:extLst>
              <a:ext uri="{FF2B5EF4-FFF2-40B4-BE49-F238E27FC236}">
                <a16:creationId xmlns:a16="http://schemas.microsoft.com/office/drawing/2014/main" id="{381D3D89-638E-6949-858F-F83F83B33D28}"/>
              </a:ext>
            </a:extLst>
          </p:cNvPr>
          <p:cNvSpPr>
            <a:spLocks noGrp="1"/>
          </p:cNvSpPr>
          <p:nvPr>
            <p:ph type="sldNum" sz="quarter" idx="18"/>
          </p:nvPr>
        </p:nvSpPr>
        <p:spPr/>
        <p:txBody>
          <a:bodyPr/>
          <a:lstStyle/>
          <a:p>
            <a:fld id="{36B5EA5A-BC32-A742-B11B-8E7414D5B535}" type="slidenum">
              <a:rPr lang="en-US" smtClean="0"/>
              <a:pPr/>
              <a:t>‹#›</a:t>
            </a:fld>
            <a:endParaRPr lang="en-US"/>
          </a:p>
        </p:txBody>
      </p:sp>
      <p:sp>
        <p:nvSpPr>
          <p:cNvPr id="9" name="Text Placeholder 5">
            <a:extLst>
              <a:ext uri="{FF2B5EF4-FFF2-40B4-BE49-F238E27FC236}">
                <a16:creationId xmlns:a16="http://schemas.microsoft.com/office/drawing/2014/main" id="{6A3085A2-8BF3-9742-B023-7524E7B1C8EB}"/>
              </a:ext>
            </a:extLst>
          </p:cNvPr>
          <p:cNvSpPr>
            <a:spLocks noGrp="1"/>
          </p:cNvSpPr>
          <p:nvPr>
            <p:ph type="body" sz="quarter" idx="19"/>
          </p:nvPr>
        </p:nvSpPr>
        <p:spPr>
          <a:xfrm>
            <a:off x="8085668" y="4294188"/>
            <a:ext cx="3703132" cy="1906587"/>
          </a:xfrm>
        </p:spPr>
        <p:txBody>
          <a:bodyPr/>
          <a:lstStyle/>
          <a:p>
            <a:pPr lvl="0"/>
            <a:r>
              <a:rPr lang="cs-CZ"/>
              <a:t>Po kliknutí můžete upravovat styly textu v předloze.</a:t>
            </a:r>
          </a:p>
          <a:p>
            <a:pPr lvl="1"/>
            <a:r>
              <a:rPr lang="cs-CZ"/>
              <a:t>Druhá úroveň</a:t>
            </a:r>
          </a:p>
          <a:p>
            <a:pPr lvl="2"/>
            <a:r>
              <a:rPr lang="cs-CZ"/>
              <a:t>Třetí úroveň</a:t>
            </a:r>
          </a:p>
        </p:txBody>
      </p:sp>
    </p:spTree>
    <p:extLst>
      <p:ext uri="{BB962C8B-B14F-4D97-AF65-F5344CB8AC3E}">
        <p14:creationId xmlns:p14="http://schemas.microsoft.com/office/powerpoint/2010/main" val="1517803155"/>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Horizontal and text in boxes">
    <p:spTree>
      <p:nvGrpSpPr>
        <p:cNvPr id="1" name=""/>
        <p:cNvGrpSpPr/>
        <p:nvPr/>
      </p:nvGrpSpPr>
      <p:grpSpPr>
        <a:xfrm>
          <a:off x="0" y="0"/>
          <a:ext cx="0" cy="0"/>
          <a:chOff x="0" y="0"/>
          <a:chExt cx="0" cy="0"/>
        </a:xfrm>
      </p:grpSpPr>
      <p:sp>
        <p:nvSpPr>
          <p:cNvPr id="2" name="Title 1"/>
          <p:cNvSpPr>
            <a:spLocks noGrp="1"/>
          </p:cNvSpPr>
          <p:nvPr>
            <p:ph type="title"/>
          </p:nvPr>
        </p:nvSpPr>
        <p:spPr>
          <a:xfrm>
            <a:off x="407988" y="365125"/>
            <a:ext cx="11380812" cy="1084263"/>
          </a:xfrm>
        </p:spPr>
        <p:txBody>
          <a:bodyPr/>
          <a:lstStyle/>
          <a:p>
            <a:r>
              <a:rPr lang="cs-CZ"/>
              <a:t>Kliknutím lze upravit styl.</a:t>
            </a:r>
            <a:endParaRPr lang="en-US"/>
          </a:p>
        </p:txBody>
      </p:sp>
      <p:sp>
        <p:nvSpPr>
          <p:cNvPr id="11" name="Picture Placeholder 10">
            <a:extLst>
              <a:ext uri="{FF2B5EF4-FFF2-40B4-BE49-F238E27FC236}">
                <a16:creationId xmlns:a16="http://schemas.microsoft.com/office/drawing/2014/main" id="{8C125C7E-94FD-9B43-A74A-5A12DA74F2D5}"/>
              </a:ext>
            </a:extLst>
          </p:cNvPr>
          <p:cNvSpPr>
            <a:spLocks noGrp="1"/>
          </p:cNvSpPr>
          <p:nvPr>
            <p:ph type="pic" sz="quarter" idx="13" hasCustomPrompt="1"/>
          </p:nvPr>
        </p:nvSpPr>
        <p:spPr>
          <a:xfrm>
            <a:off x="0" y="1592263"/>
            <a:ext cx="12192000" cy="2945870"/>
          </a:xfrm>
          <a:pattFill prst="lgCheck">
            <a:fgClr>
              <a:schemeClr val="accent4"/>
            </a:fgClr>
            <a:bgClr>
              <a:schemeClr val="bg1"/>
            </a:bgClr>
          </a:pattFill>
        </p:spPr>
        <p:txBody>
          <a:bodyPr anchor="ctr"/>
          <a:lstStyle>
            <a:lvl1pPr algn="ctr">
              <a:defRPr/>
            </a:lvl1pPr>
          </a:lstStyle>
          <a:p>
            <a:r>
              <a:rPr lang="en-US"/>
              <a:t>Drag and Drop picture</a:t>
            </a:r>
          </a:p>
        </p:txBody>
      </p:sp>
      <p:sp>
        <p:nvSpPr>
          <p:cNvPr id="6" name="Text Placeholder 5">
            <a:extLst>
              <a:ext uri="{FF2B5EF4-FFF2-40B4-BE49-F238E27FC236}">
                <a16:creationId xmlns:a16="http://schemas.microsoft.com/office/drawing/2014/main" id="{FB7AFC8C-E604-7447-B130-D845972B5A81}"/>
              </a:ext>
            </a:extLst>
          </p:cNvPr>
          <p:cNvSpPr>
            <a:spLocks noGrp="1"/>
          </p:cNvSpPr>
          <p:nvPr>
            <p:ph type="body" sz="quarter" idx="14"/>
          </p:nvPr>
        </p:nvSpPr>
        <p:spPr>
          <a:xfrm>
            <a:off x="407989" y="4294188"/>
            <a:ext cx="3708400"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cs-CZ"/>
              <a:t>Po kliknutí můžete upravovat styly textu v předloze.</a:t>
            </a:r>
          </a:p>
          <a:p>
            <a:pPr lvl="1"/>
            <a:r>
              <a:rPr lang="cs-CZ"/>
              <a:t>Druhá úroveň</a:t>
            </a:r>
          </a:p>
          <a:p>
            <a:pPr lvl="2"/>
            <a:r>
              <a:rPr lang="cs-CZ"/>
              <a:t>Třetí úroveň</a:t>
            </a:r>
          </a:p>
        </p:txBody>
      </p:sp>
      <p:sp>
        <p:nvSpPr>
          <p:cNvPr id="14" name="Text Placeholder 5">
            <a:extLst>
              <a:ext uri="{FF2B5EF4-FFF2-40B4-BE49-F238E27FC236}">
                <a16:creationId xmlns:a16="http://schemas.microsoft.com/office/drawing/2014/main" id="{3933DD4F-F84F-4A45-A378-099F8963A574}"/>
              </a:ext>
            </a:extLst>
          </p:cNvPr>
          <p:cNvSpPr>
            <a:spLocks noGrp="1"/>
          </p:cNvSpPr>
          <p:nvPr>
            <p:ph type="body" sz="quarter" idx="15"/>
          </p:nvPr>
        </p:nvSpPr>
        <p:spPr>
          <a:xfrm>
            <a:off x="4267201" y="4294188"/>
            <a:ext cx="3665537"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cs-CZ"/>
              <a:t>Po kliknutí můžete upravovat styly textu v předloze.</a:t>
            </a:r>
          </a:p>
          <a:p>
            <a:pPr lvl="1"/>
            <a:r>
              <a:rPr lang="cs-CZ"/>
              <a:t>Druhá úroveň</a:t>
            </a:r>
          </a:p>
          <a:p>
            <a:pPr lvl="2"/>
            <a:r>
              <a:rPr lang="cs-CZ"/>
              <a:t>Třetí úroveň</a:t>
            </a:r>
          </a:p>
        </p:txBody>
      </p:sp>
      <p:sp>
        <p:nvSpPr>
          <p:cNvPr id="3" name="Date Placeholder 2">
            <a:extLst>
              <a:ext uri="{FF2B5EF4-FFF2-40B4-BE49-F238E27FC236}">
                <a16:creationId xmlns:a16="http://schemas.microsoft.com/office/drawing/2014/main" id="{E423D880-B3D6-7548-AFF1-D644AAD7B366}"/>
              </a:ext>
            </a:extLst>
          </p:cNvPr>
          <p:cNvSpPr>
            <a:spLocks noGrp="1"/>
          </p:cNvSpPr>
          <p:nvPr>
            <p:ph type="dt" sz="half" idx="16"/>
          </p:nvPr>
        </p:nvSpPr>
        <p:spPr/>
        <p:txBody>
          <a:bodyPr/>
          <a:lstStyle/>
          <a:p>
            <a:fld id="{BAD5B016-CF13-46DC-89A5-7FD37EBBB14A}" type="datetime3">
              <a:rPr lang="en-US" smtClean="0"/>
              <a:t>14 September 2026</a:t>
            </a:fld>
            <a:endParaRPr lang="en-US"/>
          </a:p>
        </p:txBody>
      </p:sp>
      <p:sp>
        <p:nvSpPr>
          <p:cNvPr id="4" name="Footer Placeholder 3">
            <a:extLst>
              <a:ext uri="{FF2B5EF4-FFF2-40B4-BE49-F238E27FC236}">
                <a16:creationId xmlns:a16="http://schemas.microsoft.com/office/drawing/2014/main" id="{62487D45-A6BD-6040-8ECE-F9608F53134E}"/>
              </a:ext>
            </a:extLst>
          </p:cNvPr>
          <p:cNvSpPr>
            <a:spLocks noGrp="1"/>
          </p:cNvSpPr>
          <p:nvPr>
            <p:ph type="ftr" sz="quarter" idx="17"/>
          </p:nvPr>
        </p:nvSpPr>
        <p:spPr/>
        <p:txBody>
          <a:bodyPr/>
          <a:lstStyle/>
          <a:p>
            <a:r>
              <a:rPr lang="en-GB"/>
              <a:t>Zdeněk Vostřel | Update</a:t>
            </a:r>
            <a:endParaRPr lang="en-US"/>
          </a:p>
        </p:txBody>
      </p:sp>
      <p:sp>
        <p:nvSpPr>
          <p:cNvPr id="5" name="Slide Number Placeholder 4">
            <a:extLst>
              <a:ext uri="{FF2B5EF4-FFF2-40B4-BE49-F238E27FC236}">
                <a16:creationId xmlns:a16="http://schemas.microsoft.com/office/drawing/2014/main" id="{381D3D89-638E-6949-858F-F83F83B33D28}"/>
              </a:ext>
            </a:extLst>
          </p:cNvPr>
          <p:cNvSpPr>
            <a:spLocks noGrp="1"/>
          </p:cNvSpPr>
          <p:nvPr>
            <p:ph type="sldNum" sz="quarter" idx="18"/>
          </p:nvPr>
        </p:nvSpPr>
        <p:spPr/>
        <p:txBody>
          <a:bodyPr/>
          <a:lstStyle/>
          <a:p>
            <a:fld id="{36B5EA5A-BC32-A742-B11B-8E7414D5B535}" type="slidenum">
              <a:rPr lang="en-US" smtClean="0"/>
              <a:pPr/>
              <a:t>‹#›</a:t>
            </a:fld>
            <a:endParaRPr lang="en-US"/>
          </a:p>
        </p:txBody>
      </p:sp>
      <p:sp>
        <p:nvSpPr>
          <p:cNvPr id="9" name="Text Placeholder 5">
            <a:extLst>
              <a:ext uri="{FF2B5EF4-FFF2-40B4-BE49-F238E27FC236}">
                <a16:creationId xmlns:a16="http://schemas.microsoft.com/office/drawing/2014/main" id="{6A3085A2-8BF3-9742-B023-7524E7B1C8EB}"/>
              </a:ext>
            </a:extLst>
          </p:cNvPr>
          <p:cNvSpPr>
            <a:spLocks noGrp="1"/>
          </p:cNvSpPr>
          <p:nvPr>
            <p:ph type="body" sz="quarter" idx="19"/>
          </p:nvPr>
        </p:nvSpPr>
        <p:spPr>
          <a:xfrm>
            <a:off x="8085668" y="4294188"/>
            <a:ext cx="3703132" cy="1906587"/>
          </a:xfrm>
          <a:solidFill>
            <a:schemeClr val="tx1"/>
          </a:solidFill>
        </p:spPr>
        <p:txBody>
          <a:bodyPr tIns="72000"/>
          <a:lstStyle>
            <a:lvl1pPr algn="ctr">
              <a:defRPr>
                <a:solidFill>
                  <a:schemeClr val="bg2"/>
                </a:solidFill>
              </a:defRPr>
            </a:lvl1pPr>
            <a:lvl2pPr algn="ctr">
              <a:defRPr>
                <a:solidFill>
                  <a:schemeClr val="bg2"/>
                </a:solidFill>
              </a:defRPr>
            </a:lvl2pPr>
            <a:lvl3pPr algn="ctr">
              <a:defRPr>
                <a:solidFill>
                  <a:schemeClr val="bg2"/>
                </a:solidFill>
              </a:defRPr>
            </a:lvl3pPr>
          </a:lstStyle>
          <a:p>
            <a:pPr lvl="0"/>
            <a:r>
              <a:rPr lang="cs-CZ"/>
              <a:t>Po kliknutí můžete upravovat styly textu v předloze.</a:t>
            </a:r>
          </a:p>
          <a:p>
            <a:pPr lvl="1"/>
            <a:r>
              <a:rPr lang="cs-CZ"/>
              <a:t>Druhá úroveň</a:t>
            </a:r>
          </a:p>
          <a:p>
            <a:pPr lvl="2"/>
            <a:r>
              <a:rPr lang="cs-CZ"/>
              <a:t>Třetí úroveň</a:t>
            </a:r>
          </a:p>
        </p:txBody>
      </p:sp>
    </p:spTree>
    <p:extLst>
      <p:ext uri="{BB962C8B-B14F-4D97-AF65-F5344CB8AC3E}">
        <p14:creationId xmlns:p14="http://schemas.microsoft.com/office/powerpoint/2010/main" val="3352284687"/>
      </p:ext>
    </p:extLst>
  </p:cSld>
  <p:clrMapOvr>
    <a:masterClrMapping/>
  </p:clrMapOvr>
  <p:extLst>
    <p:ext uri="{DCECCB84-F9BA-43D5-87BE-67443E8EF086}">
      <p15:sldGuideLst xmlns:p15="http://schemas.microsoft.com/office/powerpoint/2012/main">
        <p15:guide id="1" orient="horz" pos="1434">
          <p15:clr>
            <a:srgbClr val="FBAE40"/>
          </p15:clr>
        </p15:guide>
        <p15:guide id="2" orient="horz" pos="1525">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Chapter Header">
    <p:spTree>
      <p:nvGrpSpPr>
        <p:cNvPr id="1" name=""/>
        <p:cNvGrpSpPr/>
        <p:nvPr/>
      </p:nvGrpSpPr>
      <p:grpSpPr>
        <a:xfrm>
          <a:off x="0" y="0"/>
          <a:ext cx="0" cy="0"/>
          <a:chOff x="0" y="0"/>
          <a:chExt cx="0" cy="0"/>
        </a:xfrm>
      </p:grpSpPr>
      <p:sp>
        <p:nvSpPr>
          <p:cNvPr id="2" name="Title 1"/>
          <p:cNvSpPr>
            <a:spLocks noGrp="1"/>
          </p:cNvSpPr>
          <p:nvPr>
            <p:ph type="title"/>
          </p:nvPr>
        </p:nvSpPr>
        <p:spPr>
          <a:xfrm>
            <a:off x="407987" y="1709738"/>
            <a:ext cx="11376025" cy="2852737"/>
          </a:xfrm>
        </p:spPr>
        <p:txBody>
          <a:bodyPr anchor="b"/>
          <a:lstStyle>
            <a:lvl1pPr>
              <a:defRPr sz="5000"/>
            </a:lvl1pPr>
          </a:lstStyle>
          <a:p>
            <a:r>
              <a:rPr lang="cs-CZ"/>
              <a:t>Kliknutím lze upravit styl.</a:t>
            </a:r>
            <a:endParaRPr lang="en-US"/>
          </a:p>
        </p:txBody>
      </p:sp>
      <p:sp>
        <p:nvSpPr>
          <p:cNvPr id="3" name="Text Placeholder 2"/>
          <p:cNvSpPr>
            <a:spLocks noGrp="1"/>
          </p:cNvSpPr>
          <p:nvPr>
            <p:ph type="body" idx="1"/>
          </p:nvPr>
        </p:nvSpPr>
        <p:spPr>
          <a:xfrm>
            <a:off x="407987" y="4589463"/>
            <a:ext cx="11376026"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7" name="Date Placeholder 6">
            <a:extLst>
              <a:ext uri="{FF2B5EF4-FFF2-40B4-BE49-F238E27FC236}">
                <a16:creationId xmlns:a16="http://schemas.microsoft.com/office/drawing/2014/main" id="{33FFEBF6-CE90-CC4E-8695-4D9E4AF1C9F7}"/>
              </a:ext>
            </a:extLst>
          </p:cNvPr>
          <p:cNvSpPr>
            <a:spLocks noGrp="1"/>
          </p:cNvSpPr>
          <p:nvPr>
            <p:ph type="dt" sz="half" idx="10"/>
          </p:nvPr>
        </p:nvSpPr>
        <p:spPr/>
        <p:txBody>
          <a:bodyPr/>
          <a:lstStyle/>
          <a:p>
            <a:fld id="{D68263C6-9B17-4D23-9A41-07648A05E424}" type="datetime3">
              <a:rPr lang="en-US" smtClean="0"/>
              <a:t>14 September 2026</a:t>
            </a:fld>
            <a:endParaRPr lang="en-US"/>
          </a:p>
        </p:txBody>
      </p:sp>
      <p:sp>
        <p:nvSpPr>
          <p:cNvPr id="8" name="Footer Placeholder 7">
            <a:extLst>
              <a:ext uri="{FF2B5EF4-FFF2-40B4-BE49-F238E27FC236}">
                <a16:creationId xmlns:a16="http://schemas.microsoft.com/office/drawing/2014/main" id="{106BCDCA-F2B2-9249-AB85-06169E64A567}"/>
              </a:ext>
            </a:extLst>
          </p:cNvPr>
          <p:cNvSpPr>
            <a:spLocks noGrp="1"/>
          </p:cNvSpPr>
          <p:nvPr>
            <p:ph type="ftr" sz="quarter" idx="11"/>
          </p:nvPr>
        </p:nvSpPr>
        <p:spPr/>
        <p:txBody>
          <a:bodyPr/>
          <a:lstStyle/>
          <a:p>
            <a:r>
              <a:rPr lang="en-GB"/>
              <a:t>Zdeněk Vostřel | Update</a:t>
            </a:r>
            <a:endParaRPr lang="en-US"/>
          </a:p>
        </p:txBody>
      </p:sp>
      <p:sp>
        <p:nvSpPr>
          <p:cNvPr id="9" name="Slide Number Placeholder 8">
            <a:extLst>
              <a:ext uri="{FF2B5EF4-FFF2-40B4-BE49-F238E27FC236}">
                <a16:creationId xmlns:a16="http://schemas.microsoft.com/office/drawing/2014/main" id="{46B4A1B0-EF49-4F43-ACA9-496419739709}"/>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0498462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6" name="Date Placeholder 5">
            <a:extLst>
              <a:ext uri="{FF2B5EF4-FFF2-40B4-BE49-F238E27FC236}">
                <a16:creationId xmlns:a16="http://schemas.microsoft.com/office/drawing/2014/main" id="{2F8F7083-D188-D543-8008-F25F138E955C}"/>
              </a:ext>
            </a:extLst>
          </p:cNvPr>
          <p:cNvSpPr>
            <a:spLocks noGrp="1"/>
          </p:cNvSpPr>
          <p:nvPr>
            <p:ph type="dt" sz="half" idx="10"/>
          </p:nvPr>
        </p:nvSpPr>
        <p:spPr/>
        <p:txBody>
          <a:bodyPr/>
          <a:lstStyle/>
          <a:p>
            <a:fld id="{E99E8D29-6E14-4E4B-8A6A-1A84A61CD16E}" type="datetime3">
              <a:rPr lang="en-US" smtClean="0"/>
              <a:t>14 September 2026</a:t>
            </a:fld>
            <a:endParaRPr lang="en-US"/>
          </a:p>
        </p:txBody>
      </p:sp>
      <p:sp>
        <p:nvSpPr>
          <p:cNvPr id="7" name="Footer Placeholder 6">
            <a:extLst>
              <a:ext uri="{FF2B5EF4-FFF2-40B4-BE49-F238E27FC236}">
                <a16:creationId xmlns:a16="http://schemas.microsoft.com/office/drawing/2014/main" id="{DA980EB7-C2CB-9D4D-8C5E-3EB093178EB7}"/>
              </a:ext>
            </a:extLst>
          </p:cNvPr>
          <p:cNvSpPr>
            <a:spLocks noGrp="1"/>
          </p:cNvSpPr>
          <p:nvPr>
            <p:ph type="ftr" sz="quarter" idx="11"/>
          </p:nvPr>
        </p:nvSpPr>
        <p:spPr/>
        <p:txBody>
          <a:bodyPr/>
          <a:lstStyle/>
          <a:p>
            <a:r>
              <a:rPr lang="en-GB"/>
              <a:t>Zdeněk Vostřel | Update</a:t>
            </a:r>
            <a:endParaRPr lang="en-US"/>
          </a:p>
        </p:txBody>
      </p:sp>
      <p:sp>
        <p:nvSpPr>
          <p:cNvPr id="8" name="Slide Number Placeholder 7">
            <a:extLst>
              <a:ext uri="{FF2B5EF4-FFF2-40B4-BE49-F238E27FC236}">
                <a16:creationId xmlns:a16="http://schemas.microsoft.com/office/drawing/2014/main" id="{2F74050C-1801-2345-9DC3-F06B163A28D3}"/>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38584846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F763763-5414-8544-AF6D-F8D5C9B1117C}"/>
              </a:ext>
            </a:extLst>
          </p:cNvPr>
          <p:cNvSpPr>
            <a:spLocks noGrp="1"/>
          </p:cNvSpPr>
          <p:nvPr>
            <p:ph type="dt" sz="half" idx="10"/>
          </p:nvPr>
        </p:nvSpPr>
        <p:spPr/>
        <p:txBody>
          <a:bodyPr/>
          <a:lstStyle/>
          <a:p>
            <a:fld id="{41D71BE9-3455-4B5D-B58C-0767A38FB50F}" type="datetime3">
              <a:rPr lang="en-US" smtClean="0"/>
              <a:t>14 September 2026</a:t>
            </a:fld>
            <a:endParaRPr lang="en-US"/>
          </a:p>
        </p:txBody>
      </p:sp>
      <p:sp>
        <p:nvSpPr>
          <p:cNvPr id="6" name="Footer Placeholder 5">
            <a:extLst>
              <a:ext uri="{FF2B5EF4-FFF2-40B4-BE49-F238E27FC236}">
                <a16:creationId xmlns:a16="http://schemas.microsoft.com/office/drawing/2014/main" id="{7618A5D0-906E-0046-B0F3-96283308CD40}"/>
              </a:ext>
            </a:extLst>
          </p:cNvPr>
          <p:cNvSpPr>
            <a:spLocks noGrp="1"/>
          </p:cNvSpPr>
          <p:nvPr>
            <p:ph type="ftr" sz="quarter" idx="11"/>
          </p:nvPr>
        </p:nvSpPr>
        <p:spPr/>
        <p:txBody>
          <a:bodyPr/>
          <a:lstStyle/>
          <a:p>
            <a:r>
              <a:rPr lang="en-GB"/>
              <a:t>Zdeněk Vostřel | Update</a:t>
            </a:r>
            <a:endParaRPr lang="en-US"/>
          </a:p>
        </p:txBody>
      </p:sp>
      <p:sp>
        <p:nvSpPr>
          <p:cNvPr id="7" name="Slide Number Placeholder 6">
            <a:extLst>
              <a:ext uri="{FF2B5EF4-FFF2-40B4-BE49-F238E27FC236}">
                <a16:creationId xmlns:a16="http://schemas.microsoft.com/office/drawing/2014/main" id="{414B140E-F283-BD43-9D8C-905BDA421CF5}"/>
              </a:ext>
            </a:extLst>
          </p:cNvPr>
          <p:cNvSpPr>
            <a:spLocks noGrp="1"/>
          </p:cNvSpPr>
          <p:nvPr>
            <p:ph type="sldNum" sz="quarter" idx="12"/>
          </p:nvPr>
        </p:nvSpPr>
        <p:spPr/>
        <p:txBody>
          <a:bodyPr/>
          <a:lstStyle/>
          <a:p>
            <a:fld id="{36B5EA5A-BC32-A742-B11B-8E7414D5B535}" type="slidenum">
              <a:rPr lang="en-US" smtClean="0"/>
              <a:pPr/>
              <a:t>‹#›</a:t>
            </a:fld>
            <a:endParaRPr lang="en-US"/>
          </a:p>
        </p:txBody>
      </p:sp>
    </p:spTree>
    <p:extLst>
      <p:ext uri="{BB962C8B-B14F-4D97-AF65-F5344CB8AC3E}">
        <p14:creationId xmlns:p14="http://schemas.microsoft.com/office/powerpoint/2010/main" val="29970534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Last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059AC4-96B9-704B-82C7-32D5BEFF3254}"/>
              </a:ext>
            </a:extLst>
          </p:cNvPr>
          <p:cNvSpPr txBox="1"/>
          <p:nvPr userDrawn="1"/>
        </p:nvSpPr>
        <p:spPr>
          <a:xfrm>
            <a:off x="407988" y="6196406"/>
            <a:ext cx="11376025" cy="369332"/>
          </a:xfrm>
          <a:prstGeom prst="rect">
            <a:avLst/>
          </a:prstGeom>
          <a:noFill/>
        </p:spPr>
        <p:txBody>
          <a:bodyPr wrap="square" rtlCol="0">
            <a:spAutoFit/>
          </a:bodyPr>
          <a:lstStyle/>
          <a:p>
            <a:pPr algn="ctr"/>
            <a:r>
              <a:rPr kumimoji="0" lang="fr-CH" err="1"/>
              <a:t>home.cern</a:t>
            </a:r>
            <a:endParaRPr lang="en-US"/>
          </a:p>
        </p:txBody>
      </p:sp>
      <p:pic>
        <p:nvPicPr>
          <p:cNvPr id="5" name="Picture 4">
            <a:extLst>
              <a:ext uri="{FF2B5EF4-FFF2-40B4-BE49-F238E27FC236}">
                <a16:creationId xmlns:a16="http://schemas.microsoft.com/office/drawing/2014/main" id="{155196E8-CA32-8449-8B2F-F83D475BC17D}"/>
              </a:ext>
            </a:extLst>
          </p:cNvPr>
          <p:cNvPicPr>
            <a:picLocks noChangeAspect="1"/>
          </p:cNvPicPr>
          <p:nvPr userDrawn="1"/>
        </p:nvPicPr>
        <p:blipFill>
          <a:blip r:embed="rId2"/>
          <a:stretch>
            <a:fillRect/>
          </a:stretch>
        </p:blipFill>
        <p:spPr>
          <a:xfrm>
            <a:off x="5231904" y="2244864"/>
            <a:ext cx="1728192" cy="1728192"/>
          </a:xfrm>
          <a:prstGeom prst="rect">
            <a:avLst/>
          </a:prstGeom>
        </p:spPr>
      </p:pic>
    </p:spTree>
    <p:extLst>
      <p:ext uri="{BB962C8B-B14F-4D97-AF65-F5344CB8AC3E}">
        <p14:creationId xmlns:p14="http://schemas.microsoft.com/office/powerpoint/2010/main" val="531959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1B834-9A29-774E-226A-07A12BC880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5CB2764-08CC-B4EF-3DD1-6E94D9E66B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A57FD2-1009-7C31-D38E-69CA2C2F701D}"/>
              </a:ext>
            </a:extLst>
          </p:cNvPr>
          <p:cNvSpPr>
            <a:spLocks noGrp="1"/>
          </p:cNvSpPr>
          <p:nvPr>
            <p:ph type="dt" sz="half" idx="10"/>
          </p:nvPr>
        </p:nvSpPr>
        <p:spPr/>
        <p:txBody>
          <a:bodyPr/>
          <a:lstStyle/>
          <a:p>
            <a:fld id="{D5C44B11-3B81-4EDE-A662-24C72EAA6D8B}" type="datetimeFigureOut">
              <a:rPr lang="en-GB" smtClean="0"/>
              <a:t>14/09/2026</a:t>
            </a:fld>
            <a:endParaRPr lang="en-GB"/>
          </a:p>
        </p:txBody>
      </p:sp>
      <p:sp>
        <p:nvSpPr>
          <p:cNvPr id="5" name="Footer Placeholder 4">
            <a:extLst>
              <a:ext uri="{FF2B5EF4-FFF2-40B4-BE49-F238E27FC236}">
                <a16:creationId xmlns:a16="http://schemas.microsoft.com/office/drawing/2014/main" id="{9A9DB3DC-88A2-6034-0E73-9441AE9858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F3980E-2EC8-0AB7-96E5-2A8B5CE0EDD1}"/>
              </a:ext>
            </a:extLst>
          </p:cNvPr>
          <p:cNvSpPr>
            <a:spLocks noGrp="1"/>
          </p:cNvSpPr>
          <p:nvPr>
            <p:ph type="sldNum" sz="quarter" idx="12"/>
          </p:nvPr>
        </p:nvSpPr>
        <p:spPr/>
        <p:txBody>
          <a:bodyPr/>
          <a:lstStyle/>
          <a:p>
            <a:fld id="{0CD6321B-48AC-4577-8089-DF226AA38B6D}" type="slidenum">
              <a:rPr lang="en-GB" smtClean="0"/>
              <a:t>‹#›</a:t>
            </a:fld>
            <a:endParaRPr lang="en-GB"/>
          </a:p>
        </p:txBody>
      </p:sp>
    </p:spTree>
    <p:extLst>
      <p:ext uri="{BB962C8B-B14F-4D97-AF65-F5344CB8AC3E}">
        <p14:creationId xmlns:p14="http://schemas.microsoft.com/office/powerpoint/2010/main" val="38209893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Wide Conten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a:xfrm>
            <a:off x="695325" y="1376773"/>
            <a:ext cx="8964613" cy="4644616"/>
          </a:xfrm>
        </p:spPr>
        <p:txBody>
          <a:bodyPr/>
          <a:lstStyle>
            <a:lvl1pPr defTabSz="984250">
              <a:tabLst>
                <a:tab pos="536575" algn="l"/>
              </a:tabLst>
              <a:defRPr/>
            </a:lvl1pPr>
            <a:lvl2pPr>
              <a:tabLst>
                <a:tab pos="536575" algn="l"/>
              </a:tabLst>
              <a:defRPr/>
            </a:lvl2pPr>
          </a:lstStyle>
          <a:p>
            <a:pPr lvl="0"/>
            <a:r>
              <a:rPr lang="en-GB" noProof="0" dirty="0"/>
              <a:t>Add Content</a:t>
            </a:r>
          </a:p>
          <a:p>
            <a:pPr lvl="1"/>
            <a:r>
              <a:rPr lang="en-GB" noProof="0" dirty="0"/>
              <a:t>Second Level</a:t>
            </a:r>
          </a:p>
          <a:p>
            <a:pPr lvl="2"/>
            <a:r>
              <a:rPr lang="en-GB" noProof="0" dirty="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AD19C8AD-FACB-42EB-BD47-43AC2A002D15}" type="datetime1">
              <a:rPr lang="de-CH" noProof="0" smtClean="0"/>
              <a:t>14.09.2026</a:t>
            </a:fld>
            <a:endParaRPr lang="en-GB" noProof="0"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endParaRPr lang="en-GB" noProof="0"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dirty="0"/>
          </a:p>
        </p:txBody>
      </p:sp>
      <p:sp>
        <p:nvSpPr>
          <p:cNvPr id="7" name="Titel 6">
            <a:extLst>
              <a:ext uri="{FF2B5EF4-FFF2-40B4-BE49-F238E27FC236}">
                <a16:creationId xmlns:a16="http://schemas.microsoft.com/office/drawing/2014/main" id="{A939BEE7-204C-1008-67F3-C8FC6E64EBA4}"/>
              </a:ext>
            </a:extLst>
          </p:cNvPr>
          <p:cNvSpPr>
            <a:spLocks noGrp="1"/>
          </p:cNvSpPr>
          <p:nvPr>
            <p:ph type="title" hasCustomPrompt="1"/>
          </p:nvPr>
        </p:nvSpPr>
        <p:spPr/>
        <p:txBody>
          <a:bodyPr/>
          <a:lstStyle>
            <a:lvl1pPr>
              <a:defRPr/>
            </a:lvl1pPr>
          </a:lstStyle>
          <a:p>
            <a:r>
              <a:rPr lang="en-GB" noProof="0" dirty="0"/>
              <a:t>Add Title</a:t>
            </a:r>
          </a:p>
        </p:txBody>
      </p:sp>
    </p:spTree>
    <p:extLst>
      <p:ext uri="{BB962C8B-B14F-4D97-AF65-F5344CB8AC3E}">
        <p14:creationId xmlns:p14="http://schemas.microsoft.com/office/powerpoint/2010/main" val="25694031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wo Conte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a:t>Add Title</a:t>
            </a:r>
          </a:p>
        </p:txBody>
      </p:sp>
      <p:sp>
        <p:nvSpPr>
          <p:cNvPr id="3" name="Inhaltsplatzhalter 2"/>
          <p:cNvSpPr>
            <a:spLocks noGrp="1"/>
          </p:cNvSpPr>
          <p:nvPr>
            <p:ph idx="1" hasCustomPrompt="1"/>
          </p:nvPr>
        </p:nvSpPr>
        <p:spPr>
          <a:xfrm>
            <a:off x="695326" y="1376773"/>
            <a:ext cx="5291476"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a:t>Add Content</a:t>
            </a:r>
          </a:p>
          <a:p>
            <a:pPr lvl="1"/>
            <a:r>
              <a:rPr lang="en-GB" noProof="0"/>
              <a:t>Second Level</a:t>
            </a:r>
          </a:p>
          <a:p>
            <a:pPr lvl="2"/>
            <a:r>
              <a:rPr lang="en-GB" noProof="0"/>
              <a:t>Third Level</a:t>
            </a:r>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9FD62ED3-1367-4CE8-935E-77100ADA2DEE}" type="datetime1">
              <a:rPr lang="de-CH" noProof="0" smtClean="0"/>
              <a:t>14.09.2026</a:t>
            </a:fld>
            <a:endParaRPr lang="en-GB" noProof="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en-GB" noProof="0"/>
              <a:t>Paul Scherrer Institute PSI</a:t>
            </a:r>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en-GB" noProof="0" smtClean="0"/>
              <a:pPr/>
              <a:t>‹#›</a:t>
            </a:fld>
            <a:endParaRPr lang="en-GB" noProof="0"/>
          </a:p>
        </p:txBody>
      </p:sp>
      <p:sp>
        <p:nvSpPr>
          <p:cNvPr id="8" name="Inhaltsplatzhalter 2">
            <a:extLst>
              <a:ext uri="{FF2B5EF4-FFF2-40B4-BE49-F238E27FC236}">
                <a16:creationId xmlns:a16="http://schemas.microsoft.com/office/drawing/2014/main" id="{03327075-DC64-5DAB-E02B-8A18CBF5A994}"/>
              </a:ext>
            </a:extLst>
          </p:cNvPr>
          <p:cNvSpPr>
            <a:spLocks noGrp="1"/>
          </p:cNvSpPr>
          <p:nvPr>
            <p:ph idx="13" hasCustomPrompt="1"/>
          </p:nvPr>
        </p:nvSpPr>
        <p:spPr>
          <a:xfrm>
            <a:off x="6205201" y="1376773"/>
            <a:ext cx="5291474" cy="4644616"/>
          </a:xfrm>
        </p:spPr>
        <p:txBody>
          <a:bodyPr tIns="18000"/>
          <a:lstStyle>
            <a:lvl1pPr>
              <a:spcBef>
                <a:spcPts val="400"/>
              </a:spcBef>
              <a:defRPr sz="1600"/>
            </a:lvl1pPr>
            <a:lvl2pPr marL="179388" indent="-179388">
              <a:spcBef>
                <a:spcPts val="400"/>
              </a:spcBef>
              <a:defRPr sz="1600"/>
            </a:lvl2pPr>
            <a:lvl3pPr marL="360363" indent="-180975">
              <a:spcBef>
                <a:spcPts val="400"/>
              </a:spcBef>
              <a:defRPr sz="1600"/>
            </a:lvl3pPr>
            <a:lvl4pPr>
              <a:defRPr sz="1600"/>
            </a:lvl4pPr>
            <a:lvl5pPr>
              <a:defRPr sz="1600"/>
            </a:lvl5pPr>
            <a:lvl6pPr marL="2286000" indent="0">
              <a:buNone/>
              <a:defRPr/>
            </a:lvl6pPr>
          </a:lstStyle>
          <a:p>
            <a:pPr lvl="0"/>
            <a:r>
              <a:rPr lang="en-GB" noProof="0"/>
              <a:t>Add Content</a:t>
            </a:r>
          </a:p>
          <a:p>
            <a:pPr lvl="1"/>
            <a:r>
              <a:rPr lang="en-GB" noProof="0"/>
              <a:t>Second Level</a:t>
            </a:r>
          </a:p>
          <a:p>
            <a:pPr lvl="2"/>
            <a:r>
              <a:rPr lang="en-GB" noProof="0"/>
              <a:t>Third Level</a:t>
            </a:r>
          </a:p>
        </p:txBody>
      </p:sp>
    </p:spTree>
    <p:extLst>
      <p:ext uri="{BB962C8B-B14F-4D97-AF65-F5344CB8AC3E}">
        <p14:creationId xmlns:p14="http://schemas.microsoft.com/office/powerpoint/2010/main" val="28502835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48" name="PlaceHolder 1"/>
          <p:cNvSpPr>
            <a:spLocks noGrp="1"/>
          </p:cNvSpPr>
          <p:nvPr>
            <p:ph type="title"/>
          </p:nvPr>
        </p:nvSpPr>
        <p:spPr>
          <a:xfrm>
            <a:off x="590400" y="3453991"/>
            <a:ext cx="11017440" cy="249299"/>
          </a:xfrm>
          <a:prstGeom prst="rect">
            <a:avLst/>
          </a:prstGeom>
        </p:spPr>
        <p:txBody>
          <a:bodyPr lIns="0" tIns="0" rIns="0" bIns="0" anchor="ctr">
            <a:spAutoFit/>
          </a:bodyPr>
          <a:lstStyle/>
          <a:p>
            <a:endParaRPr lang="de-DE" sz="1800" b="0" strike="noStrike" spc="-1">
              <a:solidFill>
                <a:srgbClr val="0F124A"/>
              </a:solidFill>
              <a:latin typeface="Arial"/>
            </a:endParaRPr>
          </a:p>
        </p:txBody>
      </p:sp>
      <p:sp>
        <p:nvSpPr>
          <p:cNvPr id="49" name="PlaceHolder 2"/>
          <p:cNvSpPr>
            <a:spLocks noGrp="1"/>
          </p:cNvSpPr>
          <p:nvPr>
            <p:ph type="subTitle"/>
          </p:nvPr>
        </p:nvSpPr>
        <p:spPr>
          <a:xfrm>
            <a:off x="609600" y="3297782"/>
            <a:ext cx="10972320" cy="590996"/>
          </a:xfrm>
          <a:prstGeom prst="rect">
            <a:avLst/>
          </a:prstGeom>
        </p:spPr>
        <p:txBody>
          <a:bodyPr lIns="0" tIns="0" rIns="0" bIns="0" anchor="ctr">
            <a:spAutoFit/>
          </a:bodyPr>
          <a:lstStyle/>
          <a:p>
            <a:pPr algn="ctr"/>
            <a:endParaRPr lang="en-GB" sz="4267" b="0" strike="noStrike" spc="-1">
              <a:latin typeface="Arial"/>
            </a:endParaRPr>
          </a:p>
        </p:txBody>
      </p:sp>
      <p:sp>
        <p:nvSpPr>
          <p:cNvPr id="2" name="PlaceHolder 2">
            <a:extLst>
              <a:ext uri="{FF2B5EF4-FFF2-40B4-BE49-F238E27FC236}">
                <a16:creationId xmlns:a16="http://schemas.microsoft.com/office/drawing/2014/main" id="{DD111FAF-C23B-AB6A-8268-CCF153E87036}"/>
              </a:ext>
            </a:extLst>
          </p:cNvPr>
          <p:cNvSpPr>
            <a:spLocks noGrp="1"/>
          </p:cNvSpPr>
          <p:nvPr>
            <p:ph type="sldNum" idx="10"/>
          </p:nvPr>
        </p:nvSpPr>
        <p:spPr>
          <a:xfrm>
            <a:off x="11607840" y="126720"/>
            <a:ext cx="530728" cy="226080"/>
          </a:xfrm>
          <a:prstGeom prst="rect">
            <a:avLst/>
          </a:prstGeom>
        </p:spPr>
        <p:txBody>
          <a:bodyPr anchor="ctr">
            <a:noAutofit/>
          </a:bodyPr>
          <a:lstStyle/>
          <a:p>
            <a:pPr>
              <a:lnSpc>
                <a:spcPts val="1652"/>
              </a:lnSpc>
            </a:pPr>
            <a:fld id="{AD6139BC-BE3E-4C42-921C-7DE4B605E283}" type="slidenum">
              <a:rPr lang="en-GB" sz="1067" spc="-1" smtClean="0">
                <a:solidFill>
                  <a:srgbClr val="FFFFFF"/>
                </a:solidFill>
                <a:latin typeface="Arial"/>
              </a:rPr>
              <a:pPr>
                <a:lnSpc>
                  <a:spcPts val="1652"/>
                </a:lnSpc>
              </a:pPr>
              <a:t>‹#›</a:t>
            </a:fld>
            <a:endParaRPr lang="en-GB" sz="1067" spc="-1">
              <a:latin typeface="Times New Roman"/>
            </a:endParaRPr>
          </a:p>
        </p:txBody>
      </p:sp>
    </p:spTree>
    <p:extLst>
      <p:ext uri="{BB962C8B-B14F-4D97-AF65-F5344CB8AC3E}">
        <p14:creationId xmlns:p14="http://schemas.microsoft.com/office/powerpoint/2010/main" val="2395966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en-GB"/>
          </a:p>
        </p:txBody>
      </p:sp>
      <p:sp>
        <p:nvSpPr>
          <p:cNvPr id="3" name="Datumsplatzhalter 2">
            <a:extLst>
              <a:ext uri="{FF2B5EF4-FFF2-40B4-BE49-F238E27FC236}">
                <a16:creationId xmlns:a16="http://schemas.microsoft.com/office/drawing/2014/main" id="{388A9D79-D45B-6B1B-9924-126B8449D0E5}"/>
              </a:ext>
            </a:extLst>
          </p:cNvPr>
          <p:cNvSpPr>
            <a:spLocks noGrp="1"/>
          </p:cNvSpPr>
          <p:nvPr>
            <p:ph type="dt" sz="half" idx="10"/>
          </p:nvPr>
        </p:nvSpPr>
        <p:spPr/>
        <p:txBody>
          <a:bodyPr/>
          <a:lstStyle>
            <a:lvl1pPr>
              <a:defRPr/>
            </a:lvl1pPr>
          </a:lstStyle>
          <a:p>
            <a:pPr>
              <a:defRPr/>
            </a:pPr>
            <a:fld id="{6C53FD21-175F-4954-9726-1B3C6906410C}" type="datetime1">
              <a:rPr lang="de-DE"/>
              <a:pPr>
                <a:defRPr/>
              </a:pPr>
              <a:t>14.09.2026</a:t>
            </a:fld>
            <a:endParaRPr lang="de-DE"/>
          </a:p>
        </p:txBody>
      </p:sp>
      <p:sp>
        <p:nvSpPr>
          <p:cNvPr id="5" name="Foliennummernplatzhalter 4">
            <a:extLst>
              <a:ext uri="{FF2B5EF4-FFF2-40B4-BE49-F238E27FC236}">
                <a16:creationId xmlns:a16="http://schemas.microsoft.com/office/drawing/2014/main" id="{51C5195F-3D12-6446-3F0F-5C285D420BEB}"/>
              </a:ext>
            </a:extLst>
          </p:cNvPr>
          <p:cNvSpPr>
            <a:spLocks noGrp="1"/>
          </p:cNvSpPr>
          <p:nvPr>
            <p:ph type="sldNum" sz="quarter" idx="12"/>
          </p:nvPr>
        </p:nvSpPr>
        <p:spPr/>
        <p:txBody>
          <a:bodyPr/>
          <a:lstStyle>
            <a:lvl1pPr>
              <a:defRPr/>
            </a:lvl1pPr>
          </a:lstStyle>
          <a:p>
            <a:pPr>
              <a:defRPr/>
            </a:pPr>
            <a:r>
              <a:rPr lang="de-DE" altLang="en-US"/>
              <a:t>Seite </a:t>
            </a:r>
            <a:fld id="{39A1B2A4-AA90-4AD4-9287-503B3139EFD2}" type="slidenum">
              <a:rPr lang="de-DE" altLang="en-US" smtClean="0"/>
              <a:pPr>
                <a:defRPr/>
              </a:pPr>
              <a:t>‹#›</a:t>
            </a:fld>
            <a:endParaRPr lang="de-DE" altLang="en-US"/>
          </a:p>
        </p:txBody>
      </p:sp>
      <p:sp>
        <p:nvSpPr>
          <p:cNvPr id="6" name="Fußzeilenplatzhalter 4">
            <a:extLst>
              <a:ext uri="{FF2B5EF4-FFF2-40B4-BE49-F238E27FC236}">
                <a16:creationId xmlns:a16="http://schemas.microsoft.com/office/drawing/2014/main" id="{74676DC9-C4BB-385A-817A-A98AE6FA92AA}"/>
              </a:ext>
            </a:extLst>
          </p:cNvPr>
          <p:cNvSpPr>
            <a:spLocks noGrp="1"/>
          </p:cNvSpPr>
          <p:nvPr>
            <p:ph type="ftr" sz="quarter" idx="3"/>
          </p:nvPr>
        </p:nvSpPr>
        <p:spPr>
          <a:xfrm>
            <a:off x="1614487" y="6404573"/>
            <a:ext cx="8045451" cy="144016"/>
          </a:xfrm>
          <a:prstGeom prst="rect">
            <a:avLst/>
          </a:prstGeom>
        </p:spPr>
        <p:txBody>
          <a:bodyPr vert="horz" lIns="0" tIns="0" rIns="0" bIns="0" rtlCol="0" anchor="t" anchorCtr="0"/>
          <a:lstStyle>
            <a:lvl1pPr algn="l">
              <a:defRPr sz="1000">
                <a:solidFill>
                  <a:schemeClr val="tx1"/>
                </a:solidFill>
              </a:defRPr>
            </a:lvl1pPr>
          </a:lstStyle>
          <a:p>
            <a:r>
              <a:rPr lang="en-GB"/>
              <a:t>Johan Wickström Paul Scherrer Institute PSI</a:t>
            </a:r>
            <a:endParaRPr lang="en-GB" noProof="0"/>
          </a:p>
        </p:txBody>
      </p:sp>
    </p:spTree>
    <p:extLst>
      <p:ext uri="{BB962C8B-B14F-4D97-AF65-F5344CB8AC3E}">
        <p14:creationId xmlns:p14="http://schemas.microsoft.com/office/powerpoint/2010/main" val="334290543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slideLayout" Target="../slideLayouts/slideLayout40.xml"/><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slideLayout" Target="../slideLayouts/slideLayout39.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slideLayout" Target="../slideLayouts/slideLayout38.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28" Type="http://schemas.openxmlformats.org/officeDocument/2006/relationships/image" Target="../media/image1.png"/><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DE218-D024-3CC5-CDCA-C6D26AC2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D6AF3CA-E422-F3C9-9DF1-1EBA185DF6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3AB07A-82C9-F9BB-4938-2C1E2CC41A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0FAFC60-8EAF-45CE-968C-BBCCD4368210}" type="datetimeFigureOut">
              <a:rPr lang="en-GB" smtClean="0"/>
              <a:t>14/09/2026</a:t>
            </a:fld>
            <a:endParaRPr lang="en-GB"/>
          </a:p>
        </p:txBody>
      </p:sp>
      <p:sp>
        <p:nvSpPr>
          <p:cNvPr id="5" name="Footer Placeholder 4">
            <a:extLst>
              <a:ext uri="{FF2B5EF4-FFF2-40B4-BE49-F238E27FC236}">
                <a16:creationId xmlns:a16="http://schemas.microsoft.com/office/drawing/2014/main" id="{3BE68245-68C0-9E39-2B0F-9EE6D1F42B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0C3F009-09DA-C06E-4CAA-2D5BF3EF79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1AA4C1-18EA-4909-BA36-510DD7788C8E}" type="slidenum">
              <a:rPr lang="en-GB" smtClean="0"/>
              <a:t>‹#›</a:t>
            </a:fld>
            <a:endParaRPr lang="en-GB"/>
          </a:p>
        </p:txBody>
      </p:sp>
    </p:spTree>
    <p:extLst>
      <p:ext uri="{BB962C8B-B14F-4D97-AF65-F5344CB8AC3E}">
        <p14:creationId xmlns:p14="http://schemas.microsoft.com/office/powerpoint/2010/main" val="590495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7988" y="373593"/>
            <a:ext cx="11376025" cy="1065742"/>
          </a:xfrm>
          <a:prstGeom prst="rect">
            <a:avLst/>
          </a:prstGeom>
        </p:spPr>
        <p:txBody>
          <a:bodyPr vert="horz" lIns="0" tIns="0" rIns="0" bIns="0" rtlCol="0" anchor="t" anchorCtr="0">
            <a:noAutofit/>
          </a:bodyPr>
          <a:lstStyle/>
          <a:p>
            <a:r>
              <a:rPr lang="cs-CZ"/>
              <a:t>Kliknutím lze upravit styl.</a:t>
            </a:r>
            <a:endParaRPr lang="en-US"/>
          </a:p>
        </p:txBody>
      </p:sp>
      <p:pic>
        <p:nvPicPr>
          <p:cNvPr id="5" name="Picture 4"/>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0" y="6315998"/>
            <a:ext cx="12192000" cy="542002"/>
          </a:xfrm>
          <a:prstGeom prst="rect">
            <a:avLst/>
          </a:prstGeom>
        </p:spPr>
      </p:pic>
      <p:sp>
        <p:nvSpPr>
          <p:cNvPr id="3" name="Text Placeholder 2"/>
          <p:cNvSpPr>
            <a:spLocks noGrp="1"/>
          </p:cNvSpPr>
          <p:nvPr>
            <p:ph type="body" idx="1"/>
          </p:nvPr>
        </p:nvSpPr>
        <p:spPr>
          <a:xfrm>
            <a:off x="407989" y="1592263"/>
            <a:ext cx="11376024" cy="460851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p:cNvSpPr>
            <a:spLocks noGrp="1"/>
          </p:cNvSpPr>
          <p:nvPr>
            <p:ph type="dt" sz="half" idx="2"/>
          </p:nvPr>
        </p:nvSpPr>
        <p:spPr>
          <a:xfrm>
            <a:off x="2574099" y="6350851"/>
            <a:ext cx="1542289" cy="365125"/>
          </a:xfrm>
          <a:prstGeom prst="rect">
            <a:avLst/>
          </a:prstGeom>
        </p:spPr>
        <p:txBody>
          <a:bodyPr vert="horz" lIns="0" tIns="0" rIns="0" bIns="0" rtlCol="0" anchor="ctr"/>
          <a:lstStyle>
            <a:lvl1pPr algn="r">
              <a:defRPr sz="1000">
                <a:solidFill>
                  <a:schemeClr val="bg1"/>
                </a:solidFill>
              </a:defRPr>
            </a:lvl1pPr>
          </a:lstStyle>
          <a:p>
            <a:fld id="{D41FF733-7888-413C-BBDF-0CCB748F617A}" type="datetime3">
              <a:rPr lang="en-US" smtClean="0"/>
              <a:t>14 September 2026</a:t>
            </a:fld>
            <a:endParaRPr lang="en-US"/>
          </a:p>
        </p:txBody>
      </p:sp>
      <p:sp>
        <p:nvSpPr>
          <p:cNvPr id="6" name="Slide Number Placeholder 5"/>
          <p:cNvSpPr>
            <a:spLocks noGrp="1"/>
          </p:cNvSpPr>
          <p:nvPr>
            <p:ph type="sldNum" sz="quarter" idx="4"/>
          </p:nvPr>
        </p:nvSpPr>
        <p:spPr>
          <a:xfrm>
            <a:off x="11107546" y="6356350"/>
            <a:ext cx="681254" cy="365125"/>
          </a:xfrm>
          <a:prstGeom prst="rect">
            <a:avLst/>
          </a:prstGeom>
        </p:spPr>
        <p:txBody>
          <a:bodyPr vert="horz" lIns="0" tIns="0" rIns="0" bIns="0" rtlCol="0" anchor="ctr"/>
          <a:lstStyle>
            <a:lvl1pPr algn="r">
              <a:defRPr sz="1000">
                <a:solidFill>
                  <a:schemeClr val="bg1"/>
                </a:solidFill>
              </a:defRPr>
            </a:lvl1pPr>
          </a:lstStyle>
          <a:p>
            <a:fld id="{36B5EA5A-BC32-A742-B11B-8E7414D5B535}" type="slidenum">
              <a:rPr lang="en-US" smtClean="0"/>
              <a:pPr/>
              <a:t>‹#›</a:t>
            </a:fld>
            <a:endParaRPr lang="en-US"/>
          </a:p>
        </p:txBody>
      </p:sp>
      <p:sp>
        <p:nvSpPr>
          <p:cNvPr id="7" name="Footer Placeholder 6">
            <a:extLst>
              <a:ext uri="{FF2B5EF4-FFF2-40B4-BE49-F238E27FC236}">
                <a16:creationId xmlns:a16="http://schemas.microsoft.com/office/drawing/2014/main" id="{7AB22024-69B4-1F4F-8860-CB954517F654}"/>
              </a:ext>
            </a:extLst>
          </p:cNvPr>
          <p:cNvSpPr>
            <a:spLocks noGrp="1"/>
          </p:cNvSpPr>
          <p:nvPr>
            <p:ph type="ftr" sz="quarter" idx="3"/>
          </p:nvPr>
        </p:nvSpPr>
        <p:spPr>
          <a:xfrm>
            <a:off x="4259262" y="6356350"/>
            <a:ext cx="6572221" cy="365125"/>
          </a:xfrm>
          <a:prstGeom prst="rect">
            <a:avLst/>
          </a:prstGeom>
        </p:spPr>
        <p:txBody>
          <a:bodyPr vert="horz" lIns="91440" tIns="45720" rIns="91440" bIns="45720" rtlCol="0" anchor="ctr"/>
          <a:lstStyle>
            <a:lvl1pPr algn="ctr">
              <a:defRPr sz="1200">
                <a:solidFill>
                  <a:schemeClr val="bg1"/>
                </a:solidFill>
              </a:defRPr>
            </a:lvl1pPr>
          </a:lstStyle>
          <a:p>
            <a:r>
              <a:rPr lang="en-GB"/>
              <a:t>Zdeněk Vostřel | Update</a:t>
            </a:r>
            <a:endParaRPr lang="en-US"/>
          </a:p>
        </p:txBody>
      </p:sp>
    </p:spTree>
    <p:extLst>
      <p:ext uri="{BB962C8B-B14F-4D97-AF65-F5344CB8AC3E}">
        <p14:creationId xmlns:p14="http://schemas.microsoft.com/office/powerpoint/2010/main" val="26754689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Lst>
  <p:hf hd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0" indent="0" algn="l" defTabSz="914400" rtl="0" eaLnBrk="1" latinLnBrk="0" hangingPunct="1">
        <a:lnSpc>
          <a:spcPct val="90000"/>
        </a:lnSpc>
        <a:spcBef>
          <a:spcPts val="1800"/>
        </a:spcBef>
        <a:spcAft>
          <a:spcPts val="400"/>
        </a:spcAft>
        <a:buFont typeface="Arial"/>
        <a:buNone/>
        <a:tabLst/>
        <a:defRPr sz="2100" b="1" kern="1200">
          <a:solidFill>
            <a:schemeClr val="tx2">
              <a:lumMod val="50000"/>
            </a:schemeClr>
          </a:solidFill>
          <a:latin typeface="+mn-lt"/>
          <a:ea typeface="+mn-ea"/>
          <a:cs typeface="+mn-cs"/>
        </a:defRPr>
      </a:lvl1pPr>
      <a:lvl2pPr marL="323850" indent="-324000" algn="l" defTabSz="914400" rtl="0" eaLnBrk="1" latinLnBrk="0" hangingPunct="1">
        <a:lnSpc>
          <a:spcPct val="100000"/>
        </a:lnSpc>
        <a:spcBef>
          <a:spcPts val="500"/>
        </a:spcBef>
        <a:spcAft>
          <a:spcPts val="300"/>
        </a:spcAft>
        <a:buFont typeface="Arial" charset="0"/>
        <a:buChar char="•"/>
        <a:tabLst/>
        <a:defRPr sz="1800" kern="1200">
          <a:solidFill>
            <a:schemeClr val="tx2">
              <a:lumMod val="50000"/>
            </a:schemeClr>
          </a:solidFill>
          <a:latin typeface="+mn-lt"/>
          <a:ea typeface="+mn-ea"/>
          <a:cs typeface="+mn-cs"/>
        </a:defRPr>
      </a:lvl2pPr>
      <a:lvl3pPr marL="648000" indent="-324000" algn="l" defTabSz="914400" rtl="0" eaLnBrk="1" latinLnBrk="0" hangingPunct="1">
        <a:lnSpc>
          <a:spcPct val="100000"/>
        </a:lnSpc>
        <a:spcBef>
          <a:spcPts val="500"/>
        </a:spcBef>
        <a:spcAft>
          <a:spcPts val="300"/>
        </a:spcAft>
        <a:buFont typeface="Arial" panose="020B0604020202020204" pitchFamily="34" charset="0"/>
        <a:buChar char="•"/>
        <a:tabLst/>
        <a:defRPr sz="1700" kern="1200">
          <a:solidFill>
            <a:schemeClr val="tx2">
              <a:lumMod val="50000"/>
            </a:schemeClr>
          </a:solidFill>
          <a:latin typeface="+mn-lt"/>
          <a:ea typeface="+mn-ea"/>
          <a:cs typeface="+mn-cs"/>
        </a:defRPr>
      </a:lvl3pPr>
      <a:lvl4pPr marL="972000" indent="-324000" algn="l" defTabSz="914400" rtl="0" eaLnBrk="1" latinLnBrk="0" hangingPunct="1">
        <a:lnSpc>
          <a:spcPct val="100000"/>
        </a:lnSpc>
        <a:spcBef>
          <a:spcPts val="500"/>
        </a:spcBef>
        <a:spcAft>
          <a:spcPts val="300"/>
        </a:spcAft>
        <a:buFont typeface="Arial" panose="020B0604020202020204" pitchFamily="34" charset="0"/>
        <a:buChar char="•"/>
        <a:tabLst/>
        <a:defRPr sz="16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p15:clr>
            <a:srgbClr val="F26B43"/>
          </p15:clr>
        </p15:guide>
        <p15:guide id="2" pos="3840">
          <p15:clr>
            <a:srgbClr val="F26B43"/>
          </p15:clr>
        </p15:guide>
        <p15:guide id="3" pos="7423">
          <p15:clr>
            <a:srgbClr val="F26B43"/>
          </p15:clr>
        </p15:guide>
        <p15:guide id="4" pos="257">
          <p15:clr>
            <a:srgbClr val="F26B43"/>
          </p15:clr>
        </p15:guide>
        <p15:guide id="6" pos="3795">
          <p15:clr>
            <a:srgbClr val="F26B43"/>
          </p15:clr>
        </p15:guide>
        <p15:guide id="7" pos="3885">
          <p15:clr>
            <a:srgbClr val="F26B43"/>
          </p15:clr>
        </p15:guide>
        <p15:guide id="8" pos="5087">
          <p15:clr>
            <a:srgbClr val="F26B43"/>
          </p15:clr>
        </p15:guide>
        <p15:guide id="9" pos="4997">
          <p15:clr>
            <a:srgbClr val="F26B43"/>
          </p15:clr>
        </p15:guide>
        <p15:guide id="10" pos="2683">
          <p15:clr>
            <a:srgbClr val="F26B43"/>
          </p15:clr>
        </p15:guide>
        <p15:guide id="11" pos="2593">
          <p15:clr>
            <a:srgbClr val="F26B43"/>
          </p15:clr>
        </p15:guide>
        <p15:guide id="12" orient="horz" pos="3906">
          <p15:clr>
            <a:srgbClr val="F26B43"/>
          </p15:clr>
        </p15:guide>
        <p15:guide id="13" orient="horz" pos="2409">
          <p15:clr>
            <a:srgbClr val="F26B43"/>
          </p15:clr>
        </p15:guide>
        <p15:guide id="14" orient="horz" pos="913">
          <p15:clr>
            <a:srgbClr val="F26B43"/>
          </p15:clr>
        </p15:guide>
        <p15:guide id="15" orient="horz" pos="1003">
          <p15:clr>
            <a:srgbClr val="F26B43"/>
          </p15:clr>
        </p15:guide>
        <p15:guide id="16" orient="horz" pos="2500">
          <p15:clr>
            <a:srgbClr val="F26B43"/>
          </p15:clr>
        </p15:guide>
        <p15:guide id="17" pos="6312">
          <p15:clr>
            <a:srgbClr val="F26B43"/>
          </p15:clr>
        </p15:guide>
        <p15:guide id="18" pos="622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www.sciencedirect.com/science/article/pii/S0168900224001876" TargetMode="External"/><Relationship Id="rId2" Type="http://schemas.openxmlformats.org/officeDocument/2006/relationships/image" Target="../media/image10.png"/><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image" Target="../media/image130.png"/><Relationship Id="rId7" Type="http://schemas.openxmlformats.org/officeDocument/2006/relationships/image" Target="../media/image17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140.png"/><Relationship Id="rId9" Type="http://schemas.openxmlformats.org/officeDocument/2006/relationships/image" Target="../media/image190.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gif"/><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1.png"/><Relationship Id="rId1" Type="http://schemas.openxmlformats.org/officeDocument/2006/relationships/slideLayout" Target="../slideLayouts/slideLayout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931FF-9A4F-9802-7F71-05903250950B}"/>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F969BEE6-1D6B-1361-6242-C61A8629655A}"/>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F953FD7A-15A4-8343-27E2-40388676D48F}"/>
              </a:ext>
            </a:extLst>
          </p:cNvPr>
          <p:cNvSpPr>
            <a:spLocks noGrp="1"/>
          </p:cNvSpPr>
          <p:nvPr>
            <p:ph type="title"/>
          </p:nvPr>
        </p:nvSpPr>
        <p:spPr>
          <a:xfrm>
            <a:off x="1463040" y="214513"/>
            <a:ext cx="9890760" cy="1325563"/>
          </a:xfrm>
        </p:spPr>
        <p:txBody>
          <a:bodyPr/>
          <a:lstStyle/>
          <a:p>
            <a:pPr algn="ctr"/>
            <a:r>
              <a:rPr lang="en-US" b="1" dirty="0">
                <a:solidFill>
                  <a:srgbClr val="0033A0"/>
                </a:solidFill>
              </a:rPr>
              <a:t>Electron Source and pre-Injector for </a:t>
            </a:r>
            <a:r>
              <a:rPr lang="en-US" b="1" dirty="0" err="1">
                <a:solidFill>
                  <a:srgbClr val="0033A0"/>
                </a:solidFill>
              </a:rPr>
              <a:t>FCCee</a:t>
            </a:r>
            <a:endParaRPr lang="en-US" b="1" dirty="0">
              <a:solidFill>
                <a:srgbClr val="0033A0"/>
              </a:solidFill>
            </a:endParaRPr>
          </a:p>
        </p:txBody>
      </p:sp>
      <p:sp>
        <p:nvSpPr>
          <p:cNvPr id="3" name="Zástupný obsah 2">
            <a:extLst>
              <a:ext uri="{FF2B5EF4-FFF2-40B4-BE49-F238E27FC236}">
                <a16:creationId xmlns:a16="http://schemas.microsoft.com/office/drawing/2014/main" id="{B09D974C-577F-1159-AFD7-41BBC50EBC11}"/>
              </a:ext>
            </a:extLst>
          </p:cNvPr>
          <p:cNvSpPr>
            <a:spLocks noGrp="1"/>
          </p:cNvSpPr>
          <p:nvPr>
            <p:ph idx="1"/>
          </p:nvPr>
        </p:nvSpPr>
        <p:spPr>
          <a:xfrm>
            <a:off x="1867642" y="1977046"/>
            <a:ext cx="9283184" cy="2634962"/>
          </a:xfrm>
        </p:spPr>
        <p:txBody>
          <a:bodyPr>
            <a:noAutofit/>
          </a:bodyPr>
          <a:lstStyle/>
          <a:p>
            <a:pPr>
              <a:lnSpc>
                <a:spcPct val="150000"/>
              </a:lnSpc>
            </a:pPr>
            <a:r>
              <a:rPr lang="en-US" sz="2400" b="1" dirty="0" err="1"/>
              <a:t>FCCee</a:t>
            </a:r>
            <a:r>
              <a:rPr lang="en-US" sz="2400" b="1" dirty="0"/>
              <a:t> injector overview </a:t>
            </a:r>
            <a:br>
              <a:rPr lang="en-US" sz="2400" b="1" dirty="0"/>
            </a:br>
            <a:r>
              <a:rPr lang="en-US" sz="2400" b="1" dirty="0"/>
              <a:t>Frontend baseline and alternatives</a:t>
            </a:r>
          </a:p>
          <a:p>
            <a:pPr>
              <a:lnSpc>
                <a:spcPct val="150000"/>
              </a:lnSpc>
            </a:pPr>
            <a:r>
              <a:rPr lang="en-US" sz="2400" b="1" dirty="0"/>
              <a:t>CHART study and deliverables</a:t>
            </a:r>
          </a:p>
          <a:p>
            <a:pPr>
              <a:lnSpc>
                <a:spcPct val="150000"/>
              </a:lnSpc>
            </a:pPr>
            <a:r>
              <a:rPr lang="en-US" sz="2400" b="1" dirty="0"/>
              <a:t>Polarized electron Source</a:t>
            </a:r>
          </a:p>
          <a:p>
            <a:pPr>
              <a:lnSpc>
                <a:spcPct val="150000"/>
              </a:lnSpc>
            </a:pPr>
            <a:r>
              <a:rPr lang="en-US" sz="2400" b="1" dirty="0"/>
              <a:t>Possible experiments at SLAC </a:t>
            </a:r>
          </a:p>
        </p:txBody>
      </p:sp>
      <p:sp>
        <p:nvSpPr>
          <p:cNvPr id="7" name="Zástupný symbol pro číslo snímku 6">
            <a:extLst>
              <a:ext uri="{FF2B5EF4-FFF2-40B4-BE49-F238E27FC236}">
                <a16:creationId xmlns:a16="http://schemas.microsoft.com/office/drawing/2014/main" id="{00D9C220-3105-1A4A-42CC-533B3AD89D1C}"/>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89CAA2F7-EBF2-61E5-C708-1E13023EA03E}"/>
              </a:ext>
            </a:extLst>
          </p:cNvPr>
          <p:cNvPicPr>
            <a:picLocks noChangeAspect="1"/>
          </p:cNvPicPr>
          <p:nvPr/>
        </p:nvPicPr>
        <p:blipFill>
          <a:blip r:embed="rId3"/>
          <a:stretch>
            <a:fillRect/>
          </a:stretch>
        </p:blipFill>
        <p:spPr>
          <a:xfrm>
            <a:off x="116093" y="378092"/>
            <a:ext cx="990277" cy="990277"/>
          </a:xfrm>
          <a:prstGeom prst="rect">
            <a:avLst/>
          </a:prstGeom>
        </p:spPr>
      </p:pic>
      <p:sp>
        <p:nvSpPr>
          <p:cNvPr id="14" name="TextBox 13">
            <a:extLst>
              <a:ext uri="{FF2B5EF4-FFF2-40B4-BE49-F238E27FC236}">
                <a16:creationId xmlns:a16="http://schemas.microsoft.com/office/drawing/2014/main" id="{D3582B22-7332-AE55-652A-14FC3D3C9EE1}"/>
              </a:ext>
            </a:extLst>
          </p:cNvPr>
          <p:cNvSpPr txBox="1"/>
          <p:nvPr/>
        </p:nvSpPr>
        <p:spPr>
          <a:xfrm>
            <a:off x="4198620" y="6020421"/>
            <a:ext cx="4419600" cy="923330"/>
          </a:xfrm>
          <a:prstGeom prst="rect">
            <a:avLst/>
          </a:prstGeom>
          <a:noFill/>
        </p:spPr>
        <p:txBody>
          <a:bodyPr wrap="square" rtlCol="0">
            <a:spAutoFit/>
          </a:bodyPr>
          <a:lstStyle/>
          <a:p>
            <a:r>
              <a:rPr lang="en-US" dirty="0"/>
              <a:t>Steffen Doebert, Zdenek Vostrel, SY-RF</a:t>
            </a:r>
          </a:p>
          <a:p>
            <a:pPr algn="ctr"/>
            <a:r>
              <a:rPr lang="en-US" dirty="0"/>
              <a:t>CHART </a:t>
            </a:r>
            <a:r>
              <a:rPr lang="en-US" dirty="0" err="1"/>
              <a:t>FCCee</a:t>
            </a:r>
            <a:r>
              <a:rPr lang="en-US" dirty="0"/>
              <a:t>-injector team</a:t>
            </a:r>
            <a:br>
              <a:rPr lang="en-US" dirty="0"/>
            </a:br>
            <a:r>
              <a:rPr lang="en-US" dirty="0"/>
              <a:t>                 </a:t>
            </a:r>
            <a:endParaRPr lang="en-GB" dirty="0"/>
          </a:p>
        </p:txBody>
      </p:sp>
    </p:spTree>
    <p:extLst>
      <p:ext uri="{BB962C8B-B14F-4D97-AF65-F5344CB8AC3E}">
        <p14:creationId xmlns:p14="http://schemas.microsoft.com/office/powerpoint/2010/main" val="81465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7AEC0-2342-10BF-719F-9EE48771FEA8}"/>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D97E2EA7-D245-9335-7AF7-210B8BE0762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54037" y="1000196"/>
            <a:ext cx="7813456" cy="3025509"/>
          </a:xfrm>
          <a:prstGeom prst="rect">
            <a:avLst/>
          </a:prstGeom>
        </p:spPr>
      </p:pic>
      <p:sp>
        <p:nvSpPr>
          <p:cNvPr id="4" name="Slide Number Placeholder 3">
            <a:extLst>
              <a:ext uri="{FF2B5EF4-FFF2-40B4-BE49-F238E27FC236}">
                <a16:creationId xmlns:a16="http://schemas.microsoft.com/office/drawing/2014/main" id="{2209C4F8-D036-49F0-D761-A55481C5A06F}"/>
              </a:ext>
            </a:extLst>
          </p:cNvPr>
          <p:cNvSpPr>
            <a:spLocks noGrp="1"/>
          </p:cNvSpPr>
          <p:nvPr>
            <p:ph type="sldNum" sz="quarter" idx="10"/>
          </p:nvPr>
        </p:nvSpPr>
        <p:spPr/>
        <p:txBody>
          <a:bodyPr/>
          <a:lstStyle/>
          <a:p>
            <a:pPr defTabSz="914377"/>
            <a:fld id="{88A1DFE4-5FC5-43BD-BB7E-75EAD82B965F}" type="slidenum">
              <a:rPr lang="en-GB" smtClean="0">
                <a:solidFill>
                  <a:srgbClr val="0033A0">
                    <a:tint val="82000"/>
                  </a:srgbClr>
                </a:solidFill>
                <a:latin typeface="Arial"/>
              </a:rPr>
              <a:pPr defTabSz="914377"/>
              <a:t>2</a:t>
            </a:fld>
            <a:endParaRPr lang="en-GB" dirty="0">
              <a:solidFill>
                <a:srgbClr val="0033A0">
                  <a:tint val="82000"/>
                </a:srgbClr>
              </a:solidFill>
              <a:latin typeface="Arial"/>
            </a:endParaRPr>
          </a:p>
        </p:txBody>
      </p:sp>
      <p:sp>
        <p:nvSpPr>
          <p:cNvPr id="5" name="Title 4">
            <a:extLst>
              <a:ext uri="{FF2B5EF4-FFF2-40B4-BE49-F238E27FC236}">
                <a16:creationId xmlns:a16="http://schemas.microsoft.com/office/drawing/2014/main" id="{6CF192B0-BEB0-DBB5-15AE-1A4B5731FB3C}"/>
              </a:ext>
            </a:extLst>
          </p:cNvPr>
          <p:cNvSpPr>
            <a:spLocks noGrp="1"/>
          </p:cNvSpPr>
          <p:nvPr>
            <p:ph type="title"/>
          </p:nvPr>
        </p:nvSpPr>
        <p:spPr>
          <a:xfrm>
            <a:off x="366616" y="174574"/>
            <a:ext cx="11017800" cy="738387"/>
          </a:xfrm>
        </p:spPr>
        <p:txBody>
          <a:bodyPr>
            <a:normAutofit fontScale="90000"/>
          </a:bodyPr>
          <a:lstStyle/>
          <a:p>
            <a:r>
              <a:rPr lang="en-GB" b="1" dirty="0">
                <a:solidFill>
                  <a:srgbClr val="0070C0"/>
                </a:solidFill>
              </a:rPr>
              <a:t>Injector complex definition – as of end of 2025</a:t>
            </a:r>
          </a:p>
        </p:txBody>
      </p:sp>
      <p:grpSp>
        <p:nvGrpSpPr>
          <p:cNvPr id="13" name="Group 12">
            <a:extLst>
              <a:ext uri="{FF2B5EF4-FFF2-40B4-BE49-F238E27FC236}">
                <a16:creationId xmlns:a16="http://schemas.microsoft.com/office/drawing/2014/main" id="{6DD0F13D-CBFB-872A-EF76-00E82202CC31}"/>
              </a:ext>
            </a:extLst>
          </p:cNvPr>
          <p:cNvGrpSpPr>
            <a:grpSpLocks noChangeAspect="1"/>
          </p:cNvGrpSpPr>
          <p:nvPr/>
        </p:nvGrpSpPr>
        <p:grpSpPr>
          <a:xfrm>
            <a:off x="7967493" y="1025236"/>
            <a:ext cx="3541930" cy="2699546"/>
            <a:chOff x="7202195" y="1465270"/>
            <a:chExt cx="4037728" cy="3077428"/>
          </a:xfrm>
        </p:grpSpPr>
        <p:pic>
          <p:nvPicPr>
            <p:cNvPr id="7" name="Picture 6">
              <a:extLst>
                <a:ext uri="{FF2B5EF4-FFF2-40B4-BE49-F238E27FC236}">
                  <a16:creationId xmlns:a16="http://schemas.microsoft.com/office/drawing/2014/main" id="{5568F20B-30D6-DDFA-54EC-2BCC51937AA0}"/>
                </a:ext>
              </a:extLst>
            </p:cNvPr>
            <p:cNvPicPr>
              <a:picLocks noChangeAspect="1"/>
            </p:cNvPicPr>
            <p:nvPr/>
          </p:nvPicPr>
          <p:blipFill>
            <a:blip r:embed="rId4"/>
            <a:stretch>
              <a:fillRect/>
            </a:stretch>
          </p:blipFill>
          <p:spPr>
            <a:xfrm>
              <a:off x="7202195" y="1741231"/>
              <a:ext cx="4037728" cy="2801467"/>
            </a:xfrm>
            <a:prstGeom prst="rect">
              <a:avLst/>
            </a:prstGeom>
          </p:spPr>
        </p:pic>
        <p:sp>
          <p:nvSpPr>
            <p:cNvPr id="8" name="TextBox 7">
              <a:extLst>
                <a:ext uri="{FF2B5EF4-FFF2-40B4-BE49-F238E27FC236}">
                  <a16:creationId xmlns:a16="http://schemas.microsoft.com/office/drawing/2014/main" id="{1F7CF64B-96A4-3093-BC4F-A2B390E8BA3F}"/>
                </a:ext>
              </a:extLst>
            </p:cNvPr>
            <p:cNvSpPr txBox="1"/>
            <p:nvPr/>
          </p:nvSpPr>
          <p:spPr>
            <a:xfrm rot="20771988">
              <a:off x="8969594" y="4057950"/>
              <a:ext cx="1643939" cy="430887"/>
            </a:xfrm>
            <a:prstGeom prst="rect">
              <a:avLst/>
            </a:prstGeom>
            <a:noFill/>
          </p:spPr>
          <p:txBody>
            <a:bodyPr wrap="square" lIns="0" tIns="0" rIns="0" bIns="0" rtlCol="0">
              <a:spAutoFit/>
            </a:bodyPr>
            <a:lstStyle/>
            <a:p>
              <a:pPr defTabSz="914377"/>
              <a:r>
                <a:rPr lang="en-GB" sz="1400" dirty="0">
                  <a:solidFill>
                    <a:srgbClr val="0033A0"/>
                  </a:solidFill>
                  <a:latin typeface="Arial"/>
                </a:rPr>
                <a:t>FCC-ee booster and collider rings</a:t>
              </a:r>
            </a:p>
          </p:txBody>
        </p:sp>
        <p:sp>
          <p:nvSpPr>
            <p:cNvPr id="9" name="TextBox 8">
              <a:extLst>
                <a:ext uri="{FF2B5EF4-FFF2-40B4-BE49-F238E27FC236}">
                  <a16:creationId xmlns:a16="http://schemas.microsoft.com/office/drawing/2014/main" id="{5C3158BE-7902-7C0A-E51E-74B4383825CC}"/>
                </a:ext>
              </a:extLst>
            </p:cNvPr>
            <p:cNvSpPr txBox="1"/>
            <p:nvPr/>
          </p:nvSpPr>
          <p:spPr>
            <a:xfrm rot="2825009">
              <a:off x="9248472" y="2757124"/>
              <a:ext cx="1643938" cy="215444"/>
            </a:xfrm>
            <a:prstGeom prst="rect">
              <a:avLst/>
            </a:prstGeom>
            <a:noFill/>
          </p:spPr>
          <p:txBody>
            <a:bodyPr wrap="square" lIns="0" tIns="0" rIns="0" bIns="0" rtlCol="0">
              <a:spAutoFit/>
            </a:bodyPr>
            <a:lstStyle/>
            <a:p>
              <a:pPr defTabSz="914377"/>
              <a:r>
                <a:rPr lang="en-GB" sz="1400" dirty="0">
                  <a:solidFill>
                    <a:srgbClr val="0033A0"/>
                  </a:solidFill>
                  <a:latin typeface="Arial"/>
                </a:rPr>
                <a:t>Transfer line</a:t>
              </a:r>
            </a:p>
          </p:txBody>
        </p:sp>
        <p:sp>
          <p:nvSpPr>
            <p:cNvPr id="10" name="TextBox 9">
              <a:extLst>
                <a:ext uri="{FF2B5EF4-FFF2-40B4-BE49-F238E27FC236}">
                  <a16:creationId xmlns:a16="http://schemas.microsoft.com/office/drawing/2014/main" id="{D09C975C-8A13-24B9-B0C9-87AD5BBD1AF3}"/>
                </a:ext>
              </a:extLst>
            </p:cNvPr>
            <p:cNvSpPr txBox="1"/>
            <p:nvPr/>
          </p:nvSpPr>
          <p:spPr>
            <a:xfrm rot="18726758">
              <a:off x="7162679" y="2179517"/>
              <a:ext cx="1643938" cy="215444"/>
            </a:xfrm>
            <a:prstGeom prst="rect">
              <a:avLst/>
            </a:prstGeom>
            <a:noFill/>
          </p:spPr>
          <p:txBody>
            <a:bodyPr wrap="square" lIns="0" tIns="0" rIns="0" bIns="0" rtlCol="0">
              <a:spAutoFit/>
            </a:bodyPr>
            <a:lstStyle/>
            <a:p>
              <a:pPr defTabSz="914377"/>
              <a:r>
                <a:rPr lang="en-GB" sz="1400" dirty="0">
                  <a:solidFill>
                    <a:srgbClr val="0033A0"/>
                  </a:solidFill>
                  <a:latin typeface="Arial"/>
                </a:rPr>
                <a:t>Injector</a:t>
              </a:r>
            </a:p>
          </p:txBody>
        </p:sp>
        <p:sp>
          <p:nvSpPr>
            <p:cNvPr id="11" name="TextBox 10">
              <a:extLst>
                <a:ext uri="{FF2B5EF4-FFF2-40B4-BE49-F238E27FC236}">
                  <a16:creationId xmlns:a16="http://schemas.microsoft.com/office/drawing/2014/main" id="{7AD62599-7AB9-8019-E177-9B39C75E49FA}"/>
                </a:ext>
              </a:extLst>
            </p:cNvPr>
            <p:cNvSpPr txBox="1"/>
            <p:nvPr/>
          </p:nvSpPr>
          <p:spPr>
            <a:xfrm>
              <a:off x="7290635" y="1711018"/>
              <a:ext cx="1236689" cy="246221"/>
            </a:xfrm>
            <a:prstGeom prst="rect">
              <a:avLst/>
            </a:prstGeom>
            <a:noFill/>
          </p:spPr>
          <p:txBody>
            <a:bodyPr wrap="square" lIns="0" tIns="0" rIns="0" bIns="0" rtlCol="0">
              <a:spAutoFit/>
            </a:bodyPr>
            <a:lstStyle/>
            <a:p>
              <a:pPr defTabSz="914377"/>
              <a:r>
                <a:rPr lang="en-GB" sz="1600" dirty="0">
                  <a:solidFill>
                    <a:srgbClr val="0033A0"/>
                  </a:solidFill>
                  <a:latin typeface="Arial"/>
                </a:rPr>
                <a:t>CERN site</a:t>
              </a:r>
            </a:p>
          </p:txBody>
        </p:sp>
      </p:grpSp>
      <p:sp>
        <p:nvSpPr>
          <p:cNvPr id="18" name="TextBox 17">
            <a:extLst>
              <a:ext uri="{FF2B5EF4-FFF2-40B4-BE49-F238E27FC236}">
                <a16:creationId xmlns:a16="http://schemas.microsoft.com/office/drawing/2014/main" id="{C8BF1EAA-4BF0-C7FF-EFF3-042C4596FB72}"/>
              </a:ext>
            </a:extLst>
          </p:cNvPr>
          <p:cNvSpPr txBox="1"/>
          <p:nvPr/>
        </p:nvSpPr>
        <p:spPr>
          <a:xfrm>
            <a:off x="91141" y="3871126"/>
            <a:ext cx="12100860" cy="1569660"/>
          </a:xfrm>
          <a:prstGeom prst="rect">
            <a:avLst/>
          </a:prstGeom>
          <a:solidFill>
            <a:schemeClr val="bg1"/>
          </a:solidFill>
        </p:spPr>
        <p:txBody>
          <a:bodyPr wrap="square">
            <a:spAutoFit/>
          </a:bodyPr>
          <a:lstStyle/>
          <a:p>
            <a:pPr defTabSz="914377"/>
            <a:r>
              <a:rPr lang="en-GB" sz="1600" b="1" dirty="0">
                <a:solidFill>
                  <a:srgbClr val="002060"/>
                </a:solidFill>
                <a:latin typeface="Arial" panose="020B0604020202020204" pitchFamily="34" charset="0"/>
              </a:rPr>
              <a:t>Current Baseline as documented in the Feasibility Study Report : CERN-FCC-ACC-2025-0004</a:t>
            </a:r>
            <a:br>
              <a:rPr lang="en-GB" sz="1600" b="1" dirty="0">
                <a:solidFill>
                  <a:srgbClr val="002060"/>
                </a:solidFill>
                <a:latin typeface="Arial" panose="020B0604020202020204" pitchFamily="34" charset="0"/>
              </a:rPr>
            </a:br>
            <a:endParaRPr lang="en-GB" sz="1600" b="1" dirty="0">
              <a:solidFill>
                <a:srgbClr val="002060"/>
              </a:solidFill>
              <a:latin typeface="Arial" panose="020B0604020202020204" pitchFamily="34" charset="0"/>
            </a:endParaRPr>
          </a:p>
          <a:p>
            <a:pPr defTabSz="914377"/>
            <a:r>
              <a:rPr lang="en-GB" sz="1600" b="1" dirty="0">
                <a:solidFill>
                  <a:srgbClr val="002060"/>
                </a:solidFill>
                <a:latin typeface="Arial" panose="020B0604020202020204" pitchFamily="34" charset="0"/>
              </a:rPr>
              <a:t>Injector complex made of 3 linacs, damping ring@ 2.86 GeV and transfer line to the Booster</a:t>
            </a:r>
          </a:p>
          <a:p>
            <a:pPr defTabSz="914377"/>
            <a:endParaRPr lang="en-GB" sz="1600" b="1" dirty="0">
              <a:solidFill>
                <a:srgbClr val="002060"/>
              </a:solidFill>
              <a:latin typeface="Arial" panose="020B0604020202020204" pitchFamily="34" charset="0"/>
            </a:endParaRPr>
          </a:p>
          <a:p>
            <a:pPr defTabSz="914377"/>
            <a:endParaRPr lang="en-GB" sz="1600" b="1" dirty="0">
              <a:solidFill>
                <a:srgbClr val="002060"/>
              </a:solidFill>
              <a:latin typeface="Arial" panose="020B0604020202020204" pitchFamily="34" charset="0"/>
            </a:endParaRPr>
          </a:p>
          <a:p>
            <a:pPr defTabSz="914377"/>
            <a:endParaRPr lang="en-GB" sz="1600" b="1" dirty="0">
              <a:solidFill>
                <a:srgbClr val="0033A0"/>
              </a:solidFill>
              <a:latin typeface="Arial" panose="020B0604020202020204" pitchFamily="34" charset="0"/>
            </a:endParaRPr>
          </a:p>
        </p:txBody>
      </p:sp>
      <p:pic>
        <p:nvPicPr>
          <p:cNvPr id="2" name="Picture 1">
            <a:extLst>
              <a:ext uri="{FF2B5EF4-FFF2-40B4-BE49-F238E27FC236}">
                <a16:creationId xmlns:a16="http://schemas.microsoft.com/office/drawing/2014/main" id="{DB5550FB-6DFD-CA7F-78CF-841FF633D02C}"/>
              </a:ext>
            </a:extLst>
          </p:cNvPr>
          <p:cNvPicPr>
            <a:picLocks noChangeAspect="1"/>
          </p:cNvPicPr>
          <p:nvPr/>
        </p:nvPicPr>
        <p:blipFill>
          <a:blip r:embed="rId5"/>
          <a:stretch>
            <a:fillRect/>
          </a:stretch>
        </p:blipFill>
        <p:spPr>
          <a:xfrm>
            <a:off x="10041689" y="3842608"/>
            <a:ext cx="1593159" cy="474089"/>
          </a:xfrm>
          <a:prstGeom prst="rect">
            <a:avLst/>
          </a:prstGeom>
        </p:spPr>
      </p:pic>
      <p:sp>
        <p:nvSpPr>
          <p:cNvPr id="3" name="TextBox 2">
            <a:extLst>
              <a:ext uri="{FF2B5EF4-FFF2-40B4-BE49-F238E27FC236}">
                <a16:creationId xmlns:a16="http://schemas.microsoft.com/office/drawing/2014/main" id="{972F6B4D-974B-6941-B9A4-F555EE2A2F03}"/>
              </a:ext>
            </a:extLst>
          </p:cNvPr>
          <p:cNvSpPr txBox="1"/>
          <p:nvPr/>
        </p:nvSpPr>
        <p:spPr>
          <a:xfrm>
            <a:off x="9612086" y="4268651"/>
            <a:ext cx="2488773" cy="523220"/>
          </a:xfrm>
          <a:prstGeom prst="rect">
            <a:avLst/>
          </a:prstGeom>
          <a:noFill/>
        </p:spPr>
        <p:txBody>
          <a:bodyPr wrap="square" rtlCol="0">
            <a:spAutoFit/>
          </a:bodyPr>
          <a:lstStyle/>
          <a:p>
            <a:pPr defTabSz="914377"/>
            <a:r>
              <a:rPr lang="en-GB" sz="1400" b="1" dirty="0">
                <a:solidFill>
                  <a:srgbClr val="002060"/>
                </a:solidFill>
                <a:latin typeface="Arial"/>
              </a:rPr>
              <a:t>Collaboration between PSI, CERN, </a:t>
            </a:r>
            <a:r>
              <a:rPr lang="en-GB" sz="1400" b="1" dirty="0" err="1">
                <a:solidFill>
                  <a:srgbClr val="002060"/>
                </a:solidFill>
                <a:latin typeface="Arial"/>
              </a:rPr>
              <a:t>IJCLab</a:t>
            </a:r>
            <a:r>
              <a:rPr lang="en-GB" sz="1400" b="1" dirty="0">
                <a:solidFill>
                  <a:srgbClr val="002060"/>
                </a:solidFill>
                <a:latin typeface="Arial"/>
              </a:rPr>
              <a:t>, INFN LNF</a:t>
            </a:r>
          </a:p>
        </p:txBody>
      </p:sp>
      <p:pic>
        <p:nvPicPr>
          <p:cNvPr id="17" name="Picture Placeholder 5" descr="CATIA V5 R27 64 -  CERN :  Large : started 12/05/2026 at 10:17:56 on PCCAG4425 - [ST2611244_01 AA.01 - In Preparation]">
            <a:extLst>
              <a:ext uri="{FF2B5EF4-FFF2-40B4-BE49-F238E27FC236}">
                <a16:creationId xmlns:a16="http://schemas.microsoft.com/office/drawing/2014/main" id="{25EC7277-5046-D078-E75C-3A523588F5C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7482176" y="4751586"/>
            <a:ext cx="4002327" cy="2068845"/>
          </a:xfrm>
          <a:prstGeom prst="rect">
            <a:avLst/>
          </a:prstGeom>
        </p:spPr>
      </p:pic>
      <p:sp>
        <p:nvSpPr>
          <p:cNvPr id="20" name="TextBox 19">
            <a:extLst>
              <a:ext uri="{FF2B5EF4-FFF2-40B4-BE49-F238E27FC236}">
                <a16:creationId xmlns:a16="http://schemas.microsoft.com/office/drawing/2014/main" id="{199019D1-F948-051A-3C13-A161154E56A7}"/>
              </a:ext>
            </a:extLst>
          </p:cNvPr>
          <p:cNvSpPr txBox="1"/>
          <p:nvPr/>
        </p:nvSpPr>
        <p:spPr>
          <a:xfrm rot="20822810">
            <a:off x="10112320" y="5454468"/>
            <a:ext cx="545024" cy="215444"/>
          </a:xfrm>
          <a:prstGeom prst="rect">
            <a:avLst/>
          </a:prstGeom>
          <a:noFill/>
        </p:spPr>
        <p:txBody>
          <a:bodyPr wrap="square" lIns="0" tIns="0" rIns="0" bIns="0" rtlCol="0">
            <a:spAutoFit/>
          </a:bodyPr>
          <a:lstStyle/>
          <a:p>
            <a:pPr defTabSz="914377"/>
            <a:r>
              <a:rPr lang="en-GB" sz="1400" dirty="0">
                <a:solidFill>
                  <a:srgbClr val="0033A0"/>
                </a:solidFill>
                <a:latin typeface="Arial"/>
              </a:rPr>
              <a:t>SPS</a:t>
            </a:r>
          </a:p>
        </p:txBody>
      </p:sp>
      <p:pic>
        <p:nvPicPr>
          <p:cNvPr id="6" name="Picture 5">
            <a:extLst>
              <a:ext uri="{FF2B5EF4-FFF2-40B4-BE49-F238E27FC236}">
                <a16:creationId xmlns:a16="http://schemas.microsoft.com/office/drawing/2014/main" id="{F34DE5EA-5818-A614-F112-C81E2FAB0368}"/>
              </a:ext>
            </a:extLst>
          </p:cNvPr>
          <p:cNvPicPr>
            <a:picLocks noChangeAspect="1"/>
          </p:cNvPicPr>
          <p:nvPr/>
        </p:nvPicPr>
        <p:blipFill>
          <a:blip r:embed="rId7"/>
          <a:stretch>
            <a:fillRect/>
          </a:stretch>
        </p:blipFill>
        <p:spPr>
          <a:xfrm>
            <a:off x="89642" y="5016705"/>
            <a:ext cx="6986579" cy="1326329"/>
          </a:xfrm>
          <a:prstGeom prst="rect">
            <a:avLst/>
          </a:prstGeom>
        </p:spPr>
      </p:pic>
      <p:sp>
        <p:nvSpPr>
          <p:cNvPr id="14" name="TextBox 13">
            <a:extLst>
              <a:ext uri="{FF2B5EF4-FFF2-40B4-BE49-F238E27FC236}">
                <a16:creationId xmlns:a16="http://schemas.microsoft.com/office/drawing/2014/main" id="{7F3CD3AA-C5A8-B027-383F-775C13CCDDA4}"/>
              </a:ext>
            </a:extLst>
          </p:cNvPr>
          <p:cNvSpPr txBox="1"/>
          <p:nvPr/>
        </p:nvSpPr>
        <p:spPr>
          <a:xfrm>
            <a:off x="4127427" y="4973161"/>
            <a:ext cx="2296912" cy="369332"/>
          </a:xfrm>
          <a:prstGeom prst="rect">
            <a:avLst/>
          </a:prstGeom>
          <a:noFill/>
        </p:spPr>
        <p:txBody>
          <a:bodyPr wrap="square">
            <a:spAutoFit/>
          </a:bodyPr>
          <a:lstStyle/>
          <a:p>
            <a:pPr defTabSz="685800"/>
            <a:r>
              <a:rPr lang="en-GB" b="1" dirty="0">
                <a:latin typeface="Arial"/>
              </a:rPr>
              <a:t>“</a:t>
            </a:r>
            <a:r>
              <a:rPr lang="en-GB" b="1" dirty="0" err="1">
                <a:latin typeface="Arial"/>
              </a:rPr>
              <a:t>Prevessin</a:t>
            </a:r>
            <a:r>
              <a:rPr lang="en-GB" b="1" dirty="0">
                <a:latin typeface="Arial"/>
              </a:rPr>
              <a:t> option” </a:t>
            </a:r>
            <a:endParaRPr lang="en-CH" b="1" dirty="0">
              <a:latin typeface="Arial"/>
            </a:endParaRPr>
          </a:p>
        </p:txBody>
      </p:sp>
      <p:sp>
        <p:nvSpPr>
          <p:cNvPr id="15" name="TextBox 14">
            <a:extLst>
              <a:ext uri="{FF2B5EF4-FFF2-40B4-BE49-F238E27FC236}">
                <a16:creationId xmlns:a16="http://schemas.microsoft.com/office/drawing/2014/main" id="{B49397FE-DAE5-1AC3-7348-720B83A8CB02}"/>
              </a:ext>
            </a:extLst>
          </p:cNvPr>
          <p:cNvSpPr txBox="1"/>
          <p:nvPr/>
        </p:nvSpPr>
        <p:spPr>
          <a:xfrm rot="19681576">
            <a:off x="7578654" y="6000041"/>
            <a:ext cx="1793325" cy="215444"/>
          </a:xfrm>
          <a:prstGeom prst="rect">
            <a:avLst/>
          </a:prstGeom>
          <a:noFill/>
        </p:spPr>
        <p:txBody>
          <a:bodyPr wrap="square" lIns="0" tIns="0" rIns="0" bIns="0" rtlCol="0">
            <a:spAutoFit/>
          </a:bodyPr>
          <a:lstStyle/>
          <a:p>
            <a:pPr defTabSz="914377"/>
            <a:r>
              <a:rPr lang="en-GB" sz="1400" dirty="0">
                <a:solidFill>
                  <a:srgbClr val="0033A0"/>
                </a:solidFill>
                <a:latin typeface="Arial"/>
              </a:rPr>
              <a:t>SPS slow extraction</a:t>
            </a:r>
          </a:p>
        </p:txBody>
      </p:sp>
      <p:sp>
        <p:nvSpPr>
          <p:cNvPr id="16" name="TextBox 15">
            <a:extLst>
              <a:ext uri="{FF2B5EF4-FFF2-40B4-BE49-F238E27FC236}">
                <a16:creationId xmlns:a16="http://schemas.microsoft.com/office/drawing/2014/main" id="{19457AE9-BBC3-D37D-2B84-CF344A1FBB00}"/>
              </a:ext>
            </a:extLst>
          </p:cNvPr>
          <p:cNvSpPr txBox="1"/>
          <p:nvPr/>
        </p:nvSpPr>
        <p:spPr>
          <a:xfrm rot="20822810">
            <a:off x="10822180" y="5006030"/>
            <a:ext cx="545024" cy="215444"/>
          </a:xfrm>
          <a:prstGeom prst="rect">
            <a:avLst/>
          </a:prstGeom>
          <a:noFill/>
        </p:spPr>
        <p:txBody>
          <a:bodyPr wrap="square" lIns="0" tIns="0" rIns="0" bIns="0" rtlCol="0">
            <a:spAutoFit/>
          </a:bodyPr>
          <a:lstStyle/>
          <a:p>
            <a:pPr defTabSz="914377"/>
            <a:r>
              <a:rPr lang="en-GB" sz="1400" dirty="0">
                <a:solidFill>
                  <a:srgbClr val="0033A0"/>
                </a:solidFill>
                <a:latin typeface="Arial"/>
              </a:rPr>
              <a:t>NA</a:t>
            </a:r>
          </a:p>
        </p:txBody>
      </p:sp>
    </p:spTree>
    <p:extLst>
      <p:ext uri="{BB962C8B-B14F-4D97-AF65-F5344CB8AC3E}">
        <p14:creationId xmlns:p14="http://schemas.microsoft.com/office/powerpoint/2010/main" val="1083136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2D785-2055-4F30-86A5-793959AE05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F49719-186E-6C55-0EB9-EBAF4383459A}"/>
              </a:ext>
            </a:extLst>
          </p:cNvPr>
          <p:cNvSpPr>
            <a:spLocks noGrp="1"/>
          </p:cNvSpPr>
          <p:nvPr>
            <p:ph type="title"/>
          </p:nvPr>
        </p:nvSpPr>
        <p:spPr>
          <a:xfrm>
            <a:off x="807225" y="-72197"/>
            <a:ext cx="10515600" cy="1325563"/>
          </a:xfrm>
        </p:spPr>
        <p:txBody>
          <a:bodyPr/>
          <a:lstStyle/>
          <a:p>
            <a:r>
              <a:rPr lang="en-GB" b="1" dirty="0">
                <a:solidFill>
                  <a:srgbClr val="0070C0"/>
                </a:solidFill>
              </a:rPr>
              <a:t>Proposed base line electron source</a:t>
            </a:r>
          </a:p>
        </p:txBody>
      </p:sp>
      <p:sp>
        <p:nvSpPr>
          <p:cNvPr id="6" name="Slide Number Placeholder 5">
            <a:extLst>
              <a:ext uri="{FF2B5EF4-FFF2-40B4-BE49-F238E27FC236}">
                <a16:creationId xmlns:a16="http://schemas.microsoft.com/office/drawing/2014/main" id="{34D5D7D6-BE94-C3E1-E7A4-07D3CF49A4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5EA5A-BC32-A742-B11B-8E7414D5B535}" type="slidenum">
              <a:rPr kumimoji="0" lang="en-US" sz="10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sp>
        <p:nvSpPr>
          <p:cNvPr id="15" name="Footer Placeholder 4">
            <a:extLst>
              <a:ext uri="{FF2B5EF4-FFF2-40B4-BE49-F238E27FC236}">
                <a16:creationId xmlns:a16="http://schemas.microsoft.com/office/drawing/2014/main" id="{2EA776B2-8045-B4FF-9B56-2A59CEC57E02}"/>
              </a:ext>
            </a:extLst>
          </p:cNvPr>
          <p:cNvSpPr>
            <a:spLocks noGrp="1"/>
          </p:cNvSpPr>
          <p:nvPr>
            <p:ph type="ftr" sz="quarter" idx="11"/>
          </p:nvPr>
        </p:nvSpPr>
        <p:spPr>
          <a:xfrm>
            <a:off x="4259262" y="6356350"/>
            <a:ext cx="657222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a:ea typeface="+mn-ea"/>
                <a:cs typeface="+mn-cs"/>
              </a:rPr>
              <a:t>Zdeněk </a:t>
            </a:r>
            <a:r>
              <a:rPr kumimoji="0" lang="en-GB" sz="1200" b="0" i="0" u="none" strike="noStrike" kern="1200" cap="none" spc="0" normalizeH="0" baseline="0" noProof="0" err="1">
                <a:ln>
                  <a:noFill/>
                </a:ln>
                <a:solidFill>
                  <a:srgbClr val="FFFFFF"/>
                </a:solidFill>
                <a:effectLst/>
                <a:uLnTx/>
                <a:uFillTx/>
                <a:latin typeface="Arial"/>
                <a:ea typeface="+mn-ea"/>
                <a:cs typeface="+mn-cs"/>
              </a:rPr>
              <a:t>Vostřel</a:t>
            </a:r>
            <a:r>
              <a:rPr kumimoji="0" lang="en-GB" sz="1200" b="0" i="0" u="none" strike="noStrike" kern="1200" cap="none" spc="0" normalizeH="0" baseline="0" noProof="0">
                <a:ln>
                  <a:noFill/>
                </a:ln>
                <a:solidFill>
                  <a:srgbClr val="FFFFFF"/>
                </a:solidFill>
                <a:effectLst/>
                <a:uLnTx/>
                <a:uFillTx/>
                <a:latin typeface="Arial"/>
                <a:ea typeface="+mn-ea"/>
                <a:cs typeface="+mn-cs"/>
              </a:rPr>
              <a:t> | </a:t>
            </a:r>
            <a:r>
              <a:rPr kumimoji="0" lang="cs-CZ" sz="1200" b="0" i="0" u="none" strike="noStrike" kern="1200" cap="none" spc="0" normalizeH="0" baseline="0" noProof="0">
                <a:ln>
                  <a:noFill/>
                </a:ln>
                <a:solidFill>
                  <a:srgbClr val="FFFFFF"/>
                </a:solidFill>
                <a:effectLst/>
                <a:uLnTx/>
                <a:uFillTx/>
                <a:latin typeface="Arial"/>
                <a:ea typeface="+mn-ea"/>
                <a:cs typeface="+mn-cs"/>
              </a:rPr>
              <a:t>Electron source overview</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3">
            <a:extLst>
              <a:ext uri="{FF2B5EF4-FFF2-40B4-BE49-F238E27FC236}">
                <a16:creationId xmlns:a16="http://schemas.microsoft.com/office/drawing/2014/main" id="{5A5B002E-8B0B-48AA-F070-5B1CC6094C80}"/>
              </a:ext>
            </a:extLst>
          </p:cNvPr>
          <p:cNvSpPr txBox="1">
            <a:spLocks/>
          </p:cNvSpPr>
          <p:nvPr/>
        </p:nvSpPr>
        <p:spPr>
          <a:xfrm>
            <a:off x="87818" y="1624587"/>
            <a:ext cx="5153525" cy="3794078"/>
          </a:xfrm>
          <a:prstGeom prst="rect">
            <a:avLst/>
          </a:prstGeom>
        </p:spPr>
        <p:txBody>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lumMod val="50000"/>
                  </a:schemeClr>
                </a:solidFill>
                <a:latin typeface="+mn-lt"/>
                <a:ea typeface="+mn-ea"/>
                <a:cs typeface="+mn-cs"/>
              </a:defRPr>
            </a:lvl1pPr>
            <a:lvl2pPr marL="323850" indent="-324000" algn="l" defTabSz="914400" rtl="0" eaLnBrk="1" latinLnBrk="0" hangingPunct="1">
              <a:lnSpc>
                <a:spcPct val="100000"/>
              </a:lnSpc>
              <a:spcBef>
                <a:spcPts val="500"/>
              </a:spcBef>
              <a:spcAft>
                <a:spcPts val="300"/>
              </a:spcAft>
              <a:buFont typeface="Arial" charset="0"/>
              <a:buChar char="•"/>
              <a:tabLst/>
              <a:defRPr sz="1800" kern="1200">
                <a:solidFill>
                  <a:schemeClr val="tx2">
                    <a:lumMod val="50000"/>
                  </a:schemeClr>
                </a:solidFill>
                <a:latin typeface="+mn-lt"/>
                <a:ea typeface="+mn-ea"/>
                <a:cs typeface="+mn-cs"/>
              </a:defRPr>
            </a:lvl2pPr>
            <a:lvl3pPr marL="648000" indent="-324000" algn="l" defTabSz="914400" rtl="0" eaLnBrk="1" latinLnBrk="0" hangingPunct="1">
              <a:lnSpc>
                <a:spcPct val="100000"/>
              </a:lnSpc>
              <a:spcBef>
                <a:spcPts val="500"/>
              </a:spcBef>
              <a:spcAft>
                <a:spcPts val="300"/>
              </a:spcAft>
              <a:buFont typeface="Arial" panose="020B0604020202020204" pitchFamily="34" charset="0"/>
              <a:buChar char="•"/>
              <a:tabLst/>
              <a:defRPr sz="1700" kern="1200">
                <a:solidFill>
                  <a:schemeClr val="tx2">
                    <a:lumMod val="50000"/>
                  </a:schemeClr>
                </a:solidFill>
                <a:latin typeface="+mn-lt"/>
                <a:ea typeface="+mn-ea"/>
                <a:cs typeface="+mn-cs"/>
              </a:defRPr>
            </a:lvl3pPr>
            <a:lvl4pPr marL="972000" indent="-324000" algn="l" defTabSz="914400" rtl="0" eaLnBrk="1" latinLnBrk="0" hangingPunct="1">
              <a:lnSpc>
                <a:spcPct val="100000"/>
              </a:lnSpc>
              <a:spcBef>
                <a:spcPts val="500"/>
              </a:spcBef>
              <a:spcAft>
                <a:spcPts val="300"/>
              </a:spcAft>
              <a:buFont typeface="Arial" panose="020B0604020202020204" pitchFamily="34" charset="0"/>
              <a:buChar char="•"/>
              <a:tabLst/>
              <a:defRPr sz="16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Inspired by the </a:t>
            </a:r>
            <a:r>
              <a:rPr kumimoji="0" lang="en-US" sz="2100" b="0" i="0" u="none" strike="noStrike" kern="1200" cap="none" spc="0" normalizeH="0" baseline="0" noProof="0" dirty="0" err="1">
                <a:ln>
                  <a:noFill/>
                </a:ln>
                <a:solidFill>
                  <a:srgbClr val="2F2F2F">
                    <a:lumMod val="50000"/>
                  </a:srgbClr>
                </a:solidFill>
                <a:effectLst/>
                <a:uLnTx/>
                <a:uFillTx/>
                <a:latin typeface="Arial"/>
                <a:ea typeface="+mn-ea"/>
                <a:cs typeface="+mn-cs"/>
              </a:rPr>
              <a:t>SwissFEL</a:t>
            </a: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 electron source</a:t>
            </a:r>
          </a:p>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RF gun + 3 accelerating TWS structures @ </a:t>
            </a:r>
            <a:r>
              <a:rPr lang="en-US" b="0" dirty="0">
                <a:solidFill>
                  <a:srgbClr val="2F2F2F">
                    <a:lumMod val="50000"/>
                  </a:srgbClr>
                </a:solidFill>
                <a:latin typeface="Arial"/>
              </a:rPr>
              <a:t>~ 3</a:t>
            </a: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GHz</a:t>
            </a:r>
          </a:p>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2 solenoids (no magnetic field at the cathode)</a:t>
            </a:r>
          </a:p>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lang="en-US" b="0" dirty="0">
                <a:solidFill>
                  <a:srgbClr val="2F2F2F">
                    <a:lumMod val="50000"/>
                  </a:srgbClr>
                </a:solidFill>
                <a:latin typeface="Arial"/>
              </a:rPr>
              <a:t>Laser system to provide 4 optical bunches with 25 ns spacing </a:t>
            </a:r>
            <a:br>
              <a:rPr lang="en-US" b="0" dirty="0">
                <a:solidFill>
                  <a:srgbClr val="2F2F2F">
                    <a:lumMod val="50000"/>
                  </a:srgbClr>
                </a:solidFill>
                <a:latin typeface="Arial"/>
              </a:rPr>
            </a:br>
            <a:r>
              <a:rPr lang="en-US" b="0" dirty="0">
                <a:solidFill>
                  <a:srgbClr val="2F2F2F">
                    <a:lumMod val="50000"/>
                  </a:srgbClr>
                </a:solidFill>
                <a:latin typeface="Arial"/>
              </a:rPr>
              <a:t>with up to 5 </a:t>
            </a:r>
            <a:r>
              <a:rPr lang="en-US" b="0" dirty="0" err="1">
                <a:solidFill>
                  <a:srgbClr val="2F2F2F">
                    <a:lumMod val="50000"/>
                  </a:srgbClr>
                </a:solidFill>
                <a:latin typeface="Arial"/>
              </a:rPr>
              <a:t>nC</a:t>
            </a:r>
            <a:r>
              <a:rPr lang="en-US" b="0" dirty="0">
                <a:solidFill>
                  <a:srgbClr val="2F2F2F">
                    <a:lumMod val="50000"/>
                  </a:srgbClr>
                </a:solidFill>
                <a:latin typeface="Arial"/>
              </a:rPr>
              <a:t> per bunch</a:t>
            </a:r>
            <a:endPar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endParaRPr>
          </a:p>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endPar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endParaRPr>
          </a:p>
        </p:txBody>
      </p:sp>
      <p:sp>
        <p:nvSpPr>
          <p:cNvPr id="7" name="Date Placeholder 3">
            <a:extLst>
              <a:ext uri="{FF2B5EF4-FFF2-40B4-BE49-F238E27FC236}">
                <a16:creationId xmlns:a16="http://schemas.microsoft.com/office/drawing/2014/main" id="{50EC514D-3E01-F6CC-0377-D41DC680DBC9}"/>
              </a:ext>
            </a:extLst>
          </p:cNvPr>
          <p:cNvSpPr>
            <a:spLocks noGrp="1"/>
          </p:cNvSpPr>
          <p:nvPr>
            <p:ph type="dt" sz="half" idx="10"/>
          </p:nvPr>
        </p:nvSpPr>
        <p:spPr>
          <a:xfrm>
            <a:off x="2574099" y="6350851"/>
            <a:ext cx="1542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16 December 2025</a:t>
            </a:r>
          </a:p>
        </p:txBody>
      </p:sp>
      <p:pic>
        <p:nvPicPr>
          <p:cNvPr id="4" name="Picture 3">
            <a:extLst>
              <a:ext uri="{FF2B5EF4-FFF2-40B4-BE49-F238E27FC236}">
                <a16:creationId xmlns:a16="http://schemas.microsoft.com/office/drawing/2014/main" id="{11EB542E-A6C2-7B17-BCDD-2F00184DA139}"/>
              </a:ext>
            </a:extLst>
          </p:cNvPr>
          <p:cNvPicPr>
            <a:picLocks noChangeAspect="1"/>
          </p:cNvPicPr>
          <p:nvPr/>
        </p:nvPicPr>
        <p:blipFill>
          <a:blip r:embed="rId2"/>
          <a:stretch>
            <a:fillRect/>
          </a:stretch>
        </p:blipFill>
        <p:spPr>
          <a:xfrm>
            <a:off x="4994249" y="751392"/>
            <a:ext cx="6974683" cy="2879318"/>
          </a:xfrm>
          <a:prstGeom prst="rect">
            <a:avLst/>
          </a:prstGeom>
        </p:spPr>
      </p:pic>
      <p:pic>
        <p:nvPicPr>
          <p:cNvPr id="10" name="Picture 9">
            <a:hlinkClick r:id="rId3"/>
            <a:extLst>
              <a:ext uri="{FF2B5EF4-FFF2-40B4-BE49-F238E27FC236}">
                <a16:creationId xmlns:a16="http://schemas.microsoft.com/office/drawing/2014/main" id="{8EDD4357-2BF4-77C7-05C6-0BABF37E2218}"/>
              </a:ext>
            </a:extLst>
          </p:cNvPr>
          <p:cNvPicPr>
            <a:picLocks noChangeAspect="1"/>
          </p:cNvPicPr>
          <p:nvPr/>
        </p:nvPicPr>
        <p:blipFill>
          <a:blip r:embed="rId4"/>
          <a:stretch>
            <a:fillRect/>
          </a:stretch>
        </p:blipFill>
        <p:spPr>
          <a:xfrm>
            <a:off x="5754652" y="3729219"/>
            <a:ext cx="4975549" cy="2706635"/>
          </a:xfrm>
          <a:prstGeom prst="rect">
            <a:avLst/>
          </a:prstGeom>
        </p:spPr>
      </p:pic>
      <p:sp>
        <p:nvSpPr>
          <p:cNvPr id="12" name="TextBox 11">
            <a:extLst>
              <a:ext uri="{FF2B5EF4-FFF2-40B4-BE49-F238E27FC236}">
                <a16:creationId xmlns:a16="http://schemas.microsoft.com/office/drawing/2014/main" id="{7796D280-01A3-A71E-4C3A-D99AF33DE9EF}"/>
              </a:ext>
            </a:extLst>
          </p:cNvPr>
          <p:cNvSpPr txBox="1"/>
          <p:nvPr/>
        </p:nvSpPr>
        <p:spPr>
          <a:xfrm>
            <a:off x="4259262" y="6435854"/>
            <a:ext cx="777859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srgbClr val="0033A0"/>
                </a:solidFill>
                <a:effectLst/>
                <a:uLnTx/>
                <a:uFillTx/>
                <a:latin typeface="Arial"/>
                <a:ea typeface="+mn-ea"/>
                <a:cs typeface="+mn-cs"/>
              </a:rPr>
              <a:t>https://www.sciencedirect.com/science/article/pii/S0168900224001876</a:t>
            </a:r>
          </a:p>
        </p:txBody>
      </p:sp>
    </p:spTree>
    <p:extLst>
      <p:ext uri="{BB962C8B-B14F-4D97-AF65-F5344CB8AC3E}">
        <p14:creationId xmlns:p14="http://schemas.microsoft.com/office/powerpoint/2010/main" val="74192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67D41-B498-BA95-E7A2-24DB69E1D3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902FDAF-8920-DF1B-AD70-D57EB1E9F01C}"/>
              </a:ext>
            </a:extLst>
          </p:cNvPr>
          <p:cNvSpPr>
            <a:spLocks noGrp="1"/>
          </p:cNvSpPr>
          <p:nvPr>
            <p:ph type="title"/>
          </p:nvPr>
        </p:nvSpPr>
        <p:spPr>
          <a:xfrm>
            <a:off x="512196" y="-33020"/>
            <a:ext cx="10515600" cy="1325563"/>
          </a:xfrm>
        </p:spPr>
        <p:txBody>
          <a:bodyPr/>
          <a:lstStyle/>
          <a:p>
            <a:r>
              <a:rPr lang="en-GB" b="1" dirty="0">
                <a:solidFill>
                  <a:srgbClr val="0070C0"/>
                </a:solidFill>
              </a:rPr>
              <a:t>Performance</a:t>
            </a:r>
            <a:r>
              <a:rPr lang="en-GB" dirty="0"/>
              <a:t> </a:t>
            </a:r>
          </a:p>
        </p:txBody>
      </p:sp>
      <p:sp>
        <p:nvSpPr>
          <p:cNvPr id="6" name="Slide Number Placeholder 5">
            <a:extLst>
              <a:ext uri="{FF2B5EF4-FFF2-40B4-BE49-F238E27FC236}">
                <a16:creationId xmlns:a16="http://schemas.microsoft.com/office/drawing/2014/main" id="{077A98A8-6F81-AED2-CF9D-E8438EF9EC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5EA5A-BC32-A742-B11B-8E7414D5B535}" type="slidenum">
              <a:rPr kumimoji="0" lang="en-US" sz="10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sp>
        <p:nvSpPr>
          <p:cNvPr id="15" name="Footer Placeholder 4">
            <a:extLst>
              <a:ext uri="{FF2B5EF4-FFF2-40B4-BE49-F238E27FC236}">
                <a16:creationId xmlns:a16="http://schemas.microsoft.com/office/drawing/2014/main" id="{64C97997-1D91-18EF-C9E0-BCECFDB3AE42}"/>
              </a:ext>
            </a:extLst>
          </p:cNvPr>
          <p:cNvSpPr>
            <a:spLocks noGrp="1"/>
          </p:cNvSpPr>
          <p:nvPr>
            <p:ph type="ftr" sz="quarter" idx="11"/>
          </p:nvPr>
        </p:nvSpPr>
        <p:spPr>
          <a:xfrm>
            <a:off x="4259262" y="6356350"/>
            <a:ext cx="657222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a:ea typeface="+mn-ea"/>
                <a:cs typeface="+mn-cs"/>
              </a:rPr>
              <a:t>Zdeněk </a:t>
            </a:r>
            <a:r>
              <a:rPr kumimoji="0" lang="en-GB" sz="1200" b="0" i="0" u="none" strike="noStrike" kern="1200" cap="none" spc="0" normalizeH="0" baseline="0" noProof="0" err="1">
                <a:ln>
                  <a:noFill/>
                </a:ln>
                <a:solidFill>
                  <a:srgbClr val="FFFFFF"/>
                </a:solidFill>
                <a:effectLst/>
                <a:uLnTx/>
                <a:uFillTx/>
                <a:latin typeface="Arial"/>
                <a:ea typeface="+mn-ea"/>
                <a:cs typeface="+mn-cs"/>
              </a:rPr>
              <a:t>Vostřel</a:t>
            </a:r>
            <a:r>
              <a:rPr kumimoji="0" lang="en-GB" sz="1200" b="0" i="0" u="none" strike="noStrike" kern="1200" cap="none" spc="0" normalizeH="0" baseline="0" noProof="0">
                <a:ln>
                  <a:noFill/>
                </a:ln>
                <a:solidFill>
                  <a:srgbClr val="FFFFFF"/>
                </a:solidFill>
                <a:effectLst/>
                <a:uLnTx/>
                <a:uFillTx/>
                <a:latin typeface="Arial"/>
                <a:ea typeface="+mn-ea"/>
                <a:cs typeface="+mn-cs"/>
              </a:rPr>
              <a:t> | </a:t>
            </a:r>
            <a:r>
              <a:rPr kumimoji="0" lang="cs-CZ" sz="1200" b="0" i="0" u="none" strike="noStrike" kern="1200" cap="none" spc="0" normalizeH="0" baseline="0" noProof="0">
                <a:ln>
                  <a:noFill/>
                </a:ln>
                <a:solidFill>
                  <a:srgbClr val="FFFFFF"/>
                </a:solidFill>
                <a:effectLst/>
                <a:uLnTx/>
                <a:uFillTx/>
                <a:latin typeface="Arial"/>
                <a:ea typeface="+mn-ea"/>
                <a:cs typeface="+mn-cs"/>
              </a:rPr>
              <a:t>Electron source overview</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5" name="Content Placeholder 3">
            <a:extLst>
              <a:ext uri="{FF2B5EF4-FFF2-40B4-BE49-F238E27FC236}">
                <a16:creationId xmlns:a16="http://schemas.microsoft.com/office/drawing/2014/main" id="{2A7A4B72-B66B-A769-CE77-B6E972BF1275}"/>
              </a:ext>
            </a:extLst>
          </p:cNvPr>
          <p:cNvSpPr txBox="1">
            <a:spLocks/>
          </p:cNvSpPr>
          <p:nvPr/>
        </p:nvSpPr>
        <p:spPr>
          <a:xfrm>
            <a:off x="436537" y="1163009"/>
            <a:ext cx="5153525" cy="2602735"/>
          </a:xfrm>
          <a:prstGeom prst="rect">
            <a:avLst/>
          </a:prstGeom>
        </p:spPr>
        <p:txBody>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lumMod val="50000"/>
                  </a:schemeClr>
                </a:solidFill>
                <a:latin typeface="+mn-lt"/>
                <a:ea typeface="+mn-ea"/>
                <a:cs typeface="+mn-cs"/>
              </a:defRPr>
            </a:lvl1pPr>
            <a:lvl2pPr marL="323850" indent="-324000" algn="l" defTabSz="914400" rtl="0" eaLnBrk="1" latinLnBrk="0" hangingPunct="1">
              <a:lnSpc>
                <a:spcPct val="100000"/>
              </a:lnSpc>
              <a:spcBef>
                <a:spcPts val="500"/>
              </a:spcBef>
              <a:spcAft>
                <a:spcPts val="300"/>
              </a:spcAft>
              <a:buFont typeface="Arial" charset="0"/>
              <a:buChar char="•"/>
              <a:tabLst/>
              <a:defRPr sz="1800" kern="1200">
                <a:solidFill>
                  <a:schemeClr val="tx2">
                    <a:lumMod val="50000"/>
                  </a:schemeClr>
                </a:solidFill>
                <a:latin typeface="+mn-lt"/>
                <a:ea typeface="+mn-ea"/>
                <a:cs typeface="+mn-cs"/>
              </a:defRPr>
            </a:lvl2pPr>
            <a:lvl3pPr marL="648000" indent="-324000" algn="l" defTabSz="914400" rtl="0" eaLnBrk="1" latinLnBrk="0" hangingPunct="1">
              <a:lnSpc>
                <a:spcPct val="100000"/>
              </a:lnSpc>
              <a:spcBef>
                <a:spcPts val="500"/>
              </a:spcBef>
              <a:spcAft>
                <a:spcPts val="300"/>
              </a:spcAft>
              <a:buFont typeface="Arial" panose="020B0604020202020204" pitchFamily="34" charset="0"/>
              <a:buChar char="•"/>
              <a:tabLst/>
              <a:defRPr sz="1700" kern="1200">
                <a:solidFill>
                  <a:schemeClr val="tx2">
                    <a:lumMod val="50000"/>
                  </a:schemeClr>
                </a:solidFill>
                <a:latin typeface="+mn-lt"/>
                <a:ea typeface="+mn-ea"/>
                <a:cs typeface="+mn-cs"/>
              </a:defRPr>
            </a:lvl3pPr>
            <a:lvl4pPr marL="972000" indent="-324000" algn="l" defTabSz="914400" rtl="0" eaLnBrk="1" latinLnBrk="0" hangingPunct="1">
              <a:lnSpc>
                <a:spcPct val="100000"/>
              </a:lnSpc>
              <a:spcBef>
                <a:spcPts val="500"/>
              </a:spcBef>
              <a:spcAft>
                <a:spcPts val="300"/>
              </a:spcAft>
              <a:buFont typeface="Arial" panose="020B0604020202020204" pitchFamily="34" charset="0"/>
              <a:buChar char="•"/>
              <a:tabLst/>
              <a:defRPr sz="16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Simulations in ASTRA, large optimizations</a:t>
            </a:r>
          </a:p>
          <a:p>
            <a:pPr marL="342900" marR="0" lvl="0" indent="-342900" algn="l" defTabSz="914400" rtl="0" eaLnBrk="1" fontAlgn="auto" latinLnBrk="0" hangingPunct="1">
              <a:lnSpc>
                <a:spcPct val="90000"/>
              </a:lnSpc>
              <a:spcBef>
                <a:spcPts val="1800"/>
              </a:spcBef>
              <a:spcAft>
                <a:spcPts val="400"/>
              </a:spcAft>
              <a:buClrTx/>
              <a:buSzTx/>
              <a:buFont typeface="Arial" panose="020B0604020202020204" pitchFamily="34" charset="0"/>
              <a:buChar char="•"/>
              <a:tabLst/>
              <a:defRPr/>
            </a:pPr>
            <a:r>
              <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rPr>
              <a:t>My framework + genetic algorithms from INFN Milano</a:t>
            </a:r>
          </a:p>
          <a:p>
            <a:pPr marL="0" marR="0" lvl="0" indent="0" algn="l" defTabSz="914400" rtl="0" eaLnBrk="1" fontAlgn="auto" latinLnBrk="0" hangingPunct="1">
              <a:lnSpc>
                <a:spcPct val="90000"/>
              </a:lnSpc>
              <a:spcBef>
                <a:spcPts val="1800"/>
              </a:spcBef>
              <a:spcAft>
                <a:spcPts val="400"/>
              </a:spcAft>
              <a:buClrTx/>
              <a:buSzTx/>
              <a:buFont typeface="Arial"/>
              <a:buNone/>
              <a:tabLst/>
              <a:defRPr/>
            </a:pPr>
            <a:endParaRPr kumimoji="0" lang="en-US" sz="2100" b="0" i="0" u="none" strike="noStrike" kern="1200" cap="none" spc="0" normalizeH="0" baseline="0" noProof="0" dirty="0">
              <a:ln>
                <a:noFill/>
              </a:ln>
              <a:solidFill>
                <a:srgbClr val="2F2F2F">
                  <a:lumMod val="50000"/>
                </a:srgbClr>
              </a:solidFill>
              <a:effectLst/>
              <a:uLnTx/>
              <a:uFillTx/>
              <a:latin typeface="Arial"/>
              <a:ea typeface="+mn-ea"/>
              <a:cs typeface="+mn-cs"/>
            </a:endParaRPr>
          </a:p>
        </p:txBody>
      </p:sp>
      <p:pic>
        <p:nvPicPr>
          <p:cNvPr id="7" name="Obrázek 6">
            <a:extLst>
              <a:ext uri="{FF2B5EF4-FFF2-40B4-BE49-F238E27FC236}">
                <a16:creationId xmlns:a16="http://schemas.microsoft.com/office/drawing/2014/main" id="{4209FE0E-3E80-6ABE-9122-6D2A31A478AB}"/>
              </a:ext>
            </a:extLst>
          </p:cNvPr>
          <p:cNvPicPr>
            <a:picLocks noChangeAspect="1"/>
          </p:cNvPicPr>
          <p:nvPr/>
        </p:nvPicPr>
        <p:blipFill>
          <a:blip r:embed="rId2"/>
          <a:stretch>
            <a:fillRect/>
          </a:stretch>
        </p:blipFill>
        <p:spPr>
          <a:xfrm>
            <a:off x="6431412" y="3126338"/>
            <a:ext cx="4676134" cy="3171358"/>
          </a:xfrm>
          <a:prstGeom prst="rect">
            <a:avLst/>
          </a:prstGeom>
        </p:spPr>
      </p:pic>
      <p:pic>
        <p:nvPicPr>
          <p:cNvPr id="9" name="Picture 9" descr="A graph of a number of gauss&#10;&#10;Description automatically generated">
            <a:extLst>
              <a:ext uri="{FF2B5EF4-FFF2-40B4-BE49-F238E27FC236}">
                <a16:creationId xmlns:a16="http://schemas.microsoft.com/office/drawing/2014/main" id="{50E30C4D-28E1-E628-C77C-1C871730F859}"/>
              </a:ext>
            </a:extLst>
          </p:cNvPr>
          <p:cNvPicPr>
            <a:picLocks noChangeAspect="1"/>
          </p:cNvPicPr>
          <p:nvPr/>
        </p:nvPicPr>
        <p:blipFill>
          <a:blip r:embed="rId3"/>
          <a:stretch>
            <a:fillRect/>
          </a:stretch>
        </p:blipFill>
        <p:spPr>
          <a:xfrm>
            <a:off x="675942" y="2848000"/>
            <a:ext cx="4676134" cy="3414320"/>
          </a:xfrm>
          <a:prstGeom prst="rect">
            <a:avLst/>
          </a:prstGeom>
        </p:spPr>
      </p:pic>
      <p:graphicFrame>
        <p:nvGraphicFramePr>
          <p:cNvPr id="10" name="Table 10">
            <a:extLst>
              <a:ext uri="{FF2B5EF4-FFF2-40B4-BE49-F238E27FC236}">
                <a16:creationId xmlns:a16="http://schemas.microsoft.com/office/drawing/2014/main" id="{C866E329-20E3-1F7C-3315-08FD7A3596E0}"/>
              </a:ext>
            </a:extLst>
          </p:cNvPr>
          <p:cNvGraphicFramePr>
            <a:graphicFrameLocks/>
          </p:cNvGraphicFramePr>
          <p:nvPr>
            <p:extLst>
              <p:ext uri="{D42A27DB-BD31-4B8C-83A1-F6EECF244321}">
                <p14:modId xmlns:p14="http://schemas.microsoft.com/office/powerpoint/2010/main" val="439213920"/>
              </p:ext>
            </p:extLst>
          </p:nvPr>
        </p:nvGraphicFramePr>
        <p:xfrm>
          <a:off x="6096000" y="136525"/>
          <a:ext cx="5954108" cy="2479040"/>
        </p:xfrm>
        <a:graphic>
          <a:graphicData uri="http://schemas.openxmlformats.org/drawingml/2006/table">
            <a:tbl>
              <a:tblPr firstRow="1" bandRow="1">
                <a:tableStyleId>{EB9631B5-78F2-41C9-869B-9F39066F8104}</a:tableStyleId>
              </a:tblPr>
              <a:tblGrid>
                <a:gridCol w="1488527">
                  <a:extLst>
                    <a:ext uri="{9D8B030D-6E8A-4147-A177-3AD203B41FA5}">
                      <a16:colId xmlns:a16="http://schemas.microsoft.com/office/drawing/2014/main" val="3931346446"/>
                    </a:ext>
                  </a:extLst>
                </a:gridCol>
                <a:gridCol w="1488527">
                  <a:extLst>
                    <a:ext uri="{9D8B030D-6E8A-4147-A177-3AD203B41FA5}">
                      <a16:colId xmlns:a16="http://schemas.microsoft.com/office/drawing/2014/main" val="2583652325"/>
                    </a:ext>
                  </a:extLst>
                </a:gridCol>
                <a:gridCol w="1488527">
                  <a:extLst>
                    <a:ext uri="{9D8B030D-6E8A-4147-A177-3AD203B41FA5}">
                      <a16:colId xmlns:a16="http://schemas.microsoft.com/office/drawing/2014/main" val="792140552"/>
                    </a:ext>
                  </a:extLst>
                </a:gridCol>
                <a:gridCol w="1488527">
                  <a:extLst>
                    <a:ext uri="{9D8B030D-6E8A-4147-A177-3AD203B41FA5}">
                      <a16:colId xmlns:a16="http://schemas.microsoft.com/office/drawing/2014/main" val="471895022"/>
                    </a:ext>
                  </a:extLst>
                </a:gridCol>
              </a:tblGrid>
              <a:tr h="0">
                <a:tc>
                  <a:txBody>
                    <a:bodyPr/>
                    <a:lstStyle/>
                    <a:p>
                      <a:r>
                        <a:rPr lang="cs-CZ" sz="1600"/>
                        <a:t>Bunch parameter</a:t>
                      </a:r>
                      <a:endParaRPr lang="en-GB" sz="1600"/>
                    </a:p>
                  </a:txBody>
                  <a:tcPr/>
                </a:tc>
                <a:tc>
                  <a:txBody>
                    <a:bodyPr/>
                    <a:lstStyle/>
                    <a:p>
                      <a:r>
                        <a:rPr lang="cs-CZ" sz="1600"/>
                        <a:t>Limit</a:t>
                      </a:r>
                      <a:endParaRPr lang="en-GB" sz="1600"/>
                    </a:p>
                  </a:txBody>
                  <a:tcPr/>
                </a:tc>
                <a:tc>
                  <a:txBody>
                    <a:bodyPr/>
                    <a:lstStyle/>
                    <a:p>
                      <a:r>
                        <a:rPr lang="cs-CZ" sz="1600"/>
                        <a:t>Achieved with Uniform</a:t>
                      </a:r>
                      <a:endParaRPr lang="en-GB" sz="1600"/>
                    </a:p>
                  </a:txBody>
                  <a:tcPr/>
                </a:tc>
                <a:tc>
                  <a:txBody>
                    <a:bodyPr/>
                    <a:lstStyle/>
                    <a:p>
                      <a:r>
                        <a:rPr lang="cs-CZ" sz="1600"/>
                        <a:t>Achieved with Gaussian</a:t>
                      </a:r>
                      <a:endParaRPr lang="en-GB" sz="1600"/>
                    </a:p>
                  </a:txBody>
                  <a:tcPr/>
                </a:tc>
                <a:extLst>
                  <a:ext uri="{0D108BD9-81ED-4DB2-BD59-A6C34878D82A}">
                    <a16:rowId xmlns:a16="http://schemas.microsoft.com/office/drawing/2014/main" val="1390863760"/>
                  </a:ext>
                </a:extLst>
              </a:tr>
              <a:tr h="370840">
                <a:tc>
                  <a:txBody>
                    <a:bodyPr/>
                    <a:lstStyle/>
                    <a:p>
                      <a:r>
                        <a:rPr lang="cs-CZ" sz="1600"/>
                        <a:t>Transverse emittance </a:t>
                      </a:r>
                      <a:endParaRPr lang="en-GB" sz="1600"/>
                    </a:p>
                  </a:txBody>
                  <a:tcPr/>
                </a:tc>
                <a:tc>
                  <a:txBody>
                    <a:bodyPr/>
                    <a:lstStyle/>
                    <a:p>
                      <a:r>
                        <a:rPr lang="cs-CZ" sz="1600" dirty="0"/>
                        <a:t>&lt; 4 mm mrad</a:t>
                      </a:r>
                    </a:p>
                  </a:txBody>
                  <a:tcPr/>
                </a:tc>
                <a:tc>
                  <a:txBody>
                    <a:bodyPr/>
                    <a:lstStyle/>
                    <a:p>
                      <a:r>
                        <a:rPr lang="cs-CZ" sz="1600"/>
                        <a:t>1.81 mm mrad</a:t>
                      </a:r>
                    </a:p>
                  </a:txBody>
                  <a:tcPr/>
                </a:tc>
                <a:tc>
                  <a:txBody>
                    <a:bodyPr/>
                    <a:lstStyle/>
                    <a:p>
                      <a:r>
                        <a:rPr lang="cs-CZ" sz="1600"/>
                        <a:t>2.39 mm mrad</a:t>
                      </a:r>
                    </a:p>
                  </a:txBody>
                  <a:tcPr/>
                </a:tc>
                <a:extLst>
                  <a:ext uri="{0D108BD9-81ED-4DB2-BD59-A6C34878D82A}">
                    <a16:rowId xmlns:a16="http://schemas.microsoft.com/office/drawing/2014/main" val="2213601788"/>
                  </a:ext>
                </a:extLst>
              </a:tr>
              <a:tr h="370840">
                <a:tc>
                  <a:txBody>
                    <a:bodyPr/>
                    <a:lstStyle/>
                    <a:p>
                      <a:r>
                        <a:rPr lang="cs-CZ" sz="1600"/>
                        <a:t>Bunch length (rms)</a:t>
                      </a:r>
                      <a:endParaRPr lang="en-GB" sz="1600"/>
                    </a:p>
                  </a:txBody>
                  <a:tcPr/>
                </a:tc>
                <a:tc>
                  <a:txBody>
                    <a:bodyPr/>
                    <a:lstStyle/>
                    <a:p>
                      <a:r>
                        <a:rPr lang="en-GB" sz="1600" b="0" kern="1200">
                          <a:solidFill>
                            <a:schemeClr val="dk1"/>
                          </a:solidFill>
                          <a:effectLst/>
                        </a:rPr>
                        <a:t>~</a:t>
                      </a:r>
                      <a:r>
                        <a:rPr lang="cs-CZ" sz="1600" b="0" kern="1200">
                          <a:solidFill>
                            <a:schemeClr val="dk1"/>
                          </a:solidFill>
                          <a:effectLst/>
                        </a:rPr>
                        <a:t> 1 mm or shorter</a:t>
                      </a:r>
                      <a:endParaRPr lang="en-GB" sz="1600"/>
                    </a:p>
                  </a:txBody>
                  <a:tcPr/>
                </a:tc>
                <a:tc>
                  <a:txBody>
                    <a:bodyPr/>
                    <a:lstStyle/>
                    <a:p>
                      <a:r>
                        <a:rPr lang="cs-CZ" sz="1600"/>
                        <a:t>1.01 mm</a:t>
                      </a:r>
                      <a:endParaRPr lang="en-GB" sz="1600"/>
                    </a:p>
                  </a:txBody>
                  <a:tcPr/>
                </a:tc>
                <a:tc>
                  <a:txBody>
                    <a:bodyPr/>
                    <a:lstStyle/>
                    <a:p>
                      <a:r>
                        <a:rPr lang="cs-CZ" sz="1600"/>
                        <a:t>1.06 mm</a:t>
                      </a:r>
                      <a:endParaRPr lang="en-GB" sz="1600"/>
                    </a:p>
                  </a:txBody>
                  <a:tcPr/>
                </a:tc>
                <a:extLst>
                  <a:ext uri="{0D108BD9-81ED-4DB2-BD59-A6C34878D82A}">
                    <a16:rowId xmlns:a16="http://schemas.microsoft.com/office/drawing/2014/main" val="858092979"/>
                  </a:ext>
                </a:extLst>
              </a:tr>
              <a:tr h="370840">
                <a:tc>
                  <a:txBody>
                    <a:bodyPr/>
                    <a:lstStyle/>
                    <a:p>
                      <a:r>
                        <a:rPr lang="cs-CZ" sz="1600"/>
                        <a:t>Energy</a:t>
                      </a:r>
                      <a:endParaRPr lang="en-GB" sz="1600"/>
                    </a:p>
                  </a:txBody>
                  <a:tcPr/>
                </a:tc>
                <a:tc>
                  <a:txBody>
                    <a:bodyPr/>
                    <a:lstStyle/>
                    <a:p>
                      <a:r>
                        <a:rPr lang="en-GB" sz="1600" b="0" kern="1200">
                          <a:solidFill>
                            <a:schemeClr val="dk1"/>
                          </a:solidFill>
                          <a:effectLst/>
                        </a:rPr>
                        <a:t>~</a:t>
                      </a:r>
                      <a:r>
                        <a:rPr lang="cs-CZ" sz="1600" b="0" kern="1200">
                          <a:solidFill>
                            <a:schemeClr val="dk1"/>
                          </a:solidFill>
                          <a:effectLst/>
                        </a:rPr>
                        <a:t> </a:t>
                      </a:r>
                      <a:r>
                        <a:rPr lang="cs-CZ" sz="1600"/>
                        <a:t>200 MeV</a:t>
                      </a:r>
                      <a:endParaRPr lang="en-GB" sz="1600"/>
                    </a:p>
                  </a:txBody>
                  <a:tcPr/>
                </a:tc>
                <a:tc>
                  <a:txBody>
                    <a:bodyPr/>
                    <a:lstStyle/>
                    <a:p>
                      <a:r>
                        <a:rPr lang="cs-CZ" sz="1600"/>
                        <a:t>168 MeV</a:t>
                      </a:r>
                      <a:endParaRPr lang="en-GB" sz="1600"/>
                    </a:p>
                  </a:txBody>
                  <a:tcPr/>
                </a:tc>
                <a:tc>
                  <a:txBody>
                    <a:bodyPr/>
                    <a:lstStyle/>
                    <a:p>
                      <a:r>
                        <a:rPr lang="cs-CZ" sz="1600"/>
                        <a:t>168 MeV</a:t>
                      </a:r>
                      <a:endParaRPr lang="en-GB" sz="1600"/>
                    </a:p>
                  </a:txBody>
                  <a:tcPr/>
                </a:tc>
                <a:extLst>
                  <a:ext uri="{0D108BD9-81ED-4DB2-BD59-A6C34878D82A}">
                    <a16:rowId xmlns:a16="http://schemas.microsoft.com/office/drawing/2014/main" val="1957549161"/>
                  </a:ext>
                </a:extLst>
              </a:tr>
              <a:tr h="370840">
                <a:tc>
                  <a:txBody>
                    <a:bodyPr/>
                    <a:lstStyle/>
                    <a:p>
                      <a:r>
                        <a:rPr lang="cs-CZ" sz="1600"/>
                        <a:t>Energy spread</a:t>
                      </a:r>
                      <a:endParaRPr lang="en-GB" sz="1600"/>
                    </a:p>
                  </a:txBody>
                  <a:tcPr/>
                </a:tc>
                <a:tc>
                  <a:txBody>
                    <a:bodyPr/>
                    <a:lstStyle/>
                    <a:p>
                      <a:r>
                        <a:rPr lang="cs-CZ" sz="1600" dirty="0"/>
                        <a:t>&lt; 5 %</a:t>
                      </a:r>
                      <a:endParaRPr lang="en-GB" sz="1600" dirty="0"/>
                    </a:p>
                  </a:txBody>
                  <a:tcPr/>
                </a:tc>
                <a:tc>
                  <a:txBody>
                    <a:bodyPr/>
                    <a:lstStyle/>
                    <a:p>
                      <a:r>
                        <a:rPr lang="cs-CZ" sz="1600"/>
                        <a:t>0.21 %</a:t>
                      </a:r>
                      <a:endParaRPr lang="en-GB" sz="1600"/>
                    </a:p>
                  </a:txBody>
                  <a:tcPr/>
                </a:tc>
                <a:tc>
                  <a:txBody>
                    <a:bodyPr/>
                    <a:lstStyle/>
                    <a:p>
                      <a:r>
                        <a:rPr lang="cs-CZ" sz="1600" dirty="0"/>
                        <a:t>0.25 %</a:t>
                      </a:r>
                      <a:endParaRPr lang="en-GB" sz="1600" dirty="0"/>
                    </a:p>
                  </a:txBody>
                  <a:tcPr/>
                </a:tc>
                <a:extLst>
                  <a:ext uri="{0D108BD9-81ED-4DB2-BD59-A6C34878D82A}">
                    <a16:rowId xmlns:a16="http://schemas.microsoft.com/office/drawing/2014/main" val="1844204374"/>
                  </a:ext>
                </a:extLst>
              </a:tr>
            </a:tbl>
          </a:graphicData>
        </a:graphic>
      </p:graphicFrame>
      <p:sp>
        <p:nvSpPr>
          <p:cNvPr id="20" name="Date Placeholder 3">
            <a:extLst>
              <a:ext uri="{FF2B5EF4-FFF2-40B4-BE49-F238E27FC236}">
                <a16:creationId xmlns:a16="http://schemas.microsoft.com/office/drawing/2014/main" id="{3C4650E6-22C4-7CBD-5E7E-38674B1CCF34}"/>
              </a:ext>
            </a:extLst>
          </p:cNvPr>
          <p:cNvSpPr>
            <a:spLocks noGrp="1"/>
          </p:cNvSpPr>
          <p:nvPr>
            <p:ph type="dt" sz="half" idx="10"/>
          </p:nvPr>
        </p:nvSpPr>
        <p:spPr>
          <a:xfrm>
            <a:off x="2574099" y="6350851"/>
            <a:ext cx="1542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16 December 2025</a:t>
            </a:r>
          </a:p>
        </p:txBody>
      </p:sp>
    </p:spTree>
    <p:extLst>
      <p:ext uri="{BB962C8B-B14F-4D97-AF65-F5344CB8AC3E}">
        <p14:creationId xmlns:p14="http://schemas.microsoft.com/office/powerpoint/2010/main" val="396057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5B6E4-EF8A-CDAC-C2C8-5A0852DE0B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E6D6EE-90AD-95B7-A468-379B60E5C932}"/>
              </a:ext>
            </a:extLst>
          </p:cNvPr>
          <p:cNvSpPr>
            <a:spLocks noGrp="1"/>
          </p:cNvSpPr>
          <p:nvPr>
            <p:ph type="title"/>
          </p:nvPr>
        </p:nvSpPr>
        <p:spPr>
          <a:xfrm>
            <a:off x="4161183" y="259588"/>
            <a:ext cx="4449417" cy="1325563"/>
          </a:xfrm>
        </p:spPr>
        <p:txBody>
          <a:bodyPr/>
          <a:lstStyle/>
          <a:p>
            <a:r>
              <a:rPr lang="en-GB" b="1" dirty="0">
                <a:solidFill>
                  <a:srgbClr val="0070C0"/>
                </a:solidFill>
              </a:rPr>
              <a:t>Performance</a:t>
            </a:r>
            <a:r>
              <a:rPr lang="en-GB" dirty="0"/>
              <a:t> </a:t>
            </a:r>
          </a:p>
        </p:txBody>
      </p:sp>
      <p:sp>
        <p:nvSpPr>
          <p:cNvPr id="6" name="Slide Number Placeholder 5">
            <a:extLst>
              <a:ext uri="{FF2B5EF4-FFF2-40B4-BE49-F238E27FC236}">
                <a16:creationId xmlns:a16="http://schemas.microsoft.com/office/drawing/2014/main" id="{0D0654BF-4EB7-7755-B5AB-C281484B015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5EA5A-BC32-A742-B11B-8E7414D5B535}" type="slidenum">
              <a:rPr kumimoji="0" lang="en-US" sz="10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sp>
        <p:nvSpPr>
          <p:cNvPr id="15" name="Footer Placeholder 4">
            <a:extLst>
              <a:ext uri="{FF2B5EF4-FFF2-40B4-BE49-F238E27FC236}">
                <a16:creationId xmlns:a16="http://schemas.microsoft.com/office/drawing/2014/main" id="{78E0E693-FCAA-4064-DE7A-4C18E2152A2F}"/>
              </a:ext>
            </a:extLst>
          </p:cNvPr>
          <p:cNvSpPr>
            <a:spLocks noGrp="1"/>
          </p:cNvSpPr>
          <p:nvPr>
            <p:ph type="ftr" sz="quarter" idx="11"/>
          </p:nvPr>
        </p:nvSpPr>
        <p:spPr>
          <a:xfrm>
            <a:off x="4259262" y="6356350"/>
            <a:ext cx="657222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a:ea typeface="+mn-ea"/>
                <a:cs typeface="+mn-cs"/>
              </a:rPr>
              <a:t>Zdeněk </a:t>
            </a:r>
            <a:r>
              <a:rPr kumimoji="0" lang="en-GB" sz="1200" b="0" i="0" u="none" strike="noStrike" kern="1200" cap="none" spc="0" normalizeH="0" baseline="0" noProof="0" err="1">
                <a:ln>
                  <a:noFill/>
                </a:ln>
                <a:solidFill>
                  <a:srgbClr val="FFFFFF"/>
                </a:solidFill>
                <a:effectLst/>
                <a:uLnTx/>
                <a:uFillTx/>
                <a:latin typeface="Arial"/>
                <a:ea typeface="+mn-ea"/>
                <a:cs typeface="+mn-cs"/>
              </a:rPr>
              <a:t>Vostřel</a:t>
            </a:r>
            <a:r>
              <a:rPr kumimoji="0" lang="en-GB" sz="1200" b="0" i="0" u="none" strike="noStrike" kern="1200" cap="none" spc="0" normalizeH="0" baseline="0" noProof="0">
                <a:ln>
                  <a:noFill/>
                </a:ln>
                <a:solidFill>
                  <a:srgbClr val="FFFFFF"/>
                </a:solidFill>
                <a:effectLst/>
                <a:uLnTx/>
                <a:uFillTx/>
                <a:latin typeface="Arial"/>
                <a:ea typeface="+mn-ea"/>
                <a:cs typeface="+mn-cs"/>
              </a:rPr>
              <a:t> | </a:t>
            </a:r>
            <a:r>
              <a:rPr kumimoji="0" lang="cs-CZ" sz="1200" b="0" i="0" u="none" strike="noStrike" kern="1200" cap="none" spc="0" normalizeH="0" baseline="0" noProof="0">
                <a:ln>
                  <a:noFill/>
                </a:ln>
                <a:solidFill>
                  <a:srgbClr val="FFFFFF"/>
                </a:solidFill>
                <a:effectLst/>
                <a:uLnTx/>
                <a:uFillTx/>
                <a:latin typeface="Arial"/>
                <a:ea typeface="+mn-ea"/>
                <a:cs typeface="+mn-cs"/>
              </a:rPr>
              <a:t>Electron source overview</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pic>
        <p:nvPicPr>
          <p:cNvPr id="2" name="Picture 7" descr="A graph of a function&#10;&#10;Description automatically generated with medium confidence">
            <a:extLst>
              <a:ext uri="{FF2B5EF4-FFF2-40B4-BE49-F238E27FC236}">
                <a16:creationId xmlns:a16="http://schemas.microsoft.com/office/drawing/2014/main" id="{F060AC6F-285F-93BD-9C47-C5A2DF4AF61B}"/>
              </a:ext>
            </a:extLst>
          </p:cNvPr>
          <p:cNvPicPr>
            <a:picLocks noChangeAspect="1"/>
          </p:cNvPicPr>
          <p:nvPr/>
        </p:nvPicPr>
        <p:blipFill>
          <a:blip r:embed="rId2"/>
          <a:stretch>
            <a:fillRect/>
          </a:stretch>
        </p:blipFill>
        <p:spPr>
          <a:xfrm>
            <a:off x="55375" y="1857414"/>
            <a:ext cx="5645558" cy="3399342"/>
          </a:xfrm>
          <a:prstGeom prst="rect">
            <a:avLst/>
          </a:prstGeom>
        </p:spPr>
      </p:pic>
      <p:pic>
        <p:nvPicPr>
          <p:cNvPr id="8" name="Picture 9" descr="A screenshot of a graph&#10;&#10;Description automatically generated">
            <a:extLst>
              <a:ext uri="{FF2B5EF4-FFF2-40B4-BE49-F238E27FC236}">
                <a16:creationId xmlns:a16="http://schemas.microsoft.com/office/drawing/2014/main" id="{FF3CCD8A-A5E9-6BDA-B358-06E5C0FD0A3F}"/>
              </a:ext>
            </a:extLst>
          </p:cNvPr>
          <p:cNvPicPr>
            <a:picLocks noChangeAspect="1"/>
          </p:cNvPicPr>
          <p:nvPr/>
        </p:nvPicPr>
        <p:blipFill>
          <a:blip r:embed="rId3"/>
          <a:stretch>
            <a:fillRect/>
          </a:stretch>
        </p:blipFill>
        <p:spPr>
          <a:xfrm>
            <a:off x="6167438" y="1862570"/>
            <a:ext cx="5616575" cy="3399342"/>
          </a:xfrm>
          <a:prstGeom prst="rect">
            <a:avLst/>
          </a:prstGeom>
        </p:spPr>
      </p:pic>
      <p:sp>
        <p:nvSpPr>
          <p:cNvPr id="11" name="TextBox 11">
            <a:extLst>
              <a:ext uri="{FF2B5EF4-FFF2-40B4-BE49-F238E27FC236}">
                <a16:creationId xmlns:a16="http://schemas.microsoft.com/office/drawing/2014/main" id="{36EAC912-8DCD-4B7E-8503-F86F4185C5F1}"/>
              </a:ext>
            </a:extLst>
          </p:cNvPr>
          <p:cNvSpPr txBox="1"/>
          <p:nvPr/>
        </p:nvSpPr>
        <p:spPr>
          <a:xfrm>
            <a:off x="2949618" y="2134948"/>
            <a:ext cx="2694299"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err="1">
                <a:ln>
                  <a:noFill/>
                </a:ln>
                <a:solidFill>
                  <a:srgbClr val="0070C0"/>
                </a:solidFill>
                <a:effectLst/>
                <a:uLnTx/>
                <a:uFillTx/>
                <a:latin typeface="Arial"/>
                <a:ea typeface="+mn-ea"/>
                <a:cs typeface="+mn-cs"/>
              </a:rPr>
              <a:t>Longitudinal</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phase</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space</a:t>
            </a:r>
            <a:endParaRPr kumimoji="0" lang="en-GB" sz="1800" b="0" i="0" u="none" strike="noStrike" kern="1200" cap="none" spc="0" normalizeH="0" baseline="0" noProof="0">
              <a:ln>
                <a:noFill/>
              </a:ln>
              <a:solidFill>
                <a:srgbClr val="0070C0"/>
              </a:solidFill>
              <a:effectLst/>
              <a:uLnTx/>
              <a:uFillTx/>
              <a:latin typeface="Arial"/>
              <a:ea typeface="+mn-ea"/>
              <a:cs typeface="+mn-cs"/>
            </a:endParaRPr>
          </a:p>
        </p:txBody>
      </p:sp>
      <p:sp>
        <p:nvSpPr>
          <p:cNvPr id="12" name="TextBox 12">
            <a:extLst>
              <a:ext uri="{FF2B5EF4-FFF2-40B4-BE49-F238E27FC236}">
                <a16:creationId xmlns:a16="http://schemas.microsoft.com/office/drawing/2014/main" id="{CBF8FD38-DDCA-E28C-7486-8F3AD6EE24AA}"/>
              </a:ext>
            </a:extLst>
          </p:cNvPr>
          <p:cNvSpPr txBox="1"/>
          <p:nvPr/>
        </p:nvSpPr>
        <p:spPr>
          <a:xfrm>
            <a:off x="9034100" y="2132719"/>
            <a:ext cx="2694299"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err="1">
                <a:ln>
                  <a:noFill/>
                </a:ln>
                <a:solidFill>
                  <a:srgbClr val="0070C0"/>
                </a:solidFill>
                <a:effectLst/>
                <a:uLnTx/>
                <a:uFillTx/>
                <a:latin typeface="Arial"/>
                <a:ea typeface="+mn-ea"/>
                <a:cs typeface="+mn-cs"/>
              </a:rPr>
              <a:t>Transverse</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phase</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space</a:t>
            </a:r>
            <a:endParaRPr kumimoji="0" lang="en-GB" sz="1800" b="0" i="0" u="none" strike="noStrike" kern="1200" cap="none" spc="0" normalizeH="0" baseline="0" noProof="0">
              <a:ln>
                <a:noFill/>
              </a:ln>
              <a:solidFill>
                <a:srgbClr val="0070C0"/>
              </a:solidFill>
              <a:effectLst/>
              <a:uLnTx/>
              <a:uFillTx/>
              <a:latin typeface="Arial"/>
              <a:ea typeface="+mn-ea"/>
              <a:cs typeface="+mn-cs"/>
            </a:endParaRPr>
          </a:p>
        </p:txBody>
      </p:sp>
      <p:sp>
        <p:nvSpPr>
          <p:cNvPr id="13" name="Date Placeholder 3">
            <a:extLst>
              <a:ext uri="{FF2B5EF4-FFF2-40B4-BE49-F238E27FC236}">
                <a16:creationId xmlns:a16="http://schemas.microsoft.com/office/drawing/2014/main" id="{F1C38406-0C88-AE43-9BB4-E288125EB6BC}"/>
              </a:ext>
            </a:extLst>
          </p:cNvPr>
          <p:cNvSpPr>
            <a:spLocks noGrp="1"/>
          </p:cNvSpPr>
          <p:nvPr>
            <p:ph type="dt" sz="half" idx="10"/>
          </p:nvPr>
        </p:nvSpPr>
        <p:spPr>
          <a:xfrm>
            <a:off x="2574099" y="6350851"/>
            <a:ext cx="1542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16 December 2025</a:t>
            </a:r>
          </a:p>
        </p:txBody>
      </p:sp>
    </p:spTree>
    <p:extLst>
      <p:ext uri="{BB962C8B-B14F-4D97-AF65-F5344CB8AC3E}">
        <p14:creationId xmlns:p14="http://schemas.microsoft.com/office/powerpoint/2010/main" val="4079845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0E40D-4334-116D-3D27-FDEC3AC2BDF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D883BC5-662F-3538-03E3-9F622EDE84B5}"/>
              </a:ext>
            </a:extLst>
          </p:cNvPr>
          <p:cNvSpPr>
            <a:spLocks noGrp="1"/>
          </p:cNvSpPr>
          <p:nvPr>
            <p:ph type="title"/>
          </p:nvPr>
        </p:nvSpPr>
        <p:spPr>
          <a:xfrm>
            <a:off x="394716" y="502920"/>
            <a:ext cx="11574780" cy="1325563"/>
          </a:xfrm>
        </p:spPr>
        <p:txBody>
          <a:bodyPr/>
          <a:lstStyle/>
          <a:p>
            <a:r>
              <a:rPr lang="en-US" b="1" dirty="0">
                <a:solidFill>
                  <a:srgbClr val="0070C0"/>
                </a:solidFill>
              </a:rPr>
              <a:t>Charge variation scheme for photoemission</a:t>
            </a:r>
          </a:p>
        </p:txBody>
      </p:sp>
      <p:sp>
        <p:nvSpPr>
          <p:cNvPr id="7" name="Zástupný symbol pro číslo snímku 6">
            <a:extLst>
              <a:ext uri="{FF2B5EF4-FFF2-40B4-BE49-F238E27FC236}">
                <a16:creationId xmlns:a16="http://schemas.microsoft.com/office/drawing/2014/main" id="{DDD4B48C-7CE3-CB5D-3424-AD80DEBF285A}"/>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6</a:t>
            </a:fld>
            <a:endParaRPr lang="en-US" b="1">
              <a:solidFill>
                <a:schemeClr val="tx1"/>
              </a:solidFill>
            </a:endParaRPr>
          </a:p>
        </p:txBody>
      </p:sp>
      <p:cxnSp>
        <p:nvCxnSpPr>
          <p:cNvPr id="4" name="Straight Connector 3">
            <a:extLst>
              <a:ext uri="{FF2B5EF4-FFF2-40B4-BE49-F238E27FC236}">
                <a16:creationId xmlns:a16="http://schemas.microsoft.com/office/drawing/2014/main" id="{02F06699-4044-8AA3-C796-EEA8209DD3C0}"/>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18E19988-CCFE-F5BC-9D4F-A52EEE60B827}"/>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8F44CB62-C66F-AE01-9E06-EC5B3C5B26B9}"/>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1327AC72-D1DC-E3E5-337A-6FCE1F481822}"/>
              </a:ext>
            </a:extLst>
          </p:cNvPr>
          <p:cNvSpPr txBox="1"/>
          <p:nvPr/>
        </p:nvSpPr>
        <p:spPr>
          <a:xfrm>
            <a:off x="417277" y="1444752"/>
            <a:ext cx="11380007" cy="338554"/>
          </a:xfrm>
          <a:prstGeom prst="rect">
            <a:avLst/>
          </a:prstGeom>
          <a:noFill/>
        </p:spPr>
        <p:txBody>
          <a:bodyPr wrap="square" rtlCol="0">
            <a:spAutoFit/>
          </a:bodyPr>
          <a:lstStyle/>
          <a:p>
            <a:r>
              <a:rPr lang="en-US" sz="1600">
                <a:solidFill>
                  <a:schemeClr val="bg1">
                    <a:lumMod val="50000"/>
                  </a:schemeClr>
                </a:solidFill>
              </a:rPr>
              <a:t>Critical part for emittance minimization is the solenoid field in the low energy region, compensating the transverse space charge</a:t>
            </a:r>
            <a:endParaRPr lang="en-GB" sz="1600">
              <a:solidFill>
                <a:schemeClr val="bg1">
                  <a:lumMod val="50000"/>
                </a:schemeClr>
              </a:solidFill>
            </a:endParaRPr>
          </a:p>
        </p:txBody>
      </p:sp>
      <p:sp>
        <p:nvSpPr>
          <p:cNvPr id="3" name="Rectangle 2">
            <a:extLst>
              <a:ext uri="{FF2B5EF4-FFF2-40B4-BE49-F238E27FC236}">
                <a16:creationId xmlns:a16="http://schemas.microsoft.com/office/drawing/2014/main" id="{AF882C03-6740-27CB-F8B2-757CF03B49D6}"/>
              </a:ext>
            </a:extLst>
          </p:cNvPr>
          <p:cNvSpPr/>
          <p:nvPr/>
        </p:nvSpPr>
        <p:spPr>
          <a:xfrm>
            <a:off x="417277" y="2161849"/>
            <a:ext cx="5965235" cy="3964631"/>
          </a:xfrm>
          <a:prstGeom prst="rect">
            <a:avLst/>
          </a:prstGeom>
          <a:solidFill>
            <a:srgbClr val="3161AD">
              <a:alpha val="20000"/>
            </a:srgbClr>
          </a:solidFill>
          <a:ln>
            <a:solidFill>
              <a:srgbClr val="3161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2608D7B-936A-F121-9D12-7157F0E2CBA6}"/>
              </a:ext>
            </a:extLst>
          </p:cNvPr>
          <p:cNvSpPr txBox="1"/>
          <p:nvPr/>
        </p:nvSpPr>
        <p:spPr>
          <a:xfrm>
            <a:off x="554600" y="2209696"/>
            <a:ext cx="6230247" cy="461665"/>
          </a:xfrm>
          <a:prstGeom prst="rect">
            <a:avLst/>
          </a:prstGeom>
          <a:noFill/>
        </p:spPr>
        <p:txBody>
          <a:bodyPr wrap="square" rtlCol="0">
            <a:spAutoFit/>
          </a:bodyPr>
          <a:lstStyle/>
          <a:p>
            <a:r>
              <a:rPr lang="en-US" sz="2400" b="1"/>
              <a:t>Top-up injection and the electron source</a:t>
            </a:r>
            <a:endParaRPr lang="en-GB" sz="2400" b="1"/>
          </a:p>
        </p:txBody>
      </p:sp>
      <p:sp>
        <p:nvSpPr>
          <p:cNvPr id="16" name="TextBox 15">
            <a:extLst>
              <a:ext uri="{FF2B5EF4-FFF2-40B4-BE49-F238E27FC236}">
                <a16:creationId xmlns:a16="http://schemas.microsoft.com/office/drawing/2014/main" id="{2AD64529-2D90-C5E4-42D4-704DDE692FD5}"/>
              </a:ext>
            </a:extLst>
          </p:cNvPr>
          <p:cNvSpPr txBox="1"/>
          <p:nvPr/>
        </p:nvSpPr>
        <p:spPr>
          <a:xfrm>
            <a:off x="578815" y="2719208"/>
            <a:ext cx="5891724" cy="923330"/>
          </a:xfrm>
          <a:prstGeom prst="rect">
            <a:avLst/>
          </a:prstGeom>
          <a:noFill/>
        </p:spPr>
        <p:txBody>
          <a:bodyPr wrap="square" rtlCol="0">
            <a:spAutoFit/>
          </a:bodyPr>
          <a:lstStyle/>
          <a:p>
            <a:pPr marL="285750" indent="-285750">
              <a:buClr>
                <a:srgbClr val="3161AD"/>
              </a:buClr>
              <a:buFont typeface="Arial" panose="020B0604020202020204" pitchFamily="34" charset="0"/>
              <a:buChar char="•"/>
            </a:pPr>
            <a:r>
              <a:rPr lang="en-US" b="1" dirty="0"/>
              <a:t>Shot-to-shot charge variation</a:t>
            </a:r>
          </a:p>
          <a:p>
            <a:pPr marL="285750" indent="-285750">
              <a:buClr>
                <a:srgbClr val="3161AD"/>
              </a:buClr>
              <a:buFont typeface="Arial" panose="020B0604020202020204" pitchFamily="34" charset="0"/>
              <a:buChar char="•"/>
            </a:pPr>
            <a:r>
              <a:rPr lang="en-GB" dirty="0"/>
              <a:t>Arbitrary in the range </a:t>
            </a:r>
            <a:r>
              <a:rPr lang="en-GB" b="1" dirty="0"/>
              <a:t>5 – 100 %, </a:t>
            </a:r>
            <a:r>
              <a:rPr lang="en-GB" dirty="0"/>
              <a:t>maximum charge </a:t>
            </a:r>
            <a:r>
              <a:rPr lang="en-GB" b="1" dirty="0"/>
              <a:t>5 </a:t>
            </a:r>
            <a:r>
              <a:rPr lang="en-GB" b="1" dirty="0" err="1"/>
              <a:t>nC</a:t>
            </a:r>
            <a:endParaRPr lang="en-GB" b="1" dirty="0"/>
          </a:p>
          <a:p>
            <a:pPr marL="285750" indent="-285750">
              <a:buClr>
                <a:srgbClr val="3161AD"/>
              </a:buClr>
              <a:buFont typeface="Arial" panose="020B0604020202020204" pitchFamily="34" charset="0"/>
              <a:buChar char="•"/>
            </a:pPr>
            <a:r>
              <a:rPr lang="en-GB" dirty="0"/>
              <a:t>Generating </a:t>
            </a:r>
            <a:r>
              <a:rPr lang="en-GB" b="1" dirty="0"/>
              <a:t>4 bunches with 25 ns spacing at 100 Hz</a:t>
            </a:r>
          </a:p>
        </p:txBody>
      </p:sp>
      <p:sp>
        <p:nvSpPr>
          <p:cNvPr id="17" name="TextBox 16">
            <a:extLst>
              <a:ext uri="{FF2B5EF4-FFF2-40B4-BE49-F238E27FC236}">
                <a16:creationId xmlns:a16="http://schemas.microsoft.com/office/drawing/2014/main" id="{A656DD5F-515B-2782-F52A-0335F1599C53}"/>
              </a:ext>
            </a:extLst>
          </p:cNvPr>
          <p:cNvSpPr txBox="1"/>
          <p:nvPr/>
        </p:nvSpPr>
        <p:spPr>
          <a:xfrm>
            <a:off x="709879" y="3729923"/>
            <a:ext cx="5517185" cy="369332"/>
          </a:xfrm>
          <a:prstGeom prst="rect">
            <a:avLst/>
          </a:prstGeom>
          <a:noFill/>
        </p:spPr>
        <p:txBody>
          <a:bodyPr wrap="square" rtlCol="0">
            <a:spAutoFit/>
          </a:bodyPr>
          <a:lstStyle/>
          <a:p>
            <a:r>
              <a:rPr lang="en-US" b="1">
                <a:solidFill>
                  <a:srgbClr val="3161AD"/>
                </a:solidFill>
                <a:sym typeface="Wingdings" panose="05000000000000000000" pitchFamily="2" charset="2"/>
              </a:rPr>
              <a:t> </a:t>
            </a:r>
            <a:r>
              <a:rPr lang="en-US" b="1">
                <a:solidFill>
                  <a:srgbClr val="3161AD"/>
                </a:solidFill>
              </a:rPr>
              <a:t>fixed gun setup operating over large charge range</a:t>
            </a:r>
            <a:endParaRPr lang="en-GB" b="1">
              <a:solidFill>
                <a:srgbClr val="3161AD"/>
              </a:solidFill>
            </a:endParaRPr>
          </a:p>
        </p:txBody>
      </p:sp>
      <p:sp>
        <p:nvSpPr>
          <p:cNvPr id="20" name="Rectangle 19">
            <a:extLst>
              <a:ext uri="{FF2B5EF4-FFF2-40B4-BE49-F238E27FC236}">
                <a16:creationId xmlns:a16="http://schemas.microsoft.com/office/drawing/2014/main" id="{88C56DDC-F517-D7E8-49BD-0455FFB32A4D}"/>
              </a:ext>
            </a:extLst>
          </p:cNvPr>
          <p:cNvSpPr/>
          <p:nvPr/>
        </p:nvSpPr>
        <p:spPr>
          <a:xfrm>
            <a:off x="795528" y="5349240"/>
            <a:ext cx="941832" cy="448056"/>
          </a:xfrm>
          <a:prstGeom prst="rect">
            <a:avLst/>
          </a:prstGeom>
          <a:solidFill>
            <a:srgbClr val="3161AD"/>
          </a:solidFill>
          <a:ln>
            <a:solidFill>
              <a:srgbClr val="3161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2538817-4BD1-21C2-31FA-136D62CA7AB8}"/>
              </a:ext>
            </a:extLst>
          </p:cNvPr>
          <p:cNvSpPr/>
          <p:nvPr/>
        </p:nvSpPr>
        <p:spPr>
          <a:xfrm>
            <a:off x="2244246" y="4645152"/>
            <a:ext cx="941832" cy="115214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F91CFC8-23CE-8CB1-04C0-796198C26A1C}"/>
              </a:ext>
            </a:extLst>
          </p:cNvPr>
          <p:cNvSpPr/>
          <p:nvPr/>
        </p:nvSpPr>
        <p:spPr>
          <a:xfrm>
            <a:off x="3692965" y="4782312"/>
            <a:ext cx="941832" cy="99212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0961166E-9A49-DD45-8CE0-F35AD6C551FF}"/>
              </a:ext>
            </a:extLst>
          </p:cNvPr>
          <p:cNvSpPr/>
          <p:nvPr/>
        </p:nvSpPr>
        <p:spPr>
          <a:xfrm>
            <a:off x="5141683" y="4357116"/>
            <a:ext cx="941832" cy="141732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F18C038B-3850-C71A-A6C4-888D6FEAA5D4}"/>
              </a:ext>
            </a:extLst>
          </p:cNvPr>
          <p:cNvSpPr txBox="1"/>
          <p:nvPr/>
        </p:nvSpPr>
        <p:spPr>
          <a:xfrm>
            <a:off x="5272893" y="5413248"/>
            <a:ext cx="679411" cy="369332"/>
          </a:xfrm>
          <a:prstGeom prst="rect">
            <a:avLst/>
          </a:prstGeom>
          <a:noFill/>
        </p:spPr>
        <p:txBody>
          <a:bodyPr wrap="square" rtlCol="0">
            <a:spAutoFit/>
          </a:bodyPr>
          <a:lstStyle/>
          <a:p>
            <a:r>
              <a:rPr lang="en-US" b="1">
                <a:solidFill>
                  <a:schemeClr val="bg1"/>
                </a:solidFill>
              </a:rPr>
              <a:t>5 </a:t>
            </a:r>
            <a:r>
              <a:rPr lang="en-US" b="1" err="1">
                <a:solidFill>
                  <a:schemeClr val="bg1"/>
                </a:solidFill>
              </a:rPr>
              <a:t>nC</a:t>
            </a:r>
            <a:endParaRPr lang="en-GB" b="1">
              <a:solidFill>
                <a:schemeClr val="bg1"/>
              </a:solidFill>
            </a:endParaRPr>
          </a:p>
        </p:txBody>
      </p:sp>
      <p:sp>
        <p:nvSpPr>
          <p:cNvPr id="25" name="TextBox 24">
            <a:extLst>
              <a:ext uri="{FF2B5EF4-FFF2-40B4-BE49-F238E27FC236}">
                <a16:creationId xmlns:a16="http://schemas.microsoft.com/office/drawing/2014/main" id="{E7F3D857-FFEB-67E4-154D-98A62CAB900F}"/>
              </a:ext>
            </a:extLst>
          </p:cNvPr>
          <p:cNvSpPr txBox="1"/>
          <p:nvPr/>
        </p:nvSpPr>
        <p:spPr>
          <a:xfrm>
            <a:off x="2289277" y="5413248"/>
            <a:ext cx="851770" cy="369332"/>
          </a:xfrm>
          <a:prstGeom prst="rect">
            <a:avLst/>
          </a:prstGeom>
          <a:noFill/>
        </p:spPr>
        <p:txBody>
          <a:bodyPr wrap="square" rtlCol="0">
            <a:spAutoFit/>
          </a:bodyPr>
          <a:lstStyle/>
          <a:p>
            <a:r>
              <a:rPr lang="en-US" b="1">
                <a:solidFill>
                  <a:schemeClr val="bg1"/>
                </a:solidFill>
              </a:rPr>
              <a:t>4.1 </a:t>
            </a:r>
            <a:r>
              <a:rPr lang="en-US" b="1" err="1">
                <a:solidFill>
                  <a:schemeClr val="bg1"/>
                </a:solidFill>
              </a:rPr>
              <a:t>nC</a:t>
            </a:r>
            <a:endParaRPr lang="en-GB" b="1">
              <a:solidFill>
                <a:schemeClr val="bg1"/>
              </a:solidFill>
            </a:endParaRPr>
          </a:p>
        </p:txBody>
      </p:sp>
      <p:sp>
        <p:nvSpPr>
          <p:cNvPr id="28" name="TextBox 27">
            <a:extLst>
              <a:ext uri="{FF2B5EF4-FFF2-40B4-BE49-F238E27FC236}">
                <a16:creationId xmlns:a16="http://schemas.microsoft.com/office/drawing/2014/main" id="{9F466C39-6450-04C4-2D15-6E18D395EF7F}"/>
              </a:ext>
            </a:extLst>
          </p:cNvPr>
          <p:cNvSpPr txBox="1"/>
          <p:nvPr/>
        </p:nvSpPr>
        <p:spPr>
          <a:xfrm>
            <a:off x="819985" y="5413248"/>
            <a:ext cx="851770" cy="369332"/>
          </a:xfrm>
          <a:prstGeom prst="rect">
            <a:avLst/>
          </a:prstGeom>
          <a:noFill/>
        </p:spPr>
        <p:txBody>
          <a:bodyPr wrap="square" rtlCol="0">
            <a:spAutoFit/>
          </a:bodyPr>
          <a:lstStyle/>
          <a:p>
            <a:r>
              <a:rPr lang="en-US" b="1">
                <a:solidFill>
                  <a:schemeClr val="bg1"/>
                </a:solidFill>
              </a:rPr>
              <a:t>1.6 </a:t>
            </a:r>
            <a:r>
              <a:rPr lang="en-US" b="1" err="1">
                <a:solidFill>
                  <a:schemeClr val="bg1"/>
                </a:solidFill>
              </a:rPr>
              <a:t>nC</a:t>
            </a:r>
            <a:endParaRPr lang="en-GB" b="1">
              <a:solidFill>
                <a:schemeClr val="bg1"/>
              </a:solidFill>
            </a:endParaRPr>
          </a:p>
        </p:txBody>
      </p:sp>
      <p:sp>
        <p:nvSpPr>
          <p:cNvPr id="29" name="TextBox 28">
            <a:extLst>
              <a:ext uri="{FF2B5EF4-FFF2-40B4-BE49-F238E27FC236}">
                <a16:creationId xmlns:a16="http://schemas.microsoft.com/office/drawing/2014/main" id="{4EC42B49-B997-8036-F3C5-D19BB949843A}"/>
              </a:ext>
            </a:extLst>
          </p:cNvPr>
          <p:cNvSpPr txBox="1"/>
          <p:nvPr/>
        </p:nvSpPr>
        <p:spPr>
          <a:xfrm>
            <a:off x="3737995" y="5388602"/>
            <a:ext cx="851770" cy="369332"/>
          </a:xfrm>
          <a:prstGeom prst="rect">
            <a:avLst/>
          </a:prstGeom>
          <a:noFill/>
        </p:spPr>
        <p:txBody>
          <a:bodyPr wrap="square" rtlCol="0">
            <a:spAutoFit/>
          </a:bodyPr>
          <a:lstStyle/>
          <a:p>
            <a:r>
              <a:rPr lang="en-US" b="1">
                <a:solidFill>
                  <a:schemeClr val="bg1"/>
                </a:solidFill>
              </a:rPr>
              <a:t>3.7 </a:t>
            </a:r>
            <a:r>
              <a:rPr lang="en-US" b="1" err="1">
                <a:solidFill>
                  <a:schemeClr val="bg1"/>
                </a:solidFill>
              </a:rPr>
              <a:t>nC</a:t>
            </a:r>
            <a:endParaRPr lang="en-GB" b="1">
              <a:solidFill>
                <a:schemeClr val="bg1"/>
              </a:solidFill>
            </a:endParaRPr>
          </a:p>
        </p:txBody>
      </p:sp>
      <p:cxnSp>
        <p:nvCxnSpPr>
          <p:cNvPr id="31" name="Straight Arrow Connector 30">
            <a:extLst>
              <a:ext uri="{FF2B5EF4-FFF2-40B4-BE49-F238E27FC236}">
                <a16:creationId xmlns:a16="http://schemas.microsoft.com/office/drawing/2014/main" id="{320310B7-333A-6D89-7491-D4FD6613ADA5}"/>
              </a:ext>
            </a:extLst>
          </p:cNvPr>
          <p:cNvCxnSpPr/>
          <p:nvPr/>
        </p:nvCxnSpPr>
        <p:spPr>
          <a:xfrm>
            <a:off x="1808586" y="5782580"/>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01FDFA40-7F20-CDF4-04F5-F9D2B68F1E29}"/>
              </a:ext>
            </a:extLst>
          </p:cNvPr>
          <p:cNvCxnSpPr/>
          <p:nvPr/>
        </p:nvCxnSpPr>
        <p:spPr>
          <a:xfrm>
            <a:off x="3271473" y="5773960"/>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a16="http://schemas.microsoft.com/office/drawing/2014/main" id="{D3527AC9-27D6-FCB3-187E-5DDA18022254}"/>
              </a:ext>
            </a:extLst>
          </p:cNvPr>
          <p:cNvCxnSpPr/>
          <p:nvPr/>
        </p:nvCxnSpPr>
        <p:spPr>
          <a:xfrm>
            <a:off x="4704033" y="5747052"/>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34" name="TextBox 33">
            <a:extLst>
              <a:ext uri="{FF2B5EF4-FFF2-40B4-BE49-F238E27FC236}">
                <a16:creationId xmlns:a16="http://schemas.microsoft.com/office/drawing/2014/main" id="{02FC1078-F724-6129-2FCD-241AADC9FF3A}"/>
              </a:ext>
            </a:extLst>
          </p:cNvPr>
          <p:cNvSpPr txBox="1"/>
          <p:nvPr/>
        </p:nvSpPr>
        <p:spPr>
          <a:xfrm>
            <a:off x="1644695" y="5797296"/>
            <a:ext cx="941832" cy="369332"/>
          </a:xfrm>
          <a:prstGeom prst="rect">
            <a:avLst/>
          </a:prstGeom>
          <a:noFill/>
        </p:spPr>
        <p:txBody>
          <a:bodyPr wrap="square" rtlCol="0">
            <a:spAutoFit/>
          </a:bodyPr>
          <a:lstStyle/>
          <a:p>
            <a:r>
              <a:rPr lang="en-US"/>
              <a:t>25 ns</a:t>
            </a:r>
            <a:endParaRPr lang="en-GB"/>
          </a:p>
        </p:txBody>
      </p:sp>
      <p:sp>
        <p:nvSpPr>
          <p:cNvPr id="35" name="TextBox 34">
            <a:extLst>
              <a:ext uri="{FF2B5EF4-FFF2-40B4-BE49-F238E27FC236}">
                <a16:creationId xmlns:a16="http://schemas.microsoft.com/office/drawing/2014/main" id="{912292B1-DB1A-EA1A-4175-E6F6211F3357}"/>
              </a:ext>
            </a:extLst>
          </p:cNvPr>
          <p:cNvSpPr txBox="1"/>
          <p:nvPr/>
        </p:nvSpPr>
        <p:spPr>
          <a:xfrm>
            <a:off x="3121548" y="5804995"/>
            <a:ext cx="941832" cy="369332"/>
          </a:xfrm>
          <a:prstGeom prst="rect">
            <a:avLst/>
          </a:prstGeom>
          <a:noFill/>
        </p:spPr>
        <p:txBody>
          <a:bodyPr wrap="square" rtlCol="0">
            <a:spAutoFit/>
          </a:bodyPr>
          <a:lstStyle/>
          <a:p>
            <a:r>
              <a:rPr lang="en-US"/>
              <a:t>25 ns</a:t>
            </a:r>
            <a:endParaRPr lang="en-GB"/>
          </a:p>
        </p:txBody>
      </p:sp>
      <p:sp>
        <p:nvSpPr>
          <p:cNvPr id="36" name="TextBox 35">
            <a:extLst>
              <a:ext uri="{FF2B5EF4-FFF2-40B4-BE49-F238E27FC236}">
                <a16:creationId xmlns:a16="http://schemas.microsoft.com/office/drawing/2014/main" id="{D4CCA96C-536D-66FD-34D4-5EB8437FAD2C}"/>
              </a:ext>
            </a:extLst>
          </p:cNvPr>
          <p:cNvSpPr txBox="1"/>
          <p:nvPr/>
        </p:nvSpPr>
        <p:spPr>
          <a:xfrm>
            <a:off x="4542131" y="5797296"/>
            <a:ext cx="941832" cy="369332"/>
          </a:xfrm>
          <a:prstGeom prst="rect">
            <a:avLst/>
          </a:prstGeom>
          <a:noFill/>
        </p:spPr>
        <p:txBody>
          <a:bodyPr wrap="square" rtlCol="0">
            <a:spAutoFit/>
          </a:bodyPr>
          <a:lstStyle/>
          <a:p>
            <a:r>
              <a:rPr lang="en-US"/>
              <a:t>25 ns</a:t>
            </a:r>
            <a:endParaRPr lang="en-GB"/>
          </a:p>
        </p:txBody>
      </p:sp>
      <p:sp>
        <p:nvSpPr>
          <p:cNvPr id="42" name="TextBox 41">
            <a:extLst>
              <a:ext uri="{FF2B5EF4-FFF2-40B4-BE49-F238E27FC236}">
                <a16:creationId xmlns:a16="http://schemas.microsoft.com/office/drawing/2014/main" id="{4A2844CB-3932-FDDD-EF5C-E64122C2FFB6}"/>
              </a:ext>
            </a:extLst>
          </p:cNvPr>
          <p:cNvSpPr txBox="1"/>
          <p:nvPr/>
        </p:nvSpPr>
        <p:spPr>
          <a:xfrm>
            <a:off x="8039120" y="4332916"/>
            <a:ext cx="2825645" cy="276999"/>
          </a:xfrm>
          <a:prstGeom prst="rect">
            <a:avLst/>
          </a:prstGeom>
          <a:noFill/>
        </p:spPr>
        <p:txBody>
          <a:bodyPr wrap="square" rtlCol="0">
            <a:spAutoFit/>
          </a:bodyPr>
          <a:lstStyle/>
          <a:p>
            <a:r>
              <a:rPr lang="en-US" sz="1200">
                <a:solidFill>
                  <a:schemeClr val="bg1">
                    <a:lumMod val="50000"/>
                  </a:schemeClr>
                </a:solidFill>
              </a:rPr>
              <a:t>Schematic of the electron source layout</a:t>
            </a:r>
            <a:endParaRPr lang="en-GB" sz="1200">
              <a:solidFill>
                <a:schemeClr val="bg1">
                  <a:lumMod val="50000"/>
                </a:schemeClr>
              </a:solidFill>
            </a:endParaRPr>
          </a:p>
        </p:txBody>
      </p:sp>
      <p:pic>
        <p:nvPicPr>
          <p:cNvPr id="45" name="Picture 44">
            <a:extLst>
              <a:ext uri="{FF2B5EF4-FFF2-40B4-BE49-F238E27FC236}">
                <a16:creationId xmlns:a16="http://schemas.microsoft.com/office/drawing/2014/main" id="{05578CC0-C84B-279A-3314-D70262A3FCBC}"/>
              </a:ext>
            </a:extLst>
          </p:cNvPr>
          <p:cNvPicPr>
            <a:picLocks noChangeAspect="1"/>
          </p:cNvPicPr>
          <p:nvPr/>
        </p:nvPicPr>
        <p:blipFill>
          <a:blip r:embed="rId3"/>
          <a:stretch>
            <a:fillRect/>
          </a:stretch>
        </p:blipFill>
        <p:spPr>
          <a:xfrm>
            <a:off x="6817320" y="4608470"/>
            <a:ext cx="5129480" cy="1673284"/>
          </a:xfrm>
          <a:prstGeom prst="rect">
            <a:avLst/>
          </a:prstGeom>
        </p:spPr>
      </p:pic>
      <p:sp>
        <p:nvSpPr>
          <p:cNvPr id="47" name="TextBox 46">
            <a:extLst>
              <a:ext uri="{FF2B5EF4-FFF2-40B4-BE49-F238E27FC236}">
                <a16:creationId xmlns:a16="http://schemas.microsoft.com/office/drawing/2014/main" id="{681E81AE-1921-8B5E-0160-35357862CB5D}"/>
              </a:ext>
            </a:extLst>
          </p:cNvPr>
          <p:cNvSpPr txBox="1"/>
          <p:nvPr/>
        </p:nvSpPr>
        <p:spPr>
          <a:xfrm>
            <a:off x="6382513" y="6216580"/>
            <a:ext cx="5669279" cy="276999"/>
          </a:xfrm>
          <a:prstGeom prst="rect">
            <a:avLst/>
          </a:prstGeom>
          <a:noFill/>
        </p:spPr>
        <p:txBody>
          <a:bodyPr wrap="square" rtlCol="0">
            <a:spAutoFit/>
          </a:bodyPr>
          <a:lstStyle/>
          <a:p>
            <a:pPr algn="ctr"/>
            <a:r>
              <a:rPr lang="en-US" sz="1200">
                <a:solidFill>
                  <a:schemeClr val="bg1">
                    <a:lumMod val="50000"/>
                  </a:schemeClr>
                </a:solidFill>
              </a:rPr>
              <a:t>Transverse emittance and energy evolution in the electron source complex at 5 </a:t>
            </a:r>
            <a:r>
              <a:rPr lang="en-US" sz="1200" err="1">
                <a:solidFill>
                  <a:schemeClr val="bg1">
                    <a:lumMod val="50000"/>
                  </a:schemeClr>
                </a:solidFill>
              </a:rPr>
              <a:t>nC</a:t>
            </a:r>
            <a:r>
              <a:rPr lang="en-US" sz="1200">
                <a:solidFill>
                  <a:schemeClr val="bg1">
                    <a:lumMod val="50000"/>
                  </a:schemeClr>
                </a:solidFill>
              </a:rPr>
              <a:t> </a:t>
            </a:r>
            <a:endParaRPr lang="en-GB" sz="1200">
              <a:solidFill>
                <a:schemeClr val="bg1">
                  <a:lumMod val="50000"/>
                </a:schemeClr>
              </a:solidFill>
            </a:endParaRPr>
          </a:p>
        </p:txBody>
      </p:sp>
      <p:sp>
        <p:nvSpPr>
          <p:cNvPr id="48" name="Rectangle 47">
            <a:extLst>
              <a:ext uri="{FF2B5EF4-FFF2-40B4-BE49-F238E27FC236}">
                <a16:creationId xmlns:a16="http://schemas.microsoft.com/office/drawing/2014/main" id="{9092869B-D5C0-7895-3A1C-6934DFC3AF6D}"/>
              </a:ext>
            </a:extLst>
          </p:cNvPr>
          <p:cNvSpPr/>
          <p:nvPr/>
        </p:nvSpPr>
        <p:spPr>
          <a:xfrm>
            <a:off x="6461765" y="1864769"/>
            <a:ext cx="5507731" cy="2698523"/>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26B5E995-F3DE-ADD2-10C7-5B56DCCE1D34}"/>
              </a:ext>
            </a:extLst>
          </p:cNvPr>
          <p:cNvSpPr/>
          <p:nvPr/>
        </p:nvSpPr>
        <p:spPr>
          <a:xfrm>
            <a:off x="6461766" y="4563292"/>
            <a:ext cx="5507730" cy="1959679"/>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87855F5E-7768-41CF-88DA-A7C60E1DD75B}"/>
              </a:ext>
            </a:extLst>
          </p:cNvPr>
          <p:cNvPicPr>
            <a:picLocks noChangeAspect="1"/>
          </p:cNvPicPr>
          <p:nvPr/>
        </p:nvPicPr>
        <p:blipFill>
          <a:blip r:embed="rId4"/>
          <a:stretch>
            <a:fillRect/>
          </a:stretch>
        </p:blipFill>
        <p:spPr>
          <a:xfrm>
            <a:off x="6549792" y="2045700"/>
            <a:ext cx="5331676" cy="2201045"/>
          </a:xfrm>
          <a:prstGeom prst="rect">
            <a:avLst/>
          </a:prstGeom>
        </p:spPr>
      </p:pic>
    </p:spTree>
    <p:extLst>
      <p:ext uri="{BB962C8B-B14F-4D97-AF65-F5344CB8AC3E}">
        <p14:creationId xmlns:p14="http://schemas.microsoft.com/office/powerpoint/2010/main" val="3546098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030E7-F9B0-2A06-48D1-09D4D057790F}"/>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9E2BEF97-2163-01F4-91B3-03E104E41037}"/>
              </a:ext>
            </a:extLst>
          </p:cNvPr>
          <p:cNvSpPr/>
          <p:nvPr/>
        </p:nvSpPr>
        <p:spPr>
          <a:xfrm>
            <a:off x="417277" y="2240392"/>
            <a:ext cx="5329031" cy="3895232"/>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Nadpis 1">
            <a:extLst>
              <a:ext uri="{FF2B5EF4-FFF2-40B4-BE49-F238E27FC236}">
                <a16:creationId xmlns:a16="http://schemas.microsoft.com/office/drawing/2014/main" id="{86983888-E0BC-4DDC-9C19-C222B096CD00}"/>
              </a:ext>
            </a:extLst>
          </p:cNvPr>
          <p:cNvSpPr>
            <a:spLocks noGrp="1"/>
          </p:cNvSpPr>
          <p:nvPr>
            <p:ph type="title"/>
          </p:nvPr>
        </p:nvSpPr>
        <p:spPr>
          <a:xfrm>
            <a:off x="394716" y="502920"/>
            <a:ext cx="11574780" cy="1325563"/>
          </a:xfrm>
        </p:spPr>
        <p:txBody>
          <a:bodyPr/>
          <a:lstStyle/>
          <a:p>
            <a:r>
              <a:rPr lang="en-US" b="1" dirty="0">
                <a:solidFill>
                  <a:srgbClr val="0070C0"/>
                </a:solidFill>
              </a:rPr>
              <a:t>Charge variation scheme for photoemission</a:t>
            </a:r>
          </a:p>
        </p:txBody>
      </p:sp>
      <p:sp>
        <p:nvSpPr>
          <p:cNvPr id="7" name="Zástupný symbol pro číslo snímku 6">
            <a:extLst>
              <a:ext uri="{FF2B5EF4-FFF2-40B4-BE49-F238E27FC236}">
                <a16:creationId xmlns:a16="http://schemas.microsoft.com/office/drawing/2014/main" id="{4870D48E-C08E-9BF2-2601-3C465E21B332}"/>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7</a:t>
            </a:fld>
            <a:endParaRPr lang="en-US" b="1">
              <a:solidFill>
                <a:schemeClr val="tx1"/>
              </a:solidFill>
            </a:endParaRPr>
          </a:p>
        </p:txBody>
      </p:sp>
      <p:cxnSp>
        <p:nvCxnSpPr>
          <p:cNvPr id="4" name="Straight Connector 3">
            <a:extLst>
              <a:ext uri="{FF2B5EF4-FFF2-40B4-BE49-F238E27FC236}">
                <a16:creationId xmlns:a16="http://schemas.microsoft.com/office/drawing/2014/main" id="{6311D590-0845-C4D4-3A8A-A0F859F8F6BC}"/>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A546D3D4-310E-DDCC-2856-72D89C87134A}"/>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9F30B384-2E71-8296-C598-1914CF0D3E70}"/>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524B2F37-859C-CE80-1263-BFE9EBDB4EFF}"/>
              </a:ext>
            </a:extLst>
          </p:cNvPr>
          <p:cNvSpPr txBox="1"/>
          <p:nvPr/>
        </p:nvSpPr>
        <p:spPr>
          <a:xfrm>
            <a:off x="417277" y="1444752"/>
            <a:ext cx="11380007" cy="338554"/>
          </a:xfrm>
          <a:prstGeom prst="rect">
            <a:avLst/>
          </a:prstGeom>
          <a:noFill/>
        </p:spPr>
        <p:txBody>
          <a:bodyPr wrap="square" rtlCol="0">
            <a:spAutoFit/>
          </a:bodyPr>
          <a:lstStyle/>
          <a:p>
            <a:r>
              <a:rPr lang="en-US" sz="1600">
                <a:solidFill>
                  <a:schemeClr val="bg1">
                    <a:lumMod val="50000"/>
                  </a:schemeClr>
                </a:solidFill>
              </a:rPr>
              <a:t>Charge variation by</a:t>
            </a:r>
            <a:r>
              <a:rPr lang="en-US" sz="1600" b="1">
                <a:solidFill>
                  <a:schemeClr val="bg1">
                    <a:lumMod val="50000"/>
                  </a:schemeClr>
                </a:solidFill>
              </a:rPr>
              <a:t> changing the emission area proportionally to the desired charge</a:t>
            </a:r>
            <a:endParaRPr lang="en-GB" sz="1600" b="1">
              <a:solidFill>
                <a:schemeClr val="bg1">
                  <a:lumMod val="50000"/>
                </a:schemeClr>
              </a:solidFill>
            </a:endParaRPr>
          </a:p>
        </p:txBody>
      </p:sp>
      <p:sp>
        <p:nvSpPr>
          <p:cNvPr id="20" name="Rectangle 19">
            <a:extLst>
              <a:ext uri="{FF2B5EF4-FFF2-40B4-BE49-F238E27FC236}">
                <a16:creationId xmlns:a16="http://schemas.microsoft.com/office/drawing/2014/main" id="{B436A96E-6EE3-00AE-54A4-EA08BC6779C3}"/>
              </a:ext>
            </a:extLst>
          </p:cNvPr>
          <p:cNvSpPr/>
          <p:nvPr/>
        </p:nvSpPr>
        <p:spPr>
          <a:xfrm>
            <a:off x="6348700" y="3173403"/>
            <a:ext cx="941832" cy="448056"/>
          </a:xfrm>
          <a:prstGeom prst="rect">
            <a:avLst/>
          </a:prstGeom>
          <a:solidFill>
            <a:srgbClr val="3161AD"/>
          </a:solidFill>
          <a:ln>
            <a:solidFill>
              <a:srgbClr val="3161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39E5DB5-3528-0A79-E4A1-9C45B2302990}"/>
              </a:ext>
            </a:extLst>
          </p:cNvPr>
          <p:cNvSpPr/>
          <p:nvPr/>
        </p:nvSpPr>
        <p:spPr>
          <a:xfrm>
            <a:off x="7797418" y="2469315"/>
            <a:ext cx="941832" cy="115214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A9FCA01-8FF7-D7BB-D2CC-C94B50425ECC}"/>
              </a:ext>
            </a:extLst>
          </p:cNvPr>
          <p:cNvSpPr/>
          <p:nvPr/>
        </p:nvSpPr>
        <p:spPr>
          <a:xfrm>
            <a:off x="9246137" y="2606475"/>
            <a:ext cx="941832" cy="99212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576B2D17-FC22-C254-C223-98E94106E00A}"/>
              </a:ext>
            </a:extLst>
          </p:cNvPr>
          <p:cNvSpPr/>
          <p:nvPr/>
        </p:nvSpPr>
        <p:spPr>
          <a:xfrm>
            <a:off x="10694855" y="2181279"/>
            <a:ext cx="941832" cy="141732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1DE81553-CCBF-FA3D-2CEA-9E178A315210}"/>
              </a:ext>
            </a:extLst>
          </p:cNvPr>
          <p:cNvSpPr txBox="1"/>
          <p:nvPr/>
        </p:nvSpPr>
        <p:spPr>
          <a:xfrm>
            <a:off x="10826065" y="3237411"/>
            <a:ext cx="679411" cy="369332"/>
          </a:xfrm>
          <a:prstGeom prst="rect">
            <a:avLst/>
          </a:prstGeom>
          <a:noFill/>
        </p:spPr>
        <p:txBody>
          <a:bodyPr wrap="square" rtlCol="0">
            <a:spAutoFit/>
          </a:bodyPr>
          <a:lstStyle/>
          <a:p>
            <a:r>
              <a:rPr lang="en-US" b="1">
                <a:solidFill>
                  <a:schemeClr val="bg1"/>
                </a:solidFill>
              </a:rPr>
              <a:t>5 </a:t>
            </a:r>
            <a:r>
              <a:rPr lang="en-US" b="1" err="1">
                <a:solidFill>
                  <a:schemeClr val="bg1"/>
                </a:solidFill>
              </a:rPr>
              <a:t>nC</a:t>
            </a:r>
            <a:endParaRPr lang="en-GB" b="1">
              <a:solidFill>
                <a:schemeClr val="bg1"/>
              </a:solidFill>
            </a:endParaRPr>
          </a:p>
        </p:txBody>
      </p:sp>
      <p:sp>
        <p:nvSpPr>
          <p:cNvPr id="25" name="TextBox 24">
            <a:extLst>
              <a:ext uri="{FF2B5EF4-FFF2-40B4-BE49-F238E27FC236}">
                <a16:creationId xmlns:a16="http://schemas.microsoft.com/office/drawing/2014/main" id="{9A7031E2-6206-8E76-9193-0A133873C451}"/>
              </a:ext>
            </a:extLst>
          </p:cNvPr>
          <p:cNvSpPr txBox="1"/>
          <p:nvPr/>
        </p:nvSpPr>
        <p:spPr>
          <a:xfrm>
            <a:off x="7842449" y="3237411"/>
            <a:ext cx="851770" cy="369332"/>
          </a:xfrm>
          <a:prstGeom prst="rect">
            <a:avLst/>
          </a:prstGeom>
          <a:noFill/>
        </p:spPr>
        <p:txBody>
          <a:bodyPr wrap="square" rtlCol="0">
            <a:spAutoFit/>
          </a:bodyPr>
          <a:lstStyle/>
          <a:p>
            <a:r>
              <a:rPr lang="en-US" b="1">
                <a:solidFill>
                  <a:schemeClr val="bg1"/>
                </a:solidFill>
              </a:rPr>
              <a:t>4.1 </a:t>
            </a:r>
            <a:r>
              <a:rPr lang="en-US" b="1" err="1">
                <a:solidFill>
                  <a:schemeClr val="bg1"/>
                </a:solidFill>
              </a:rPr>
              <a:t>nC</a:t>
            </a:r>
            <a:endParaRPr lang="en-GB" b="1">
              <a:solidFill>
                <a:schemeClr val="bg1"/>
              </a:solidFill>
            </a:endParaRPr>
          </a:p>
        </p:txBody>
      </p:sp>
      <p:sp>
        <p:nvSpPr>
          <p:cNvPr id="28" name="TextBox 27">
            <a:extLst>
              <a:ext uri="{FF2B5EF4-FFF2-40B4-BE49-F238E27FC236}">
                <a16:creationId xmlns:a16="http://schemas.microsoft.com/office/drawing/2014/main" id="{4520648A-82F9-3248-F4B3-4696C42AC5E4}"/>
              </a:ext>
            </a:extLst>
          </p:cNvPr>
          <p:cNvSpPr txBox="1"/>
          <p:nvPr/>
        </p:nvSpPr>
        <p:spPr>
          <a:xfrm>
            <a:off x="6373157" y="3237411"/>
            <a:ext cx="851770" cy="369332"/>
          </a:xfrm>
          <a:prstGeom prst="rect">
            <a:avLst/>
          </a:prstGeom>
          <a:noFill/>
        </p:spPr>
        <p:txBody>
          <a:bodyPr wrap="square" rtlCol="0">
            <a:spAutoFit/>
          </a:bodyPr>
          <a:lstStyle/>
          <a:p>
            <a:r>
              <a:rPr lang="en-US" b="1">
                <a:solidFill>
                  <a:schemeClr val="bg1"/>
                </a:solidFill>
              </a:rPr>
              <a:t>1.6 </a:t>
            </a:r>
            <a:r>
              <a:rPr lang="en-US" b="1" err="1">
                <a:solidFill>
                  <a:schemeClr val="bg1"/>
                </a:solidFill>
              </a:rPr>
              <a:t>nC</a:t>
            </a:r>
            <a:endParaRPr lang="en-GB" b="1">
              <a:solidFill>
                <a:schemeClr val="bg1"/>
              </a:solidFill>
            </a:endParaRPr>
          </a:p>
        </p:txBody>
      </p:sp>
      <p:sp>
        <p:nvSpPr>
          <p:cNvPr id="29" name="TextBox 28">
            <a:extLst>
              <a:ext uri="{FF2B5EF4-FFF2-40B4-BE49-F238E27FC236}">
                <a16:creationId xmlns:a16="http://schemas.microsoft.com/office/drawing/2014/main" id="{A53A44D9-4ACC-B4D4-0CE8-D27E9CB28846}"/>
              </a:ext>
            </a:extLst>
          </p:cNvPr>
          <p:cNvSpPr txBox="1"/>
          <p:nvPr/>
        </p:nvSpPr>
        <p:spPr>
          <a:xfrm>
            <a:off x="9291167" y="3212765"/>
            <a:ext cx="851770" cy="369332"/>
          </a:xfrm>
          <a:prstGeom prst="rect">
            <a:avLst/>
          </a:prstGeom>
          <a:noFill/>
        </p:spPr>
        <p:txBody>
          <a:bodyPr wrap="square" rtlCol="0">
            <a:spAutoFit/>
          </a:bodyPr>
          <a:lstStyle/>
          <a:p>
            <a:r>
              <a:rPr lang="en-US" b="1">
                <a:solidFill>
                  <a:schemeClr val="bg1"/>
                </a:solidFill>
              </a:rPr>
              <a:t>3.7 </a:t>
            </a:r>
            <a:r>
              <a:rPr lang="en-US" b="1" err="1">
                <a:solidFill>
                  <a:schemeClr val="bg1"/>
                </a:solidFill>
              </a:rPr>
              <a:t>nC</a:t>
            </a:r>
            <a:endParaRPr lang="en-GB" b="1">
              <a:solidFill>
                <a:schemeClr val="bg1"/>
              </a:solidFill>
            </a:endParaRPr>
          </a:p>
        </p:txBody>
      </p:sp>
      <p:cxnSp>
        <p:nvCxnSpPr>
          <p:cNvPr id="31" name="Straight Arrow Connector 30">
            <a:extLst>
              <a:ext uri="{FF2B5EF4-FFF2-40B4-BE49-F238E27FC236}">
                <a16:creationId xmlns:a16="http://schemas.microsoft.com/office/drawing/2014/main" id="{70977301-8FDA-0455-3F51-95669B1F3A5B}"/>
              </a:ext>
            </a:extLst>
          </p:cNvPr>
          <p:cNvCxnSpPr/>
          <p:nvPr/>
        </p:nvCxnSpPr>
        <p:spPr>
          <a:xfrm>
            <a:off x="7361758" y="3606743"/>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2" name="Straight Arrow Connector 31">
            <a:extLst>
              <a:ext uri="{FF2B5EF4-FFF2-40B4-BE49-F238E27FC236}">
                <a16:creationId xmlns:a16="http://schemas.microsoft.com/office/drawing/2014/main" id="{4456DD5A-7BE4-5B04-13B7-1A3B97304D72}"/>
              </a:ext>
            </a:extLst>
          </p:cNvPr>
          <p:cNvCxnSpPr/>
          <p:nvPr/>
        </p:nvCxnSpPr>
        <p:spPr>
          <a:xfrm>
            <a:off x="8824645" y="3598123"/>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3" name="Straight Arrow Connector 32">
            <a:extLst>
              <a:ext uri="{FF2B5EF4-FFF2-40B4-BE49-F238E27FC236}">
                <a16:creationId xmlns:a16="http://schemas.microsoft.com/office/drawing/2014/main" id="{4D8FB4FE-35A2-C895-8D17-35D135754A90}"/>
              </a:ext>
            </a:extLst>
          </p:cNvPr>
          <p:cNvCxnSpPr/>
          <p:nvPr/>
        </p:nvCxnSpPr>
        <p:spPr>
          <a:xfrm>
            <a:off x="10257205" y="3571215"/>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34" name="TextBox 33">
            <a:extLst>
              <a:ext uri="{FF2B5EF4-FFF2-40B4-BE49-F238E27FC236}">
                <a16:creationId xmlns:a16="http://schemas.microsoft.com/office/drawing/2014/main" id="{38E5566E-1F44-F187-2C33-B5FED54672E6}"/>
              </a:ext>
            </a:extLst>
          </p:cNvPr>
          <p:cNvSpPr txBox="1"/>
          <p:nvPr/>
        </p:nvSpPr>
        <p:spPr>
          <a:xfrm>
            <a:off x="7197867" y="3621459"/>
            <a:ext cx="941832" cy="369332"/>
          </a:xfrm>
          <a:prstGeom prst="rect">
            <a:avLst/>
          </a:prstGeom>
          <a:noFill/>
        </p:spPr>
        <p:txBody>
          <a:bodyPr wrap="square" rtlCol="0">
            <a:spAutoFit/>
          </a:bodyPr>
          <a:lstStyle/>
          <a:p>
            <a:r>
              <a:rPr lang="en-US"/>
              <a:t>25 ns</a:t>
            </a:r>
            <a:endParaRPr lang="en-GB"/>
          </a:p>
        </p:txBody>
      </p:sp>
      <p:sp>
        <p:nvSpPr>
          <p:cNvPr id="35" name="TextBox 34">
            <a:extLst>
              <a:ext uri="{FF2B5EF4-FFF2-40B4-BE49-F238E27FC236}">
                <a16:creationId xmlns:a16="http://schemas.microsoft.com/office/drawing/2014/main" id="{1D728CD9-4FDF-00B1-C345-3D0F98FA5BF4}"/>
              </a:ext>
            </a:extLst>
          </p:cNvPr>
          <p:cNvSpPr txBox="1"/>
          <p:nvPr/>
        </p:nvSpPr>
        <p:spPr>
          <a:xfrm>
            <a:off x="8674720" y="3629158"/>
            <a:ext cx="941832" cy="369332"/>
          </a:xfrm>
          <a:prstGeom prst="rect">
            <a:avLst/>
          </a:prstGeom>
          <a:noFill/>
        </p:spPr>
        <p:txBody>
          <a:bodyPr wrap="square" rtlCol="0">
            <a:spAutoFit/>
          </a:bodyPr>
          <a:lstStyle/>
          <a:p>
            <a:r>
              <a:rPr lang="en-US"/>
              <a:t>25 ns</a:t>
            </a:r>
            <a:endParaRPr lang="en-GB"/>
          </a:p>
        </p:txBody>
      </p:sp>
      <p:sp>
        <p:nvSpPr>
          <p:cNvPr id="36" name="TextBox 35">
            <a:extLst>
              <a:ext uri="{FF2B5EF4-FFF2-40B4-BE49-F238E27FC236}">
                <a16:creationId xmlns:a16="http://schemas.microsoft.com/office/drawing/2014/main" id="{FCA92772-BA3A-9538-1D73-8513D975A302}"/>
              </a:ext>
            </a:extLst>
          </p:cNvPr>
          <p:cNvSpPr txBox="1"/>
          <p:nvPr/>
        </p:nvSpPr>
        <p:spPr>
          <a:xfrm>
            <a:off x="10095303" y="3621459"/>
            <a:ext cx="941832" cy="369332"/>
          </a:xfrm>
          <a:prstGeom prst="rect">
            <a:avLst/>
          </a:prstGeom>
          <a:noFill/>
        </p:spPr>
        <p:txBody>
          <a:bodyPr wrap="square" rtlCol="0">
            <a:spAutoFit/>
          </a:bodyPr>
          <a:lstStyle/>
          <a:p>
            <a:r>
              <a:rPr lang="en-US"/>
              <a:t>25 ns</a:t>
            </a:r>
            <a:endParaRPr lang="en-GB"/>
          </a:p>
        </p:txBody>
      </p:sp>
      <p:sp>
        <p:nvSpPr>
          <p:cNvPr id="38" name="TextBox 37">
            <a:extLst>
              <a:ext uri="{FF2B5EF4-FFF2-40B4-BE49-F238E27FC236}">
                <a16:creationId xmlns:a16="http://schemas.microsoft.com/office/drawing/2014/main" id="{E9DCD5ED-968C-3F01-EABF-FB5D45822A4D}"/>
              </a:ext>
            </a:extLst>
          </p:cNvPr>
          <p:cNvSpPr txBox="1"/>
          <p:nvPr/>
        </p:nvSpPr>
        <p:spPr>
          <a:xfrm>
            <a:off x="604701" y="2258226"/>
            <a:ext cx="4903451" cy="461665"/>
          </a:xfrm>
          <a:prstGeom prst="rect">
            <a:avLst/>
          </a:prstGeom>
          <a:noFill/>
        </p:spPr>
        <p:txBody>
          <a:bodyPr wrap="square" rtlCol="0">
            <a:spAutoFit/>
          </a:bodyPr>
          <a:lstStyle/>
          <a:p>
            <a:r>
              <a:rPr lang="en-US" sz="2400" b="1"/>
              <a:t>Charge variation proposal</a:t>
            </a:r>
            <a:endParaRPr lang="en-GB" sz="2400" b="1"/>
          </a:p>
        </p:txBody>
      </p:sp>
      <p:sp>
        <p:nvSpPr>
          <p:cNvPr id="6" name="TextBox 5">
            <a:extLst>
              <a:ext uri="{FF2B5EF4-FFF2-40B4-BE49-F238E27FC236}">
                <a16:creationId xmlns:a16="http://schemas.microsoft.com/office/drawing/2014/main" id="{EAB73EC9-2446-5957-832A-742974E58EAB}"/>
              </a:ext>
            </a:extLst>
          </p:cNvPr>
          <p:cNvSpPr txBox="1"/>
          <p:nvPr/>
        </p:nvSpPr>
        <p:spPr>
          <a:xfrm>
            <a:off x="495582" y="2724253"/>
            <a:ext cx="5648249" cy="923330"/>
          </a:xfrm>
          <a:prstGeom prst="rect">
            <a:avLst/>
          </a:prstGeom>
          <a:noFill/>
        </p:spPr>
        <p:txBody>
          <a:bodyPr wrap="square" rtlCol="0">
            <a:spAutoFit/>
          </a:bodyPr>
          <a:lstStyle/>
          <a:p>
            <a:pPr marL="285750" indent="-285750">
              <a:buClr>
                <a:srgbClr val="3161AD"/>
              </a:buClr>
              <a:buFont typeface="Arial" panose="020B0604020202020204" pitchFamily="34" charset="0"/>
              <a:buChar char="•"/>
            </a:pPr>
            <a:r>
              <a:rPr lang="en-US"/>
              <a:t>Error study</a:t>
            </a:r>
            <a:r>
              <a:rPr lang="en-US" b="1"/>
              <a:t>: solenoid field is critical parameter</a:t>
            </a:r>
          </a:p>
          <a:p>
            <a:pPr marL="285750" indent="-285750">
              <a:buClr>
                <a:srgbClr val="3161AD"/>
              </a:buClr>
              <a:buFont typeface="Arial" panose="020B0604020202020204" pitchFamily="34" charset="0"/>
              <a:buChar char="•"/>
            </a:pPr>
            <a:r>
              <a:rPr lang="en-US"/>
              <a:t>Used to compensate space charge in low energy region</a:t>
            </a:r>
            <a:endParaRPr lang="en-GB"/>
          </a:p>
        </p:txBody>
      </p:sp>
      <p:sp>
        <p:nvSpPr>
          <p:cNvPr id="14" name="TextBox 13">
            <a:extLst>
              <a:ext uri="{FF2B5EF4-FFF2-40B4-BE49-F238E27FC236}">
                <a16:creationId xmlns:a16="http://schemas.microsoft.com/office/drawing/2014/main" id="{D906DA49-0909-5E61-BAD6-CE1B129DFE7E}"/>
              </a:ext>
            </a:extLst>
          </p:cNvPr>
          <p:cNvSpPr txBox="1"/>
          <p:nvPr/>
        </p:nvSpPr>
        <p:spPr>
          <a:xfrm>
            <a:off x="569563" y="3719946"/>
            <a:ext cx="5040774" cy="1200329"/>
          </a:xfrm>
          <a:prstGeom prst="rect">
            <a:avLst/>
          </a:prstGeom>
          <a:noFill/>
        </p:spPr>
        <p:txBody>
          <a:bodyPr wrap="square" rtlCol="0">
            <a:spAutoFit/>
          </a:bodyPr>
          <a:lstStyle/>
          <a:p>
            <a:pPr algn="ctr"/>
            <a:r>
              <a:rPr lang="en-US" sz="2400" b="1"/>
              <a:t>Preserve the transverse charge density, modulate by changing the transverse </a:t>
            </a:r>
            <a:r>
              <a:rPr lang="en-US" sz="2400" b="1">
                <a:solidFill>
                  <a:srgbClr val="3161AD"/>
                </a:solidFill>
              </a:rPr>
              <a:t>emission radius</a:t>
            </a:r>
            <a:endParaRPr lang="cs-CZ" sz="2400" b="1">
              <a:solidFill>
                <a:srgbClr val="3161AD"/>
              </a:solidFill>
            </a:endParaRPr>
          </a:p>
        </p:txBody>
      </p:sp>
      <p:sp>
        <p:nvSpPr>
          <p:cNvPr id="15" name="Oval 14">
            <a:extLst>
              <a:ext uri="{FF2B5EF4-FFF2-40B4-BE49-F238E27FC236}">
                <a16:creationId xmlns:a16="http://schemas.microsoft.com/office/drawing/2014/main" id="{5B3FEE9F-4F67-245C-B6C7-567EDBEE6E07}"/>
              </a:ext>
            </a:extLst>
          </p:cNvPr>
          <p:cNvSpPr/>
          <p:nvPr/>
        </p:nvSpPr>
        <p:spPr>
          <a:xfrm>
            <a:off x="10750138" y="4339275"/>
            <a:ext cx="1073973" cy="1073973"/>
          </a:xfrm>
          <a:prstGeom prst="ellipse">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val 17">
            <a:extLst>
              <a:ext uri="{FF2B5EF4-FFF2-40B4-BE49-F238E27FC236}">
                <a16:creationId xmlns:a16="http://schemas.microsoft.com/office/drawing/2014/main" id="{2DD9BD8A-4955-5C0E-8228-F6D268FB40A2}"/>
              </a:ext>
            </a:extLst>
          </p:cNvPr>
          <p:cNvSpPr/>
          <p:nvPr/>
        </p:nvSpPr>
        <p:spPr>
          <a:xfrm>
            <a:off x="9254300" y="4342233"/>
            <a:ext cx="1073973" cy="1073973"/>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9" name="Oval 18">
            <a:extLst>
              <a:ext uri="{FF2B5EF4-FFF2-40B4-BE49-F238E27FC236}">
                <a16:creationId xmlns:a16="http://schemas.microsoft.com/office/drawing/2014/main" id="{61C8A678-7158-1F85-2A67-FEF2E1B847A3}"/>
              </a:ext>
            </a:extLst>
          </p:cNvPr>
          <p:cNvSpPr/>
          <p:nvPr/>
        </p:nvSpPr>
        <p:spPr>
          <a:xfrm>
            <a:off x="9452007" y="4530796"/>
            <a:ext cx="690930" cy="690930"/>
          </a:xfrm>
          <a:prstGeom prst="ellipse">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30" name="Straight Connector 29">
            <a:extLst>
              <a:ext uri="{FF2B5EF4-FFF2-40B4-BE49-F238E27FC236}">
                <a16:creationId xmlns:a16="http://schemas.microsoft.com/office/drawing/2014/main" id="{30CB5518-439D-5619-0138-D3C9F9C08995}"/>
              </a:ext>
            </a:extLst>
          </p:cNvPr>
          <p:cNvCxnSpPr>
            <a:cxnSpLocks/>
            <a:endCxn id="19" idx="6"/>
          </p:cNvCxnSpPr>
          <p:nvPr/>
        </p:nvCxnSpPr>
        <p:spPr>
          <a:xfrm>
            <a:off x="9791286" y="4876261"/>
            <a:ext cx="35165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8F5028C-0F0D-3BF0-F14E-E51101EF8E4A}"/>
              </a:ext>
            </a:extLst>
          </p:cNvPr>
          <p:cNvCxnSpPr>
            <a:cxnSpLocks/>
          </p:cNvCxnSpPr>
          <p:nvPr/>
        </p:nvCxnSpPr>
        <p:spPr>
          <a:xfrm>
            <a:off x="11287124" y="4876261"/>
            <a:ext cx="53698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6" name="Oval 45">
            <a:extLst>
              <a:ext uri="{FF2B5EF4-FFF2-40B4-BE49-F238E27FC236}">
                <a16:creationId xmlns:a16="http://schemas.microsoft.com/office/drawing/2014/main" id="{9F228023-D1F9-6B7C-E21D-84D4DCE7FCB3}"/>
              </a:ext>
            </a:extLst>
          </p:cNvPr>
          <p:cNvSpPr/>
          <p:nvPr/>
        </p:nvSpPr>
        <p:spPr>
          <a:xfrm>
            <a:off x="7808118" y="4319378"/>
            <a:ext cx="1073973" cy="1073973"/>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7" name="Oval 46">
            <a:extLst>
              <a:ext uri="{FF2B5EF4-FFF2-40B4-BE49-F238E27FC236}">
                <a16:creationId xmlns:a16="http://schemas.microsoft.com/office/drawing/2014/main" id="{239ACE03-C61E-5D75-C212-FD3962DED18B}"/>
              </a:ext>
            </a:extLst>
          </p:cNvPr>
          <p:cNvSpPr/>
          <p:nvPr/>
        </p:nvSpPr>
        <p:spPr>
          <a:xfrm>
            <a:off x="7951046" y="4453162"/>
            <a:ext cx="800488" cy="800488"/>
          </a:xfrm>
          <a:prstGeom prst="ellipse">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48" name="Straight Connector 47">
            <a:extLst>
              <a:ext uri="{FF2B5EF4-FFF2-40B4-BE49-F238E27FC236}">
                <a16:creationId xmlns:a16="http://schemas.microsoft.com/office/drawing/2014/main" id="{AF03F3B1-721F-CB8A-72FD-793A5CB396E6}"/>
              </a:ext>
            </a:extLst>
          </p:cNvPr>
          <p:cNvCxnSpPr/>
          <p:nvPr/>
        </p:nvCxnSpPr>
        <p:spPr>
          <a:xfrm>
            <a:off x="8345104" y="4853406"/>
            <a:ext cx="40643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50" name="Oval 49">
            <a:extLst>
              <a:ext uri="{FF2B5EF4-FFF2-40B4-BE49-F238E27FC236}">
                <a16:creationId xmlns:a16="http://schemas.microsoft.com/office/drawing/2014/main" id="{E47797B8-4D05-3BDF-2971-F4FE239E8B80}"/>
              </a:ext>
            </a:extLst>
          </p:cNvPr>
          <p:cNvSpPr/>
          <p:nvPr/>
        </p:nvSpPr>
        <p:spPr>
          <a:xfrm>
            <a:off x="6285484" y="4320908"/>
            <a:ext cx="1073973" cy="1073973"/>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1" name="Oval 50">
            <a:extLst>
              <a:ext uri="{FF2B5EF4-FFF2-40B4-BE49-F238E27FC236}">
                <a16:creationId xmlns:a16="http://schemas.microsoft.com/office/drawing/2014/main" id="{ECD41E97-390E-2502-DF0A-68361BF42F1D}"/>
              </a:ext>
            </a:extLst>
          </p:cNvPr>
          <p:cNvSpPr/>
          <p:nvPr/>
        </p:nvSpPr>
        <p:spPr>
          <a:xfrm>
            <a:off x="6593269" y="4619549"/>
            <a:ext cx="470774" cy="470774"/>
          </a:xfrm>
          <a:prstGeom prst="ellipse">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52" name="Straight Connector 51">
            <a:extLst>
              <a:ext uri="{FF2B5EF4-FFF2-40B4-BE49-F238E27FC236}">
                <a16:creationId xmlns:a16="http://schemas.microsoft.com/office/drawing/2014/main" id="{166E3FAB-6F08-F7EA-6CF6-4D99C6465B21}"/>
              </a:ext>
            </a:extLst>
          </p:cNvPr>
          <p:cNvCxnSpPr>
            <a:cxnSpLocks/>
            <a:endCxn id="51" idx="6"/>
          </p:cNvCxnSpPr>
          <p:nvPr/>
        </p:nvCxnSpPr>
        <p:spPr>
          <a:xfrm>
            <a:off x="6822470" y="4854936"/>
            <a:ext cx="241573"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FFA9FAA0-536E-9659-4812-47ABBA6AEC8F}"/>
                  </a:ext>
                </a:extLst>
              </p:cNvPr>
              <p:cNvSpPr txBox="1"/>
              <p:nvPr/>
            </p:nvSpPr>
            <p:spPr>
              <a:xfrm>
                <a:off x="10822871" y="4768847"/>
                <a:ext cx="8138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𝑹</m:t>
                          </m:r>
                        </m:e>
                        <m:sub>
                          <m:r>
                            <a:rPr lang="en-US" b="1" i="1" smtClean="0">
                              <a:solidFill>
                                <a:schemeClr val="bg1"/>
                              </a:solidFill>
                              <a:latin typeface="Cambria Math" panose="02040503050406030204" pitchFamily="18" charset="0"/>
                            </a:rPr>
                            <m:t>𝟎</m:t>
                          </m:r>
                        </m:sub>
                      </m:sSub>
                    </m:oMath>
                  </m:oMathPara>
                </a14:m>
                <a:endParaRPr lang="cs-CZ" b="1">
                  <a:solidFill>
                    <a:schemeClr val="bg1"/>
                  </a:solidFill>
                </a:endParaRPr>
              </a:p>
            </p:txBody>
          </p:sp>
        </mc:Choice>
        <mc:Fallback xmlns="">
          <p:sp>
            <p:nvSpPr>
              <p:cNvPr id="54" name="TextBox 53">
                <a:extLst>
                  <a:ext uri="{FF2B5EF4-FFF2-40B4-BE49-F238E27FC236}">
                    <a16:creationId xmlns:a16="http://schemas.microsoft.com/office/drawing/2014/main" id="{FFA9FAA0-536E-9659-4812-47ABBA6AEC8F}"/>
                  </a:ext>
                </a:extLst>
              </p:cNvPr>
              <p:cNvSpPr txBox="1">
                <a:spLocks noRot="1" noChangeAspect="1" noMove="1" noResize="1" noEditPoints="1" noAdjustHandles="1" noChangeArrowheads="1" noChangeShapeType="1" noTextEdit="1"/>
              </p:cNvSpPr>
              <p:nvPr/>
            </p:nvSpPr>
            <p:spPr>
              <a:xfrm>
                <a:off x="10822871" y="4768847"/>
                <a:ext cx="813816" cy="369332"/>
              </a:xfrm>
              <a:prstGeom prst="rect">
                <a:avLst/>
              </a:prstGeom>
              <a:blipFill>
                <a:blip r:embed="rId3"/>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B831DEB3-FB0B-EEAD-727D-F458BBAEAB5C}"/>
                  </a:ext>
                </a:extLst>
              </p:cNvPr>
              <p:cNvSpPr txBox="1"/>
              <p:nvPr/>
            </p:nvSpPr>
            <p:spPr>
              <a:xfrm>
                <a:off x="9330752" y="4746314"/>
                <a:ext cx="8138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𝑹</m:t>
                          </m:r>
                        </m:e>
                        <m:sub>
                          <m:r>
                            <a:rPr lang="en-US" b="1" i="1" smtClean="0">
                              <a:solidFill>
                                <a:schemeClr val="bg1"/>
                              </a:solidFill>
                              <a:latin typeface="Cambria Math" panose="02040503050406030204" pitchFamily="18" charset="0"/>
                            </a:rPr>
                            <m:t>𝟏</m:t>
                          </m:r>
                        </m:sub>
                      </m:sSub>
                    </m:oMath>
                  </m:oMathPara>
                </a14:m>
                <a:endParaRPr lang="cs-CZ" b="1">
                  <a:solidFill>
                    <a:schemeClr val="bg1"/>
                  </a:solidFill>
                </a:endParaRPr>
              </a:p>
            </p:txBody>
          </p:sp>
        </mc:Choice>
        <mc:Fallback xmlns="">
          <p:sp>
            <p:nvSpPr>
              <p:cNvPr id="55" name="TextBox 54">
                <a:extLst>
                  <a:ext uri="{FF2B5EF4-FFF2-40B4-BE49-F238E27FC236}">
                    <a16:creationId xmlns:a16="http://schemas.microsoft.com/office/drawing/2014/main" id="{B831DEB3-FB0B-EEAD-727D-F458BBAEAB5C}"/>
                  </a:ext>
                </a:extLst>
              </p:cNvPr>
              <p:cNvSpPr txBox="1">
                <a:spLocks noRot="1" noChangeAspect="1" noMove="1" noResize="1" noEditPoints="1" noAdjustHandles="1" noChangeArrowheads="1" noChangeShapeType="1" noTextEdit="1"/>
              </p:cNvSpPr>
              <p:nvPr/>
            </p:nvSpPr>
            <p:spPr>
              <a:xfrm>
                <a:off x="9330752" y="4746314"/>
                <a:ext cx="813816" cy="369332"/>
              </a:xfrm>
              <a:prstGeom prst="rect">
                <a:avLst/>
              </a:prstGeom>
              <a:blipFill>
                <a:blip r:embed="rId4"/>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17836AD-FBC0-24FA-A5A2-75F358C89269}"/>
                  </a:ext>
                </a:extLst>
              </p:cNvPr>
              <p:cNvSpPr txBox="1"/>
              <p:nvPr/>
            </p:nvSpPr>
            <p:spPr>
              <a:xfrm>
                <a:off x="7880403" y="4768847"/>
                <a:ext cx="8138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𝑹</m:t>
                          </m:r>
                        </m:e>
                        <m:sub>
                          <m:r>
                            <a:rPr lang="en-US" b="1" i="1" smtClean="0">
                              <a:solidFill>
                                <a:schemeClr val="bg1"/>
                              </a:solidFill>
                              <a:latin typeface="Cambria Math" panose="02040503050406030204" pitchFamily="18" charset="0"/>
                            </a:rPr>
                            <m:t>𝟐</m:t>
                          </m:r>
                        </m:sub>
                      </m:sSub>
                    </m:oMath>
                  </m:oMathPara>
                </a14:m>
                <a:endParaRPr lang="cs-CZ" b="1">
                  <a:solidFill>
                    <a:schemeClr val="bg1"/>
                  </a:solidFill>
                </a:endParaRPr>
              </a:p>
            </p:txBody>
          </p:sp>
        </mc:Choice>
        <mc:Fallback xmlns="">
          <p:sp>
            <p:nvSpPr>
              <p:cNvPr id="56" name="TextBox 55">
                <a:extLst>
                  <a:ext uri="{FF2B5EF4-FFF2-40B4-BE49-F238E27FC236}">
                    <a16:creationId xmlns:a16="http://schemas.microsoft.com/office/drawing/2014/main" id="{817836AD-FBC0-24FA-A5A2-75F358C89269}"/>
                  </a:ext>
                </a:extLst>
              </p:cNvPr>
              <p:cNvSpPr txBox="1">
                <a:spLocks noRot="1" noChangeAspect="1" noMove="1" noResize="1" noEditPoints="1" noAdjustHandles="1" noChangeArrowheads="1" noChangeShapeType="1" noTextEdit="1"/>
              </p:cNvSpPr>
              <p:nvPr/>
            </p:nvSpPr>
            <p:spPr>
              <a:xfrm>
                <a:off x="7880403" y="4768847"/>
                <a:ext cx="813816" cy="369332"/>
              </a:xfrm>
              <a:prstGeom prst="rect">
                <a:avLst/>
              </a:prstGeom>
              <a:blipFill>
                <a:blip r:embed="rId5"/>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103290B2-95BA-C45F-E183-AB58EDFD5950}"/>
                  </a:ext>
                </a:extLst>
              </p:cNvPr>
              <p:cNvSpPr txBox="1"/>
              <p:nvPr/>
            </p:nvSpPr>
            <p:spPr>
              <a:xfrm>
                <a:off x="6375065" y="4720991"/>
                <a:ext cx="81381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chemeClr val="bg1"/>
                              </a:solidFill>
                              <a:latin typeface="Cambria Math" panose="02040503050406030204" pitchFamily="18" charset="0"/>
                            </a:rPr>
                          </m:ctrlPr>
                        </m:sSubPr>
                        <m:e>
                          <m:r>
                            <a:rPr lang="en-US" b="1" i="1" smtClean="0">
                              <a:solidFill>
                                <a:schemeClr val="bg1"/>
                              </a:solidFill>
                              <a:latin typeface="Cambria Math" panose="02040503050406030204" pitchFamily="18" charset="0"/>
                            </a:rPr>
                            <m:t>𝑹</m:t>
                          </m:r>
                        </m:e>
                        <m:sub>
                          <m:r>
                            <a:rPr lang="en-US" b="1" i="1" smtClean="0">
                              <a:solidFill>
                                <a:schemeClr val="bg1"/>
                              </a:solidFill>
                              <a:latin typeface="Cambria Math" panose="02040503050406030204" pitchFamily="18" charset="0"/>
                            </a:rPr>
                            <m:t>𝟑</m:t>
                          </m:r>
                        </m:sub>
                      </m:sSub>
                    </m:oMath>
                  </m:oMathPara>
                </a14:m>
                <a:endParaRPr lang="cs-CZ" b="1">
                  <a:solidFill>
                    <a:schemeClr val="bg1"/>
                  </a:solidFill>
                </a:endParaRPr>
              </a:p>
            </p:txBody>
          </p:sp>
        </mc:Choice>
        <mc:Fallback xmlns="">
          <p:sp>
            <p:nvSpPr>
              <p:cNvPr id="57" name="TextBox 56">
                <a:extLst>
                  <a:ext uri="{FF2B5EF4-FFF2-40B4-BE49-F238E27FC236}">
                    <a16:creationId xmlns:a16="http://schemas.microsoft.com/office/drawing/2014/main" id="{103290B2-95BA-C45F-E183-AB58EDFD5950}"/>
                  </a:ext>
                </a:extLst>
              </p:cNvPr>
              <p:cNvSpPr txBox="1">
                <a:spLocks noRot="1" noChangeAspect="1" noMove="1" noResize="1" noEditPoints="1" noAdjustHandles="1" noChangeArrowheads="1" noChangeShapeType="1" noTextEdit="1"/>
              </p:cNvSpPr>
              <p:nvPr/>
            </p:nvSpPr>
            <p:spPr>
              <a:xfrm>
                <a:off x="6375065" y="4720991"/>
                <a:ext cx="813816" cy="369332"/>
              </a:xfrm>
              <a:prstGeom prst="rect">
                <a:avLst/>
              </a:prstGeom>
              <a:blipFill>
                <a:blip r:embed="rId6"/>
                <a:stretch>
                  <a:fillRect/>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8D6B084-D822-343E-D65F-19073396E4BA}"/>
                  </a:ext>
                </a:extLst>
              </p:cNvPr>
              <p:cNvSpPr txBox="1"/>
              <p:nvPr/>
            </p:nvSpPr>
            <p:spPr>
              <a:xfrm>
                <a:off x="1293557" y="5120873"/>
                <a:ext cx="1272849" cy="8183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𝑹</m:t>
                      </m:r>
                      <m:r>
                        <a:rPr lang="en-US" b="1" i="1" smtClean="0">
                          <a:latin typeface="Cambria Math" panose="02040503050406030204" pitchFamily="18" charset="0"/>
                        </a:rPr>
                        <m:t>=</m:t>
                      </m:r>
                      <m:rad>
                        <m:radPr>
                          <m:degHide m:val="on"/>
                          <m:ctrlPr>
                            <a:rPr lang="en-US" b="1" i="1" smtClean="0">
                              <a:latin typeface="Cambria Math" panose="02040503050406030204" pitchFamily="18" charset="0"/>
                            </a:rPr>
                          </m:ctrlPr>
                        </m:radPr>
                        <m:deg/>
                        <m:e>
                          <m:f>
                            <m:fPr>
                              <m:ctrlPr>
                                <a:rPr lang="en-US" b="1" i="1" smtClean="0">
                                  <a:latin typeface="Cambria Math" panose="02040503050406030204" pitchFamily="18" charset="0"/>
                                </a:rPr>
                              </m:ctrlPr>
                            </m:fPr>
                            <m:num>
                              <m:r>
                                <a:rPr lang="en-US" b="1" i="1" smtClean="0">
                                  <a:latin typeface="Cambria Math" panose="02040503050406030204" pitchFamily="18" charset="0"/>
                                </a:rPr>
                                <m:t>𝑸</m:t>
                              </m:r>
                            </m:num>
                            <m:den>
                              <m:sSub>
                                <m:sSubPr>
                                  <m:ctrlPr>
                                    <a:rPr lang="en-US" b="1" i="1" smtClean="0">
                                      <a:latin typeface="Cambria Math" panose="02040503050406030204" pitchFamily="18" charset="0"/>
                                    </a:rPr>
                                  </m:ctrlPr>
                                </m:sSubPr>
                                <m:e>
                                  <m:r>
                                    <a:rPr lang="en-US" b="1" i="1" smtClean="0">
                                      <a:latin typeface="Cambria Math" panose="02040503050406030204" pitchFamily="18" charset="0"/>
                                    </a:rPr>
                                    <m:t>𝑸</m:t>
                                  </m:r>
                                </m:e>
                                <m:sub>
                                  <m:r>
                                    <a:rPr lang="en-US" b="1" i="1" smtClean="0">
                                      <a:latin typeface="Cambria Math" panose="02040503050406030204" pitchFamily="18" charset="0"/>
                                    </a:rPr>
                                    <m:t>𝟎</m:t>
                                  </m:r>
                                </m:sub>
                              </m:sSub>
                            </m:den>
                          </m:f>
                        </m:e>
                      </m:rad>
                      <m:sSub>
                        <m:sSubPr>
                          <m:ctrlPr>
                            <a:rPr lang="en-US" b="1" i="1" smtClean="0">
                              <a:latin typeface="Cambria Math" panose="02040503050406030204" pitchFamily="18" charset="0"/>
                            </a:rPr>
                          </m:ctrlPr>
                        </m:sSubPr>
                        <m:e>
                          <m:r>
                            <a:rPr lang="en-US" b="1" i="1" smtClean="0">
                              <a:latin typeface="Cambria Math" panose="02040503050406030204" pitchFamily="18" charset="0"/>
                            </a:rPr>
                            <m:t>𝑹</m:t>
                          </m:r>
                        </m:e>
                        <m:sub>
                          <m:r>
                            <a:rPr lang="en-US" b="1" i="1" smtClean="0">
                              <a:latin typeface="Cambria Math" panose="02040503050406030204" pitchFamily="18" charset="0"/>
                            </a:rPr>
                            <m:t>𝟎</m:t>
                          </m:r>
                        </m:sub>
                      </m:sSub>
                    </m:oMath>
                  </m:oMathPara>
                </a14:m>
                <a:endParaRPr lang="cs-CZ" b="1"/>
              </a:p>
            </p:txBody>
          </p:sp>
        </mc:Choice>
        <mc:Fallback xmlns="">
          <p:sp>
            <p:nvSpPr>
              <p:cNvPr id="58" name="TextBox 57">
                <a:extLst>
                  <a:ext uri="{FF2B5EF4-FFF2-40B4-BE49-F238E27FC236}">
                    <a16:creationId xmlns:a16="http://schemas.microsoft.com/office/drawing/2014/main" id="{D8D6B084-D822-343E-D65F-19073396E4BA}"/>
                  </a:ext>
                </a:extLst>
              </p:cNvPr>
              <p:cNvSpPr txBox="1">
                <a:spLocks noRot="1" noChangeAspect="1" noMove="1" noResize="1" noEditPoints="1" noAdjustHandles="1" noChangeArrowheads="1" noChangeShapeType="1" noTextEdit="1"/>
              </p:cNvSpPr>
              <p:nvPr/>
            </p:nvSpPr>
            <p:spPr>
              <a:xfrm>
                <a:off x="1293557" y="5120873"/>
                <a:ext cx="1272849" cy="818366"/>
              </a:xfrm>
              <a:prstGeom prst="rect">
                <a:avLst/>
              </a:prstGeom>
              <a:blipFill>
                <a:blip r:embed="rId7"/>
                <a:stretch>
                  <a:fillRect l="-3922" r="-980"/>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60" name="TextBox 59">
                <a:extLst>
                  <a:ext uri="{FF2B5EF4-FFF2-40B4-BE49-F238E27FC236}">
                    <a16:creationId xmlns:a16="http://schemas.microsoft.com/office/drawing/2014/main" id="{7DB63D53-94E4-670E-6470-E75F36184883}"/>
                  </a:ext>
                </a:extLst>
              </p:cNvPr>
              <p:cNvSpPr txBox="1"/>
              <p:nvPr/>
            </p:nvSpPr>
            <p:spPr>
              <a:xfrm>
                <a:off x="2851965" y="5201489"/>
                <a:ext cx="478016"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𝑅</m:t>
                      </m:r>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𝑅</m:t>
                          </m:r>
                        </m:e>
                        <m:sub>
                          <m:r>
                            <a:rPr lang="en-US" sz="1600" b="0" i="1" smtClean="0">
                              <a:latin typeface="Cambria Math" panose="02040503050406030204" pitchFamily="18" charset="0"/>
                            </a:rPr>
                            <m:t>0</m:t>
                          </m:r>
                        </m:sub>
                      </m:sSub>
                    </m:oMath>
                  </m:oMathPara>
                </a14:m>
                <a:endParaRPr lang="cs-CZ" sz="1600"/>
              </a:p>
            </p:txBody>
          </p:sp>
        </mc:Choice>
        <mc:Fallback xmlns="">
          <p:sp>
            <p:nvSpPr>
              <p:cNvPr id="60" name="TextBox 59">
                <a:extLst>
                  <a:ext uri="{FF2B5EF4-FFF2-40B4-BE49-F238E27FC236}">
                    <a16:creationId xmlns:a16="http://schemas.microsoft.com/office/drawing/2014/main" id="{7DB63D53-94E4-670E-6470-E75F36184883}"/>
                  </a:ext>
                </a:extLst>
              </p:cNvPr>
              <p:cNvSpPr txBox="1">
                <a:spLocks noRot="1" noChangeAspect="1" noMove="1" noResize="1" noEditPoints="1" noAdjustHandles="1" noChangeArrowheads="1" noChangeShapeType="1" noTextEdit="1"/>
              </p:cNvSpPr>
              <p:nvPr/>
            </p:nvSpPr>
            <p:spPr>
              <a:xfrm>
                <a:off x="2851965" y="5201489"/>
                <a:ext cx="478016" cy="246221"/>
              </a:xfrm>
              <a:prstGeom prst="rect">
                <a:avLst/>
              </a:prstGeom>
              <a:blipFill>
                <a:blip r:embed="rId8"/>
                <a:stretch>
                  <a:fillRect l="-10256" r="-2564" b="-14286"/>
                </a:stretch>
              </a:blipFill>
            </p:spPr>
            <p:txBody>
              <a:bodyPr/>
              <a:lstStyle/>
              <a:p>
                <a:r>
                  <a:rPr lang="cs-CZ">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D195444-FC4F-D175-9D26-197E13BF768E}"/>
                  </a:ext>
                </a:extLst>
              </p:cNvPr>
              <p:cNvSpPr txBox="1"/>
              <p:nvPr/>
            </p:nvSpPr>
            <p:spPr>
              <a:xfrm>
                <a:off x="2851965" y="5530056"/>
                <a:ext cx="491032"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b="0" i="1" smtClean="0">
                          <a:latin typeface="Cambria Math" panose="02040503050406030204" pitchFamily="18" charset="0"/>
                        </a:rPr>
                        <m:t>𝑄</m:t>
                      </m:r>
                      <m:r>
                        <a:rPr lang="en-US" sz="1600" b="0" i="1" smtClean="0">
                          <a:latin typeface="Cambria Math" panose="02040503050406030204" pitchFamily="18" charset="0"/>
                        </a:rPr>
                        <m:t>, </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𝑄</m:t>
                          </m:r>
                        </m:e>
                        <m:sub>
                          <m:r>
                            <a:rPr lang="en-US" sz="1600" b="0" i="1" smtClean="0">
                              <a:latin typeface="Cambria Math" panose="02040503050406030204" pitchFamily="18" charset="0"/>
                            </a:rPr>
                            <m:t>0</m:t>
                          </m:r>
                        </m:sub>
                      </m:sSub>
                    </m:oMath>
                  </m:oMathPara>
                </a14:m>
                <a:endParaRPr lang="cs-CZ" sz="1600"/>
              </a:p>
            </p:txBody>
          </p:sp>
        </mc:Choice>
        <mc:Fallback xmlns="">
          <p:sp>
            <p:nvSpPr>
              <p:cNvPr id="61" name="TextBox 60">
                <a:extLst>
                  <a:ext uri="{FF2B5EF4-FFF2-40B4-BE49-F238E27FC236}">
                    <a16:creationId xmlns:a16="http://schemas.microsoft.com/office/drawing/2014/main" id="{6D195444-FC4F-D175-9D26-197E13BF768E}"/>
                  </a:ext>
                </a:extLst>
              </p:cNvPr>
              <p:cNvSpPr txBox="1">
                <a:spLocks noRot="1" noChangeAspect="1" noMove="1" noResize="1" noEditPoints="1" noAdjustHandles="1" noChangeArrowheads="1" noChangeShapeType="1" noTextEdit="1"/>
              </p:cNvSpPr>
              <p:nvPr/>
            </p:nvSpPr>
            <p:spPr>
              <a:xfrm>
                <a:off x="2851965" y="5530056"/>
                <a:ext cx="491032" cy="246221"/>
              </a:xfrm>
              <a:prstGeom prst="rect">
                <a:avLst/>
              </a:prstGeom>
              <a:blipFill>
                <a:blip r:embed="rId9"/>
                <a:stretch>
                  <a:fillRect l="-15000" r="-2500" b="-23810"/>
                </a:stretch>
              </a:blipFill>
            </p:spPr>
            <p:txBody>
              <a:bodyPr/>
              <a:lstStyle/>
              <a:p>
                <a:r>
                  <a:rPr lang="cs-CZ">
                    <a:noFill/>
                  </a:rPr>
                  <a:t> </a:t>
                </a:r>
              </a:p>
            </p:txBody>
          </p:sp>
        </mc:Fallback>
      </mc:AlternateContent>
      <p:sp>
        <p:nvSpPr>
          <p:cNvPr id="62" name="TextBox 61">
            <a:extLst>
              <a:ext uri="{FF2B5EF4-FFF2-40B4-BE49-F238E27FC236}">
                <a16:creationId xmlns:a16="http://schemas.microsoft.com/office/drawing/2014/main" id="{122F4680-358A-92E7-8067-F7C808182CBD}"/>
              </a:ext>
            </a:extLst>
          </p:cNvPr>
          <p:cNvSpPr txBox="1"/>
          <p:nvPr/>
        </p:nvSpPr>
        <p:spPr>
          <a:xfrm>
            <a:off x="3305979" y="5158617"/>
            <a:ext cx="2145792" cy="338554"/>
          </a:xfrm>
          <a:prstGeom prst="rect">
            <a:avLst/>
          </a:prstGeom>
          <a:noFill/>
        </p:spPr>
        <p:txBody>
          <a:bodyPr wrap="square" rtlCol="0">
            <a:spAutoFit/>
          </a:bodyPr>
          <a:lstStyle/>
          <a:p>
            <a:r>
              <a:rPr lang="en-US" sz="1600"/>
              <a:t>… emission radius</a:t>
            </a:r>
            <a:endParaRPr lang="cs-CZ" sz="1600"/>
          </a:p>
        </p:txBody>
      </p:sp>
      <p:sp>
        <p:nvSpPr>
          <p:cNvPr id="63" name="TextBox 62">
            <a:extLst>
              <a:ext uri="{FF2B5EF4-FFF2-40B4-BE49-F238E27FC236}">
                <a16:creationId xmlns:a16="http://schemas.microsoft.com/office/drawing/2014/main" id="{CF1A7D13-F0AA-4755-A421-7852A67C6346}"/>
              </a:ext>
            </a:extLst>
          </p:cNvPr>
          <p:cNvSpPr txBox="1"/>
          <p:nvPr/>
        </p:nvSpPr>
        <p:spPr>
          <a:xfrm>
            <a:off x="3305979" y="5514956"/>
            <a:ext cx="2145792" cy="338554"/>
          </a:xfrm>
          <a:prstGeom prst="rect">
            <a:avLst/>
          </a:prstGeom>
          <a:noFill/>
        </p:spPr>
        <p:txBody>
          <a:bodyPr wrap="square" rtlCol="0">
            <a:spAutoFit/>
          </a:bodyPr>
          <a:lstStyle/>
          <a:p>
            <a:r>
              <a:rPr lang="en-US" sz="1600"/>
              <a:t>… bunch charge</a:t>
            </a:r>
            <a:endParaRPr lang="cs-CZ" sz="1600"/>
          </a:p>
        </p:txBody>
      </p:sp>
      <p:sp>
        <p:nvSpPr>
          <p:cNvPr id="64" name="Rectangle 63">
            <a:extLst>
              <a:ext uri="{FF2B5EF4-FFF2-40B4-BE49-F238E27FC236}">
                <a16:creationId xmlns:a16="http://schemas.microsoft.com/office/drawing/2014/main" id="{C210B539-F52B-4110-E3A1-213591DBD6D4}"/>
              </a:ext>
            </a:extLst>
          </p:cNvPr>
          <p:cNvSpPr/>
          <p:nvPr/>
        </p:nvSpPr>
        <p:spPr>
          <a:xfrm>
            <a:off x="1092424" y="5051678"/>
            <a:ext cx="3982496" cy="977926"/>
          </a:xfrm>
          <a:prstGeom prst="rect">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TextBox 64">
            <a:extLst>
              <a:ext uri="{FF2B5EF4-FFF2-40B4-BE49-F238E27FC236}">
                <a16:creationId xmlns:a16="http://schemas.microsoft.com/office/drawing/2014/main" id="{888E65C7-0AC0-671C-62BF-72EBA5E86035}"/>
              </a:ext>
            </a:extLst>
          </p:cNvPr>
          <p:cNvSpPr txBox="1"/>
          <p:nvPr/>
        </p:nvSpPr>
        <p:spPr>
          <a:xfrm>
            <a:off x="3109976" y="6443677"/>
            <a:ext cx="7419279" cy="369332"/>
          </a:xfrm>
          <a:prstGeom prst="rect">
            <a:avLst/>
          </a:prstGeom>
          <a:noFill/>
        </p:spPr>
        <p:txBody>
          <a:bodyPr wrap="square" rtlCol="0">
            <a:spAutoFit/>
          </a:bodyPr>
          <a:lstStyle/>
          <a:p>
            <a:r>
              <a:rPr lang="en-US"/>
              <a:t>Assuming uniform transverse charge density, setup optimized for 5 </a:t>
            </a:r>
            <a:r>
              <a:rPr lang="en-US" err="1"/>
              <a:t>nC</a:t>
            </a:r>
            <a:endParaRPr lang="en-GB"/>
          </a:p>
        </p:txBody>
      </p:sp>
      <p:sp>
        <p:nvSpPr>
          <p:cNvPr id="66" name="Star: 5 Points 65">
            <a:extLst>
              <a:ext uri="{FF2B5EF4-FFF2-40B4-BE49-F238E27FC236}">
                <a16:creationId xmlns:a16="http://schemas.microsoft.com/office/drawing/2014/main" id="{40355333-FF03-22E1-115C-F6E501D2A05A}"/>
              </a:ext>
            </a:extLst>
          </p:cNvPr>
          <p:cNvSpPr/>
          <p:nvPr/>
        </p:nvSpPr>
        <p:spPr>
          <a:xfrm>
            <a:off x="2756543" y="6417058"/>
            <a:ext cx="353433" cy="353433"/>
          </a:xfrm>
          <a:prstGeom prst="star5">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71509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68CDF-C61C-690A-B29E-0CBFE59CB1D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6C1C4E8-94AA-B838-8B66-22A5C674ECD9}"/>
              </a:ext>
            </a:extLst>
          </p:cNvPr>
          <p:cNvSpPr>
            <a:spLocks noGrp="1"/>
          </p:cNvSpPr>
          <p:nvPr>
            <p:ph type="title"/>
          </p:nvPr>
        </p:nvSpPr>
        <p:spPr>
          <a:xfrm>
            <a:off x="394716" y="502920"/>
            <a:ext cx="11574780" cy="1325563"/>
          </a:xfrm>
        </p:spPr>
        <p:txBody>
          <a:bodyPr/>
          <a:lstStyle/>
          <a:p>
            <a:r>
              <a:rPr lang="en-US" b="1" dirty="0">
                <a:solidFill>
                  <a:srgbClr val="0070C0"/>
                </a:solidFill>
              </a:rPr>
              <a:t>Charge variation scheme for photoemission</a:t>
            </a:r>
          </a:p>
        </p:txBody>
      </p:sp>
      <p:sp>
        <p:nvSpPr>
          <p:cNvPr id="7" name="Zástupný symbol pro číslo snímku 6">
            <a:extLst>
              <a:ext uri="{FF2B5EF4-FFF2-40B4-BE49-F238E27FC236}">
                <a16:creationId xmlns:a16="http://schemas.microsoft.com/office/drawing/2014/main" id="{45CFAA9A-43B9-0DF2-80FC-3829932217D6}"/>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8</a:t>
            </a:fld>
            <a:endParaRPr lang="en-US" b="1">
              <a:solidFill>
                <a:schemeClr val="tx1"/>
              </a:solidFill>
            </a:endParaRPr>
          </a:p>
        </p:txBody>
      </p:sp>
      <p:cxnSp>
        <p:nvCxnSpPr>
          <p:cNvPr id="4" name="Straight Connector 3">
            <a:extLst>
              <a:ext uri="{FF2B5EF4-FFF2-40B4-BE49-F238E27FC236}">
                <a16:creationId xmlns:a16="http://schemas.microsoft.com/office/drawing/2014/main" id="{CC7527F8-F4AC-FBF9-6598-812CF668E257}"/>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3F493C16-8665-E8A1-D5C7-E039EF3ACF77}"/>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016CF22E-24C0-E8CE-DF1A-B26907E712D2}"/>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D2BF9741-4812-173D-B451-54A7A88B3C41}"/>
              </a:ext>
            </a:extLst>
          </p:cNvPr>
          <p:cNvSpPr txBox="1"/>
          <p:nvPr/>
        </p:nvSpPr>
        <p:spPr>
          <a:xfrm>
            <a:off x="417277" y="1444752"/>
            <a:ext cx="11380007" cy="338554"/>
          </a:xfrm>
          <a:prstGeom prst="rect">
            <a:avLst/>
          </a:prstGeom>
          <a:noFill/>
        </p:spPr>
        <p:txBody>
          <a:bodyPr wrap="square" rtlCol="0">
            <a:spAutoFit/>
          </a:bodyPr>
          <a:lstStyle/>
          <a:p>
            <a:r>
              <a:rPr lang="en-US" sz="1600">
                <a:solidFill>
                  <a:schemeClr val="bg1">
                    <a:lumMod val="50000"/>
                  </a:schemeClr>
                </a:solidFill>
              </a:rPr>
              <a:t>Fixed setup provides compatible bunches across the charge range, proposed approach minimizes emittance for fixed setup</a:t>
            </a:r>
            <a:endParaRPr lang="en-GB" sz="1600">
              <a:solidFill>
                <a:schemeClr val="bg1">
                  <a:lumMod val="50000"/>
                </a:schemeClr>
              </a:solidFill>
            </a:endParaRPr>
          </a:p>
        </p:txBody>
      </p:sp>
      <p:pic>
        <p:nvPicPr>
          <p:cNvPr id="10" name="Obrázek 9" descr="Obsah obrázku text, snímek obrazovky, řada/pruh, Písmo&#10;&#10;Popis byl vytvořen automaticky">
            <a:extLst>
              <a:ext uri="{FF2B5EF4-FFF2-40B4-BE49-F238E27FC236}">
                <a16:creationId xmlns:a16="http://schemas.microsoft.com/office/drawing/2014/main" id="{A02D7085-6023-D98E-445D-42B7B95BBB1D}"/>
              </a:ext>
            </a:extLst>
          </p:cNvPr>
          <p:cNvPicPr>
            <a:picLocks noChangeAspect="1"/>
          </p:cNvPicPr>
          <p:nvPr/>
        </p:nvPicPr>
        <p:blipFill>
          <a:blip r:embed="rId3"/>
          <a:stretch>
            <a:fillRect/>
          </a:stretch>
        </p:blipFill>
        <p:spPr>
          <a:xfrm>
            <a:off x="6254075" y="1958812"/>
            <a:ext cx="3510108" cy="2554476"/>
          </a:xfrm>
          <a:prstGeom prst="rect">
            <a:avLst/>
          </a:prstGeom>
        </p:spPr>
      </p:pic>
      <p:pic>
        <p:nvPicPr>
          <p:cNvPr id="41" name="Obrázek 10" descr="Obsah obrázku text, snímek obrazovky, Písmo, řada/pruh&#10;&#10;Popis byl vytvořen automaticky">
            <a:extLst>
              <a:ext uri="{FF2B5EF4-FFF2-40B4-BE49-F238E27FC236}">
                <a16:creationId xmlns:a16="http://schemas.microsoft.com/office/drawing/2014/main" id="{8572C827-9772-C83B-6508-61F2D5330ABB}"/>
              </a:ext>
            </a:extLst>
          </p:cNvPr>
          <p:cNvPicPr>
            <a:picLocks noChangeAspect="1"/>
          </p:cNvPicPr>
          <p:nvPr/>
        </p:nvPicPr>
        <p:blipFill>
          <a:blip r:embed="rId4"/>
          <a:stretch>
            <a:fillRect/>
          </a:stretch>
        </p:blipFill>
        <p:spPr>
          <a:xfrm>
            <a:off x="6254075" y="4456852"/>
            <a:ext cx="2964581" cy="1705649"/>
          </a:xfrm>
          <a:prstGeom prst="rect">
            <a:avLst/>
          </a:prstGeom>
        </p:spPr>
      </p:pic>
      <p:pic>
        <p:nvPicPr>
          <p:cNvPr id="42" name="Obrázek 11" descr="Obsah obrázku text, snímek obrazovky, řada/pruh, Vykreslený graf&#10;&#10;Popis byl vytvořen automaticky">
            <a:extLst>
              <a:ext uri="{FF2B5EF4-FFF2-40B4-BE49-F238E27FC236}">
                <a16:creationId xmlns:a16="http://schemas.microsoft.com/office/drawing/2014/main" id="{BE3A3CE1-46B9-091F-A04F-A8754C28EB09}"/>
              </a:ext>
            </a:extLst>
          </p:cNvPr>
          <p:cNvPicPr>
            <a:picLocks noChangeAspect="1"/>
          </p:cNvPicPr>
          <p:nvPr/>
        </p:nvPicPr>
        <p:blipFill>
          <a:blip r:embed="rId5"/>
          <a:stretch>
            <a:fillRect/>
          </a:stretch>
        </p:blipFill>
        <p:spPr>
          <a:xfrm>
            <a:off x="9330112" y="4456852"/>
            <a:ext cx="2805427" cy="1912791"/>
          </a:xfrm>
          <a:prstGeom prst="rect">
            <a:avLst/>
          </a:prstGeom>
        </p:spPr>
      </p:pic>
      <p:sp>
        <p:nvSpPr>
          <p:cNvPr id="43" name="TextovéPole 13">
            <a:extLst>
              <a:ext uri="{FF2B5EF4-FFF2-40B4-BE49-F238E27FC236}">
                <a16:creationId xmlns:a16="http://schemas.microsoft.com/office/drawing/2014/main" id="{E8C4B5AC-DB77-5235-BE3C-8C59C93BCA74}"/>
              </a:ext>
            </a:extLst>
          </p:cNvPr>
          <p:cNvSpPr txBox="1"/>
          <p:nvPr/>
        </p:nvSpPr>
        <p:spPr>
          <a:xfrm rot="16200000">
            <a:off x="5359898" y="4929905"/>
            <a:ext cx="1628509" cy="246221"/>
          </a:xfrm>
          <a:prstGeom prst="rect">
            <a:avLst/>
          </a:prstGeom>
          <a:noFill/>
        </p:spPr>
        <p:txBody>
          <a:bodyPr wrap="square" rtlCol="0">
            <a:spAutoFit/>
          </a:bodyPr>
          <a:lstStyle/>
          <a:p>
            <a:r>
              <a:rPr lang="en-US" sz="1000">
                <a:solidFill>
                  <a:srgbClr val="303030"/>
                </a:solidFill>
              </a:rPr>
              <a:t>Energy spread [keV]</a:t>
            </a:r>
          </a:p>
        </p:txBody>
      </p:sp>
      <p:sp>
        <p:nvSpPr>
          <p:cNvPr id="44" name="Content Placeholder 3">
            <a:extLst>
              <a:ext uri="{FF2B5EF4-FFF2-40B4-BE49-F238E27FC236}">
                <a16:creationId xmlns:a16="http://schemas.microsoft.com/office/drawing/2014/main" id="{17C9E7E8-B1F5-9903-AD99-53708362D6CA}"/>
              </a:ext>
            </a:extLst>
          </p:cNvPr>
          <p:cNvSpPr txBox="1">
            <a:spLocks/>
          </p:cNvSpPr>
          <p:nvPr/>
        </p:nvSpPr>
        <p:spPr>
          <a:xfrm>
            <a:off x="9898948" y="2494908"/>
            <a:ext cx="2183524" cy="1394102"/>
          </a:xfrm>
          <a:prstGeom prst="rect">
            <a:avLst/>
          </a:prstGeom>
        </p:spPr>
        <p:txBody>
          <a:bodyPr/>
          <a:lstStyle>
            <a:lvl1pPr marL="0" indent="0" algn="l" defTabSz="914400" rtl="0" eaLnBrk="1" latinLnBrk="0" hangingPunct="1">
              <a:lnSpc>
                <a:spcPct val="90000"/>
              </a:lnSpc>
              <a:spcBef>
                <a:spcPts val="1800"/>
              </a:spcBef>
              <a:spcAft>
                <a:spcPts val="400"/>
              </a:spcAft>
              <a:buFont typeface="Arial"/>
              <a:buNone/>
              <a:tabLst/>
              <a:defRPr sz="2100" b="1" kern="1200">
                <a:solidFill>
                  <a:schemeClr val="tx2">
                    <a:lumMod val="50000"/>
                  </a:schemeClr>
                </a:solidFill>
                <a:latin typeface="+mn-lt"/>
                <a:ea typeface="+mn-ea"/>
                <a:cs typeface="+mn-cs"/>
              </a:defRPr>
            </a:lvl1pPr>
            <a:lvl2pPr marL="323850" indent="-324000" algn="l" defTabSz="914400" rtl="0" eaLnBrk="1" latinLnBrk="0" hangingPunct="1">
              <a:lnSpc>
                <a:spcPct val="100000"/>
              </a:lnSpc>
              <a:spcBef>
                <a:spcPts val="500"/>
              </a:spcBef>
              <a:spcAft>
                <a:spcPts val="300"/>
              </a:spcAft>
              <a:buFont typeface="Arial" charset="0"/>
              <a:buChar char="•"/>
              <a:tabLst/>
              <a:defRPr sz="1800" kern="1200">
                <a:solidFill>
                  <a:schemeClr val="tx2">
                    <a:lumMod val="50000"/>
                  </a:schemeClr>
                </a:solidFill>
                <a:latin typeface="+mn-lt"/>
                <a:ea typeface="+mn-ea"/>
                <a:cs typeface="+mn-cs"/>
              </a:defRPr>
            </a:lvl2pPr>
            <a:lvl3pPr marL="648000" indent="-324000" algn="l" defTabSz="914400" rtl="0" eaLnBrk="1" latinLnBrk="0" hangingPunct="1">
              <a:lnSpc>
                <a:spcPct val="100000"/>
              </a:lnSpc>
              <a:spcBef>
                <a:spcPts val="500"/>
              </a:spcBef>
              <a:spcAft>
                <a:spcPts val="300"/>
              </a:spcAft>
              <a:buFont typeface="Arial" panose="020B0604020202020204" pitchFamily="34" charset="0"/>
              <a:buChar char="•"/>
              <a:tabLst/>
              <a:defRPr sz="1700" kern="1200">
                <a:solidFill>
                  <a:schemeClr val="tx2">
                    <a:lumMod val="50000"/>
                  </a:schemeClr>
                </a:solidFill>
                <a:latin typeface="+mn-lt"/>
                <a:ea typeface="+mn-ea"/>
                <a:cs typeface="+mn-cs"/>
              </a:defRPr>
            </a:lvl3pPr>
            <a:lvl4pPr marL="972000" indent="-324000" algn="l" defTabSz="914400" rtl="0" eaLnBrk="1" latinLnBrk="0" hangingPunct="1">
              <a:lnSpc>
                <a:spcPct val="100000"/>
              </a:lnSpc>
              <a:spcBef>
                <a:spcPts val="500"/>
              </a:spcBef>
              <a:spcAft>
                <a:spcPts val="300"/>
              </a:spcAft>
              <a:buFont typeface="Arial" panose="020B0604020202020204" pitchFamily="34" charset="0"/>
              <a:buChar char="•"/>
              <a:tabLst/>
              <a:defRPr sz="1600" kern="1200">
                <a:solidFill>
                  <a:schemeClr val="tx2">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100" b="0">
                <a:solidFill>
                  <a:srgbClr val="FF0000"/>
                </a:solidFill>
              </a:rPr>
              <a:t>Squares</a:t>
            </a:r>
            <a:r>
              <a:rPr lang="en-US" sz="1100" b="0"/>
              <a:t>: proposed variation</a:t>
            </a:r>
          </a:p>
          <a:p>
            <a:r>
              <a:rPr lang="en-US" sz="1100" b="0">
                <a:solidFill>
                  <a:srgbClr val="1079B2"/>
                </a:solidFill>
              </a:rPr>
              <a:t>Dots</a:t>
            </a:r>
            <a:r>
              <a:rPr lang="en-US" sz="1100" b="0"/>
              <a:t>:  other charge-emission area combination</a:t>
            </a:r>
          </a:p>
          <a:p>
            <a:r>
              <a:rPr lang="en-US" sz="1100"/>
              <a:t>Presented method minimizes the emittance</a:t>
            </a:r>
          </a:p>
          <a:p>
            <a:pPr marL="342900" indent="-342900">
              <a:buFont typeface="Arial" panose="020B0604020202020204" pitchFamily="34" charset="0"/>
              <a:buChar char="•"/>
            </a:pPr>
            <a:endParaRPr lang="en-US" sz="1100" b="0"/>
          </a:p>
        </p:txBody>
      </p:sp>
      <p:sp>
        <p:nvSpPr>
          <p:cNvPr id="45" name="Rectangle 44">
            <a:extLst>
              <a:ext uri="{FF2B5EF4-FFF2-40B4-BE49-F238E27FC236}">
                <a16:creationId xmlns:a16="http://schemas.microsoft.com/office/drawing/2014/main" id="{C85C6F99-E133-8430-2A63-5A8EF13CB7D5}"/>
              </a:ext>
            </a:extLst>
          </p:cNvPr>
          <p:cNvSpPr/>
          <p:nvPr/>
        </p:nvSpPr>
        <p:spPr>
          <a:xfrm>
            <a:off x="108022" y="2411642"/>
            <a:ext cx="5901761" cy="3255732"/>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569DB449-AAFE-D810-67FE-3E26DF2DB138}"/>
              </a:ext>
            </a:extLst>
          </p:cNvPr>
          <p:cNvSpPr/>
          <p:nvPr/>
        </p:nvSpPr>
        <p:spPr>
          <a:xfrm>
            <a:off x="6009783" y="1942633"/>
            <a:ext cx="6176171" cy="4437428"/>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TextBox 52">
            <a:extLst>
              <a:ext uri="{FF2B5EF4-FFF2-40B4-BE49-F238E27FC236}">
                <a16:creationId xmlns:a16="http://schemas.microsoft.com/office/drawing/2014/main" id="{A1E75F7D-5243-D2E3-E6F2-3E3E5A23AA75}"/>
              </a:ext>
            </a:extLst>
          </p:cNvPr>
          <p:cNvSpPr txBox="1"/>
          <p:nvPr/>
        </p:nvSpPr>
        <p:spPr>
          <a:xfrm>
            <a:off x="3109976" y="6443677"/>
            <a:ext cx="7419279" cy="369332"/>
          </a:xfrm>
          <a:prstGeom prst="rect">
            <a:avLst/>
          </a:prstGeom>
          <a:noFill/>
        </p:spPr>
        <p:txBody>
          <a:bodyPr wrap="square" rtlCol="0">
            <a:spAutoFit/>
          </a:bodyPr>
          <a:lstStyle/>
          <a:p>
            <a:r>
              <a:rPr lang="en-US"/>
              <a:t>Assuming uniform transverse charge density, setup optimized for 5 </a:t>
            </a:r>
            <a:r>
              <a:rPr lang="en-US" err="1"/>
              <a:t>nC</a:t>
            </a:r>
            <a:endParaRPr lang="en-GB"/>
          </a:p>
        </p:txBody>
      </p:sp>
      <p:sp>
        <p:nvSpPr>
          <p:cNvPr id="59" name="Star: 5 Points 58">
            <a:extLst>
              <a:ext uri="{FF2B5EF4-FFF2-40B4-BE49-F238E27FC236}">
                <a16:creationId xmlns:a16="http://schemas.microsoft.com/office/drawing/2014/main" id="{707B36D6-B642-9601-4203-81379BFAA7A1}"/>
              </a:ext>
            </a:extLst>
          </p:cNvPr>
          <p:cNvSpPr/>
          <p:nvPr/>
        </p:nvSpPr>
        <p:spPr>
          <a:xfrm>
            <a:off x="2756543" y="6417058"/>
            <a:ext cx="353433" cy="353433"/>
          </a:xfrm>
          <a:prstGeom prst="star5">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TextBox 66">
            <a:extLst>
              <a:ext uri="{FF2B5EF4-FFF2-40B4-BE49-F238E27FC236}">
                <a16:creationId xmlns:a16="http://schemas.microsoft.com/office/drawing/2014/main" id="{3FAE26D6-88FA-7B58-2FF2-DF3D28200171}"/>
              </a:ext>
            </a:extLst>
          </p:cNvPr>
          <p:cNvSpPr txBox="1"/>
          <p:nvPr/>
        </p:nvSpPr>
        <p:spPr>
          <a:xfrm>
            <a:off x="320089" y="5368576"/>
            <a:ext cx="5669279" cy="276999"/>
          </a:xfrm>
          <a:prstGeom prst="rect">
            <a:avLst/>
          </a:prstGeom>
          <a:noFill/>
        </p:spPr>
        <p:txBody>
          <a:bodyPr wrap="square" rtlCol="0">
            <a:spAutoFit/>
          </a:bodyPr>
          <a:lstStyle/>
          <a:p>
            <a:pPr algn="ctr"/>
            <a:r>
              <a:rPr lang="en-US" sz="1200">
                <a:solidFill>
                  <a:schemeClr val="bg1">
                    <a:lumMod val="50000"/>
                  </a:schemeClr>
                </a:solidFill>
              </a:rPr>
              <a:t>Emittance evolution along the fixed source complex, plotted for different charges</a:t>
            </a:r>
            <a:endParaRPr lang="en-GB" sz="1200">
              <a:solidFill>
                <a:schemeClr val="bg1">
                  <a:lumMod val="50000"/>
                </a:schemeClr>
              </a:solidFill>
            </a:endParaRPr>
          </a:p>
        </p:txBody>
      </p:sp>
      <p:pic>
        <p:nvPicPr>
          <p:cNvPr id="69" name="Picture 68">
            <a:extLst>
              <a:ext uri="{FF2B5EF4-FFF2-40B4-BE49-F238E27FC236}">
                <a16:creationId xmlns:a16="http://schemas.microsoft.com/office/drawing/2014/main" id="{377171F0-26A3-DA4A-25B3-F9898B7E017D}"/>
              </a:ext>
            </a:extLst>
          </p:cNvPr>
          <p:cNvPicPr>
            <a:picLocks noChangeAspect="1"/>
          </p:cNvPicPr>
          <p:nvPr/>
        </p:nvPicPr>
        <p:blipFill>
          <a:blip r:embed="rId6"/>
          <a:stretch>
            <a:fillRect/>
          </a:stretch>
        </p:blipFill>
        <p:spPr>
          <a:xfrm>
            <a:off x="172013" y="2632283"/>
            <a:ext cx="5744264" cy="2823451"/>
          </a:xfrm>
          <a:prstGeom prst="rect">
            <a:avLst/>
          </a:prstGeom>
        </p:spPr>
      </p:pic>
      <p:sp>
        <p:nvSpPr>
          <p:cNvPr id="3" name="TextovéPole 13">
            <a:extLst>
              <a:ext uri="{FF2B5EF4-FFF2-40B4-BE49-F238E27FC236}">
                <a16:creationId xmlns:a16="http://schemas.microsoft.com/office/drawing/2014/main" id="{E6FAEF1A-D0D7-F548-39EB-8992B236D9E5}"/>
              </a:ext>
            </a:extLst>
          </p:cNvPr>
          <p:cNvSpPr txBox="1"/>
          <p:nvPr/>
        </p:nvSpPr>
        <p:spPr>
          <a:xfrm>
            <a:off x="7194874" y="6110701"/>
            <a:ext cx="1628509" cy="230832"/>
          </a:xfrm>
          <a:prstGeom prst="rect">
            <a:avLst/>
          </a:prstGeom>
          <a:noFill/>
        </p:spPr>
        <p:txBody>
          <a:bodyPr wrap="square" rtlCol="0">
            <a:spAutoFit/>
          </a:bodyPr>
          <a:lstStyle/>
          <a:p>
            <a:r>
              <a:rPr lang="en-US" sz="900" dirty="0">
                <a:solidFill>
                  <a:srgbClr val="303030"/>
                </a:solidFill>
              </a:rPr>
              <a:t>Total charge [</a:t>
            </a:r>
            <a:r>
              <a:rPr lang="en-US" sz="900" dirty="0" err="1">
                <a:solidFill>
                  <a:srgbClr val="303030"/>
                </a:solidFill>
              </a:rPr>
              <a:t>nC</a:t>
            </a:r>
            <a:r>
              <a:rPr lang="en-US" sz="900" dirty="0">
                <a:solidFill>
                  <a:srgbClr val="303030"/>
                </a:solidFill>
              </a:rPr>
              <a:t>]</a:t>
            </a:r>
          </a:p>
        </p:txBody>
      </p:sp>
    </p:spTree>
    <p:extLst>
      <p:ext uri="{BB962C8B-B14F-4D97-AF65-F5344CB8AC3E}">
        <p14:creationId xmlns:p14="http://schemas.microsoft.com/office/powerpoint/2010/main" val="236588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91BCA-F20B-4DAD-AF70-0142CA327BCD}"/>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144D65EB-992F-3EB9-CB57-210B477701D8}"/>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BFBB91A5-E542-D4C0-26D6-8FB54850A53E}"/>
              </a:ext>
            </a:extLst>
          </p:cNvPr>
          <p:cNvSpPr>
            <a:spLocks noGrp="1"/>
          </p:cNvSpPr>
          <p:nvPr>
            <p:ph type="title"/>
          </p:nvPr>
        </p:nvSpPr>
        <p:spPr>
          <a:xfrm>
            <a:off x="1463040" y="214513"/>
            <a:ext cx="9890760" cy="1325563"/>
          </a:xfrm>
        </p:spPr>
        <p:txBody>
          <a:bodyPr/>
          <a:lstStyle/>
          <a:p>
            <a:r>
              <a:rPr lang="en-US" b="1" dirty="0">
                <a:solidFill>
                  <a:srgbClr val="0033A0"/>
                </a:solidFill>
              </a:rPr>
              <a:t>DC gun layout and design choices</a:t>
            </a:r>
          </a:p>
        </p:txBody>
      </p:sp>
      <p:sp>
        <p:nvSpPr>
          <p:cNvPr id="3" name="Zástupný obsah 2">
            <a:extLst>
              <a:ext uri="{FF2B5EF4-FFF2-40B4-BE49-F238E27FC236}">
                <a16:creationId xmlns:a16="http://schemas.microsoft.com/office/drawing/2014/main" id="{16AD1DC1-1746-469A-3CEF-3E485D18161A}"/>
              </a:ext>
            </a:extLst>
          </p:cNvPr>
          <p:cNvSpPr>
            <a:spLocks noGrp="1"/>
          </p:cNvSpPr>
          <p:nvPr>
            <p:ph idx="1"/>
          </p:nvPr>
        </p:nvSpPr>
        <p:spPr>
          <a:xfrm>
            <a:off x="1463039" y="1368369"/>
            <a:ext cx="10508243" cy="2634962"/>
          </a:xfrm>
        </p:spPr>
        <p:txBody>
          <a:bodyPr>
            <a:normAutofit/>
          </a:bodyPr>
          <a:lstStyle/>
          <a:p>
            <a:r>
              <a:rPr lang="en-US" dirty="0"/>
              <a:t>Baseline: </a:t>
            </a:r>
          </a:p>
          <a:p>
            <a:pPr lvl="1"/>
            <a:r>
              <a:rPr lang="en-US" dirty="0"/>
              <a:t>300 kV thermionic gun </a:t>
            </a:r>
            <a:r>
              <a:rPr lang="en-US" i="1" dirty="0"/>
              <a:t>(space charge effect suppression)</a:t>
            </a:r>
            <a:r>
              <a:rPr lang="en-US" dirty="0"/>
              <a:t>, </a:t>
            </a:r>
          </a:p>
          <a:p>
            <a:pPr lvl="1"/>
            <a:r>
              <a:rPr lang="en-US" dirty="0"/>
              <a:t>1 ns long emission </a:t>
            </a:r>
            <a:r>
              <a:rPr lang="en-US" i="1" dirty="0"/>
              <a:t>(flat top)</a:t>
            </a:r>
            <a:r>
              <a:rPr lang="en-US" dirty="0"/>
              <a:t>, </a:t>
            </a:r>
          </a:p>
          <a:p>
            <a:pPr lvl="1"/>
            <a:r>
              <a:rPr lang="en-US" dirty="0"/>
              <a:t>5 </a:t>
            </a:r>
            <a:r>
              <a:rPr lang="en-US" dirty="0" err="1"/>
              <a:t>nC</a:t>
            </a:r>
            <a:endParaRPr lang="en-US" dirty="0"/>
          </a:p>
          <a:p>
            <a:pPr lvl="1"/>
            <a:r>
              <a:rPr lang="en-US" b="1" dirty="0"/>
              <a:t>Charge variation capability </a:t>
            </a:r>
            <a:r>
              <a:rPr lang="en-US" dirty="0"/>
              <a:t>by decreasing the length of the emission</a:t>
            </a:r>
            <a:endParaRPr lang="en-US" b="1" dirty="0"/>
          </a:p>
        </p:txBody>
      </p:sp>
      <p:sp>
        <p:nvSpPr>
          <p:cNvPr id="7" name="Zástupný symbol pro číslo snímku 6">
            <a:extLst>
              <a:ext uri="{FF2B5EF4-FFF2-40B4-BE49-F238E27FC236}">
                <a16:creationId xmlns:a16="http://schemas.microsoft.com/office/drawing/2014/main" id="{E3AB789C-3929-1B50-0454-10E1B9515507}"/>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CCBF2462-3A2A-31F0-48D2-185A88C25A95}"/>
              </a:ext>
            </a:extLst>
          </p:cNvPr>
          <p:cNvPicPr>
            <a:picLocks noChangeAspect="1"/>
          </p:cNvPicPr>
          <p:nvPr/>
        </p:nvPicPr>
        <p:blipFill>
          <a:blip r:embed="rId3"/>
          <a:stretch>
            <a:fillRect/>
          </a:stretch>
        </p:blipFill>
        <p:spPr>
          <a:xfrm>
            <a:off x="116093" y="378092"/>
            <a:ext cx="990277" cy="990277"/>
          </a:xfrm>
          <a:prstGeom prst="rect">
            <a:avLst/>
          </a:prstGeom>
        </p:spPr>
      </p:pic>
      <p:sp>
        <p:nvSpPr>
          <p:cNvPr id="4" name="Rectangle 1">
            <a:extLst>
              <a:ext uri="{FF2B5EF4-FFF2-40B4-BE49-F238E27FC236}">
                <a16:creationId xmlns:a16="http://schemas.microsoft.com/office/drawing/2014/main" id="{0DEFEAFA-49C5-6030-53A2-D1E6D7A981AE}"/>
              </a:ext>
            </a:extLst>
          </p:cNvPr>
          <p:cNvSpPr/>
          <p:nvPr/>
        </p:nvSpPr>
        <p:spPr>
          <a:xfrm>
            <a:off x="1845740" y="4351173"/>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DE6F9A09-E2C4-ADB3-E739-2E7C858D9A77}"/>
              </a:ext>
            </a:extLst>
          </p:cNvPr>
          <p:cNvSpPr/>
          <p:nvPr/>
        </p:nvSpPr>
        <p:spPr>
          <a:xfrm>
            <a:off x="3795675" y="4351174"/>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7">
            <a:extLst>
              <a:ext uri="{FF2B5EF4-FFF2-40B4-BE49-F238E27FC236}">
                <a16:creationId xmlns:a16="http://schemas.microsoft.com/office/drawing/2014/main" id="{BE40E47C-770A-0E88-AC1B-94BA07354225}"/>
              </a:ext>
            </a:extLst>
          </p:cNvPr>
          <p:cNvSpPr/>
          <p:nvPr/>
        </p:nvSpPr>
        <p:spPr>
          <a:xfrm>
            <a:off x="5964444" y="4351173"/>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9">
            <a:extLst>
              <a:ext uri="{FF2B5EF4-FFF2-40B4-BE49-F238E27FC236}">
                <a16:creationId xmlns:a16="http://schemas.microsoft.com/office/drawing/2014/main" id="{202785F6-FF51-A474-9ACB-BEFE8247AD7A}"/>
              </a:ext>
            </a:extLst>
          </p:cNvPr>
          <p:cNvSpPr/>
          <p:nvPr/>
        </p:nvSpPr>
        <p:spPr>
          <a:xfrm>
            <a:off x="8426290" y="4351173"/>
            <a:ext cx="3301742"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11">
            <a:extLst>
              <a:ext uri="{FF2B5EF4-FFF2-40B4-BE49-F238E27FC236}">
                <a16:creationId xmlns:a16="http://schemas.microsoft.com/office/drawing/2014/main" id="{51EE7031-DAF0-0397-91D3-EA870DF1BC1A}"/>
              </a:ext>
            </a:extLst>
          </p:cNvPr>
          <p:cNvSpPr txBox="1"/>
          <p:nvPr/>
        </p:nvSpPr>
        <p:spPr>
          <a:xfrm>
            <a:off x="1463040" y="5828207"/>
            <a:ext cx="1590179"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Thermionic gun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300 kV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ns emission</a:t>
            </a:r>
            <a:endParaRPr kumimoji="0" lang="en-GB" sz="1800" b="0" i="0" u="none" strike="noStrike" kern="1200" cap="none" spc="0" normalizeH="0" baseline="0" noProof="0" dirty="0">
              <a:ln>
                <a:noFill/>
              </a:ln>
              <a:solidFill>
                <a:srgbClr val="ED7D31"/>
              </a:solidFill>
              <a:effectLst/>
              <a:uLnTx/>
              <a:uFillTx/>
              <a:latin typeface="Aptos" panose="02110004020202020204"/>
              <a:ea typeface="+mn-ea"/>
              <a:cs typeface="+mn-cs"/>
            </a:endParaRPr>
          </a:p>
        </p:txBody>
      </p:sp>
      <p:sp>
        <p:nvSpPr>
          <p:cNvPr id="10" name="TextBox 12">
            <a:extLst>
              <a:ext uri="{FF2B5EF4-FFF2-40B4-BE49-F238E27FC236}">
                <a16:creationId xmlns:a16="http://schemas.microsoft.com/office/drawing/2014/main" id="{EDB8D1C1-06AF-FCCE-0750-43D481DA0B78}"/>
              </a:ext>
            </a:extLst>
          </p:cNvPr>
          <p:cNvSpPr txBox="1"/>
          <p:nvPr/>
        </p:nvSpPr>
        <p:spPr>
          <a:xfrm>
            <a:off x="3272031" y="5814327"/>
            <a:ext cx="1821011"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250 MHz buncher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MV/m</a:t>
            </a:r>
          </a:p>
        </p:txBody>
      </p:sp>
      <p:sp>
        <p:nvSpPr>
          <p:cNvPr id="13" name="TextBox 13">
            <a:extLst>
              <a:ext uri="{FF2B5EF4-FFF2-40B4-BE49-F238E27FC236}">
                <a16:creationId xmlns:a16="http://schemas.microsoft.com/office/drawing/2014/main" id="{7457B4B9-30B0-AEB3-38CA-77B994C7835E}"/>
              </a:ext>
            </a:extLst>
          </p:cNvPr>
          <p:cNvSpPr txBox="1"/>
          <p:nvPr/>
        </p:nvSpPr>
        <p:spPr>
          <a:xfrm>
            <a:off x="5440799" y="5814326"/>
            <a:ext cx="1821011"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500 MHz buncher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MV/m</a:t>
            </a:r>
          </a:p>
        </p:txBody>
      </p:sp>
      <p:sp>
        <p:nvSpPr>
          <p:cNvPr id="15" name="TextBox 14">
            <a:extLst>
              <a:ext uri="{FF2B5EF4-FFF2-40B4-BE49-F238E27FC236}">
                <a16:creationId xmlns:a16="http://schemas.microsoft.com/office/drawing/2014/main" id="{50AF5C20-112B-DE9A-1DDE-86D9BC348AB3}"/>
              </a:ext>
            </a:extLst>
          </p:cNvPr>
          <p:cNvSpPr txBox="1"/>
          <p:nvPr/>
        </p:nvSpPr>
        <p:spPr>
          <a:xfrm>
            <a:off x="9751845" y="5828203"/>
            <a:ext cx="936154"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TWS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20 MV/m</a:t>
            </a:r>
          </a:p>
        </p:txBody>
      </p:sp>
      <p:cxnSp>
        <p:nvCxnSpPr>
          <p:cNvPr id="17" name="Straight Arrow Connector 16">
            <a:extLst>
              <a:ext uri="{FF2B5EF4-FFF2-40B4-BE49-F238E27FC236}">
                <a16:creationId xmlns:a16="http://schemas.microsoft.com/office/drawing/2014/main" id="{D4D00086-1BBF-67A7-9945-191C7058911E}"/>
              </a:ext>
            </a:extLst>
          </p:cNvPr>
          <p:cNvCxnSpPr>
            <a:cxnSpLocks/>
          </p:cNvCxnSpPr>
          <p:nvPr/>
        </p:nvCxnSpPr>
        <p:spPr>
          <a:xfrm>
            <a:off x="2669197" y="5673536"/>
            <a:ext cx="1075764" cy="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1791E43-1F74-0647-D1C2-4793CB62BA5B}"/>
              </a:ext>
            </a:extLst>
          </p:cNvPr>
          <p:cNvCxnSpPr>
            <a:cxnSpLocks/>
          </p:cNvCxnSpPr>
          <p:nvPr/>
        </p:nvCxnSpPr>
        <p:spPr>
          <a:xfrm flipV="1">
            <a:off x="4591482" y="5666500"/>
            <a:ext cx="1326215" cy="581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2E243A2-F953-CF47-194F-2E8C151CED9E}"/>
              </a:ext>
            </a:extLst>
          </p:cNvPr>
          <p:cNvCxnSpPr>
            <a:cxnSpLocks/>
          </p:cNvCxnSpPr>
          <p:nvPr/>
        </p:nvCxnSpPr>
        <p:spPr>
          <a:xfrm>
            <a:off x="6790720" y="5647741"/>
            <a:ext cx="1566583" cy="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20">
            <a:extLst>
              <a:ext uri="{FF2B5EF4-FFF2-40B4-BE49-F238E27FC236}">
                <a16:creationId xmlns:a16="http://schemas.microsoft.com/office/drawing/2014/main" id="{A4EA5070-EBBE-1677-FA05-4C680FBC7F32}"/>
              </a:ext>
            </a:extLst>
          </p:cNvPr>
          <p:cNvSpPr txBox="1"/>
          <p:nvPr/>
        </p:nvSpPr>
        <p:spPr>
          <a:xfrm>
            <a:off x="2880615" y="5328434"/>
            <a:ext cx="62837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30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21" name="TextBox 21">
            <a:extLst>
              <a:ext uri="{FF2B5EF4-FFF2-40B4-BE49-F238E27FC236}">
                <a16:creationId xmlns:a16="http://schemas.microsoft.com/office/drawing/2014/main" id="{73DA94AF-F477-1F3A-C3AF-D39A7ABC3E1D}"/>
              </a:ext>
            </a:extLst>
          </p:cNvPr>
          <p:cNvSpPr txBox="1"/>
          <p:nvPr/>
        </p:nvSpPr>
        <p:spPr>
          <a:xfrm>
            <a:off x="4904038" y="5328434"/>
            <a:ext cx="7566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100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22" name="TextBox 22">
            <a:extLst>
              <a:ext uri="{FF2B5EF4-FFF2-40B4-BE49-F238E27FC236}">
                <a16:creationId xmlns:a16="http://schemas.microsoft.com/office/drawing/2014/main" id="{23078CD9-291F-B1DF-34AE-FAA28F02087E}"/>
              </a:ext>
            </a:extLst>
          </p:cNvPr>
          <p:cNvSpPr txBox="1"/>
          <p:nvPr/>
        </p:nvSpPr>
        <p:spPr>
          <a:xfrm>
            <a:off x="7196025" y="5328434"/>
            <a:ext cx="7566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100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5098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BA213-1025-0BFD-3FF2-2DEB326F1E1E}"/>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09BCD30-B4D9-62DE-4E05-794BEE90C221}"/>
              </a:ext>
            </a:extLst>
          </p:cNvPr>
          <p:cNvSpPr>
            <a:spLocks noGrp="1"/>
          </p:cNvSpPr>
          <p:nvPr>
            <p:ph type="title"/>
          </p:nvPr>
        </p:nvSpPr>
        <p:spPr>
          <a:xfrm>
            <a:off x="394716" y="502920"/>
            <a:ext cx="10925556" cy="1325563"/>
          </a:xfrm>
        </p:spPr>
        <p:txBody>
          <a:bodyPr/>
          <a:lstStyle/>
          <a:p>
            <a:r>
              <a:rPr lang="en-US" b="1" dirty="0">
                <a:solidFill>
                  <a:srgbClr val="0070C0"/>
                </a:solidFill>
              </a:rPr>
              <a:t>Thermionic gun – charge variation scheme</a:t>
            </a:r>
          </a:p>
        </p:txBody>
      </p:sp>
      <p:sp>
        <p:nvSpPr>
          <p:cNvPr id="7" name="Zástupný symbol pro číslo snímku 6">
            <a:extLst>
              <a:ext uri="{FF2B5EF4-FFF2-40B4-BE49-F238E27FC236}">
                <a16:creationId xmlns:a16="http://schemas.microsoft.com/office/drawing/2014/main" id="{1A5865C5-E896-C6D7-A0E4-76EC12D7C793}"/>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10</a:t>
            </a:fld>
            <a:endParaRPr lang="en-US" b="1">
              <a:solidFill>
                <a:schemeClr val="tx1"/>
              </a:solidFill>
            </a:endParaRPr>
          </a:p>
        </p:txBody>
      </p:sp>
      <p:cxnSp>
        <p:nvCxnSpPr>
          <p:cNvPr id="4" name="Straight Connector 3">
            <a:extLst>
              <a:ext uri="{FF2B5EF4-FFF2-40B4-BE49-F238E27FC236}">
                <a16:creationId xmlns:a16="http://schemas.microsoft.com/office/drawing/2014/main" id="{C3256089-7A16-F522-ABA4-EE13ECB32CA4}"/>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5D870B85-AA11-C98F-4B0F-F76D0D975962}"/>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F5F13B3A-13A9-AEDE-66CF-C62C805F98C7}"/>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79167BFC-956D-96E9-EAA6-072595B1E260}"/>
              </a:ext>
            </a:extLst>
          </p:cNvPr>
          <p:cNvSpPr txBox="1"/>
          <p:nvPr/>
        </p:nvSpPr>
        <p:spPr>
          <a:xfrm>
            <a:off x="417277" y="1444752"/>
            <a:ext cx="11380007" cy="338554"/>
          </a:xfrm>
          <a:prstGeom prst="rect">
            <a:avLst/>
          </a:prstGeom>
          <a:noFill/>
        </p:spPr>
        <p:txBody>
          <a:bodyPr wrap="square" rtlCol="0">
            <a:spAutoFit/>
          </a:bodyPr>
          <a:lstStyle/>
          <a:p>
            <a:r>
              <a:rPr lang="en-US" sz="1600">
                <a:solidFill>
                  <a:schemeClr val="bg1">
                    <a:lumMod val="50000"/>
                  </a:schemeClr>
                </a:solidFill>
              </a:rPr>
              <a:t>Magnetic field designed to limit emittance growth during bunching, achievable emittance around 20 mm </a:t>
            </a:r>
            <a:r>
              <a:rPr lang="en-US" sz="1600" err="1">
                <a:solidFill>
                  <a:schemeClr val="bg1">
                    <a:lumMod val="50000"/>
                  </a:schemeClr>
                </a:solidFill>
              </a:rPr>
              <a:t>mrad</a:t>
            </a:r>
            <a:r>
              <a:rPr lang="en-US" sz="1600">
                <a:solidFill>
                  <a:schemeClr val="bg1">
                    <a:lumMod val="50000"/>
                  </a:schemeClr>
                </a:solidFill>
              </a:rPr>
              <a:t> at 5 </a:t>
            </a:r>
            <a:r>
              <a:rPr lang="en-US" sz="1600" err="1">
                <a:solidFill>
                  <a:schemeClr val="bg1">
                    <a:lumMod val="50000"/>
                  </a:schemeClr>
                </a:solidFill>
              </a:rPr>
              <a:t>nC</a:t>
            </a:r>
            <a:endParaRPr lang="en-GB" sz="1600">
              <a:solidFill>
                <a:schemeClr val="bg1">
                  <a:lumMod val="50000"/>
                </a:schemeClr>
              </a:solidFill>
            </a:endParaRPr>
          </a:p>
        </p:txBody>
      </p:sp>
      <p:graphicFrame>
        <p:nvGraphicFramePr>
          <p:cNvPr id="18" name="Table 17">
            <a:extLst>
              <a:ext uri="{FF2B5EF4-FFF2-40B4-BE49-F238E27FC236}">
                <a16:creationId xmlns:a16="http://schemas.microsoft.com/office/drawing/2014/main" id="{D60AC00A-B3E0-CFCD-77B4-2CB9A27F1887}"/>
              </a:ext>
            </a:extLst>
          </p:cNvPr>
          <p:cNvGraphicFramePr>
            <a:graphicFrameLocks noGrp="1"/>
          </p:cNvGraphicFramePr>
          <p:nvPr/>
        </p:nvGraphicFramePr>
        <p:xfrm>
          <a:off x="2140039" y="1795620"/>
          <a:ext cx="7434910" cy="1548720"/>
        </p:xfrm>
        <a:graphic>
          <a:graphicData uri="http://schemas.openxmlformats.org/drawingml/2006/table">
            <a:tbl>
              <a:tblPr firstRow="1" bandRow="1">
                <a:tableStyleId>{2D5ABB26-0587-4C30-8999-92F81FD0307C}</a:tableStyleId>
              </a:tblPr>
              <a:tblGrid>
                <a:gridCol w="3162297">
                  <a:extLst>
                    <a:ext uri="{9D8B030D-6E8A-4147-A177-3AD203B41FA5}">
                      <a16:colId xmlns:a16="http://schemas.microsoft.com/office/drawing/2014/main" val="488085878"/>
                    </a:ext>
                  </a:extLst>
                </a:gridCol>
                <a:gridCol w="4272613">
                  <a:extLst>
                    <a:ext uri="{9D8B030D-6E8A-4147-A177-3AD203B41FA5}">
                      <a16:colId xmlns:a16="http://schemas.microsoft.com/office/drawing/2014/main" val="1653898723"/>
                    </a:ext>
                  </a:extLst>
                </a:gridCol>
              </a:tblGrid>
              <a:tr h="328669">
                <a:tc>
                  <a:txBody>
                    <a:bodyPr/>
                    <a:lstStyle/>
                    <a:p>
                      <a:endParaRPr lang="en-GB" sz="1200">
                        <a:solidFill>
                          <a:schemeClr val="bg1">
                            <a:lumMod val="50000"/>
                          </a:schemeClr>
                        </a:solidFill>
                      </a:endParaRPr>
                    </a:p>
                  </a:txBody>
                  <a:tcPr>
                    <a:lnB w="38100" cap="flat" cmpd="sng" algn="ctr">
                      <a:solidFill>
                        <a:schemeClr val="tx1"/>
                      </a:solidFill>
                      <a:prstDash val="solid"/>
                      <a:round/>
                      <a:headEnd type="none" w="med" len="med"/>
                      <a:tailEnd type="none" w="med" len="med"/>
                    </a:lnB>
                  </a:tcPr>
                </a:tc>
                <a:tc>
                  <a:txBody>
                    <a:bodyPr/>
                    <a:lstStyle/>
                    <a:p>
                      <a:endParaRPr lang="en-GB" sz="1200"/>
                    </a:p>
                  </a:txBody>
                  <a:tcP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6643703"/>
                  </a:ext>
                </a:extLst>
              </a:tr>
              <a:tr h="579971">
                <a:tc>
                  <a:txBody>
                    <a:bodyPr/>
                    <a:lstStyle/>
                    <a:p>
                      <a:r>
                        <a:rPr lang="en-GB" sz="1200" b="1"/>
                        <a:t>Focusing</a:t>
                      </a:r>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b="0"/>
                        <a:t>Solenoid channel to maintain emittance at bunching section</a:t>
                      </a:r>
                    </a:p>
                    <a:p>
                      <a:r>
                        <a:rPr lang="en-US" sz="1200" b="0"/>
                        <a:t>Focusing to waist at TWS entry to minimize RF kick</a:t>
                      </a:r>
                    </a:p>
                  </a:txBody>
                  <a:tcP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1081552"/>
                  </a:ext>
                </a:extLst>
              </a:tr>
              <a:tr h="567292">
                <a:tc>
                  <a:txBody>
                    <a:bodyPr/>
                    <a:lstStyle/>
                    <a:p>
                      <a:r>
                        <a:rPr lang="en-US" sz="1200" b="1">
                          <a:solidFill>
                            <a:schemeClr val="tx1"/>
                          </a:solidFill>
                        </a:rPr>
                        <a:t>Iterative approach</a:t>
                      </a:r>
                      <a:endParaRPr lang="en-US" sz="1200" b="1">
                        <a:solidFill>
                          <a:srgbClr val="3161AD"/>
                        </a:solidFill>
                      </a:endParaRPr>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342900" indent="-342900">
                        <a:buFont typeface="+mj-lt"/>
                        <a:buAutoNum type="arabicPeriod"/>
                      </a:pPr>
                      <a:r>
                        <a:rPr lang="en-US" sz="1200" b="0" i="0"/>
                        <a:t>Design bunching</a:t>
                      </a:r>
                    </a:p>
                    <a:p>
                      <a:pPr marL="342900" indent="-342900">
                        <a:buFont typeface="+mj-lt"/>
                        <a:buAutoNum type="arabicPeriod"/>
                      </a:pPr>
                      <a:r>
                        <a:rPr lang="en-US" sz="1200" b="0" i="0"/>
                        <a:t>Update focusing</a:t>
                      </a:r>
                    </a:p>
                    <a:p>
                      <a:pPr marL="342900" indent="-342900">
                        <a:buFont typeface="+mj-lt"/>
                        <a:buAutoNum type="arabicPeriod"/>
                      </a:pPr>
                      <a:r>
                        <a:rPr lang="en-US" sz="1200" b="0" i="0"/>
                        <a:t>Iterate…</a:t>
                      </a:r>
                    </a:p>
                  </a:txBody>
                  <a:tcP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932387"/>
                  </a:ext>
                </a:extLst>
              </a:tr>
            </a:tbl>
          </a:graphicData>
        </a:graphic>
      </p:graphicFrame>
      <p:sp>
        <p:nvSpPr>
          <p:cNvPr id="20" name="Rectangle 19">
            <a:extLst>
              <a:ext uri="{FF2B5EF4-FFF2-40B4-BE49-F238E27FC236}">
                <a16:creationId xmlns:a16="http://schemas.microsoft.com/office/drawing/2014/main" id="{99C90EF5-F924-D7A8-D2F8-C5965DFF58AD}"/>
              </a:ext>
            </a:extLst>
          </p:cNvPr>
          <p:cNvSpPr/>
          <p:nvPr/>
        </p:nvSpPr>
        <p:spPr>
          <a:xfrm>
            <a:off x="1367715" y="3448439"/>
            <a:ext cx="8633365" cy="3169374"/>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8B82B0B5-7100-20A7-0D77-CDE377404419}"/>
              </a:ext>
            </a:extLst>
          </p:cNvPr>
          <p:cNvSpPr txBox="1"/>
          <p:nvPr/>
        </p:nvSpPr>
        <p:spPr>
          <a:xfrm>
            <a:off x="3167682" y="6340814"/>
            <a:ext cx="5033433" cy="276999"/>
          </a:xfrm>
          <a:prstGeom prst="rect">
            <a:avLst/>
          </a:prstGeom>
          <a:noFill/>
        </p:spPr>
        <p:txBody>
          <a:bodyPr wrap="square" rtlCol="0">
            <a:spAutoFit/>
          </a:bodyPr>
          <a:lstStyle/>
          <a:p>
            <a:pPr algn="ctr"/>
            <a:r>
              <a:rPr lang="en-US" sz="1200">
                <a:solidFill>
                  <a:schemeClr val="bg1">
                    <a:lumMod val="50000"/>
                  </a:schemeClr>
                </a:solidFill>
              </a:rPr>
              <a:t>Normalized emittance and envelope size evolution along the simulation</a:t>
            </a:r>
            <a:endParaRPr lang="en-GB" sz="1200">
              <a:solidFill>
                <a:schemeClr val="bg1">
                  <a:lumMod val="50000"/>
                </a:schemeClr>
              </a:solidFill>
            </a:endParaRPr>
          </a:p>
        </p:txBody>
      </p:sp>
      <p:pic>
        <p:nvPicPr>
          <p:cNvPr id="32" name="Picture 31">
            <a:extLst>
              <a:ext uri="{FF2B5EF4-FFF2-40B4-BE49-F238E27FC236}">
                <a16:creationId xmlns:a16="http://schemas.microsoft.com/office/drawing/2014/main" id="{E278C5AC-782C-39D0-9F7E-8FA496AC4995}"/>
              </a:ext>
            </a:extLst>
          </p:cNvPr>
          <p:cNvPicPr>
            <a:picLocks noChangeAspect="1"/>
          </p:cNvPicPr>
          <p:nvPr/>
        </p:nvPicPr>
        <p:blipFill>
          <a:blip r:embed="rId3"/>
          <a:stretch>
            <a:fillRect/>
          </a:stretch>
        </p:blipFill>
        <p:spPr>
          <a:xfrm>
            <a:off x="1582363" y="3476130"/>
            <a:ext cx="8204070" cy="2932788"/>
          </a:xfrm>
          <a:prstGeom prst="rect">
            <a:avLst/>
          </a:prstGeom>
        </p:spPr>
      </p:pic>
    </p:spTree>
    <p:extLst>
      <p:ext uri="{BB962C8B-B14F-4D97-AF65-F5344CB8AC3E}">
        <p14:creationId xmlns:p14="http://schemas.microsoft.com/office/powerpoint/2010/main" val="3729526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5369B-FCCF-14C3-71BB-995ADA97DE8C}"/>
            </a:ext>
          </a:extLst>
        </p:cNvPr>
        <p:cNvGrpSpPr/>
        <p:nvPr/>
      </p:nvGrpSpPr>
      <p:grpSpPr>
        <a:xfrm>
          <a:off x="0" y="0"/>
          <a:ext cx="0" cy="0"/>
          <a:chOff x="0" y="0"/>
          <a:chExt cx="0" cy="0"/>
        </a:xfrm>
      </p:grpSpPr>
      <p:sp>
        <p:nvSpPr>
          <p:cNvPr id="99" name="Rectangle 98">
            <a:extLst>
              <a:ext uri="{FF2B5EF4-FFF2-40B4-BE49-F238E27FC236}">
                <a16:creationId xmlns:a16="http://schemas.microsoft.com/office/drawing/2014/main" id="{A9B7A77B-92A9-7DD2-50BF-F1065C157C42}"/>
              </a:ext>
            </a:extLst>
          </p:cNvPr>
          <p:cNvSpPr/>
          <p:nvPr/>
        </p:nvSpPr>
        <p:spPr>
          <a:xfrm>
            <a:off x="9144761" y="5410247"/>
            <a:ext cx="941832" cy="100908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a:extLst>
              <a:ext uri="{FF2B5EF4-FFF2-40B4-BE49-F238E27FC236}">
                <a16:creationId xmlns:a16="http://schemas.microsoft.com/office/drawing/2014/main" id="{E68E83F2-B1B5-D228-3126-A91CD23563A3}"/>
              </a:ext>
            </a:extLst>
          </p:cNvPr>
          <p:cNvSpPr/>
          <p:nvPr/>
        </p:nvSpPr>
        <p:spPr>
          <a:xfrm>
            <a:off x="9246362" y="5780926"/>
            <a:ext cx="728816" cy="637926"/>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7" name="Rectangle 96">
            <a:extLst>
              <a:ext uri="{FF2B5EF4-FFF2-40B4-BE49-F238E27FC236}">
                <a16:creationId xmlns:a16="http://schemas.microsoft.com/office/drawing/2014/main" id="{2045FD7A-865D-BBA1-C793-538580A17CFA}"/>
              </a:ext>
            </a:extLst>
          </p:cNvPr>
          <p:cNvSpPr/>
          <p:nvPr/>
        </p:nvSpPr>
        <p:spPr>
          <a:xfrm>
            <a:off x="6247324" y="5417945"/>
            <a:ext cx="941832" cy="102424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Rectangle 112">
            <a:extLst>
              <a:ext uri="{FF2B5EF4-FFF2-40B4-BE49-F238E27FC236}">
                <a16:creationId xmlns:a16="http://schemas.microsoft.com/office/drawing/2014/main" id="{0B40E74D-E2DB-2495-23B9-D2B49A74D0A3}"/>
              </a:ext>
            </a:extLst>
          </p:cNvPr>
          <p:cNvSpPr/>
          <p:nvPr/>
        </p:nvSpPr>
        <p:spPr>
          <a:xfrm>
            <a:off x="6452362" y="5882526"/>
            <a:ext cx="555090" cy="559662"/>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8" name="Rectangle 97">
            <a:extLst>
              <a:ext uri="{FF2B5EF4-FFF2-40B4-BE49-F238E27FC236}">
                <a16:creationId xmlns:a16="http://schemas.microsoft.com/office/drawing/2014/main" id="{2CB141A7-5078-DAD8-4425-220BAE292F29}"/>
              </a:ext>
            </a:extLst>
          </p:cNvPr>
          <p:cNvSpPr/>
          <p:nvPr/>
        </p:nvSpPr>
        <p:spPr>
          <a:xfrm>
            <a:off x="7696042" y="5417945"/>
            <a:ext cx="941832" cy="102424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a:extLst>
              <a:ext uri="{FF2B5EF4-FFF2-40B4-BE49-F238E27FC236}">
                <a16:creationId xmlns:a16="http://schemas.microsoft.com/office/drawing/2014/main" id="{A223CA87-D826-98B8-EC39-7C03B4C99E4B}"/>
              </a:ext>
            </a:extLst>
          </p:cNvPr>
          <p:cNvSpPr/>
          <p:nvPr/>
        </p:nvSpPr>
        <p:spPr>
          <a:xfrm>
            <a:off x="7753193" y="5625224"/>
            <a:ext cx="830124" cy="820815"/>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a:extLst>
              <a:ext uri="{FF2B5EF4-FFF2-40B4-BE49-F238E27FC236}">
                <a16:creationId xmlns:a16="http://schemas.microsoft.com/office/drawing/2014/main" id="{C4824A2B-90A7-5641-3D60-DD6C89DE6B34}"/>
              </a:ext>
            </a:extLst>
          </p:cNvPr>
          <p:cNvSpPr/>
          <p:nvPr/>
        </p:nvSpPr>
        <p:spPr>
          <a:xfrm>
            <a:off x="6259984" y="2339414"/>
            <a:ext cx="941832" cy="1047858"/>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91">
            <a:extLst>
              <a:ext uri="{FF2B5EF4-FFF2-40B4-BE49-F238E27FC236}">
                <a16:creationId xmlns:a16="http://schemas.microsoft.com/office/drawing/2014/main" id="{551CE17B-5294-6FE5-0DA8-79F0F227920C}"/>
              </a:ext>
            </a:extLst>
          </p:cNvPr>
          <p:cNvSpPr/>
          <p:nvPr/>
        </p:nvSpPr>
        <p:spPr>
          <a:xfrm>
            <a:off x="7696041" y="2339414"/>
            <a:ext cx="941832" cy="1031940"/>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Rectangle 90">
            <a:extLst>
              <a:ext uri="{FF2B5EF4-FFF2-40B4-BE49-F238E27FC236}">
                <a16:creationId xmlns:a16="http://schemas.microsoft.com/office/drawing/2014/main" id="{252F9B12-7C91-F116-A3AE-308304C09254}"/>
              </a:ext>
            </a:extLst>
          </p:cNvPr>
          <p:cNvSpPr/>
          <p:nvPr/>
        </p:nvSpPr>
        <p:spPr>
          <a:xfrm>
            <a:off x="9144760" y="2342883"/>
            <a:ext cx="941832" cy="100908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Nadpis 1">
            <a:extLst>
              <a:ext uri="{FF2B5EF4-FFF2-40B4-BE49-F238E27FC236}">
                <a16:creationId xmlns:a16="http://schemas.microsoft.com/office/drawing/2014/main" id="{7A8DF568-0371-ECDC-3D31-19AF982BB924}"/>
              </a:ext>
            </a:extLst>
          </p:cNvPr>
          <p:cNvSpPr>
            <a:spLocks noGrp="1"/>
          </p:cNvSpPr>
          <p:nvPr>
            <p:ph type="title"/>
          </p:nvPr>
        </p:nvSpPr>
        <p:spPr>
          <a:xfrm>
            <a:off x="394716" y="502920"/>
            <a:ext cx="10925556" cy="1325563"/>
          </a:xfrm>
        </p:spPr>
        <p:txBody>
          <a:bodyPr/>
          <a:lstStyle/>
          <a:p>
            <a:r>
              <a:rPr lang="en-US" b="1" dirty="0">
                <a:solidFill>
                  <a:srgbClr val="0070C0"/>
                </a:solidFill>
              </a:rPr>
              <a:t>Thermionic gun – charge variation</a:t>
            </a:r>
          </a:p>
        </p:txBody>
      </p:sp>
      <p:sp>
        <p:nvSpPr>
          <p:cNvPr id="7" name="Zástupný symbol pro číslo snímku 6">
            <a:extLst>
              <a:ext uri="{FF2B5EF4-FFF2-40B4-BE49-F238E27FC236}">
                <a16:creationId xmlns:a16="http://schemas.microsoft.com/office/drawing/2014/main" id="{7DFD6817-9183-DBA3-B30C-B0108A087006}"/>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11</a:t>
            </a:fld>
            <a:endParaRPr lang="en-US" b="1">
              <a:solidFill>
                <a:schemeClr val="tx1"/>
              </a:solidFill>
            </a:endParaRPr>
          </a:p>
        </p:txBody>
      </p:sp>
      <p:cxnSp>
        <p:nvCxnSpPr>
          <p:cNvPr id="4" name="Straight Connector 3">
            <a:extLst>
              <a:ext uri="{FF2B5EF4-FFF2-40B4-BE49-F238E27FC236}">
                <a16:creationId xmlns:a16="http://schemas.microsoft.com/office/drawing/2014/main" id="{C3B466B2-3C61-6470-20F0-DF22F895B6C9}"/>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3A72C51-26B8-3222-EB03-9F3DD656F2B6}"/>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1BEB13B1-8D66-91FF-318A-22A1F1B304F1}"/>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9BA4D11D-0D62-7007-2ACA-503017E8CC9A}"/>
              </a:ext>
            </a:extLst>
          </p:cNvPr>
          <p:cNvSpPr txBox="1"/>
          <p:nvPr/>
        </p:nvSpPr>
        <p:spPr>
          <a:xfrm>
            <a:off x="417277" y="1444752"/>
            <a:ext cx="11380007" cy="584775"/>
          </a:xfrm>
          <a:prstGeom prst="rect">
            <a:avLst/>
          </a:prstGeom>
          <a:noFill/>
        </p:spPr>
        <p:txBody>
          <a:bodyPr wrap="square" rtlCol="0">
            <a:spAutoFit/>
          </a:bodyPr>
          <a:lstStyle/>
          <a:p>
            <a:r>
              <a:rPr lang="en-US" sz="1600">
                <a:solidFill>
                  <a:schemeClr val="bg1">
                    <a:lumMod val="50000"/>
                  </a:schemeClr>
                </a:solidFill>
              </a:rPr>
              <a:t>Changing the voltage of the grid positioned just in front of cathode (hundreds </a:t>
            </a:r>
            <a:r>
              <a:rPr lang="en-GB" sz="1600">
                <a:solidFill>
                  <a:srgbClr val="7F7F7F"/>
                </a:solidFill>
              </a:rPr>
              <a:t>µm) can modulate extracted current and emission length </a:t>
            </a:r>
          </a:p>
        </p:txBody>
      </p:sp>
      <p:sp>
        <p:nvSpPr>
          <p:cNvPr id="5" name="ElectronBeam">
            <a:extLst>
              <a:ext uri="{FF2B5EF4-FFF2-40B4-BE49-F238E27FC236}">
                <a16:creationId xmlns:a16="http://schemas.microsoft.com/office/drawing/2014/main" id="{08983FC2-2564-AB37-8421-02769882025C}"/>
              </a:ext>
            </a:extLst>
          </p:cNvPr>
          <p:cNvSpPr/>
          <p:nvPr/>
        </p:nvSpPr>
        <p:spPr>
          <a:xfrm>
            <a:off x="1057593" y="3720945"/>
            <a:ext cx="2885000" cy="540000"/>
          </a:xfrm>
          <a:custGeom>
            <a:avLst/>
            <a:gdLst/>
            <a:ahLst/>
            <a:cxnLst/>
            <a:rect l="0" t="0" r="2885000" b="540000"/>
            <a:pathLst>
              <a:path w="2885000" h="540000">
                <a:moveTo>
                  <a:pt x="635" y="100000"/>
                </a:moveTo>
                <a:lnTo>
                  <a:pt x="660000" y="20000"/>
                </a:lnTo>
                <a:lnTo>
                  <a:pt x="1285000" y="635"/>
                </a:lnTo>
                <a:lnTo>
                  <a:pt x="2885000" y="150000"/>
                </a:lnTo>
                <a:lnTo>
                  <a:pt x="2885000" y="390000"/>
                </a:lnTo>
                <a:lnTo>
                  <a:pt x="1285000" y="540000"/>
                </a:lnTo>
                <a:lnTo>
                  <a:pt x="660000" y="520000"/>
                </a:lnTo>
                <a:lnTo>
                  <a:pt x="635" y="440000"/>
                </a:lnTo>
                <a:close/>
              </a:path>
            </a:pathLst>
          </a:custGeom>
          <a:gradFill>
            <a:gsLst>
              <a:gs pos="0">
                <a:srgbClr val="0F9ED5">
                  <a:alpha val="42000"/>
                </a:srgbClr>
              </a:gs>
              <a:gs pos="100000">
                <a:srgbClr val="0F9ED5">
                  <a:alpha val="7000"/>
                </a:srgbClr>
              </a:gs>
            </a:gsLst>
            <a:lin ang="0" scaled="0"/>
          </a:gradFill>
          <a:ln>
            <a:noFill/>
          </a:ln>
        </p:spPr>
        <p:txBody>
          <a:bodyPr/>
          <a:lstStyle/>
          <a:p>
            <a:endParaRPr/>
          </a:p>
        </p:txBody>
      </p:sp>
      <p:cxnSp>
        <p:nvCxnSpPr>
          <p:cNvPr id="10" name="HeaterCross">
            <a:extLst>
              <a:ext uri="{FF2B5EF4-FFF2-40B4-BE49-F238E27FC236}">
                <a16:creationId xmlns:a16="http://schemas.microsoft.com/office/drawing/2014/main" id="{A2BD6548-96B9-12C8-CA19-726B90B5558F}"/>
              </a:ext>
            </a:extLst>
          </p:cNvPr>
          <p:cNvCxnSpPr/>
          <p:nvPr/>
        </p:nvCxnSpPr>
        <p:spPr>
          <a:xfrm>
            <a:off x="357593" y="3450945"/>
            <a:ext cx="295000" cy="635"/>
          </a:xfrm>
          <a:prstGeom prst="line">
            <a:avLst/>
          </a:prstGeom>
          <a:ln w="31750">
            <a:prstDash val="solid"/>
          </a:ln>
        </p:spPr>
      </p:cxnSp>
      <p:cxnSp>
        <p:nvCxnSpPr>
          <p:cNvPr id="12" name="HeaterLeadR">
            <a:extLst>
              <a:ext uri="{FF2B5EF4-FFF2-40B4-BE49-F238E27FC236}">
                <a16:creationId xmlns:a16="http://schemas.microsoft.com/office/drawing/2014/main" id="{DB40504A-C613-065B-3746-BEFFBC41A955}"/>
              </a:ext>
            </a:extLst>
          </p:cNvPr>
          <p:cNvCxnSpPr/>
          <p:nvPr/>
        </p:nvCxnSpPr>
        <p:spPr>
          <a:xfrm>
            <a:off x="652593" y="4660945"/>
            <a:ext cx="635" cy="80000"/>
          </a:xfrm>
          <a:prstGeom prst="line">
            <a:avLst/>
          </a:prstGeom>
          <a:ln w="27940">
            <a:prstDash val="solid"/>
          </a:ln>
        </p:spPr>
      </p:cxnSp>
      <p:sp>
        <p:nvSpPr>
          <p:cNvPr id="13" name="EmissionSurface">
            <a:extLst>
              <a:ext uri="{FF2B5EF4-FFF2-40B4-BE49-F238E27FC236}">
                <a16:creationId xmlns:a16="http://schemas.microsoft.com/office/drawing/2014/main" id="{A7627756-1D6B-E165-81C9-65903FC8D46C}"/>
              </a:ext>
            </a:extLst>
          </p:cNvPr>
          <p:cNvSpPr/>
          <p:nvPr/>
        </p:nvSpPr>
        <p:spPr>
          <a:xfrm>
            <a:off x="992593" y="3390945"/>
            <a:ext cx="70000" cy="1190000"/>
          </a:xfrm>
          <a:prstGeom prst="rect">
            <a:avLst/>
          </a:prstGeom>
          <a:solidFill>
            <a:srgbClr val="E97132"/>
          </a:solidFill>
          <a:ln>
            <a:noFill/>
          </a:ln>
        </p:spPr>
        <p:txBody>
          <a:bodyPr/>
          <a:lstStyle/>
          <a:p>
            <a:endParaRPr/>
          </a:p>
        </p:txBody>
      </p:sp>
      <p:sp>
        <p:nvSpPr>
          <p:cNvPr id="14" name="FocTop">
            <a:extLst>
              <a:ext uri="{FF2B5EF4-FFF2-40B4-BE49-F238E27FC236}">
                <a16:creationId xmlns:a16="http://schemas.microsoft.com/office/drawing/2014/main" id="{EF01AD65-6012-1BB6-88DD-C9E6F682AD3B}"/>
              </a:ext>
            </a:extLst>
          </p:cNvPr>
          <p:cNvSpPr/>
          <p:nvPr/>
        </p:nvSpPr>
        <p:spPr>
          <a:xfrm>
            <a:off x="1002593" y="3230945"/>
            <a:ext cx="1350000" cy="475000"/>
          </a:xfrm>
          <a:custGeom>
            <a:avLst/>
            <a:gdLst/>
            <a:ahLst/>
            <a:cxnLst/>
            <a:rect l="0" t="0" r="1350000" b="475000"/>
            <a:pathLst>
              <a:path w="1350000" h="475000">
                <a:moveTo>
                  <a:pt x="635" y="635"/>
                </a:moveTo>
                <a:lnTo>
                  <a:pt x="1350000" y="635"/>
                </a:lnTo>
                <a:lnTo>
                  <a:pt x="1350000" y="400000"/>
                </a:lnTo>
                <a:lnTo>
                  <a:pt x="740000" y="475000"/>
                </a:lnTo>
                <a:lnTo>
                  <a:pt x="90000" y="475000"/>
                </a:lnTo>
                <a:lnTo>
                  <a:pt x="90000" y="115000"/>
                </a:lnTo>
                <a:lnTo>
                  <a:pt x="635" y="115000"/>
                </a:lnTo>
                <a:close/>
              </a:path>
            </a:pathLst>
          </a:custGeom>
          <a:solidFill>
            <a:srgbClr val="156082"/>
          </a:solidFill>
          <a:ln>
            <a:noFill/>
          </a:ln>
        </p:spPr>
        <p:txBody>
          <a:bodyPr/>
          <a:lstStyle/>
          <a:p>
            <a:endParaRPr/>
          </a:p>
        </p:txBody>
      </p:sp>
      <p:sp>
        <p:nvSpPr>
          <p:cNvPr id="15" name="FocBot">
            <a:extLst>
              <a:ext uri="{FF2B5EF4-FFF2-40B4-BE49-F238E27FC236}">
                <a16:creationId xmlns:a16="http://schemas.microsoft.com/office/drawing/2014/main" id="{E71BC320-F95D-DA0D-EFD9-99E31C64B491}"/>
              </a:ext>
            </a:extLst>
          </p:cNvPr>
          <p:cNvSpPr/>
          <p:nvPr/>
        </p:nvSpPr>
        <p:spPr>
          <a:xfrm>
            <a:off x="1002593" y="4275945"/>
            <a:ext cx="1350000" cy="475000"/>
          </a:xfrm>
          <a:custGeom>
            <a:avLst/>
            <a:gdLst/>
            <a:ahLst/>
            <a:cxnLst/>
            <a:rect l="0" t="0" r="1350000" b="475000"/>
            <a:pathLst>
              <a:path w="1350000" h="475000">
                <a:moveTo>
                  <a:pt x="635" y="475000"/>
                </a:moveTo>
                <a:lnTo>
                  <a:pt x="1350000" y="475000"/>
                </a:lnTo>
                <a:lnTo>
                  <a:pt x="1350000" y="75000"/>
                </a:lnTo>
                <a:lnTo>
                  <a:pt x="740000" y="635"/>
                </a:lnTo>
                <a:lnTo>
                  <a:pt x="90000" y="635"/>
                </a:lnTo>
                <a:lnTo>
                  <a:pt x="90000" y="360000"/>
                </a:lnTo>
                <a:lnTo>
                  <a:pt x="635" y="360000"/>
                </a:lnTo>
                <a:close/>
              </a:path>
            </a:pathLst>
          </a:custGeom>
          <a:solidFill>
            <a:srgbClr val="156082"/>
          </a:solidFill>
          <a:ln>
            <a:noFill/>
          </a:ln>
        </p:spPr>
        <p:txBody>
          <a:bodyPr/>
          <a:lstStyle/>
          <a:p>
            <a:endParaRPr/>
          </a:p>
        </p:txBody>
      </p:sp>
      <p:sp>
        <p:nvSpPr>
          <p:cNvPr id="16" name="GridTopBar">
            <a:extLst>
              <a:ext uri="{FF2B5EF4-FFF2-40B4-BE49-F238E27FC236}">
                <a16:creationId xmlns:a16="http://schemas.microsoft.com/office/drawing/2014/main" id="{FB9E2FB5-DE40-CF53-59BE-FFF71ED13B1A}"/>
              </a:ext>
            </a:extLst>
          </p:cNvPr>
          <p:cNvSpPr/>
          <p:nvPr/>
        </p:nvSpPr>
        <p:spPr>
          <a:xfrm>
            <a:off x="1087503" y="3339693"/>
            <a:ext cx="90000" cy="365000"/>
          </a:xfrm>
          <a:prstGeom prst="rect">
            <a:avLst/>
          </a:prstGeom>
          <a:solidFill>
            <a:srgbClr val="156082"/>
          </a:solidFill>
          <a:ln>
            <a:noFill/>
          </a:ln>
        </p:spPr>
        <p:txBody>
          <a:bodyPr/>
          <a:lstStyle/>
          <a:p>
            <a:endParaRPr/>
          </a:p>
        </p:txBody>
      </p:sp>
      <p:sp>
        <p:nvSpPr>
          <p:cNvPr id="18" name="GridBotBar">
            <a:extLst>
              <a:ext uri="{FF2B5EF4-FFF2-40B4-BE49-F238E27FC236}">
                <a16:creationId xmlns:a16="http://schemas.microsoft.com/office/drawing/2014/main" id="{C6F5215A-F8E3-3365-E344-538F00C914BD}"/>
              </a:ext>
            </a:extLst>
          </p:cNvPr>
          <p:cNvSpPr/>
          <p:nvPr/>
        </p:nvSpPr>
        <p:spPr>
          <a:xfrm>
            <a:off x="1087593" y="4275945"/>
            <a:ext cx="90000" cy="355000"/>
          </a:xfrm>
          <a:prstGeom prst="rect">
            <a:avLst/>
          </a:prstGeom>
          <a:solidFill>
            <a:srgbClr val="156082"/>
          </a:solidFill>
          <a:ln>
            <a:noFill/>
          </a:ln>
        </p:spPr>
        <p:txBody>
          <a:bodyPr/>
          <a:lstStyle/>
          <a:p>
            <a:endParaRPr/>
          </a:p>
        </p:txBody>
      </p:sp>
      <p:cxnSp>
        <p:nvCxnSpPr>
          <p:cNvPr id="19" name="GridMeshTop">
            <a:extLst>
              <a:ext uri="{FF2B5EF4-FFF2-40B4-BE49-F238E27FC236}">
                <a16:creationId xmlns:a16="http://schemas.microsoft.com/office/drawing/2014/main" id="{B5A22264-BDE0-B33F-2ADE-BB67E72EE88F}"/>
              </a:ext>
            </a:extLst>
          </p:cNvPr>
          <p:cNvCxnSpPr/>
          <p:nvPr/>
        </p:nvCxnSpPr>
        <p:spPr>
          <a:xfrm>
            <a:off x="1087593" y="3705945"/>
            <a:ext cx="90000" cy="635"/>
          </a:xfrm>
          <a:prstGeom prst="line">
            <a:avLst/>
          </a:prstGeom>
          <a:ln w="19050">
            <a:prstDash val="solid"/>
          </a:ln>
        </p:spPr>
      </p:cxnSp>
      <p:cxnSp>
        <p:nvCxnSpPr>
          <p:cNvPr id="20" name="GridMesh0">
            <a:extLst>
              <a:ext uri="{FF2B5EF4-FFF2-40B4-BE49-F238E27FC236}">
                <a16:creationId xmlns:a16="http://schemas.microsoft.com/office/drawing/2014/main" id="{981B9044-FFAC-682F-9391-4B742432E54A}"/>
              </a:ext>
            </a:extLst>
          </p:cNvPr>
          <p:cNvCxnSpPr/>
          <p:nvPr/>
        </p:nvCxnSpPr>
        <p:spPr>
          <a:xfrm>
            <a:off x="1087593" y="3740945"/>
            <a:ext cx="90000" cy="635"/>
          </a:xfrm>
          <a:prstGeom prst="line">
            <a:avLst/>
          </a:prstGeom>
          <a:ln w="12700">
            <a:prstDash val="dash"/>
          </a:ln>
        </p:spPr>
      </p:cxnSp>
      <p:cxnSp>
        <p:nvCxnSpPr>
          <p:cNvPr id="21" name="GridMesh1">
            <a:extLst>
              <a:ext uri="{FF2B5EF4-FFF2-40B4-BE49-F238E27FC236}">
                <a16:creationId xmlns:a16="http://schemas.microsoft.com/office/drawing/2014/main" id="{CEDD01CD-130E-B04B-11F0-96F462767AA7}"/>
              </a:ext>
            </a:extLst>
          </p:cNvPr>
          <p:cNvCxnSpPr/>
          <p:nvPr/>
        </p:nvCxnSpPr>
        <p:spPr>
          <a:xfrm>
            <a:off x="1087593" y="3815945"/>
            <a:ext cx="90000" cy="635"/>
          </a:xfrm>
          <a:prstGeom prst="line">
            <a:avLst/>
          </a:prstGeom>
          <a:ln w="12700">
            <a:prstDash val="dash"/>
          </a:ln>
        </p:spPr>
      </p:cxnSp>
      <p:cxnSp>
        <p:nvCxnSpPr>
          <p:cNvPr id="22" name="GridMesh2">
            <a:extLst>
              <a:ext uri="{FF2B5EF4-FFF2-40B4-BE49-F238E27FC236}">
                <a16:creationId xmlns:a16="http://schemas.microsoft.com/office/drawing/2014/main" id="{C4964869-7EDF-FFA8-22DE-9DA3044CF376}"/>
              </a:ext>
            </a:extLst>
          </p:cNvPr>
          <p:cNvCxnSpPr/>
          <p:nvPr/>
        </p:nvCxnSpPr>
        <p:spPr>
          <a:xfrm>
            <a:off x="1087593" y="3890945"/>
            <a:ext cx="90000" cy="635"/>
          </a:xfrm>
          <a:prstGeom prst="line">
            <a:avLst/>
          </a:prstGeom>
          <a:ln w="12700">
            <a:prstDash val="dash"/>
          </a:ln>
        </p:spPr>
      </p:cxnSp>
      <p:cxnSp>
        <p:nvCxnSpPr>
          <p:cNvPr id="23" name="GridMesh3">
            <a:extLst>
              <a:ext uri="{FF2B5EF4-FFF2-40B4-BE49-F238E27FC236}">
                <a16:creationId xmlns:a16="http://schemas.microsoft.com/office/drawing/2014/main" id="{D9729485-1B64-0DA1-B9F3-91A7CE74897F}"/>
              </a:ext>
            </a:extLst>
          </p:cNvPr>
          <p:cNvCxnSpPr/>
          <p:nvPr/>
        </p:nvCxnSpPr>
        <p:spPr>
          <a:xfrm>
            <a:off x="1087593" y="3940945"/>
            <a:ext cx="90000" cy="635"/>
          </a:xfrm>
          <a:prstGeom prst="line">
            <a:avLst/>
          </a:prstGeom>
          <a:ln w="12700">
            <a:prstDash val="dash"/>
          </a:ln>
        </p:spPr>
      </p:cxnSp>
      <p:cxnSp>
        <p:nvCxnSpPr>
          <p:cNvPr id="25" name="GridMesh4">
            <a:extLst>
              <a:ext uri="{FF2B5EF4-FFF2-40B4-BE49-F238E27FC236}">
                <a16:creationId xmlns:a16="http://schemas.microsoft.com/office/drawing/2014/main" id="{0A85F74A-44FB-0FC5-CB5D-AB6D94891BA7}"/>
              </a:ext>
            </a:extLst>
          </p:cNvPr>
          <p:cNvCxnSpPr/>
          <p:nvPr/>
        </p:nvCxnSpPr>
        <p:spPr>
          <a:xfrm>
            <a:off x="1087593" y="4015945"/>
            <a:ext cx="90000" cy="635"/>
          </a:xfrm>
          <a:prstGeom prst="line">
            <a:avLst/>
          </a:prstGeom>
          <a:ln w="12700">
            <a:prstDash val="dash"/>
          </a:ln>
        </p:spPr>
      </p:cxnSp>
      <p:cxnSp>
        <p:nvCxnSpPr>
          <p:cNvPr id="28" name="GridMesh5">
            <a:extLst>
              <a:ext uri="{FF2B5EF4-FFF2-40B4-BE49-F238E27FC236}">
                <a16:creationId xmlns:a16="http://schemas.microsoft.com/office/drawing/2014/main" id="{A7EF3EF8-B69C-4652-5BCD-4A9D3997690E}"/>
              </a:ext>
            </a:extLst>
          </p:cNvPr>
          <p:cNvCxnSpPr/>
          <p:nvPr/>
        </p:nvCxnSpPr>
        <p:spPr>
          <a:xfrm>
            <a:off x="1087593" y="4090945"/>
            <a:ext cx="90000" cy="635"/>
          </a:xfrm>
          <a:prstGeom prst="line">
            <a:avLst/>
          </a:prstGeom>
          <a:ln w="12700">
            <a:prstDash val="dash"/>
          </a:ln>
        </p:spPr>
      </p:cxnSp>
      <p:cxnSp>
        <p:nvCxnSpPr>
          <p:cNvPr id="29" name="GridMesh6">
            <a:extLst>
              <a:ext uri="{FF2B5EF4-FFF2-40B4-BE49-F238E27FC236}">
                <a16:creationId xmlns:a16="http://schemas.microsoft.com/office/drawing/2014/main" id="{3F05A163-E521-6D6B-5462-F85829CCF6B0}"/>
              </a:ext>
            </a:extLst>
          </p:cNvPr>
          <p:cNvCxnSpPr/>
          <p:nvPr/>
        </p:nvCxnSpPr>
        <p:spPr>
          <a:xfrm>
            <a:off x="1087593" y="4165945"/>
            <a:ext cx="90000" cy="635"/>
          </a:xfrm>
          <a:prstGeom prst="line">
            <a:avLst/>
          </a:prstGeom>
          <a:ln w="12700">
            <a:prstDash val="dash"/>
          </a:ln>
        </p:spPr>
      </p:cxnSp>
      <p:cxnSp>
        <p:nvCxnSpPr>
          <p:cNvPr id="30" name="GridMesh7">
            <a:extLst>
              <a:ext uri="{FF2B5EF4-FFF2-40B4-BE49-F238E27FC236}">
                <a16:creationId xmlns:a16="http://schemas.microsoft.com/office/drawing/2014/main" id="{9A283E08-F431-A77B-092B-714B685203FC}"/>
              </a:ext>
            </a:extLst>
          </p:cNvPr>
          <p:cNvCxnSpPr/>
          <p:nvPr/>
        </p:nvCxnSpPr>
        <p:spPr>
          <a:xfrm>
            <a:off x="1087593" y="4215945"/>
            <a:ext cx="90000" cy="635"/>
          </a:xfrm>
          <a:prstGeom prst="line">
            <a:avLst/>
          </a:prstGeom>
          <a:ln w="12700">
            <a:prstDash val="dash"/>
          </a:ln>
        </p:spPr>
      </p:cxnSp>
      <p:cxnSp>
        <p:nvCxnSpPr>
          <p:cNvPr id="32" name="GridMeshBot">
            <a:extLst>
              <a:ext uri="{FF2B5EF4-FFF2-40B4-BE49-F238E27FC236}">
                <a16:creationId xmlns:a16="http://schemas.microsoft.com/office/drawing/2014/main" id="{CD026749-F1F8-C01E-489F-6897CAC927FC}"/>
              </a:ext>
            </a:extLst>
          </p:cNvPr>
          <p:cNvCxnSpPr/>
          <p:nvPr/>
        </p:nvCxnSpPr>
        <p:spPr>
          <a:xfrm>
            <a:off x="1087593" y="4275945"/>
            <a:ext cx="90000" cy="635"/>
          </a:xfrm>
          <a:prstGeom prst="line">
            <a:avLst/>
          </a:prstGeom>
          <a:ln w="19050">
            <a:prstDash val="solid"/>
          </a:ln>
        </p:spPr>
      </p:cxnSp>
      <p:sp>
        <p:nvSpPr>
          <p:cNvPr id="33" name="AnodeTop">
            <a:extLst>
              <a:ext uri="{FF2B5EF4-FFF2-40B4-BE49-F238E27FC236}">
                <a16:creationId xmlns:a16="http://schemas.microsoft.com/office/drawing/2014/main" id="{2C4BF295-273C-501A-8440-4A59E72C9FC4}"/>
              </a:ext>
            </a:extLst>
          </p:cNvPr>
          <p:cNvSpPr/>
          <p:nvPr/>
        </p:nvSpPr>
        <p:spPr>
          <a:xfrm>
            <a:off x="3466249" y="3230945"/>
            <a:ext cx="285000" cy="440000"/>
          </a:xfrm>
          <a:prstGeom prst="roundRect">
            <a:avLst/>
          </a:prstGeom>
          <a:solidFill>
            <a:srgbClr val="0E2841"/>
          </a:solidFill>
          <a:ln>
            <a:noFill/>
          </a:ln>
        </p:spPr>
        <p:txBody>
          <a:bodyPr/>
          <a:lstStyle/>
          <a:p>
            <a:endParaRPr/>
          </a:p>
        </p:txBody>
      </p:sp>
      <p:sp>
        <p:nvSpPr>
          <p:cNvPr id="34" name="AnodeBot">
            <a:extLst>
              <a:ext uri="{FF2B5EF4-FFF2-40B4-BE49-F238E27FC236}">
                <a16:creationId xmlns:a16="http://schemas.microsoft.com/office/drawing/2014/main" id="{943C4850-02D3-36AB-4FB1-6B2F3EE74862}"/>
              </a:ext>
            </a:extLst>
          </p:cNvPr>
          <p:cNvSpPr/>
          <p:nvPr/>
        </p:nvSpPr>
        <p:spPr>
          <a:xfrm>
            <a:off x="3466249" y="4300943"/>
            <a:ext cx="285000" cy="440001"/>
          </a:xfrm>
          <a:prstGeom prst="roundRect">
            <a:avLst/>
          </a:prstGeom>
          <a:solidFill>
            <a:srgbClr val="0E2841"/>
          </a:solidFill>
          <a:ln>
            <a:noFill/>
          </a:ln>
        </p:spPr>
        <p:txBody>
          <a:bodyPr/>
          <a:lstStyle/>
          <a:p>
            <a:endParaRPr/>
          </a:p>
        </p:txBody>
      </p:sp>
      <p:cxnSp>
        <p:nvCxnSpPr>
          <p:cNvPr id="35" name="ArrCathode">
            <a:extLst>
              <a:ext uri="{FF2B5EF4-FFF2-40B4-BE49-F238E27FC236}">
                <a16:creationId xmlns:a16="http://schemas.microsoft.com/office/drawing/2014/main" id="{2597EFEF-44D4-C929-D228-E98A41D78C9A}"/>
              </a:ext>
            </a:extLst>
          </p:cNvPr>
          <p:cNvCxnSpPr/>
          <p:nvPr/>
        </p:nvCxnSpPr>
        <p:spPr>
          <a:xfrm flipV="1">
            <a:off x="1032593" y="4600945"/>
            <a:ext cx="635" cy="270000"/>
          </a:xfrm>
          <a:prstGeom prst="line">
            <a:avLst/>
          </a:prstGeom>
          <a:ln w="12700">
            <a:prstDash val="solid"/>
          </a:ln>
        </p:spPr>
      </p:cxnSp>
      <p:cxnSp>
        <p:nvCxnSpPr>
          <p:cNvPr id="36" name="ArrGrid">
            <a:extLst>
              <a:ext uri="{FF2B5EF4-FFF2-40B4-BE49-F238E27FC236}">
                <a16:creationId xmlns:a16="http://schemas.microsoft.com/office/drawing/2014/main" id="{BA13C0B5-A1ED-C3C1-50CE-DFB8C620B120}"/>
              </a:ext>
            </a:extLst>
          </p:cNvPr>
          <p:cNvCxnSpPr/>
          <p:nvPr/>
        </p:nvCxnSpPr>
        <p:spPr>
          <a:xfrm flipH="1">
            <a:off x="1147593" y="2950945"/>
            <a:ext cx="285000" cy="440000"/>
          </a:xfrm>
          <a:prstGeom prst="line">
            <a:avLst/>
          </a:prstGeom>
          <a:ln w="12700">
            <a:prstDash val="solid"/>
          </a:ln>
        </p:spPr>
      </p:cxnSp>
      <p:cxnSp>
        <p:nvCxnSpPr>
          <p:cNvPr id="37" name="ArrFocus">
            <a:extLst>
              <a:ext uri="{FF2B5EF4-FFF2-40B4-BE49-F238E27FC236}">
                <a16:creationId xmlns:a16="http://schemas.microsoft.com/office/drawing/2014/main" id="{2FD2668E-FD99-C687-D90A-EF107373A570}"/>
              </a:ext>
            </a:extLst>
          </p:cNvPr>
          <p:cNvCxnSpPr/>
          <p:nvPr/>
        </p:nvCxnSpPr>
        <p:spPr>
          <a:xfrm flipH="1">
            <a:off x="1872593" y="2925945"/>
            <a:ext cx="500000" cy="395000"/>
          </a:xfrm>
          <a:prstGeom prst="line">
            <a:avLst/>
          </a:prstGeom>
          <a:ln w="12700">
            <a:prstDash val="solid"/>
          </a:ln>
        </p:spPr>
      </p:cxnSp>
      <p:cxnSp>
        <p:nvCxnSpPr>
          <p:cNvPr id="44" name="ArrAnode">
            <a:extLst>
              <a:ext uri="{FF2B5EF4-FFF2-40B4-BE49-F238E27FC236}">
                <a16:creationId xmlns:a16="http://schemas.microsoft.com/office/drawing/2014/main" id="{D1524C91-1182-B8E4-CE63-0178D2658C94}"/>
              </a:ext>
            </a:extLst>
          </p:cNvPr>
          <p:cNvCxnSpPr/>
          <p:nvPr/>
        </p:nvCxnSpPr>
        <p:spPr>
          <a:xfrm flipH="1">
            <a:off x="4082658" y="2651128"/>
            <a:ext cx="195000" cy="440000"/>
          </a:xfrm>
          <a:prstGeom prst="line">
            <a:avLst/>
          </a:prstGeom>
          <a:ln w="12700">
            <a:prstDash val="solid"/>
          </a:ln>
        </p:spPr>
      </p:cxnSp>
      <p:sp>
        <p:nvSpPr>
          <p:cNvPr id="45" name="LblHeater">
            <a:extLst>
              <a:ext uri="{FF2B5EF4-FFF2-40B4-BE49-F238E27FC236}">
                <a16:creationId xmlns:a16="http://schemas.microsoft.com/office/drawing/2014/main" id="{FACC1B51-79AB-CFAA-2D6C-3FA7CC17E76D}"/>
              </a:ext>
            </a:extLst>
          </p:cNvPr>
          <p:cNvSpPr txBox="1"/>
          <p:nvPr/>
        </p:nvSpPr>
        <p:spPr>
          <a:xfrm>
            <a:off x="306330" y="2887111"/>
            <a:ext cx="800000" cy="325400"/>
          </a:xfrm>
          <a:prstGeom prst="rect">
            <a:avLst/>
          </a:prstGeom>
          <a:noFill/>
          <a:ln>
            <a:noFill/>
          </a:ln>
        </p:spPr>
        <p:txBody>
          <a:bodyPr wrap="none" anchor="t">
            <a:noAutofit/>
          </a:bodyPr>
          <a:lstStyle/>
          <a:p>
            <a:pPr algn="just"/>
            <a:r>
              <a:rPr lang="en-US" sz="1400">
                <a:solidFill>
                  <a:srgbClr val="0E2841"/>
                </a:solidFill>
                <a:latin typeface="Aptos"/>
              </a:rPr>
              <a:t>Heater</a:t>
            </a:r>
          </a:p>
        </p:txBody>
      </p:sp>
      <p:sp>
        <p:nvSpPr>
          <p:cNvPr id="46" name="LblGrid">
            <a:extLst>
              <a:ext uri="{FF2B5EF4-FFF2-40B4-BE49-F238E27FC236}">
                <a16:creationId xmlns:a16="http://schemas.microsoft.com/office/drawing/2014/main" id="{B05A602D-9F52-B757-7EC7-A4A47CC9CE9B}"/>
              </a:ext>
            </a:extLst>
          </p:cNvPr>
          <p:cNvSpPr txBox="1"/>
          <p:nvPr/>
        </p:nvSpPr>
        <p:spPr>
          <a:xfrm>
            <a:off x="1002593" y="4918007"/>
            <a:ext cx="1380785" cy="373335"/>
          </a:xfrm>
          <a:prstGeom prst="rect">
            <a:avLst/>
          </a:prstGeom>
          <a:noFill/>
          <a:ln>
            <a:noFill/>
          </a:ln>
        </p:spPr>
        <p:txBody>
          <a:bodyPr wrap="none" anchor="t">
            <a:noAutofit/>
          </a:bodyPr>
          <a:lstStyle/>
          <a:p>
            <a:pPr algn="l"/>
            <a:r>
              <a:rPr lang="en-US" sz="1400">
                <a:latin typeface="Aptos"/>
              </a:rPr>
              <a:t>Control grid</a:t>
            </a:r>
          </a:p>
        </p:txBody>
      </p:sp>
      <p:sp>
        <p:nvSpPr>
          <p:cNvPr id="47" name="LblFocus">
            <a:extLst>
              <a:ext uri="{FF2B5EF4-FFF2-40B4-BE49-F238E27FC236}">
                <a16:creationId xmlns:a16="http://schemas.microsoft.com/office/drawing/2014/main" id="{C9F89F23-7143-38E4-2423-B3CD3BC56D99}"/>
              </a:ext>
            </a:extLst>
          </p:cNvPr>
          <p:cNvSpPr txBox="1"/>
          <p:nvPr/>
        </p:nvSpPr>
        <p:spPr>
          <a:xfrm>
            <a:off x="955093" y="2888363"/>
            <a:ext cx="1835000" cy="325400"/>
          </a:xfrm>
          <a:prstGeom prst="rect">
            <a:avLst/>
          </a:prstGeom>
          <a:noFill/>
          <a:ln>
            <a:noFill/>
          </a:ln>
        </p:spPr>
        <p:txBody>
          <a:bodyPr wrap="none" anchor="t">
            <a:noAutofit/>
          </a:bodyPr>
          <a:lstStyle/>
          <a:p>
            <a:pPr algn="l"/>
            <a:r>
              <a:rPr lang="en-US" sz="1400">
                <a:solidFill>
                  <a:srgbClr val="156082"/>
                </a:solidFill>
                <a:latin typeface="Aptos"/>
              </a:rPr>
              <a:t>Focusing electrode</a:t>
            </a:r>
          </a:p>
        </p:txBody>
      </p:sp>
      <p:sp>
        <p:nvSpPr>
          <p:cNvPr id="48" name="LblAnode">
            <a:extLst>
              <a:ext uri="{FF2B5EF4-FFF2-40B4-BE49-F238E27FC236}">
                <a16:creationId xmlns:a16="http://schemas.microsoft.com/office/drawing/2014/main" id="{DEC3B5C5-8D11-E3CD-F94E-FE36BC05602F}"/>
              </a:ext>
            </a:extLst>
          </p:cNvPr>
          <p:cNvSpPr txBox="1"/>
          <p:nvPr/>
        </p:nvSpPr>
        <p:spPr>
          <a:xfrm>
            <a:off x="3300872" y="2898301"/>
            <a:ext cx="587326" cy="317700"/>
          </a:xfrm>
          <a:prstGeom prst="rect">
            <a:avLst/>
          </a:prstGeom>
          <a:noFill/>
          <a:ln>
            <a:noFill/>
          </a:ln>
        </p:spPr>
        <p:txBody>
          <a:bodyPr wrap="none" anchor="t">
            <a:noAutofit/>
          </a:bodyPr>
          <a:lstStyle/>
          <a:p>
            <a:pPr algn="l"/>
            <a:r>
              <a:rPr lang="en-US" sz="1400">
                <a:solidFill>
                  <a:srgbClr val="0E2841"/>
                </a:solidFill>
                <a:latin typeface="Aptos"/>
              </a:rPr>
              <a:t>Anode</a:t>
            </a:r>
          </a:p>
        </p:txBody>
      </p:sp>
      <p:sp>
        <p:nvSpPr>
          <p:cNvPr id="49" name="LblBeam">
            <a:extLst>
              <a:ext uri="{FF2B5EF4-FFF2-40B4-BE49-F238E27FC236}">
                <a16:creationId xmlns:a16="http://schemas.microsoft.com/office/drawing/2014/main" id="{5B79A2FC-366C-3D62-6A69-106F231D2F4E}"/>
              </a:ext>
            </a:extLst>
          </p:cNvPr>
          <p:cNvSpPr txBox="1"/>
          <p:nvPr/>
        </p:nvSpPr>
        <p:spPr>
          <a:xfrm>
            <a:off x="1640093" y="3828995"/>
            <a:ext cx="1465000" cy="355000"/>
          </a:xfrm>
          <a:prstGeom prst="rect">
            <a:avLst/>
          </a:prstGeom>
          <a:noFill/>
          <a:ln>
            <a:noFill/>
          </a:ln>
        </p:spPr>
        <p:txBody>
          <a:bodyPr wrap="none" anchor="t">
            <a:noAutofit/>
          </a:bodyPr>
          <a:lstStyle/>
          <a:p>
            <a:pPr algn="ctr"/>
            <a:r>
              <a:rPr lang="en-US" sz="1400" b="1">
                <a:solidFill>
                  <a:srgbClr val="156082"/>
                </a:solidFill>
                <a:latin typeface="Aptos"/>
              </a:rPr>
              <a:t>Electron beam</a:t>
            </a:r>
          </a:p>
        </p:txBody>
      </p:sp>
      <p:cxnSp>
        <p:nvCxnSpPr>
          <p:cNvPr id="50" name="CathodeWire">
            <a:extLst>
              <a:ext uri="{FF2B5EF4-FFF2-40B4-BE49-F238E27FC236}">
                <a16:creationId xmlns:a16="http://schemas.microsoft.com/office/drawing/2014/main" id="{4B865302-D368-1A2B-201F-242DCFED07A0}"/>
              </a:ext>
            </a:extLst>
          </p:cNvPr>
          <p:cNvCxnSpPr/>
          <p:nvPr/>
        </p:nvCxnSpPr>
        <p:spPr>
          <a:xfrm>
            <a:off x="532593" y="4740945"/>
            <a:ext cx="635" cy="340000"/>
          </a:xfrm>
          <a:prstGeom prst="line">
            <a:avLst/>
          </a:prstGeom>
          <a:ln w="19050">
            <a:prstDash val="solid"/>
          </a:ln>
        </p:spPr>
      </p:cxnSp>
      <p:cxnSp>
        <p:nvCxnSpPr>
          <p:cNvPr id="51" name="AnodeWire">
            <a:extLst>
              <a:ext uri="{FF2B5EF4-FFF2-40B4-BE49-F238E27FC236}">
                <a16:creationId xmlns:a16="http://schemas.microsoft.com/office/drawing/2014/main" id="{3B081EBC-48CE-61CC-BA27-DDB643D93479}"/>
              </a:ext>
            </a:extLst>
          </p:cNvPr>
          <p:cNvCxnSpPr/>
          <p:nvPr/>
        </p:nvCxnSpPr>
        <p:spPr>
          <a:xfrm>
            <a:off x="4082658" y="4441128"/>
            <a:ext cx="635" cy="340000"/>
          </a:xfrm>
          <a:prstGeom prst="line">
            <a:avLst/>
          </a:prstGeom>
          <a:ln w="19050">
            <a:prstDash val="solid"/>
          </a:ln>
        </p:spPr>
      </p:cxnSp>
      <p:cxnSp>
        <p:nvCxnSpPr>
          <p:cNvPr id="52" name="GridWireV">
            <a:extLst>
              <a:ext uri="{FF2B5EF4-FFF2-40B4-BE49-F238E27FC236}">
                <a16:creationId xmlns:a16="http://schemas.microsoft.com/office/drawing/2014/main" id="{B69F8F8F-AEE3-522C-1E21-69D7285CED1F}"/>
              </a:ext>
            </a:extLst>
          </p:cNvPr>
          <p:cNvCxnSpPr/>
          <p:nvPr/>
        </p:nvCxnSpPr>
        <p:spPr>
          <a:xfrm>
            <a:off x="1132593" y="4630945"/>
            <a:ext cx="635" cy="700000"/>
          </a:xfrm>
          <a:prstGeom prst="line">
            <a:avLst/>
          </a:prstGeom>
          <a:ln w="19050">
            <a:prstDash val="solid"/>
          </a:ln>
        </p:spPr>
      </p:cxnSp>
      <p:sp>
        <p:nvSpPr>
          <p:cNvPr id="53" name="Rectangle 52">
            <a:extLst>
              <a:ext uri="{FF2B5EF4-FFF2-40B4-BE49-F238E27FC236}">
                <a16:creationId xmlns:a16="http://schemas.microsoft.com/office/drawing/2014/main" id="{84990CEB-209B-4D57-1B60-5EDF581A0261}"/>
              </a:ext>
            </a:extLst>
          </p:cNvPr>
          <p:cNvSpPr/>
          <p:nvPr/>
        </p:nvSpPr>
        <p:spPr>
          <a:xfrm>
            <a:off x="449974" y="3243363"/>
            <a:ext cx="545635" cy="1497582"/>
          </a:xfrm>
          <a:prstGeom prst="rect">
            <a:avLst/>
          </a:prstGeom>
          <a:solidFill>
            <a:srgbClr val="0E2841"/>
          </a:solidFill>
          <a:ln>
            <a:solidFill>
              <a:srgbClr val="0E28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4" name="Straight Connector 53">
            <a:extLst>
              <a:ext uri="{FF2B5EF4-FFF2-40B4-BE49-F238E27FC236}">
                <a16:creationId xmlns:a16="http://schemas.microsoft.com/office/drawing/2014/main" id="{950687DF-0F18-9412-4BF3-5ED1D08B1007}"/>
              </a:ext>
            </a:extLst>
          </p:cNvPr>
          <p:cNvCxnSpPr>
            <a:cxnSpLocks/>
          </p:cNvCxnSpPr>
          <p:nvPr/>
        </p:nvCxnSpPr>
        <p:spPr>
          <a:xfrm>
            <a:off x="1106330" y="3705945"/>
            <a:ext cx="0" cy="570000"/>
          </a:xfrm>
          <a:prstGeom prst="line">
            <a:avLst/>
          </a:prstGeom>
          <a:ln w="38100" cap="flat" cmpd="sng" algn="ctr">
            <a:solidFill>
              <a:schemeClr val="tx1">
                <a:lumMod val="95000"/>
                <a:lumOff val="5000"/>
              </a:schemeClr>
            </a:solidFill>
            <a:prstDash val="sysDot"/>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5" name="Straight Connector 54">
            <a:extLst>
              <a:ext uri="{FF2B5EF4-FFF2-40B4-BE49-F238E27FC236}">
                <a16:creationId xmlns:a16="http://schemas.microsoft.com/office/drawing/2014/main" id="{2FD8EBAC-B590-E08E-F08C-2F94E878E018}"/>
              </a:ext>
            </a:extLst>
          </p:cNvPr>
          <p:cNvCxnSpPr>
            <a:cxnSpLocks/>
          </p:cNvCxnSpPr>
          <p:nvPr/>
        </p:nvCxnSpPr>
        <p:spPr>
          <a:xfrm>
            <a:off x="1106330" y="3705945"/>
            <a:ext cx="0" cy="570000"/>
          </a:xfrm>
          <a:prstGeom prst="line">
            <a:avLst/>
          </a:prstGeom>
          <a:ln w="38100">
            <a:solidFill>
              <a:srgbClr val="000000">
                <a:alpha val="20000"/>
              </a:srgbClr>
            </a:solidFill>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56" name="LblGrid">
            <a:extLst>
              <a:ext uri="{FF2B5EF4-FFF2-40B4-BE49-F238E27FC236}">
                <a16:creationId xmlns:a16="http://schemas.microsoft.com/office/drawing/2014/main" id="{9F812D5D-C376-9EB5-8314-C103B2D32083}"/>
              </a:ext>
            </a:extLst>
          </p:cNvPr>
          <p:cNvSpPr txBox="1"/>
          <p:nvPr/>
        </p:nvSpPr>
        <p:spPr>
          <a:xfrm>
            <a:off x="42201" y="4908007"/>
            <a:ext cx="1380785" cy="373335"/>
          </a:xfrm>
          <a:prstGeom prst="rect">
            <a:avLst/>
          </a:prstGeom>
          <a:noFill/>
          <a:ln>
            <a:noFill/>
          </a:ln>
        </p:spPr>
        <p:txBody>
          <a:bodyPr wrap="none" anchor="t">
            <a:noAutofit/>
          </a:bodyPr>
          <a:lstStyle/>
          <a:p>
            <a:pPr algn="l"/>
            <a:r>
              <a:rPr lang="en-US" sz="1400">
                <a:solidFill>
                  <a:srgbClr val="E97132"/>
                </a:solidFill>
                <a:latin typeface="Aptos"/>
              </a:rPr>
              <a:t>Cathode</a:t>
            </a:r>
          </a:p>
        </p:txBody>
      </p:sp>
      <p:cxnSp>
        <p:nvCxnSpPr>
          <p:cNvPr id="57" name="Straight Arrow Connector 56">
            <a:extLst>
              <a:ext uri="{FF2B5EF4-FFF2-40B4-BE49-F238E27FC236}">
                <a16:creationId xmlns:a16="http://schemas.microsoft.com/office/drawing/2014/main" id="{53299C26-EC2F-245B-CDE1-FF7F39582B58}"/>
              </a:ext>
            </a:extLst>
          </p:cNvPr>
          <p:cNvCxnSpPr>
            <a:cxnSpLocks/>
          </p:cNvCxnSpPr>
          <p:nvPr/>
        </p:nvCxnSpPr>
        <p:spPr>
          <a:xfrm flipV="1">
            <a:off x="522811" y="4595945"/>
            <a:ext cx="440209" cy="385000"/>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cxnSp>
        <p:nvCxnSpPr>
          <p:cNvPr id="58" name="Straight Arrow Connector 57">
            <a:extLst>
              <a:ext uri="{FF2B5EF4-FFF2-40B4-BE49-F238E27FC236}">
                <a16:creationId xmlns:a16="http://schemas.microsoft.com/office/drawing/2014/main" id="{7DDA42B8-5F7B-405F-32C2-3923FF30C4E8}"/>
              </a:ext>
            </a:extLst>
          </p:cNvPr>
          <p:cNvCxnSpPr>
            <a:cxnSpLocks/>
          </p:cNvCxnSpPr>
          <p:nvPr/>
        </p:nvCxnSpPr>
        <p:spPr>
          <a:xfrm flipH="1" flipV="1">
            <a:off x="1186958" y="4357195"/>
            <a:ext cx="372985" cy="560812"/>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
        <p:nvSpPr>
          <p:cNvPr id="59" name="HeaterL">
            <a:extLst>
              <a:ext uri="{FF2B5EF4-FFF2-40B4-BE49-F238E27FC236}">
                <a16:creationId xmlns:a16="http://schemas.microsoft.com/office/drawing/2014/main" id="{503CBE6F-4575-B22E-B7A2-9F65C2D598EE}"/>
              </a:ext>
            </a:extLst>
          </p:cNvPr>
          <p:cNvSpPr/>
          <p:nvPr/>
        </p:nvSpPr>
        <p:spPr>
          <a:xfrm>
            <a:off x="654468" y="3356345"/>
            <a:ext cx="115000" cy="1210000"/>
          </a:xfrm>
          <a:custGeom>
            <a:avLst/>
            <a:gdLst/>
            <a:ahLst/>
            <a:cxnLst/>
            <a:rect l="0" t="0" r="115000" b="1210000"/>
            <a:pathLst>
              <a:path w="115000" h="1210000">
                <a:moveTo>
                  <a:pt x="635" y="635"/>
                </a:moveTo>
                <a:lnTo>
                  <a:pt x="115000" y="110000"/>
                </a:lnTo>
                <a:lnTo>
                  <a:pt x="635" y="220000"/>
                </a:lnTo>
                <a:lnTo>
                  <a:pt x="115000" y="330000"/>
                </a:lnTo>
                <a:lnTo>
                  <a:pt x="635" y="440000"/>
                </a:lnTo>
                <a:lnTo>
                  <a:pt x="115000" y="550000"/>
                </a:lnTo>
                <a:lnTo>
                  <a:pt x="635" y="660000"/>
                </a:lnTo>
                <a:lnTo>
                  <a:pt x="115000" y="770000"/>
                </a:lnTo>
                <a:lnTo>
                  <a:pt x="635" y="880000"/>
                </a:lnTo>
                <a:lnTo>
                  <a:pt x="115000" y="990000"/>
                </a:lnTo>
                <a:lnTo>
                  <a:pt x="635" y="1100000"/>
                </a:lnTo>
                <a:lnTo>
                  <a:pt x="115000" y="1210000"/>
                </a:lnTo>
              </a:path>
            </a:pathLst>
          </a:custGeom>
          <a:noFill/>
          <a:ln w="35560">
            <a:solidFill>
              <a:srgbClr val="FF0000"/>
            </a:solidFill>
            <a:round/>
          </a:ln>
        </p:spPr>
        <p:txBody>
          <a:bodyPr/>
          <a:lstStyle/>
          <a:p>
            <a:endParaRPr/>
          </a:p>
        </p:txBody>
      </p:sp>
      <p:sp>
        <p:nvSpPr>
          <p:cNvPr id="61" name="Rectangle 60">
            <a:extLst>
              <a:ext uri="{FF2B5EF4-FFF2-40B4-BE49-F238E27FC236}">
                <a16:creationId xmlns:a16="http://schemas.microsoft.com/office/drawing/2014/main" id="{5D981CC1-95B0-C49A-268F-BE0652D81C65}"/>
              </a:ext>
            </a:extLst>
          </p:cNvPr>
          <p:cNvSpPr/>
          <p:nvPr/>
        </p:nvSpPr>
        <p:spPr>
          <a:xfrm>
            <a:off x="6271780" y="3002022"/>
            <a:ext cx="917375" cy="369332"/>
          </a:xfrm>
          <a:prstGeom prst="rect">
            <a:avLst/>
          </a:prstGeom>
          <a:solidFill>
            <a:srgbClr val="3161AD"/>
          </a:solidFill>
          <a:ln>
            <a:solidFill>
              <a:srgbClr val="3161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F9EFFAE4-4039-262E-6D0D-E9E5FB4C4CB0}"/>
              </a:ext>
            </a:extLst>
          </p:cNvPr>
          <p:cNvSpPr/>
          <p:nvPr/>
        </p:nvSpPr>
        <p:spPr>
          <a:xfrm>
            <a:off x="7696042" y="2553494"/>
            <a:ext cx="941832" cy="81786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a:extLst>
              <a:ext uri="{FF2B5EF4-FFF2-40B4-BE49-F238E27FC236}">
                <a16:creationId xmlns:a16="http://schemas.microsoft.com/office/drawing/2014/main" id="{88EA8141-D0FB-0584-7144-4663051C004E}"/>
              </a:ext>
            </a:extLst>
          </p:cNvPr>
          <p:cNvSpPr/>
          <p:nvPr/>
        </p:nvSpPr>
        <p:spPr>
          <a:xfrm>
            <a:off x="9144761" y="2699270"/>
            <a:ext cx="941832" cy="64922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a:extLst>
              <a:ext uri="{FF2B5EF4-FFF2-40B4-BE49-F238E27FC236}">
                <a16:creationId xmlns:a16="http://schemas.microsoft.com/office/drawing/2014/main" id="{C76DD2A2-D2B5-0CC2-921E-D039F81D4C8A}"/>
              </a:ext>
            </a:extLst>
          </p:cNvPr>
          <p:cNvSpPr/>
          <p:nvPr/>
        </p:nvSpPr>
        <p:spPr>
          <a:xfrm>
            <a:off x="10593479" y="2339414"/>
            <a:ext cx="941832" cy="100908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a:extLst>
              <a:ext uri="{FF2B5EF4-FFF2-40B4-BE49-F238E27FC236}">
                <a16:creationId xmlns:a16="http://schemas.microsoft.com/office/drawing/2014/main" id="{1DD394EF-7BA4-E669-FBC1-3898F2EF3503}"/>
              </a:ext>
            </a:extLst>
          </p:cNvPr>
          <p:cNvSpPr txBox="1"/>
          <p:nvPr/>
        </p:nvSpPr>
        <p:spPr>
          <a:xfrm>
            <a:off x="7753193" y="1851220"/>
            <a:ext cx="851770" cy="369332"/>
          </a:xfrm>
          <a:prstGeom prst="rect">
            <a:avLst/>
          </a:prstGeom>
          <a:noFill/>
        </p:spPr>
        <p:txBody>
          <a:bodyPr wrap="square" rtlCol="0">
            <a:spAutoFit/>
          </a:bodyPr>
          <a:lstStyle/>
          <a:p>
            <a:r>
              <a:rPr lang="en-US" b="1"/>
              <a:t>4.1 </a:t>
            </a:r>
            <a:r>
              <a:rPr lang="en-US" b="1" err="1"/>
              <a:t>nC</a:t>
            </a:r>
            <a:endParaRPr lang="en-GB" b="1"/>
          </a:p>
        </p:txBody>
      </p:sp>
      <p:sp>
        <p:nvSpPr>
          <p:cNvPr id="67" name="TextBox 66">
            <a:extLst>
              <a:ext uri="{FF2B5EF4-FFF2-40B4-BE49-F238E27FC236}">
                <a16:creationId xmlns:a16="http://schemas.microsoft.com/office/drawing/2014/main" id="{4A08E97D-B7E2-D36D-E794-4D782C6B2766}"/>
              </a:ext>
            </a:extLst>
          </p:cNvPr>
          <p:cNvSpPr txBox="1"/>
          <p:nvPr/>
        </p:nvSpPr>
        <p:spPr>
          <a:xfrm>
            <a:off x="6321501" y="1847372"/>
            <a:ext cx="851770" cy="369332"/>
          </a:xfrm>
          <a:prstGeom prst="rect">
            <a:avLst/>
          </a:prstGeom>
          <a:noFill/>
        </p:spPr>
        <p:txBody>
          <a:bodyPr wrap="square" rtlCol="0">
            <a:spAutoFit/>
          </a:bodyPr>
          <a:lstStyle/>
          <a:p>
            <a:r>
              <a:rPr lang="en-US" b="1"/>
              <a:t>1.6 </a:t>
            </a:r>
            <a:r>
              <a:rPr lang="en-US" b="1" err="1"/>
              <a:t>nC</a:t>
            </a:r>
            <a:endParaRPr lang="en-GB" b="1"/>
          </a:p>
        </p:txBody>
      </p:sp>
      <p:sp>
        <p:nvSpPr>
          <p:cNvPr id="68" name="TextBox 67">
            <a:extLst>
              <a:ext uri="{FF2B5EF4-FFF2-40B4-BE49-F238E27FC236}">
                <a16:creationId xmlns:a16="http://schemas.microsoft.com/office/drawing/2014/main" id="{98EB373D-F6A9-6ABB-9C05-9C5D73682C49}"/>
              </a:ext>
            </a:extLst>
          </p:cNvPr>
          <p:cNvSpPr txBox="1"/>
          <p:nvPr/>
        </p:nvSpPr>
        <p:spPr>
          <a:xfrm>
            <a:off x="9184885" y="1847372"/>
            <a:ext cx="851770" cy="369332"/>
          </a:xfrm>
          <a:prstGeom prst="rect">
            <a:avLst/>
          </a:prstGeom>
          <a:noFill/>
        </p:spPr>
        <p:txBody>
          <a:bodyPr wrap="square" rtlCol="0">
            <a:spAutoFit/>
          </a:bodyPr>
          <a:lstStyle/>
          <a:p>
            <a:r>
              <a:rPr lang="en-US" b="1"/>
              <a:t>3.7 </a:t>
            </a:r>
            <a:r>
              <a:rPr lang="en-US" b="1" err="1"/>
              <a:t>nC</a:t>
            </a:r>
            <a:endParaRPr lang="en-GB" b="1"/>
          </a:p>
        </p:txBody>
      </p:sp>
      <p:cxnSp>
        <p:nvCxnSpPr>
          <p:cNvPr id="69" name="Straight Arrow Connector 68">
            <a:extLst>
              <a:ext uri="{FF2B5EF4-FFF2-40B4-BE49-F238E27FC236}">
                <a16:creationId xmlns:a16="http://schemas.microsoft.com/office/drawing/2014/main" id="{BD640EC4-969B-E677-79D4-23BF5469DA08}"/>
              </a:ext>
            </a:extLst>
          </p:cNvPr>
          <p:cNvCxnSpPr/>
          <p:nvPr/>
        </p:nvCxnSpPr>
        <p:spPr>
          <a:xfrm>
            <a:off x="7260382" y="3356638"/>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0" name="Straight Arrow Connector 69">
            <a:extLst>
              <a:ext uri="{FF2B5EF4-FFF2-40B4-BE49-F238E27FC236}">
                <a16:creationId xmlns:a16="http://schemas.microsoft.com/office/drawing/2014/main" id="{3C025D60-F826-2940-BC50-B1800A05F8EC}"/>
              </a:ext>
            </a:extLst>
          </p:cNvPr>
          <p:cNvCxnSpPr/>
          <p:nvPr/>
        </p:nvCxnSpPr>
        <p:spPr>
          <a:xfrm>
            <a:off x="8723269" y="3348018"/>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71" name="Straight Arrow Connector 70">
            <a:extLst>
              <a:ext uri="{FF2B5EF4-FFF2-40B4-BE49-F238E27FC236}">
                <a16:creationId xmlns:a16="http://schemas.microsoft.com/office/drawing/2014/main" id="{CFD89999-F955-711F-3570-933D6EF0CD62}"/>
              </a:ext>
            </a:extLst>
          </p:cNvPr>
          <p:cNvCxnSpPr/>
          <p:nvPr/>
        </p:nvCxnSpPr>
        <p:spPr>
          <a:xfrm>
            <a:off x="10155829" y="3321110"/>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72" name="TextBox 71">
            <a:extLst>
              <a:ext uri="{FF2B5EF4-FFF2-40B4-BE49-F238E27FC236}">
                <a16:creationId xmlns:a16="http://schemas.microsoft.com/office/drawing/2014/main" id="{B58F47D0-987A-7226-A671-15B6F13D8C82}"/>
              </a:ext>
            </a:extLst>
          </p:cNvPr>
          <p:cNvSpPr txBox="1"/>
          <p:nvPr/>
        </p:nvSpPr>
        <p:spPr>
          <a:xfrm>
            <a:off x="7096491" y="3371354"/>
            <a:ext cx="941832" cy="369332"/>
          </a:xfrm>
          <a:prstGeom prst="rect">
            <a:avLst/>
          </a:prstGeom>
          <a:noFill/>
        </p:spPr>
        <p:txBody>
          <a:bodyPr wrap="square" rtlCol="0">
            <a:spAutoFit/>
          </a:bodyPr>
          <a:lstStyle/>
          <a:p>
            <a:r>
              <a:rPr lang="en-US"/>
              <a:t>25 ns</a:t>
            </a:r>
            <a:endParaRPr lang="en-GB"/>
          </a:p>
        </p:txBody>
      </p:sp>
      <p:sp>
        <p:nvSpPr>
          <p:cNvPr id="73" name="TextBox 72">
            <a:extLst>
              <a:ext uri="{FF2B5EF4-FFF2-40B4-BE49-F238E27FC236}">
                <a16:creationId xmlns:a16="http://schemas.microsoft.com/office/drawing/2014/main" id="{B121793F-4121-0074-64A2-F0B058A85E5D}"/>
              </a:ext>
            </a:extLst>
          </p:cNvPr>
          <p:cNvSpPr txBox="1"/>
          <p:nvPr/>
        </p:nvSpPr>
        <p:spPr>
          <a:xfrm>
            <a:off x="8573344" y="3379053"/>
            <a:ext cx="941832" cy="369332"/>
          </a:xfrm>
          <a:prstGeom prst="rect">
            <a:avLst/>
          </a:prstGeom>
          <a:noFill/>
        </p:spPr>
        <p:txBody>
          <a:bodyPr wrap="square" rtlCol="0">
            <a:spAutoFit/>
          </a:bodyPr>
          <a:lstStyle/>
          <a:p>
            <a:r>
              <a:rPr lang="en-US"/>
              <a:t>25 ns</a:t>
            </a:r>
            <a:endParaRPr lang="en-GB"/>
          </a:p>
        </p:txBody>
      </p:sp>
      <p:sp>
        <p:nvSpPr>
          <p:cNvPr id="74" name="TextBox 73">
            <a:extLst>
              <a:ext uri="{FF2B5EF4-FFF2-40B4-BE49-F238E27FC236}">
                <a16:creationId xmlns:a16="http://schemas.microsoft.com/office/drawing/2014/main" id="{170CC4E5-203A-25AA-BAC4-AADF08F7FDFE}"/>
              </a:ext>
            </a:extLst>
          </p:cNvPr>
          <p:cNvSpPr txBox="1"/>
          <p:nvPr/>
        </p:nvSpPr>
        <p:spPr>
          <a:xfrm>
            <a:off x="9993927" y="3371354"/>
            <a:ext cx="941832" cy="369332"/>
          </a:xfrm>
          <a:prstGeom prst="rect">
            <a:avLst/>
          </a:prstGeom>
          <a:noFill/>
        </p:spPr>
        <p:txBody>
          <a:bodyPr wrap="square" rtlCol="0">
            <a:spAutoFit/>
          </a:bodyPr>
          <a:lstStyle/>
          <a:p>
            <a:r>
              <a:rPr lang="en-US"/>
              <a:t>25 ns</a:t>
            </a:r>
            <a:endParaRPr lang="en-GB"/>
          </a:p>
        </p:txBody>
      </p:sp>
      <p:sp>
        <p:nvSpPr>
          <p:cNvPr id="75" name="Rectangle 74">
            <a:extLst>
              <a:ext uri="{FF2B5EF4-FFF2-40B4-BE49-F238E27FC236}">
                <a16:creationId xmlns:a16="http://schemas.microsoft.com/office/drawing/2014/main" id="{2712B78D-C7B5-9F8D-6B26-561B0D37EACB}"/>
              </a:ext>
            </a:extLst>
          </p:cNvPr>
          <p:cNvSpPr/>
          <p:nvPr/>
        </p:nvSpPr>
        <p:spPr>
          <a:xfrm>
            <a:off x="6247324" y="3890110"/>
            <a:ext cx="941832" cy="102424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6" name="Rectangle 75">
            <a:extLst>
              <a:ext uri="{FF2B5EF4-FFF2-40B4-BE49-F238E27FC236}">
                <a16:creationId xmlns:a16="http://schemas.microsoft.com/office/drawing/2014/main" id="{54DDED46-32C3-2DC8-4E1D-A8FF4153D938}"/>
              </a:ext>
            </a:extLst>
          </p:cNvPr>
          <p:cNvSpPr/>
          <p:nvPr/>
        </p:nvSpPr>
        <p:spPr>
          <a:xfrm>
            <a:off x="7696042" y="3890110"/>
            <a:ext cx="941832" cy="102424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Rectangle 76">
            <a:extLst>
              <a:ext uri="{FF2B5EF4-FFF2-40B4-BE49-F238E27FC236}">
                <a16:creationId xmlns:a16="http://schemas.microsoft.com/office/drawing/2014/main" id="{E1529C89-6C4B-4CCC-DF79-88DB7389CBE5}"/>
              </a:ext>
            </a:extLst>
          </p:cNvPr>
          <p:cNvSpPr/>
          <p:nvPr/>
        </p:nvSpPr>
        <p:spPr>
          <a:xfrm>
            <a:off x="9144761" y="3882412"/>
            <a:ext cx="941832" cy="1009081"/>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8" name="Rectangle 77">
            <a:extLst>
              <a:ext uri="{FF2B5EF4-FFF2-40B4-BE49-F238E27FC236}">
                <a16:creationId xmlns:a16="http://schemas.microsoft.com/office/drawing/2014/main" id="{F48B4CA5-FE5B-72A2-2DDC-22437C0F2BDA}"/>
              </a:ext>
            </a:extLst>
          </p:cNvPr>
          <p:cNvSpPr/>
          <p:nvPr/>
        </p:nvSpPr>
        <p:spPr>
          <a:xfrm>
            <a:off x="10593479" y="3882414"/>
            <a:ext cx="941832" cy="100908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TextBox 79">
            <a:extLst>
              <a:ext uri="{FF2B5EF4-FFF2-40B4-BE49-F238E27FC236}">
                <a16:creationId xmlns:a16="http://schemas.microsoft.com/office/drawing/2014/main" id="{86FBCF3E-89A2-887A-A0A8-C124A2D0ACBE}"/>
              </a:ext>
            </a:extLst>
          </p:cNvPr>
          <p:cNvSpPr txBox="1"/>
          <p:nvPr/>
        </p:nvSpPr>
        <p:spPr>
          <a:xfrm>
            <a:off x="7741073" y="4530306"/>
            <a:ext cx="851770" cy="369332"/>
          </a:xfrm>
          <a:prstGeom prst="rect">
            <a:avLst/>
          </a:prstGeom>
          <a:noFill/>
        </p:spPr>
        <p:txBody>
          <a:bodyPr wrap="square" rtlCol="0">
            <a:spAutoFit/>
          </a:bodyPr>
          <a:lstStyle/>
          <a:p>
            <a:r>
              <a:rPr lang="en-US" b="1">
                <a:solidFill>
                  <a:schemeClr val="bg1"/>
                </a:solidFill>
              </a:rPr>
              <a:t>4.1 </a:t>
            </a:r>
            <a:r>
              <a:rPr lang="en-US" b="1" err="1">
                <a:solidFill>
                  <a:schemeClr val="bg1"/>
                </a:solidFill>
              </a:rPr>
              <a:t>nC</a:t>
            </a:r>
            <a:endParaRPr lang="en-GB" b="1">
              <a:solidFill>
                <a:schemeClr val="bg1"/>
              </a:solidFill>
            </a:endParaRPr>
          </a:p>
        </p:txBody>
      </p:sp>
      <p:cxnSp>
        <p:nvCxnSpPr>
          <p:cNvPr id="83" name="Straight Arrow Connector 82">
            <a:extLst>
              <a:ext uri="{FF2B5EF4-FFF2-40B4-BE49-F238E27FC236}">
                <a16:creationId xmlns:a16="http://schemas.microsoft.com/office/drawing/2014/main" id="{0722A1A7-9427-A770-297F-9ED6EAF4C200}"/>
              </a:ext>
            </a:extLst>
          </p:cNvPr>
          <p:cNvCxnSpPr/>
          <p:nvPr/>
        </p:nvCxnSpPr>
        <p:spPr>
          <a:xfrm>
            <a:off x="7260382" y="4899638"/>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84" name="Straight Arrow Connector 83">
            <a:extLst>
              <a:ext uri="{FF2B5EF4-FFF2-40B4-BE49-F238E27FC236}">
                <a16:creationId xmlns:a16="http://schemas.microsoft.com/office/drawing/2014/main" id="{C8807AE0-3460-F32E-3A5C-C6A14D553BD9}"/>
              </a:ext>
            </a:extLst>
          </p:cNvPr>
          <p:cNvCxnSpPr/>
          <p:nvPr/>
        </p:nvCxnSpPr>
        <p:spPr>
          <a:xfrm>
            <a:off x="8723269" y="4891018"/>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85" name="Straight Arrow Connector 84">
            <a:extLst>
              <a:ext uri="{FF2B5EF4-FFF2-40B4-BE49-F238E27FC236}">
                <a16:creationId xmlns:a16="http://schemas.microsoft.com/office/drawing/2014/main" id="{E69F4725-B89F-A582-B921-4EA7027CD3D2}"/>
              </a:ext>
            </a:extLst>
          </p:cNvPr>
          <p:cNvCxnSpPr/>
          <p:nvPr/>
        </p:nvCxnSpPr>
        <p:spPr>
          <a:xfrm>
            <a:off x="10155829" y="4864110"/>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86" name="TextBox 85">
            <a:extLst>
              <a:ext uri="{FF2B5EF4-FFF2-40B4-BE49-F238E27FC236}">
                <a16:creationId xmlns:a16="http://schemas.microsoft.com/office/drawing/2014/main" id="{1C79210E-7EDF-DCD7-052B-F064D1743B99}"/>
              </a:ext>
            </a:extLst>
          </p:cNvPr>
          <p:cNvSpPr txBox="1"/>
          <p:nvPr/>
        </p:nvSpPr>
        <p:spPr>
          <a:xfrm>
            <a:off x="7096491" y="4914354"/>
            <a:ext cx="941832" cy="369332"/>
          </a:xfrm>
          <a:prstGeom prst="rect">
            <a:avLst/>
          </a:prstGeom>
          <a:noFill/>
        </p:spPr>
        <p:txBody>
          <a:bodyPr wrap="square" rtlCol="0">
            <a:spAutoFit/>
          </a:bodyPr>
          <a:lstStyle/>
          <a:p>
            <a:r>
              <a:rPr lang="en-US"/>
              <a:t>25 ns</a:t>
            </a:r>
            <a:endParaRPr lang="en-GB"/>
          </a:p>
        </p:txBody>
      </p:sp>
      <p:sp>
        <p:nvSpPr>
          <p:cNvPr id="87" name="TextBox 86">
            <a:extLst>
              <a:ext uri="{FF2B5EF4-FFF2-40B4-BE49-F238E27FC236}">
                <a16:creationId xmlns:a16="http://schemas.microsoft.com/office/drawing/2014/main" id="{39EF760B-9051-9253-C6DD-4105C7DDBAF5}"/>
              </a:ext>
            </a:extLst>
          </p:cNvPr>
          <p:cNvSpPr txBox="1"/>
          <p:nvPr/>
        </p:nvSpPr>
        <p:spPr>
          <a:xfrm>
            <a:off x="8573344" y="4922053"/>
            <a:ext cx="941832" cy="369332"/>
          </a:xfrm>
          <a:prstGeom prst="rect">
            <a:avLst/>
          </a:prstGeom>
          <a:noFill/>
        </p:spPr>
        <p:txBody>
          <a:bodyPr wrap="square" rtlCol="0">
            <a:spAutoFit/>
          </a:bodyPr>
          <a:lstStyle/>
          <a:p>
            <a:r>
              <a:rPr lang="en-US"/>
              <a:t>25 ns</a:t>
            </a:r>
            <a:endParaRPr lang="en-GB"/>
          </a:p>
        </p:txBody>
      </p:sp>
      <p:sp>
        <p:nvSpPr>
          <p:cNvPr id="88" name="TextBox 87">
            <a:extLst>
              <a:ext uri="{FF2B5EF4-FFF2-40B4-BE49-F238E27FC236}">
                <a16:creationId xmlns:a16="http://schemas.microsoft.com/office/drawing/2014/main" id="{0C9620CC-4A56-57E3-D1B0-C09A1E43CAB9}"/>
              </a:ext>
            </a:extLst>
          </p:cNvPr>
          <p:cNvSpPr txBox="1"/>
          <p:nvPr/>
        </p:nvSpPr>
        <p:spPr>
          <a:xfrm>
            <a:off x="9993927" y="4914354"/>
            <a:ext cx="941832" cy="369332"/>
          </a:xfrm>
          <a:prstGeom prst="rect">
            <a:avLst/>
          </a:prstGeom>
          <a:noFill/>
        </p:spPr>
        <p:txBody>
          <a:bodyPr wrap="square" rtlCol="0">
            <a:spAutoFit/>
          </a:bodyPr>
          <a:lstStyle/>
          <a:p>
            <a:r>
              <a:rPr lang="en-US"/>
              <a:t>25 ns</a:t>
            </a:r>
            <a:endParaRPr lang="en-GB"/>
          </a:p>
        </p:txBody>
      </p:sp>
      <p:sp>
        <p:nvSpPr>
          <p:cNvPr id="90" name="Rectangle 89">
            <a:extLst>
              <a:ext uri="{FF2B5EF4-FFF2-40B4-BE49-F238E27FC236}">
                <a16:creationId xmlns:a16="http://schemas.microsoft.com/office/drawing/2014/main" id="{4045B460-060B-521C-BF1B-E70AFB35C1CB}"/>
              </a:ext>
            </a:extLst>
          </p:cNvPr>
          <p:cNvSpPr/>
          <p:nvPr/>
        </p:nvSpPr>
        <p:spPr>
          <a:xfrm>
            <a:off x="9371043" y="3890110"/>
            <a:ext cx="479454" cy="1000907"/>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Rectangle 94">
            <a:extLst>
              <a:ext uri="{FF2B5EF4-FFF2-40B4-BE49-F238E27FC236}">
                <a16:creationId xmlns:a16="http://schemas.microsoft.com/office/drawing/2014/main" id="{27F955B7-B5AA-3371-6340-D5C02416518B}"/>
              </a:ext>
            </a:extLst>
          </p:cNvPr>
          <p:cNvSpPr/>
          <p:nvPr/>
        </p:nvSpPr>
        <p:spPr>
          <a:xfrm>
            <a:off x="7827252" y="3890109"/>
            <a:ext cx="701059" cy="1027897"/>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6" name="Rectangle 95">
            <a:extLst>
              <a:ext uri="{FF2B5EF4-FFF2-40B4-BE49-F238E27FC236}">
                <a16:creationId xmlns:a16="http://schemas.microsoft.com/office/drawing/2014/main" id="{4D654887-D5D5-8043-D2A9-7573D0335582}"/>
              </a:ext>
            </a:extLst>
          </p:cNvPr>
          <p:cNvSpPr/>
          <p:nvPr/>
        </p:nvSpPr>
        <p:spPr>
          <a:xfrm>
            <a:off x="6601263" y="3890110"/>
            <a:ext cx="257288" cy="1024244"/>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a:extLst>
              <a:ext uri="{FF2B5EF4-FFF2-40B4-BE49-F238E27FC236}">
                <a16:creationId xmlns:a16="http://schemas.microsoft.com/office/drawing/2014/main" id="{8FC90B81-4329-9017-63D1-DB59F28B6520}"/>
              </a:ext>
            </a:extLst>
          </p:cNvPr>
          <p:cNvSpPr/>
          <p:nvPr/>
        </p:nvSpPr>
        <p:spPr>
          <a:xfrm>
            <a:off x="10593479" y="5410249"/>
            <a:ext cx="941832" cy="1009080"/>
          </a:xfrm>
          <a:prstGeom prst="rect">
            <a:avLst/>
          </a:prstGeom>
          <a:solidFill>
            <a:srgbClr val="3161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5" name="Straight Arrow Connector 104">
            <a:extLst>
              <a:ext uri="{FF2B5EF4-FFF2-40B4-BE49-F238E27FC236}">
                <a16:creationId xmlns:a16="http://schemas.microsoft.com/office/drawing/2014/main" id="{3F5AD1BE-F096-42B5-4EF3-048F2BCC7F87}"/>
              </a:ext>
            </a:extLst>
          </p:cNvPr>
          <p:cNvCxnSpPr/>
          <p:nvPr/>
        </p:nvCxnSpPr>
        <p:spPr>
          <a:xfrm>
            <a:off x="7260382" y="6427473"/>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06" name="Straight Arrow Connector 105">
            <a:extLst>
              <a:ext uri="{FF2B5EF4-FFF2-40B4-BE49-F238E27FC236}">
                <a16:creationId xmlns:a16="http://schemas.microsoft.com/office/drawing/2014/main" id="{E12C0699-EB7C-E3CB-0176-9E9119471099}"/>
              </a:ext>
            </a:extLst>
          </p:cNvPr>
          <p:cNvCxnSpPr/>
          <p:nvPr/>
        </p:nvCxnSpPr>
        <p:spPr>
          <a:xfrm>
            <a:off x="8723269" y="6418853"/>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07" name="Straight Arrow Connector 106">
            <a:extLst>
              <a:ext uri="{FF2B5EF4-FFF2-40B4-BE49-F238E27FC236}">
                <a16:creationId xmlns:a16="http://schemas.microsoft.com/office/drawing/2014/main" id="{18C664E2-8003-3199-C5F9-CE975A21927B}"/>
              </a:ext>
            </a:extLst>
          </p:cNvPr>
          <p:cNvCxnSpPr/>
          <p:nvPr/>
        </p:nvCxnSpPr>
        <p:spPr>
          <a:xfrm>
            <a:off x="10155829" y="6391945"/>
            <a:ext cx="367686"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108" name="TextBox 107">
            <a:extLst>
              <a:ext uri="{FF2B5EF4-FFF2-40B4-BE49-F238E27FC236}">
                <a16:creationId xmlns:a16="http://schemas.microsoft.com/office/drawing/2014/main" id="{B8D588A1-1A8C-A3F8-2B2E-A1A35DFB02C9}"/>
              </a:ext>
            </a:extLst>
          </p:cNvPr>
          <p:cNvSpPr txBox="1"/>
          <p:nvPr/>
        </p:nvSpPr>
        <p:spPr>
          <a:xfrm>
            <a:off x="7096491" y="6442189"/>
            <a:ext cx="941832" cy="369332"/>
          </a:xfrm>
          <a:prstGeom prst="rect">
            <a:avLst/>
          </a:prstGeom>
          <a:noFill/>
        </p:spPr>
        <p:txBody>
          <a:bodyPr wrap="square" rtlCol="0">
            <a:spAutoFit/>
          </a:bodyPr>
          <a:lstStyle/>
          <a:p>
            <a:r>
              <a:rPr lang="en-US"/>
              <a:t>25 ns</a:t>
            </a:r>
            <a:endParaRPr lang="en-GB"/>
          </a:p>
        </p:txBody>
      </p:sp>
      <p:sp>
        <p:nvSpPr>
          <p:cNvPr id="109" name="TextBox 108">
            <a:extLst>
              <a:ext uri="{FF2B5EF4-FFF2-40B4-BE49-F238E27FC236}">
                <a16:creationId xmlns:a16="http://schemas.microsoft.com/office/drawing/2014/main" id="{EB795779-F2C3-9783-09BD-843F9C564A38}"/>
              </a:ext>
            </a:extLst>
          </p:cNvPr>
          <p:cNvSpPr txBox="1"/>
          <p:nvPr/>
        </p:nvSpPr>
        <p:spPr>
          <a:xfrm>
            <a:off x="8573344" y="6449888"/>
            <a:ext cx="941832" cy="369332"/>
          </a:xfrm>
          <a:prstGeom prst="rect">
            <a:avLst/>
          </a:prstGeom>
          <a:noFill/>
        </p:spPr>
        <p:txBody>
          <a:bodyPr wrap="square" rtlCol="0">
            <a:spAutoFit/>
          </a:bodyPr>
          <a:lstStyle/>
          <a:p>
            <a:r>
              <a:rPr lang="en-US"/>
              <a:t>25 ns</a:t>
            </a:r>
            <a:endParaRPr lang="en-GB"/>
          </a:p>
        </p:txBody>
      </p:sp>
      <p:sp>
        <p:nvSpPr>
          <p:cNvPr id="110" name="TextBox 109">
            <a:extLst>
              <a:ext uri="{FF2B5EF4-FFF2-40B4-BE49-F238E27FC236}">
                <a16:creationId xmlns:a16="http://schemas.microsoft.com/office/drawing/2014/main" id="{75E7F645-E8E9-A9F4-2614-48F2B00C3AD4}"/>
              </a:ext>
            </a:extLst>
          </p:cNvPr>
          <p:cNvSpPr txBox="1"/>
          <p:nvPr/>
        </p:nvSpPr>
        <p:spPr>
          <a:xfrm>
            <a:off x="9993927" y="6442189"/>
            <a:ext cx="941832" cy="369332"/>
          </a:xfrm>
          <a:prstGeom prst="rect">
            <a:avLst/>
          </a:prstGeom>
          <a:noFill/>
        </p:spPr>
        <p:txBody>
          <a:bodyPr wrap="square" rtlCol="0">
            <a:spAutoFit/>
          </a:bodyPr>
          <a:lstStyle/>
          <a:p>
            <a:r>
              <a:rPr lang="en-US"/>
              <a:t>25 ns</a:t>
            </a:r>
            <a:endParaRPr lang="en-GB"/>
          </a:p>
        </p:txBody>
      </p:sp>
      <p:sp>
        <p:nvSpPr>
          <p:cNvPr id="131" name="TextBox 130">
            <a:extLst>
              <a:ext uri="{FF2B5EF4-FFF2-40B4-BE49-F238E27FC236}">
                <a16:creationId xmlns:a16="http://schemas.microsoft.com/office/drawing/2014/main" id="{787FCE97-32AF-C109-0361-EF1EA0E65369}"/>
              </a:ext>
            </a:extLst>
          </p:cNvPr>
          <p:cNvSpPr txBox="1"/>
          <p:nvPr/>
        </p:nvSpPr>
        <p:spPr>
          <a:xfrm>
            <a:off x="10724689" y="1836423"/>
            <a:ext cx="679411" cy="369332"/>
          </a:xfrm>
          <a:prstGeom prst="rect">
            <a:avLst/>
          </a:prstGeom>
          <a:noFill/>
        </p:spPr>
        <p:txBody>
          <a:bodyPr wrap="square" rtlCol="0">
            <a:spAutoFit/>
          </a:bodyPr>
          <a:lstStyle/>
          <a:p>
            <a:r>
              <a:rPr lang="en-US" b="1"/>
              <a:t>5 </a:t>
            </a:r>
            <a:r>
              <a:rPr lang="en-US" b="1" err="1"/>
              <a:t>nC</a:t>
            </a:r>
            <a:endParaRPr lang="en-GB" b="1"/>
          </a:p>
        </p:txBody>
      </p:sp>
      <p:sp>
        <p:nvSpPr>
          <p:cNvPr id="132" name="TextBox 131">
            <a:extLst>
              <a:ext uri="{FF2B5EF4-FFF2-40B4-BE49-F238E27FC236}">
                <a16:creationId xmlns:a16="http://schemas.microsoft.com/office/drawing/2014/main" id="{1CD17732-85F0-6CEB-2000-D86696845AAE}"/>
              </a:ext>
            </a:extLst>
          </p:cNvPr>
          <p:cNvSpPr txBox="1"/>
          <p:nvPr/>
        </p:nvSpPr>
        <p:spPr>
          <a:xfrm>
            <a:off x="4243261" y="2565662"/>
            <a:ext cx="1991892" cy="646331"/>
          </a:xfrm>
          <a:prstGeom prst="rect">
            <a:avLst/>
          </a:prstGeom>
          <a:noFill/>
        </p:spPr>
        <p:txBody>
          <a:bodyPr wrap="none" rtlCol="0">
            <a:spAutoFit/>
          </a:bodyPr>
          <a:lstStyle/>
          <a:p>
            <a:r>
              <a:rPr lang="en-US" b="1"/>
              <a:t>Fixed length</a:t>
            </a:r>
          </a:p>
          <a:p>
            <a:r>
              <a:rPr lang="en-US" b="1"/>
              <a:t>Changing current</a:t>
            </a:r>
            <a:endParaRPr lang="en-GB" b="1"/>
          </a:p>
        </p:txBody>
      </p:sp>
      <p:sp>
        <p:nvSpPr>
          <p:cNvPr id="134" name="TextBox 133">
            <a:extLst>
              <a:ext uri="{FF2B5EF4-FFF2-40B4-BE49-F238E27FC236}">
                <a16:creationId xmlns:a16="http://schemas.microsoft.com/office/drawing/2014/main" id="{A1AA56A2-4034-9BA8-8A1A-029E16A5D22B}"/>
              </a:ext>
            </a:extLst>
          </p:cNvPr>
          <p:cNvSpPr txBox="1"/>
          <p:nvPr/>
        </p:nvSpPr>
        <p:spPr>
          <a:xfrm>
            <a:off x="4182329" y="4112962"/>
            <a:ext cx="1883849" cy="646331"/>
          </a:xfrm>
          <a:prstGeom prst="rect">
            <a:avLst/>
          </a:prstGeom>
          <a:noFill/>
        </p:spPr>
        <p:txBody>
          <a:bodyPr wrap="none" rtlCol="0">
            <a:spAutoFit/>
          </a:bodyPr>
          <a:lstStyle/>
          <a:p>
            <a:r>
              <a:rPr lang="en-US" b="1"/>
              <a:t>Changing length</a:t>
            </a:r>
          </a:p>
          <a:p>
            <a:r>
              <a:rPr lang="en-US" b="1"/>
              <a:t>Fixed current</a:t>
            </a:r>
            <a:endParaRPr lang="en-GB" b="1"/>
          </a:p>
        </p:txBody>
      </p:sp>
      <p:sp>
        <p:nvSpPr>
          <p:cNvPr id="135" name="TextBox 134">
            <a:extLst>
              <a:ext uri="{FF2B5EF4-FFF2-40B4-BE49-F238E27FC236}">
                <a16:creationId xmlns:a16="http://schemas.microsoft.com/office/drawing/2014/main" id="{9A2E8577-C82E-51BC-448F-C321EC0D46AF}"/>
              </a:ext>
            </a:extLst>
          </p:cNvPr>
          <p:cNvSpPr txBox="1"/>
          <p:nvPr/>
        </p:nvSpPr>
        <p:spPr>
          <a:xfrm>
            <a:off x="4180158" y="5708749"/>
            <a:ext cx="1991892" cy="646331"/>
          </a:xfrm>
          <a:prstGeom prst="rect">
            <a:avLst/>
          </a:prstGeom>
          <a:noFill/>
        </p:spPr>
        <p:txBody>
          <a:bodyPr wrap="none" rtlCol="0">
            <a:spAutoFit/>
          </a:bodyPr>
          <a:lstStyle/>
          <a:p>
            <a:r>
              <a:rPr lang="en-US" b="1"/>
              <a:t>Changing length</a:t>
            </a:r>
          </a:p>
          <a:p>
            <a:r>
              <a:rPr lang="en-US" b="1"/>
              <a:t>Changing current</a:t>
            </a:r>
            <a:endParaRPr lang="en-GB" b="1"/>
          </a:p>
        </p:txBody>
      </p:sp>
      <p:cxnSp>
        <p:nvCxnSpPr>
          <p:cNvPr id="137" name="Straight Connector 136">
            <a:extLst>
              <a:ext uri="{FF2B5EF4-FFF2-40B4-BE49-F238E27FC236}">
                <a16:creationId xmlns:a16="http://schemas.microsoft.com/office/drawing/2014/main" id="{00E02784-66C1-1564-9D8D-50F1191F94DA}"/>
              </a:ext>
            </a:extLst>
          </p:cNvPr>
          <p:cNvCxnSpPr/>
          <p:nvPr/>
        </p:nvCxnSpPr>
        <p:spPr>
          <a:xfrm>
            <a:off x="4277658" y="2215410"/>
            <a:ext cx="7591254" cy="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1D4B1238-BDEF-9C2D-80A7-7278B762B49B}"/>
              </a:ext>
            </a:extLst>
          </p:cNvPr>
          <p:cNvCxnSpPr/>
          <p:nvPr/>
        </p:nvCxnSpPr>
        <p:spPr>
          <a:xfrm>
            <a:off x="4180158" y="6753325"/>
            <a:ext cx="7591254" cy="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
        <p:nvSpPr>
          <p:cNvPr id="141" name="Rectangle 140">
            <a:extLst>
              <a:ext uri="{FF2B5EF4-FFF2-40B4-BE49-F238E27FC236}">
                <a16:creationId xmlns:a16="http://schemas.microsoft.com/office/drawing/2014/main" id="{DA43FB80-409A-7DB0-CD3C-238C32D93BDE}"/>
              </a:ext>
            </a:extLst>
          </p:cNvPr>
          <p:cNvSpPr/>
          <p:nvPr/>
        </p:nvSpPr>
        <p:spPr>
          <a:xfrm>
            <a:off x="63002" y="2843953"/>
            <a:ext cx="3930458" cy="2669873"/>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2" name="TextBox 141">
            <a:extLst>
              <a:ext uri="{FF2B5EF4-FFF2-40B4-BE49-F238E27FC236}">
                <a16:creationId xmlns:a16="http://schemas.microsoft.com/office/drawing/2014/main" id="{B56EA173-1413-18D6-AD53-09D922A56F11}"/>
              </a:ext>
            </a:extLst>
          </p:cNvPr>
          <p:cNvSpPr txBox="1"/>
          <p:nvPr/>
        </p:nvSpPr>
        <p:spPr>
          <a:xfrm>
            <a:off x="581594" y="5246246"/>
            <a:ext cx="3101350" cy="276999"/>
          </a:xfrm>
          <a:prstGeom prst="rect">
            <a:avLst/>
          </a:prstGeom>
          <a:noFill/>
        </p:spPr>
        <p:txBody>
          <a:bodyPr wrap="square" rtlCol="0">
            <a:spAutoFit/>
          </a:bodyPr>
          <a:lstStyle/>
          <a:p>
            <a:pPr algn="ctr"/>
            <a:r>
              <a:rPr lang="en-GB" sz="1200">
                <a:solidFill>
                  <a:schemeClr val="bg1">
                    <a:lumMod val="50000"/>
                  </a:schemeClr>
                </a:solidFill>
              </a:rPr>
              <a:t>Schematic of the gridded thermionic DC gun</a:t>
            </a:r>
          </a:p>
        </p:txBody>
      </p:sp>
      <p:cxnSp>
        <p:nvCxnSpPr>
          <p:cNvPr id="144" name="Straight Arrow Connector 143">
            <a:extLst>
              <a:ext uri="{FF2B5EF4-FFF2-40B4-BE49-F238E27FC236}">
                <a16:creationId xmlns:a16="http://schemas.microsoft.com/office/drawing/2014/main" id="{91E57F54-F4DF-05F0-A313-CCDD705B54B7}"/>
              </a:ext>
            </a:extLst>
          </p:cNvPr>
          <p:cNvCxnSpPr>
            <a:cxnSpLocks/>
          </p:cNvCxnSpPr>
          <p:nvPr/>
        </p:nvCxnSpPr>
        <p:spPr>
          <a:xfrm flipV="1">
            <a:off x="1083228" y="3455013"/>
            <a:ext cx="2351313" cy="5001"/>
          </a:xfrm>
          <a:prstGeom prst="straightConnector1">
            <a:avLst/>
          </a:prstGeom>
          <a:ln w="38100">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45" name="LblGrid">
            <a:extLst>
              <a:ext uri="{FF2B5EF4-FFF2-40B4-BE49-F238E27FC236}">
                <a16:creationId xmlns:a16="http://schemas.microsoft.com/office/drawing/2014/main" id="{04790A16-F202-CB4E-7A7F-89F94CD70420}"/>
              </a:ext>
            </a:extLst>
          </p:cNvPr>
          <p:cNvSpPr txBox="1"/>
          <p:nvPr/>
        </p:nvSpPr>
        <p:spPr>
          <a:xfrm>
            <a:off x="2469526" y="3192385"/>
            <a:ext cx="1380785" cy="373335"/>
          </a:xfrm>
          <a:prstGeom prst="rect">
            <a:avLst/>
          </a:prstGeom>
          <a:noFill/>
          <a:ln>
            <a:noFill/>
          </a:ln>
        </p:spPr>
        <p:txBody>
          <a:bodyPr wrap="none" anchor="t">
            <a:noAutofit/>
          </a:bodyPr>
          <a:lstStyle/>
          <a:p>
            <a:pPr algn="l"/>
            <a:r>
              <a:rPr lang="en-US" sz="1400" b="1">
                <a:solidFill>
                  <a:srgbClr val="FF0000"/>
                </a:solidFill>
                <a:latin typeface="Aptos"/>
              </a:rPr>
              <a:t>300 kV</a:t>
            </a:r>
          </a:p>
        </p:txBody>
      </p:sp>
      <p:cxnSp>
        <p:nvCxnSpPr>
          <p:cNvPr id="150" name="Straight Arrow Connector 149">
            <a:extLst>
              <a:ext uri="{FF2B5EF4-FFF2-40B4-BE49-F238E27FC236}">
                <a16:creationId xmlns:a16="http://schemas.microsoft.com/office/drawing/2014/main" id="{16713CE7-36B5-AF82-E3EC-68344DBC3B3A}"/>
              </a:ext>
            </a:extLst>
          </p:cNvPr>
          <p:cNvCxnSpPr>
            <a:cxnSpLocks/>
          </p:cNvCxnSpPr>
          <p:nvPr/>
        </p:nvCxnSpPr>
        <p:spPr>
          <a:xfrm>
            <a:off x="10627084" y="3230945"/>
            <a:ext cx="874621" cy="0"/>
          </a:xfrm>
          <a:prstGeom prst="straightConnector1">
            <a:avLst/>
          </a:prstGeom>
          <a:ln>
            <a:solidFill>
              <a:schemeClr val="bg1"/>
            </a:solidFill>
            <a:headEnd type="triangle"/>
            <a:tailEnd type="triangle"/>
          </a:ln>
        </p:spPr>
        <p:style>
          <a:lnRef idx="2">
            <a:schemeClr val="dk1"/>
          </a:lnRef>
          <a:fillRef idx="0">
            <a:schemeClr val="dk1"/>
          </a:fillRef>
          <a:effectRef idx="1">
            <a:schemeClr val="dk1"/>
          </a:effectRef>
          <a:fontRef idx="minor">
            <a:schemeClr val="tx1"/>
          </a:fontRef>
        </p:style>
      </p:cxnSp>
      <p:sp>
        <p:nvSpPr>
          <p:cNvPr id="153" name="TextBox 152">
            <a:extLst>
              <a:ext uri="{FF2B5EF4-FFF2-40B4-BE49-F238E27FC236}">
                <a16:creationId xmlns:a16="http://schemas.microsoft.com/office/drawing/2014/main" id="{89CA7F5D-F8F1-ACF0-621B-C6974B4E25C9}"/>
              </a:ext>
            </a:extLst>
          </p:cNvPr>
          <p:cNvSpPr txBox="1"/>
          <p:nvPr/>
        </p:nvSpPr>
        <p:spPr>
          <a:xfrm>
            <a:off x="10593478" y="2962424"/>
            <a:ext cx="941832" cy="261610"/>
          </a:xfrm>
          <a:prstGeom prst="rect">
            <a:avLst/>
          </a:prstGeom>
          <a:noFill/>
        </p:spPr>
        <p:txBody>
          <a:bodyPr wrap="square" rtlCol="0">
            <a:spAutoFit/>
          </a:bodyPr>
          <a:lstStyle/>
          <a:p>
            <a:pPr algn="ctr"/>
            <a:r>
              <a:rPr lang="en-US" sz="1100">
                <a:solidFill>
                  <a:schemeClr val="bg1"/>
                </a:solidFill>
              </a:rPr>
              <a:t>1 ns</a:t>
            </a:r>
            <a:endParaRPr lang="en-GB" sz="1100">
              <a:solidFill>
                <a:schemeClr val="bg1"/>
              </a:solidFill>
            </a:endParaRPr>
          </a:p>
        </p:txBody>
      </p:sp>
      <p:cxnSp>
        <p:nvCxnSpPr>
          <p:cNvPr id="164" name="Straight Arrow Connector 163">
            <a:extLst>
              <a:ext uri="{FF2B5EF4-FFF2-40B4-BE49-F238E27FC236}">
                <a16:creationId xmlns:a16="http://schemas.microsoft.com/office/drawing/2014/main" id="{B47CBFEF-596B-911E-68DD-11DAA172F59F}"/>
              </a:ext>
            </a:extLst>
          </p:cNvPr>
          <p:cNvCxnSpPr>
            <a:cxnSpLocks/>
          </p:cNvCxnSpPr>
          <p:nvPr/>
        </p:nvCxnSpPr>
        <p:spPr>
          <a:xfrm>
            <a:off x="10627085" y="4777401"/>
            <a:ext cx="874621" cy="0"/>
          </a:xfrm>
          <a:prstGeom prst="straightConnector1">
            <a:avLst/>
          </a:prstGeom>
          <a:ln>
            <a:solidFill>
              <a:schemeClr val="bg1"/>
            </a:solidFill>
            <a:headEnd type="triangle"/>
            <a:tailEnd type="triangle"/>
          </a:ln>
        </p:spPr>
        <p:style>
          <a:lnRef idx="2">
            <a:schemeClr val="dk1"/>
          </a:lnRef>
          <a:fillRef idx="0">
            <a:schemeClr val="dk1"/>
          </a:fillRef>
          <a:effectRef idx="1">
            <a:schemeClr val="dk1"/>
          </a:effectRef>
          <a:fontRef idx="minor">
            <a:schemeClr val="tx1"/>
          </a:fontRef>
        </p:style>
      </p:cxnSp>
      <p:sp>
        <p:nvSpPr>
          <p:cNvPr id="165" name="TextBox 164">
            <a:extLst>
              <a:ext uri="{FF2B5EF4-FFF2-40B4-BE49-F238E27FC236}">
                <a16:creationId xmlns:a16="http://schemas.microsoft.com/office/drawing/2014/main" id="{ADCFB5A8-D318-FF6E-27BE-36F080401F80}"/>
              </a:ext>
            </a:extLst>
          </p:cNvPr>
          <p:cNvSpPr txBox="1"/>
          <p:nvPr/>
        </p:nvSpPr>
        <p:spPr>
          <a:xfrm>
            <a:off x="10593479" y="4508880"/>
            <a:ext cx="941832" cy="261610"/>
          </a:xfrm>
          <a:prstGeom prst="rect">
            <a:avLst/>
          </a:prstGeom>
          <a:noFill/>
        </p:spPr>
        <p:txBody>
          <a:bodyPr wrap="square" rtlCol="0">
            <a:spAutoFit/>
          </a:bodyPr>
          <a:lstStyle/>
          <a:p>
            <a:pPr algn="ctr"/>
            <a:r>
              <a:rPr lang="en-US" sz="1100">
                <a:solidFill>
                  <a:schemeClr val="bg1"/>
                </a:solidFill>
              </a:rPr>
              <a:t>1 ns</a:t>
            </a:r>
            <a:endParaRPr lang="en-GB" sz="1100">
              <a:solidFill>
                <a:schemeClr val="bg1"/>
              </a:solidFill>
            </a:endParaRPr>
          </a:p>
        </p:txBody>
      </p:sp>
      <p:cxnSp>
        <p:nvCxnSpPr>
          <p:cNvPr id="166" name="Straight Arrow Connector 165">
            <a:extLst>
              <a:ext uri="{FF2B5EF4-FFF2-40B4-BE49-F238E27FC236}">
                <a16:creationId xmlns:a16="http://schemas.microsoft.com/office/drawing/2014/main" id="{2BDD6CE4-B6E8-5132-ABAF-8F85055F7250}"/>
              </a:ext>
            </a:extLst>
          </p:cNvPr>
          <p:cNvCxnSpPr>
            <a:cxnSpLocks/>
          </p:cNvCxnSpPr>
          <p:nvPr/>
        </p:nvCxnSpPr>
        <p:spPr>
          <a:xfrm>
            <a:off x="10627085" y="6296875"/>
            <a:ext cx="874621" cy="0"/>
          </a:xfrm>
          <a:prstGeom prst="straightConnector1">
            <a:avLst/>
          </a:prstGeom>
          <a:ln>
            <a:solidFill>
              <a:schemeClr val="bg1"/>
            </a:solidFill>
            <a:headEnd type="triangle"/>
            <a:tailEnd type="triangle"/>
          </a:ln>
        </p:spPr>
        <p:style>
          <a:lnRef idx="2">
            <a:schemeClr val="dk1"/>
          </a:lnRef>
          <a:fillRef idx="0">
            <a:schemeClr val="dk1"/>
          </a:fillRef>
          <a:effectRef idx="1">
            <a:schemeClr val="dk1"/>
          </a:effectRef>
          <a:fontRef idx="minor">
            <a:schemeClr val="tx1"/>
          </a:fontRef>
        </p:style>
      </p:cxnSp>
      <p:sp>
        <p:nvSpPr>
          <p:cNvPr id="167" name="TextBox 166">
            <a:extLst>
              <a:ext uri="{FF2B5EF4-FFF2-40B4-BE49-F238E27FC236}">
                <a16:creationId xmlns:a16="http://schemas.microsoft.com/office/drawing/2014/main" id="{902912B1-76B1-D62B-641F-3036A64260A5}"/>
              </a:ext>
            </a:extLst>
          </p:cNvPr>
          <p:cNvSpPr txBox="1"/>
          <p:nvPr/>
        </p:nvSpPr>
        <p:spPr>
          <a:xfrm>
            <a:off x="10593479" y="6028354"/>
            <a:ext cx="941832" cy="261610"/>
          </a:xfrm>
          <a:prstGeom prst="rect">
            <a:avLst/>
          </a:prstGeom>
          <a:noFill/>
        </p:spPr>
        <p:txBody>
          <a:bodyPr wrap="square" rtlCol="0">
            <a:spAutoFit/>
          </a:bodyPr>
          <a:lstStyle/>
          <a:p>
            <a:pPr algn="ctr"/>
            <a:r>
              <a:rPr lang="en-US" sz="1100">
                <a:solidFill>
                  <a:schemeClr val="bg1"/>
                </a:solidFill>
              </a:rPr>
              <a:t>1 ns</a:t>
            </a:r>
            <a:endParaRPr lang="en-GB" sz="1100">
              <a:solidFill>
                <a:schemeClr val="bg1"/>
              </a:solidFill>
            </a:endParaRPr>
          </a:p>
        </p:txBody>
      </p:sp>
    </p:spTree>
    <p:extLst>
      <p:ext uri="{BB962C8B-B14F-4D97-AF65-F5344CB8AC3E}">
        <p14:creationId xmlns:p14="http://schemas.microsoft.com/office/powerpoint/2010/main" val="1476823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E1048-0FE6-C05E-97B5-29D58587E22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C4F4395-DF86-9CF9-5608-B5E039ADD3B7}"/>
              </a:ext>
            </a:extLst>
          </p:cNvPr>
          <p:cNvPicPr>
            <a:picLocks noChangeAspect="1"/>
          </p:cNvPicPr>
          <p:nvPr/>
        </p:nvPicPr>
        <p:blipFill>
          <a:blip r:embed="rId3"/>
          <a:stretch>
            <a:fillRect/>
          </a:stretch>
        </p:blipFill>
        <p:spPr>
          <a:xfrm>
            <a:off x="237787" y="2945981"/>
            <a:ext cx="3910259" cy="2878745"/>
          </a:xfrm>
          <a:prstGeom prst="rect">
            <a:avLst/>
          </a:prstGeom>
        </p:spPr>
      </p:pic>
      <p:sp>
        <p:nvSpPr>
          <p:cNvPr id="2" name="Nadpis 1">
            <a:extLst>
              <a:ext uri="{FF2B5EF4-FFF2-40B4-BE49-F238E27FC236}">
                <a16:creationId xmlns:a16="http://schemas.microsoft.com/office/drawing/2014/main" id="{57419DE6-C204-30AA-555F-8278F5563696}"/>
              </a:ext>
            </a:extLst>
          </p:cNvPr>
          <p:cNvSpPr>
            <a:spLocks noGrp="1"/>
          </p:cNvSpPr>
          <p:nvPr>
            <p:ph type="title"/>
          </p:nvPr>
        </p:nvSpPr>
        <p:spPr>
          <a:xfrm>
            <a:off x="394716" y="502920"/>
            <a:ext cx="10925556" cy="1325563"/>
          </a:xfrm>
        </p:spPr>
        <p:txBody>
          <a:bodyPr/>
          <a:lstStyle/>
          <a:p>
            <a:r>
              <a:rPr lang="en-US" b="1" dirty="0">
                <a:solidFill>
                  <a:srgbClr val="0070C0"/>
                </a:solidFill>
              </a:rPr>
              <a:t>Thermionic gun – charge variation</a:t>
            </a:r>
          </a:p>
        </p:txBody>
      </p:sp>
      <p:sp>
        <p:nvSpPr>
          <p:cNvPr id="7" name="Zástupný symbol pro číslo snímku 6">
            <a:extLst>
              <a:ext uri="{FF2B5EF4-FFF2-40B4-BE49-F238E27FC236}">
                <a16:creationId xmlns:a16="http://schemas.microsoft.com/office/drawing/2014/main" id="{459C8FF0-7B84-58B3-2615-E934D6FC415A}"/>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12</a:t>
            </a:fld>
            <a:endParaRPr lang="en-US" b="1">
              <a:solidFill>
                <a:schemeClr val="tx1"/>
              </a:solidFill>
            </a:endParaRPr>
          </a:p>
        </p:txBody>
      </p:sp>
      <p:cxnSp>
        <p:nvCxnSpPr>
          <p:cNvPr id="4" name="Straight Connector 3">
            <a:extLst>
              <a:ext uri="{FF2B5EF4-FFF2-40B4-BE49-F238E27FC236}">
                <a16:creationId xmlns:a16="http://schemas.microsoft.com/office/drawing/2014/main" id="{F90115A4-B2C9-7D77-94A0-2DC4DAAA6187}"/>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FA62915-A18E-951F-607B-9FA0D598C986}"/>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8661EA79-F676-8C35-46AB-FA7E6617F187}"/>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77E6F2F6-9C95-A695-7835-C784437FA6B2}"/>
              </a:ext>
            </a:extLst>
          </p:cNvPr>
          <p:cNvSpPr txBox="1"/>
          <p:nvPr/>
        </p:nvSpPr>
        <p:spPr>
          <a:xfrm>
            <a:off x="417277" y="1444752"/>
            <a:ext cx="11380007" cy="584775"/>
          </a:xfrm>
          <a:prstGeom prst="rect">
            <a:avLst/>
          </a:prstGeom>
          <a:noFill/>
        </p:spPr>
        <p:txBody>
          <a:bodyPr wrap="square" rtlCol="0">
            <a:spAutoFit/>
          </a:bodyPr>
          <a:lstStyle/>
          <a:p>
            <a:r>
              <a:rPr lang="en-US" sz="1600">
                <a:solidFill>
                  <a:schemeClr val="bg1">
                    <a:lumMod val="50000"/>
                  </a:schemeClr>
                </a:solidFill>
                <a:sym typeface="Wingdings" panose="05000000000000000000" pitchFamily="2" charset="2"/>
              </a:rPr>
              <a:t>Possible combinations of total charge and emission length investigated and demonstrated that semi-constant bunch length and emittance is achievable with fixed gun setup</a:t>
            </a:r>
            <a:endParaRPr lang="en-GB" sz="1600">
              <a:solidFill>
                <a:schemeClr val="bg1">
                  <a:lumMod val="50000"/>
                </a:schemeClr>
              </a:solidFill>
            </a:endParaRPr>
          </a:p>
        </p:txBody>
      </p:sp>
      <p:sp>
        <p:nvSpPr>
          <p:cNvPr id="3" name="Zástupný obsah 2">
            <a:extLst>
              <a:ext uri="{FF2B5EF4-FFF2-40B4-BE49-F238E27FC236}">
                <a16:creationId xmlns:a16="http://schemas.microsoft.com/office/drawing/2014/main" id="{E0E31488-E0DA-6965-8177-55691B9474B3}"/>
              </a:ext>
            </a:extLst>
          </p:cNvPr>
          <p:cNvSpPr>
            <a:spLocks noGrp="1"/>
          </p:cNvSpPr>
          <p:nvPr>
            <p:ph idx="1"/>
          </p:nvPr>
        </p:nvSpPr>
        <p:spPr>
          <a:xfrm>
            <a:off x="394716" y="2139431"/>
            <a:ext cx="9514123" cy="656940"/>
          </a:xfrm>
        </p:spPr>
        <p:txBody>
          <a:bodyPr>
            <a:normAutofit lnSpcReduction="10000"/>
          </a:bodyPr>
          <a:lstStyle/>
          <a:p>
            <a:r>
              <a:rPr lang="en-US" sz="1600" b="1" dirty="0"/>
              <a:t>Thermionic gun with grid </a:t>
            </a:r>
            <a:r>
              <a:rPr lang="en-US" sz="1600" b="0" dirty="0">
                <a:sym typeface="Wingdings" panose="05000000000000000000" pitchFamily="2" charset="2"/>
              </a:rPr>
              <a:t> modulating charge by manipulating </a:t>
            </a:r>
            <a:r>
              <a:rPr lang="en-US" sz="1600" b="1" dirty="0">
                <a:sym typeface="Wingdings" panose="05000000000000000000" pitchFamily="2" charset="2"/>
              </a:rPr>
              <a:t>emission length and/or current</a:t>
            </a:r>
          </a:p>
          <a:p>
            <a:r>
              <a:rPr lang="en-US" sz="1600" dirty="0">
                <a:sym typeface="Wingdings" panose="05000000000000000000" pitchFamily="2" charset="2"/>
              </a:rPr>
              <a:t>Assuming fixed gun setup optimized for 5 </a:t>
            </a:r>
            <a:r>
              <a:rPr lang="en-US" sz="1600" dirty="0" err="1">
                <a:sym typeface="Wingdings" panose="05000000000000000000" pitchFamily="2" charset="2"/>
              </a:rPr>
              <a:t>nC</a:t>
            </a:r>
            <a:endParaRPr lang="en-US" sz="1600" b="0" dirty="0"/>
          </a:p>
        </p:txBody>
      </p:sp>
      <p:pic>
        <p:nvPicPr>
          <p:cNvPr id="15" name="Picture 14">
            <a:extLst>
              <a:ext uri="{FF2B5EF4-FFF2-40B4-BE49-F238E27FC236}">
                <a16:creationId xmlns:a16="http://schemas.microsoft.com/office/drawing/2014/main" id="{A0E33DB0-873B-8719-D027-F270684861E3}"/>
              </a:ext>
            </a:extLst>
          </p:cNvPr>
          <p:cNvPicPr>
            <a:picLocks noChangeAspect="1"/>
          </p:cNvPicPr>
          <p:nvPr/>
        </p:nvPicPr>
        <p:blipFill>
          <a:blip r:embed="rId4"/>
          <a:stretch>
            <a:fillRect/>
          </a:stretch>
        </p:blipFill>
        <p:spPr>
          <a:xfrm>
            <a:off x="8138224" y="2963840"/>
            <a:ext cx="3659060" cy="2867284"/>
          </a:xfrm>
          <a:prstGeom prst="rect">
            <a:avLst/>
          </a:prstGeom>
        </p:spPr>
      </p:pic>
      <p:pic>
        <p:nvPicPr>
          <p:cNvPr id="19" name="Picture 18">
            <a:extLst>
              <a:ext uri="{FF2B5EF4-FFF2-40B4-BE49-F238E27FC236}">
                <a16:creationId xmlns:a16="http://schemas.microsoft.com/office/drawing/2014/main" id="{330C9E0E-0DFA-C3F3-FA8A-6FAA86134D4E}"/>
              </a:ext>
            </a:extLst>
          </p:cNvPr>
          <p:cNvPicPr>
            <a:picLocks noChangeAspect="1"/>
          </p:cNvPicPr>
          <p:nvPr/>
        </p:nvPicPr>
        <p:blipFill>
          <a:blip r:embed="rId5"/>
          <a:stretch>
            <a:fillRect/>
          </a:stretch>
        </p:blipFill>
        <p:spPr>
          <a:xfrm>
            <a:off x="4310245" y="2951212"/>
            <a:ext cx="3659060" cy="2935029"/>
          </a:xfrm>
          <a:prstGeom prst="rect">
            <a:avLst/>
          </a:prstGeom>
        </p:spPr>
      </p:pic>
      <p:sp>
        <p:nvSpPr>
          <p:cNvPr id="23" name="Rectangle 22">
            <a:extLst>
              <a:ext uri="{FF2B5EF4-FFF2-40B4-BE49-F238E27FC236}">
                <a16:creationId xmlns:a16="http://schemas.microsoft.com/office/drawing/2014/main" id="{A31455D8-B837-D06B-BBF9-B9D5FCEAB48C}"/>
              </a:ext>
            </a:extLst>
          </p:cNvPr>
          <p:cNvSpPr/>
          <p:nvPr/>
        </p:nvSpPr>
        <p:spPr>
          <a:xfrm>
            <a:off x="155448" y="2871228"/>
            <a:ext cx="4087367" cy="3524560"/>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D7907006-FE79-70B2-4EB3-7248B95BDA89}"/>
              </a:ext>
            </a:extLst>
          </p:cNvPr>
          <p:cNvSpPr txBox="1"/>
          <p:nvPr/>
        </p:nvSpPr>
        <p:spPr>
          <a:xfrm>
            <a:off x="4425731" y="5925975"/>
            <a:ext cx="3340538" cy="461665"/>
          </a:xfrm>
          <a:prstGeom prst="rect">
            <a:avLst/>
          </a:prstGeom>
          <a:noFill/>
        </p:spPr>
        <p:txBody>
          <a:bodyPr wrap="square" rtlCol="0">
            <a:spAutoFit/>
          </a:bodyPr>
          <a:lstStyle/>
          <a:p>
            <a:pPr algn="ctr"/>
            <a:r>
              <a:rPr lang="en-US" sz="1200" dirty="0">
                <a:solidFill>
                  <a:schemeClr val="bg1">
                    <a:lumMod val="50000"/>
                  </a:schemeClr>
                </a:solidFill>
              </a:rPr>
              <a:t>A</a:t>
            </a:r>
            <a:r>
              <a:rPr lang="en-GB" sz="1200" dirty="0" err="1">
                <a:solidFill>
                  <a:schemeClr val="bg1">
                    <a:lumMod val="50000"/>
                  </a:schemeClr>
                </a:solidFill>
              </a:rPr>
              <a:t>chievable</a:t>
            </a:r>
            <a:r>
              <a:rPr lang="en-GB" sz="1200" dirty="0">
                <a:solidFill>
                  <a:schemeClr val="bg1">
                    <a:lumMod val="50000"/>
                  </a:schemeClr>
                </a:solidFill>
              </a:rPr>
              <a:t> RMS bunch length for different combinations of emission length and intensity</a:t>
            </a:r>
          </a:p>
        </p:txBody>
      </p:sp>
      <p:sp>
        <p:nvSpPr>
          <p:cNvPr id="25" name="Rectangle 24">
            <a:extLst>
              <a:ext uri="{FF2B5EF4-FFF2-40B4-BE49-F238E27FC236}">
                <a16:creationId xmlns:a16="http://schemas.microsoft.com/office/drawing/2014/main" id="{4FBA7F36-5B19-FAD0-55BB-716633FD1918}"/>
              </a:ext>
            </a:extLst>
          </p:cNvPr>
          <p:cNvSpPr/>
          <p:nvPr/>
        </p:nvSpPr>
        <p:spPr>
          <a:xfrm>
            <a:off x="4242815" y="2871228"/>
            <a:ext cx="3801141" cy="3524560"/>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039AD09E-3B8E-17BB-65EF-46B8383BAB32}"/>
              </a:ext>
            </a:extLst>
          </p:cNvPr>
          <p:cNvSpPr txBox="1"/>
          <p:nvPr/>
        </p:nvSpPr>
        <p:spPr>
          <a:xfrm>
            <a:off x="8138224" y="5893415"/>
            <a:ext cx="3801141" cy="461665"/>
          </a:xfrm>
          <a:prstGeom prst="rect">
            <a:avLst/>
          </a:prstGeom>
          <a:noFill/>
        </p:spPr>
        <p:txBody>
          <a:bodyPr wrap="square" rtlCol="0">
            <a:spAutoFit/>
          </a:bodyPr>
          <a:lstStyle/>
          <a:p>
            <a:pPr algn="ctr"/>
            <a:r>
              <a:rPr lang="en-US" sz="1200">
                <a:solidFill>
                  <a:schemeClr val="bg1">
                    <a:lumMod val="50000"/>
                  </a:schemeClr>
                </a:solidFill>
              </a:rPr>
              <a:t>A</a:t>
            </a:r>
            <a:r>
              <a:rPr lang="en-GB" sz="1200" err="1">
                <a:solidFill>
                  <a:schemeClr val="bg1">
                    <a:lumMod val="50000"/>
                  </a:schemeClr>
                </a:solidFill>
              </a:rPr>
              <a:t>chievable</a:t>
            </a:r>
            <a:r>
              <a:rPr lang="en-GB" sz="1200">
                <a:solidFill>
                  <a:schemeClr val="bg1">
                    <a:lumMod val="50000"/>
                  </a:schemeClr>
                </a:solidFill>
              </a:rPr>
              <a:t> transverse normalized emittance for different combinations of emission length and intensity</a:t>
            </a:r>
          </a:p>
        </p:txBody>
      </p:sp>
      <p:sp>
        <p:nvSpPr>
          <p:cNvPr id="28" name="TextBox 27">
            <a:extLst>
              <a:ext uri="{FF2B5EF4-FFF2-40B4-BE49-F238E27FC236}">
                <a16:creationId xmlns:a16="http://schemas.microsoft.com/office/drawing/2014/main" id="{9FC71708-F22D-4861-190D-06AF4B3F1419}"/>
              </a:ext>
            </a:extLst>
          </p:cNvPr>
          <p:cNvSpPr txBox="1"/>
          <p:nvPr/>
        </p:nvSpPr>
        <p:spPr>
          <a:xfrm>
            <a:off x="9775486" y="2522147"/>
            <a:ext cx="2355837" cy="369332"/>
          </a:xfrm>
          <a:prstGeom prst="rect">
            <a:avLst/>
          </a:prstGeom>
          <a:noFill/>
        </p:spPr>
        <p:txBody>
          <a:bodyPr wrap="square" rtlCol="0">
            <a:spAutoFit/>
          </a:bodyPr>
          <a:lstStyle/>
          <a:p>
            <a:pPr algn="ctr"/>
            <a:r>
              <a:rPr lang="en-GB" b="1">
                <a:solidFill>
                  <a:srgbClr val="3161AD"/>
                </a:solidFill>
              </a:rPr>
              <a:t>Preliminary results</a:t>
            </a:r>
            <a:endParaRPr lang="en-GB" b="1"/>
          </a:p>
        </p:txBody>
      </p:sp>
      <p:sp>
        <p:nvSpPr>
          <p:cNvPr id="10" name="Rectangle 9">
            <a:extLst>
              <a:ext uri="{FF2B5EF4-FFF2-40B4-BE49-F238E27FC236}">
                <a16:creationId xmlns:a16="http://schemas.microsoft.com/office/drawing/2014/main" id="{6F7B05D9-179F-D6DF-3FC7-150CF8AD234F}"/>
              </a:ext>
            </a:extLst>
          </p:cNvPr>
          <p:cNvSpPr/>
          <p:nvPr/>
        </p:nvSpPr>
        <p:spPr>
          <a:xfrm>
            <a:off x="8045466" y="2871113"/>
            <a:ext cx="3917478" cy="3527051"/>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B1C5577C-31F3-C1A9-3DA9-44C679D5A14A}"/>
              </a:ext>
            </a:extLst>
          </p:cNvPr>
          <p:cNvSpPr txBox="1"/>
          <p:nvPr/>
        </p:nvSpPr>
        <p:spPr>
          <a:xfrm>
            <a:off x="675586" y="5886241"/>
            <a:ext cx="3340538" cy="461665"/>
          </a:xfrm>
          <a:prstGeom prst="rect">
            <a:avLst/>
          </a:prstGeom>
          <a:noFill/>
        </p:spPr>
        <p:txBody>
          <a:bodyPr wrap="square" rtlCol="0">
            <a:spAutoFit/>
          </a:bodyPr>
          <a:lstStyle/>
          <a:p>
            <a:pPr algn="ctr"/>
            <a:r>
              <a:rPr lang="en-US" sz="1200">
                <a:solidFill>
                  <a:schemeClr val="bg1">
                    <a:lumMod val="50000"/>
                  </a:schemeClr>
                </a:solidFill>
              </a:rPr>
              <a:t>Tested combinations of the emission length and total charge</a:t>
            </a:r>
            <a:endParaRPr lang="en-GB" sz="1200">
              <a:solidFill>
                <a:schemeClr val="bg1">
                  <a:lumMod val="50000"/>
                </a:schemeClr>
              </a:solidFill>
            </a:endParaRPr>
          </a:p>
        </p:txBody>
      </p:sp>
    </p:spTree>
    <p:extLst>
      <p:ext uri="{BB962C8B-B14F-4D97-AF65-F5344CB8AC3E}">
        <p14:creationId xmlns:p14="http://schemas.microsoft.com/office/powerpoint/2010/main" val="2303072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494BA-D99F-E72B-AF4E-BD50544C44B1}"/>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B4184BF-75C3-A823-DFC2-DFA0D69F8D2B}"/>
              </a:ext>
            </a:extLst>
          </p:cNvPr>
          <p:cNvSpPr>
            <a:spLocks noGrp="1"/>
          </p:cNvSpPr>
          <p:nvPr>
            <p:ph type="title"/>
          </p:nvPr>
        </p:nvSpPr>
        <p:spPr>
          <a:xfrm>
            <a:off x="394716" y="502920"/>
            <a:ext cx="11547348" cy="1325563"/>
          </a:xfrm>
        </p:spPr>
        <p:txBody>
          <a:bodyPr/>
          <a:lstStyle/>
          <a:p>
            <a:r>
              <a:rPr lang="en-US" b="1" dirty="0">
                <a:solidFill>
                  <a:srgbClr val="0070C0"/>
                </a:solidFill>
              </a:rPr>
              <a:t>Comparison of phase spaces at 200 MeV / 5 </a:t>
            </a:r>
            <a:r>
              <a:rPr lang="en-US" b="1" dirty="0" err="1">
                <a:solidFill>
                  <a:srgbClr val="0070C0"/>
                </a:solidFill>
              </a:rPr>
              <a:t>nC</a:t>
            </a:r>
            <a:endParaRPr lang="en-US" b="1" dirty="0">
              <a:solidFill>
                <a:srgbClr val="0070C0"/>
              </a:solidFill>
            </a:endParaRPr>
          </a:p>
        </p:txBody>
      </p:sp>
      <p:sp>
        <p:nvSpPr>
          <p:cNvPr id="7" name="Zástupný symbol pro číslo snímku 6">
            <a:extLst>
              <a:ext uri="{FF2B5EF4-FFF2-40B4-BE49-F238E27FC236}">
                <a16:creationId xmlns:a16="http://schemas.microsoft.com/office/drawing/2014/main" id="{43CCA294-F210-5A8C-E9FA-EEA1CBB15471}"/>
              </a:ext>
            </a:extLst>
          </p:cNvPr>
          <p:cNvSpPr>
            <a:spLocks noGrp="1"/>
          </p:cNvSpPr>
          <p:nvPr>
            <p:ph type="sldNum" sz="quarter" idx="12"/>
          </p:nvPr>
        </p:nvSpPr>
        <p:spPr>
          <a:xfrm>
            <a:off x="9442754" y="6454095"/>
            <a:ext cx="2743200" cy="365125"/>
          </a:xfrm>
        </p:spPr>
        <p:txBody>
          <a:bodyPr/>
          <a:lstStyle/>
          <a:p>
            <a:fld id="{12C0C55A-E4C2-8941-9274-8140DE9B719B}" type="slidenum">
              <a:rPr lang="en-US" b="1" smtClean="0">
                <a:solidFill>
                  <a:schemeClr val="tx1"/>
                </a:solidFill>
              </a:rPr>
              <a:t>13</a:t>
            </a:fld>
            <a:endParaRPr lang="en-US" b="1">
              <a:solidFill>
                <a:schemeClr val="tx1"/>
              </a:solidFill>
            </a:endParaRPr>
          </a:p>
        </p:txBody>
      </p:sp>
      <p:cxnSp>
        <p:nvCxnSpPr>
          <p:cNvPr id="4" name="Straight Connector 3">
            <a:extLst>
              <a:ext uri="{FF2B5EF4-FFF2-40B4-BE49-F238E27FC236}">
                <a16:creationId xmlns:a16="http://schemas.microsoft.com/office/drawing/2014/main" id="{B3AAD18C-A900-3930-D49C-4283945D3F68}"/>
              </a:ext>
            </a:extLst>
          </p:cNvPr>
          <p:cNvCxnSpPr/>
          <p:nvPr/>
        </p:nvCxnSpPr>
        <p:spPr>
          <a:xfrm>
            <a:off x="394716" y="502920"/>
            <a:ext cx="1140256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C9CCE6B1-752D-99B0-3552-D9A39358316D}"/>
              </a:ext>
            </a:extLst>
          </p:cNvPr>
          <p:cNvSpPr txBox="1"/>
          <p:nvPr/>
        </p:nvSpPr>
        <p:spPr>
          <a:xfrm>
            <a:off x="326296" y="87509"/>
            <a:ext cx="2964581" cy="338554"/>
          </a:xfrm>
          <a:prstGeom prst="rect">
            <a:avLst/>
          </a:prstGeom>
          <a:noFill/>
        </p:spPr>
        <p:txBody>
          <a:bodyPr wrap="square" rtlCol="0">
            <a:spAutoFit/>
          </a:bodyPr>
          <a:lstStyle/>
          <a:p>
            <a:r>
              <a:rPr lang="en-US" sz="1600">
                <a:solidFill>
                  <a:schemeClr val="bg1">
                    <a:lumMod val="50000"/>
                  </a:schemeClr>
                </a:solidFill>
              </a:rPr>
              <a:t>Electron source(s) studies</a:t>
            </a:r>
            <a:endParaRPr lang="en-GB" sz="1600">
              <a:solidFill>
                <a:schemeClr val="bg1">
                  <a:lumMod val="50000"/>
                </a:schemeClr>
              </a:solidFill>
            </a:endParaRPr>
          </a:p>
        </p:txBody>
      </p:sp>
      <p:sp>
        <p:nvSpPr>
          <p:cNvPr id="9" name="TextBox 8">
            <a:extLst>
              <a:ext uri="{FF2B5EF4-FFF2-40B4-BE49-F238E27FC236}">
                <a16:creationId xmlns:a16="http://schemas.microsoft.com/office/drawing/2014/main" id="{053774D0-D713-4630-6C61-E83CDABDAE35}"/>
              </a:ext>
            </a:extLst>
          </p:cNvPr>
          <p:cNvSpPr txBox="1"/>
          <p:nvPr/>
        </p:nvSpPr>
        <p:spPr>
          <a:xfrm>
            <a:off x="8832703" y="87509"/>
            <a:ext cx="2964581" cy="338554"/>
          </a:xfrm>
          <a:prstGeom prst="rect">
            <a:avLst/>
          </a:prstGeom>
          <a:noFill/>
        </p:spPr>
        <p:txBody>
          <a:bodyPr wrap="square" rtlCol="0">
            <a:spAutoFit/>
          </a:bodyPr>
          <a:lstStyle/>
          <a:p>
            <a:pPr algn="r"/>
            <a:r>
              <a:rPr lang="en-US" sz="1600">
                <a:solidFill>
                  <a:srgbClr val="3161AD"/>
                </a:solidFill>
              </a:rPr>
              <a:t>FCC WEEK 2026</a:t>
            </a:r>
            <a:endParaRPr lang="en-GB" sz="1600">
              <a:solidFill>
                <a:srgbClr val="3161AD"/>
              </a:solidFill>
            </a:endParaRPr>
          </a:p>
        </p:txBody>
      </p:sp>
      <p:sp>
        <p:nvSpPr>
          <p:cNvPr id="27" name="TextBox 26">
            <a:extLst>
              <a:ext uri="{FF2B5EF4-FFF2-40B4-BE49-F238E27FC236}">
                <a16:creationId xmlns:a16="http://schemas.microsoft.com/office/drawing/2014/main" id="{67726E5D-AC8E-5E02-3034-4BCF3219F757}"/>
              </a:ext>
            </a:extLst>
          </p:cNvPr>
          <p:cNvSpPr txBox="1"/>
          <p:nvPr/>
        </p:nvSpPr>
        <p:spPr>
          <a:xfrm>
            <a:off x="417277" y="1444752"/>
            <a:ext cx="11380007" cy="830997"/>
          </a:xfrm>
          <a:prstGeom prst="rect">
            <a:avLst/>
          </a:prstGeom>
          <a:noFill/>
        </p:spPr>
        <p:txBody>
          <a:bodyPr wrap="square" rtlCol="0">
            <a:spAutoFit/>
          </a:bodyPr>
          <a:lstStyle/>
          <a:p>
            <a:r>
              <a:rPr lang="en-US" sz="1600">
                <a:solidFill>
                  <a:schemeClr val="bg1">
                    <a:lumMod val="50000"/>
                  </a:schemeClr>
                </a:solidFill>
              </a:rPr>
              <a:t>Comparison of status of photoemission and thermionic gun bunches after acceleration to about 200 MeV, transverse phase space corresponds to higher emittance budget, longitudinally the thermionic bunch is longer by factor 2-3 with sparsely populated tail – optimization candidate</a:t>
            </a:r>
            <a:endParaRPr lang="en-GB" sz="1600">
              <a:solidFill>
                <a:schemeClr val="bg1">
                  <a:lumMod val="50000"/>
                </a:schemeClr>
              </a:solidFill>
            </a:endParaRPr>
          </a:p>
        </p:txBody>
      </p:sp>
      <p:sp>
        <p:nvSpPr>
          <p:cNvPr id="18" name="Rectangle 17">
            <a:extLst>
              <a:ext uri="{FF2B5EF4-FFF2-40B4-BE49-F238E27FC236}">
                <a16:creationId xmlns:a16="http://schemas.microsoft.com/office/drawing/2014/main" id="{0C84EF5F-6698-BD19-7778-29D933058E9D}"/>
              </a:ext>
            </a:extLst>
          </p:cNvPr>
          <p:cNvSpPr/>
          <p:nvPr/>
        </p:nvSpPr>
        <p:spPr>
          <a:xfrm>
            <a:off x="100562" y="2408517"/>
            <a:ext cx="5995438" cy="3316008"/>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6A04F1F-CC5A-5DA6-0B07-10C23E672990}"/>
              </a:ext>
            </a:extLst>
          </p:cNvPr>
          <p:cNvSpPr/>
          <p:nvPr/>
        </p:nvSpPr>
        <p:spPr>
          <a:xfrm>
            <a:off x="6097755" y="2408517"/>
            <a:ext cx="5995438" cy="3316008"/>
          </a:xfrm>
          <a:prstGeom prst="rect">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11AE96B6-26F6-846E-F8DF-D3F7FA014CAF}"/>
              </a:ext>
            </a:extLst>
          </p:cNvPr>
          <p:cNvSpPr txBox="1"/>
          <p:nvPr/>
        </p:nvSpPr>
        <p:spPr>
          <a:xfrm>
            <a:off x="1740273" y="5447526"/>
            <a:ext cx="2611789" cy="276999"/>
          </a:xfrm>
          <a:prstGeom prst="rect">
            <a:avLst/>
          </a:prstGeom>
          <a:noFill/>
        </p:spPr>
        <p:txBody>
          <a:bodyPr wrap="square" rtlCol="0">
            <a:spAutoFit/>
          </a:bodyPr>
          <a:lstStyle/>
          <a:p>
            <a:pPr algn="ctr"/>
            <a:r>
              <a:rPr lang="en-GB" sz="1200">
                <a:solidFill>
                  <a:schemeClr val="bg1">
                    <a:lumMod val="50000"/>
                  </a:schemeClr>
                </a:solidFill>
              </a:rPr>
              <a:t>Transverse phase space</a:t>
            </a:r>
          </a:p>
        </p:txBody>
      </p:sp>
      <p:sp>
        <p:nvSpPr>
          <p:cNvPr id="22" name="TextBox 21">
            <a:extLst>
              <a:ext uri="{FF2B5EF4-FFF2-40B4-BE49-F238E27FC236}">
                <a16:creationId xmlns:a16="http://schemas.microsoft.com/office/drawing/2014/main" id="{94E0A344-1FF3-E8A2-93D8-D03CD0BB0966}"/>
              </a:ext>
            </a:extLst>
          </p:cNvPr>
          <p:cNvSpPr txBox="1"/>
          <p:nvPr/>
        </p:nvSpPr>
        <p:spPr>
          <a:xfrm>
            <a:off x="7735711" y="5447526"/>
            <a:ext cx="2611789" cy="276999"/>
          </a:xfrm>
          <a:prstGeom prst="rect">
            <a:avLst/>
          </a:prstGeom>
          <a:noFill/>
        </p:spPr>
        <p:txBody>
          <a:bodyPr wrap="square" rtlCol="0">
            <a:spAutoFit/>
          </a:bodyPr>
          <a:lstStyle/>
          <a:p>
            <a:pPr algn="ctr"/>
            <a:r>
              <a:rPr lang="en-GB" sz="1200">
                <a:solidFill>
                  <a:schemeClr val="bg1">
                    <a:lumMod val="50000"/>
                  </a:schemeClr>
                </a:solidFill>
              </a:rPr>
              <a:t>Longitudinal phase space</a:t>
            </a:r>
          </a:p>
        </p:txBody>
      </p:sp>
      <p:pic>
        <p:nvPicPr>
          <p:cNvPr id="5" name="Picture 4">
            <a:extLst>
              <a:ext uri="{FF2B5EF4-FFF2-40B4-BE49-F238E27FC236}">
                <a16:creationId xmlns:a16="http://schemas.microsoft.com/office/drawing/2014/main" id="{4B206CED-F8AA-1811-10C6-302B47DBCDFF}"/>
              </a:ext>
            </a:extLst>
          </p:cNvPr>
          <p:cNvPicPr>
            <a:picLocks noChangeAspect="1"/>
          </p:cNvPicPr>
          <p:nvPr/>
        </p:nvPicPr>
        <p:blipFill>
          <a:blip r:embed="rId3"/>
          <a:stretch>
            <a:fillRect/>
          </a:stretch>
        </p:blipFill>
        <p:spPr>
          <a:xfrm>
            <a:off x="6276463" y="2798770"/>
            <a:ext cx="5520821" cy="2535502"/>
          </a:xfrm>
          <a:prstGeom prst="rect">
            <a:avLst/>
          </a:prstGeom>
        </p:spPr>
      </p:pic>
      <p:pic>
        <p:nvPicPr>
          <p:cNvPr id="10" name="Picture 9">
            <a:extLst>
              <a:ext uri="{FF2B5EF4-FFF2-40B4-BE49-F238E27FC236}">
                <a16:creationId xmlns:a16="http://schemas.microsoft.com/office/drawing/2014/main" id="{DB5C6CA5-8AC8-CE43-E3F3-782731E2DAEA}"/>
              </a:ext>
            </a:extLst>
          </p:cNvPr>
          <p:cNvPicPr>
            <a:picLocks noChangeAspect="1"/>
          </p:cNvPicPr>
          <p:nvPr/>
        </p:nvPicPr>
        <p:blipFill>
          <a:blip r:embed="rId4"/>
          <a:stretch>
            <a:fillRect/>
          </a:stretch>
        </p:blipFill>
        <p:spPr>
          <a:xfrm>
            <a:off x="217515" y="2798769"/>
            <a:ext cx="5657304" cy="2535503"/>
          </a:xfrm>
          <a:prstGeom prst="rect">
            <a:avLst/>
          </a:prstGeom>
        </p:spPr>
      </p:pic>
    </p:spTree>
    <p:extLst>
      <p:ext uri="{BB962C8B-B14F-4D97-AF65-F5344CB8AC3E}">
        <p14:creationId xmlns:p14="http://schemas.microsoft.com/office/powerpoint/2010/main" val="1828994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BE841B93-1D5E-BD8A-C423-5F58C6F2B1B5}"/>
              </a:ext>
            </a:extLst>
          </p:cNvPr>
          <p:cNvSpPr/>
          <p:nvPr/>
        </p:nvSpPr>
        <p:spPr>
          <a:xfrm>
            <a:off x="1394782" y="2215025"/>
            <a:ext cx="1755521" cy="3146648"/>
          </a:xfrm>
          <a:prstGeom prst="roundRect">
            <a:avLst>
              <a:gd name="adj" fmla="val 743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000" dirty="0" err="1"/>
          </a:p>
        </p:txBody>
      </p:sp>
      <p:sp>
        <p:nvSpPr>
          <p:cNvPr id="18" name="Rectangle: Rounded Corners 17">
            <a:extLst>
              <a:ext uri="{FF2B5EF4-FFF2-40B4-BE49-F238E27FC236}">
                <a16:creationId xmlns:a16="http://schemas.microsoft.com/office/drawing/2014/main" id="{BC70D5B4-9254-D8A4-0E25-B4613CFB4006}"/>
              </a:ext>
            </a:extLst>
          </p:cNvPr>
          <p:cNvSpPr/>
          <p:nvPr/>
        </p:nvSpPr>
        <p:spPr>
          <a:xfrm>
            <a:off x="3184312" y="2215025"/>
            <a:ext cx="1755521" cy="3146648"/>
          </a:xfrm>
          <a:prstGeom prst="roundRect">
            <a:avLst>
              <a:gd name="adj" fmla="val 743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2000" dirty="0" err="1"/>
          </a:p>
        </p:txBody>
      </p:sp>
      <p:sp>
        <p:nvSpPr>
          <p:cNvPr id="2" name="Title 1">
            <a:extLst>
              <a:ext uri="{FF2B5EF4-FFF2-40B4-BE49-F238E27FC236}">
                <a16:creationId xmlns:a16="http://schemas.microsoft.com/office/drawing/2014/main" id="{ED73E86D-552D-2435-5A39-D719F31A6E4A}"/>
              </a:ext>
            </a:extLst>
          </p:cNvPr>
          <p:cNvSpPr>
            <a:spLocks noGrp="1"/>
          </p:cNvSpPr>
          <p:nvPr>
            <p:ph type="title"/>
          </p:nvPr>
        </p:nvSpPr>
        <p:spPr>
          <a:xfrm>
            <a:off x="36188" y="-64589"/>
            <a:ext cx="12119624" cy="1325563"/>
          </a:xfrm>
        </p:spPr>
        <p:txBody>
          <a:bodyPr>
            <a:normAutofit/>
          </a:bodyPr>
          <a:lstStyle/>
          <a:p>
            <a:r>
              <a:rPr lang="en-US" sz="4000" b="1" dirty="0">
                <a:solidFill>
                  <a:srgbClr val="0070C0"/>
                </a:solidFill>
              </a:rPr>
              <a:t>CHART; </a:t>
            </a:r>
            <a:r>
              <a:rPr lang="en-CH" sz="4000" b="1" dirty="0">
                <a:solidFill>
                  <a:srgbClr val="0070C0"/>
                </a:solidFill>
              </a:rPr>
              <a:t>Work packages, milestones and deliverables </a:t>
            </a:r>
          </a:p>
        </p:txBody>
      </p:sp>
      <p:sp>
        <p:nvSpPr>
          <p:cNvPr id="3" name="Slide Number Placeholder 2">
            <a:extLst>
              <a:ext uri="{FF2B5EF4-FFF2-40B4-BE49-F238E27FC236}">
                <a16:creationId xmlns:a16="http://schemas.microsoft.com/office/drawing/2014/main" id="{A9428EB4-52AE-97EE-F2D0-1881102B5BA9}"/>
              </a:ext>
            </a:extLst>
          </p:cNvPr>
          <p:cNvSpPr>
            <a:spLocks noGrp="1"/>
          </p:cNvSpPr>
          <p:nvPr>
            <p:ph type="sldNum" sz="quarter" idx="12"/>
          </p:nvPr>
        </p:nvSpPr>
        <p:spPr/>
        <p:txBody>
          <a:bodyPr/>
          <a:lstStyle/>
          <a:p>
            <a:fld id="{36B5EA5A-BC32-A742-B11B-8E7414D5B535}" type="slidenum">
              <a:rPr lang="en-US" smtClean="0"/>
              <a:pPr/>
              <a:t>14</a:t>
            </a:fld>
            <a:endParaRPr lang="en-US" dirty="0"/>
          </a:p>
        </p:txBody>
      </p:sp>
      <p:sp>
        <p:nvSpPr>
          <p:cNvPr id="4" name="Rectangle 3">
            <a:extLst>
              <a:ext uri="{FF2B5EF4-FFF2-40B4-BE49-F238E27FC236}">
                <a16:creationId xmlns:a16="http://schemas.microsoft.com/office/drawing/2014/main" id="{E6C70E50-F291-EB00-5E59-FFDA39808440}"/>
              </a:ext>
            </a:extLst>
          </p:cNvPr>
          <p:cNvSpPr/>
          <p:nvPr/>
        </p:nvSpPr>
        <p:spPr>
          <a:xfrm>
            <a:off x="4597935" y="978958"/>
            <a:ext cx="2520280" cy="91270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400" b="1" dirty="0">
                <a:solidFill>
                  <a:schemeClr val="tx1"/>
                </a:solidFill>
              </a:rPr>
              <a:t>Injector linacs and sources</a:t>
            </a:r>
          </a:p>
          <a:p>
            <a:pPr algn="ctr"/>
            <a:r>
              <a:rPr lang="en-CH" sz="1400" dirty="0">
                <a:solidFill>
                  <a:schemeClr val="tx1"/>
                </a:solidFill>
              </a:rPr>
              <a:t>Coordination (WP0)</a:t>
            </a:r>
          </a:p>
          <a:p>
            <a:pPr algn="ctr"/>
            <a:endParaRPr lang="en-CH" sz="2000" dirty="0">
              <a:solidFill>
                <a:schemeClr val="tx1"/>
              </a:solidFill>
            </a:endParaRPr>
          </a:p>
        </p:txBody>
      </p:sp>
      <p:pic>
        <p:nvPicPr>
          <p:cNvPr id="5" name="Picture 4" descr="CERN Logo">
            <a:extLst>
              <a:ext uri="{FF2B5EF4-FFF2-40B4-BE49-F238E27FC236}">
                <a16:creationId xmlns:a16="http://schemas.microsoft.com/office/drawing/2014/main" id="{B34C1C77-6FCE-1E34-C36D-E2D46C90F56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74" r="22926"/>
          <a:stretch/>
        </p:blipFill>
        <p:spPr bwMode="auto">
          <a:xfrm>
            <a:off x="6019792" y="1489657"/>
            <a:ext cx="360040" cy="358043"/>
          </a:xfrm>
          <a:prstGeom prst="rect">
            <a:avLst/>
          </a:prstGeom>
          <a:solidFill>
            <a:schemeClr val="bg1"/>
          </a:solidFill>
        </p:spPr>
      </p:pic>
      <p:pic>
        <p:nvPicPr>
          <p:cNvPr id="6" name="Picture 5">
            <a:extLst>
              <a:ext uri="{FF2B5EF4-FFF2-40B4-BE49-F238E27FC236}">
                <a16:creationId xmlns:a16="http://schemas.microsoft.com/office/drawing/2014/main" id="{C7133FD7-91C1-58F0-B973-6A96B60DCBB5}"/>
              </a:ext>
            </a:extLst>
          </p:cNvPr>
          <p:cNvPicPr>
            <a:picLocks noChangeAspect="1"/>
          </p:cNvPicPr>
          <p:nvPr/>
        </p:nvPicPr>
        <p:blipFill>
          <a:blip r:embed="rId4"/>
          <a:stretch>
            <a:fillRect/>
          </a:stretch>
        </p:blipFill>
        <p:spPr>
          <a:xfrm>
            <a:off x="5280074" y="1527658"/>
            <a:ext cx="646892" cy="267679"/>
          </a:xfrm>
          <a:prstGeom prst="rect">
            <a:avLst/>
          </a:prstGeom>
        </p:spPr>
      </p:pic>
      <p:sp>
        <p:nvSpPr>
          <p:cNvPr id="7" name="Rectangle 6">
            <a:extLst>
              <a:ext uri="{FF2B5EF4-FFF2-40B4-BE49-F238E27FC236}">
                <a16:creationId xmlns:a16="http://schemas.microsoft.com/office/drawing/2014/main" id="{F51C27F8-3206-68CA-BC67-DE0D6BAD6EAE}"/>
              </a:ext>
            </a:extLst>
          </p:cNvPr>
          <p:cNvSpPr/>
          <p:nvPr/>
        </p:nvSpPr>
        <p:spPr>
          <a:xfrm>
            <a:off x="7445586" y="1098326"/>
            <a:ext cx="1242367" cy="673965"/>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400" dirty="0">
                <a:solidFill>
                  <a:schemeClr val="tx1"/>
                </a:solidFill>
              </a:rPr>
              <a:t>Collaborations</a:t>
            </a:r>
          </a:p>
          <a:p>
            <a:pPr algn="ctr"/>
            <a:endParaRPr lang="en-CH" sz="2000" dirty="0">
              <a:solidFill>
                <a:schemeClr val="tx1"/>
              </a:solidFill>
            </a:endParaRPr>
          </a:p>
        </p:txBody>
      </p:sp>
      <p:pic>
        <p:nvPicPr>
          <p:cNvPr id="8" name="Picture 2" descr="Logo resources | SLAC National Accelerator Laboratory">
            <a:extLst>
              <a:ext uri="{FF2B5EF4-FFF2-40B4-BE49-F238E27FC236}">
                <a16:creationId xmlns:a16="http://schemas.microsoft.com/office/drawing/2014/main" id="{331FCA72-FB5C-1622-ACB3-CC9893CF042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932" t="35519" r="41556" b="35457"/>
          <a:stretch>
            <a:fillRect/>
          </a:stretch>
        </p:blipFill>
        <p:spPr bwMode="auto">
          <a:xfrm>
            <a:off x="7610736" y="1484587"/>
            <a:ext cx="378271" cy="1281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1A7AE7A8-5FCA-6276-5863-EC415B7A7E8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066769" y="1489657"/>
            <a:ext cx="504056" cy="153317"/>
          </a:xfrm>
          <a:prstGeom prst="rect">
            <a:avLst/>
          </a:prstGeom>
          <a:solidFill>
            <a:schemeClr val="bg1"/>
          </a:solidFill>
        </p:spPr>
      </p:pic>
      <p:sp>
        <p:nvSpPr>
          <p:cNvPr id="10" name="Rectangle 9">
            <a:extLst>
              <a:ext uri="{FF2B5EF4-FFF2-40B4-BE49-F238E27FC236}">
                <a16:creationId xmlns:a16="http://schemas.microsoft.com/office/drawing/2014/main" id="{76B49797-DA5D-C44B-2F18-CE7C0E5D508A}"/>
              </a:ext>
            </a:extLst>
          </p:cNvPr>
          <p:cNvSpPr/>
          <p:nvPr/>
        </p:nvSpPr>
        <p:spPr>
          <a:xfrm>
            <a:off x="187212" y="1027566"/>
            <a:ext cx="1242367"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400" dirty="0">
                <a:solidFill>
                  <a:schemeClr val="tx1"/>
                </a:solidFill>
              </a:rPr>
              <a:t>FCC-ee project</a:t>
            </a:r>
          </a:p>
          <a:p>
            <a:pPr algn="ctr"/>
            <a:endParaRPr lang="en-CH" sz="1400" dirty="0">
              <a:solidFill>
                <a:schemeClr val="tx1"/>
              </a:solidFill>
            </a:endParaRPr>
          </a:p>
          <a:p>
            <a:pPr algn="ctr"/>
            <a:endParaRPr lang="en-CH" sz="1400" dirty="0">
              <a:solidFill>
                <a:schemeClr val="tx1"/>
              </a:solidFill>
            </a:endParaRPr>
          </a:p>
        </p:txBody>
      </p:sp>
      <p:pic>
        <p:nvPicPr>
          <p:cNvPr id="11" name="Picture 10" descr="CERN Logo">
            <a:extLst>
              <a:ext uri="{FF2B5EF4-FFF2-40B4-BE49-F238E27FC236}">
                <a16:creationId xmlns:a16="http://schemas.microsoft.com/office/drawing/2014/main" id="{63FD81E3-293D-9844-9BB4-2CB561B1985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74" r="22926"/>
          <a:stretch/>
        </p:blipFill>
        <p:spPr bwMode="auto">
          <a:xfrm>
            <a:off x="268336" y="1407271"/>
            <a:ext cx="360040" cy="358043"/>
          </a:xfrm>
          <a:prstGeom prst="rect">
            <a:avLst/>
          </a:prstGeom>
          <a:solidFill>
            <a:schemeClr val="bg1"/>
          </a:solidFill>
        </p:spPr>
      </p:pic>
      <p:sp>
        <p:nvSpPr>
          <p:cNvPr id="12" name="Rectangle 11">
            <a:extLst>
              <a:ext uri="{FF2B5EF4-FFF2-40B4-BE49-F238E27FC236}">
                <a16:creationId xmlns:a16="http://schemas.microsoft.com/office/drawing/2014/main" id="{B5DF00C6-3079-C330-9FA1-D06D5C0D901D}"/>
              </a:ext>
            </a:extLst>
          </p:cNvPr>
          <p:cNvSpPr/>
          <p:nvPr/>
        </p:nvSpPr>
        <p:spPr>
          <a:xfrm>
            <a:off x="1429583" y="2325739"/>
            <a:ext cx="1664151"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WP1</a:t>
            </a:r>
          </a:p>
          <a:p>
            <a:pPr algn="ctr"/>
            <a:r>
              <a:rPr lang="en-CH" sz="1000" dirty="0">
                <a:solidFill>
                  <a:schemeClr val="tx1"/>
                </a:solidFill>
              </a:rPr>
              <a:t>Electron and positron linacs</a:t>
            </a:r>
          </a:p>
          <a:p>
            <a:pPr algn="ctr"/>
            <a:endParaRPr lang="en-CH" sz="1000" dirty="0">
              <a:solidFill>
                <a:schemeClr val="tx1"/>
              </a:solidFill>
            </a:endParaRPr>
          </a:p>
          <a:p>
            <a:pPr algn="ctr"/>
            <a:endParaRPr lang="en-CH" sz="1400" dirty="0">
              <a:solidFill>
                <a:schemeClr val="tx1"/>
              </a:solidFill>
            </a:endParaRPr>
          </a:p>
          <a:p>
            <a:pPr algn="ctr"/>
            <a:endParaRPr lang="en-CH" sz="1400" dirty="0">
              <a:solidFill>
                <a:schemeClr val="tx1"/>
              </a:solidFill>
            </a:endParaRPr>
          </a:p>
        </p:txBody>
      </p:sp>
      <p:sp>
        <p:nvSpPr>
          <p:cNvPr id="13" name="Rectangle 12">
            <a:extLst>
              <a:ext uri="{FF2B5EF4-FFF2-40B4-BE49-F238E27FC236}">
                <a16:creationId xmlns:a16="http://schemas.microsoft.com/office/drawing/2014/main" id="{8D9FA38D-AF5A-965A-DF2B-297FC4536E9E}"/>
              </a:ext>
            </a:extLst>
          </p:cNvPr>
          <p:cNvSpPr/>
          <p:nvPr/>
        </p:nvSpPr>
        <p:spPr>
          <a:xfrm>
            <a:off x="3230119" y="2320661"/>
            <a:ext cx="1664151"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WP2</a:t>
            </a:r>
          </a:p>
          <a:p>
            <a:pPr algn="ctr"/>
            <a:r>
              <a:rPr lang="en-CH" sz="1000" dirty="0">
                <a:solidFill>
                  <a:schemeClr val="tx1"/>
                </a:solidFill>
              </a:rPr>
              <a:t>Electron source</a:t>
            </a:r>
          </a:p>
          <a:p>
            <a:pPr algn="ctr"/>
            <a:endParaRPr lang="en-CH" sz="1000" dirty="0">
              <a:solidFill>
                <a:schemeClr val="tx1"/>
              </a:solidFill>
            </a:endParaRPr>
          </a:p>
          <a:p>
            <a:pPr algn="ctr"/>
            <a:endParaRPr lang="en-CH" sz="1200" dirty="0">
              <a:solidFill>
                <a:schemeClr val="tx1"/>
              </a:solidFill>
            </a:endParaRPr>
          </a:p>
          <a:p>
            <a:pPr algn="ctr"/>
            <a:endParaRPr lang="en-CH" sz="1400" dirty="0">
              <a:solidFill>
                <a:schemeClr val="tx1"/>
              </a:solidFill>
            </a:endParaRPr>
          </a:p>
        </p:txBody>
      </p:sp>
      <p:sp>
        <p:nvSpPr>
          <p:cNvPr id="14" name="Rectangle 13">
            <a:extLst>
              <a:ext uri="{FF2B5EF4-FFF2-40B4-BE49-F238E27FC236}">
                <a16:creationId xmlns:a16="http://schemas.microsoft.com/office/drawing/2014/main" id="{2F42D3C5-DE24-1C20-BE57-1523C3D50E4B}"/>
              </a:ext>
            </a:extLst>
          </p:cNvPr>
          <p:cNvSpPr/>
          <p:nvPr/>
        </p:nvSpPr>
        <p:spPr>
          <a:xfrm>
            <a:off x="5030655" y="2326401"/>
            <a:ext cx="1664151"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WP3</a:t>
            </a:r>
          </a:p>
          <a:p>
            <a:pPr algn="ctr"/>
            <a:r>
              <a:rPr lang="en-CH" sz="1000" dirty="0">
                <a:solidFill>
                  <a:schemeClr val="tx1"/>
                </a:solidFill>
              </a:rPr>
              <a:t>Positron source and linac</a:t>
            </a:r>
          </a:p>
          <a:p>
            <a:pPr algn="ctr"/>
            <a:endParaRPr lang="en-CH" sz="1000" dirty="0">
              <a:solidFill>
                <a:schemeClr val="tx1"/>
              </a:solidFill>
            </a:endParaRPr>
          </a:p>
          <a:p>
            <a:pPr algn="ctr"/>
            <a:endParaRPr lang="en-CH" sz="1200" dirty="0">
              <a:solidFill>
                <a:schemeClr val="tx1"/>
              </a:solidFill>
            </a:endParaRPr>
          </a:p>
          <a:p>
            <a:pPr algn="ctr"/>
            <a:endParaRPr lang="en-CH" sz="1400" dirty="0">
              <a:solidFill>
                <a:schemeClr val="tx1"/>
              </a:solidFill>
            </a:endParaRPr>
          </a:p>
        </p:txBody>
      </p:sp>
      <p:sp>
        <p:nvSpPr>
          <p:cNvPr id="15" name="Rectangle 14">
            <a:extLst>
              <a:ext uri="{FF2B5EF4-FFF2-40B4-BE49-F238E27FC236}">
                <a16:creationId xmlns:a16="http://schemas.microsoft.com/office/drawing/2014/main" id="{6F62ACBB-AB5D-61AB-C4C1-006269B14552}"/>
              </a:ext>
            </a:extLst>
          </p:cNvPr>
          <p:cNvSpPr/>
          <p:nvPr/>
        </p:nvSpPr>
        <p:spPr>
          <a:xfrm>
            <a:off x="6825948" y="2320661"/>
            <a:ext cx="1805779"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WP4</a:t>
            </a:r>
          </a:p>
          <a:p>
            <a:pPr algn="ctr"/>
            <a:r>
              <a:rPr lang="en-CH" sz="1000" dirty="0">
                <a:solidFill>
                  <a:schemeClr val="tx1"/>
                </a:solidFill>
              </a:rPr>
              <a:t>Damping ring and transfer lines</a:t>
            </a:r>
          </a:p>
          <a:p>
            <a:pPr algn="ctr"/>
            <a:endParaRPr lang="en-CH" sz="1000" dirty="0">
              <a:solidFill>
                <a:schemeClr val="tx1"/>
              </a:solidFill>
            </a:endParaRPr>
          </a:p>
          <a:p>
            <a:pPr algn="ctr"/>
            <a:endParaRPr lang="en-CH" sz="1000" dirty="0">
              <a:solidFill>
                <a:schemeClr val="tx1"/>
              </a:solidFill>
            </a:endParaRPr>
          </a:p>
          <a:p>
            <a:pPr algn="ctr"/>
            <a:endParaRPr lang="en-CH" sz="1000" dirty="0">
              <a:solidFill>
                <a:schemeClr val="tx1"/>
              </a:solidFill>
            </a:endParaRPr>
          </a:p>
          <a:p>
            <a:pPr algn="ctr"/>
            <a:endParaRPr lang="en-CH" sz="1400" dirty="0">
              <a:solidFill>
                <a:schemeClr val="tx1"/>
              </a:solidFill>
            </a:endParaRPr>
          </a:p>
        </p:txBody>
      </p:sp>
      <p:sp>
        <p:nvSpPr>
          <p:cNvPr id="16" name="Rectangle 15">
            <a:extLst>
              <a:ext uri="{FF2B5EF4-FFF2-40B4-BE49-F238E27FC236}">
                <a16:creationId xmlns:a16="http://schemas.microsoft.com/office/drawing/2014/main" id="{4822ADBA-925E-7BCC-DB48-83D77EED49F4}"/>
              </a:ext>
            </a:extLst>
          </p:cNvPr>
          <p:cNvSpPr/>
          <p:nvPr/>
        </p:nvSpPr>
        <p:spPr>
          <a:xfrm>
            <a:off x="8773565" y="2320661"/>
            <a:ext cx="1656184" cy="864096"/>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000" dirty="0">
                <a:solidFill>
                  <a:schemeClr val="tx1"/>
                </a:solidFill>
              </a:rPr>
              <a:t>WP5</a:t>
            </a:r>
          </a:p>
          <a:p>
            <a:pPr algn="ctr"/>
            <a:r>
              <a:rPr lang="en-CH" sz="1000" dirty="0">
                <a:solidFill>
                  <a:schemeClr val="tx1"/>
                </a:solidFill>
              </a:rPr>
              <a:t>Towards TDR</a:t>
            </a:r>
          </a:p>
          <a:p>
            <a:pPr algn="ctr"/>
            <a:endParaRPr lang="en-CH" sz="1000" dirty="0">
              <a:solidFill>
                <a:schemeClr val="tx1"/>
              </a:solidFill>
            </a:endParaRPr>
          </a:p>
          <a:p>
            <a:pPr algn="ctr"/>
            <a:endParaRPr lang="en-CH" sz="1000" dirty="0">
              <a:solidFill>
                <a:schemeClr val="tx1"/>
              </a:solidFill>
            </a:endParaRPr>
          </a:p>
          <a:p>
            <a:pPr algn="ctr"/>
            <a:endParaRPr lang="en-CH" sz="1000" dirty="0">
              <a:solidFill>
                <a:schemeClr val="tx1"/>
              </a:solidFill>
            </a:endParaRPr>
          </a:p>
        </p:txBody>
      </p:sp>
      <p:pic>
        <p:nvPicPr>
          <p:cNvPr id="17" name="Picture 16" descr="CERN Logo">
            <a:extLst>
              <a:ext uri="{FF2B5EF4-FFF2-40B4-BE49-F238E27FC236}">
                <a16:creationId xmlns:a16="http://schemas.microsoft.com/office/drawing/2014/main" id="{9C0D3716-F180-3641-2FC1-9EF2E4B3C7F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74" r="22926"/>
          <a:stretch/>
        </p:blipFill>
        <p:spPr bwMode="auto">
          <a:xfrm>
            <a:off x="2081638" y="2772105"/>
            <a:ext cx="360040" cy="358043"/>
          </a:xfrm>
          <a:prstGeom prst="rect">
            <a:avLst/>
          </a:prstGeom>
          <a:solidFill>
            <a:schemeClr val="bg1"/>
          </a:solidFill>
        </p:spPr>
      </p:pic>
      <p:pic>
        <p:nvPicPr>
          <p:cNvPr id="19" name="Picture 18">
            <a:extLst>
              <a:ext uri="{FF2B5EF4-FFF2-40B4-BE49-F238E27FC236}">
                <a16:creationId xmlns:a16="http://schemas.microsoft.com/office/drawing/2014/main" id="{35B2C1B2-EF07-67E7-34C3-99A66E16A2BA}"/>
              </a:ext>
            </a:extLst>
          </p:cNvPr>
          <p:cNvPicPr>
            <a:picLocks noChangeAspect="1"/>
          </p:cNvPicPr>
          <p:nvPr/>
        </p:nvPicPr>
        <p:blipFill>
          <a:blip r:embed="rId4"/>
          <a:stretch>
            <a:fillRect/>
          </a:stretch>
        </p:blipFill>
        <p:spPr>
          <a:xfrm>
            <a:off x="3780373" y="2851544"/>
            <a:ext cx="537700" cy="222496"/>
          </a:xfrm>
          <a:prstGeom prst="rect">
            <a:avLst/>
          </a:prstGeom>
        </p:spPr>
      </p:pic>
      <p:pic>
        <p:nvPicPr>
          <p:cNvPr id="23" name="Picture 22" descr="No photo description available.">
            <a:extLst>
              <a:ext uri="{FF2B5EF4-FFF2-40B4-BE49-F238E27FC236}">
                <a16:creationId xmlns:a16="http://schemas.microsoft.com/office/drawing/2014/main" id="{DF7D4C72-D575-345B-DD7B-AF6186EAC79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010" t="15026" r="6834" b="15850"/>
          <a:stretch/>
        </p:blipFill>
        <p:spPr bwMode="auto">
          <a:xfrm>
            <a:off x="5614177" y="2766874"/>
            <a:ext cx="446925" cy="35445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6DDD3DBE-7258-1AE4-86E0-2D6641DA69F0}"/>
              </a:ext>
            </a:extLst>
          </p:cNvPr>
          <p:cNvPicPr>
            <a:picLocks noChangeAspect="1"/>
          </p:cNvPicPr>
          <p:nvPr/>
        </p:nvPicPr>
        <p:blipFill>
          <a:blip r:embed="rId8"/>
          <a:stretch>
            <a:fillRect/>
          </a:stretch>
        </p:blipFill>
        <p:spPr>
          <a:xfrm>
            <a:off x="7508663" y="2731398"/>
            <a:ext cx="465994" cy="342642"/>
          </a:xfrm>
          <a:prstGeom prst="rect">
            <a:avLst/>
          </a:prstGeom>
        </p:spPr>
      </p:pic>
      <p:pic>
        <p:nvPicPr>
          <p:cNvPr id="25" name="Picture 24">
            <a:extLst>
              <a:ext uri="{FF2B5EF4-FFF2-40B4-BE49-F238E27FC236}">
                <a16:creationId xmlns:a16="http://schemas.microsoft.com/office/drawing/2014/main" id="{7934FE1E-4D44-98A3-20B7-A9BEF5B0DBDB}"/>
              </a:ext>
            </a:extLst>
          </p:cNvPr>
          <p:cNvPicPr>
            <a:picLocks noChangeAspect="1"/>
          </p:cNvPicPr>
          <p:nvPr/>
        </p:nvPicPr>
        <p:blipFill>
          <a:blip r:embed="rId4"/>
          <a:stretch>
            <a:fillRect/>
          </a:stretch>
        </p:blipFill>
        <p:spPr>
          <a:xfrm>
            <a:off x="9043263" y="2785697"/>
            <a:ext cx="537700" cy="222496"/>
          </a:xfrm>
          <a:prstGeom prst="rect">
            <a:avLst/>
          </a:prstGeom>
        </p:spPr>
      </p:pic>
      <p:pic>
        <p:nvPicPr>
          <p:cNvPr id="26" name="Picture 25" descr="CERN Logo">
            <a:extLst>
              <a:ext uri="{FF2B5EF4-FFF2-40B4-BE49-F238E27FC236}">
                <a16:creationId xmlns:a16="http://schemas.microsoft.com/office/drawing/2014/main" id="{231A7043-98AB-C6DB-2C80-EADD84C950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474" r="22926"/>
          <a:stretch/>
        </p:blipFill>
        <p:spPr bwMode="auto">
          <a:xfrm>
            <a:off x="9739551" y="2773904"/>
            <a:ext cx="273234" cy="271718"/>
          </a:xfrm>
          <a:prstGeom prst="rect">
            <a:avLst/>
          </a:prstGeom>
          <a:solidFill>
            <a:schemeClr val="bg1"/>
          </a:solidFill>
        </p:spPr>
      </p:pic>
      <p:sp>
        <p:nvSpPr>
          <p:cNvPr id="27" name="Rectangle 26">
            <a:extLst>
              <a:ext uri="{FF2B5EF4-FFF2-40B4-BE49-F238E27FC236}">
                <a16:creationId xmlns:a16="http://schemas.microsoft.com/office/drawing/2014/main" id="{671FFC80-C480-6C8C-BF36-9D3C0EC30047}"/>
              </a:ext>
            </a:extLst>
          </p:cNvPr>
          <p:cNvSpPr/>
          <p:nvPr/>
        </p:nvSpPr>
        <p:spPr>
          <a:xfrm>
            <a:off x="1429579" y="4882756"/>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000" dirty="0">
                <a:solidFill>
                  <a:schemeClr val="tx1"/>
                </a:solidFill>
              </a:rPr>
              <a:t>D1.1: Industrialization</a:t>
            </a:r>
          </a:p>
          <a:p>
            <a:pPr algn="ctr"/>
            <a:r>
              <a:rPr lang="en-CH" sz="1000" dirty="0">
                <a:solidFill>
                  <a:schemeClr val="tx1"/>
                </a:solidFill>
              </a:rPr>
              <a:t>processfor RF structues</a:t>
            </a:r>
            <a:endParaRPr lang="en-CH" sz="1400" dirty="0">
              <a:solidFill>
                <a:schemeClr val="tx1"/>
              </a:solidFill>
            </a:endParaRPr>
          </a:p>
        </p:txBody>
      </p:sp>
      <p:sp>
        <p:nvSpPr>
          <p:cNvPr id="29" name="Rectangle 28">
            <a:extLst>
              <a:ext uri="{FF2B5EF4-FFF2-40B4-BE49-F238E27FC236}">
                <a16:creationId xmlns:a16="http://schemas.microsoft.com/office/drawing/2014/main" id="{3C5B0A56-096B-702E-E3BB-7ABDC842922C}"/>
              </a:ext>
            </a:extLst>
          </p:cNvPr>
          <p:cNvSpPr/>
          <p:nvPr/>
        </p:nvSpPr>
        <p:spPr>
          <a:xfrm>
            <a:off x="1429580" y="3816287"/>
            <a:ext cx="1664151" cy="41801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M1.2, M1.3: RF prototypes</a:t>
            </a:r>
            <a:endParaRPr lang="en-CH" sz="1400" dirty="0">
              <a:solidFill>
                <a:schemeClr val="tx1"/>
              </a:solidFill>
            </a:endParaRPr>
          </a:p>
          <a:p>
            <a:pPr algn="ctr"/>
            <a:endParaRPr lang="en-CH" sz="1400" dirty="0">
              <a:solidFill>
                <a:schemeClr val="tx1"/>
              </a:solidFill>
            </a:endParaRPr>
          </a:p>
        </p:txBody>
      </p:sp>
      <p:sp>
        <p:nvSpPr>
          <p:cNvPr id="30" name="Rectangle 29">
            <a:extLst>
              <a:ext uri="{FF2B5EF4-FFF2-40B4-BE49-F238E27FC236}">
                <a16:creationId xmlns:a16="http://schemas.microsoft.com/office/drawing/2014/main" id="{21E1193D-A42D-2035-2135-21C0D8BCCEFA}"/>
              </a:ext>
            </a:extLst>
          </p:cNvPr>
          <p:cNvSpPr/>
          <p:nvPr/>
        </p:nvSpPr>
        <p:spPr>
          <a:xfrm>
            <a:off x="1429581" y="3290714"/>
            <a:ext cx="1664151" cy="41801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M1.1: working frequency</a:t>
            </a:r>
            <a:endParaRPr lang="en-CH" sz="1400" dirty="0">
              <a:solidFill>
                <a:schemeClr val="tx1"/>
              </a:solidFill>
            </a:endParaRPr>
          </a:p>
          <a:p>
            <a:pPr algn="ctr"/>
            <a:endParaRPr lang="en-CH" sz="1400" dirty="0">
              <a:solidFill>
                <a:schemeClr val="tx1"/>
              </a:solidFill>
            </a:endParaRPr>
          </a:p>
        </p:txBody>
      </p:sp>
      <p:sp>
        <p:nvSpPr>
          <p:cNvPr id="31" name="Rectangle 30">
            <a:extLst>
              <a:ext uri="{FF2B5EF4-FFF2-40B4-BE49-F238E27FC236}">
                <a16:creationId xmlns:a16="http://schemas.microsoft.com/office/drawing/2014/main" id="{51174BDF-099C-EEDB-E6CB-F4FD8D1439FA}"/>
              </a:ext>
            </a:extLst>
          </p:cNvPr>
          <p:cNvSpPr/>
          <p:nvPr/>
        </p:nvSpPr>
        <p:spPr>
          <a:xfrm>
            <a:off x="1429579" y="4344554"/>
            <a:ext cx="1664151" cy="418013"/>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M1.4: High power test, BDR</a:t>
            </a:r>
            <a:endParaRPr lang="en-CH" sz="1400" dirty="0">
              <a:solidFill>
                <a:schemeClr val="tx1"/>
              </a:solidFill>
            </a:endParaRPr>
          </a:p>
          <a:p>
            <a:pPr algn="ctr"/>
            <a:endParaRPr lang="en-CH" sz="1400" dirty="0">
              <a:solidFill>
                <a:schemeClr val="tx1"/>
              </a:solidFill>
            </a:endParaRPr>
          </a:p>
        </p:txBody>
      </p:sp>
      <p:sp>
        <p:nvSpPr>
          <p:cNvPr id="33" name="Rectangle 32">
            <a:extLst>
              <a:ext uri="{FF2B5EF4-FFF2-40B4-BE49-F238E27FC236}">
                <a16:creationId xmlns:a16="http://schemas.microsoft.com/office/drawing/2014/main" id="{DEB76339-623F-CF06-5B25-F47D05D72C47}"/>
              </a:ext>
            </a:extLst>
          </p:cNvPr>
          <p:cNvSpPr/>
          <p:nvPr/>
        </p:nvSpPr>
        <p:spPr>
          <a:xfrm>
            <a:off x="3230118" y="3825855"/>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000" dirty="0">
                <a:solidFill>
                  <a:schemeClr val="tx1"/>
                </a:solidFill>
              </a:rPr>
              <a:t>D2: demostration charge</a:t>
            </a:r>
          </a:p>
          <a:p>
            <a:pPr algn="ctr"/>
            <a:r>
              <a:rPr lang="en-CH" sz="1000" dirty="0">
                <a:solidFill>
                  <a:schemeClr val="tx1"/>
                </a:solidFill>
              </a:rPr>
              <a:t>modulation up to 5 nC</a:t>
            </a:r>
          </a:p>
        </p:txBody>
      </p:sp>
      <p:sp>
        <p:nvSpPr>
          <p:cNvPr id="34" name="Rectangle 33">
            <a:extLst>
              <a:ext uri="{FF2B5EF4-FFF2-40B4-BE49-F238E27FC236}">
                <a16:creationId xmlns:a16="http://schemas.microsoft.com/office/drawing/2014/main" id="{B7D33568-B089-360D-206A-255316E72E3E}"/>
              </a:ext>
            </a:extLst>
          </p:cNvPr>
          <p:cNvSpPr/>
          <p:nvPr/>
        </p:nvSpPr>
        <p:spPr>
          <a:xfrm>
            <a:off x="3230119" y="3300282"/>
            <a:ext cx="1664151" cy="41801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M2.1: Concept for</a:t>
            </a:r>
          </a:p>
          <a:p>
            <a:pPr algn="ctr"/>
            <a:r>
              <a:rPr lang="en-CH" sz="1000" dirty="0">
                <a:solidFill>
                  <a:schemeClr val="tx1"/>
                </a:solidFill>
              </a:rPr>
              <a:t>electron source</a:t>
            </a:r>
            <a:endParaRPr lang="en-CH" sz="1400" dirty="0">
              <a:solidFill>
                <a:schemeClr val="tx1"/>
              </a:solidFill>
            </a:endParaRPr>
          </a:p>
          <a:p>
            <a:pPr algn="ctr"/>
            <a:endParaRPr lang="en-CH" sz="1400" dirty="0">
              <a:solidFill>
                <a:schemeClr val="tx1"/>
              </a:solidFill>
            </a:endParaRPr>
          </a:p>
        </p:txBody>
      </p:sp>
      <p:sp>
        <p:nvSpPr>
          <p:cNvPr id="36" name="TextBox 35">
            <a:extLst>
              <a:ext uri="{FF2B5EF4-FFF2-40B4-BE49-F238E27FC236}">
                <a16:creationId xmlns:a16="http://schemas.microsoft.com/office/drawing/2014/main" id="{1FE19378-EB42-8CB4-13DC-4D8CC7BF34FD}"/>
              </a:ext>
            </a:extLst>
          </p:cNvPr>
          <p:cNvSpPr txBox="1"/>
          <p:nvPr/>
        </p:nvSpPr>
        <p:spPr>
          <a:xfrm rot="16200000">
            <a:off x="318376" y="4081776"/>
            <a:ext cx="1768759" cy="246221"/>
          </a:xfrm>
          <a:prstGeom prst="rect">
            <a:avLst/>
          </a:prstGeom>
          <a:noFill/>
        </p:spPr>
        <p:txBody>
          <a:bodyPr wrap="square" lIns="0" tIns="0" rIns="0" bIns="0" rtlCol="0">
            <a:spAutoFit/>
          </a:bodyPr>
          <a:lstStyle/>
          <a:p>
            <a:pPr algn="l"/>
            <a:r>
              <a:rPr lang="en-CH" sz="1600" dirty="0"/>
              <a:t>e-, p- and HE-linac</a:t>
            </a:r>
          </a:p>
        </p:txBody>
      </p:sp>
      <p:sp>
        <p:nvSpPr>
          <p:cNvPr id="37" name="Rectangle 36">
            <a:extLst>
              <a:ext uri="{FF2B5EF4-FFF2-40B4-BE49-F238E27FC236}">
                <a16:creationId xmlns:a16="http://schemas.microsoft.com/office/drawing/2014/main" id="{7C0EA9E1-D429-CC05-541F-8709DC84DAD8}"/>
              </a:ext>
            </a:extLst>
          </p:cNvPr>
          <p:cNvSpPr/>
          <p:nvPr/>
        </p:nvSpPr>
        <p:spPr>
          <a:xfrm>
            <a:off x="5030654" y="3824656"/>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D3.1: TD and integration</a:t>
            </a:r>
          </a:p>
          <a:p>
            <a:pPr algn="ctr"/>
            <a:r>
              <a:rPr lang="en-CH" sz="1000" dirty="0">
                <a:solidFill>
                  <a:schemeClr val="tx1"/>
                </a:solidFill>
              </a:rPr>
              <a:t>target and capture system</a:t>
            </a:r>
            <a:endParaRPr lang="en-CH" sz="1400" dirty="0">
              <a:solidFill>
                <a:schemeClr val="tx1"/>
              </a:solidFill>
            </a:endParaRPr>
          </a:p>
          <a:p>
            <a:pPr algn="ctr"/>
            <a:endParaRPr lang="en-CH" sz="1400" dirty="0">
              <a:solidFill>
                <a:schemeClr val="tx1"/>
              </a:solidFill>
            </a:endParaRPr>
          </a:p>
        </p:txBody>
      </p:sp>
      <p:sp>
        <p:nvSpPr>
          <p:cNvPr id="38" name="Rectangle 37">
            <a:extLst>
              <a:ext uri="{FF2B5EF4-FFF2-40B4-BE49-F238E27FC236}">
                <a16:creationId xmlns:a16="http://schemas.microsoft.com/office/drawing/2014/main" id="{64301DA1-7D5F-9EEC-A2A8-407FE10E05F0}"/>
              </a:ext>
            </a:extLst>
          </p:cNvPr>
          <p:cNvSpPr/>
          <p:nvPr/>
        </p:nvSpPr>
        <p:spPr>
          <a:xfrm>
            <a:off x="5030655" y="3299083"/>
            <a:ext cx="1664151" cy="41801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M3.1: working frequency</a:t>
            </a:r>
            <a:endParaRPr lang="en-CH" sz="1400" dirty="0">
              <a:solidFill>
                <a:schemeClr val="tx1"/>
              </a:solidFill>
            </a:endParaRPr>
          </a:p>
          <a:p>
            <a:pPr algn="ctr"/>
            <a:endParaRPr lang="en-CH" sz="1400" dirty="0">
              <a:solidFill>
                <a:schemeClr val="tx1"/>
              </a:solidFill>
            </a:endParaRPr>
          </a:p>
        </p:txBody>
      </p:sp>
      <p:sp>
        <p:nvSpPr>
          <p:cNvPr id="39" name="Rectangle 38">
            <a:extLst>
              <a:ext uri="{FF2B5EF4-FFF2-40B4-BE49-F238E27FC236}">
                <a16:creationId xmlns:a16="http://schemas.microsoft.com/office/drawing/2014/main" id="{FF4B29F8-CAA8-3490-1F3F-B838386A0495}"/>
              </a:ext>
            </a:extLst>
          </p:cNvPr>
          <p:cNvSpPr/>
          <p:nvPr/>
        </p:nvSpPr>
        <p:spPr>
          <a:xfrm>
            <a:off x="5030653" y="4352923"/>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000" dirty="0">
                <a:solidFill>
                  <a:schemeClr val="tx1"/>
                </a:solidFill>
              </a:rPr>
              <a:t>D3.2: P-cubed project:</a:t>
            </a:r>
          </a:p>
          <a:p>
            <a:pPr algn="ctr"/>
            <a:r>
              <a:rPr lang="en-CH" sz="1000" dirty="0">
                <a:solidFill>
                  <a:schemeClr val="tx1"/>
                </a:solidFill>
              </a:rPr>
              <a:t>positron production @SF</a:t>
            </a:r>
            <a:endParaRPr lang="en-CH" sz="1400" dirty="0">
              <a:solidFill>
                <a:schemeClr val="tx1"/>
              </a:solidFill>
            </a:endParaRPr>
          </a:p>
        </p:txBody>
      </p:sp>
      <p:sp>
        <p:nvSpPr>
          <p:cNvPr id="40" name="Rectangle 39">
            <a:extLst>
              <a:ext uri="{FF2B5EF4-FFF2-40B4-BE49-F238E27FC236}">
                <a16:creationId xmlns:a16="http://schemas.microsoft.com/office/drawing/2014/main" id="{5EEAAD4E-5188-5F88-AA35-D78A99FBC66A}"/>
              </a:ext>
            </a:extLst>
          </p:cNvPr>
          <p:cNvSpPr/>
          <p:nvPr/>
        </p:nvSpPr>
        <p:spPr>
          <a:xfrm>
            <a:off x="6832833" y="3290714"/>
            <a:ext cx="1798894" cy="418012"/>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D4.1: Physics design</a:t>
            </a:r>
          </a:p>
          <a:p>
            <a:pPr algn="ctr"/>
            <a:r>
              <a:rPr lang="en-CH" sz="1000" dirty="0">
                <a:solidFill>
                  <a:schemeClr val="tx1"/>
                </a:solidFill>
              </a:rPr>
              <a:t>Damping ring and TLs</a:t>
            </a:r>
            <a:endParaRPr lang="en-CH" sz="1400" dirty="0">
              <a:solidFill>
                <a:schemeClr val="tx1"/>
              </a:solidFill>
            </a:endParaRPr>
          </a:p>
          <a:p>
            <a:pPr algn="ctr"/>
            <a:endParaRPr lang="en-CH" sz="1400" dirty="0">
              <a:solidFill>
                <a:schemeClr val="tx1"/>
              </a:solidFill>
            </a:endParaRPr>
          </a:p>
        </p:txBody>
      </p:sp>
      <p:sp>
        <p:nvSpPr>
          <p:cNvPr id="41" name="Rectangle 40">
            <a:extLst>
              <a:ext uri="{FF2B5EF4-FFF2-40B4-BE49-F238E27FC236}">
                <a16:creationId xmlns:a16="http://schemas.microsoft.com/office/drawing/2014/main" id="{5BF97EEB-740F-9513-2E33-25BAD8EECEAE}"/>
              </a:ext>
            </a:extLst>
          </p:cNvPr>
          <p:cNvSpPr/>
          <p:nvPr/>
        </p:nvSpPr>
        <p:spPr>
          <a:xfrm>
            <a:off x="4949855" y="2235331"/>
            <a:ext cx="3744416" cy="100811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err="1"/>
          </a:p>
        </p:txBody>
      </p:sp>
      <p:sp>
        <p:nvSpPr>
          <p:cNvPr id="42" name="Rectangle 41">
            <a:extLst>
              <a:ext uri="{FF2B5EF4-FFF2-40B4-BE49-F238E27FC236}">
                <a16:creationId xmlns:a16="http://schemas.microsoft.com/office/drawing/2014/main" id="{BF3CB86A-F674-4067-E9B1-0B9063A3A16A}"/>
              </a:ext>
            </a:extLst>
          </p:cNvPr>
          <p:cNvSpPr/>
          <p:nvPr/>
        </p:nvSpPr>
        <p:spPr>
          <a:xfrm>
            <a:off x="6759519" y="2235331"/>
            <a:ext cx="3744416" cy="1008112"/>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err="1"/>
          </a:p>
        </p:txBody>
      </p:sp>
      <p:sp>
        <p:nvSpPr>
          <p:cNvPr id="43" name="Rectangle 42">
            <a:extLst>
              <a:ext uri="{FF2B5EF4-FFF2-40B4-BE49-F238E27FC236}">
                <a16:creationId xmlns:a16="http://schemas.microsoft.com/office/drawing/2014/main" id="{EB13BA28-504D-1DDA-82F4-411313E32D39}"/>
              </a:ext>
            </a:extLst>
          </p:cNvPr>
          <p:cNvSpPr/>
          <p:nvPr/>
        </p:nvSpPr>
        <p:spPr>
          <a:xfrm>
            <a:off x="8769755" y="3296389"/>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400" dirty="0">
              <a:solidFill>
                <a:schemeClr val="tx1"/>
              </a:solidFill>
            </a:endParaRPr>
          </a:p>
          <a:p>
            <a:pPr algn="ctr"/>
            <a:r>
              <a:rPr lang="en-CH" sz="1000" dirty="0">
                <a:solidFill>
                  <a:schemeClr val="tx1"/>
                </a:solidFill>
              </a:rPr>
              <a:t>D5.1</a:t>
            </a:r>
          </a:p>
          <a:p>
            <a:pPr algn="ctr"/>
            <a:r>
              <a:rPr lang="en-CH" sz="1000" dirty="0">
                <a:solidFill>
                  <a:schemeClr val="tx1"/>
                </a:solidFill>
              </a:rPr>
              <a:t>Unified Global Requirement</a:t>
            </a:r>
            <a:endParaRPr lang="en-CH" sz="1400" dirty="0">
              <a:solidFill>
                <a:schemeClr val="tx1"/>
              </a:solidFill>
            </a:endParaRPr>
          </a:p>
          <a:p>
            <a:pPr algn="ctr"/>
            <a:endParaRPr lang="en-CH" sz="1400" dirty="0">
              <a:solidFill>
                <a:schemeClr val="tx1"/>
              </a:solidFill>
            </a:endParaRPr>
          </a:p>
        </p:txBody>
      </p:sp>
      <p:sp>
        <p:nvSpPr>
          <p:cNvPr id="44" name="Rectangle 43">
            <a:extLst>
              <a:ext uri="{FF2B5EF4-FFF2-40B4-BE49-F238E27FC236}">
                <a16:creationId xmlns:a16="http://schemas.microsoft.com/office/drawing/2014/main" id="{23DE0207-353A-5513-8DF1-5446CBC28C80}"/>
              </a:ext>
            </a:extLst>
          </p:cNvPr>
          <p:cNvSpPr/>
          <p:nvPr/>
        </p:nvSpPr>
        <p:spPr>
          <a:xfrm>
            <a:off x="8769754" y="3824656"/>
            <a:ext cx="1664151" cy="418013"/>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CH" sz="1000" dirty="0">
                <a:solidFill>
                  <a:schemeClr val="tx1"/>
                </a:solidFill>
              </a:rPr>
              <a:t>D5.2</a:t>
            </a:r>
          </a:p>
          <a:p>
            <a:pPr algn="ctr"/>
            <a:r>
              <a:rPr lang="en-CH" sz="1000" dirty="0">
                <a:solidFill>
                  <a:schemeClr val="tx1"/>
                </a:solidFill>
              </a:rPr>
              <a:t>Physics Requirements Docs</a:t>
            </a:r>
            <a:endParaRPr lang="en-CH" sz="1400" dirty="0">
              <a:solidFill>
                <a:schemeClr val="tx1"/>
              </a:solidFill>
            </a:endParaRPr>
          </a:p>
        </p:txBody>
      </p:sp>
      <p:cxnSp>
        <p:nvCxnSpPr>
          <p:cNvPr id="47" name="Straight Connector 46">
            <a:extLst>
              <a:ext uri="{FF2B5EF4-FFF2-40B4-BE49-F238E27FC236}">
                <a16:creationId xmlns:a16="http://schemas.microsoft.com/office/drawing/2014/main" id="{347A2945-4CA6-566A-91ED-31D398C6CBB4}"/>
              </a:ext>
            </a:extLst>
          </p:cNvPr>
          <p:cNvCxnSpPr>
            <a:stCxn id="4" idx="3"/>
            <a:endCxn id="7" idx="1"/>
          </p:cNvCxnSpPr>
          <p:nvPr/>
        </p:nvCxnSpPr>
        <p:spPr>
          <a:xfrm flipV="1">
            <a:off x="7118215" y="1435309"/>
            <a:ext cx="327371" cy="1"/>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95C5018C-82D9-18C5-8A7E-1AC1DEA7DAF7}"/>
              </a:ext>
            </a:extLst>
          </p:cNvPr>
          <p:cNvCxnSpPr>
            <a:cxnSpLocks/>
          </p:cNvCxnSpPr>
          <p:nvPr/>
        </p:nvCxnSpPr>
        <p:spPr>
          <a:xfrm flipH="1">
            <a:off x="1429579" y="1435310"/>
            <a:ext cx="3168356" cy="243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A032472-459B-7D75-0D45-02BEA343782C}"/>
              </a:ext>
            </a:extLst>
          </p:cNvPr>
          <p:cNvCxnSpPr>
            <a:cxnSpLocks/>
            <a:stCxn id="12" idx="0"/>
          </p:cNvCxnSpPr>
          <p:nvPr/>
        </p:nvCxnSpPr>
        <p:spPr>
          <a:xfrm flipV="1">
            <a:off x="2261659" y="2123649"/>
            <a:ext cx="0" cy="20209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E8C56AB5-1245-08DE-5705-7A5EF8E60AC8}"/>
              </a:ext>
            </a:extLst>
          </p:cNvPr>
          <p:cNvCxnSpPr>
            <a:cxnSpLocks/>
            <a:stCxn id="13" idx="0"/>
          </p:cNvCxnSpPr>
          <p:nvPr/>
        </p:nvCxnSpPr>
        <p:spPr>
          <a:xfrm flipH="1" flipV="1">
            <a:off x="4062193" y="2123649"/>
            <a:ext cx="2" cy="1970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B788A25-FDF3-A7E6-4274-B6331F4EEACD}"/>
              </a:ext>
            </a:extLst>
          </p:cNvPr>
          <p:cNvCxnSpPr>
            <a:stCxn id="16" idx="0"/>
          </p:cNvCxnSpPr>
          <p:nvPr/>
        </p:nvCxnSpPr>
        <p:spPr>
          <a:xfrm flipV="1">
            <a:off x="9601657" y="2120288"/>
            <a:ext cx="172" cy="2003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8337083-A9DC-1AE8-BCAE-9A437474481C}"/>
              </a:ext>
            </a:extLst>
          </p:cNvPr>
          <p:cNvCxnSpPr/>
          <p:nvPr/>
        </p:nvCxnSpPr>
        <p:spPr>
          <a:xfrm flipH="1">
            <a:off x="2261654" y="2120288"/>
            <a:ext cx="734000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99D2B13-D373-6FCF-67C5-F63FE9ED00B3}"/>
              </a:ext>
            </a:extLst>
          </p:cNvPr>
          <p:cNvCxnSpPr>
            <a:stCxn id="14" idx="0"/>
            <a:endCxn id="4" idx="2"/>
          </p:cNvCxnSpPr>
          <p:nvPr/>
        </p:nvCxnSpPr>
        <p:spPr>
          <a:xfrm flipH="1" flipV="1">
            <a:off x="5858075" y="1891661"/>
            <a:ext cx="4656" cy="4347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0A527C6-796B-4288-AB17-FD486E6372C1}"/>
              </a:ext>
            </a:extLst>
          </p:cNvPr>
          <p:cNvCxnSpPr>
            <a:stCxn id="15" idx="0"/>
          </p:cNvCxnSpPr>
          <p:nvPr/>
        </p:nvCxnSpPr>
        <p:spPr>
          <a:xfrm flipH="1" flipV="1">
            <a:off x="7728837" y="2120288"/>
            <a:ext cx="1" cy="20037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Down Arrow 71">
            <a:extLst>
              <a:ext uri="{FF2B5EF4-FFF2-40B4-BE49-F238E27FC236}">
                <a16:creationId xmlns:a16="http://schemas.microsoft.com/office/drawing/2014/main" id="{5CD4310F-E97D-7A29-482D-EB6492FA5DB2}"/>
              </a:ext>
            </a:extLst>
          </p:cNvPr>
          <p:cNvSpPr/>
          <p:nvPr/>
        </p:nvSpPr>
        <p:spPr>
          <a:xfrm>
            <a:off x="8928381" y="4541317"/>
            <a:ext cx="245072" cy="844754"/>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err="1"/>
          </a:p>
        </p:txBody>
      </p:sp>
      <p:sp>
        <p:nvSpPr>
          <p:cNvPr id="73" name="Rectangle 72">
            <a:extLst>
              <a:ext uri="{FF2B5EF4-FFF2-40B4-BE49-F238E27FC236}">
                <a16:creationId xmlns:a16="http://schemas.microsoft.com/office/drawing/2014/main" id="{C0FDD942-0206-0947-800F-8E9DFF4CCC2A}"/>
              </a:ext>
            </a:extLst>
          </p:cNvPr>
          <p:cNvSpPr/>
          <p:nvPr/>
        </p:nvSpPr>
        <p:spPr>
          <a:xfrm>
            <a:off x="8318797" y="5594693"/>
            <a:ext cx="1382964" cy="41801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000" dirty="0">
              <a:solidFill>
                <a:schemeClr val="tx1"/>
              </a:solidFill>
            </a:endParaRPr>
          </a:p>
          <a:p>
            <a:pPr algn="ctr"/>
            <a:r>
              <a:rPr lang="en-CH" sz="1000" dirty="0">
                <a:solidFill>
                  <a:schemeClr val="tx1"/>
                </a:solidFill>
              </a:rPr>
              <a:t>Eng. specifications docs</a:t>
            </a:r>
          </a:p>
          <a:p>
            <a:pPr algn="ctr"/>
            <a:r>
              <a:rPr lang="en-CH" sz="1000" dirty="0">
                <a:solidFill>
                  <a:schemeClr val="tx1"/>
                </a:solidFill>
              </a:rPr>
              <a:t>TDR chapers</a:t>
            </a:r>
          </a:p>
          <a:p>
            <a:pPr algn="ctr"/>
            <a:endParaRPr lang="en-CH" sz="1000" dirty="0">
              <a:solidFill>
                <a:schemeClr val="tx1"/>
              </a:solidFill>
            </a:endParaRPr>
          </a:p>
        </p:txBody>
      </p:sp>
      <p:sp>
        <p:nvSpPr>
          <p:cNvPr id="78" name="TextBox 77">
            <a:extLst>
              <a:ext uri="{FF2B5EF4-FFF2-40B4-BE49-F238E27FC236}">
                <a16:creationId xmlns:a16="http://schemas.microsoft.com/office/drawing/2014/main" id="{BF4ECEB3-AC06-E3BC-D9B7-9D2A49445FD4}"/>
              </a:ext>
            </a:extLst>
          </p:cNvPr>
          <p:cNvSpPr txBox="1"/>
          <p:nvPr/>
        </p:nvSpPr>
        <p:spPr>
          <a:xfrm>
            <a:off x="8833288" y="6154813"/>
            <a:ext cx="2489939" cy="523220"/>
          </a:xfrm>
          <a:prstGeom prst="rect">
            <a:avLst/>
          </a:prstGeom>
          <a:noFill/>
        </p:spPr>
        <p:txBody>
          <a:bodyPr wrap="square">
            <a:spAutoFit/>
          </a:bodyPr>
          <a:lstStyle/>
          <a:p>
            <a:r>
              <a:rPr lang="en-GB" sz="1400" dirty="0"/>
              <a:t>Involvement of technical groups from CERN and PSI </a:t>
            </a:r>
            <a:endParaRPr lang="en-CH" sz="1400" dirty="0"/>
          </a:p>
        </p:txBody>
      </p:sp>
      <p:pic>
        <p:nvPicPr>
          <p:cNvPr id="79" name="Picture 78" descr="A logo with a light coming out of it&#10;&#10;Description automatically generated">
            <a:extLst>
              <a:ext uri="{FF2B5EF4-FFF2-40B4-BE49-F238E27FC236}">
                <a16:creationId xmlns:a16="http://schemas.microsoft.com/office/drawing/2014/main" id="{B73011C0-894C-1E39-7C64-3852B74802D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8517" y="4385790"/>
            <a:ext cx="393120" cy="393120"/>
          </a:xfrm>
          <a:prstGeom prst="rect">
            <a:avLst/>
          </a:prstGeom>
        </p:spPr>
      </p:pic>
      <p:pic>
        <p:nvPicPr>
          <p:cNvPr id="83" name="Picture 82" descr="A black and white logo&#10;&#10;Description automatically generated">
            <a:extLst>
              <a:ext uri="{FF2B5EF4-FFF2-40B4-BE49-F238E27FC236}">
                <a16:creationId xmlns:a16="http://schemas.microsoft.com/office/drawing/2014/main" id="{2E3E196B-9F73-C7BC-804B-7A7FF8F5A2C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88808" y="1522204"/>
            <a:ext cx="637058" cy="241539"/>
          </a:xfrm>
          <a:prstGeom prst="rect">
            <a:avLst/>
          </a:prstGeom>
          <a:solidFill>
            <a:schemeClr val="accent1">
              <a:lumMod val="50000"/>
            </a:schemeClr>
          </a:solidFill>
        </p:spPr>
      </p:pic>
      <p:sp>
        <p:nvSpPr>
          <p:cNvPr id="20" name="TextBox 19">
            <a:extLst>
              <a:ext uri="{FF2B5EF4-FFF2-40B4-BE49-F238E27FC236}">
                <a16:creationId xmlns:a16="http://schemas.microsoft.com/office/drawing/2014/main" id="{9AB5C663-B89F-E33D-8873-6F418890CB19}"/>
              </a:ext>
            </a:extLst>
          </p:cNvPr>
          <p:cNvSpPr txBox="1"/>
          <p:nvPr/>
        </p:nvSpPr>
        <p:spPr>
          <a:xfrm>
            <a:off x="7299488" y="5480533"/>
            <a:ext cx="1236286" cy="646331"/>
          </a:xfrm>
          <a:prstGeom prst="rect">
            <a:avLst/>
          </a:prstGeom>
          <a:noFill/>
        </p:spPr>
        <p:txBody>
          <a:bodyPr wrap="square" lIns="0" tIns="0" rIns="0" bIns="0" rtlCol="0">
            <a:spAutoFit/>
          </a:bodyPr>
          <a:lstStyle/>
          <a:p>
            <a:pPr algn="l"/>
            <a:r>
              <a:rPr lang="en-CH" sz="1400" dirty="0"/>
              <a:t>not in the CHART proposal</a:t>
            </a:r>
          </a:p>
        </p:txBody>
      </p:sp>
      <p:sp>
        <p:nvSpPr>
          <p:cNvPr id="32" name="TextBox 31">
            <a:extLst>
              <a:ext uri="{FF2B5EF4-FFF2-40B4-BE49-F238E27FC236}">
                <a16:creationId xmlns:a16="http://schemas.microsoft.com/office/drawing/2014/main" id="{A36AD19A-9F84-38A4-E4A5-CAAFE9942A53}"/>
              </a:ext>
            </a:extLst>
          </p:cNvPr>
          <p:cNvSpPr txBox="1"/>
          <p:nvPr/>
        </p:nvSpPr>
        <p:spPr>
          <a:xfrm>
            <a:off x="8506344" y="4259790"/>
            <a:ext cx="2253582" cy="246221"/>
          </a:xfrm>
          <a:prstGeom prst="rect">
            <a:avLst/>
          </a:prstGeom>
          <a:noFill/>
        </p:spPr>
        <p:txBody>
          <a:bodyPr wrap="square">
            <a:spAutoFit/>
          </a:bodyPr>
          <a:lstStyle/>
          <a:p>
            <a:r>
              <a:rPr lang="en-GB" sz="1000" dirty="0"/>
              <a:t>Functional Specifications Documents </a:t>
            </a:r>
            <a:endParaRPr lang="en-CH" sz="1000" dirty="0"/>
          </a:p>
        </p:txBody>
      </p:sp>
      <p:sp>
        <p:nvSpPr>
          <p:cNvPr id="35" name="Down Arrow 34">
            <a:extLst>
              <a:ext uri="{FF2B5EF4-FFF2-40B4-BE49-F238E27FC236}">
                <a16:creationId xmlns:a16="http://schemas.microsoft.com/office/drawing/2014/main" id="{EC323F53-8B6A-7C7C-82B7-A8F736D23E4E}"/>
              </a:ext>
            </a:extLst>
          </p:cNvPr>
          <p:cNvSpPr/>
          <p:nvPr/>
        </p:nvSpPr>
        <p:spPr>
          <a:xfrm rot="20525627">
            <a:off x="10277054" y="4523275"/>
            <a:ext cx="245072" cy="842762"/>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err="1"/>
          </a:p>
        </p:txBody>
      </p:sp>
      <p:sp>
        <p:nvSpPr>
          <p:cNvPr id="45" name="Rectangle 44">
            <a:extLst>
              <a:ext uri="{FF2B5EF4-FFF2-40B4-BE49-F238E27FC236}">
                <a16:creationId xmlns:a16="http://schemas.microsoft.com/office/drawing/2014/main" id="{B4C4BF96-3A39-B659-2B93-84A6F736F11C}"/>
              </a:ext>
            </a:extLst>
          </p:cNvPr>
          <p:cNvSpPr/>
          <p:nvPr/>
        </p:nvSpPr>
        <p:spPr>
          <a:xfrm>
            <a:off x="10196624" y="5594693"/>
            <a:ext cx="1126603" cy="418012"/>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en-CH" sz="1000" dirty="0">
              <a:solidFill>
                <a:schemeClr val="tx1"/>
              </a:solidFill>
            </a:endParaRPr>
          </a:p>
          <a:p>
            <a:pPr algn="ctr"/>
            <a:r>
              <a:rPr lang="en-CH" sz="1000" dirty="0">
                <a:solidFill>
                  <a:schemeClr val="tx1"/>
                </a:solidFill>
              </a:rPr>
              <a:t>Specifications</a:t>
            </a:r>
          </a:p>
          <a:p>
            <a:pPr algn="ctr"/>
            <a:r>
              <a:rPr lang="en-CH" sz="1000" dirty="0">
                <a:solidFill>
                  <a:schemeClr val="tx1"/>
                </a:solidFill>
              </a:rPr>
              <a:t>for CE and TI</a:t>
            </a:r>
          </a:p>
          <a:p>
            <a:pPr algn="ctr"/>
            <a:endParaRPr lang="en-CH" sz="1000" dirty="0">
              <a:solidFill>
                <a:schemeClr val="tx1"/>
              </a:solidFill>
            </a:endParaRPr>
          </a:p>
        </p:txBody>
      </p:sp>
      <p:sp>
        <p:nvSpPr>
          <p:cNvPr id="46" name="Rectangle 45">
            <a:extLst>
              <a:ext uri="{FF2B5EF4-FFF2-40B4-BE49-F238E27FC236}">
                <a16:creationId xmlns:a16="http://schemas.microsoft.com/office/drawing/2014/main" id="{F19FE463-C7A0-3206-1999-6173665D2E78}"/>
              </a:ext>
            </a:extLst>
          </p:cNvPr>
          <p:cNvSpPr/>
          <p:nvPr/>
        </p:nvSpPr>
        <p:spPr>
          <a:xfrm>
            <a:off x="8130746" y="5443151"/>
            <a:ext cx="3398108" cy="704335"/>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000" dirty="0" err="1"/>
          </a:p>
        </p:txBody>
      </p:sp>
    </p:spTree>
    <p:extLst>
      <p:ext uri="{BB962C8B-B14F-4D97-AF65-F5344CB8AC3E}">
        <p14:creationId xmlns:p14="http://schemas.microsoft.com/office/powerpoint/2010/main" val="2671977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E75A4-DFBD-116D-CEDF-CFFE0049B398}"/>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07C77855-C9E5-A75B-8276-00BD6B6B93C8}"/>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28630682-D176-0909-6ECC-973C0B8D55AA}"/>
              </a:ext>
            </a:extLst>
          </p:cNvPr>
          <p:cNvSpPr>
            <a:spLocks noGrp="1"/>
          </p:cNvSpPr>
          <p:nvPr>
            <p:ph type="title"/>
          </p:nvPr>
        </p:nvSpPr>
        <p:spPr>
          <a:xfrm>
            <a:off x="1463040" y="214513"/>
            <a:ext cx="9890760" cy="1325563"/>
          </a:xfrm>
        </p:spPr>
        <p:txBody>
          <a:bodyPr/>
          <a:lstStyle/>
          <a:p>
            <a:pPr algn="ctr"/>
            <a:r>
              <a:rPr lang="en-US" b="1" dirty="0">
                <a:solidFill>
                  <a:srgbClr val="0033A0"/>
                </a:solidFill>
              </a:rPr>
              <a:t>Electron Source study  within CHART</a:t>
            </a:r>
          </a:p>
        </p:txBody>
      </p:sp>
      <p:sp>
        <p:nvSpPr>
          <p:cNvPr id="3" name="Zástupný obsah 2">
            <a:extLst>
              <a:ext uri="{FF2B5EF4-FFF2-40B4-BE49-F238E27FC236}">
                <a16:creationId xmlns:a16="http://schemas.microsoft.com/office/drawing/2014/main" id="{C58F15A1-FC35-E416-51FF-7796DDFD4189}"/>
              </a:ext>
            </a:extLst>
          </p:cNvPr>
          <p:cNvSpPr>
            <a:spLocks noGrp="1"/>
          </p:cNvSpPr>
          <p:nvPr>
            <p:ph idx="1"/>
          </p:nvPr>
        </p:nvSpPr>
        <p:spPr>
          <a:xfrm>
            <a:off x="1382119" y="1540076"/>
            <a:ext cx="10508243" cy="2634962"/>
          </a:xfrm>
        </p:spPr>
        <p:txBody>
          <a:bodyPr>
            <a:noAutofit/>
          </a:bodyPr>
          <a:lstStyle/>
          <a:p>
            <a:r>
              <a:rPr lang="en-US" sz="1800" b="1" dirty="0"/>
              <a:t>The baseline electron source as documented in the feasibility study was designed at CERN in the previous CHART 2 program dedicated to </a:t>
            </a:r>
            <a:r>
              <a:rPr lang="en-US" sz="1800" b="1" dirty="0" err="1"/>
              <a:t>FCCee</a:t>
            </a:r>
            <a:r>
              <a:rPr lang="en-US" sz="1800" b="1" dirty="0"/>
              <a:t> injectors</a:t>
            </a:r>
          </a:p>
          <a:p>
            <a:r>
              <a:rPr lang="en-US" sz="1800" b="1" dirty="0"/>
              <a:t>CHART 3; Alternative thermionic electron source design and comparison with the photo-injector baseline</a:t>
            </a:r>
          </a:p>
          <a:p>
            <a:r>
              <a:rPr lang="en-US" sz="1800" b="1" dirty="0"/>
              <a:t>Experimental verification of the baseline at PSI, photo injector with dynamic charge variation</a:t>
            </a:r>
          </a:p>
          <a:p>
            <a:r>
              <a:rPr lang="en-US" sz="1800" b="1" dirty="0"/>
              <a:t>First investigation of a polarized electron source </a:t>
            </a:r>
            <a:br>
              <a:rPr lang="en-US" sz="1800" b="1" dirty="0"/>
            </a:br>
            <a:r>
              <a:rPr lang="en-US" sz="1800" b="1" dirty="0"/>
              <a:t>(not CHART but Zdenek’s PhD)</a:t>
            </a:r>
          </a:p>
          <a:p>
            <a:pPr marL="0" indent="0">
              <a:buNone/>
            </a:pPr>
            <a:endParaRPr lang="en-US" sz="1800" b="1" dirty="0"/>
          </a:p>
          <a:p>
            <a:r>
              <a:rPr lang="en-US" sz="1800" b="1" dirty="0"/>
              <a:t>Accelerating structure prototype high-power testing</a:t>
            </a:r>
            <a:br>
              <a:rPr lang="en-US" sz="1800" b="1" dirty="0"/>
            </a:br>
            <a:r>
              <a:rPr lang="en-US" sz="1800" b="1" dirty="0"/>
              <a:t>(</a:t>
            </a:r>
            <a:r>
              <a:rPr lang="en-US" sz="1800" b="1" dirty="0" err="1"/>
              <a:t>FCCee</a:t>
            </a:r>
            <a:r>
              <a:rPr lang="en-US" sz="1800" b="1" dirty="0"/>
              <a:t> test stand at CERN (CTF3 area))</a:t>
            </a:r>
          </a:p>
        </p:txBody>
      </p:sp>
      <p:sp>
        <p:nvSpPr>
          <p:cNvPr id="7" name="Zástupný symbol pro číslo snímku 6">
            <a:extLst>
              <a:ext uri="{FF2B5EF4-FFF2-40B4-BE49-F238E27FC236}">
                <a16:creationId xmlns:a16="http://schemas.microsoft.com/office/drawing/2014/main" id="{A4C82A0D-84FD-D155-B538-6642E2A8AE21}"/>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CAEB0F93-03B9-A933-2FDD-09AC7425B5C8}"/>
              </a:ext>
            </a:extLst>
          </p:cNvPr>
          <p:cNvPicPr>
            <a:picLocks noChangeAspect="1"/>
          </p:cNvPicPr>
          <p:nvPr/>
        </p:nvPicPr>
        <p:blipFill>
          <a:blip r:embed="rId3"/>
          <a:stretch>
            <a:fillRect/>
          </a:stretch>
        </p:blipFill>
        <p:spPr>
          <a:xfrm>
            <a:off x="116093" y="378092"/>
            <a:ext cx="990277" cy="990277"/>
          </a:xfrm>
          <a:prstGeom prst="rect">
            <a:avLst/>
          </a:prstGeom>
        </p:spPr>
      </p:pic>
    </p:spTree>
    <p:extLst>
      <p:ext uri="{BB962C8B-B14F-4D97-AF65-F5344CB8AC3E}">
        <p14:creationId xmlns:p14="http://schemas.microsoft.com/office/powerpoint/2010/main" val="2359179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68C63-3C1C-2370-0029-337BE6D0156C}"/>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BDA9E9C6-DEA6-E7B3-6EA9-EB627E57EE71}"/>
              </a:ext>
            </a:extLst>
          </p:cNvPr>
          <p:cNvSpPr>
            <a:spLocks noGrp="1"/>
          </p:cNvSpPr>
          <p:nvPr>
            <p:ph type="title"/>
          </p:nvPr>
        </p:nvSpPr>
        <p:spPr>
          <a:xfrm>
            <a:off x="603494" y="191028"/>
            <a:ext cx="10515600" cy="1325563"/>
          </a:xfrm>
        </p:spPr>
        <p:txBody>
          <a:bodyPr/>
          <a:lstStyle/>
          <a:p>
            <a:r>
              <a:rPr lang="en-GB" b="1" noProof="0" dirty="0">
                <a:solidFill>
                  <a:srgbClr val="0070C0"/>
                </a:solidFill>
              </a:rPr>
              <a:t>Electron Source Test Facility at PSI</a:t>
            </a:r>
          </a:p>
        </p:txBody>
      </p:sp>
      <p:sp>
        <p:nvSpPr>
          <p:cNvPr id="2" name="Inhaltsplatzhalter 1">
            <a:extLst>
              <a:ext uri="{FF2B5EF4-FFF2-40B4-BE49-F238E27FC236}">
                <a16:creationId xmlns:a16="http://schemas.microsoft.com/office/drawing/2014/main" id="{1ACB6802-F1FF-3EE0-550C-93EE467073AA}"/>
              </a:ext>
            </a:extLst>
          </p:cNvPr>
          <p:cNvSpPr>
            <a:spLocks noGrp="1"/>
          </p:cNvSpPr>
          <p:nvPr>
            <p:ph idx="1"/>
          </p:nvPr>
        </p:nvSpPr>
        <p:spPr>
          <a:xfrm>
            <a:off x="695326" y="1052736"/>
            <a:ext cx="4032522" cy="4968653"/>
          </a:xfrm>
        </p:spPr>
        <p:txBody>
          <a:bodyPr/>
          <a:lstStyle/>
          <a:p>
            <a:r>
              <a:rPr lang="en-GB" noProof="0" dirty="0"/>
              <a:t>As the current electron source baseline for </a:t>
            </a:r>
            <a:r>
              <a:rPr lang="en-GB" noProof="0" dirty="0" err="1"/>
              <a:t>FCCee</a:t>
            </a:r>
            <a:r>
              <a:rPr lang="en-GB" noProof="0" dirty="0"/>
              <a:t> is a 2.5-cell RF </a:t>
            </a:r>
            <a:r>
              <a:rPr lang="en-GB" noProof="0" dirty="0" err="1"/>
              <a:t>photogun</a:t>
            </a:r>
            <a:r>
              <a:rPr lang="en-GB" noProof="0" dirty="0"/>
              <a:t> (</a:t>
            </a:r>
            <a:r>
              <a:rPr lang="en-GB" noProof="0" dirty="0" err="1"/>
              <a:t>SwissFEL</a:t>
            </a:r>
            <a:r>
              <a:rPr lang="en-GB" noProof="0" dirty="0"/>
              <a:t>-like), as part of Work Package 2 Task 2 we will test key concepts for </a:t>
            </a:r>
            <a:r>
              <a:rPr lang="en-GB" noProof="0" dirty="0" err="1"/>
              <a:t>FCCee</a:t>
            </a:r>
            <a:r>
              <a:rPr lang="en-GB" noProof="0" dirty="0"/>
              <a:t> at PSI.</a:t>
            </a:r>
          </a:p>
          <a:p>
            <a:r>
              <a:rPr lang="en-GB" b="1" dirty="0"/>
              <a:t>We will:</a:t>
            </a:r>
          </a:p>
          <a:p>
            <a:pPr marL="465138" lvl="1" indent="-285750">
              <a:buFont typeface="Arial" panose="020B0604020202020204" pitchFamily="34" charset="0"/>
              <a:buChar char="•"/>
            </a:pPr>
            <a:r>
              <a:rPr lang="en-GB" dirty="0"/>
              <a:t>Commission the bunker and In-house designed PSI modulators will power the system.</a:t>
            </a:r>
          </a:p>
          <a:p>
            <a:pPr marL="522288" lvl="1" indent="-342900">
              <a:buFont typeface="Arial" panose="020B0604020202020204" pitchFamily="34" charset="0"/>
              <a:buChar char="•"/>
            </a:pPr>
            <a:r>
              <a:rPr lang="en-GB" noProof="0" dirty="0"/>
              <a:t>Install and </a:t>
            </a:r>
            <a:r>
              <a:rPr lang="en-GB" dirty="0"/>
              <a:t>commission spare </a:t>
            </a:r>
            <a:r>
              <a:rPr lang="en-GB" noProof="0" dirty="0" err="1"/>
              <a:t>SwissFEL</a:t>
            </a:r>
            <a:r>
              <a:rPr lang="en-GB" noProof="0" dirty="0"/>
              <a:t> RF </a:t>
            </a:r>
            <a:r>
              <a:rPr lang="en-GB" noProof="0" dirty="0" err="1"/>
              <a:t>Photogun</a:t>
            </a:r>
            <a:r>
              <a:rPr lang="en-GB" noProof="0" dirty="0"/>
              <a:t>.</a:t>
            </a:r>
          </a:p>
          <a:p>
            <a:pPr marL="522288" lvl="1" indent="-342900">
              <a:buFont typeface="Arial" panose="020B0604020202020204" pitchFamily="34" charset="0"/>
              <a:buChar char="•"/>
            </a:pPr>
            <a:r>
              <a:rPr lang="en-GB" dirty="0"/>
              <a:t>Install and commission photocathode laser.</a:t>
            </a:r>
            <a:endParaRPr lang="en-GB" noProof="0" dirty="0"/>
          </a:p>
          <a:p>
            <a:r>
              <a:rPr lang="en-GB" b="1" dirty="0"/>
              <a:t>Major challenges and demonstrations from the test stand:</a:t>
            </a:r>
          </a:p>
          <a:p>
            <a:pPr marL="522288" lvl="1" indent="-342900">
              <a:buFont typeface="+mj-lt"/>
              <a:buAutoNum type="arabicPeriod"/>
            </a:pPr>
            <a:r>
              <a:rPr lang="en-GB" dirty="0"/>
              <a:t>Pulse-to-pulse charge modulation and measurement with constant charge densities.</a:t>
            </a:r>
          </a:p>
          <a:p>
            <a:pPr marL="522288" lvl="1" indent="-342900">
              <a:buFont typeface="+mj-lt"/>
              <a:buAutoNum type="arabicPeriod"/>
            </a:pPr>
            <a:r>
              <a:rPr lang="en-GB" dirty="0"/>
              <a:t>Life-time of Cs</a:t>
            </a:r>
            <a:r>
              <a:rPr lang="en-GB" baseline="-25000" dirty="0"/>
              <a:t>2</a:t>
            </a:r>
            <a:r>
              <a:rPr lang="en-GB" dirty="0"/>
              <a:t>Te with high charge.</a:t>
            </a:r>
          </a:p>
        </p:txBody>
      </p:sp>
      <p:sp>
        <p:nvSpPr>
          <p:cNvPr id="3" name="Datumsplatzhalter 2">
            <a:extLst>
              <a:ext uri="{FF2B5EF4-FFF2-40B4-BE49-F238E27FC236}">
                <a16:creationId xmlns:a16="http://schemas.microsoft.com/office/drawing/2014/main" id="{A6A1188D-909D-39A9-4750-1E7F8D005CDB}"/>
              </a:ext>
            </a:extLst>
          </p:cNvPr>
          <p:cNvSpPr>
            <a:spLocks noGrp="1"/>
          </p:cNvSpPr>
          <p:nvPr>
            <p:ph type="dt" sz="half" idx="10"/>
          </p:nvPr>
        </p:nvSpPr>
        <p:spPr/>
        <p:txBody>
          <a:bodyPr/>
          <a:lstStyle/>
          <a:p>
            <a:fld id="{62FCEDAB-015A-4220-8C31-68E7CDAF5116}" type="datetime1">
              <a:rPr lang="de-CH" smtClean="0"/>
              <a:t>14.09.2026</a:t>
            </a:fld>
            <a:endParaRPr lang="de-CH"/>
          </a:p>
        </p:txBody>
      </p:sp>
      <p:sp>
        <p:nvSpPr>
          <p:cNvPr id="4" name="Fußzeilenplatzhalter 3">
            <a:extLst>
              <a:ext uri="{FF2B5EF4-FFF2-40B4-BE49-F238E27FC236}">
                <a16:creationId xmlns:a16="http://schemas.microsoft.com/office/drawing/2014/main" id="{7D6849C0-A2DD-591B-6151-298F4B9C9704}"/>
              </a:ext>
            </a:extLst>
          </p:cNvPr>
          <p:cNvSpPr>
            <a:spLocks noGrp="1"/>
          </p:cNvSpPr>
          <p:nvPr>
            <p:ph type="ftr" sz="quarter" idx="11"/>
          </p:nvPr>
        </p:nvSpPr>
        <p:spPr/>
        <p:txBody>
          <a:bodyPr/>
          <a:lstStyle/>
          <a:p>
            <a:r>
              <a:rPr lang="de-CH"/>
              <a:t>Paul Scherrer Institute PSI</a:t>
            </a:r>
          </a:p>
        </p:txBody>
      </p:sp>
      <p:sp>
        <p:nvSpPr>
          <p:cNvPr id="5" name="Foliennummernplatzhalter 4">
            <a:extLst>
              <a:ext uri="{FF2B5EF4-FFF2-40B4-BE49-F238E27FC236}">
                <a16:creationId xmlns:a16="http://schemas.microsoft.com/office/drawing/2014/main" id="{B66D533C-7864-F5B2-5C3E-8853ED8C849C}"/>
              </a:ext>
            </a:extLst>
          </p:cNvPr>
          <p:cNvSpPr>
            <a:spLocks noGrp="1"/>
          </p:cNvSpPr>
          <p:nvPr>
            <p:ph type="sldNum" sz="quarter" idx="12"/>
          </p:nvPr>
        </p:nvSpPr>
        <p:spPr/>
        <p:txBody>
          <a:bodyPr/>
          <a:lstStyle/>
          <a:p>
            <a:fld id="{442AD375-037F-43D0-B059-5172DA06796A}" type="slidenum">
              <a:rPr lang="de-CH" smtClean="0"/>
              <a:pPr/>
              <a:t>16</a:t>
            </a:fld>
            <a:endParaRPr lang="de-CH"/>
          </a:p>
        </p:txBody>
      </p:sp>
      <p:pic>
        <p:nvPicPr>
          <p:cNvPr id="1026" name="Picture 2" descr="A blueprint of a machine&#10;&#10;AI-generated content may be incorrect.">
            <a:extLst>
              <a:ext uri="{FF2B5EF4-FFF2-40B4-BE49-F238E27FC236}">
                <a16:creationId xmlns:a16="http://schemas.microsoft.com/office/drawing/2014/main" id="{9F681C36-E02D-475B-F0EB-6A9E9ED4E99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9853" b="31135"/>
          <a:stretch/>
        </p:blipFill>
        <p:spPr bwMode="auto">
          <a:xfrm>
            <a:off x="8976320" y="4181323"/>
            <a:ext cx="2605865" cy="175895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EEF9525-86C5-1F67-BD36-277867DB65E2}"/>
              </a:ext>
            </a:extLst>
          </p:cNvPr>
          <p:cNvPicPr>
            <a:picLocks noChangeAspect="1"/>
          </p:cNvPicPr>
          <p:nvPr/>
        </p:nvPicPr>
        <p:blipFill rotWithShape="1">
          <a:blip r:embed="rId3"/>
          <a:srcRect l="7873" t="8860" r="6486" b="15828"/>
          <a:stretch/>
        </p:blipFill>
        <p:spPr>
          <a:xfrm>
            <a:off x="5015880" y="4236844"/>
            <a:ext cx="3816537" cy="1491020"/>
          </a:xfrm>
          <a:prstGeom prst="rect">
            <a:avLst/>
          </a:prstGeom>
        </p:spPr>
      </p:pic>
      <p:pic>
        <p:nvPicPr>
          <p:cNvPr id="1032" name="Picture 8">
            <a:extLst>
              <a:ext uri="{FF2B5EF4-FFF2-40B4-BE49-F238E27FC236}">
                <a16:creationId xmlns:a16="http://schemas.microsoft.com/office/drawing/2014/main" id="{CB01D532-E672-F9E5-DF0C-EC4C31F84C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839468" y="-416853"/>
            <a:ext cx="2952328" cy="599908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D6D1EC8-1D8C-2E56-5331-D20AD572125B}"/>
              </a:ext>
            </a:extLst>
          </p:cNvPr>
          <p:cNvSpPr txBox="1"/>
          <p:nvPr/>
        </p:nvSpPr>
        <p:spPr>
          <a:xfrm>
            <a:off x="6056314" y="5743052"/>
            <a:ext cx="1735668" cy="215444"/>
          </a:xfrm>
          <a:prstGeom prst="rect">
            <a:avLst/>
          </a:prstGeom>
          <a:noFill/>
        </p:spPr>
        <p:txBody>
          <a:bodyPr wrap="none" lIns="0" tIns="0" rIns="0" bIns="0" rtlCol="0">
            <a:spAutoFit/>
          </a:bodyPr>
          <a:lstStyle/>
          <a:p>
            <a:pPr algn="l"/>
            <a:r>
              <a:rPr lang="de-CH" sz="1400" err="1"/>
              <a:t>Electron</a:t>
            </a:r>
            <a:r>
              <a:rPr lang="de-CH" sz="1400"/>
              <a:t> source </a:t>
            </a:r>
            <a:r>
              <a:rPr lang="de-CH" sz="1400" err="1"/>
              <a:t>layout</a:t>
            </a:r>
            <a:endParaRPr lang="de-CH" sz="1400"/>
          </a:p>
        </p:txBody>
      </p:sp>
      <p:sp>
        <p:nvSpPr>
          <p:cNvPr id="12" name="TextBox 11">
            <a:extLst>
              <a:ext uri="{FF2B5EF4-FFF2-40B4-BE49-F238E27FC236}">
                <a16:creationId xmlns:a16="http://schemas.microsoft.com/office/drawing/2014/main" id="{A56365FF-CBC9-2A0A-AD53-E2401D5DF230}"/>
              </a:ext>
            </a:extLst>
          </p:cNvPr>
          <p:cNvSpPr txBox="1"/>
          <p:nvPr/>
        </p:nvSpPr>
        <p:spPr>
          <a:xfrm>
            <a:off x="9552384" y="5945743"/>
            <a:ext cx="1566711" cy="215444"/>
          </a:xfrm>
          <a:prstGeom prst="rect">
            <a:avLst/>
          </a:prstGeom>
          <a:noFill/>
        </p:spPr>
        <p:txBody>
          <a:bodyPr wrap="none" lIns="0" tIns="0" rIns="0" bIns="0" rtlCol="0">
            <a:spAutoFit/>
          </a:bodyPr>
          <a:lstStyle/>
          <a:p>
            <a:pPr algn="l"/>
            <a:r>
              <a:rPr lang="de-CH" sz="1400"/>
              <a:t>PSI Built Modulators</a:t>
            </a:r>
          </a:p>
        </p:txBody>
      </p:sp>
      <p:sp>
        <p:nvSpPr>
          <p:cNvPr id="13" name="TextBox 12">
            <a:extLst>
              <a:ext uri="{FF2B5EF4-FFF2-40B4-BE49-F238E27FC236}">
                <a16:creationId xmlns:a16="http://schemas.microsoft.com/office/drawing/2014/main" id="{E6F7A9ED-C524-FED5-B353-2556675A5A25}"/>
              </a:ext>
            </a:extLst>
          </p:cNvPr>
          <p:cNvSpPr txBox="1"/>
          <p:nvPr/>
        </p:nvSpPr>
        <p:spPr>
          <a:xfrm>
            <a:off x="8610600" y="3445824"/>
            <a:ext cx="1364348" cy="215444"/>
          </a:xfrm>
          <a:prstGeom prst="rect">
            <a:avLst/>
          </a:prstGeom>
          <a:noFill/>
        </p:spPr>
        <p:txBody>
          <a:bodyPr wrap="none" lIns="0" tIns="0" rIns="0" bIns="0" rtlCol="0">
            <a:spAutoFit/>
          </a:bodyPr>
          <a:lstStyle/>
          <a:p>
            <a:pPr algn="l"/>
            <a:r>
              <a:rPr lang="de-CH" sz="1400" dirty="0"/>
              <a:t>Test Stand Layout</a:t>
            </a:r>
          </a:p>
        </p:txBody>
      </p:sp>
      <p:sp>
        <p:nvSpPr>
          <p:cNvPr id="14" name="TextBox 13">
            <a:extLst>
              <a:ext uri="{FF2B5EF4-FFF2-40B4-BE49-F238E27FC236}">
                <a16:creationId xmlns:a16="http://schemas.microsoft.com/office/drawing/2014/main" id="{373DDC2A-A9FA-1944-1715-0216C4F397A6}"/>
              </a:ext>
            </a:extLst>
          </p:cNvPr>
          <p:cNvSpPr txBox="1"/>
          <p:nvPr/>
        </p:nvSpPr>
        <p:spPr>
          <a:xfrm>
            <a:off x="10160851" y="69195"/>
            <a:ext cx="1916487" cy="215444"/>
          </a:xfrm>
          <a:prstGeom prst="rect">
            <a:avLst/>
          </a:prstGeom>
          <a:noFill/>
        </p:spPr>
        <p:txBody>
          <a:bodyPr wrap="none" lIns="0" tIns="0" rIns="0" bIns="0" rtlCol="0">
            <a:spAutoFit/>
          </a:bodyPr>
          <a:lstStyle/>
          <a:p>
            <a:pPr algn="l"/>
            <a:r>
              <a:rPr lang="de-CH" sz="1400" err="1"/>
              <a:t>Courtesy</a:t>
            </a:r>
            <a:r>
              <a:rPr lang="de-CH" sz="1400"/>
              <a:t>: Thomas Lucas</a:t>
            </a:r>
          </a:p>
        </p:txBody>
      </p:sp>
    </p:spTree>
    <p:extLst>
      <p:ext uri="{BB962C8B-B14F-4D97-AF65-F5344CB8AC3E}">
        <p14:creationId xmlns:p14="http://schemas.microsoft.com/office/powerpoint/2010/main" val="2812535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8C679-B97B-C1B6-F77C-02EADE4564D8}"/>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361C2032-4893-8878-7348-3BBD4810E444}"/>
              </a:ext>
            </a:extLst>
          </p:cNvPr>
          <p:cNvSpPr>
            <a:spLocks noGrp="1"/>
          </p:cNvSpPr>
          <p:nvPr>
            <p:ph type="dt" sz="half" idx="10"/>
          </p:nvPr>
        </p:nvSpPr>
        <p:spPr/>
        <p:txBody>
          <a:bodyPr/>
          <a:lstStyle/>
          <a:p>
            <a:fld id="{62FCEDAB-015A-4220-8C31-68E7CDAF5116}" type="datetime1">
              <a:rPr lang="de-CH" smtClean="0"/>
              <a:t>14.09.2026</a:t>
            </a:fld>
            <a:endParaRPr lang="de-CH"/>
          </a:p>
        </p:txBody>
      </p:sp>
      <p:sp>
        <p:nvSpPr>
          <p:cNvPr id="4" name="Fußzeilenplatzhalter 3">
            <a:extLst>
              <a:ext uri="{FF2B5EF4-FFF2-40B4-BE49-F238E27FC236}">
                <a16:creationId xmlns:a16="http://schemas.microsoft.com/office/drawing/2014/main" id="{9ED686ED-EE95-1DB8-E732-89427E41D640}"/>
              </a:ext>
            </a:extLst>
          </p:cNvPr>
          <p:cNvSpPr>
            <a:spLocks noGrp="1"/>
          </p:cNvSpPr>
          <p:nvPr>
            <p:ph type="ftr" sz="quarter" idx="11"/>
          </p:nvPr>
        </p:nvSpPr>
        <p:spPr/>
        <p:txBody>
          <a:bodyPr/>
          <a:lstStyle/>
          <a:p>
            <a:r>
              <a:rPr lang="de-CH"/>
              <a:t>Paul Scherrer Institute PSI</a:t>
            </a:r>
          </a:p>
        </p:txBody>
      </p:sp>
      <p:sp>
        <p:nvSpPr>
          <p:cNvPr id="5" name="Foliennummernplatzhalter 4">
            <a:extLst>
              <a:ext uri="{FF2B5EF4-FFF2-40B4-BE49-F238E27FC236}">
                <a16:creationId xmlns:a16="http://schemas.microsoft.com/office/drawing/2014/main" id="{F9834BA3-FD64-CD78-45E9-6F8AE80FF9AA}"/>
              </a:ext>
            </a:extLst>
          </p:cNvPr>
          <p:cNvSpPr>
            <a:spLocks noGrp="1"/>
          </p:cNvSpPr>
          <p:nvPr>
            <p:ph type="sldNum" sz="quarter" idx="12"/>
          </p:nvPr>
        </p:nvSpPr>
        <p:spPr/>
        <p:txBody>
          <a:bodyPr/>
          <a:lstStyle/>
          <a:p>
            <a:fld id="{442AD375-037F-43D0-B059-5172DA06796A}" type="slidenum">
              <a:rPr lang="de-CH" smtClean="0"/>
              <a:pPr/>
              <a:t>17</a:t>
            </a:fld>
            <a:endParaRPr lang="de-CH"/>
          </a:p>
        </p:txBody>
      </p:sp>
      <p:pic>
        <p:nvPicPr>
          <p:cNvPr id="10" name="Picture 2">
            <a:extLst>
              <a:ext uri="{FF2B5EF4-FFF2-40B4-BE49-F238E27FC236}">
                <a16:creationId xmlns:a16="http://schemas.microsoft.com/office/drawing/2014/main" id="{7A4B0D82-A0FD-13AB-71CA-C9345236ED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32555"/>
            <a:ext cx="10708969" cy="602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645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691B9-2DCB-0915-DE39-DDD76504B35F}"/>
            </a:ext>
          </a:extLst>
        </p:cNvPr>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33F3FE88-7BE6-52A9-D592-631F74151E2C}"/>
              </a:ext>
            </a:extLst>
          </p:cNvPr>
          <p:cNvCxnSpPr>
            <a:cxnSpLocks/>
            <a:stCxn id="8" idx="3"/>
          </p:cNvCxnSpPr>
          <p:nvPr/>
        </p:nvCxnSpPr>
        <p:spPr>
          <a:xfrm flipV="1">
            <a:off x="4280687" y="5803980"/>
            <a:ext cx="3867993" cy="1"/>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11" name="Obdélník 10">
            <a:extLst>
              <a:ext uri="{FF2B5EF4-FFF2-40B4-BE49-F238E27FC236}">
                <a16:creationId xmlns:a16="http://schemas.microsoft.com/office/drawing/2014/main" id="{7564F47F-423A-3CC6-DEE6-096A6BF130A1}"/>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B017D338-DFE4-98CC-56FC-E2E3BEE7B84B}"/>
              </a:ext>
            </a:extLst>
          </p:cNvPr>
          <p:cNvSpPr>
            <a:spLocks noGrp="1"/>
          </p:cNvSpPr>
          <p:nvPr>
            <p:ph type="title"/>
          </p:nvPr>
        </p:nvSpPr>
        <p:spPr>
          <a:xfrm>
            <a:off x="1463040" y="214513"/>
            <a:ext cx="9890760" cy="1325563"/>
          </a:xfrm>
        </p:spPr>
        <p:txBody>
          <a:bodyPr/>
          <a:lstStyle/>
          <a:p>
            <a:pPr algn="ctr"/>
            <a:r>
              <a:rPr lang="en-US" b="1" dirty="0">
                <a:solidFill>
                  <a:srgbClr val="0033A0"/>
                </a:solidFill>
              </a:rPr>
              <a:t>Polarized electron source</a:t>
            </a:r>
          </a:p>
        </p:txBody>
      </p:sp>
      <p:sp>
        <p:nvSpPr>
          <p:cNvPr id="7" name="Zástupný symbol pro číslo snímku 6">
            <a:extLst>
              <a:ext uri="{FF2B5EF4-FFF2-40B4-BE49-F238E27FC236}">
                <a16:creationId xmlns:a16="http://schemas.microsoft.com/office/drawing/2014/main" id="{64AA5D7E-37BE-360F-B046-2473240B1314}"/>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1BFF274B-F1A5-CC43-E63E-F0D960EB529C}"/>
              </a:ext>
            </a:extLst>
          </p:cNvPr>
          <p:cNvPicPr>
            <a:picLocks noChangeAspect="1"/>
          </p:cNvPicPr>
          <p:nvPr/>
        </p:nvPicPr>
        <p:blipFill>
          <a:blip r:embed="rId3"/>
          <a:stretch>
            <a:fillRect/>
          </a:stretch>
        </p:blipFill>
        <p:spPr>
          <a:xfrm>
            <a:off x="116093" y="378092"/>
            <a:ext cx="990277" cy="990277"/>
          </a:xfrm>
          <a:prstGeom prst="rect">
            <a:avLst/>
          </a:prstGeom>
        </p:spPr>
      </p:pic>
      <p:sp>
        <p:nvSpPr>
          <p:cNvPr id="6" name="TextBox 5">
            <a:extLst>
              <a:ext uri="{FF2B5EF4-FFF2-40B4-BE49-F238E27FC236}">
                <a16:creationId xmlns:a16="http://schemas.microsoft.com/office/drawing/2014/main" id="{D7845FF8-2AA0-3157-5B7B-4A08C47069CB}"/>
              </a:ext>
            </a:extLst>
          </p:cNvPr>
          <p:cNvSpPr txBox="1"/>
          <p:nvPr/>
        </p:nvSpPr>
        <p:spPr>
          <a:xfrm>
            <a:off x="1885444" y="1379050"/>
            <a:ext cx="9362485" cy="2862322"/>
          </a:xfrm>
          <a:prstGeom prst="rect">
            <a:avLst/>
          </a:prstGeom>
          <a:noFill/>
        </p:spPr>
        <p:txBody>
          <a:bodyPr wrap="square" rtlCol="0">
            <a:spAutoFit/>
          </a:bodyPr>
          <a:lstStyle/>
          <a:p>
            <a:pPr marL="285750" indent="-285750">
              <a:buFont typeface="Wingdings" panose="05000000000000000000" pitchFamily="2" charset="2"/>
              <a:buChar char="§"/>
            </a:pPr>
            <a:r>
              <a:rPr lang="en-US" dirty="0" err="1"/>
              <a:t>FCCee</a:t>
            </a:r>
            <a:r>
              <a:rPr lang="en-US" dirty="0"/>
              <a:t> requires polarized electron and positron bunches for energy calibration in the collider ring. Typically, a number of </a:t>
            </a:r>
            <a:r>
              <a:rPr lang="en-US" dirty="0" err="1"/>
              <a:t>buches</a:t>
            </a:r>
            <a:r>
              <a:rPr lang="en-US" dirty="0"/>
              <a:t> , likely around 5 </a:t>
            </a:r>
            <a:r>
              <a:rPr lang="en-US" dirty="0" err="1"/>
              <a:t>nC</a:t>
            </a:r>
            <a:r>
              <a:rPr lang="en-US" dirty="0"/>
              <a:t> per bunch. Timing unclear for time being</a:t>
            </a:r>
          </a:p>
          <a:p>
            <a:pPr marL="285750" indent="-285750">
              <a:buFont typeface="Wingdings" panose="05000000000000000000" pitchFamily="2" charset="2"/>
              <a:buChar char="§"/>
            </a:pPr>
            <a:r>
              <a:rPr lang="en-US" dirty="0"/>
              <a:t>Positron will be likely polarized in a dedicated ring withing the injector complex</a:t>
            </a:r>
          </a:p>
          <a:p>
            <a:pPr marL="285750" indent="-285750">
              <a:buFont typeface="Wingdings" panose="05000000000000000000" pitchFamily="2" charset="2"/>
              <a:buChar char="§"/>
            </a:pPr>
            <a:r>
              <a:rPr lang="en-US" dirty="0"/>
              <a:t>Polarized electrons could be generated with a dedicated source and accelerated in the injector complex</a:t>
            </a:r>
          </a:p>
          <a:p>
            <a:pPr marL="285750" indent="-285750">
              <a:buFont typeface="Wingdings" panose="05000000000000000000" pitchFamily="2" charset="2"/>
              <a:buChar char="§"/>
            </a:pPr>
            <a:r>
              <a:rPr lang="en-US" dirty="0"/>
              <a:t>Likely a DC photo emission source would be used </a:t>
            </a:r>
            <a:br>
              <a:rPr lang="en-US" dirty="0"/>
            </a:br>
            <a:r>
              <a:rPr lang="en-US" dirty="0"/>
              <a:t>(the planed EIC source could be the ideal example )</a:t>
            </a:r>
          </a:p>
          <a:p>
            <a:pPr marL="285750" indent="-285750">
              <a:buFont typeface="Wingdings" panose="05000000000000000000" pitchFamily="2" charset="2"/>
              <a:buChar char="§"/>
            </a:pPr>
            <a:r>
              <a:rPr lang="en-US" dirty="0"/>
              <a:t>From a high voltage and beam dynamics point of view quite similar to our thermionic unpolarized source</a:t>
            </a:r>
          </a:p>
        </p:txBody>
      </p:sp>
      <p:sp>
        <p:nvSpPr>
          <p:cNvPr id="8" name="Rectangle 7">
            <a:extLst>
              <a:ext uri="{FF2B5EF4-FFF2-40B4-BE49-F238E27FC236}">
                <a16:creationId xmlns:a16="http://schemas.microsoft.com/office/drawing/2014/main" id="{A476BEFD-D076-F476-CCA1-3B7CD60183D2}"/>
              </a:ext>
            </a:extLst>
          </p:cNvPr>
          <p:cNvSpPr/>
          <p:nvPr/>
        </p:nvSpPr>
        <p:spPr>
          <a:xfrm>
            <a:off x="2201034" y="5652223"/>
            <a:ext cx="2079653" cy="303516"/>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BC4DBB1-BBAA-A3C7-CE90-780BCE55F81F}"/>
              </a:ext>
            </a:extLst>
          </p:cNvPr>
          <p:cNvSpPr/>
          <p:nvPr/>
        </p:nvSpPr>
        <p:spPr>
          <a:xfrm rot="5400000">
            <a:off x="3914996" y="4709153"/>
            <a:ext cx="1480842" cy="317886"/>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70C9CA4-2247-4BA0-4249-ACE45194E6C9}"/>
              </a:ext>
            </a:extLst>
          </p:cNvPr>
          <p:cNvSpPr/>
          <p:nvPr/>
        </p:nvSpPr>
        <p:spPr>
          <a:xfrm rot="20280406">
            <a:off x="4505915" y="5706609"/>
            <a:ext cx="347958" cy="2959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37B6EB3-0641-5FA8-E679-E98A3855CD7B}"/>
              </a:ext>
            </a:extLst>
          </p:cNvPr>
          <p:cNvSpPr/>
          <p:nvPr/>
        </p:nvSpPr>
        <p:spPr>
          <a:xfrm>
            <a:off x="5209923" y="5652223"/>
            <a:ext cx="2428958" cy="303514"/>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A2ABB1F-D98E-6FC8-7F1D-FEF398846BA4}"/>
              </a:ext>
            </a:extLst>
          </p:cNvPr>
          <p:cNvSpPr txBox="1"/>
          <p:nvPr/>
        </p:nvSpPr>
        <p:spPr>
          <a:xfrm>
            <a:off x="5151255" y="5634703"/>
            <a:ext cx="2546294" cy="338554"/>
          </a:xfrm>
          <a:prstGeom prst="rect">
            <a:avLst/>
          </a:prstGeom>
          <a:noFill/>
        </p:spPr>
        <p:txBody>
          <a:bodyPr wrap="square" rtlCol="0">
            <a:spAutoFit/>
          </a:bodyPr>
          <a:lstStyle/>
          <a:p>
            <a:r>
              <a:rPr lang="en-US" sz="1600" dirty="0"/>
              <a:t>First accelerating structure</a:t>
            </a:r>
            <a:endParaRPr lang="en-GB" sz="1600" dirty="0"/>
          </a:p>
        </p:txBody>
      </p:sp>
      <p:sp>
        <p:nvSpPr>
          <p:cNvPr id="18" name="TextBox 17">
            <a:extLst>
              <a:ext uri="{FF2B5EF4-FFF2-40B4-BE49-F238E27FC236}">
                <a16:creationId xmlns:a16="http://schemas.microsoft.com/office/drawing/2014/main" id="{8229DC7E-68EA-70A9-2C56-484C96A204CC}"/>
              </a:ext>
            </a:extLst>
          </p:cNvPr>
          <p:cNvSpPr txBox="1"/>
          <p:nvPr/>
        </p:nvSpPr>
        <p:spPr>
          <a:xfrm>
            <a:off x="2090443" y="5084460"/>
            <a:ext cx="4005557" cy="523220"/>
          </a:xfrm>
          <a:prstGeom prst="rect">
            <a:avLst/>
          </a:prstGeom>
          <a:noFill/>
        </p:spPr>
        <p:txBody>
          <a:bodyPr wrap="square" rtlCol="0">
            <a:spAutoFit/>
          </a:bodyPr>
          <a:lstStyle/>
          <a:p>
            <a:r>
              <a:rPr lang="en-US" sz="1400" dirty="0"/>
              <a:t>Unpolarized electrons </a:t>
            </a:r>
          </a:p>
          <a:p>
            <a:r>
              <a:rPr lang="en-US" sz="1400" dirty="0"/>
              <a:t>+ bunching</a:t>
            </a:r>
            <a:endParaRPr lang="en-GB" sz="1400" dirty="0"/>
          </a:p>
        </p:txBody>
      </p:sp>
      <p:sp>
        <p:nvSpPr>
          <p:cNvPr id="20" name="TextBox 19">
            <a:extLst>
              <a:ext uri="{FF2B5EF4-FFF2-40B4-BE49-F238E27FC236}">
                <a16:creationId xmlns:a16="http://schemas.microsoft.com/office/drawing/2014/main" id="{DC5BF6A5-BCEE-5A23-D39F-E5822916E94B}"/>
              </a:ext>
            </a:extLst>
          </p:cNvPr>
          <p:cNvSpPr txBox="1"/>
          <p:nvPr/>
        </p:nvSpPr>
        <p:spPr>
          <a:xfrm>
            <a:off x="4999529" y="4257983"/>
            <a:ext cx="1773505" cy="523220"/>
          </a:xfrm>
          <a:prstGeom prst="rect">
            <a:avLst/>
          </a:prstGeom>
          <a:noFill/>
        </p:spPr>
        <p:txBody>
          <a:bodyPr wrap="square" rtlCol="0">
            <a:spAutoFit/>
          </a:bodyPr>
          <a:lstStyle/>
          <a:p>
            <a:r>
              <a:rPr lang="en-US" sz="1400" dirty="0"/>
              <a:t>Polarized electrons</a:t>
            </a:r>
            <a:br>
              <a:rPr lang="en-US" sz="1400" dirty="0"/>
            </a:br>
            <a:r>
              <a:rPr lang="en-US" sz="1400" dirty="0"/>
              <a:t> + bunching</a:t>
            </a:r>
            <a:endParaRPr lang="en-GB" sz="1400" dirty="0"/>
          </a:p>
        </p:txBody>
      </p:sp>
      <p:sp>
        <p:nvSpPr>
          <p:cNvPr id="22" name="TextBox 21">
            <a:extLst>
              <a:ext uri="{FF2B5EF4-FFF2-40B4-BE49-F238E27FC236}">
                <a16:creationId xmlns:a16="http://schemas.microsoft.com/office/drawing/2014/main" id="{69ACA4E5-5911-84BE-91B5-193AAE42E600}"/>
              </a:ext>
            </a:extLst>
          </p:cNvPr>
          <p:cNvSpPr txBox="1"/>
          <p:nvPr/>
        </p:nvSpPr>
        <p:spPr>
          <a:xfrm>
            <a:off x="4280687" y="6101493"/>
            <a:ext cx="1408486" cy="307777"/>
          </a:xfrm>
          <a:prstGeom prst="rect">
            <a:avLst/>
          </a:prstGeom>
          <a:noFill/>
        </p:spPr>
        <p:txBody>
          <a:bodyPr wrap="square" rtlCol="0">
            <a:spAutoFit/>
          </a:bodyPr>
          <a:lstStyle/>
          <a:p>
            <a:r>
              <a:rPr lang="en-US" sz="1400" dirty="0"/>
              <a:t>Alpha-magnet</a:t>
            </a:r>
            <a:endParaRPr lang="en-GB" sz="1400" dirty="0"/>
          </a:p>
        </p:txBody>
      </p:sp>
      <p:cxnSp>
        <p:nvCxnSpPr>
          <p:cNvPr id="27" name="Straight Connector 26">
            <a:extLst>
              <a:ext uri="{FF2B5EF4-FFF2-40B4-BE49-F238E27FC236}">
                <a16:creationId xmlns:a16="http://schemas.microsoft.com/office/drawing/2014/main" id="{0D700245-D6BC-CDFA-45C7-A14DBDAC0360}"/>
              </a:ext>
            </a:extLst>
          </p:cNvPr>
          <p:cNvCxnSpPr/>
          <p:nvPr/>
        </p:nvCxnSpPr>
        <p:spPr>
          <a:xfrm>
            <a:off x="4667555" y="5607680"/>
            <a:ext cx="0" cy="246906"/>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EC5E561-53AB-E3BA-F515-7E50BFCF3F5D}"/>
              </a:ext>
            </a:extLst>
          </p:cNvPr>
          <p:cNvSpPr txBox="1"/>
          <p:nvPr/>
        </p:nvSpPr>
        <p:spPr>
          <a:xfrm>
            <a:off x="7638881" y="4868096"/>
            <a:ext cx="3107342" cy="276999"/>
          </a:xfrm>
          <a:prstGeom prst="rect">
            <a:avLst/>
          </a:prstGeom>
          <a:noFill/>
        </p:spPr>
        <p:txBody>
          <a:bodyPr wrap="square" lIns="0" tIns="0" rIns="0" bIns="0" rtlCol="0">
            <a:spAutoFit/>
          </a:bodyPr>
          <a:lstStyle/>
          <a:p>
            <a:pPr algn="l"/>
            <a:r>
              <a:rPr lang="en-US" dirty="0"/>
              <a:t>Other layouts are possible</a:t>
            </a:r>
            <a:endParaRPr lang="en-GB" dirty="0"/>
          </a:p>
        </p:txBody>
      </p:sp>
      <p:sp>
        <p:nvSpPr>
          <p:cNvPr id="9" name="TextBox 8">
            <a:extLst>
              <a:ext uri="{FF2B5EF4-FFF2-40B4-BE49-F238E27FC236}">
                <a16:creationId xmlns:a16="http://schemas.microsoft.com/office/drawing/2014/main" id="{1C62C947-46F8-6C99-BD88-153BBDAB2C99}"/>
              </a:ext>
            </a:extLst>
          </p:cNvPr>
          <p:cNvSpPr txBox="1"/>
          <p:nvPr/>
        </p:nvSpPr>
        <p:spPr>
          <a:xfrm>
            <a:off x="4928797" y="5114791"/>
            <a:ext cx="1428444" cy="276999"/>
          </a:xfrm>
          <a:prstGeom prst="rect">
            <a:avLst/>
          </a:prstGeom>
          <a:noFill/>
        </p:spPr>
        <p:txBody>
          <a:bodyPr wrap="square" lIns="0" tIns="0" rIns="0" bIns="0" rtlCol="0">
            <a:spAutoFit/>
          </a:bodyPr>
          <a:lstStyle/>
          <a:p>
            <a:pPr algn="l"/>
            <a:r>
              <a:rPr lang="en-US" dirty="0"/>
              <a:t>Spin rotator ?</a:t>
            </a:r>
            <a:endParaRPr lang="en-GB" dirty="0"/>
          </a:p>
        </p:txBody>
      </p:sp>
    </p:spTree>
    <p:extLst>
      <p:ext uri="{BB962C8B-B14F-4D97-AF65-F5344CB8AC3E}">
        <p14:creationId xmlns:p14="http://schemas.microsoft.com/office/powerpoint/2010/main" val="3848637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0CB14-8B69-E49E-3CF6-551815ED7D75}"/>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1FB2A9C5-B8D4-A940-26FE-21AFAC4724D6}"/>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44DE2208-07EA-ADEA-FD81-69B68C72C519}"/>
              </a:ext>
            </a:extLst>
          </p:cNvPr>
          <p:cNvSpPr>
            <a:spLocks noGrp="1"/>
          </p:cNvSpPr>
          <p:nvPr>
            <p:ph type="title"/>
          </p:nvPr>
        </p:nvSpPr>
        <p:spPr>
          <a:xfrm>
            <a:off x="1463040" y="214513"/>
            <a:ext cx="9890760" cy="1325563"/>
          </a:xfrm>
        </p:spPr>
        <p:txBody>
          <a:bodyPr>
            <a:normAutofit/>
          </a:bodyPr>
          <a:lstStyle/>
          <a:p>
            <a:pPr algn="ctr"/>
            <a:r>
              <a:rPr lang="en-US" b="1" dirty="0">
                <a:solidFill>
                  <a:srgbClr val="0033A0"/>
                </a:solidFill>
              </a:rPr>
              <a:t>Possible Collaboration Topics</a:t>
            </a:r>
            <a:br>
              <a:rPr lang="en-US" b="1" dirty="0">
                <a:solidFill>
                  <a:srgbClr val="0033A0"/>
                </a:solidFill>
              </a:rPr>
            </a:br>
            <a:r>
              <a:rPr lang="en-US" sz="2700" b="1" dirty="0">
                <a:solidFill>
                  <a:srgbClr val="0033A0"/>
                </a:solidFill>
              </a:rPr>
              <a:t>preliminary discussion with Brendan O’Shea at FCC week</a:t>
            </a:r>
          </a:p>
        </p:txBody>
      </p:sp>
      <p:sp>
        <p:nvSpPr>
          <p:cNvPr id="7" name="Zástupný symbol pro číslo snímku 6">
            <a:extLst>
              <a:ext uri="{FF2B5EF4-FFF2-40B4-BE49-F238E27FC236}">
                <a16:creationId xmlns:a16="http://schemas.microsoft.com/office/drawing/2014/main" id="{8146003D-4B43-41EC-E2C2-8533CF254F76}"/>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AC44E902-FD81-FDC7-F672-553231869A98}"/>
              </a:ext>
            </a:extLst>
          </p:cNvPr>
          <p:cNvPicPr>
            <a:picLocks noChangeAspect="1"/>
          </p:cNvPicPr>
          <p:nvPr/>
        </p:nvPicPr>
        <p:blipFill>
          <a:blip r:embed="rId3"/>
          <a:stretch>
            <a:fillRect/>
          </a:stretch>
        </p:blipFill>
        <p:spPr>
          <a:xfrm>
            <a:off x="116093" y="378092"/>
            <a:ext cx="990277" cy="990277"/>
          </a:xfrm>
          <a:prstGeom prst="rect">
            <a:avLst/>
          </a:prstGeom>
        </p:spPr>
      </p:pic>
      <p:sp>
        <p:nvSpPr>
          <p:cNvPr id="3" name="TextBox 2">
            <a:extLst>
              <a:ext uri="{FF2B5EF4-FFF2-40B4-BE49-F238E27FC236}">
                <a16:creationId xmlns:a16="http://schemas.microsoft.com/office/drawing/2014/main" id="{E8771105-AF5B-67BA-3906-39F42300B535}"/>
              </a:ext>
            </a:extLst>
          </p:cNvPr>
          <p:cNvSpPr txBox="1"/>
          <p:nvPr/>
        </p:nvSpPr>
        <p:spPr>
          <a:xfrm>
            <a:off x="1974456" y="1742377"/>
            <a:ext cx="9621551" cy="3693319"/>
          </a:xfrm>
          <a:prstGeom prst="rect">
            <a:avLst/>
          </a:prstGeom>
          <a:noFill/>
        </p:spPr>
        <p:txBody>
          <a:bodyPr wrap="square" rtlCol="0">
            <a:spAutoFit/>
          </a:bodyPr>
          <a:lstStyle/>
          <a:p>
            <a:pPr marL="285750" indent="-285750">
              <a:buFont typeface="Wingdings" panose="05000000000000000000" pitchFamily="2" charset="2"/>
              <a:buChar char="q"/>
            </a:pPr>
            <a:r>
              <a:rPr lang="en-US" dirty="0"/>
              <a:t>Full beam characterization at the end of the injector for different laser spot size and charge</a:t>
            </a:r>
            <a:br>
              <a:rPr lang="en-US" dirty="0"/>
            </a:br>
            <a:r>
              <a:rPr lang="en-US" dirty="0"/>
              <a:t>Static changes of laser parameters. Compare with simulations</a:t>
            </a:r>
          </a:p>
          <a:p>
            <a:endParaRPr lang="en-US" dirty="0"/>
          </a:p>
          <a:p>
            <a:pPr marL="285750" indent="-285750">
              <a:buFont typeface="Wingdings" panose="05000000000000000000" pitchFamily="2" charset="2"/>
              <a:buChar char="q"/>
            </a:pPr>
            <a:r>
              <a:rPr lang="en-US" dirty="0"/>
              <a:t>Test of dynamic laser spot size changes with the laser only if equipment exists and alternative  to plans at PSI</a:t>
            </a:r>
          </a:p>
          <a:p>
            <a:endParaRPr lang="en-US" dirty="0"/>
          </a:p>
          <a:p>
            <a:pPr marL="285750" indent="-285750">
              <a:buFont typeface="Wingdings" panose="05000000000000000000" pitchFamily="2" charset="2"/>
              <a:buChar char="q"/>
            </a:pPr>
            <a:r>
              <a:rPr lang="en-US" dirty="0"/>
              <a:t>Systematic study of high charges with copper cathodes, which spot sizes are needed.</a:t>
            </a:r>
            <a:br>
              <a:rPr lang="en-US" dirty="0"/>
            </a:br>
            <a:r>
              <a:rPr lang="en-US" dirty="0"/>
              <a:t>Use results as input for our simulations to understand potential/constraints of copper cathodes</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Multi bunch effects ? Simulation effort (not FACET related)</a:t>
            </a:r>
          </a:p>
          <a:p>
            <a:pPr marL="285750" indent="-285750">
              <a:buFont typeface="Wingdings" panose="05000000000000000000" pitchFamily="2" charset="2"/>
              <a:buChar char="q"/>
            </a:pPr>
            <a:endParaRPr lang="en-US" dirty="0"/>
          </a:p>
          <a:p>
            <a:pPr marL="285750" indent="-285750">
              <a:buFont typeface="Wingdings" panose="05000000000000000000" pitchFamily="2" charset="2"/>
              <a:buChar char="q"/>
            </a:pPr>
            <a:r>
              <a:rPr lang="en-US" dirty="0"/>
              <a:t>Polarized electron source experience (not FACET related, maybe US-wide collaboration)</a:t>
            </a:r>
            <a:endParaRPr lang="en-GB" dirty="0"/>
          </a:p>
        </p:txBody>
      </p:sp>
    </p:spTree>
    <p:extLst>
      <p:ext uri="{BB962C8B-B14F-4D97-AF65-F5344CB8AC3E}">
        <p14:creationId xmlns:p14="http://schemas.microsoft.com/office/powerpoint/2010/main" val="4031082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722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6D941-A719-BCB1-C2D2-41326985CFD5}"/>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0316C466-970B-D827-8BDD-020C4D35F837}"/>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07A07846-EAC0-84FA-4447-C14D039E8122}"/>
              </a:ext>
            </a:extLst>
          </p:cNvPr>
          <p:cNvSpPr>
            <a:spLocks noGrp="1"/>
          </p:cNvSpPr>
          <p:nvPr>
            <p:ph type="title"/>
          </p:nvPr>
        </p:nvSpPr>
        <p:spPr>
          <a:xfrm>
            <a:off x="1463040" y="214513"/>
            <a:ext cx="9890760" cy="1325563"/>
          </a:xfrm>
        </p:spPr>
        <p:txBody>
          <a:bodyPr/>
          <a:lstStyle/>
          <a:p>
            <a:r>
              <a:rPr lang="en-US" b="1" dirty="0">
                <a:solidFill>
                  <a:srgbClr val="0033A0"/>
                </a:solidFill>
              </a:rPr>
              <a:t>DC gun layout and design choices</a:t>
            </a:r>
          </a:p>
        </p:txBody>
      </p:sp>
      <p:sp>
        <p:nvSpPr>
          <p:cNvPr id="7" name="Zástupný symbol pro číslo snímku 6">
            <a:extLst>
              <a:ext uri="{FF2B5EF4-FFF2-40B4-BE49-F238E27FC236}">
                <a16:creationId xmlns:a16="http://schemas.microsoft.com/office/drawing/2014/main" id="{F7EB4D54-D9E8-2A10-422E-D753C252CD11}"/>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B26C81A6-37FD-5227-31A3-B0EA67E4BE70}"/>
              </a:ext>
            </a:extLst>
          </p:cNvPr>
          <p:cNvPicPr>
            <a:picLocks noChangeAspect="1"/>
          </p:cNvPicPr>
          <p:nvPr/>
        </p:nvPicPr>
        <p:blipFill>
          <a:blip r:embed="rId3"/>
          <a:stretch>
            <a:fillRect/>
          </a:stretch>
        </p:blipFill>
        <p:spPr>
          <a:xfrm>
            <a:off x="116093" y="378092"/>
            <a:ext cx="990277" cy="990277"/>
          </a:xfrm>
          <a:prstGeom prst="rect">
            <a:avLst/>
          </a:prstGeom>
        </p:spPr>
      </p:pic>
      <p:sp>
        <p:nvSpPr>
          <p:cNvPr id="4" name="Rectangle 1">
            <a:extLst>
              <a:ext uri="{FF2B5EF4-FFF2-40B4-BE49-F238E27FC236}">
                <a16:creationId xmlns:a16="http://schemas.microsoft.com/office/drawing/2014/main" id="{898EBB3C-703F-3F69-6BBA-530AFC0B2ACF}"/>
              </a:ext>
            </a:extLst>
          </p:cNvPr>
          <p:cNvSpPr/>
          <p:nvPr/>
        </p:nvSpPr>
        <p:spPr>
          <a:xfrm>
            <a:off x="1845740" y="4351173"/>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6">
            <a:extLst>
              <a:ext uri="{FF2B5EF4-FFF2-40B4-BE49-F238E27FC236}">
                <a16:creationId xmlns:a16="http://schemas.microsoft.com/office/drawing/2014/main" id="{496B0F65-8FE5-96D2-CCFB-1527FFBAE0E2}"/>
              </a:ext>
            </a:extLst>
          </p:cNvPr>
          <p:cNvSpPr/>
          <p:nvPr/>
        </p:nvSpPr>
        <p:spPr>
          <a:xfrm>
            <a:off x="3795675" y="4351174"/>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7">
            <a:extLst>
              <a:ext uri="{FF2B5EF4-FFF2-40B4-BE49-F238E27FC236}">
                <a16:creationId xmlns:a16="http://schemas.microsoft.com/office/drawing/2014/main" id="{3B9D72D0-209E-5746-7916-3C7586325B8A}"/>
              </a:ext>
            </a:extLst>
          </p:cNvPr>
          <p:cNvSpPr/>
          <p:nvPr/>
        </p:nvSpPr>
        <p:spPr>
          <a:xfrm>
            <a:off x="5964444" y="4351173"/>
            <a:ext cx="773723"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9">
            <a:extLst>
              <a:ext uri="{FF2B5EF4-FFF2-40B4-BE49-F238E27FC236}">
                <a16:creationId xmlns:a16="http://schemas.microsoft.com/office/drawing/2014/main" id="{F7100F57-DC26-6D40-0C5E-14E4D4ABD298}"/>
              </a:ext>
            </a:extLst>
          </p:cNvPr>
          <p:cNvSpPr/>
          <p:nvPr/>
        </p:nvSpPr>
        <p:spPr>
          <a:xfrm>
            <a:off x="8426290" y="4351173"/>
            <a:ext cx="3301742" cy="1322363"/>
          </a:xfrm>
          <a:prstGeom prst="rect">
            <a:avLst/>
          </a:prstGeom>
          <a:solidFill>
            <a:srgbClr val="ED7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11">
            <a:extLst>
              <a:ext uri="{FF2B5EF4-FFF2-40B4-BE49-F238E27FC236}">
                <a16:creationId xmlns:a16="http://schemas.microsoft.com/office/drawing/2014/main" id="{4DB79455-9176-54A7-54BD-29F16DEA9A49}"/>
              </a:ext>
            </a:extLst>
          </p:cNvPr>
          <p:cNvSpPr txBox="1"/>
          <p:nvPr/>
        </p:nvSpPr>
        <p:spPr>
          <a:xfrm>
            <a:off x="1463040" y="5828207"/>
            <a:ext cx="1590179"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Thermionic gun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300 kV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ns emission</a:t>
            </a:r>
            <a:endParaRPr kumimoji="0" lang="en-GB" sz="1800" b="0" i="0" u="none" strike="noStrike" kern="1200" cap="none" spc="0" normalizeH="0" baseline="0" noProof="0" dirty="0">
              <a:ln>
                <a:noFill/>
              </a:ln>
              <a:solidFill>
                <a:srgbClr val="ED7D31"/>
              </a:solidFill>
              <a:effectLst/>
              <a:uLnTx/>
              <a:uFillTx/>
              <a:latin typeface="Aptos" panose="02110004020202020204"/>
              <a:ea typeface="+mn-ea"/>
              <a:cs typeface="+mn-cs"/>
            </a:endParaRPr>
          </a:p>
        </p:txBody>
      </p:sp>
      <p:sp>
        <p:nvSpPr>
          <p:cNvPr id="10" name="TextBox 12">
            <a:extLst>
              <a:ext uri="{FF2B5EF4-FFF2-40B4-BE49-F238E27FC236}">
                <a16:creationId xmlns:a16="http://schemas.microsoft.com/office/drawing/2014/main" id="{041EB162-26B1-10A1-BF02-A3B3D3FFF04E}"/>
              </a:ext>
            </a:extLst>
          </p:cNvPr>
          <p:cNvSpPr txBox="1"/>
          <p:nvPr/>
        </p:nvSpPr>
        <p:spPr>
          <a:xfrm>
            <a:off x="3272031" y="5814327"/>
            <a:ext cx="1821011"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250 MHz buncher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MV/m</a:t>
            </a:r>
          </a:p>
        </p:txBody>
      </p:sp>
      <p:sp>
        <p:nvSpPr>
          <p:cNvPr id="13" name="TextBox 13">
            <a:extLst>
              <a:ext uri="{FF2B5EF4-FFF2-40B4-BE49-F238E27FC236}">
                <a16:creationId xmlns:a16="http://schemas.microsoft.com/office/drawing/2014/main" id="{F349C7D2-0071-7E2C-D438-1CE1040FCA1E}"/>
              </a:ext>
            </a:extLst>
          </p:cNvPr>
          <p:cNvSpPr txBox="1"/>
          <p:nvPr/>
        </p:nvSpPr>
        <p:spPr>
          <a:xfrm>
            <a:off x="5440799" y="5814326"/>
            <a:ext cx="1821011"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500 MHz buncher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1 MV/m</a:t>
            </a:r>
          </a:p>
        </p:txBody>
      </p:sp>
      <p:sp>
        <p:nvSpPr>
          <p:cNvPr id="15" name="TextBox 14">
            <a:extLst>
              <a:ext uri="{FF2B5EF4-FFF2-40B4-BE49-F238E27FC236}">
                <a16:creationId xmlns:a16="http://schemas.microsoft.com/office/drawing/2014/main" id="{2BEF6F17-92D5-9F61-FC8A-67CC82FEBC70}"/>
              </a:ext>
            </a:extLst>
          </p:cNvPr>
          <p:cNvSpPr txBox="1"/>
          <p:nvPr/>
        </p:nvSpPr>
        <p:spPr>
          <a:xfrm>
            <a:off x="9751845" y="5828203"/>
            <a:ext cx="936154" cy="55399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TWS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D7D31"/>
                </a:solidFill>
                <a:effectLst/>
                <a:uLnTx/>
                <a:uFillTx/>
                <a:latin typeface="Aptos" panose="02110004020202020204"/>
                <a:ea typeface="+mn-ea"/>
                <a:cs typeface="+mn-cs"/>
              </a:rPr>
              <a:t>20 MV/m</a:t>
            </a:r>
          </a:p>
        </p:txBody>
      </p:sp>
      <p:cxnSp>
        <p:nvCxnSpPr>
          <p:cNvPr id="17" name="Straight Arrow Connector 16">
            <a:extLst>
              <a:ext uri="{FF2B5EF4-FFF2-40B4-BE49-F238E27FC236}">
                <a16:creationId xmlns:a16="http://schemas.microsoft.com/office/drawing/2014/main" id="{74E48739-4D4A-9DA3-7415-843E44DD7F97}"/>
              </a:ext>
            </a:extLst>
          </p:cNvPr>
          <p:cNvCxnSpPr>
            <a:cxnSpLocks/>
          </p:cNvCxnSpPr>
          <p:nvPr/>
        </p:nvCxnSpPr>
        <p:spPr>
          <a:xfrm>
            <a:off x="2669197" y="5673536"/>
            <a:ext cx="1075764" cy="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1454A8F2-B512-3C1B-C5E3-A166E3D29645}"/>
              </a:ext>
            </a:extLst>
          </p:cNvPr>
          <p:cNvCxnSpPr>
            <a:cxnSpLocks/>
          </p:cNvCxnSpPr>
          <p:nvPr/>
        </p:nvCxnSpPr>
        <p:spPr>
          <a:xfrm flipV="1">
            <a:off x="4591482" y="5666500"/>
            <a:ext cx="1326215" cy="581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1F2B1A1-14CB-46B7-0932-4D6A1C924654}"/>
              </a:ext>
            </a:extLst>
          </p:cNvPr>
          <p:cNvCxnSpPr>
            <a:cxnSpLocks/>
          </p:cNvCxnSpPr>
          <p:nvPr/>
        </p:nvCxnSpPr>
        <p:spPr>
          <a:xfrm>
            <a:off x="6790720" y="5647741"/>
            <a:ext cx="1566583" cy="0"/>
          </a:xfrm>
          <a:prstGeom prst="straightConnector1">
            <a:avLst/>
          </a:prstGeom>
          <a:ln>
            <a:solidFill>
              <a:schemeClr val="tx2"/>
            </a:solidFill>
            <a:prstDash val="sysDot"/>
            <a:headEnd type="triangle"/>
            <a:tailEnd type="triangle"/>
          </a:ln>
        </p:spPr>
        <p:style>
          <a:lnRef idx="1">
            <a:schemeClr val="accent1"/>
          </a:lnRef>
          <a:fillRef idx="0">
            <a:schemeClr val="accent1"/>
          </a:fillRef>
          <a:effectRef idx="0">
            <a:schemeClr val="accent1"/>
          </a:effectRef>
          <a:fontRef idx="minor">
            <a:schemeClr val="tx1"/>
          </a:fontRef>
        </p:style>
      </p:cxnSp>
      <p:sp>
        <p:nvSpPr>
          <p:cNvPr id="20" name="TextBox 20">
            <a:extLst>
              <a:ext uri="{FF2B5EF4-FFF2-40B4-BE49-F238E27FC236}">
                <a16:creationId xmlns:a16="http://schemas.microsoft.com/office/drawing/2014/main" id="{2840C2CA-6289-3388-0AA3-0396BA3B9CC1}"/>
              </a:ext>
            </a:extLst>
          </p:cNvPr>
          <p:cNvSpPr txBox="1"/>
          <p:nvPr/>
        </p:nvSpPr>
        <p:spPr>
          <a:xfrm>
            <a:off x="2880615" y="5328434"/>
            <a:ext cx="62837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30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21" name="TextBox 21">
            <a:extLst>
              <a:ext uri="{FF2B5EF4-FFF2-40B4-BE49-F238E27FC236}">
                <a16:creationId xmlns:a16="http://schemas.microsoft.com/office/drawing/2014/main" id="{E73C045E-A312-6144-1E53-C7A12224CF03}"/>
              </a:ext>
            </a:extLst>
          </p:cNvPr>
          <p:cNvSpPr txBox="1"/>
          <p:nvPr/>
        </p:nvSpPr>
        <p:spPr>
          <a:xfrm>
            <a:off x="4904038" y="5328434"/>
            <a:ext cx="7566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100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sp>
        <p:nvSpPr>
          <p:cNvPr id="22" name="TextBox 22">
            <a:extLst>
              <a:ext uri="{FF2B5EF4-FFF2-40B4-BE49-F238E27FC236}">
                <a16:creationId xmlns:a16="http://schemas.microsoft.com/office/drawing/2014/main" id="{C0DBFB93-4A64-53A0-B80B-CAA8A020F4F5}"/>
              </a:ext>
            </a:extLst>
          </p:cNvPr>
          <p:cNvSpPr txBox="1"/>
          <p:nvPr/>
        </p:nvSpPr>
        <p:spPr>
          <a:xfrm>
            <a:off x="7196025" y="5328434"/>
            <a:ext cx="756617"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E2841"/>
                </a:solidFill>
                <a:effectLst/>
                <a:uLnTx/>
                <a:uFillTx/>
                <a:latin typeface="Aptos" panose="02110004020202020204"/>
                <a:ea typeface="+mn-ea"/>
                <a:cs typeface="+mn-cs"/>
              </a:rPr>
              <a:t>100 cm</a:t>
            </a:r>
            <a:endParaRPr kumimoji="0" lang="en-GB" sz="1800" b="0" i="0" u="none" strike="noStrike" kern="1200" cap="none" spc="0" normalizeH="0" baseline="0" noProof="0" dirty="0">
              <a:ln>
                <a:noFill/>
              </a:ln>
              <a:solidFill>
                <a:srgbClr val="0E2841"/>
              </a:solidFill>
              <a:effectLst/>
              <a:uLnTx/>
              <a:uFillTx/>
              <a:latin typeface="Aptos" panose="02110004020202020204"/>
              <a:ea typeface="+mn-ea"/>
              <a:cs typeface="+mn-cs"/>
            </a:endParaRPr>
          </a:p>
        </p:txBody>
      </p:sp>
      <p:pic>
        <p:nvPicPr>
          <p:cNvPr id="23" name="Obrázek 22" descr="Obsah obrázku Vykreslený graf, řada/pruh, diagram, snímek obrazovky&#10;&#10;Obsah vygenerovaný umělou inteligencí může být nesprávný.">
            <a:extLst>
              <a:ext uri="{FF2B5EF4-FFF2-40B4-BE49-F238E27FC236}">
                <a16:creationId xmlns:a16="http://schemas.microsoft.com/office/drawing/2014/main" id="{49D49919-565B-E792-4C1E-1C96F6EA6081}"/>
              </a:ext>
            </a:extLst>
          </p:cNvPr>
          <p:cNvPicPr>
            <a:picLocks noChangeAspect="1"/>
          </p:cNvPicPr>
          <p:nvPr/>
        </p:nvPicPr>
        <p:blipFill>
          <a:blip r:embed="rId4"/>
          <a:stretch>
            <a:fillRect/>
          </a:stretch>
        </p:blipFill>
        <p:spPr>
          <a:xfrm>
            <a:off x="1279946" y="1273506"/>
            <a:ext cx="10795961" cy="2699576"/>
          </a:xfrm>
          <a:prstGeom prst="rect">
            <a:avLst/>
          </a:prstGeom>
        </p:spPr>
      </p:pic>
      <p:cxnSp>
        <p:nvCxnSpPr>
          <p:cNvPr id="25" name="Přímá spojovací šipka 24">
            <a:extLst>
              <a:ext uri="{FF2B5EF4-FFF2-40B4-BE49-F238E27FC236}">
                <a16:creationId xmlns:a16="http://schemas.microsoft.com/office/drawing/2014/main" id="{41F67F78-409E-1927-63B1-9AE49B489AD5}"/>
              </a:ext>
            </a:extLst>
          </p:cNvPr>
          <p:cNvCxnSpPr/>
          <p:nvPr/>
        </p:nvCxnSpPr>
        <p:spPr>
          <a:xfrm>
            <a:off x="3795675" y="3636579"/>
            <a:ext cx="795807" cy="6096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Přímá spojovací šipka 25">
            <a:extLst>
              <a:ext uri="{FF2B5EF4-FFF2-40B4-BE49-F238E27FC236}">
                <a16:creationId xmlns:a16="http://schemas.microsoft.com/office/drawing/2014/main" id="{A12BDB2B-5D04-10B0-F828-06F6CC3BC9F4}"/>
              </a:ext>
            </a:extLst>
          </p:cNvPr>
          <p:cNvCxnSpPr>
            <a:cxnSpLocks/>
          </p:cNvCxnSpPr>
          <p:nvPr/>
        </p:nvCxnSpPr>
        <p:spPr>
          <a:xfrm>
            <a:off x="5858751" y="3637333"/>
            <a:ext cx="58946" cy="608846"/>
          </a:xfrm>
          <a:prstGeom prst="straightConnector1">
            <a:avLst/>
          </a:prstGeom>
          <a:ln>
            <a:solidFill>
              <a:srgbClr val="FFC000"/>
            </a:solidFill>
            <a:tailEnd type="triangle"/>
          </a:ln>
        </p:spPr>
        <p:style>
          <a:lnRef idx="2">
            <a:schemeClr val="accent1"/>
          </a:lnRef>
          <a:fillRef idx="0">
            <a:schemeClr val="accent1"/>
          </a:fillRef>
          <a:effectRef idx="1">
            <a:schemeClr val="accent1"/>
          </a:effectRef>
          <a:fontRef idx="minor">
            <a:schemeClr val="tx1"/>
          </a:fontRef>
        </p:style>
      </p:cxnSp>
      <p:cxnSp>
        <p:nvCxnSpPr>
          <p:cNvPr id="28" name="Přímá spojovací šipka 27">
            <a:extLst>
              <a:ext uri="{FF2B5EF4-FFF2-40B4-BE49-F238E27FC236}">
                <a16:creationId xmlns:a16="http://schemas.microsoft.com/office/drawing/2014/main" id="{EF0A78E3-8C75-E471-434B-324EBA5E1564}"/>
              </a:ext>
            </a:extLst>
          </p:cNvPr>
          <p:cNvCxnSpPr>
            <a:cxnSpLocks/>
          </p:cNvCxnSpPr>
          <p:nvPr/>
        </p:nvCxnSpPr>
        <p:spPr>
          <a:xfrm flipH="1">
            <a:off x="6884276" y="3637333"/>
            <a:ext cx="1009420" cy="709002"/>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cxnSp>
        <p:nvCxnSpPr>
          <p:cNvPr id="30" name="Přímá spojovací šipka 29">
            <a:extLst>
              <a:ext uri="{FF2B5EF4-FFF2-40B4-BE49-F238E27FC236}">
                <a16:creationId xmlns:a16="http://schemas.microsoft.com/office/drawing/2014/main" id="{B2FE8238-4AB2-E044-4EDC-CF25FE196D2C}"/>
              </a:ext>
            </a:extLst>
          </p:cNvPr>
          <p:cNvCxnSpPr>
            <a:cxnSpLocks/>
          </p:cNvCxnSpPr>
          <p:nvPr/>
        </p:nvCxnSpPr>
        <p:spPr>
          <a:xfrm flipH="1">
            <a:off x="8448374" y="3637333"/>
            <a:ext cx="2133497" cy="60884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32" name="Obrázek 31">
            <a:extLst>
              <a:ext uri="{FF2B5EF4-FFF2-40B4-BE49-F238E27FC236}">
                <a16:creationId xmlns:a16="http://schemas.microsoft.com/office/drawing/2014/main" id="{CD22619C-543A-A180-9F26-893520FA700C}"/>
              </a:ext>
            </a:extLst>
          </p:cNvPr>
          <p:cNvPicPr>
            <a:picLocks noChangeAspect="1"/>
          </p:cNvPicPr>
          <p:nvPr/>
        </p:nvPicPr>
        <p:blipFill>
          <a:blip r:embed="rId5"/>
          <a:stretch>
            <a:fillRect/>
          </a:stretch>
        </p:blipFill>
        <p:spPr>
          <a:xfrm>
            <a:off x="10219922" y="59846"/>
            <a:ext cx="1804709" cy="1285924"/>
          </a:xfrm>
          <a:prstGeom prst="rect">
            <a:avLst/>
          </a:prstGeom>
        </p:spPr>
      </p:pic>
    </p:spTree>
    <p:extLst>
      <p:ext uri="{BB962C8B-B14F-4D97-AF65-F5344CB8AC3E}">
        <p14:creationId xmlns:p14="http://schemas.microsoft.com/office/powerpoint/2010/main" val="475262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59B4F-DCCA-5F02-3A07-8166EC580C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86291B-301C-66FF-136C-F383CD6BE16A}"/>
              </a:ext>
            </a:extLst>
          </p:cNvPr>
          <p:cNvSpPr>
            <a:spLocks noGrp="1"/>
          </p:cNvSpPr>
          <p:nvPr>
            <p:ph type="title"/>
          </p:nvPr>
        </p:nvSpPr>
        <p:spPr/>
        <p:txBody>
          <a:bodyPr/>
          <a:lstStyle/>
          <a:p>
            <a:r>
              <a:rPr lang="en-GB" dirty="0"/>
              <a:t>Top-up injection and beam dynamics</a:t>
            </a:r>
          </a:p>
        </p:txBody>
      </p:sp>
      <p:sp>
        <p:nvSpPr>
          <p:cNvPr id="6" name="Slide Number Placeholder 5">
            <a:extLst>
              <a:ext uri="{FF2B5EF4-FFF2-40B4-BE49-F238E27FC236}">
                <a16:creationId xmlns:a16="http://schemas.microsoft.com/office/drawing/2014/main" id="{69787418-6B11-A0C1-660B-F65773354B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B5EA5A-BC32-A742-B11B-8E7414D5B535}" type="slidenum">
              <a:rPr kumimoji="0" lang="en-US" sz="10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a:ln>
                <a:noFill/>
              </a:ln>
              <a:solidFill>
                <a:srgbClr val="FFFFFF"/>
              </a:solidFill>
              <a:effectLst/>
              <a:uLnTx/>
              <a:uFillTx/>
              <a:latin typeface="Arial"/>
              <a:ea typeface="+mn-ea"/>
              <a:cs typeface="+mn-cs"/>
            </a:endParaRPr>
          </a:p>
        </p:txBody>
      </p:sp>
      <p:sp>
        <p:nvSpPr>
          <p:cNvPr id="15" name="Footer Placeholder 4">
            <a:extLst>
              <a:ext uri="{FF2B5EF4-FFF2-40B4-BE49-F238E27FC236}">
                <a16:creationId xmlns:a16="http://schemas.microsoft.com/office/drawing/2014/main" id="{82E83421-DE0D-CAFD-9AB9-1EAB8F912BCE}"/>
              </a:ext>
            </a:extLst>
          </p:cNvPr>
          <p:cNvSpPr>
            <a:spLocks noGrp="1"/>
          </p:cNvSpPr>
          <p:nvPr>
            <p:ph type="ftr" sz="quarter" idx="11"/>
          </p:nvPr>
        </p:nvSpPr>
        <p:spPr>
          <a:xfrm>
            <a:off x="4259262" y="6356350"/>
            <a:ext cx="6572221"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Arial"/>
                <a:ea typeface="+mn-ea"/>
                <a:cs typeface="+mn-cs"/>
              </a:rPr>
              <a:t>Zdeněk </a:t>
            </a:r>
            <a:r>
              <a:rPr kumimoji="0" lang="en-GB" sz="1200" b="0" i="0" u="none" strike="noStrike" kern="1200" cap="none" spc="0" normalizeH="0" baseline="0" noProof="0" err="1">
                <a:ln>
                  <a:noFill/>
                </a:ln>
                <a:solidFill>
                  <a:srgbClr val="FFFFFF"/>
                </a:solidFill>
                <a:effectLst/>
                <a:uLnTx/>
                <a:uFillTx/>
                <a:latin typeface="Arial"/>
                <a:ea typeface="+mn-ea"/>
                <a:cs typeface="+mn-cs"/>
              </a:rPr>
              <a:t>Vostřel</a:t>
            </a:r>
            <a:r>
              <a:rPr kumimoji="0" lang="en-GB" sz="1200" b="0" i="0" u="none" strike="noStrike" kern="1200" cap="none" spc="0" normalizeH="0" baseline="0" noProof="0">
                <a:ln>
                  <a:noFill/>
                </a:ln>
                <a:solidFill>
                  <a:srgbClr val="FFFFFF"/>
                </a:solidFill>
                <a:effectLst/>
                <a:uLnTx/>
                <a:uFillTx/>
                <a:latin typeface="Arial"/>
                <a:ea typeface="+mn-ea"/>
                <a:cs typeface="+mn-cs"/>
              </a:rPr>
              <a:t> | </a:t>
            </a:r>
            <a:r>
              <a:rPr kumimoji="0" lang="cs-CZ" sz="1200" b="0" i="0" u="none" strike="noStrike" kern="1200" cap="none" spc="0" normalizeH="0" baseline="0" noProof="0">
                <a:ln>
                  <a:noFill/>
                </a:ln>
                <a:solidFill>
                  <a:srgbClr val="FFFFFF"/>
                </a:solidFill>
                <a:effectLst/>
                <a:uLnTx/>
                <a:uFillTx/>
                <a:latin typeface="Arial"/>
                <a:ea typeface="+mn-ea"/>
                <a:cs typeface="+mn-cs"/>
              </a:rPr>
              <a:t>Electron source overview</a:t>
            </a:r>
            <a:endParaRPr kumimoji="0" lang="en-US" sz="1200" b="0" i="0" u="none" strike="noStrike" kern="1200" cap="none" spc="0" normalizeH="0" baseline="0" noProof="0">
              <a:ln>
                <a:noFill/>
              </a:ln>
              <a:solidFill>
                <a:srgbClr val="FFFFFF"/>
              </a:solidFill>
              <a:effectLst/>
              <a:uLnTx/>
              <a:uFillTx/>
              <a:latin typeface="Arial"/>
              <a:ea typeface="+mn-ea"/>
              <a:cs typeface="+mn-cs"/>
            </a:endParaRPr>
          </a:p>
        </p:txBody>
      </p:sp>
      <p:sp>
        <p:nvSpPr>
          <p:cNvPr id="49" name="Zástupný symbol pro číslo snímku 9">
            <a:extLst>
              <a:ext uri="{FF2B5EF4-FFF2-40B4-BE49-F238E27FC236}">
                <a16:creationId xmlns:a16="http://schemas.microsoft.com/office/drawing/2014/main" id="{BD7869D1-D33C-08E6-D08E-10D3850AF6C1}"/>
              </a:ext>
            </a:extLst>
          </p:cNvPr>
          <p:cNvSpPr txBox="1">
            <a:spLocks/>
          </p:cNvSpPr>
          <p:nvPr/>
        </p:nvSpPr>
        <p:spPr>
          <a:xfrm>
            <a:off x="8610600" y="6356350"/>
            <a:ext cx="2743200" cy="365125"/>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3C53F0E-B29C-1E47-AE92-5AE823BCFA8A}" type="slidenum">
              <a:rPr kumimoji="0" lang="cs-CZ" sz="10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cs-CZ" sz="1000" b="0" i="0" u="none" strike="noStrike" kern="1200" cap="none" spc="0" normalizeH="0" baseline="0" noProof="0">
              <a:ln>
                <a:noFill/>
              </a:ln>
              <a:solidFill>
                <a:srgbClr val="FFFFFF"/>
              </a:solidFill>
              <a:effectLst/>
              <a:uLnTx/>
              <a:uFillTx/>
              <a:latin typeface="Arial"/>
              <a:ea typeface="+mn-ea"/>
              <a:cs typeface="+mn-cs"/>
            </a:endParaRPr>
          </a:p>
        </p:txBody>
      </p:sp>
      <p:pic>
        <p:nvPicPr>
          <p:cNvPr id="53" name="Picture 12">
            <a:extLst>
              <a:ext uri="{FF2B5EF4-FFF2-40B4-BE49-F238E27FC236}">
                <a16:creationId xmlns:a16="http://schemas.microsoft.com/office/drawing/2014/main" id="{967E0654-948D-CC61-1626-4812DE420DB5}"/>
              </a:ext>
            </a:extLst>
          </p:cNvPr>
          <p:cNvPicPr>
            <a:picLocks noChangeAspect="1"/>
          </p:cNvPicPr>
          <p:nvPr/>
        </p:nvPicPr>
        <p:blipFill>
          <a:blip r:embed="rId2"/>
          <a:stretch>
            <a:fillRect/>
          </a:stretch>
        </p:blipFill>
        <p:spPr>
          <a:xfrm>
            <a:off x="1045007" y="5244466"/>
            <a:ext cx="1502774" cy="868420"/>
          </a:xfrm>
          <a:prstGeom prst="rect">
            <a:avLst/>
          </a:prstGeom>
        </p:spPr>
      </p:pic>
      <p:sp>
        <p:nvSpPr>
          <p:cNvPr id="54" name="TextBox 13">
            <a:extLst>
              <a:ext uri="{FF2B5EF4-FFF2-40B4-BE49-F238E27FC236}">
                <a16:creationId xmlns:a16="http://schemas.microsoft.com/office/drawing/2014/main" id="{EFF2C44C-F4AA-3763-C40E-3F3BB6BDAC3E}"/>
              </a:ext>
            </a:extLst>
          </p:cNvPr>
          <p:cNvSpPr txBox="1"/>
          <p:nvPr/>
        </p:nvSpPr>
        <p:spPr>
          <a:xfrm>
            <a:off x="735193" y="4691932"/>
            <a:ext cx="3722855" cy="55399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a:ln>
                  <a:noFill/>
                </a:ln>
                <a:solidFill>
                  <a:srgbClr val="0070C0"/>
                </a:solidFill>
                <a:effectLst/>
                <a:uLnTx/>
                <a:uFillTx/>
                <a:latin typeface="Arial"/>
                <a:ea typeface="+mn-ea"/>
                <a:cs typeface="+mn-cs"/>
              </a:rPr>
              <a:t>Charge scaling with emission radius</a:t>
            </a:r>
            <a:br>
              <a:rPr kumimoji="0" lang="cs-CZ" sz="1800" b="0" i="0" u="none" strike="noStrike" kern="1200" cap="none" spc="0" normalizeH="0" baseline="0" noProof="0">
                <a:ln>
                  <a:noFill/>
                </a:ln>
                <a:solidFill>
                  <a:srgbClr val="0070C0"/>
                </a:solidFill>
                <a:effectLst/>
                <a:uLnTx/>
                <a:uFillTx/>
                <a:latin typeface="Arial"/>
                <a:ea typeface="+mn-ea"/>
                <a:cs typeface="+mn-cs"/>
              </a:rPr>
            </a:br>
            <a:r>
              <a:rPr kumimoji="0" lang="cs-CZ" sz="1800" b="0" i="0" u="none" strike="noStrike" kern="1200" cap="none" spc="0" normalizeH="0" baseline="0" noProof="0">
                <a:ln>
                  <a:noFill/>
                </a:ln>
                <a:solidFill>
                  <a:srgbClr val="0070C0"/>
                </a:solidFill>
                <a:effectLst/>
                <a:uLnTx/>
                <a:uFillTx/>
                <a:latin typeface="Arial"/>
                <a:ea typeface="+mn-ea"/>
                <a:cs typeface="+mn-cs"/>
              </a:rPr>
              <a:t>(constant charge density)</a:t>
            </a:r>
          </a:p>
        </p:txBody>
      </p:sp>
      <mc:AlternateContent xmlns:mc="http://schemas.openxmlformats.org/markup-compatibility/2006" xmlns:a14="http://schemas.microsoft.com/office/drawing/2010/main">
        <mc:Choice Requires="a14">
          <p:sp>
            <p:nvSpPr>
              <p:cNvPr id="55" name="TextBox 14">
                <a:extLst>
                  <a:ext uri="{FF2B5EF4-FFF2-40B4-BE49-F238E27FC236}">
                    <a16:creationId xmlns:a16="http://schemas.microsoft.com/office/drawing/2014/main" id="{0A425C33-CFE7-3243-2547-4FC8FFA6A5F4}"/>
                  </a:ext>
                </a:extLst>
              </p:cNvPr>
              <p:cNvSpPr txBox="1"/>
              <p:nvPr/>
            </p:nvSpPr>
            <p:spPr>
              <a:xfrm>
                <a:off x="2997875" y="5260847"/>
                <a:ext cx="2239091" cy="74687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srgbClr val="0070C0"/>
                    </a:solidFill>
                    <a:effectLst/>
                    <a:uLnTx/>
                    <a:uFillTx/>
                    <a:latin typeface="Arial"/>
                    <a:ea typeface="+mn-ea"/>
                    <a:cs typeface="+mn-cs"/>
                  </a:rPr>
                  <a:t>Q ... Wanted charge</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𝑅</m:t>
                    </m:r>
                  </m:oMath>
                </a14:m>
                <a:r>
                  <a:rPr kumimoji="0" lang="cs-CZ" sz="1200" b="0" i="0" u="none" strike="noStrike" kern="1200" cap="none" spc="0" normalizeH="0" baseline="0" noProof="0">
                    <a:ln>
                      <a:noFill/>
                    </a:ln>
                    <a:solidFill>
                      <a:srgbClr val="0070C0"/>
                    </a:solidFill>
                    <a:effectLst/>
                    <a:uLnTx/>
                    <a:uFillTx/>
                    <a:latin typeface="Arial"/>
                    <a:ea typeface="+mn-ea"/>
                    <a:cs typeface="+mn-cs"/>
                  </a:rPr>
                  <a:t> ... Radius to obtain Q</a:t>
                </a:r>
              </a:p>
              <a:p>
                <a:pPr marL="0" marR="0" lvl="0" indent="0" algn="l"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sSub>
                      <m:sSubPr>
                        <m:ctrlP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𝑄</m:t>
                        </m:r>
                      </m:e>
                      <m:sub>
                        <m: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0, </m:t>
                        </m:r>
                      </m:sub>
                    </m:sSub>
                    <m:sSub>
                      <m:sSubPr>
                        <m:ctrlP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ctrlPr>
                      </m:sSubPr>
                      <m:e>
                        <m: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𝑅</m:t>
                        </m:r>
                      </m:e>
                      <m:sub>
                        <m:r>
                          <a:rPr kumimoji="0" lang="cs-CZ" sz="1200" b="0" i="1" u="none" strike="noStrike" kern="1200" cap="none" spc="0" normalizeH="0" baseline="0" noProof="0" smtClean="0">
                            <a:ln>
                              <a:noFill/>
                            </a:ln>
                            <a:solidFill>
                              <a:srgbClr val="0070C0"/>
                            </a:solidFill>
                            <a:effectLst/>
                            <a:uLnTx/>
                            <a:uFillTx/>
                            <a:latin typeface="Cambria Math" panose="02040503050406030204" pitchFamily="18" charset="0"/>
                            <a:ea typeface="+mn-ea"/>
                            <a:cs typeface="+mn-cs"/>
                          </a:rPr>
                          <m:t>0</m:t>
                        </m:r>
                      </m:sub>
                    </m:sSub>
                  </m:oMath>
                </a14:m>
                <a:r>
                  <a:rPr kumimoji="0" lang="cs-CZ" sz="1200" b="0" i="0" u="none" strike="noStrike" kern="1200" cap="none" spc="0" normalizeH="0" baseline="0" noProof="0">
                    <a:ln>
                      <a:noFill/>
                    </a:ln>
                    <a:solidFill>
                      <a:srgbClr val="0070C0"/>
                    </a:solidFill>
                    <a:effectLst/>
                    <a:uLnTx/>
                    <a:uFillTx/>
                    <a:latin typeface="Arial"/>
                    <a:ea typeface="+mn-ea"/>
                    <a:cs typeface="+mn-cs"/>
                  </a:rPr>
                  <a:t> ... Peak charge and corresponding emissin radius</a:t>
                </a:r>
              </a:p>
            </p:txBody>
          </p:sp>
        </mc:Choice>
        <mc:Fallback xmlns="">
          <p:sp>
            <p:nvSpPr>
              <p:cNvPr id="55" name="TextBox 14">
                <a:extLst>
                  <a:ext uri="{FF2B5EF4-FFF2-40B4-BE49-F238E27FC236}">
                    <a16:creationId xmlns:a16="http://schemas.microsoft.com/office/drawing/2014/main" id="{0A425C33-CFE7-3243-2547-4FC8FFA6A5F4}"/>
                  </a:ext>
                </a:extLst>
              </p:cNvPr>
              <p:cNvSpPr txBox="1">
                <a:spLocks noRot="1" noChangeAspect="1" noMove="1" noResize="1" noEditPoints="1" noAdjustHandles="1" noChangeArrowheads="1" noChangeShapeType="1" noTextEdit="1"/>
              </p:cNvSpPr>
              <p:nvPr/>
            </p:nvSpPr>
            <p:spPr>
              <a:xfrm>
                <a:off x="2997875" y="5260847"/>
                <a:ext cx="2239091" cy="746871"/>
              </a:xfrm>
              <a:prstGeom prst="rect">
                <a:avLst/>
              </a:prstGeom>
              <a:blipFill>
                <a:blip r:embed="rId3"/>
                <a:stretch>
                  <a:fillRect l="-4520" t="-6667" b="-11667"/>
                </a:stretch>
              </a:blipFill>
            </p:spPr>
            <p:txBody>
              <a:bodyPr/>
              <a:lstStyle/>
              <a:p>
                <a:r>
                  <a:rPr lang="cs-CZ">
                    <a:noFill/>
                  </a:rPr>
                  <a:t> </a:t>
                </a:r>
              </a:p>
            </p:txBody>
          </p:sp>
        </mc:Fallback>
      </mc:AlternateContent>
      <p:sp>
        <p:nvSpPr>
          <p:cNvPr id="56" name="Rectangle 20">
            <a:extLst>
              <a:ext uri="{FF2B5EF4-FFF2-40B4-BE49-F238E27FC236}">
                <a16:creationId xmlns:a16="http://schemas.microsoft.com/office/drawing/2014/main" id="{8CB0B394-9C2A-C04A-B255-2AEE9C7F4D97}"/>
              </a:ext>
            </a:extLst>
          </p:cNvPr>
          <p:cNvSpPr/>
          <p:nvPr/>
        </p:nvSpPr>
        <p:spPr>
          <a:xfrm>
            <a:off x="648038" y="4610593"/>
            <a:ext cx="4455121" cy="162223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57" name="Picture 16">
            <a:extLst>
              <a:ext uri="{FF2B5EF4-FFF2-40B4-BE49-F238E27FC236}">
                <a16:creationId xmlns:a16="http://schemas.microsoft.com/office/drawing/2014/main" id="{8915ADDD-06F8-847E-F10D-F8B086FA4ED4}"/>
              </a:ext>
            </a:extLst>
          </p:cNvPr>
          <p:cNvPicPr>
            <a:picLocks noChangeAspect="1"/>
          </p:cNvPicPr>
          <p:nvPr/>
        </p:nvPicPr>
        <p:blipFill>
          <a:blip r:embed="rId4"/>
          <a:stretch>
            <a:fillRect/>
          </a:stretch>
        </p:blipFill>
        <p:spPr>
          <a:xfrm>
            <a:off x="5649953" y="4871931"/>
            <a:ext cx="5906324" cy="1047896"/>
          </a:xfrm>
          <a:prstGeom prst="rect">
            <a:avLst/>
          </a:prstGeom>
        </p:spPr>
      </p:pic>
      <p:sp>
        <p:nvSpPr>
          <p:cNvPr id="58" name="TextBox 17">
            <a:extLst>
              <a:ext uri="{FF2B5EF4-FFF2-40B4-BE49-F238E27FC236}">
                <a16:creationId xmlns:a16="http://schemas.microsoft.com/office/drawing/2014/main" id="{6170F33E-8CEA-31A7-E3C7-EB372A44B5F2}"/>
              </a:ext>
            </a:extLst>
          </p:cNvPr>
          <p:cNvSpPr txBox="1"/>
          <p:nvPr/>
        </p:nvSpPr>
        <p:spPr>
          <a:xfrm>
            <a:off x="7086790" y="4590976"/>
            <a:ext cx="3722855"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err="1">
                <a:ln>
                  <a:noFill/>
                </a:ln>
                <a:solidFill>
                  <a:srgbClr val="0070C0"/>
                </a:solidFill>
                <a:effectLst/>
                <a:uLnTx/>
                <a:uFillTx/>
                <a:latin typeface="Arial"/>
                <a:ea typeface="+mn-ea"/>
                <a:cs typeface="+mn-cs"/>
              </a:rPr>
              <a:t>Linear</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charge</a:t>
            </a:r>
            <a:r>
              <a:rPr kumimoji="0" lang="cs-CZ" sz="1800" b="0" i="0" u="none" strike="noStrike" kern="1200" cap="none" spc="0" normalizeH="0" baseline="0" noProof="0">
                <a:ln>
                  <a:noFill/>
                </a:ln>
                <a:solidFill>
                  <a:srgbClr val="0070C0"/>
                </a:solidFill>
                <a:effectLst/>
                <a:uLnTx/>
                <a:uFillTx/>
                <a:latin typeface="Arial"/>
                <a:ea typeface="+mn-ea"/>
                <a:cs typeface="+mn-cs"/>
              </a:rPr>
              <a:t> </a:t>
            </a:r>
            <a:r>
              <a:rPr kumimoji="0" lang="cs-CZ" sz="1800" b="0" i="0" u="none" strike="noStrike" kern="1200" cap="none" spc="0" normalizeH="0" baseline="0" noProof="0" err="1">
                <a:ln>
                  <a:noFill/>
                </a:ln>
                <a:solidFill>
                  <a:srgbClr val="0070C0"/>
                </a:solidFill>
                <a:effectLst/>
                <a:uLnTx/>
                <a:uFillTx/>
                <a:latin typeface="Arial"/>
                <a:ea typeface="+mn-ea"/>
                <a:cs typeface="+mn-cs"/>
              </a:rPr>
              <a:t>density</a:t>
            </a:r>
            <a:endParaRPr kumimoji="0" lang="cs-CZ" sz="1800" b="0" i="0" u="none" strike="noStrike" kern="1200" cap="none" spc="0" normalizeH="0" baseline="0" noProof="0">
              <a:ln>
                <a:noFill/>
              </a:ln>
              <a:solidFill>
                <a:srgbClr val="0070C0"/>
              </a:solidFill>
              <a:effectLst/>
              <a:uLnTx/>
              <a:uFillTx/>
              <a:latin typeface="Arial"/>
              <a:ea typeface="+mn-ea"/>
              <a:cs typeface="+mn-cs"/>
            </a:endParaRPr>
          </a:p>
        </p:txBody>
      </p:sp>
      <p:sp>
        <p:nvSpPr>
          <p:cNvPr id="59" name="Rectangle 21">
            <a:extLst>
              <a:ext uri="{FF2B5EF4-FFF2-40B4-BE49-F238E27FC236}">
                <a16:creationId xmlns:a16="http://schemas.microsoft.com/office/drawing/2014/main" id="{2516A09F-5E12-7127-5047-57D546F1990F}"/>
              </a:ext>
            </a:extLst>
          </p:cNvPr>
          <p:cNvSpPr/>
          <p:nvPr/>
        </p:nvSpPr>
        <p:spPr>
          <a:xfrm>
            <a:off x="5553253" y="4539311"/>
            <a:ext cx="6338864" cy="1693512"/>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0" name="Arrow: Right 23">
            <a:extLst>
              <a:ext uri="{FF2B5EF4-FFF2-40B4-BE49-F238E27FC236}">
                <a16:creationId xmlns:a16="http://schemas.microsoft.com/office/drawing/2014/main" id="{6D4C81BA-85B1-6388-572D-3C78B69C8A7D}"/>
              </a:ext>
            </a:extLst>
          </p:cNvPr>
          <p:cNvSpPr/>
          <p:nvPr/>
        </p:nvSpPr>
        <p:spPr>
          <a:xfrm>
            <a:off x="5033727" y="5222819"/>
            <a:ext cx="616225" cy="3264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1" name="TextBox 10">
            <a:extLst>
              <a:ext uri="{FF2B5EF4-FFF2-40B4-BE49-F238E27FC236}">
                <a16:creationId xmlns:a16="http://schemas.microsoft.com/office/drawing/2014/main" id="{675AD515-6DA2-9D41-CCBE-7E663B229F65}"/>
              </a:ext>
            </a:extLst>
          </p:cNvPr>
          <p:cNvSpPr txBox="1"/>
          <p:nvPr/>
        </p:nvSpPr>
        <p:spPr>
          <a:xfrm>
            <a:off x="7402430" y="1552543"/>
            <a:ext cx="4386370" cy="2769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a:ln>
                  <a:noFill/>
                </a:ln>
                <a:solidFill>
                  <a:srgbClr val="0070C0"/>
                </a:solidFill>
                <a:effectLst/>
                <a:uLnTx/>
                <a:uFillTx/>
                <a:latin typeface="Arial"/>
                <a:ea typeface="+mn-ea"/>
                <a:cs typeface="+mn-cs"/>
              </a:rPr>
              <a:t>Transverse space charge forces </a:t>
            </a:r>
            <a:endParaRPr kumimoji="0" lang="en-GB" sz="1800" b="0" i="0" u="none" strike="noStrike" kern="1200" cap="none" spc="0" normalizeH="0" baseline="0" noProof="0">
              <a:ln>
                <a:noFill/>
              </a:ln>
              <a:solidFill>
                <a:srgbClr val="0070C0"/>
              </a:solidFill>
              <a:effectLst/>
              <a:uLnTx/>
              <a:uFillTx/>
              <a:latin typeface="Arial"/>
              <a:ea typeface="+mn-ea"/>
              <a:cs typeface="+mn-cs"/>
            </a:endParaRPr>
          </a:p>
        </p:txBody>
      </p:sp>
      <p:pic>
        <p:nvPicPr>
          <p:cNvPr id="62" name="Picture 19">
            <a:extLst>
              <a:ext uri="{FF2B5EF4-FFF2-40B4-BE49-F238E27FC236}">
                <a16:creationId xmlns:a16="http://schemas.microsoft.com/office/drawing/2014/main" id="{64C1B75E-0A24-9CE8-BBB5-E9CB7CFD0D0F}"/>
              </a:ext>
            </a:extLst>
          </p:cNvPr>
          <p:cNvPicPr>
            <a:picLocks noChangeAspect="1"/>
          </p:cNvPicPr>
          <p:nvPr/>
        </p:nvPicPr>
        <p:blipFill>
          <a:blip r:embed="rId5"/>
          <a:stretch>
            <a:fillRect/>
          </a:stretch>
        </p:blipFill>
        <p:spPr>
          <a:xfrm>
            <a:off x="6901656" y="2057011"/>
            <a:ext cx="5238257" cy="764455"/>
          </a:xfrm>
          <a:prstGeom prst="rect">
            <a:avLst/>
          </a:prstGeom>
        </p:spPr>
      </p:pic>
      <p:sp>
        <p:nvSpPr>
          <p:cNvPr id="63" name="Rectangle 22">
            <a:extLst>
              <a:ext uri="{FF2B5EF4-FFF2-40B4-BE49-F238E27FC236}">
                <a16:creationId xmlns:a16="http://schemas.microsoft.com/office/drawing/2014/main" id="{79215AEE-778E-5076-4BB1-E07EC7C10FCE}"/>
              </a:ext>
            </a:extLst>
          </p:cNvPr>
          <p:cNvSpPr/>
          <p:nvPr/>
        </p:nvSpPr>
        <p:spPr>
          <a:xfrm>
            <a:off x="6990458" y="1491000"/>
            <a:ext cx="5149455" cy="2918474"/>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4" name="Arrow: Right 23">
            <a:extLst>
              <a:ext uri="{FF2B5EF4-FFF2-40B4-BE49-F238E27FC236}">
                <a16:creationId xmlns:a16="http://schemas.microsoft.com/office/drawing/2014/main" id="{F6198732-D2BE-4436-581F-4CDAD9E36EDC}"/>
              </a:ext>
            </a:extLst>
          </p:cNvPr>
          <p:cNvSpPr/>
          <p:nvPr/>
        </p:nvSpPr>
        <p:spPr>
          <a:xfrm rot="16200000">
            <a:off x="10091640" y="4359961"/>
            <a:ext cx="616225" cy="3264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5" name="Content Placeholder 3">
            <a:extLst>
              <a:ext uri="{FF2B5EF4-FFF2-40B4-BE49-F238E27FC236}">
                <a16:creationId xmlns:a16="http://schemas.microsoft.com/office/drawing/2014/main" id="{7035D7B8-E285-D344-0EB0-591424BD72E5}"/>
              </a:ext>
            </a:extLst>
          </p:cNvPr>
          <p:cNvSpPr txBox="1">
            <a:spLocks/>
          </p:cNvSpPr>
          <p:nvPr/>
        </p:nvSpPr>
        <p:spPr>
          <a:xfrm>
            <a:off x="404680" y="1442747"/>
            <a:ext cx="6346270" cy="400802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303030"/>
                </a:solidFill>
                <a:effectLst/>
                <a:uLnTx/>
                <a:uFillTx/>
                <a:latin typeface="Arial"/>
                <a:ea typeface="+mn-ea"/>
                <a:cs typeface="+mn-cs"/>
              </a:rPr>
              <a:t>Gun setup cannot be optimized to each charge individually</a:t>
            </a: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303030"/>
                </a:solidFill>
                <a:effectLst/>
                <a:uLnTx/>
                <a:uFillTx/>
                <a:latin typeface="Arial"/>
                <a:ea typeface="+mn-ea"/>
                <a:cs typeface="+mn-cs"/>
              </a:rPr>
              <a:t>From error study: solenoid focusing field is crucial</a:t>
            </a:r>
            <a:endParaRPr kumimoji="0" lang="cs-CZ" sz="2200" b="0" i="0" u="none" strike="noStrike" kern="1200" cap="none" spc="0" normalizeH="0" baseline="0" noProof="0" dirty="0">
              <a:ln>
                <a:noFill/>
              </a:ln>
              <a:solidFill>
                <a:srgbClr val="303030"/>
              </a:solidFill>
              <a:effectLst/>
              <a:uLnTx/>
              <a:uFillTx/>
              <a:latin typeface="Arial"/>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1" i="0" u="none" strike="noStrike" kern="1200" cap="none" spc="0" normalizeH="0" baseline="0" noProof="0" dirty="0">
                <a:ln>
                  <a:noFill/>
                </a:ln>
                <a:solidFill>
                  <a:srgbClr val="303030"/>
                </a:solidFill>
                <a:effectLst/>
                <a:uLnTx/>
                <a:uFillTx/>
                <a:latin typeface="Arial"/>
                <a:ea typeface="+mn-ea"/>
                <a:cs typeface="+mn-cs"/>
              </a:rPr>
              <a:t>Our proposal</a:t>
            </a:r>
            <a:r>
              <a:rPr kumimoji="0" lang="en-US" sz="2200" b="0" i="0" u="none" strike="noStrike" kern="1200" cap="none" spc="0" normalizeH="0" baseline="0" noProof="0" dirty="0">
                <a:ln>
                  <a:noFill/>
                </a:ln>
                <a:solidFill>
                  <a:srgbClr val="303030"/>
                </a:solidFill>
                <a:effectLst/>
                <a:uLnTx/>
                <a:uFillTx/>
                <a:latin typeface="Arial"/>
                <a:ea typeface="+mn-ea"/>
                <a:cs typeface="+mn-cs"/>
              </a:rPr>
              <a:t>: keep charge density </a:t>
            </a:r>
            <a:r>
              <a:rPr kumimoji="0" lang="cs-CZ" sz="2200" b="0" i="0" u="none" strike="noStrike" kern="1200" cap="none" spc="0" normalizeH="0" baseline="0" noProof="0" dirty="0" err="1">
                <a:ln>
                  <a:noFill/>
                </a:ln>
                <a:solidFill>
                  <a:srgbClr val="303030"/>
                </a:solidFill>
                <a:effectLst/>
                <a:uLnTx/>
                <a:uFillTx/>
                <a:latin typeface="Arial"/>
                <a:ea typeface="+mn-ea"/>
                <a:cs typeface="+mn-cs"/>
              </a:rPr>
              <a:t>fixed</a:t>
            </a:r>
            <a:r>
              <a:rPr kumimoji="0" lang="en-US" sz="2200" b="0" i="0" u="none" strike="noStrike" kern="1200" cap="none" spc="0" normalizeH="0" baseline="0" noProof="0" dirty="0">
                <a:ln>
                  <a:noFill/>
                </a:ln>
                <a:solidFill>
                  <a:srgbClr val="303030"/>
                </a:solidFill>
                <a:effectLst/>
                <a:uLnTx/>
                <a:uFillTx/>
                <a:latin typeface="Arial"/>
                <a:ea typeface="+mn-ea"/>
                <a:cs typeface="+mn-cs"/>
              </a:rPr>
              <a:t>, decrease the charge by decreasing emission area (emission time fixed) </a:t>
            </a:r>
            <a:r>
              <a:rPr kumimoji="0" lang="en-US" sz="2200" b="0" i="0" u="none" strike="noStrike" kern="1200" cap="none" spc="0" normalizeH="0" baseline="0" noProof="0" dirty="0">
                <a:ln>
                  <a:noFill/>
                </a:ln>
                <a:solidFill>
                  <a:srgbClr val="303030"/>
                </a:solidFill>
                <a:effectLst/>
                <a:uLnTx/>
                <a:uFillTx/>
                <a:latin typeface="Arial"/>
                <a:ea typeface="+mn-ea"/>
                <a:cs typeface="+mn-cs"/>
                <a:sym typeface="Wingdings" pitchFamily="2" charset="2"/>
              </a:rPr>
              <a:t> </a:t>
            </a:r>
            <a:r>
              <a:rPr kumimoji="0" lang="en-US" sz="2200" b="1" i="0" u="none" strike="noStrike" kern="1200" cap="none" spc="0" normalizeH="0" baseline="0" noProof="0" dirty="0">
                <a:ln>
                  <a:noFill/>
                </a:ln>
                <a:solidFill>
                  <a:srgbClr val="303030"/>
                </a:solidFill>
                <a:effectLst/>
                <a:uLnTx/>
                <a:uFillTx/>
                <a:latin typeface="Arial"/>
                <a:ea typeface="+mn-ea"/>
                <a:cs typeface="+mn-cs"/>
                <a:sym typeface="Wingdings" pitchFamily="2" charset="2"/>
              </a:rPr>
              <a:t>modulating the charge by modulating the emission size</a:t>
            </a:r>
            <a:endParaRPr kumimoji="0" lang="en-US" sz="2200" b="0" i="0" u="none" strike="noStrike" kern="1200" cap="none" spc="0" normalizeH="0" baseline="0" noProof="0" dirty="0">
              <a:ln>
                <a:noFill/>
              </a:ln>
              <a:solidFill>
                <a:srgbClr val="303030"/>
              </a:solidFill>
              <a:effectLst/>
              <a:uLnTx/>
              <a:uFillTx/>
              <a:latin typeface="Arial"/>
              <a:ea typeface="+mn-ea"/>
              <a:cs typeface="+mn-cs"/>
            </a:endParaRPr>
          </a:p>
          <a:p>
            <a:pPr marL="342900" marR="0" lvl="0" indent="-3429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303030"/>
              </a:solidFill>
              <a:effectLst/>
              <a:uLnTx/>
              <a:uFillTx/>
              <a:latin typeface="Arial"/>
              <a:ea typeface="+mn-ea"/>
              <a:cs typeface="+mn-cs"/>
            </a:endParaRPr>
          </a:p>
        </p:txBody>
      </p:sp>
      <p:sp>
        <p:nvSpPr>
          <p:cNvPr id="66" name="Date Placeholder 3">
            <a:extLst>
              <a:ext uri="{FF2B5EF4-FFF2-40B4-BE49-F238E27FC236}">
                <a16:creationId xmlns:a16="http://schemas.microsoft.com/office/drawing/2014/main" id="{17A9AE86-10DA-377D-F277-74E07FE25F2A}"/>
              </a:ext>
            </a:extLst>
          </p:cNvPr>
          <p:cNvSpPr>
            <a:spLocks noGrp="1"/>
          </p:cNvSpPr>
          <p:nvPr>
            <p:ph type="dt" sz="half" idx="10"/>
          </p:nvPr>
        </p:nvSpPr>
        <p:spPr>
          <a:xfrm>
            <a:off x="2574099" y="6350851"/>
            <a:ext cx="1542289"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Arial"/>
                <a:ea typeface="+mn-ea"/>
                <a:cs typeface="+mn-cs"/>
              </a:rPr>
              <a:t>16 December 2025</a:t>
            </a:r>
          </a:p>
        </p:txBody>
      </p:sp>
      <p:pic>
        <p:nvPicPr>
          <p:cNvPr id="2" name="Obrázek 23">
            <a:extLst>
              <a:ext uri="{FF2B5EF4-FFF2-40B4-BE49-F238E27FC236}">
                <a16:creationId xmlns:a16="http://schemas.microsoft.com/office/drawing/2014/main" id="{E669E779-F2CA-B875-EF63-39357209B362}"/>
              </a:ext>
            </a:extLst>
          </p:cNvPr>
          <p:cNvPicPr>
            <a:picLocks noChangeAspect="1"/>
          </p:cNvPicPr>
          <p:nvPr/>
        </p:nvPicPr>
        <p:blipFill>
          <a:blip r:embed="rId6"/>
          <a:stretch>
            <a:fillRect/>
          </a:stretch>
        </p:blipFill>
        <p:spPr>
          <a:xfrm>
            <a:off x="7086790" y="2695505"/>
            <a:ext cx="2274219" cy="1621434"/>
          </a:xfrm>
          <a:prstGeom prst="rect">
            <a:avLst/>
          </a:prstGeom>
        </p:spPr>
      </p:pic>
    </p:spTree>
    <p:extLst>
      <p:ext uri="{BB962C8B-B14F-4D97-AF65-F5344CB8AC3E}">
        <p14:creationId xmlns:p14="http://schemas.microsoft.com/office/powerpoint/2010/main" val="3248733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A0201-2F7F-5759-5839-09142371C7E5}"/>
            </a:ext>
          </a:extLst>
        </p:cNvPr>
        <p:cNvGrpSpPr/>
        <p:nvPr/>
      </p:nvGrpSpPr>
      <p:grpSpPr>
        <a:xfrm>
          <a:off x="0" y="0"/>
          <a:ext cx="0" cy="0"/>
          <a:chOff x="0" y="0"/>
          <a:chExt cx="0" cy="0"/>
        </a:xfrm>
      </p:grpSpPr>
      <p:sp>
        <p:nvSpPr>
          <p:cNvPr id="11" name="Obdélník 10">
            <a:extLst>
              <a:ext uri="{FF2B5EF4-FFF2-40B4-BE49-F238E27FC236}">
                <a16:creationId xmlns:a16="http://schemas.microsoft.com/office/drawing/2014/main" id="{33A3CF71-B1A9-C6D7-0AE9-325049591FAA}"/>
              </a:ext>
            </a:extLst>
          </p:cNvPr>
          <p:cNvSpPr/>
          <p:nvPr/>
        </p:nvSpPr>
        <p:spPr>
          <a:xfrm>
            <a:off x="1632" y="1"/>
            <a:ext cx="1219200" cy="6858000"/>
          </a:xfrm>
          <a:prstGeom prst="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Nadpis 1">
            <a:extLst>
              <a:ext uri="{FF2B5EF4-FFF2-40B4-BE49-F238E27FC236}">
                <a16:creationId xmlns:a16="http://schemas.microsoft.com/office/drawing/2014/main" id="{E1010FBE-4E6C-20A0-33B3-9FA7B7D010FA}"/>
              </a:ext>
            </a:extLst>
          </p:cNvPr>
          <p:cNvSpPr>
            <a:spLocks noGrp="1"/>
          </p:cNvSpPr>
          <p:nvPr>
            <p:ph type="title"/>
          </p:nvPr>
        </p:nvSpPr>
        <p:spPr>
          <a:xfrm>
            <a:off x="1463040" y="214513"/>
            <a:ext cx="9890760" cy="1325563"/>
          </a:xfrm>
        </p:spPr>
        <p:txBody>
          <a:bodyPr/>
          <a:lstStyle/>
          <a:p>
            <a:r>
              <a:rPr lang="en-US" b="1" dirty="0">
                <a:solidFill>
                  <a:srgbClr val="0033A0"/>
                </a:solidFill>
              </a:rPr>
              <a:t>DC gun layout and design choices</a:t>
            </a:r>
          </a:p>
        </p:txBody>
      </p:sp>
      <p:sp>
        <p:nvSpPr>
          <p:cNvPr id="7" name="Zástupný symbol pro číslo snímku 6">
            <a:extLst>
              <a:ext uri="{FF2B5EF4-FFF2-40B4-BE49-F238E27FC236}">
                <a16:creationId xmlns:a16="http://schemas.microsoft.com/office/drawing/2014/main" id="{1D2926CB-3880-0BDF-E404-45DC4D71B7E3}"/>
              </a:ext>
            </a:extLst>
          </p:cNvPr>
          <p:cNvSpPr>
            <a:spLocks noGrp="1"/>
          </p:cNvSpPr>
          <p:nvPr>
            <p:ph type="sldNum" sz="quarter" idx="12"/>
          </p:nvPr>
        </p:nvSpPr>
        <p:spPr>
          <a:xfrm>
            <a:off x="-1964166" y="648419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C0C55A-E4C2-8941-9274-8140DE9B719B}" type="slidenum">
              <a:rPr kumimoji="0" lang="en-US" sz="1200" b="1" i="0" u="none" strike="noStrike" kern="1200" cap="none" spc="0" normalizeH="0" baseline="0" noProof="0" smtClean="0">
                <a:ln>
                  <a:noFill/>
                </a:ln>
                <a:solidFill>
                  <a:prstClr val="white"/>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Obrázek 11" descr="Obsah obrázku Písmo, Grafika, grafický design, logo&#10;&#10;Obsah vygenerovaný umělou inteligencí může být nesprávný.">
            <a:extLst>
              <a:ext uri="{FF2B5EF4-FFF2-40B4-BE49-F238E27FC236}">
                <a16:creationId xmlns:a16="http://schemas.microsoft.com/office/drawing/2014/main" id="{66DC1E8B-3DFD-B05A-17FF-12C76F9F580B}"/>
              </a:ext>
            </a:extLst>
          </p:cNvPr>
          <p:cNvPicPr>
            <a:picLocks noChangeAspect="1"/>
          </p:cNvPicPr>
          <p:nvPr/>
        </p:nvPicPr>
        <p:blipFill>
          <a:blip r:embed="rId3"/>
          <a:stretch>
            <a:fillRect/>
          </a:stretch>
        </p:blipFill>
        <p:spPr>
          <a:xfrm>
            <a:off x="116093" y="378092"/>
            <a:ext cx="990277" cy="990277"/>
          </a:xfrm>
          <a:prstGeom prst="rect">
            <a:avLst/>
          </a:prstGeom>
        </p:spPr>
      </p:pic>
      <p:pic>
        <p:nvPicPr>
          <p:cNvPr id="24" name="Obrázek 23" descr="Obsah obrázku text, diagram, řada/pruh, Vykreslený graf&#10;&#10;Obsah vygenerovaný umělou inteligencí může být nesprávný.">
            <a:extLst>
              <a:ext uri="{FF2B5EF4-FFF2-40B4-BE49-F238E27FC236}">
                <a16:creationId xmlns:a16="http://schemas.microsoft.com/office/drawing/2014/main" id="{57E3496C-4DA6-2C59-28E4-01F6A99BECB4}"/>
              </a:ext>
            </a:extLst>
          </p:cNvPr>
          <p:cNvPicPr>
            <a:picLocks noChangeAspect="1"/>
          </p:cNvPicPr>
          <p:nvPr/>
        </p:nvPicPr>
        <p:blipFill>
          <a:blip r:embed="rId4"/>
          <a:stretch>
            <a:fillRect/>
          </a:stretch>
        </p:blipFill>
        <p:spPr>
          <a:xfrm>
            <a:off x="1220832" y="2509090"/>
            <a:ext cx="5130800" cy="3975100"/>
          </a:xfrm>
          <a:prstGeom prst="rect">
            <a:avLst/>
          </a:prstGeom>
        </p:spPr>
      </p:pic>
      <p:pic>
        <p:nvPicPr>
          <p:cNvPr id="29" name="Obrázek 28" descr="Obsah obrázku text, řada/pruh, Vykreslený graf, diagram&#10;&#10;Obsah vygenerovaný umělou inteligencí může být nesprávný.">
            <a:extLst>
              <a:ext uri="{FF2B5EF4-FFF2-40B4-BE49-F238E27FC236}">
                <a16:creationId xmlns:a16="http://schemas.microsoft.com/office/drawing/2014/main" id="{82795B40-B907-C61B-8918-7DFBFB659D51}"/>
              </a:ext>
            </a:extLst>
          </p:cNvPr>
          <p:cNvPicPr>
            <a:picLocks noChangeAspect="1"/>
          </p:cNvPicPr>
          <p:nvPr/>
        </p:nvPicPr>
        <p:blipFill>
          <a:blip r:embed="rId5"/>
          <a:stretch>
            <a:fillRect/>
          </a:stretch>
        </p:blipFill>
        <p:spPr>
          <a:xfrm>
            <a:off x="6589110" y="2521790"/>
            <a:ext cx="5130800" cy="3962400"/>
          </a:xfrm>
          <a:prstGeom prst="rect">
            <a:avLst/>
          </a:prstGeom>
        </p:spPr>
      </p:pic>
      <p:cxnSp>
        <p:nvCxnSpPr>
          <p:cNvPr id="33" name="Přímá spojovací šipka 32">
            <a:extLst>
              <a:ext uri="{FF2B5EF4-FFF2-40B4-BE49-F238E27FC236}">
                <a16:creationId xmlns:a16="http://schemas.microsoft.com/office/drawing/2014/main" id="{FFD6B063-2E59-4899-7638-F740D44B9757}"/>
              </a:ext>
            </a:extLst>
          </p:cNvPr>
          <p:cNvCxnSpPr/>
          <p:nvPr/>
        </p:nvCxnSpPr>
        <p:spPr>
          <a:xfrm flipH="1">
            <a:off x="8534400" y="2049517"/>
            <a:ext cx="483476" cy="235431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TextovéPole 33">
            <a:extLst>
              <a:ext uri="{FF2B5EF4-FFF2-40B4-BE49-F238E27FC236}">
                <a16:creationId xmlns:a16="http://schemas.microsoft.com/office/drawing/2014/main" id="{6FD65001-AEC9-954E-6257-BCDCFA9AF676}"/>
              </a:ext>
            </a:extLst>
          </p:cNvPr>
          <p:cNvSpPr txBox="1"/>
          <p:nvPr/>
        </p:nvSpPr>
        <p:spPr>
          <a:xfrm>
            <a:off x="9017876" y="1403186"/>
            <a:ext cx="31110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Second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buncher</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roughly</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at</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½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of</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initial</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bunch</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length</a:t>
            </a:r>
            <a:endPar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TextovéPole 34">
            <a:extLst>
              <a:ext uri="{FF2B5EF4-FFF2-40B4-BE49-F238E27FC236}">
                <a16:creationId xmlns:a16="http://schemas.microsoft.com/office/drawing/2014/main" id="{E8388BCC-FAB4-83E3-05F3-00E2A7CDC195}"/>
              </a:ext>
            </a:extLst>
          </p:cNvPr>
          <p:cNvSpPr txBox="1"/>
          <p:nvPr/>
        </p:nvSpPr>
        <p:spPr>
          <a:xfrm>
            <a:off x="2271926" y="1890303"/>
            <a:ext cx="382407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No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acceleration</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in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the</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two</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bunchers</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low</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velocity</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at</a:t>
            </a:r>
            <a:r>
              <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rPr>
              <a:t> TWS </a:t>
            </a:r>
            <a:r>
              <a:rPr kumimoji="0" lang="cs-CZ" sz="1800" b="0" i="0" u="none" strike="noStrike" kern="1200" cap="none" spc="0" normalizeH="0" baseline="0" noProof="0" dirty="0" err="1">
                <a:ln>
                  <a:noFill/>
                </a:ln>
                <a:solidFill>
                  <a:prstClr val="black"/>
                </a:solidFill>
                <a:effectLst/>
                <a:uLnTx/>
                <a:uFillTx/>
                <a:latin typeface="Aptos" panose="02110004020202020204"/>
                <a:ea typeface="+mn-ea"/>
                <a:cs typeface="+mn-cs"/>
              </a:rPr>
              <a:t>injection</a:t>
            </a:r>
            <a:endParaRPr kumimoji="0" lang="cs-CZ"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25902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iv Office">
  <a:themeElements>
    <a:clrScheme name="CERN">
      <a:dk1>
        <a:srgbClr val="0033A0"/>
      </a:dk1>
      <a:lt1>
        <a:srgbClr val="FFFFFF"/>
      </a:lt1>
      <a:dk2>
        <a:srgbClr val="2F2F2F"/>
      </a:dk2>
      <a:lt2>
        <a:srgbClr val="F8F8F8"/>
      </a:lt2>
      <a:accent1>
        <a:srgbClr val="0033A0"/>
      </a:accent1>
      <a:accent2>
        <a:srgbClr val="61C4D3"/>
      </a:accent2>
      <a:accent3>
        <a:srgbClr val="E15E32"/>
      </a:accent3>
      <a:accent4>
        <a:srgbClr val="BEBECB"/>
      </a:accent4>
      <a:accent5>
        <a:srgbClr val="6E2466"/>
      </a:accent5>
      <a:accent6>
        <a:srgbClr val="1C446A"/>
      </a:accent6>
      <a:hlink>
        <a:srgbClr val="6D2466"/>
      </a:hlink>
      <a:folHlink>
        <a:srgbClr val="61C4D3"/>
      </a:folHlink>
    </a:clrScheme>
    <a:fontScheme name="CER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CERN Cobranding 16x9_PPT_Arial" id="{DAC66781-D9D8-BC4F-8F43-CFE588336C9F}" vid="{8746F749-1D46-FC47-B97A-D3A04384F82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464</TotalTime>
  <Words>1760</Words>
  <Application>Microsoft Office PowerPoint</Application>
  <PresentationFormat>Widescreen</PresentationFormat>
  <Paragraphs>370</Paragraphs>
  <Slides>23</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Aptos</vt:lpstr>
      <vt:lpstr>Aptos Display</vt:lpstr>
      <vt:lpstr>Arial</vt:lpstr>
      <vt:lpstr>Cambria Math</vt:lpstr>
      <vt:lpstr>Times New Roman</vt:lpstr>
      <vt:lpstr>Wingdings</vt:lpstr>
      <vt:lpstr>Office Theme</vt:lpstr>
      <vt:lpstr>Motiv Office</vt:lpstr>
      <vt:lpstr>Electron Source and pre-Injector for FCCee</vt:lpstr>
      <vt:lpstr>Injector complex definition – as of end of 2025</vt:lpstr>
      <vt:lpstr>Proposed base line electron source</vt:lpstr>
      <vt:lpstr>Performance </vt:lpstr>
      <vt:lpstr>Performance </vt:lpstr>
      <vt:lpstr>Charge variation scheme for photoemission</vt:lpstr>
      <vt:lpstr>Charge variation scheme for photoemission</vt:lpstr>
      <vt:lpstr>Charge variation scheme for photoemission</vt:lpstr>
      <vt:lpstr>DC gun layout and design choices</vt:lpstr>
      <vt:lpstr>Thermionic gun – charge variation scheme</vt:lpstr>
      <vt:lpstr>Thermionic gun – charge variation</vt:lpstr>
      <vt:lpstr>Thermionic gun – charge variation</vt:lpstr>
      <vt:lpstr>Comparison of phase spaces at 200 MeV / 5 nC</vt:lpstr>
      <vt:lpstr>CHART; Work packages, milestones and deliverables </vt:lpstr>
      <vt:lpstr>Electron Source study  within CHART</vt:lpstr>
      <vt:lpstr>Electron Source Test Facility at PSI</vt:lpstr>
      <vt:lpstr>PowerPoint Presentation</vt:lpstr>
      <vt:lpstr>Polarized electron source</vt:lpstr>
      <vt:lpstr>Possible Collaboration Topics preliminary discussion with Brendan O’Shea at FCC week</vt:lpstr>
      <vt:lpstr>PowerPoint Presentation</vt:lpstr>
      <vt:lpstr>DC gun layout and design choices</vt:lpstr>
      <vt:lpstr>Top-up injection and beam dynamics</vt:lpstr>
      <vt:lpstr>DC gun layout and design choices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Steffen Doebert</dc:creator>
  <cp:lastModifiedBy>Steffen Doebert</cp:lastModifiedBy>
  <cp:revision>11</cp:revision>
  <dcterms:created xsi:type="dcterms:W3CDTF">2026-08-24T15:10:04Z</dcterms:created>
  <dcterms:modified xsi:type="dcterms:W3CDTF">2026-09-14T08:41:34Z</dcterms:modified>
</cp:coreProperties>
</file>