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6"/>
  </p:notesMasterIdLst>
  <p:sldIdLst>
    <p:sldId id="268" r:id="rId2"/>
    <p:sldId id="269" r:id="rId3"/>
    <p:sldId id="270" r:id="rId4"/>
    <p:sldId id="271" r:id="rId5"/>
  </p:sldIdLst>
  <p:sldSz cx="9144000" cy="5143500" type="screen16x9"/>
  <p:notesSz cx="6858000" cy="9144000"/>
  <p:embeddedFontLst>
    <p:embeddedFont>
      <p:font typeface="Lato" panose="020F0502020204030203" pitchFamily="34"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54" d="100"/>
          <a:sy n="154" d="100"/>
        </p:scale>
        <p:origin x="888"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f9326e11d5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3f9326e11d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f9326e11d5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f9326e11d5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f542ca1ba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f542ca1ba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f9326e11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f9326e11d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ACET-II One Column Bullets">
  <p:cSld name="FACET-II One Column Bullets">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0026"/>
            <a:ext cx="8229600" cy="474000"/>
          </a:xfrm>
          <a:prstGeom prst="rect">
            <a:avLst/>
          </a:prstGeom>
          <a:noFill/>
          <a:ln>
            <a:noFill/>
          </a:ln>
        </p:spPr>
        <p:txBody>
          <a:bodyPr spcFirstLastPara="1" wrap="square" lIns="0" tIns="34275" rIns="68575" bIns="34275" anchor="b" anchorCtr="0">
            <a:normAutofit/>
          </a:bodyPr>
          <a:lstStyle>
            <a:lvl1pPr lvl="0" algn="l">
              <a:lnSpc>
                <a:spcPct val="90000"/>
              </a:lnSpc>
              <a:spcBef>
                <a:spcPts val="0"/>
              </a:spcBef>
              <a:spcAft>
                <a:spcPts val="0"/>
              </a:spcAft>
              <a:buClr>
                <a:srgbClr val="8C1515"/>
              </a:buClr>
              <a:buSzPts val="2400"/>
              <a:buFont typeface="Lato"/>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cxnSp>
        <p:nvCxnSpPr>
          <p:cNvPr id="52" name="Google Shape;52;p13"/>
          <p:cNvCxnSpPr/>
          <p:nvPr/>
        </p:nvCxnSpPr>
        <p:spPr>
          <a:xfrm>
            <a:off x="0" y="695351"/>
            <a:ext cx="8686800" cy="0"/>
          </a:xfrm>
          <a:prstGeom prst="straightConnector1">
            <a:avLst/>
          </a:prstGeom>
          <a:noFill/>
          <a:ln w="7150" cap="flat" cmpd="sng">
            <a:solidFill>
              <a:srgbClr val="8C1515"/>
            </a:solidFill>
            <a:prstDash val="solid"/>
            <a:miter lim="800000"/>
            <a:headEnd type="none" w="sm" len="sm"/>
            <a:tailEnd type="none" w="sm" len="sm"/>
          </a:ln>
        </p:spPr>
      </p:cxnSp>
      <p:sp>
        <p:nvSpPr>
          <p:cNvPr id="53" name="Google Shape;53;p13"/>
          <p:cNvSpPr txBox="1">
            <a:spLocks noGrp="1"/>
          </p:cNvSpPr>
          <p:nvPr>
            <p:ph type="ftr" idx="11"/>
          </p:nvPr>
        </p:nvSpPr>
        <p:spPr>
          <a:xfrm>
            <a:off x="1142382" y="4934883"/>
            <a:ext cx="6115200" cy="208500"/>
          </a:xfrm>
          <a:prstGeom prst="rect">
            <a:avLst/>
          </a:prstGeom>
          <a:noFill/>
          <a:ln>
            <a:noFill/>
          </a:ln>
        </p:spPr>
        <p:txBody>
          <a:bodyPr spcFirstLastPara="1" wrap="square" lIns="0" tIns="34275" rIns="68575" bIns="34275" anchor="ctr" anchorCtr="0">
            <a:noAutofit/>
          </a:bodyPr>
          <a:lstStyle>
            <a:lvl1pPr lvl="0" algn="l">
              <a:lnSpc>
                <a:spcPct val="100000"/>
              </a:lnSpc>
              <a:spcBef>
                <a:spcPts val="0"/>
              </a:spcBef>
              <a:spcAft>
                <a:spcPts val="0"/>
              </a:spcAft>
              <a:buSzPts val="1100"/>
              <a:buNone/>
              <a:defRPr sz="800">
                <a:solidFill>
                  <a:srgbClr val="3F3F3F"/>
                </a:solidFill>
                <a:latin typeface="Lato"/>
                <a:ea typeface="Lato"/>
                <a:cs typeface="Lato"/>
                <a:sym typeface="Lato"/>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 name="Google Shape;54;p13"/>
          <p:cNvSpPr txBox="1">
            <a:spLocks noGrp="1"/>
          </p:cNvSpPr>
          <p:nvPr>
            <p:ph type="sldNum" idx="12"/>
          </p:nvPr>
        </p:nvSpPr>
        <p:spPr>
          <a:xfrm>
            <a:off x="8572500" y="4934884"/>
            <a:ext cx="514500" cy="208500"/>
          </a:xfrm>
          <a:prstGeom prst="rect">
            <a:avLst/>
          </a:prstGeom>
          <a:noFill/>
          <a:ln>
            <a:noFill/>
          </a:ln>
        </p:spPr>
        <p:txBody>
          <a:bodyPr spcFirstLastPara="1" wrap="square" lIns="68575" tIns="34275" rIns="0"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3F3F3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55" name="Google Shape;55;p13"/>
          <p:cNvSpPr txBox="1">
            <a:spLocks noGrp="1"/>
          </p:cNvSpPr>
          <p:nvPr>
            <p:ph type="body" idx="1"/>
          </p:nvPr>
        </p:nvSpPr>
        <p:spPr>
          <a:xfrm>
            <a:off x="457200" y="800100"/>
            <a:ext cx="8229600" cy="3887100"/>
          </a:xfrm>
          <a:prstGeom prst="rect">
            <a:avLst/>
          </a:prstGeom>
          <a:noFill/>
          <a:ln>
            <a:noFill/>
          </a:ln>
        </p:spPr>
        <p:txBody>
          <a:bodyPr spcFirstLastPara="1" wrap="square" lIns="0" tIns="34275" rIns="68575" bIns="34275" anchor="t" anchorCtr="0">
            <a:noAutofit/>
          </a:bodyPr>
          <a:lstStyle>
            <a:lvl1pPr marL="457200" lvl="0" indent="-355600" algn="l">
              <a:lnSpc>
                <a:spcPct val="100000"/>
              </a:lnSpc>
              <a:spcBef>
                <a:spcPts val="400"/>
              </a:spcBef>
              <a:spcAft>
                <a:spcPts val="0"/>
              </a:spcAft>
              <a:buClr>
                <a:srgbClr val="8C1515"/>
              </a:buClr>
              <a:buSzPts val="2000"/>
              <a:buFont typeface="Arial"/>
              <a:buChar char="•"/>
              <a:defRPr sz="1700">
                <a:solidFill>
                  <a:srgbClr val="3F3F3F"/>
                </a:solidFill>
              </a:defRPr>
            </a:lvl1pPr>
            <a:lvl2pPr marL="914400" lvl="1" indent="-336550" algn="l">
              <a:lnSpc>
                <a:spcPct val="100000"/>
              </a:lnSpc>
              <a:spcBef>
                <a:spcPts val="400"/>
              </a:spcBef>
              <a:spcAft>
                <a:spcPts val="0"/>
              </a:spcAft>
              <a:buClr>
                <a:srgbClr val="8C1515"/>
              </a:buClr>
              <a:buSzPts val="1700"/>
              <a:buFont typeface="Lato"/>
              <a:buChar char="-"/>
              <a:defRPr sz="1400">
                <a:solidFill>
                  <a:srgbClr val="3F3F3F"/>
                </a:solidFill>
              </a:defRPr>
            </a:lvl2pPr>
            <a:lvl3pPr marL="1371600" lvl="2" indent="-323850" algn="l">
              <a:lnSpc>
                <a:spcPct val="100000"/>
              </a:lnSpc>
              <a:spcBef>
                <a:spcPts val="400"/>
              </a:spcBef>
              <a:spcAft>
                <a:spcPts val="0"/>
              </a:spcAft>
              <a:buClr>
                <a:srgbClr val="8C1515"/>
              </a:buClr>
              <a:buSzPts val="1500"/>
              <a:buChar char="•"/>
              <a:defRPr>
                <a:solidFill>
                  <a:srgbClr val="3F3F3F"/>
                </a:solidFill>
              </a:defRPr>
            </a:lvl3pPr>
            <a:lvl4pPr marL="1828800" lvl="3" indent="-311150" algn="l">
              <a:lnSpc>
                <a:spcPct val="100000"/>
              </a:lnSpc>
              <a:spcBef>
                <a:spcPts val="400"/>
              </a:spcBef>
              <a:spcAft>
                <a:spcPts val="0"/>
              </a:spcAft>
              <a:buClr>
                <a:srgbClr val="8C1515"/>
              </a:buClr>
              <a:buSzPts val="1300"/>
              <a:buFont typeface="Lato"/>
              <a:buChar char="-"/>
              <a:defRPr>
                <a:solidFill>
                  <a:srgbClr val="3F3F3F"/>
                </a:solidFill>
              </a:defRPr>
            </a:lvl4pPr>
            <a:lvl5pPr marL="2286000" lvl="4" indent="-311150" algn="l">
              <a:lnSpc>
                <a:spcPct val="100000"/>
              </a:lnSpc>
              <a:spcBef>
                <a:spcPts val="400"/>
              </a:spcBef>
              <a:spcAft>
                <a:spcPts val="0"/>
              </a:spcAft>
              <a:buClr>
                <a:srgbClr val="8C1515"/>
              </a:buClr>
              <a:buSzPts val="1300"/>
              <a:buChar char="•"/>
              <a:defRPr i="0">
                <a:solidFill>
                  <a:srgbClr val="3F3F3F"/>
                </a:solidFill>
              </a:defRPr>
            </a:lvl5pPr>
            <a:lvl6pPr marL="2743200" lvl="5" indent="-304800" algn="l">
              <a:lnSpc>
                <a:spcPct val="90000"/>
              </a:lnSpc>
              <a:spcBef>
                <a:spcPts val="400"/>
              </a:spcBef>
              <a:spcAft>
                <a:spcPts val="0"/>
              </a:spcAft>
              <a:buClr>
                <a:schemeClr val="dk1"/>
              </a:buClr>
              <a:buSzPts val="1200"/>
              <a:buChar char="•"/>
              <a:defRPr sz="1200"/>
            </a:lvl6pPr>
            <a:lvl7pPr marL="3200400" lvl="6" indent="-304800" algn="l">
              <a:lnSpc>
                <a:spcPct val="90000"/>
              </a:lnSpc>
              <a:spcBef>
                <a:spcPts val="400"/>
              </a:spcBef>
              <a:spcAft>
                <a:spcPts val="0"/>
              </a:spcAft>
              <a:buClr>
                <a:schemeClr val="dk1"/>
              </a:buClr>
              <a:buSzPts val="1200"/>
              <a:buChar char="•"/>
              <a:defRPr sz="1200"/>
            </a:lvl7pPr>
            <a:lvl8pPr marL="3657600" lvl="7" indent="-304800" algn="l">
              <a:lnSpc>
                <a:spcPct val="90000"/>
              </a:lnSpc>
              <a:spcBef>
                <a:spcPts val="400"/>
              </a:spcBef>
              <a:spcAft>
                <a:spcPts val="0"/>
              </a:spcAft>
              <a:buClr>
                <a:schemeClr val="dk1"/>
              </a:buClr>
              <a:buSzPts val="1200"/>
              <a:buChar char="•"/>
              <a:defRPr sz="1200"/>
            </a:lvl8pPr>
            <a:lvl9pPr marL="4114800" lvl="8" indent="-304800" algn="l">
              <a:lnSpc>
                <a:spcPct val="90000"/>
              </a:lnSpc>
              <a:spcBef>
                <a:spcPts val="400"/>
              </a:spcBef>
              <a:spcAft>
                <a:spcPts val="0"/>
              </a:spcAft>
              <a:buClr>
                <a:schemeClr val="dk1"/>
              </a:buClr>
              <a:buSzPts val="1200"/>
              <a:buChar char="•"/>
              <a:defRPr sz="1200"/>
            </a:lvl9pPr>
          </a:lstStyle>
          <a:p>
            <a:endParaRPr/>
          </a:p>
        </p:txBody>
      </p:sp>
    </p:spTree>
  </p:cSld>
  <p:clrMapOvr>
    <a:masterClrMapping/>
  </p:clrMapOvr>
  <p:extLst>
    <p:ext uri="{DCECCB84-F9BA-43D5-87BE-67443E8EF086}">
      <p15:sldGuideLst xmlns:p15="http://schemas.microsoft.com/office/powerpoint/2012/main">
        <p15:guide id="1" orient="horz" pos="3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6"/>
        <p:cNvGrpSpPr/>
        <p:nvPr/>
      </p:nvGrpSpPr>
      <p:grpSpPr>
        <a:xfrm>
          <a:off x="0" y="0"/>
          <a:ext cx="0" cy="0"/>
          <a:chOff x="0" y="0"/>
          <a:chExt cx="0" cy="0"/>
        </a:xfrm>
      </p:grpSpPr>
      <p:pic>
        <p:nvPicPr>
          <p:cNvPr id="57" name="Google Shape;57;p14"/>
          <p:cNvPicPr preferRelativeResize="0"/>
          <p:nvPr/>
        </p:nvPicPr>
        <p:blipFill rotWithShape="1">
          <a:blip r:embed="rId2">
            <a:alphaModFix/>
          </a:blip>
          <a:srcRect/>
          <a:stretch/>
        </p:blipFill>
        <p:spPr>
          <a:xfrm>
            <a:off x="2286000" y="0"/>
            <a:ext cx="6858020" cy="939549"/>
          </a:xfrm>
          <a:prstGeom prst="rect">
            <a:avLst/>
          </a:prstGeom>
          <a:noFill/>
          <a:ln>
            <a:noFill/>
          </a:ln>
        </p:spPr>
      </p:pic>
      <p:pic>
        <p:nvPicPr>
          <p:cNvPr id="58" name="Google Shape;58;p14"/>
          <p:cNvPicPr preferRelativeResize="0"/>
          <p:nvPr/>
        </p:nvPicPr>
        <p:blipFill rotWithShape="1">
          <a:blip r:embed="rId3">
            <a:alphaModFix/>
          </a:blip>
          <a:srcRect/>
          <a:stretch/>
        </p:blipFill>
        <p:spPr>
          <a:xfrm>
            <a:off x="22" y="616458"/>
            <a:ext cx="8685293" cy="202692"/>
          </a:xfrm>
          <a:prstGeom prst="rect">
            <a:avLst/>
          </a:prstGeom>
          <a:noFill/>
          <a:ln>
            <a:noFill/>
          </a:ln>
        </p:spPr>
      </p:pic>
      <p:sp>
        <p:nvSpPr>
          <p:cNvPr id="59" name="Google Shape;59;p14"/>
          <p:cNvSpPr txBox="1">
            <a:spLocks noGrp="1"/>
          </p:cNvSpPr>
          <p:nvPr>
            <p:ph type="sldNum" idx="12"/>
          </p:nvPr>
        </p:nvSpPr>
        <p:spPr>
          <a:xfrm>
            <a:off x="8566150" y="4738688"/>
            <a:ext cx="318900" cy="404700"/>
          </a:xfrm>
          <a:prstGeom prst="rect">
            <a:avLst/>
          </a:prstGeom>
          <a:noFill/>
          <a:ln>
            <a:noFill/>
          </a:ln>
        </p:spPr>
        <p:txBody>
          <a:bodyPr spcFirstLastPara="1" wrap="square" lIns="72000" tIns="57600" rIns="72000" bIns="45700" anchor="ctr" anchorCtr="0">
            <a:no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0" name="Google Shape;60;p14"/>
          <p:cNvSpPr txBox="1">
            <a:spLocks noGrp="1"/>
          </p:cNvSpPr>
          <p:nvPr>
            <p:ph type="title"/>
          </p:nvPr>
        </p:nvSpPr>
        <p:spPr>
          <a:xfrm>
            <a:off x="451822" y="96818"/>
            <a:ext cx="8103600" cy="5649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4"/>
          <p:cNvSpPr txBox="1">
            <a:spLocks noGrp="1"/>
          </p:cNvSpPr>
          <p:nvPr>
            <p:ph type="body" idx="1"/>
          </p:nvPr>
        </p:nvSpPr>
        <p:spPr>
          <a:xfrm>
            <a:off x="457200" y="932688"/>
            <a:ext cx="8109000" cy="379920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0"/>
              </a:spcBef>
              <a:spcAft>
                <a:spcPts val="0"/>
              </a:spcAft>
              <a:buClr>
                <a:srgbClr val="981E32"/>
              </a:buClr>
              <a:buSzPts val="2400"/>
              <a:buNone/>
              <a:defRPr/>
            </a:lvl1pPr>
            <a:lvl2pPr marL="914400" lvl="1" indent="-396240" algn="l">
              <a:lnSpc>
                <a:spcPct val="120000"/>
              </a:lnSpc>
              <a:spcBef>
                <a:spcPts val="300"/>
              </a:spcBef>
              <a:spcAft>
                <a:spcPts val="0"/>
              </a:spcAft>
              <a:buClr>
                <a:srgbClr val="981E32"/>
              </a:buClr>
              <a:buSzPts val="2640"/>
              <a:buChar char="•"/>
              <a:defRPr sz="2200"/>
            </a:lvl2pPr>
            <a:lvl3pPr marL="1371600" lvl="2" indent="-381000" algn="l">
              <a:lnSpc>
                <a:spcPct val="120000"/>
              </a:lnSpc>
              <a:spcBef>
                <a:spcPts val="0"/>
              </a:spcBef>
              <a:spcAft>
                <a:spcPts val="0"/>
              </a:spcAft>
              <a:buClr>
                <a:srgbClr val="981E32"/>
              </a:buClr>
              <a:buSzPts val="2400"/>
              <a:buChar char="-"/>
              <a:defRPr/>
            </a:lvl3pPr>
            <a:lvl4pPr marL="1828800" lvl="3" indent="-365760" algn="l">
              <a:lnSpc>
                <a:spcPct val="120000"/>
              </a:lnSpc>
              <a:spcBef>
                <a:spcPts val="0"/>
              </a:spcBef>
              <a:spcAft>
                <a:spcPts val="0"/>
              </a:spcAft>
              <a:buClr>
                <a:srgbClr val="981E32"/>
              </a:buClr>
              <a:buSzPts val="2160"/>
              <a:buChar char="•"/>
              <a:defRPr sz="1800"/>
            </a:lvl4pPr>
            <a:lvl5pPr marL="2286000" lvl="4" indent="-350520" algn="l">
              <a:lnSpc>
                <a:spcPct val="120000"/>
              </a:lnSpc>
              <a:spcBef>
                <a:spcPts val="0"/>
              </a:spcBef>
              <a:spcAft>
                <a:spcPts val="0"/>
              </a:spcAft>
              <a:buClr>
                <a:srgbClr val="981E32"/>
              </a:buClr>
              <a:buSzPts val="1920"/>
              <a:buChar char="-"/>
              <a:defRPr sz="16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Day 3</a:t>
            </a:r>
            <a:endParaRPr/>
          </a:p>
        </p:txBody>
      </p:sp>
      <p:sp>
        <p:nvSpPr>
          <p:cNvPr id="156" name="Google Shape;156;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a:off x="238950" y="102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920" b="1"/>
              <a:t>Revisit Workshop / White Paper Goals</a:t>
            </a:r>
            <a:endParaRPr sz="2500" b="1"/>
          </a:p>
        </p:txBody>
      </p:sp>
      <p:sp>
        <p:nvSpPr>
          <p:cNvPr id="162" name="Google Shape;162;p28"/>
          <p:cNvSpPr txBox="1">
            <a:spLocks noGrp="1"/>
          </p:cNvSpPr>
          <p:nvPr>
            <p:ph type="body" idx="1"/>
          </p:nvPr>
        </p:nvSpPr>
        <p:spPr>
          <a:xfrm>
            <a:off x="311700" y="747225"/>
            <a:ext cx="8520600" cy="3416400"/>
          </a:xfrm>
          <a:prstGeom prst="rect">
            <a:avLst/>
          </a:prstGeom>
        </p:spPr>
        <p:txBody>
          <a:bodyPr spcFirstLastPara="1" wrap="square" lIns="91425" tIns="91425" rIns="91425" bIns="91425" anchor="t" anchorCtr="0">
            <a:noAutofit/>
          </a:bodyPr>
          <a:lstStyle/>
          <a:p>
            <a:pPr marL="457200" lvl="0" indent="-311150" algn="l" rtl="0">
              <a:lnSpc>
                <a:spcPct val="105000"/>
              </a:lnSpc>
              <a:spcBef>
                <a:spcPts val="0"/>
              </a:spcBef>
              <a:spcAft>
                <a:spcPts val="0"/>
              </a:spcAft>
              <a:buClr>
                <a:schemeClr val="dk1"/>
              </a:buClr>
              <a:buSzPts val="1300"/>
              <a:buAutoNum type="arabicPeriod"/>
            </a:pPr>
            <a:r>
              <a:rPr lang="en" sz="1300">
                <a:solidFill>
                  <a:schemeClr val="dk1"/>
                </a:solidFill>
              </a:rPr>
              <a:t>Articulate what the current challenges are for AIML development and integration into accelerator-driven science and operation</a:t>
            </a:r>
            <a:br>
              <a:rPr lang="en" sz="1300">
                <a:solidFill>
                  <a:schemeClr val="dk1"/>
                </a:solidFill>
              </a:rPr>
            </a:br>
            <a:endParaRPr sz="1300">
              <a:solidFill>
                <a:schemeClr val="dk1"/>
              </a:solidFill>
            </a:endParaRPr>
          </a:p>
          <a:p>
            <a:pPr marL="457200" lvl="0" indent="-311150" algn="l" rtl="0">
              <a:lnSpc>
                <a:spcPct val="105000"/>
              </a:lnSpc>
              <a:spcBef>
                <a:spcPts val="0"/>
              </a:spcBef>
              <a:spcAft>
                <a:spcPts val="0"/>
              </a:spcAft>
              <a:buClr>
                <a:schemeClr val="dk1"/>
              </a:buClr>
              <a:buSzPts val="1300"/>
              <a:buAutoNum type="arabicPeriod"/>
            </a:pPr>
            <a:r>
              <a:rPr lang="en" sz="1300">
                <a:solidFill>
                  <a:schemeClr val="dk1"/>
                </a:solidFill>
              </a:rPr>
              <a:t>Articulate what would be needed to resolve those challenges (at any facility). </a:t>
            </a:r>
            <a:r>
              <a:rPr lang="en" sz="1300" i="1">
                <a:solidFill>
                  <a:schemeClr val="dk1"/>
                </a:solidFill>
              </a:rPr>
              <a:t>What hardware, software, personnel, beam time, access etc would be required?</a:t>
            </a:r>
            <a:br>
              <a:rPr lang="en" sz="1300" i="1">
                <a:solidFill>
                  <a:schemeClr val="dk1"/>
                </a:solidFill>
              </a:rPr>
            </a:br>
            <a:endParaRPr sz="1300" i="1">
              <a:solidFill>
                <a:schemeClr val="dk1"/>
              </a:solidFill>
            </a:endParaRPr>
          </a:p>
          <a:p>
            <a:pPr marL="457200" lvl="0" indent="-311150" algn="l" rtl="0">
              <a:lnSpc>
                <a:spcPct val="105000"/>
              </a:lnSpc>
              <a:spcBef>
                <a:spcPts val="0"/>
              </a:spcBef>
              <a:spcAft>
                <a:spcPts val="0"/>
              </a:spcAft>
              <a:buClr>
                <a:schemeClr val="dk1"/>
              </a:buClr>
              <a:buSzPts val="1300"/>
              <a:buAutoNum type="arabicPeriod"/>
            </a:pPr>
            <a:r>
              <a:rPr lang="en" sz="1300">
                <a:solidFill>
                  <a:schemeClr val="dk1"/>
                </a:solidFill>
              </a:rPr>
              <a:t>Describe / evaluate possible scenarios to propel that forward: a dedicated test facility? improve existing network of test facilities? simply allocate more investment/resources at existing user facilities? It is not a foregone conclusion that a dedicated test facility is needed.</a:t>
            </a:r>
            <a:endParaRPr sz="1300">
              <a:solidFill>
                <a:schemeClr val="dk1"/>
              </a:solidFill>
            </a:endParaRPr>
          </a:p>
          <a:p>
            <a:pPr marL="0" lvl="0" indent="0" algn="l" rtl="0">
              <a:lnSpc>
                <a:spcPct val="105000"/>
              </a:lnSpc>
              <a:spcBef>
                <a:spcPts val="1200"/>
              </a:spcBef>
              <a:spcAft>
                <a:spcPts val="0"/>
              </a:spcAft>
              <a:buSzPts val="770"/>
              <a:buNone/>
            </a:pPr>
            <a:br>
              <a:rPr lang="en" sz="1300">
                <a:solidFill>
                  <a:srgbClr val="1155CC"/>
                </a:solidFill>
              </a:rPr>
            </a:br>
            <a:r>
              <a:rPr lang="en" sz="1300">
                <a:solidFill>
                  <a:srgbClr val="1155CC"/>
                </a:solidFill>
              </a:rPr>
              <a:t>White paper will be successful if:</a:t>
            </a:r>
            <a:endParaRPr sz="1300">
              <a:solidFill>
                <a:srgbClr val="1155CC"/>
              </a:solidFill>
            </a:endParaRPr>
          </a:p>
          <a:p>
            <a:pPr marL="457200" lvl="0" indent="-311150" algn="l" rtl="0">
              <a:lnSpc>
                <a:spcPct val="105000"/>
              </a:lnSpc>
              <a:spcBef>
                <a:spcPts val="1200"/>
              </a:spcBef>
              <a:spcAft>
                <a:spcPts val="0"/>
              </a:spcAft>
              <a:buClr>
                <a:srgbClr val="1155CC"/>
              </a:buClr>
              <a:buSzPts val="1300"/>
              <a:buChar char="●"/>
            </a:pPr>
            <a:r>
              <a:rPr lang="en" sz="1300">
                <a:solidFill>
                  <a:srgbClr val="1155CC"/>
                </a:solidFill>
              </a:rPr>
              <a:t>If </a:t>
            </a:r>
            <a:r>
              <a:rPr lang="en" sz="1300" u="sng">
                <a:solidFill>
                  <a:srgbClr val="1155CC"/>
                </a:solidFill>
              </a:rPr>
              <a:t>any facility</a:t>
            </a:r>
            <a:r>
              <a:rPr lang="en" sz="1300">
                <a:solidFill>
                  <a:srgbClr val="1155CC"/>
                </a:solidFill>
              </a:rPr>
              <a:t> can look at the white paper and get an idea of what they need to do to better foster AIML development and integration into ops that would be a successful outcome</a:t>
            </a:r>
            <a:br>
              <a:rPr lang="en" sz="1300">
                <a:solidFill>
                  <a:srgbClr val="1155CC"/>
                </a:solidFill>
              </a:rPr>
            </a:br>
            <a:endParaRPr sz="1300">
              <a:solidFill>
                <a:srgbClr val="1155CC"/>
              </a:solidFill>
            </a:endParaRPr>
          </a:p>
          <a:p>
            <a:pPr marL="457200" lvl="0" indent="-311150" algn="l" rtl="0">
              <a:lnSpc>
                <a:spcPct val="105000"/>
              </a:lnSpc>
              <a:spcBef>
                <a:spcPts val="0"/>
              </a:spcBef>
              <a:spcAft>
                <a:spcPts val="0"/>
              </a:spcAft>
              <a:buClr>
                <a:srgbClr val="1155CC"/>
              </a:buClr>
              <a:buSzPts val="1300"/>
              <a:buChar char="●"/>
            </a:pPr>
            <a:r>
              <a:rPr lang="en" sz="1300">
                <a:solidFill>
                  <a:srgbClr val="1155CC"/>
                </a:solidFill>
              </a:rPr>
              <a:t>Provide a community-supported statement of need that any AIML + accelerator researcher can point to in trying to get adequate time / infrastructure/resources at their facility</a:t>
            </a:r>
            <a:endParaRPr sz="1300">
              <a:solidFill>
                <a:srgbClr val="1155CC"/>
              </a:solidFill>
            </a:endParaRPr>
          </a:p>
          <a:p>
            <a:pPr marL="0" lvl="0" indent="0" algn="l" rtl="0">
              <a:lnSpc>
                <a:spcPct val="105000"/>
              </a:lnSpc>
              <a:spcBef>
                <a:spcPts val="1200"/>
              </a:spcBef>
              <a:spcAft>
                <a:spcPts val="1200"/>
              </a:spcAft>
              <a:buNone/>
            </a:pPr>
            <a:endParaRPr sz="13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9"/>
          <p:cNvSpPr txBox="1">
            <a:spLocks noGrp="1"/>
          </p:cNvSpPr>
          <p:nvPr>
            <p:ph type="title"/>
          </p:nvPr>
        </p:nvSpPr>
        <p:spPr>
          <a:xfrm>
            <a:off x="285725" y="18007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1720"/>
              <a:t>AIML Test Facility White Paper - Follow on questions from Day 2</a:t>
            </a:r>
            <a:endParaRPr sz="2220"/>
          </a:p>
        </p:txBody>
      </p:sp>
      <p:sp>
        <p:nvSpPr>
          <p:cNvPr id="168" name="Google Shape;168;p29"/>
          <p:cNvSpPr txBox="1">
            <a:spLocks noGrp="1"/>
          </p:cNvSpPr>
          <p:nvPr>
            <p:ph type="body" idx="1"/>
          </p:nvPr>
        </p:nvSpPr>
        <p:spPr>
          <a:xfrm>
            <a:off x="311700" y="955050"/>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Thank you for submitting your vision!</a:t>
            </a:r>
            <a:endParaRPr/>
          </a:p>
          <a:p>
            <a:pPr marL="0" lvl="0" indent="0" algn="l" rtl="0">
              <a:spcBef>
                <a:spcPts val="1200"/>
              </a:spcBef>
              <a:spcAft>
                <a:spcPts val="0"/>
              </a:spcAft>
              <a:buNone/>
            </a:pPr>
            <a:endParaRPr/>
          </a:p>
          <a:p>
            <a:pPr marL="457200" lvl="0" indent="-342900" algn="l" rtl="0">
              <a:spcBef>
                <a:spcPts val="1200"/>
              </a:spcBef>
              <a:spcAft>
                <a:spcPts val="0"/>
              </a:spcAft>
              <a:buSzPts val="1800"/>
              <a:buChar char="●"/>
            </a:pPr>
            <a:r>
              <a:rPr lang="en"/>
              <a:t>Would you get what you need from raising the level of capability at existing facilities alone, or do you see utility for one or several test facilities where AIML integration is a major focal point?</a:t>
            </a:r>
            <a:endParaRPr/>
          </a:p>
          <a:p>
            <a:pPr marL="0" lvl="0" indent="0" algn="l" rtl="0">
              <a:spcBef>
                <a:spcPts val="1200"/>
              </a:spcBef>
              <a:spcAft>
                <a:spcPts val="0"/>
              </a:spcAft>
              <a:buNone/>
            </a:pPr>
            <a:endParaRPr/>
          </a:p>
          <a:p>
            <a:pPr marL="457200" lvl="0" indent="-342900" algn="l" rtl="0">
              <a:spcBef>
                <a:spcPts val="1200"/>
              </a:spcBef>
              <a:spcAft>
                <a:spcPts val="0"/>
              </a:spcAft>
              <a:buSzPts val="1800"/>
              <a:buChar char="●"/>
            </a:pPr>
            <a:r>
              <a:rPr lang="en"/>
              <a:t>How much could be accomplished with a really good virtual accelerator vs. what would you need a physical facility for?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0"/>
          <p:cNvSpPr txBox="1">
            <a:spLocks noGrp="1"/>
          </p:cNvSpPr>
          <p:nvPr>
            <p:ph type="title"/>
          </p:nvPr>
        </p:nvSpPr>
        <p:spPr>
          <a:xfrm>
            <a:off x="311700" y="2216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220"/>
              <a:t>Possible white paper outline</a:t>
            </a:r>
            <a:endParaRPr sz="2220"/>
          </a:p>
        </p:txBody>
      </p:sp>
      <p:sp>
        <p:nvSpPr>
          <p:cNvPr id="174" name="Google Shape;174;p30"/>
          <p:cNvSpPr txBox="1">
            <a:spLocks noGrp="1"/>
          </p:cNvSpPr>
          <p:nvPr>
            <p:ph type="body" idx="1"/>
          </p:nvPr>
        </p:nvSpPr>
        <p:spPr>
          <a:xfrm>
            <a:off x="204600" y="892700"/>
            <a:ext cx="8801100" cy="3416400"/>
          </a:xfrm>
          <a:prstGeom prst="rect">
            <a:avLst/>
          </a:prstGeom>
        </p:spPr>
        <p:txBody>
          <a:bodyPr spcFirstLastPara="1" wrap="square" lIns="91425" tIns="91425" rIns="91425" bIns="91425" anchor="t" anchorCtr="0">
            <a:normAutofit fontScale="85000" lnSpcReduction="10000"/>
          </a:bodyPr>
          <a:lstStyle/>
          <a:p>
            <a:pPr marL="457200" lvl="0" indent="-325755" algn="l" rtl="0">
              <a:spcBef>
                <a:spcPts val="0"/>
              </a:spcBef>
              <a:spcAft>
                <a:spcPts val="0"/>
              </a:spcAft>
              <a:buSzPct val="100000"/>
              <a:buChar char="●"/>
            </a:pPr>
            <a:r>
              <a:rPr lang="en"/>
              <a:t>Limitations of how AIML is developed / incorporated into facilities today</a:t>
            </a:r>
            <a:endParaRPr/>
          </a:p>
          <a:p>
            <a:pPr marL="457200" lvl="0" indent="0" algn="l" rtl="0">
              <a:spcBef>
                <a:spcPts val="1200"/>
              </a:spcBef>
              <a:spcAft>
                <a:spcPts val="0"/>
              </a:spcAft>
              <a:buNone/>
            </a:pPr>
            <a:endParaRPr/>
          </a:p>
          <a:p>
            <a:pPr marL="457200" lvl="0" indent="-325755" algn="l" rtl="0">
              <a:spcBef>
                <a:spcPts val="1200"/>
              </a:spcBef>
              <a:spcAft>
                <a:spcPts val="0"/>
              </a:spcAft>
              <a:buSzPct val="100000"/>
              <a:buChar char="●"/>
            </a:pPr>
            <a:r>
              <a:rPr lang="en"/>
              <a:t>What would a facility need to more readily foster AIML development and fully integrate AIML to impact science / operations</a:t>
            </a:r>
            <a:endParaRPr/>
          </a:p>
          <a:p>
            <a:pPr marL="457200" lvl="0" indent="0" algn="l" rtl="0">
              <a:spcBef>
                <a:spcPts val="1200"/>
              </a:spcBef>
              <a:spcAft>
                <a:spcPts val="0"/>
              </a:spcAft>
              <a:buNone/>
            </a:pPr>
            <a:endParaRPr/>
          </a:p>
          <a:p>
            <a:pPr marL="457200" lvl="0" indent="-325755" algn="l" rtl="0">
              <a:spcBef>
                <a:spcPts val="1200"/>
              </a:spcBef>
              <a:spcAft>
                <a:spcPts val="0"/>
              </a:spcAft>
              <a:buSzPct val="100000"/>
              <a:buChar char="●"/>
            </a:pPr>
            <a:r>
              <a:rPr lang="en"/>
              <a:t>Comparison of possible future visions:</a:t>
            </a:r>
            <a:endParaRPr/>
          </a:p>
          <a:p>
            <a:pPr marL="914400" lvl="1" indent="-304165" algn="l" rtl="0">
              <a:spcBef>
                <a:spcPts val="0"/>
              </a:spcBef>
              <a:spcAft>
                <a:spcPts val="0"/>
              </a:spcAft>
              <a:buSzPct val="100000"/>
              <a:buChar char="○"/>
            </a:pPr>
            <a:r>
              <a:rPr lang="en"/>
              <a:t>Dedicated test facility / set of test facilities where AIML/software development is a major focus of the program</a:t>
            </a:r>
            <a:br>
              <a:rPr lang="en"/>
            </a:br>
            <a:endParaRPr/>
          </a:p>
          <a:p>
            <a:pPr marL="914400" lvl="1" indent="-304165" algn="l" rtl="0">
              <a:spcBef>
                <a:spcPts val="0"/>
              </a:spcBef>
              <a:spcAft>
                <a:spcPts val="0"/>
              </a:spcAft>
              <a:buSzPct val="100000"/>
              <a:buChar char="○"/>
            </a:pPr>
            <a:r>
              <a:rPr lang="en"/>
              <a:t>Raise level of capability + beam time at a set of existing </a:t>
            </a:r>
            <a:r>
              <a:rPr lang="en" b="1"/>
              <a:t>test</a:t>
            </a:r>
            <a:r>
              <a:rPr lang="en"/>
              <a:t> facilities (e.g. current DOE test facilities)</a:t>
            </a:r>
            <a:endParaRPr/>
          </a:p>
          <a:p>
            <a:pPr marL="1371600" lvl="2" indent="-304165" algn="l" rtl="0">
              <a:spcBef>
                <a:spcPts val="0"/>
              </a:spcBef>
              <a:spcAft>
                <a:spcPts val="0"/>
              </a:spcAft>
              <a:buSzPct val="100000"/>
              <a:buChar char="■"/>
            </a:pPr>
            <a:r>
              <a:rPr lang="en"/>
              <a:t>With or without increased level of coordination / transferability across test facilities (e.g. a la BeamNetUS)?</a:t>
            </a:r>
            <a:br>
              <a:rPr lang="en"/>
            </a:br>
            <a:endParaRPr/>
          </a:p>
          <a:p>
            <a:pPr marL="914400" lvl="1" indent="-304165" algn="l" rtl="0">
              <a:spcBef>
                <a:spcPts val="0"/>
              </a:spcBef>
              <a:spcAft>
                <a:spcPts val="0"/>
              </a:spcAft>
              <a:buSzPct val="100000"/>
              <a:buChar char="○"/>
            </a:pPr>
            <a:r>
              <a:rPr lang="en"/>
              <a:t>Allocate more beam time / funding for infrastructure at existing DOE </a:t>
            </a:r>
            <a:r>
              <a:rPr lang="en" b="1"/>
              <a:t>user</a:t>
            </a:r>
            <a:r>
              <a:rPr lang="en"/>
              <a:t> facilities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373</Words>
  <Application>Microsoft Macintosh PowerPoint</Application>
  <PresentationFormat>On-screen Show (16:9)</PresentationFormat>
  <Paragraphs>24</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Lato</vt:lpstr>
      <vt:lpstr>Simple Light</vt:lpstr>
      <vt:lpstr>Day 3</vt:lpstr>
      <vt:lpstr>Revisit Workshop / White Paper Goals</vt:lpstr>
      <vt:lpstr>AIML Test Facility White Paper - Follow on questions from Day 2</vt:lpstr>
      <vt:lpstr>Possible white paper outline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Edelen, Auralee Linscott</cp:lastModifiedBy>
  <cp:revision>1</cp:revision>
  <dcterms:modified xsi:type="dcterms:W3CDTF">2026-07-17T17:07:23Z</dcterms:modified>
</cp:coreProperties>
</file>