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5"/>
  </p:notesMasterIdLst>
  <p:sldIdLst>
    <p:sldId id="265" r:id="rId2"/>
    <p:sldId id="266" r:id="rId3"/>
    <p:sldId id="267" r:id="rId4"/>
  </p:sldIdLst>
  <p:sldSz cx="9144000" cy="5143500" type="screen16x9"/>
  <p:notesSz cx="6858000" cy="9144000"/>
  <p:embeddedFontLst>
    <p:embeddedFont>
      <p:font typeface="Lato" panose="020F0502020204030203" pitchFamily="3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54" d="100"/>
          <a:sy n="154" d="100"/>
        </p:scale>
        <p:origin x="888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823c8a3e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823c8a3e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4e3187cad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4e3187cad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823c8a3ec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823c8a3ec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CET-II One Column Bullets">
  <p:cSld name="FACET-II One Column Bullets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0026"/>
            <a:ext cx="82296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24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52" name="Google Shape;52;p13"/>
          <p:cNvCxnSpPr/>
          <p:nvPr/>
        </p:nvCxnSpPr>
        <p:spPr>
          <a:xfrm>
            <a:off x="0" y="695351"/>
            <a:ext cx="8686800" cy="0"/>
          </a:xfrm>
          <a:prstGeom prst="straightConnector1">
            <a:avLst/>
          </a:prstGeom>
          <a:noFill/>
          <a:ln w="7150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" name="Google Shape;53;p13"/>
          <p:cNvSpPr txBox="1">
            <a:spLocks noGrp="1"/>
          </p:cNvSpPr>
          <p:nvPr>
            <p:ph type="ftr" idx="11"/>
          </p:nvPr>
        </p:nvSpPr>
        <p:spPr>
          <a:xfrm>
            <a:off x="1142382" y="4934883"/>
            <a:ext cx="6115200" cy="2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572500" y="4934884"/>
            <a:ext cx="514500" cy="2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57200" y="800100"/>
            <a:ext cx="8229600" cy="3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2000"/>
              <a:buFont typeface="Arial"/>
              <a:buChar char="•"/>
              <a:defRPr sz="1700">
                <a:solidFill>
                  <a:srgbClr val="3F3F3F"/>
                </a:solidFill>
              </a:defRPr>
            </a:lvl1pPr>
            <a:lvl2pPr marL="914400" lvl="1" indent="-3365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700"/>
              <a:buFont typeface="Lato"/>
              <a:buChar char="-"/>
              <a:defRPr sz="1400">
                <a:solidFill>
                  <a:srgbClr val="3F3F3F"/>
                </a:solidFill>
              </a:defRPr>
            </a:lvl2pPr>
            <a:lvl3pPr marL="1371600" lvl="2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5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300"/>
              <a:buFont typeface="Lato"/>
              <a:buChar char="-"/>
              <a:defRPr>
                <a:solidFill>
                  <a:srgbClr val="3F3F3F"/>
                </a:solidFill>
              </a:defRPr>
            </a:lvl4pPr>
            <a:lvl5pPr marL="2286000" lvl="4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300"/>
              <a:buChar char="•"/>
              <a:defRPr i="0">
                <a:solidFill>
                  <a:srgbClr val="3F3F3F"/>
                </a:solidFill>
              </a:defRPr>
            </a:lvl5pPr>
            <a:lvl6pPr marL="2743200" lvl="5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8020" cy="93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" y="616458"/>
            <a:ext cx="8685293" cy="20269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81036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8109000" cy="3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 sz="2200"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 sz="1800"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311700" y="23569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Day 2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197400" y="709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20"/>
              <a:t>AIML Test Facility White Paper - Recap from Day 1</a:t>
            </a:r>
            <a:endParaRPr sz="1720"/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90275" y="352700"/>
            <a:ext cx="9003600" cy="38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highlight>
                  <a:schemeClr val="lt1"/>
                </a:highlight>
              </a:rPr>
              <a:t>Need for and benefits of a test facility </a:t>
            </a:r>
            <a:br>
              <a:rPr lang="en" sz="900" b="1">
                <a:solidFill>
                  <a:schemeClr val="dk1"/>
                </a:solidFill>
                <a:highlight>
                  <a:schemeClr val="lt1"/>
                </a:highlight>
              </a:rPr>
            </a:br>
            <a:r>
              <a:rPr lang="en" sz="900">
                <a:solidFill>
                  <a:schemeClr val="dk1"/>
                </a:solidFill>
                <a:highlight>
                  <a:schemeClr val="lt1"/>
                </a:highlight>
              </a:rPr>
              <a:t>Heard about many common software stacks and types of challenges</a:t>
            </a:r>
            <a:br>
              <a:rPr lang="en" sz="900">
                <a:solidFill>
                  <a:schemeClr val="dk1"/>
                </a:solidFill>
                <a:highlight>
                  <a:schemeClr val="lt1"/>
                </a:highlight>
              </a:rPr>
            </a:br>
            <a:r>
              <a:rPr lang="en" sz="900">
                <a:solidFill>
                  <a:schemeClr val="dk1"/>
                </a:solidFill>
                <a:highlight>
                  <a:schemeClr val="lt1"/>
                </a:highlight>
              </a:rPr>
              <a:t>→ What aspects of methodology / hardware / software stacks etc could be tested at a test facility? What is and is not transferable?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High-dimensional inverse problems with underlying physics models, continuous control in high dimension within safety margins, simulation → surrogate → model calibration (sim2real)→ use in model based control (methodology and software stack), understanding systematics</a:t>
            </a:r>
            <a:endParaRPr sz="9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What are the current pain points that could be alleviated by having a fully AI integrated test facility?</a:t>
            </a:r>
            <a:endParaRPr sz="900">
              <a:solidFill>
                <a:schemeClr val="dk1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</a:rPr>
              <a:t>Beam time (priority), flexibility to adjust components, legacy software stacks/ compute (high barrier to entry), reduce risk of implementing new tools/software etc at individual facilities (can test different options and show ROI at test facility)</a:t>
            </a:r>
            <a:endParaRPr sz="900" i="1">
              <a:solidFill>
                <a:srgbClr val="1155CC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</a:rPr>
              <a:t>Ability to test full systems integration is limited (e.g. anomaly detection coupled to online modeling and online control)</a:t>
            </a:r>
            <a:endParaRPr sz="900" i="1">
              <a:solidFill>
                <a:srgbClr val="1155CC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</a:rPr>
              <a:t>Testing generalization across operating modes (including high-consequence cases); e.g. low to high consequence → need to ensure system is robust and can’t test on high consequence system</a:t>
            </a:r>
            <a:endParaRPr sz="900" i="1">
              <a:solidFill>
                <a:srgbClr val="1155CC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</a:rPr>
              <a:t>Agentic workflows: numerous approaches (e.g. skills vs. models) to examine and many guardrails needed → need comprehensive system testing</a:t>
            </a:r>
            <a:endParaRPr sz="900" i="1">
              <a:solidFill>
                <a:srgbClr val="1155CC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</a:rPr>
              <a:t>Cross-facility workflows, software, algorithms: clearly there are places to cross-coordinate and would be useful to have a dedicated testing platform for these (vs. all developing separately)</a:t>
            </a:r>
            <a:endParaRPr sz="900" i="1">
              <a:solidFill>
                <a:srgbClr val="1155CC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</a:rPr>
              <a:t>Transition to operations workflows: user interfaces, tool robustness (time intensive), training ops, etc; testing out methodology and processes around TTO </a:t>
            </a:r>
            <a:endParaRPr sz="900" i="1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Are there workforce development / training needs you think could be helped with an AI/ML Test Facility?</a:t>
            </a:r>
            <a:endParaRPr sz="9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highlight>
                  <a:schemeClr val="lt1"/>
                </a:highlight>
              </a:rPr>
              <a:t>Desired facility capabilities / features</a:t>
            </a:r>
            <a:endParaRPr sz="900" b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Fully-featured virtual accelerator/digital twin → available for testing ahead of time (in realistic container) → benchmark platform as well as pre-shift testing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Ability to benchmark across different methods in a 1-1 comparable way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Full HPC integration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Ability to bring in different software stacks easily (has to also translate back to home facility)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Rapid access preserved alongside longer campaigns for short high-priority tests - long blocks of time less useful than single shifts every two weeks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Representative infrastructure to test accelerator + user beamline controls and software stacks (including heterogeneous sub-systems); e.g. photon beamline at facility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457200" lvl="0" indent="-2857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900"/>
              <a:buChar char="●"/>
            </a:pPr>
            <a:r>
              <a:rPr lang="en" sz="900" i="1">
                <a:solidFill>
                  <a:srgbClr val="1155CC"/>
                </a:solidFill>
                <a:highlight>
                  <a:schemeClr val="lt1"/>
                </a:highlight>
              </a:rPr>
              <a:t>Support for systems integration / testing: make it easier to test anomaly detection + online models, tuning, analysis, agentic workflows etc</a:t>
            </a:r>
            <a:endParaRPr sz="900" i="1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i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Next Session: AI/ML Applications and Accelerators</a:t>
            </a:r>
            <a:endParaRPr sz="3300"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275325" y="8927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parts of the development process could an AI/ML test facility have helped with?</a:t>
            </a:r>
            <a:br>
              <a:rPr lang="en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were the pain points encountered during development? How can these help inform what a dedicated AI/ML integrated test facility should look like?</a:t>
            </a:r>
            <a:br>
              <a:rPr lang="en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Looking forward: what capabilities do you want to enable that are difficult or impossible to develop/test/use today? What are the barriers?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Macintosh PowerPoint</Application>
  <PresentationFormat>On-screen Show (16:9)</PresentationFormat>
  <Paragraphs>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Lato</vt:lpstr>
      <vt:lpstr>Simple Light</vt:lpstr>
      <vt:lpstr>Day 2</vt:lpstr>
      <vt:lpstr>AIML Test Facility White Paper - Recap from Day 1</vt:lpstr>
      <vt:lpstr>Next Session: AI/ML Applications and Accelerators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Edelen, Auralee Linscott</cp:lastModifiedBy>
  <cp:revision>1</cp:revision>
  <dcterms:modified xsi:type="dcterms:W3CDTF">2026-07-16T16:01:59Z</dcterms:modified>
</cp:coreProperties>
</file>