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6858000" cy="9144000"/>
  <p:embeddedFontLst>
    <p:embeddedFont>
      <p:font typeface="Lato" panose="020F0502020204030203" pitchFamily="34" charset="0"/>
      <p:regular r:id="rId12"/>
      <p:bold r:id="rId13"/>
      <p:italic r:id="rId14"/>
      <p:boldItalic r:id="rId15"/>
    </p:embeddedFont>
    <p:embeddedFont>
      <p:font typeface="Roboto" panose="02000000000000000000" pitchFamily="2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 varScale="1">
        <p:scale>
          <a:sx n="154" d="100"/>
          <a:sy n="154" d="100"/>
        </p:scale>
        <p:origin x="888" y="1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f515865ea1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f515865ea1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f7bb787bd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f7bb787bd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f7bb787bd9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f7bb787bd9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f515865ea1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f515865ea1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f7bb787bd9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f7bb787bd9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f7bb787bd9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f7bb787bd9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f7fba58859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f7fba58859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f45fe2ae90_3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f45fe2ae90_3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ACET-II One Column Bullets">
  <p:cSld name="FACET-II One Column Bullets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57200" y="200026"/>
            <a:ext cx="8229600" cy="4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2400"/>
              <a:buFont typeface="Lato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cxnSp>
        <p:nvCxnSpPr>
          <p:cNvPr id="52" name="Google Shape;52;p13"/>
          <p:cNvCxnSpPr/>
          <p:nvPr/>
        </p:nvCxnSpPr>
        <p:spPr>
          <a:xfrm>
            <a:off x="0" y="695351"/>
            <a:ext cx="8686800" cy="0"/>
          </a:xfrm>
          <a:prstGeom prst="straightConnector1">
            <a:avLst/>
          </a:prstGeom>
          <a:noFill/>
          <a:ln w="7150" cap="flat" cmpd="sng">
            <a:solidFill>
              <a:srgbClr val="8C151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3" name="Google Shape;53;p13"/>
          <p:cNvSpPr txBox="1">
            <a:spLocks noGrp="1"/>
          </p:cNvSpPr>
          <p:nvPr>
            <p:ph type="ftr" idx="11"/>
          </p:nvPr>
        </p:nvSpPr>
        <p:spPr>
          <a:xfrm>
            <a:off x="1142382" y="4934883"/>
            <a:ext cx="6115200" cy="2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sldNum" idx="12"/>
          </p:nvPr>
        </p:nvSpPr>
        <p:spPr>
          <a:xfrm>
            <a:off x="8572500" y="4934884"/>
            <a:ext cx="514500" cy="2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0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1"/>
          </p:nvPr>
        </p:nvSpPr>
        <p:spPr>
          <a:xfrm>
            <a:off x="457200" y="800100"/>
            <a:ext cx="8229600" cy="38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C1515"/>
              </a:buClr>
              <a:buSzPts val="2000"/>
              <a:buFont typeface="Arial"/>
              <a:buChar char="•"/>
              <a:defRPr sz="1700">
                <a:solidFill>
                  <a:srgbClr val="3F3F3F"/>
                </a:solidFill>
              </a:defRPr>
            </a:lvl1pPr>
            <a:lvl2pPr marL="914400" lvl="1" indent="-3365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C1515"/>
              </a:buClr>
              <a:buSzPts val="1700"/>
              <a:buFont typeface="Lato"/>
              <a:buChar char="-"/>
              <a:defRPr sz="1400">
                <a:solidFill>
                  <a:srgbClr val="3F3F3F"/>
                </a:solidFill>
              </a:defRPr>
            </a:lvl2pPr>
            <a:lvl3pPr marL="1371600" lvl="2" indent="-3238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C1515"/>
              </a:buClr>
              <a:buSzPts val="1500"/>
              <a:buChar char="•"/>
              <a:defRPr>
                <a:solidFill>
                  <a:srgbClr val="3F3F3F"/>
                </a:solidFill>
              </a:defRPr>
            </a:lvl3pPr>
            <a:lvl4pPr marL="1828800" lvl="3" indent="-3111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C1515"/>
              </a:buClr>
              <a:buSzPts val="1300"/>
              <a:buFont typeface="Lato"/>
              <a:buChar char="-"/>
              <a:defRPr>
                <a:solidFill>
                  <a:srgbClr val="3F3F3F"/>
                </a:solidFill>
              </a:defRPr>
            </a:lvl4pPr>
            <a:lvl5pPr marL="2286000" lvl="4" indent="-3111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C1515"/>
              </a:buClr>
              <a:buSzPts val="1300"/>
              <a:buChar char="•"/>
              <a:defRPr i="0">
                <a:solidFill>
                  <a:srgbClr val="3F3F3F"/>
                </a:solidFill>
              </a:defRPr>
            </a:lvl5pPr>
            <a:lvl6pPr marL="2743200" lvl="5" indent="-30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marL="3200400" lvl="6" indent="-30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marL="3657600" lvl="7" indent="-30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marL="4114800" lvl="8" indent="-30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86000" y="0"/>
            <a:ext cx="6858020" cy="939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" y="616458"/>
            <a:ext cx="8685293" cy="202692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4"/>
          <p:cNvSpPr txBox="1">
            <a:spLocks noGrp="1"/>
          </p:cNvSpPr>
          <p:nvPr>
            <p:ph type="sldNum" idx="12"/>
          </p:nvPr>
        </p:nvSpPr>
        <p:spPr>
          <a:xfrm>
            <a:off x="8566150" y="4738688"/>
            <a:ext cx="318900" cy="4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57600" rIns="72000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451822" y="96818"/>
            <a:ext cx="8103600" cy="56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457200" y="932688"/>
            <a:ext cx="8109000" cy="37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2400"/>
              <a:buNone/>
              <a:defRPr/>
            </a:lvl1pPr>
            <a:lvl2pPr marL="914400" lvl="1" indent="-396240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rgbClr val="981E32"/>
              </a:buClr>
              <a:buSzPts val="2640"/>
              <a:buChar char="•"/>
              <a:defRPr sz="2200"/>
            </a:lvl2pPr>
            <a:lvl3pPr marL="1371600" lvl="2" indent="-3810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2400"/>
              <a:buChar char="-"/>
              <a:defRPr/>
            </a:lvl3pPr>
            <a:lvl4pPr marL="1828800" lvl="3" indent="-36576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2160"/>
              <a:buChar char="•"/>
              <a:defRPr sz="1800"/>
            </a:lvl4pPr>
            <a:lvl5pPr marL="2286000" lvl="4" indent="-35052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1920"/>
              <a:buChar char="-"/>
              <a:defRPr sz="16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480"/>
              <a:t>Dedicated AI/ML Accelerator Test Facility Workshop</a:t>
            </a:r>
            <a:endParaRPr sz="4480"/>
          </a:p>
        </p:txBody>
      </p:sp>
      <p:sp>
        <p:nvSpPr>
          <p:cNvPr id="67" name="Google Shape;67;p1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July 15th-17th, 2026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oogle Shape;72;p16"/>
          <p:cNvGrpSpPr/>
          <p:nvPr/>
        </p:nvGrpSpPr>
        <p:grpSpPr>
          <a:xfrm>
            <a:off x="4611100" y="182725"/>
            <a:ext cx="2206649" cy="3103101"/>
            <a:chOff x="4231025" y="2010075"/>
            <a:chExt cx="2206649" cy="3103101"/>
          </a:xfrm>
        </p:grpSpPr>
        <p:pic>
          <p:nvPicPr>
            <p:cNvPr id="73" name="Google Shape;73;p1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231025" y="2010075"/>
              <a:ext cx="2206649" cy="31031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4" name="Google Shape;74;p16"/>
            <p:cNvSpPr txBox="1"/>
            <p:nvPr/>
          </p:nvSpPr>
          <p:spPr>
            <a:xfrm>
              <a:off x="4322969" y="2102019"/>
              <a:ext cx="1809900" cy="180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5150" tIns="55150" rIns="55150" bIns="551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45"/>
                <a:t> </a:t>
              </a:r>
              <a:endParaRPr sz="845"/>
            </a:p>
          </p:txBody>
        </p:sp>
      </p:grpSp>
      <p:grpSp>
        <p:nvGrpSpPr>
          <p:cNvPr id="75" name="Google Shape;75;p16"/>
          <p:cNvGrpSpPr/>
          <p:nvPr/>
        </p:nvGrpSpPr>
        <p:grpSpPr>
          <a:xfrm>
            <a:off x="6858024" y="182737"/>
            <a:ext cx="2206630" cy="3103074"/>
            <a:chOff x="152400" y="152400"/>
            <a:chExt cx="3657600" cy="5143500"/>
          </a:xfrm>
        </p:grpSpPr>
        <p:pic>
          <p:nvPicPr>
            <p:cNvPr id="76" name="Google Shape;76;p1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52400" y="152400"/>
              <a:ext cx="3657600" cy="5143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7" name="Google Shape;77;p16"/>
            <p:cNvSpPr txBox="1"/>
            <p:nvPr/>
          </p:nvSpPr>
          <p:spPr>
            <a:xfrm>
              <a:off x="304800" y="304800"/>
              <a:ext cx="3000000" cy="300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5175" tIns="55175" rIns="55175" bIns="551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45"/>
                <a:t> </a:t>
              </a:r>
              <a:endParaRPr sz="845"/>
            </a:p>
          </p:txBody>
        </p:sp>
      </p:grpSp>
      <p:sp>
        <p:nvSpPr>
          <p:cNvPr id="78" name="Google Shape;78;p16"/>
          <p:cNvSpPr txBox="1"/>
          <p:nvPr/>
        </p:nvSpPr>
        <p:spPr>
          <a:xfrm>
            <a:off x="236025" y="244450"/>
            <a:ext cx="42102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8C1515"/>
                </a:solidFill>
              </a:rPr>
              <a:t>Emergency Information</a:t>
            </a:r>
            <a:endParaRPr sz="2200">
              <a:solidFill>
                <a:srgbClr val="8C1515"/>
              </a:solidFill>
            </a:endParaRPr>
          </a:p>
        </p:txBody>
      </p:sp>
      <p:sp>
        <p:nvSpPr>
          <p:cNvPr id="79" name="Google Shape;79;p16"/>
          <p:cNvSpPr txBox="1"/>
          <p:nvPr/>
        </p:nvSpPr>
        <p:spPr>
          <a:xfrm>
            <a:off x="205400" y="923150"/>
            <a:ext cx="3846900" cy="37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8C1515"/>
                </a:solidFill>
              </a:rPr>
              <a:t>Fire​</a:t>
            </a:r>
            <a:endParaRPr sz="1600">
              <a:solidFill>
                <a:srgbClr val="8C1515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Evacuate - Be aware of building exits​</a:t>
            </a:r>
            <a:endParaRPr>
              <a:solidFill>
                <a:schemeClr val="dk2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Follow building residents to the assembly area​</a:t>
            </a:r>
            <a:endParaRPr>
              <a:solidFill>
                <a:schemeClr val="dk2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Do not leave until you are accounted for, and have been instructed to do so​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8C1515"/>
                </a:solidFill>
              </a:rPr>
              <a:t>Earthquake​</a:t>
            </a:r>
            <a:endParaRPr sz="1600">
              <a:solidFill>
                <a:srgbClr val="8C1515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Remain in building - duck, cover, and hold position​</a:t>
            </a:r>
            <a:endParaRPr>
              <a:solidFill>
                <a:schemeClr val="dk2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When shaking stops, evacuate building via a safe route to the assembly area​</a:t>
            </a:r>
            <a:endParaRPr>
              <a:solidFill>
                <a:schemeClr val="dk2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Do not leave until you are accounted for, and have been instructed to do so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80" name="Google Shape;80;p16"/>
          <p:cNvSpPr txBox="1"/>
          <p:nvPr/>
        </p:nvSpPr>
        <p:spPr>
          <a:xfrm>
            <a:off x="5023975" y="3365825"/>
            <a:ext cx="4340400" cy="14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8C1515"/>
                </a:solidFill>
              </a:rPr>
              <a:t>Incident Notification</a:t>
            </a:r>
            <a:endParaRPr sz="1600">
              <a:solidFill>
                <a:srgbClr val="8C1515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Dial </a:t>
            </a:r>
            <a:r>
              <a:rPr lang="en" sz="1600">
                <a:solidFill>
                  <a:srgbClr val="8C1515"/>
                </a:solidFill>
              </a:rPr>
              <a:t>911 or 9-911 </a:t>
            </a:r>
            <a:r>
              <a:rPr lang="en" sz="1600">
                <a:solidFill>
                  <a:schemeClr val="dk2"/>
                </a:solidFill>
              </a:rPr>
              <a:t>from any SLAC landline:</a:t>
            </a:r>
            <a:endParaRPr sz="1600">
              <a:solidFill>
                <a:schemeClr val="dk2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Connects you to dispatch center</a:t>
            </a:r>
            <a:endParaRPr>
              <a:solidFill>
                <a:schemeClr val="dk2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Activates an alarm at SLAC Main Gate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>
            <a:spLocks noGrp="1"/>
          </p:cNvSpPr>
          <p:nvPr>
            <p:ph type="title"/>
          </p:nvPr>
        </p:nvSpPr>
        <p:spPr>
          <a:xfrm>
            <a:off x="231975" y="8054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020" b="1"/>
              <a:t>Workshop Purpose</a:t>
            </a:r>
            <a:endParaRPr sz="2020" b="1"/>
          </a:p>
        </p:txBody>
      </p:sp>
      <p:sp>
        <p:nvSpPr>
          <p:cNvPr id="86" name="Google Shape;86;p17"/>
          <p:cNvSpPr txBox="1">
            <a:spLocks noGrp="1"/>
          </p:cNvSpPr>
          <p:nvPr>
            <p:ph type="body" idx="1"/>
          </p:nvPr>
        </p:nvSpPr>
        <p:spPr>
          <a:xfrm>
            <a:off x="311700" y="580750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en" sz="1418">
                <a:solidFill>
                  <a:schemeClr val="dk1"/>
                </a:solidFill>
                <a:highlight>
                  <a:srgbClr val="FFFFFF"/>
                </a:highlight>
              </a:rPr>
              <a:t>There is growing interest across the accelerator and AI/ML community in an accelerator facility purpose-built and dedicated to AI/ML testing and operations</a:t>
            </a:r>
            <a:endParaRPr sz="1418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endParaRPr sz="1418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en" sz="1418">
                <a:solidFill>
                  <a:schemeClr val="dk1"/>
                </a:solidFill>
                <a:highlight>
                  <a:srgbClr val="FFFFFF"/>
                </a:highlight>
              </a:rPr>
              <a:t>Workshop brings together experts in AI/ML, accelerator-based science, and operations, with the aim to  answer the following questions:</a:t>
            </a:r>
            <a:endParaRPr sz="1418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318611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18"/>
              <a:buAutoNum type="arabicPeriod"/>
            </a:pPr>
            <a:r>
              <a:rPr lang="en" sz="1418" b="1">
                <a:solidFill>
                  <a:schemeClr val="dk1"/>
                </a:solidFill>
                <a:highlight>
                  <a:srgbClr val="FFFFFF"/>
                </a:highlight>
              </a:rPr>
              <a:t>What would the benefit of such a facility be to the broader community?</a:t>
            </a:r>
            <a:endParaRPr sz="1418" b="1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45720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18" i="1">
                <a:solidFill>
                  <a:schemeClr val="dk1"/>
                </a:solidFill>
                <a:highlight>
                  <a:schemeClr val="lt1"/>
                </a:highlight>
              </a:rPr>
              <a:t>What capabilities would be useful to test at such a facility? What current practical / science</a:t>
            </a:r>
            <a:endParaRPr sz="1418" i="1">
              <a:solidFill>
                <a:schemeClr val="dk1"/>
              </a:solidFill>
              <a:highlight>
                <a:schemeClr val="lt1"/>
              </a:highlight>
            </a:endParaRPr>
          </a:p>
          <a:p>
            <a:pPr marL="457200" lvl="0" indent="45720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18" i="1">
                <a:solidFill>
                  <a:schemeClr val="dk1"/>
                </a:solidFill>
                <a:highlight>
                  <a:schemeClr val="lt1"/>
                </a:highlight>
              </a:rPr>
              <a:t>challenges would a dedicated AIML test facility help overcome? What user science would be</a:t>
            </a:r>
            <a:endParaRPr sz="1418" i="1">
              <a:solidFill>
                <a:schemeClr val="dk1"/>
              </a:solidFill>
              <a:highlight>
                <a:schemeClr val="lt1"/>
              </a:highlight>
            </a:endParaRPr>
          </a:p>
          <a:p>
            <a:pPr marL="457200" lvl="0" indent="45720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18" i="1">
                <a:solidFill>
                  <a:schemeClr val="dk1"/>
                </a:solidFill>
                <a:highlight>
                  <a:schemeClr val="lt1"/>
                </a:highlight>
              </a:rPr>
              <a:t>enabled that cannot be done today?</a:t>
            </a:r>
            <a:endParaRPr sz="1418" i="1">
              <a:solidFill>
                <a:schemeClr val="dk1"/>
              </a:solidFill>
              <a:highlight>
                <a:schemeClr val="lt1"/>
              </a:highlight>
            </a:endParaRPr>
          </a:p>
          <a:p>
            <a:pPr marL="457200" lvl="0" indent="-318611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18"/>
              <a:buAutoNum type="arabicPeriod"/>
            </a:pPr>
            <a:r>
              <a:rPr lang="en" sz="1418" b="1">
                <a:solidFill>
                  <a:schemeClr val="dk1"/>
                </a:solidFill>
                <a:highlight>
                  <a:schemeClr val="lt1"/>
                </a:highlight>
              </a:rPr>
              <a:t>What would be required to realize a fully AI/ML-integrated accelerator test facility? </a:t>
            </a:r>
            <a:endParaRPr sz="1418" b="1">
              <a:solidFill>
                <a:schemeClr val="dk1"/>
              </a:solidFill>
              <a:highlight>
                <a:schemeClr val="lt1"/>
              </a:highlight>
            </a:endParaRPr>
          </a:p>
          <a:p>
            <a:pPr marL="914400" lvl="0" indent="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18" i="1">
                <a:solidFill>
                  <a:schemeClr val="dk1"/>
                </a:solidFill>
                <a:highlight>
                  <a:schemeClr val="lt1"/>
                </a:highlight>
              </a:rPr>
              <a:t>What would the hardware, software, operating/governing principles, workforce / support, etc… look like? How can we enable transferability across facilities?</a:t>
            </a:r>
            <a:endParaRPr sz="1418" i="1">
              <a:solidFill>
                <a:schemeClr val="dk1"/>
              </a:solidFill>
              <a:highlight>
                <a:schemeClr val="lt1"/>
              </a:highlight>
            </a:endParaRPr>
          </a:p>
          <a:p>
            <a:pPr marL="0" lvl="0" indent="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endParaRPr sz="1418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en" sz="1418" b="1">
                <a:solidFill>
                  <a:srgbClr val="1155CC"/>
                </a:solidFill>
                <a:highlight>
                  <a:srgbClr val="FFFFFF"/>
                </a:highlight>
              </a:rPr>
              <a:t>We will develop a </a:t>
            </a:r>
            <a:r>
              <a:rPr lang="en" sz="1418" b="1" u="sng">
                <a:solidFill>
                  <a:srgbClr val="1155CC"/>
                </a:solidFill>
                <a:highlight>
                  <a:srgbClr val="FFFFFF"/>
                </a:highlight>
              </a:rPr>
              <a:t>public-facing white paper</a:t>
            </a:r>
            <a:r>
              <a:rPr lang="en" sz="1418" b="1">
                <a:solidFill>
                  <a:srgbClr val="1155CC"/>
                </a:solidFill>
                <a:highlight>
                  <a:srgbClr val="FFFFFF"/>
                </a:highlight>
              </a:rPr>
              <a:t> articulating the need, roadmap toward, and benefits of a fully AI/ML integrated test facility. </a:t>
            </a:r>
            <a:br>
              <a:rPr lang="en" sz="1418">
                <a:solidFill>
                  <a:schemeClr val="dk1"/>
                </a:solidFill>
                <a:highlight>
                  <a:srgbClr val="FFFFFF"/>
                </a:highlight>
              </a:rPr>
            </a:br>
            <a:endParaRPr sz="918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en" sz="1418">
                <a:solidFill>
                  <a:schemeClr val="dk1"/>
                </a:solidFill>
                <a:highlight>
                  <a:srgbClr val="FFFFFF"/>
                </a:highlight>
              </a:rPr>
              <a:t>Report/roadmap are intended to be general: we expect that multiple AI/ML integrated test facilities will serve different science cases</a:t>
            </a:r>
            <a:endParaRPr sz="1418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228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8"/>
              <a:buFont typeface="Arial"/>
              <a:buNone/>
            </a:pPr>
            <a:r>
              <a:rPr lang="en" sz="1464">
                <a:solidFill>
                  <a:srgbClr val="777777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endParaRPr sz="1464">
              <a:solidFill>
                <a:srgbClr val="777777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1018"/>
              <a:buNone/>
            </a:pPr>
            <a:endParaRPr sz="2065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>
            <a:spLocks noGrp="1"/>
          </p:cNvSpPr>
          <p:nvPr>
            <p:ph type="title"/>
          </p:nvPr>
        </p:nvSpPr>
        <p:spPr>
          <a:xfrm>
            <a:off x="115125" y="465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020" b="1">
                <a:solidFill>
                  <a:srgbClr val="980000"/>
                </a:solidFill>
              </a:rPr>
              <a:t>Workshop Themes / Sessions</a:t>
            </a:r>
            <a:endParaRPr sz="2020" b="1">
              <a:solidFill>
                <a:srgbClr val="980000"/>
              </a:solidFill>
            </a:endParaRPr>
          </a:p>
        </p:txBody>
      </p:sp>
      <p:sp>
        <p:nvSpPr>
          <p:cNvPr id="92" name="Google Shape;92;p18"/>
          <p:cNvSpPr txBox="1"/>
          <p:nvPr/>
        </p:nvSpPr>
        <p:spPr>
          <a:xfrm>
            <a:off x="480100" y="802625"/>
            <a:ext cx="3026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sp>
        <p:nvSpPr>
          <p:cNvPr id="93" name="Google Shape;93;p18"/>
          <p:cNvSpPr txBox="1"/>
          <p:nvPr/>
        </p:nvSpPr>
        <p:spPr>
          <a:xfrm>
            <a:off x="115125" y="555700"/>
            <a:ext cx="8991300" cy="13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i="1">
                <a:solidFill>
                  <a:srgbClr val="3D85C6"/>
                </a:solidFill>
              </a:rPr>
              <a:t>Focus is on prospects around accelerator-based test facilities AND connections to other complex systems (e.g. tokamaks)</a:t>
            </a:r>
            <a:endParaRPr sz="1500" i="1">
              <a:solidFill>
                <a:srgbClr val="3D85C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i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3D85C6"/>
                </a:solidFill>
              </a:rPr>
              <a:t>Heavy emphasis on discussion!</a:t>
            </a:r>
            <a:endParaRPr sz="1500">
              <a:solidFill>
                <a:srgbClr val="3D85C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</a:endParaRPr>
          </a:p>
        </p:txBody>
      </p:sp>
      <p:sp>
        <p:nvSpPr>
          <p:cNvPr id="94" name="Google Shape;94;p18"/>
          <p:cNvSpPr txBox="1"/>
          <p:nvPr/>
        </p:nvSpPr>
        <p:spPr>
          <a:xfrm>
            <a:off x="234500" y="1803400"/>
            <a:ext cx="3670200" cy="29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u="sng">
                <a:solidFill>
                  <a:schemeClr val="dk2"/>
                </a:solidFill>
              </a:rPr>
              <a:t>Several Sessions:</a:t>
            </a:r>
            <a:endParaRPr sz="1500" b="1" u="sng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</a:rPr>
              <a:t>Operation of science facilities:</a:t>
            </a:r>
            <a:endParaRPr sz="1500">
              <a:solidFill>
                <a:schemeClr val="dk2"/>
              </a:solidFill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Char char="●"/>
            </a:pPr>
            <a:r>
              <a:rPr lang="en" sz="1500">
                <a:solidFill>
                  <a:schemeClr val="dk2"/>
                </a:solidFill>
              </a:rPr>
              <a:t>Accelerators and tokamaks</a:t>
            </a:r>
            <a:endParaRPr sz="15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Char char="●"/>
            </a:pPr>
            <a:r>
              <a:rPr lang="en" sz="1500">
                <a:solidFill>
                  <a:schemeClr val="dk2"/>
                </a:solidFill>
              </a:rPr>
              <a:t>User challenges and needs</a:t>
            </a:r>
            <a:endParaRPr sz="15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</a:rPr>
              <a:t>AI/ML Applications and Accelerators</a:t>
            </a:r>
            <a:endParaRPr sz="15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</a:rPr>
              <a:t>AI/ML and Complex Systems Research</a:t>
            </a:r>
            <a:endParaRPr sz="15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</a:endParaRPr>
          </a:p>
        </p:txBody>
      </p:sp>
      <p:pic>
        <p:nvPicPr>
          <p:cNvPr id="95" name="Google Shape;9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38925" y="1546625"/>
            <a:ext cx="4139083" cy="359687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96" name="Google Shape;96;p18"/>
          <p:cNvSpPr txBox="1"/>
          <p:nvPr/>
        </p:nvSpPr>
        <p:spPr>
          <a:xfrm>
            <a:off x="4488300" y="1173725"/>
            <a:ext cx="2992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dk2"/>
                </a:solidFill>
              </a:rPr>
              <a:t>Example of questions to answer:</a:t>
            </a:r>
            <a:endParaRPr u="sng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9"/>
          <p:cNvSpPr txBox="1">
            <a:spLocks noGrp="1"/>
          </p:cNvSpPr>
          <p:nvPr>
            <p:ph type="title"/>
          </p:nvPr>
        </p:nvSpPr>
        <p:spPr>
          <a:xfrm>
            <a:off x="129550" y="423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20" b="1">
                <a:solidFill>
                  <a:srgbClr val="980000"/>
                </a:solidFill>
              </a:rPr>
              <a:t>Venue and Workshop Details</a:t>
            </a:r>
            <a:endParaRPr sz="1820" b="1">
              <a:solidFill>
                <a:srgbClr val="980000"/>
              </a:solidFill>
            </a:endParaRPr>
          </a:p>
        </p:txBody>
      </p:sp>
      <p:sp>
        <p:nvSpPr>
          <p:cNvPr id="102" name="Google Shape;102;p19"/>
          <p:cNvSpPr txBox="1">
            <a:spLocks noGrp="1"/>
          </p:cNvSpPr>
          <p:nvPr>
            <p:ph type="body" idx="1"/>
          </p:nvPr>
        </p:nvSpPr>
        <p:spPr>
          <a:xfrm>
            <a:off x="129550" y="682975"/>
            <a:ext cx="8937300" cy="431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238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When you join the Zoom connection, if you are in Redwood A/B/C/D (this room) do </a:t>
            </a:r>
            <a:r>
              <a:rPr lang="en" sz="1500" b="1"/>
              <a:t>not</a:t>
            </a:r>
            <a:r>
              <a:rPr lang="en" sz="1500"/>
              <a:t> join audio</a:t>
            </a:r>
            <a:endParaRPr sz="1500"/>
          </a:p>
          <a:p>
            <a:pPr marL="914400" lvl="1" indent="-3238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/>
              <a:t>The menu can be tricky</a:t>
            </a:r>
            <a:endParaRPr sz="1500">
              <a:solidFill>
                <a:srgbClr val="FF0000"/>
              </a:solidFill>
            </a:endParaRPr>
          </a:p>
          <a:p>
            <a:pPr marL="457200" lvl="0" indent="-3238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The microphones in this room are remarkably sensitive. They pick up typing, wrappers and side conversations.</a:t>
            </a:r>
            <a:endParaRPr sz="1500"/>
          </a:p>
          <a:p>
            <a:pPr marL="457200" lvl="0" indent="-3238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The workshop is in Redwood A/B</a:t>
            </a:r>
            <a:endParaRPr sz="1500"/>
          </a:p>
          <a:p>
            <a:pPr marL="457200" lvl="0" indent="-3238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Food and coffee are in Redwood B/C</a:t>
            </a:r>
            <a:endParaRPr sz="1500"/>
          </a:p>
          <a:p>
            <a:pPr marL="914400" lvl="1" indent="-3238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/>
              <a:t>If your registration says “in-person” there is lunch waiting for you.</a:t>
            </a:r>
            <a:endParaRPr sz="1500"/>
          </a:p>
          <a:p>
            <a:pPr marL="914400" lvl="1" indent="-3238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/>
              <a:t>Ask Brendan, Auralee or Nadya how to check your registration</a:t>
            </a:r>
            <a:endParaRPr sz="15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0"/>
          <p:cNvSpPr txBox="1">
            <a:spLocks noGrp="1"/>
          </p:cNvSpPr>
          <p:nvPr>
            <p:ph type="title"/>
          </p:nvPr>
        </p:nvSpPr>
        <p:spPr>
          <a:xfrm>
            <a:off x="152275" y="624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600" b="1">
                <a:solidFill>
                  <a:srgbClr val="980000"/>
                </a:solidFill>
              </a:rPr>
              <a:t>Schedule: talk sessions mixed with working / discussion sessions</a:t>
            </a:r>
            <a:endParaRPr sz="1600" b="1">
              <a:solidFill>
                <a:srgbClr val="980000"/>
              </a:solidFill>
            </a:endParaRPr>
          </a:p>
        </p:txBody>
      </p:sp>
      <p:pic>
        <p:nvPicPr>
          <p:cNvPr id="108" name="Google Shape;10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2425" y="387338"/>
            <a:ext cx="4471644" cy="4203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76625" y="1102638"/>
            <a:ext cx="4014525" cy="3653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09225" y="1423450"/>
            <a:ext cx="3921099" cy="355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1"/>
          <p:cNvSpPr txBox="1">
            <a:spLocks noGrp="1"/>
          </p:cNvSpPr>
          <p:nvPr>
            <p:ph type="title"/>
          </p:nvPr>
        </p:nvSpPr>
        <p:spPr>
          <a:xfrm>
            <a:off x="129550" y="423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20" b="1">
                <a:solidFill>
                  <a:srgbClr val="980000"/>
                </a:solidFill>
              </a:rPr>
              <a:t>Engagement Guidelines</a:t>
            </a:r>
            <a:endParaRPr sz="1820" b="1">
              <a:solidFill>
                <a:srgbClr val="980000"/>
              </a:solidFill>
            </a:endParaRPr>
          </a:p>
        </p:txBody>
      </p:sp>
      <p:sp>
        <p:nvSpPr>
          <p:cNvPr id="116" name="Google Shape;116;p21"/>
          <p:cNvSpPr txBox="1">
            <a:spLocks noGrp="1"/>
          </p:cNvSpPr>
          <p:nvPr>
            <p:ph type="body" idx="1"/>
          </p:nvPr>
        </p:nvSpPr>
        <p:spPr>
          <a:xfrm>
            <a:off x="129550" y="682975"/>
            <a:ext cx="8937300" cy="431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Hybrid event - raise hand and we will call on you</a:t>
            </a:r>
            <a:br>
              <a:rPr lang="en" sz="1500">
                <a:solidFill>
                  <a:srgbClr val="FF0000"/>
                </a:solidFill>
              </a:rPr>
            </a:br>
            <a:endParaRPr sz="1500">
              <a:solidFill>
                <a:srgbClr val="FF0000"/>
              </a:solidFill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Talks</a:t>
            </a:r>
            <a:endParaRPr sz="1500"/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/>
              <a:t>Purpose of the talks is to inform the broader discussions - we have a tight schedule and will keep exact time allotment for talks!</a:t>
            </a:r>
            <a:br>
              <a:rPr lang="en" sz="1500"/>
            </a:br>
            <a:endParaRPr sz="1500"/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/>
              <a:t>Please post your slides as soon as possible  or send to Brendan/Auralee</a:t>
            </a:r>
            <a:br>
              <a:rPr lang="en" sz="1500"/>
            </a:b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Critical / frank discussion is essential; please don’t be shy about speaking up</a:t>
            </a:r>
            <a:endParaRPr sz="1500"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 sz="1500"/>
              <a:t>Practical issues and barriers are just as important to discuss as AI/ML advances</a:t>
            </a:r>
            <a:br>
              <a:rPr lang="en" sz="1100"/>
            </a:br>
            <a:endParaRPr sz="1100"/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/>
              <a:t>Anyone can contribute to notes documents (see email for link)</a:t>
            </a:r>
            <a:br>
              <a:rPr lang="en" sz="1500"/>
            </a:b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We will have brief discussion sessions each morning / throughout the workshop to address any arising topics</a:t>
            </a:r>
            <a:br>
              <a:rPr lang="en" sz="1500"/>
            </a:b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Wrap up after workshop: Please continue working with us to finalize the report. All contributions welcome, even from non-attendees.</a:t>
            </a:r>
            <a:endParaRPr sz="15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2"/>
          <p:cNvSpPr txBox="1">
            <a:spLocks noGrp="1"/>
          </p:cNvSpPr>
          <p:nvPr>
            <p:ph type="title"/>
          </p:nvPr>
        </p:nvSpPr>
        <p:spPr>
          <a:xfrm>
            <a:off x="85250" y="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980000"/>
                </a:solidFill>
              </a:rPr>
              <a:t>Particle Accelerators </a:t>
            </a:r>
            <a:endParaRPr b="1">
              <a:solidFill>
                <a:srgbClr val="980000"/>
              </a:solidFill>
            </a:endParaRPr>
          </a:p>
        </p:txBody>
      </p:sp>
      <p:sp>
        <p:nvSpPr>
          <p:cNvPr id="122" name="Google Shape;122;p22"/>
          <p:cNvSpPr txBox="1">
            <a:spLocks noGrp="1"/>
          </p:cNvSpPr>
          <p:nvPr>
            <p:ph type="body" idx="1"/>
          </p:nvPr>
        </p:nvSpPr>
        <p:spPr>
          <a:xfrm>
            <a:off x="58450" y="572700"/>
            <a:ext cx="5085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04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Char char="●"/>
            </a:pPr>
            <a:r>
              <a:rPr lang="en" sz="1200" b="1">
                <a:solidFill>
                  <a:srgbClr val="666666"/>
                </a:solidFill>
              </a:rPr>
              <a:t>Play a key role in science, industry, and medicine</a:t>
            </a:r>
            <a:endParaRPr sz="1200" b="1">
              <a:solidFill>
                <a:srgbClr val="666666"/>
              </a:solidFill>
            </a:endParaRPr>
          </a:p>
          <a:p>
            <a:pPr marL="914400" lvl="1" indent="-304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Char char="○"/>
            </a:pPr>
            <a:r>
              <a:rPr lang="en" sz="1200">
                <a:solidFill>
                  <a:srgbClr val="666666"/>
                </a:solidFill>
              </a:rPr>
              <a:t>45 Nobel Prizes use accelerators</a:t>
            </a:r>
            <a:br>
              <a:rPr lang="en" sz="1200" b="1">
                <a:solidFill>
                  <a:srgbClr val="666666"/>
                </a:solidFill>
              </a:rPr>
            </a:br>
            <a:endParaRPr sz="1200" b="1">
              <a:solidFill>
                <a:srgbClr val="666666"/>
              </a:solidFill>
            </a:endParaRPr>
          </a:p>
          <a:p>
            <a:pPr marL="457200" lvl="0" indent="-304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Char char="●"/>
            </a:pPr>
            <a:r>
              <a:rPr lang="en" sz="1200" b="1">
                <a:solidFill>
                  <a:srgbClr val="666666"/>
                </a:solidFill>
              </a:rPr>
              <a:t>Wide range of  science missions and characteristics </a:t>
            </a:r>
            <a:endParaRPr sz="1200" b="1">
              <a:solidFill>
                <a:srgbClr val="666666"/>
              </a:solidFill>
            </a:endParaRPr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rgbClr val="666666"/>
              </a:solidFill>
            </a:endParaRPr>
          </a:p>
          <a:p>
            <a:pPr marL="457200" lvl="0" indent="-304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Char char="●"/>
            </a:pPr>
            <a:r>
              <a:rPr lang="en" sz="1200" b="1">
                <a:solidFill>
                  <a:srgbClr val="666666"/>
                </a:solidFill>
              </a:rPr>
              <a:t>Accelerators are complex systems: </a:t>
            </a:r>
            <a:r>
              <a:rPr lang="en" sz="1200">
                <a:solidFill>
                  <a:srgbClr val="666666"/>
                </a:solidFill>
              </a:rPr>
              <a:t>millions of variables, multiple timescales, multiple output objectives for experiments, need for rapid reconfiguration, nonlinear beam behavior, incomplete diagnostic information</a:t>
            </a:r>
            <a:br>
              <a:rPr lang="en" sz="1200">
                <a:solidFill>
                  <a:srgbClr val="666666"/>
                </a:solidFill>
              </a:rPr>
            </a:br>
            <a:endParaRPr sz="1200">
              <a:solidFill>
                <a:srgbClr val="666666"/>
              </a:solidFill>
            </a:endParaRPr>
          </a:p>
          <a:p>
            <a:pPr marL="457200" lvl="0" indent="-304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Char char="●"/>
            </a:pPr>
            <a:r>
              <a:rPr lang="en" sz="1200" b="1">
                <a:solidFill>
                  <a:srgbClr val="666666"/>
                </a:solidFill>
              </a:rPr>
              <a:t>The beam itself is an interesting high-dimensional target:</a:t>
            </a:r>
            <a:r>
              <a:rPr lang="en" sz="1200">
                <a:solidFill>
                  <a:srgbClr val="666666"/>
                </a:solidFill>
              </a:rPr>
              <a:t> partially observable 6-D position-momentum phase space</a:t>
            </a:r>
            <a:endParaRPr sz="1200">
              <a:solidFill>
                <a:srgbClr val="666666"/>
              </a:solidFill>
            </a:endParaRPr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rgbClr val="666666"/>
              </a:solidFill>
            </a:endParaRPr>
          </a:p>
          <a:p>
            <a:pPr marL="457200" lvl="0" indent="-304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Char char="●"/>
            </a:pPr>
            <a:r>
              <a:rPr lang="en" sz="1200" b="1">
                <a:solidFill>
                  <a:srgbClr val="666666"/>
                </a:solidFill>
              </a:rPr>
              <a:t>For new science: increasingly challenging beam parameters and dynamic control are needed </a:t>
            </a:r>
            <a:endParaRPr sz="1200" b="1">
              <a:solidFill>
                <a:srgbClr val="666666"/>
              </a:solidFill>
            </a:endParaRPr>
          </a:p>
          <a:p>
            <a:pPr marL="14605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666666"/>
                </a:solidFill>
              </a:rPr>
              <a:t> </a:t>
            </a:r>
            <a:br>
              <a:rPr lang="en" sz="1200">
                <a:solidFill>
                  <a:srgbClr val="666666"/>
                </a:solidFill>
              </a:rPr>
            </a:br>
            <a:endParaRPr sz="500">
              <a:solidFill>
                <a:srgbClr val="666666"/>
              </a:solidFill>
            </a:endParaRPr>
          </a:p>
          <a:p>
            <a:pPr marL="457200" lvl="0" indent="-304800" algn="l" rtl="0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Pts val="1200"/>
              <a:buChar char="●"/>
            </a:pPr>
            <a:r>
              <a:rPr lang="en" sz="1200" b="1">
                <a:solidFill>
                  <a:srgbClr val="666666"/>
                </a:solidFill>
              </a:rPr>
              <a:t>Interesting test-bed for AI/ML techniques and software frameworks / ecosystems</a:t>
            </a:r>
            <a:endParaRPr sz="1200" b="1">
              <a:solidFill>
                <a:srgbClr val="666666"/>
              </a:solidFill>
            </a:endParaRPr>
          </a:p>
          <a:p>
            <a:pPr marL="914400" lvl="1" indent="-3048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Char char="○"/>
            </a:pPr>
            <a:r>
              <a:rPr lang="en" sz="1200">
                <a:solidFill>
                  <a:srgbClr val="666666"/>
                </a:solidFill>
              </a:rPr>
              <a:t>Complex system but can interact with directly and monitor comprehensively </a:t>
            </a:r>
            <a:br>
              <a:rPr lang="en" sz="1200">
                <a:solidFill>
                  <a:srgbClr val="666666"/>
                </a:solidFill>
              </a:rPr>
            </a:br>
            <a:endParaRPr sz="600">
              <a:solidFill>
                <a:srgbClr val="666666"/>
              </a:solidFill>
            </a:endParaRPr>
          </a:p>
          <a:p>
            <a:pPr marL="914400" lvl="1" indent="-3048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Char char="○"/>
            </a:pPr>
            <a:r>
              <a:rPr lang="en" sz="1200">
                <a:solidFill>
                  <a:srgbClr val="666666"/>
                </a:solidFill>
              </a:rPr>
              <a:t>High-dimensional control, multi-modal representation learning, continual learning, physics-informed ML, edge-to-exascale workflows, agentic systems, human-centered AI, simulation based inference, inverse problems, etc …</a:t>
            </a:r>
            <a:endParaRPr sz="1800"/>
          </a:p>
        </p:txBody>
      </p:sp>
      <p:pic>
        <p:nvPicPr>
          <p:cNvPr id="123" name="Google Shape;12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04675" y="1906075"/>
            <a:ext cx="3772600" cy="96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88527" y="438200"/>
            <a:ext cx="1666999" cy="1112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44353" y="288249"/>
            <a:ext cx="1875272" cy="1088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5400000">
            <a:off x="6212512" y="907913"/>
            <a:ext cx="844675" cy="963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244675" y="3056825"/>
            <a:ext cx="3792075" cy="1857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3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54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57558"/>
              <a:buNone/>
            </a:pPr>
            <a:r>
              <a:rPr lang="en" sz="1720" b="1">
                <a:solidFill>
                  <a:srgbClr val="980000"/>
                </a:solidFill>
              </a:rPr>
              <a:t>Examples of practical challenges encountered over the years at SLAC in deploying AI/ML</a:t>
            </a:r>
            <a:endParaRPr sz="1720" b="1">
              <a:solidFill>
                <a:srgbClr val="980000"/>
              </a:solidFill>
            </a:endParaRPr>
          </a:p>
        </p:txBody>
      </p:sp>
      <p:sp>
        <p:nvSpPr>
          <p:cNvPr id="133" name="Google Shape;133;p23"/>
          <p:cNvSpPr txBox="1">
            <a:spLocks noGrp="1"/>
          </p:cNvSpPr>
          <p:nvPr>
            <p:ph type="body" idx="1"/>
          </p:nvPr>
        </p:nvSpPr>
        <p:spPr>
          <a:xfrm>
            <a:off x="83700" y="361350"/>
            <a:ext cx="90027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u="sng">
                <a:solidFill>
                  <a:srgbClr val="3F3F3F"/>
                </a:solidFill>
              </a:rPr>
              <a:t>Issue: need dynamic software environments on control system </a:t>
            </a:r>
            <a:r>
              <a:rPr lang="en" sz="1200">
                <a:solidFill>
                  <a:srgbClr val="3F3F3F"/>
                </a:solidFill>
              </a:rPr>
              <a:t>+ continuous integration / deployment (CI/CD)</a:t>
            </a:r>
            <a:br>
              <a:rPr lang="en" sz="1200">
                <a:solidFill>
                  <a:srgbClr val="3F3F3F"/>
                </a:solidFill>
              </a:rPr>
            </a:br>
            <a:endParaRPr sz="500">
              <a:solidFill>
                <a:srgbClr val="3F3F3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 u="sng">
                <a:solidFill>
                  <a:srgbClr val="3D85C6"/>
                </a:solidFill>
              </a:rPr>
              <a:t>Current solution:</a:t>
            </a:r>
            <a:r>
              <a:rPr lang="en" sz="1200" i="1">
                <a:solidFill>
                  <a:srgbClr val="3D85C6"/>
                </a:solidFill>
              </a:rPr>
              <a:t> nightly github actions workflow + container mimicking control system → custom conda env to prod. automatically</a:t>
            </a:r>
            <a:endParaRPr sz="1200" i="1">
              <a:solidFill>
                <a:srgbClr val="3D85C6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" sz="1200">
                <a:solidFill>
                  <a:srgbClr val="3F3F3F"/>
                </a:solidFill>
              </a:rPr>
            </a:br>
            <a:endParaRPr sz="300">
              <a:solidFill>
                <a:srgbClr val="3F3F3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u="sng">
                <a:solidFill>
                  <a:srgbClr val="3F3F3F"/>
                </a:solidFill>
              </a:rPr>
              <a:t>Issue: data synchronization and archiving</a:t>
            </a:r>
            <a:r>
              <a:rPr lang="en" sz="1200">
                <a:solidFill>
                  <a:srgbClr val="3F3F3F"/>
                </a:solidFill>
              </a:rPr>
              <a:t>,</a:t>
            </a:r>
            <a:r>
              <a:rPr lang="en" sz="1200" b="1">
                <a:solidFill>
                  <a:srgbClr val="3F3F3F"/>
                </a:solidFill>
              </a:rPr>
              <a:t> </a:t>
            </a:r>
            <a:r>
              <a:rPr lang="en" sz="1200">
                <a:solidFill>
                  <a:srgbClr val="3F3F3F"/>
                </a:solidFill>
              </a:rPr>
              <a:t>1 Hz scalar archive not sufficient for complex beam behavior</a:t>
            </a:r>
            <a:br>
              <a:rPr lang="en" sz="1200">
                <a:solidFill>
                  <a:srgbClr val="3F3F3F"/>
                </a:solidFill>
              </a:rPr>
            </a:br>
            <a:endParaRPr sz="500">
              <a:solidFill>
                <a:srgbClr val="3F3F3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 u="sng">
                <a:solidFill>
                  <a:srgbClr val="3D85C6"/>
                </a:solidFill>
              </a:rPr>
              <a:t>Current solution:</a:t>
            </a:r>
            <a:r>
              <a:rPr lang="en" sz="1200" i="1">
                <a:solidFill>
                  <a:srgbClr val="3D85C6"/>
                </a:solidFill>
              </a:rPr>
              <a:t> beam synchronous data archives (120Hz for LCLS, 10Hz for FACET etc) supplementing 1 Hz and including images (but still not unified across all variables)</a:t>
            </a:r>
            <a:endParaRPr sz="1200" i="1">
              <a:solidFill>
                <a:srgbClr val="3D85C6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F3F3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u="sng">
                <a:solidFill>
                  <a:srgbClr val="3F3F3F"/>
                </a:solidFill>
              </a:rPr>
              <a:t>Issue: numerous small “gotcha’s” in real-world testing</a:t>
            </a:r>
            <a:r>
              <a:rPr lang="en" sz="1200">
                <a:solidFill>
                  <a:srgbClr val="3F3F3F"/>
                </a:solidFill>
              </a:rPr>
              <a:t>; need to test realistic machine behavior, software stack, and algorithms</a:t>
            </a:r>
            <a:br>
              <a:rPr lang="en" sz="1200">
                <a:solidFill>
                  <a:srgbClr val="3F3F3F"/>
                </a:solidFill>
              </a:rPr>
            </a:br>
            <a:endParaRPr sz="500">
              <a:solidFill>
                <a:srgbClr val="3F3F3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 u="sng">
                <a:solidFill>
                  <a:srgbClr val="3D85C6"/>
                </a:solidFill>
              </a:rPr>
              <a:t>Current solution:</a:t>
            </a:r>
            <a:r>
              <a:rPr lang="en" sz="1200" i="1">
                <a:solidFill>
                  <a:srgbClr val="3D85C6"/>
                </a:solidFill>
              </a:rPr>
              <a:t> physics + ML based virtual accelerators with 1-1 EPICS interface to real system, test in control system container </a:t>
            </a:r>
            <a:endParaRPr sz="1200" i="1">
              <a:solidFill>
                <a:srgbClr val="3D85C6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F3F3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u="sng">
                <a:solidFill>
                  <a:srgbClr val="3F3F3F"/>
                </a:solidFill>
              </a:rPr>
              <a:t>Issue: legacy compute on control system insufficient</a:t>
            </a:r>
            <a:r>
              <a:rPr lang="en" sz="1200">
                <a:solidFill>
                  <a:srgbClr val="3F3F3F"/>
                </a:solidFill>
              </a:rPr>
              <a:t>; need low-latency compute for heterogeneous compute tasks (CPU/GPU) and on-demand / quasi-real-time responsiveness (&lt; 1 sec max)</a:t>
            </a:r>
            <a:br>
              <a:rPr lang="en" sz="1200">
                <a:solidFill>
                  <a:srgbClr val="3F3F3F"/>
                </a:solidFill>
              </a:rPr>
            </a:br>
            <a:endParaRPr sz="500">
              <a:solidFill>
                <a:srgbClr val="3F3F3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 u="sng">
                <a:solidFill>
                  <a:srgbClr val="3D85C6"/>
                </a:solidFill>
              </a:rPr>
              <a:t>Current solution: </a:t>
            </a:r>
            <a:r>
              <a:rPr lang="en" sz="1200" i="1">
                <a:solidFill>
                  <a:srgbClr val="3D85C6"/>
                </a:solidFill>
              </a:rPr>
              <a:t>SLAC S3DF compute vcluster (CPU/GPU + kubernetes) and local GPU/CPU on control system </a:t>
            </a:r>
            <a:endParaRPr sz="1200" i="1">
              <a:solidFill>
                <a:srgbClr val="3D85C6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" sz="1200">
                <a:solidFill>
                  <a:srgbClr val="3F3F3F"/>
                </a:solidFill>
              </a:rPr>
            </a:br>
            <a:endParaRPr sz="300">
              <a:solidFill>
                <a:srgbClr val="3F3F3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u="sng">
                <a:solidFill>
                  <a:srgbClr val="3F3F3F"/>
                </a:solidFill>
              </a:rPr>
              <a:t>Issue: robust software systems needed</a:t>
            </a:r>
            <a:r>
              <a:rPr lang="en" sz="1200" u="sng">
                <a:solidFill>
                  <a:srgbClr val="3F3F3F"/>
                </a:solidFill>
              </a:rPr>
              <a:t>,</a:t>
            </a:r>
            <a:r>
              <a:rPr lang="en" sz="1200">
                <a:solidFill>
                  <a:srgbClr val="3F3F3F"/>
                </a:solidFill>
              </a:rPr>
              <a:t> requiring sustained effort on building / maintaining / integrating new developments</a:t>
            </a:r>
            <a:br>
              <a:rPr lang="en" sz="1200">
                <a:solidFill>
                  <a:srgbClr val="3F3F3F"/>
                </a:solidFill>
              </a:rPr>
            </a:br>
            <a:endParaRPr sz="500">
              <a:solidFill>
                <a:srgbClr val="3F3F3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 u="sng">
                <a:solidFill>
                  <a:srgbClr val="3D85C6"/>
                </a:solidFill>
              </a:rPr>
              <a:t>Current solution:</a:t>
            </a:r>
            <a:r>
              <a:rPr lang="en" sz="1200" i="1">
                <a:solidFill>
                  <a:srgbClr val="3D85C6"/>
                </a:solidFill>
              </a:rPr>
              <a:t> close partnership with SWE teams, cross-trained SWE/physics/AIML team members, dedicated funding</a:t>
            </a:r>
            <a:br>
              <a:rPr lang="en" sz="1200">
                <a:solidFill>
                  <a:srgbClr val="3F3F3F"/>
                </a:solidFill>
              </a:rPr>
            </a:br>
            <a:endParaRPr sz="1200">
              <a:solidFill>
                <a:srgbClr val="3F3F3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u="sng">
                <a:solidFill>
                  <a:srgbClr val="3F3F3F"/>
                </a:solidFill>
              </a:rPr>
              <a:t>Issue: larger than ideal separation between accelerator operation and user needs</a:t>
            </a:r>
            <a:r>
              <a:rPr lang="en" sz="1200" b="1">
                <a:solidFill>
                  <a:srgbClr val="3F3F3F"/>
                </a:solidFill>
              </a:rPr>
              <a:t>; </a:t>
            </a:r>
            <a:r>
              <a:rPr lang="en" sz="1200">
                <a:solidFill>
                  <a:srgbClr val="3F3F3F"/>
                </a:solidFill>
              </a:rPr>
              <a:t>need more direct link between user science and accelerator requirements/operations; need to combine accelerator + user beamline control</a:t>
            </a:r>
            <a:br>
              <a:rPr lang="en" sz="1200">
                <a:solidFill>
                  <a:srgbClr val="3F3F3F"/>
                </a:solidFill>
              </a:rPr>
            </a:br>
            <a:endParaRPr sz="200">
              <a:solidFill>
                <a:srgbClr val="3F3F3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 u="sng">
                <a:solidFill>
                  <a:srgbClr val="3D85C6"/>
                </a:solidFill>
              </a:rPr>
              <a:t>Current solution:</a:t>
            </a:r>
            <a:r>
              <a:rPr lang="en" sz="1200" i="1">
                <a:solidFill>
                  <a:srgbClr val="3D85C6"/>
                </a:solidFill>
              </a:rPr>
              <a:t> exploratory work in joint accelerator + user beamline tuning with direct joint funding support, exploratory efforts linking data acquisition more closely (make more user-side signals available in ACR and vice versa)</a:t>
            </a:r>
            <a:endParaRPr sz="1200" i="1">
              <a:solidFill>
                <a:srgbClr val="3D85C6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F3F3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1084</Words>
  <Application>Microsoft Macintosh PowerPoint</Application>
  <PresentationFormat>On-screen Show (16:9)</PresentationFormat>
  <Paragraphs>97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Roboto</vt:lpstr>
      <vt:lpstr>Arial</vt:lpstr>
      <vt:lpstr>Lato</vt:lpstr>
      <vt:lpstr>Simple Light</vt:lpstr>
      <vt:lpstr>Dedicated AI/ML Accelerator Test Facility Workshop</vt:lpstr>
      <vt:lpstr>PowerPoint Presentation</vt:lpstr>
      <vt:lpstr>Workshop Purpose</vt:lpstr>
      <vt:lpstr>Workshop Themes / Sessions</vt:lpstr>
      <vt:lpstr>Venue and Workshop Details</vt:lpstr>
      <vt:lpstr>Schedule: talk sessions mixed with working / discussion sessions</vt:lpstr>
      <vt:lpstr>Engagement Guidelines</vt:lpstr>
      <vt:lpstr>Particle Accelerators </vt:lpstr>
      <vt:lpstr>Examples of practical challenges encountered over the years at SLAC in deploying AI/ML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Edelen, Auralee Linscott</cp:lastModifiedBy>
  <cp:revision>1</cp:revision>
  <dcterms:modified xsi:type="dcterms:W3CDTF">2026-07-16T16:01:46Z</dcterms:modified>
</cp:coreProperties>
</file>