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92" r:id="rId3"/>
    <p:sldId id="4504" r:id="rId4"/>
    <p:sldId id="4503" r:id="rId5"/>
    <p:sldId id="4502" r:id="rId6"/>
    <p:sldId id="2147481378" r:id="rId7"/>
    <p:sldId id="2147481368" r:id="rId8"/>
    <p:sldId id="261" r:id="rId9"/>
    <p:sldId id="267" r:id="rId10"/>
    <p:sldId id="2147481374" r:id="rId11"/>
    <p:sldId id="2147481375" r:id="rId12"/>
    <p:sldId id="2147481376" r:id="rId13"/>
    <p:sldId id="2147481377" r:id="rId14"/>
    <p:sldId id="2147481379" r:id="rId15"/>
    <p:sldId id="2147481366" r:id="rId16"/>
    <p:sldId id="259" r:id="rId17"/>
    <p:sldId id="2147481367" r:id="rId18"/>
    <p:sldId id="258" r:id="rId19"/>
    <p:sldId id="2147481369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jHMrZ/J/sQGH91IY68WYJUIYiG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00"/>
    <a:srgbClr val="008F00"/>
    <a:srgbClr val="F2F2F2"/>
    <a:srgbClr val="121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25"/>
    <p:restoredTop sz="94600"/>
  </p:normalViewPr>
  <p:slideViewPr>
    <p:cSldViewPr snapToGrid="0">
      <p:cViewPr varScale="1">
        <p:scale>
          <a:sx n="176" d="100"/>
          <a:sy n="176" d="100"/>
        </p:scale>
        <p:origin x="87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f903a0577_0_2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ef903a0577_0_2215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3ef903a0577_0_2215:notes"/>
          <p:cNvSpPr txBox="1">
            <a:spLocks noGrp="1"/>
          </p:cNvSpPr>
          <p:nvPr>
            <p:ph type="sldNum" idx="12"/>
          </p:nvPr>
        </p:nvSpPr>
        <p:spPr>
          <a:xfrm>
            <a:off x="3970938" y="8829966"/>
            <a:ext cx="3037800" cy="464700"/>
          </a:xfrm>
          <a:prstGeom prst="rect">
            <a:avLst/>
          </a:prstGeom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>
          <a:extLst>
            <a:ext uri="{FF2B5EF4-FFF2-40B4-BE49-F238E27FC236}">
              <a16:creationId xmlns:a16="http://schemas.microsoft.com/office/drawing/2014/main" id="{F692318D-F356-C5B4-FE9A-B801CCC32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f903a0577_0_2215:notes">
            <a:extLst>
              <a:ext uri="{FF2B5EF4-FFF2-40B4-BE49-F238E27FC236}">
                <a16:creationId xmlns:a16="http://schemas.microsoft.com/office/drawing/2014/main" id="{1C952958-3248-CF7A-AF10-AE5E10CDD9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ef903a0577_0_2215:notes">
            <a:extLst>
              <a:ext uri="{FF2B5EF4-FFF2-40B4-BE49-F238E27FC236}">
                <a16:creationId xmlns:a16="http://schemas.microsoft.com/office/drawing/2014/main" id="{FF000E3D-15CF-0E95-35D6-CF0E7E91174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3ef903a0577_0_2215:notes">
            <a:extLst>
              <a:ext uri="{FF2B5EF4-FFF2-40B4-BE49-F238E27FC236}">
                <a16:creationId xmlns:a16="http://schemas.microsoft.com/office/drawing/2014/main" id="{16AC9D8A-41E5-B5A1-31A7-83962185FD5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938" y="8829966"/>
            <a:ext cx="3037800" cy="464700"/>
          </a:xfrm>
          <a:prstGeom prst="rect">
            <a:avLst/>
          </a:prstGeom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9478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>
          <a:extLst>
            <a:ext uri="{FF2B5EF4-FFF2-40B4-BE49-F238E27FC236}">
              <a16:creationId xmlns:a16="http://schemas.microsoft.com/office/drawing/2014/main" id="{E1A6A1A5-1462-A071-D4B7-96A10B087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f903a0577_0_2215:notes">
            <a:extLst>
              <a:ext uri="{FF2B5EF4-FFF2-40B4-BE49-F238E27FC236}">
                <a16:creationId xmlns:a16="http://schemas.microsoft.com/office/drawing/2014/main" id="{76345E5B-F41A-D071-140F-553D6C8FD0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ef903a0577_0_2215:notes">
            <a:extLst>
              <a:ext uri="{FF2B5EF4-FFF2-40B4-BE49-F238E27FC236}">
                <a16:creationId xmlns:a16="http://schemas.microsoft.com/office/drawing/2014/main" id="{A709BA2B-66D9-8BCE-6B9F-C96D3A65E6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3ef903a0577_0_2215:notes">
            <a:extLst>
              <a:ext uri="{FF2B5EF4-FFF2-40B4-BE49-F238E27FC236}">
                <a16:creationId xmlns:a16="http://schemas.microsoft.com/office/drawing/2014/main" id="{CFB6CF6B-78FB-7E42-A081-4B46800314C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938" y="8829966"/>
            <a:ext cx="3037800" cy="464700"/>
          </a:xfrm>
          <a:prstGeom prst="rect">
            <a:avLst/>
          </a:prstGeom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3202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>
          <a:extLst>
            <a:ext uri="{FF2B5EF4-FFF2-40B4-BE49-F238E27FC236}">
              <a16:creationId xmlns:a16="http://schemas.microsoft.com/office/drawing/2014/main" id="{DB5D95C5-FA81-BD50-8C7D-22C27362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ef903a0577_0_2215:notes">
            <a:extLst>
              <a:ext uri="{FF2B5EF4-FFF2-40B4-BE49-F238E27FC236}">
                <a16:creationId xmlns:a16="http://schemas.microsoft.com/office/drawing/2014/main" id="{696BDE82-09DA-90AA-359D-9E97F779EE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ef903a0577_0_2215:notes">
            <a:extLst>
              <a:ext uri="{FF2B5EF4-FFF2-40B4-BE49-F238E27FC236}">
                <a16:creationId xmlns:a16="http://schemas.microsoft.com/office/drawing/2014/main" id="{A6380773-1D76-57E4-8930-E025E54C6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5" name="Google Shape;385;g3ef903a0577_0_2215:notes">
            <a:extLst>
              <a:ext uri="{FF2B5EF4-FFF2-40B4-BE49-F238E27FC236}">
                <a16:creationId xmlns:a16="http://schemas.microsoft.com/office/drawing/2014/main" id="{E284AC71-DE93-74BA-8890-50EE8B4B921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938" y="8829966"/>
            <a:ext cx="3037800" cy="464700"/>
          </a:xfrm>
          <a:prstGeom prst="rect">
            <a:avLst/>
          </a:prstGeom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0222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>
          <a:extLst>
            <a:ext uri="{FF2B5EF4-FFF2-40B4-BE49-F238E27FC236}">
              <a16:creationId xmlns:a16="http://schemas.microsoft.com/office/drawing/2014/main" id="{D4B6B354-F719-85D2-BC3E-227325B11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:notes">
            <a:extLst>
              <a:ext uri="{FF2B5EF4-FFF2-40B4-BE49-F238E27FC236}">
                <a16:creationId xmlns:a16="http://schemas.microsoft.com/office/drawing/2014/main" id="{971856AB-B175-3742-BE69-7B9C50315E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5" name="Google Shape;475;p6:notes">
            <a:extLst>
              <a:ext uri="{FF2B5EF4-FFF2-40B4-BE49-F238E27FC236}">
                <a16:creationId xmlns:a16="http://schemas.microsoft.com/office/drawing/2014/main" id="{297EBD1B-7738-D037-7FED-1BEAD9E791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0565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5C75E-9A13-CDC1-97F7-872120FBA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942709-BFDD-463E-C777-C89A4674EE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DD925E-E34D-84FB-4031-08733AC915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5D38EA-A017-82B7-6CE1-4A91CABEFC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2316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172;g3e7a2ebef59_0_0:notes">
            <a:extLst>
              <a:ext uri="{FF2B5EF4-FFF2-40B4-BE49-F238E27FC236}">
                <a16:creationId xmlns:a16="http://schemas.microsoft.com/office/drawing/2014/main" id="{C7B53E31-55D7-5408-6CA0-350786AF4A6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</p:spPr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7" name="Google Shape;173;g3e7a2ebef59_0_0:notes">
            <a:extLst>
              <a:ext uri="{FF2B5EF4-FFF2-40B4-BE49-F238E27FC236}">
                <a16:creationId xmlns:a16="http://schemas.microsoft.com/office/drawing/2014/main" id="{BD0F830C-1548-9D61-F38C-27BB852D986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noFill/>
          <a:ln>
            <a:headEnd/>
            <a:tailEnd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ef903a0577_0_2235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" name="Google Shape;293;g3ef903a0577_0_2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700" cy="3486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5443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>
          <a:extLst>
            <a:ext uri="{FF2B5EF4-FFF2-40B4-BE49-F238E27FC236}">
              <a16:creationId xmlns:a16="http://schemas.microsoft.com/office/drawing/2014/main" id="{0CD96CE0-648A-0580-B7D6-8ECF46101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c68a757698_0_269:notes">
            <a:extLst>
              <a:ext uri="{FF2B5EF4-FFF2-40B4-BE49-F238E27FC236}">
                <a16:creationId xmlns:a16="http://schemas.microsoft.com/office/drawing/2014/main" id="{119363C0-BA2E-173B-1B18-1248A1B7A1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2" name="Google Shape;492;g3c68a757698_0_269:notes">
            <a:extLst>
              <a:ext uri="{FF2B5EF4-FFF2-40B4-BE49-F238E27FC236}">
                <a16:creationId xmlns:a16="http://schemas.microsoft.com/office/drawing/2014/main" id="{475CE314-4115-CF2F-38C3-5B6680E341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839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c68a757698_0_269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2" name="Google Shape;492;g3c68a757698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579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3717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>
          <a:extLst>
            <a:ext uri="{FF2B5EF4-FFF2-40B4-BE49-F238E27FC236}">
              <a16:creationId xmlns:a16="http://schemas.microsoft.com/office/drawing/2014/main" id="{F448E16E-1FE5-263C-DF92-4AC88F2EB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:notes">
            <a:extLst>
              <a:ext uri="{FF2B5EF4-FFF2-40B4-BE49-F238E27FC236}">
                <a16:creationId xmlns:a16="http://schemas.microsoft.com/office/drawing/2014/main" id="{2C7E5918-0ACF-59DB-A1FB-FDDC2B2A77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5" name="Google Shape;475;p6:notes">
            <a:extLst>
              <a:ext uri="{FF2B5EF4-FFF2-40B4-BE49-F238E27FC236}">
                <a16:creationId xmlns:a16="http://schemas.microsoft.com/office/drawing/2014/main" id="{16F8F36E-425D-6C6E-3FAE-FAC53F7B29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39922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274" name="Google Shape;2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c68a757698_0_9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1" name="Google Shape;601;g3c68a757698_0_999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2" name="Google Shape;602;g3c68a757698_0_999:notes"/>
          <p:cNvSpPr txBox="1">
            <a:spLocks noGrp="1"/>
          </p:cNvSpPr>
          <p:nvPr>
            <p:ph type="sldNum" idx="12"/>
          </p:nvPr>
        </p:nvSpPr>
        <p:spPr>
          <a:xfrm>
            <a:off x="3970938" y="8829966"/>
            <a:ext cx="30378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994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ef903a0577_0_23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ef903a0577_0_2343:notes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200" cy="4183500"/>
          </a:xfrm>
          <a:prstGeom prst="rect">
            <a:avLst/>
          </a:prstGeom>
        </p:spPr>
        <p:txBody>
          <a:bodyPr spcFirstLastPara="1" wrap="square" lIns="92825" tIns="46400" rIns="92825" bIns="464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3ef903a0577_0_2343:notes"/>
          <p:cNvSpPr txBox="1">
            <a:spLocks noGrp="1"/>
          </p:cNvSpPr>
          <p:nvPr>
            <p:ph type="sldNum" idx="12"/>
          </p:nvPr>
        </p:nvSpPr>
        <p:spPr>
          <a:xfrm>
            <a:off x="3970938" y="8829966"/>
            <a:ext cx="3037800" cy="464700"/>
          </a:xfrm>
          <a:prstGeom prst="rect">
            <a:avLst/>
          </a:prstGeom>
        </p:spPr>
        <p:txBody>
          <a:bodyPr spcFirstLastPara="1" wrap="square" lIns="92825" tIns="46400" rIns="92825" bIns="464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E template">
  <p:cSld name="DOE templat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Swoosh Background">
  <p:cSld name="Text Slide Swoosh Background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1181" y="-770"/>
            <a:ext cx="12294361" cy="692327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1605757" y="250371"/>
            <a:ext cx="89805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1F497D"/>
              </a:buClr>
              <a:buSzPts val="2800"/>
              <a:buChar char="o"/>
              <a:defRPr sz="2800" b="1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83" name="Google Shape;83;p13"/>
          <p:cNvCxnSpPr/>
          <p:nvPr/>
        </p:nvCxnSpPr>
        <p:spPr>
          <a:xfrm>
            <a:off x="0" y="6143740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470"/>
              </a:srgbClr>
            </a:outerShdw>
          </a:effectLst>
        </p:spPr>
      </p:cxnSp>
      <p:sp>
        <p:nvSpPr>
          <p:cNvPr id="84" name="Google Shape;84;p13"/>
          <p:cNvSpPr txBox="1">
            <a:spLocks noGrp="1"/>
          </p:cNvSpPr>
          <p:nvPr>
            <p:ph type="body" idx="2"/>
          </p:nvPr>
        </p:nvSpPr>
        <p:spPr>
          <a:xfrm>
            <a:off x="549275" y="1414463"/>
            <a:ext cx="11093400" cy="41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o"/>
              <a:defRPr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</a:defRPr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11512784" y="6486249"/>
            <a:ext cx="679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86" name="Google Shape;86;p13"/>
          <p:cNvGrpSpPr/>
          <p:nvPr/>
        </p:nvGrpSpPr>
        <p:grpSpPr>
          <a:xfrm>
            <a:off x="1768068" y="6230825"/>
            <a:ext cx="5260264" cy="548640"/>
            <a:chOff x="1898697" y="6230825"/>
            <a:chExt cx="5260264" cy="548640"/>
          </a:xfrm>
        </p:grpSpPr>
        <p:pic>
          <p:nvPicPr>
            <p:cNvPr id="87" name="Google Shape;87;p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98697" y="6230825"/>
              <a:ext cx="2017714" cy="548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880637" y="6356393"/>
              <a:ext cx="2278324" cy="3402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9" name="Google Shape;89;p13" title="Color seal- White lettering - Stacked horizontal co-bran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78675" y="6364208"/>
            <a:ext cx="2039112" cy="30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two">
  <p:cSld name="Title Slide two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1181" y="-770"/>
            <a:ext cx="12294361" cy="692327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1605757" y="1992086"/>
            <a:ext cx="8980500" cy="12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o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F497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1A961C-78CB-80EE-251E-A87D6DD106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80" y="-17145"/>
            <a:ext cx="12252960" cy="6892290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sz="quarter" idx="12"/>
          </p:nvPr>
        </p:nvSpPr>
        <p:spPr>
          <a:xfrm>
            <a:off x="762000" y="1872339"/>
            <a:ext cx="10668000" cy="3995061"/>
          </a:xfrm>
          <a:prstGeom prst="rect">
            <a:avLst/>
          </a:prstGeom>
        </p:spPr>
        <p:txBody>
          <a:bodyPr vert="horz" lIns="0" tIns="0" rIns="0" bIns="0"/>
          <a:lstStyle>
            <a:lvl1pPr marL="9525" indent="0">
              <a:buClr>
                <a:srgbClr val="213E9A"/>
              </a:buClr>
              <a:buNone/>
              <a:tabLst/>
              <a:defRPr sz="2000"/>
            </a:lvl1pPr>
            <a:lvl2pPr>
              <a:buClr>
                <a:srgbClr val="213E9A"/>
              </a:buClr>
              <a:defRPr sz="1800"/>
            </a:lvl2pPr>
            <a:lvl3pPr>
              <a:buClr>
                <a:srgbClr val="213E9A"/>
              </a:buClr>
              <a:defRPr sz="1600"/>
            </a:lvl3pPr>
            <a:lvl4pPr>
              <a:buClr>
                <a:srgbClr val="213E9A"/>
              </a:buClr>
              <a:defRPr sz="1400"/>
            </a:lvl4pPr>
            <a:lvl5pPr>
              <a:buClr>
                <a:srgbClr val="213E9A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8A2FE8B-CF74-4D15-6374-57ED7E33C9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20200" y="6271253"/>
            <a:ext cx="2743200" cy="52529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052CA5-A575-3167-8636-97089A9F39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228600" y="6477001"/>
            <a:ext cx="3048000" cy="244475"/>
          </a:xfr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0230B3-7374-E847-8B17-66836C494C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D8663-C164-A9C0-1F6D-AC8CCCD5EB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6421" y="-11821"/>
            <a:ext cx="12284842" cy="1067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48352" y="144529"/>
            <a:ext cx="10681648" cy="77939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800" b="1" i="0">
                <a:solidFill>
                  <a:srgbClr val="19204C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Second line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7D6CD2-FFEA-C7EF-5B65-BFB4D6428009}"/>
              </a:ext>
            </a:extLst>
          </p:cNvPr>
          <p:cNvCxnSpPr>
            <a:cxnSpLocks/>
          </p:cNvCxnSpPr>
          <p:nvPr userDrawn="1"/>
        </p:nvCxnSpPr>
        <p:spPr>
          <a:xfrm>
            <a:off x="9134475" y="6347454"/>
            <a:ext cx="0" cy="36576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6907589-05B8-28D2-B9DD-57E7B0EEF6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4224" y="6230993"/>
            <a:ext cx="2117659" cy="59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93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with Large Vert Image">
  <p:cSld name="Text with Large Vert Imag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3c68a757698_0_18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480" y="-17145"/>
            <a:ext cx="12252963" cy="6892289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c68a757698_0_1819"/>
          <p:cNvSpPr txBox="1">
            <a:spLocks noGrp="1"/>
          </p:cNvSpPr>
          <p:nvPr>
            <p:ph type="title"/>
          </p:nvPr>
        </p:nvSpPr>
        <p:spPr>
          <a:xfrm>
            <a:off x="748352" y="1160908"/>
            <a:ext cx="5728500" cy="13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rgbClr val="1920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g3c68a757698_0_1819"/>
          <p:cNvSpPr txBox="1">
            <a:spLocks noGrp="1"/>
          </p:cNvSpPr>
          <p:nvPr>
            <p:ph type="body" idx="1"/>
          </p:nvPr>
        </p:nvSpPr>
        <p:spPr>
          <a:xfrm>
            <a:off x="762000" y="2743200"/>
            <a:ext cx="5728500" cy="29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325" name="Google Shape;325;g3c68a757698_0_18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0200" y="6271253"/>
            <a:ext cx="2743200" cy="525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g3c68a757698_0_18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6421" y="-11821"/>
            <a:ext cx="12284844" cy="106758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3c68a757698_0_1819"/>
          <p:cNvSpPr>
            <a:spLocks noGrp="1"/>
          </p:cNvSpPr>
          <p:nvPr>
            <p:ph type="pic" idx="2"/>
          </p:nvPr>
        </p:nvSpPr>
        <p:spPr>
          <a:xfrm>
            <a:off x="7620000" y="1160908"/>
            <a:ext cx="4602300" cy="50289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8" name="Google Shape;328;g3c68a757698_0_1819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29" name="Google Shape;329;g3c68a757698_0_1819"/>
          <p:cNvCxnSpPr/>
          <p:nvPr/>
        </p:nvCxnSpPr>
        <p:spPr>
          <a:xfrm>
            <a:off x="9134475" y="6347454"/>
            <a:ext cx="0" cy="3657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0" name="Google Shape;330;g3c68a757698_0_1819" descr="Graphical user interface, text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6859" y="6252680"/>
            <a:ext cx="2073341" cy="5820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e7a2ebef59_0_349"/>
          <p:cNvSpPr txBox="1">
            <a:spLocks noGrp="1"/>
          </p:cNvSpPr>
          <p:nvPr>
            <p:ph type="title"/>
          </p:nvPr>
        </p:nvSpPr>
        <p:spPr>
          <a:xfrm>
            <a:off x="314692" y="365125"/>
            <a:ext cx="11492400" cy="443200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0" rIns="0" b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2A4D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3e7a2ebef59_0_349"/>
          <p:cNvSpPr txBox="1">
            <a:spLocks noGrp="1"/>
          </p:cNvSpPr>
          <p:nvPr>
            <p:ph type="body" idx="1"/>
          </p:nvPr>
        </p:nvSpPr>
        <p:spPr>
          <a:xfrm>
            <a:off x="314692" y="1817556"/>
            <a:ext cx="11492400" cy="4020800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0" rIns="0" bIns="0">
            <a:noAutofit/>
          </a:bodyPr>
          <a:lstStyle>
            <a:lvl1pPr marL="609585" lvl="0" indent="-4233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12A4D"/>
              </a:buClr>
              <a:buSzPts val="1400"/>
              <a:buChar char="●"/>
              <a:defRPr/>
            </a:lvl1pPr>
            <a:lvl2pPr marL="1219170" lvl="1" indent="-4233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12A4D"/>
              </a:buClr>
              <a:buSzPts val="1400"/>
              <a:buChar char="○"/>
              <a:defRPr/>
            </a:lvl2pPr>
            <a:lvl3pPr marL="1828754" lvl="2" indent="-4233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12A4D"/>
              </a:buClr>
              <a:buSzPts val="1400"/>
              <a:buChar char="■"/>
              <a:defRPr/>
            </a:lvl3pPr>
            <a:lvl4pPr marL="2438339" lvl="3" indent="-4233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12A4D"/>
              </a:buClr>
              <a:buSzPts val="1400"/>
              <a:buChar char="●"/>
              <a:defRPr/>
            </a:lvl4pPr>
            <a:lvl5pPr marL="3047924" lvl="4" indent="-423323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112A4D"/>
              </a:buClr>
              <a:buSzPts val="1400"/>
              <a:buChar char="○"/>
              <a:defRPr/>
            </a:lvl5pPr>
            <a:lvl6pPr marL="3657509" lvl="5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" name="Google Shape;66;g3e7a2ebef59_0_349">
            <a:extLst>
              <a:ext uri="{FF2B5EF4-FFF2-40B4-BE49-F238E27FC236}">
                <a16:creationId xmlns:a16="http://schemas.microsoft.com/office/drawing/2014/main" id="{00C426F2-5927-BFDB-33BA-B71F7C267D05}"/>
              </a:ext>
            </a:extLst>
          </p:cNvPr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0" y="0"/>
            <a:ext cx="2999317" cy="299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5" tIns="34275" rIns="68575" bIns="34275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1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sym typeface="Roboto" panose="02000000000000000000" pitchFamily="2" charset="0"/>
              </a:defRPr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31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Content">
  <p:cSld name="Text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0480" y="-17145"/>
            <a:ext cx="12252960" cy="689229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762000" y="1872339"/>
            <a:ext cx="10668000" cy="3995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" name="Google Shape;3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421" y="-11821"/>
            <a:ext cx="12284842" cy="106758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748352" y="144529"/>
            <a:ext cx="10681648" cy="779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800" b="1" i="0" u="none" strike="noStrike" cap="none">
                <a:solidFill>
                  <a:srgbClr val="19204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39" name="Google Shape;39;p16"/>
          <p:cNvCxnSpPr/>
          <p:nvPr/>
        </p:nvCxnSpPr>
        <p:spPr>
          <a:xfrm>
            <a:off x="9134475" y="6347454"/>
            <a:ext cx="0" cy="36576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0" name="Google Shape;4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34224" y="6230993"/>
            <a:ext cx="2117659" cy="59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17152" y="6272784"/>
            <a:ext cx="2743200" cy="5266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598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>
  <p:cSld name="Closing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13" descr="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8386" y="5943600"/>
            <a:ext cx="2335228" cy="670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52344" y="2414016"/>
            <a:ext cx="6684264" cy="10659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245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95A"/>
          </a:solidFill>
          <a:ln>
            <a:noFill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533523" y="1297142"/>
            <a:ext cx="109794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F497D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2" name="Google Shape;12;p7"/>
          <p:cNvGrpSpPr/>
          <p:nvPr/>
        </p:nvGrpSpPr>
        <p:grpSpPr>
          <a:xfrm>
            <a:off x="-211604" y="-142629"/>
            <a:ext cx="12596322" cy="7137977"/>
            <a:chOff x="-158707" y="-142629"/>
            <a:chExt cx="9447478" cy="7137977"/>
          </a:xfrm>
        </p:grpSpPr>
        <p:grpSp>
          <p:nvGrpSpPr>
            <p:cNvPr id="13" name="Google Shape;13;p7"/>
            <p:cNvGrpSpPr/>
            <p:nvPr/>
          </p:nvGrpSpPr>
          <p:grpSpPr>
            <a:xfrm>
              <a:off x="467806" y="6873248"/>
              <a:ext cx="8217866" cy="122100"/>
              <a:chOff x="467806" y="6873248"/>
              <a:chExt cx="8217866" cy="122100"/>
            </a:xfrm>
          </p:grpSpPr>
          <p:cxnSp>
            <p:nvCxnSpPr>
              <p:cNvPr id="14" name="Google Shape;14;p7"/>
              <p:cNvCxnSpPr/>
              <p:nvPr/>
            </p:nvCxnSpPr>
            <p:spPr>
              <a:xfrm>
                <a:off x="467806" y="6873248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5" name="Google Shape;15;p7"/>
              <p:cNvCxnSpPr/>
              <p:nvPr/>
            </p:nvCxnSpPr>
            <p:spPr>
              <a:xfrm>
                <a:off x="8685672" y="6873248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16" name="Google Shape;16;p7"/>
              <p:cNvGrpSpPr/>
              <p:nvPr/>
            </p:nvGrpSpPr>
            <p:grpSpPr>
              <a:xfrm>
                <a:off x="5715000" y="6873248"/>
                <a:ext cx="457200" cy="122100"/>
                <a:chOff x="5715000" y="6873248"/>
                <a:chExt cx="457200" cy="122100"/>
              </a:xfrm>
            </p:grpSpPr>
            <p:cxnSp>
              <p:nvCxnSpPr>
                <p:cNvPr id="17" name="Google Shape;17;p7"/>
                <p:cNvCxnSpPr/>
                <p:nvPr/>
              </p:nvCxnSpPr>
              <p:spPr>
                <a:xfrm>
                  <a:off x="61722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18" name="Google Shape;18;p7"/>
                <p:cNvCxnSpPr/>
                <p:nvPr/>
              </p:nvCxnSpPr>
              <p:spPr>
                <a:xfrm>
                  <a:off x="57150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19" name="Google Shape;19;p7"/>
              <p:cNvGrpSpPr/>
              <p:nvPr/>
            </p:nvGrpSpPr>
            <p:grpSpPr>
              <a:xfrm>
                <a:off x="2971800" y="6873248"/>
                <a:ext cx="457200" cy="122100"/>
                <a:chOff x="5715000" y="6873248"/>
                <a:chExt cx="457200" cy="122100"/>
              </a:xfrm>
            </p:grpSpPr>
            <p:cxnSp>
              <p:nvCxnSpPr>
                <p:cNvPr id="20" name="Google Shape;20;p7"/>
                <p:cNvCxnSpPr/>
                <p:nvPr/>
              </p:nvCxnSpPr>
              <p:spPr>
                <a:xfrm>
                  <a:off x="61722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21" name="Google Shape;21;p7"/>
                <p:cNvCxnSpPr/>
                <p:nvPr/>
              </p:nvCxnSpPr>
              <p:spPr>
                <a:xfrm>
                  <a:off x="57150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</p:grpSp>
        <p:grpSp>
          <p:nvGrpSpPr>
            <p:cNvPr id="22" name="Google Shape;22;p7"/>
            <p:cNvGrpSpPr/>
            <p:nvPr/>
          </p:nvGrpSpPr>
          <p:grpSpPr>
            <a:xfrm>
              <a:off x="467806" y="-142629"/>
              <a:ext cx="8217866" cy="122100"/>
              <a:chOff x="467806" y="6873248"/>
              <a:chExt cx="8217866" cy="122100"/>
            </a:xfrm>
          </p:grpSpPr>
          <p:cxnSp>
            <p:nvCxnSpPr>
              <p:cNvPr id="23" name="Google Shape;23;p7"/>
              <p:cNvCxnSpPr/>
              <p:nvPr/>
            </p:nvCxnSpPr>
            <p:spPr>
              <a:xfrm>
                <a:off x="467806" y="6873248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4" name="Google Shape;24;p7"/>
              <p:cNvCxnSpPr/>
              <p:nvPr/>
            </p:nvCxnSpPr>
            <p:spPr>
              <a:xfrm>
                <a:off x="8685672" y="6873248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25" name="Google Shape;25;p7"/>
              <p:cNvGrpSpPr/>
              <p:nvPr/>
            </p:nvGrpSpPr>
            <p:grpSpPr>
              <a:xfrm>
                <a:off x="5715000" y="6873248"/>
                <a:ext cx="457200" cy="122100"/>
                <a:chOff x="5715000" y="6873248"/>
                <a:chExt cx="457200" cy="122100"/>
              </a:xfrm>
            </p:grpSpPr>
            <p:cxnSp>
              <p:nvCxnSpPr>
                <p:cNvPr id="26" name="Google Shape;26;p7"/>
                <p:cNvCxnSpPr/>
                <p:nvPr/>
              </p:nvCxnSpPr>
              <p:spPr>
                <a:xfrm>
                  <a:off x="61722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27" name="Google Shape;27;p7"/>
                <p:cNvCxnSpPr/>
                <p:nvPr/>
              </p:nvCxnSpPr>
              <p:spPr>
                <a:xfrm>
                  <a:off x="57150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  <p:grpSp>
            <p:nvGrpSpPr>
              <p:cNvPr id="28" name="Google Shape;28;p7"/>
              <p:cNvGrpSpPr/>
              <p:nvPr/>
            </p:nvGrpSpPr>
            <p:grpSpPr>
              <a:xfrm>
                <a:off x="2971800" y="6873248"/>
                <a:ext cx="457200" cy="122100"/>
                <a:chOff x="5715000" y="6873248"/>
                <a:chExt cx="457200" cy="122100"/>
              </a:xfrm>
            </p:grpSpPr>
            <p:cxnSp>
              <p:nvCxnSpPr>
                <p:cNvPr id="29" name="Google Shape;29;p7"/>
                <p:cNvCxnSpPr/>
                <p:nvPr/>
              </p:nvCxnSpPr>
              <p:spPr>
                <a:xfrm>
                  <a:off x="61722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  <p:cxnSp>
              <p:nvCxnSpPr>
                <p:cNvPr id="30" name="Google Shape;30;p7"/>
                <p:cNvCxnSpPr/>
                <p:nvPr/>
              </p:nvCxnSpPr>
              <p:spPr>
                <a:xfrm>
                  <a:off x="5715000" y="6873248"/>
                  <a:ext cx="0" cy="1221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</p:cxnSp>
          </p:grpSp>
        </p:grpSp>
        <p:grpSp>
          <p:nvGrpSpPr>
            <p:cNvPr id="31" name="Google Shape;31;p7"/>
            <p:cNvGrpSpPr/>
            <p:nvPr/>
          </p:nvGrpSpPr>
          <p:grpSpPr>
            <a:xfrm>
              <a:off x="-158707" y="1082007"/>
              <a:ext cx="122100" cy="5151234"/>
              <a:chOff x="-158707" y="1082008"/>
              <a:chExt cx="122100" cy="5151234"/>
            </a:xfrm>
          </p:grpSpPr>
          <p:cxnSp>
            <p:nvCxnSpPr>
              <p:cNvPr id="32" name="Google Shape;32;p7"/>
              <p:cNvCxnSpPr/>
              <p:nvPr/>
            </p:nvCxnSpPr>
            <p:spPr>
              <a:xfrm>
                <a:off x="-97662" y="1082008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3" name="Google Shape;33;p7"/>
              <p:cNvCxnSpPr/>
              <p:nvPr/>
            </p:nvCxnSpPr>
            <p:spPr>
              <a:xfrm>
                <a:off x="-97662" y="1539143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4" name="Google Shape;34;p7"/>
              <p:cNvCxnSpPr/>
              <p:nvPr/>
            </p:nvCxnSpPr>
            <p:spPr>
              <a:xfrm>
                <a:off x="-97662" y="6111142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5" name="Google Shape;35;p7"/>
              <p:cNvCxnSpPr/>
              <p:nvPr/>
            </p:nvCxnSpPr>
            <p:spPr>
              <a:xfrm rot="10800000">
                <a:off x="-158707" y="4075647"/>
                <a:ext cx="122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6" name="Google Shape;36;p7"/>
              <p:cNvCxnSpPr/>
              <p:nvPr/>
            </p:nvCxnSpPr>
            <p:spPr>
              <a:xfrm rot="10800000">
                <a:off x="-158707" y="3679446"/>
                <a:ext cx="122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37" name="Google Shape;37;p7"/>
              <p:cNvCxnSpPr/>
              <p:nvPr/>
            </p:nvCxnSpPr>
            <p:spPr>
              <a:xfrm rot="10800000">
                <a:off x="-158707" y="5773880"/>
                <a:ext cx="122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38" name="Google Shape;38;p7"/>
            <p:cNvGrpSpPr/>
            <p:nvPr/>
          </p:nvGrpSpPr>
          <p:grpSpPr>
            <a:xfrm>
              <a:off x="9166671" y="1082007"/>
              <a:ext cx="122100" cy="5151234"/>
              <a:chOff x="-158707" y="1082008"/>
              <a:chExt cx="122100" cy="5151234"/>
            </a:xfrm>
          </p:grpSpPr>
          <p:cxnSp>
            <p:nvCxnSpPr>
              <p:cNvPr id="39" name="Google Shape;39;p7"/>
              <p:cNvCxnSpPr/>
              <p:nvPr/>
            </p:nvCxnSpPr>
            <p:spPr>
              <a:xfrm>
                <a:off x="-97662" y="1082008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0" name="Google Shape;40;p7"/>
              <p:cNvCxnSpPr/>
              <p:nvPr/>
            </p:nvCxnSpPr>
            <p:spPr>
              <a:xfrm>
                <a:off x="-97662" y="1539143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1" name="Google Shape;41;p7"/>
              <p:cNvCxnSpPr/>
              <p:nvPr/>
            </p:nvCxnSpPr>
            <p:spPr>
              <a:xfrm>
                <a:off x="-97662" y="6111142"/>
                <a:ext cx="0" cy="1221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2" name="Google Shape;42;p7"/>
              <p:cNvCxnSpPr/>
              <p:nvPr/>
            </p:nvCxnSpPr>
            <p:spPr>
              <a:xfrm rot="10800000">
                <a:off x="-158707" y="4075647"/>
                <a:ext cx="122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3" name="Google Shape;43;p7"/>
              <p:cNvCxnSpPr/>
              <p:nvPr/>
            </p:nvCxnSpPr>
            <p:spPr>
              <a:xfrm rot="10800000">
                <a:off x="-158707" y="3679446"/>
                <a:ext cx="122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44" name="Google Shape;44;p7"/>
              <p:cNvCxnSpPr/>
              <p:nvPr/>
            </p:nvCxnSpPr>
            <p:spPr>
              <a:xfrm rot="10800000">
                <a:off x="-158707" y="5773880"/>
                <a:ext cx="122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11512784" y="6486249"/>
            <a:ext cx="679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Times New Roman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oat-ai.github.io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14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21" Type="http://schemas.openxmlformats.org/officeDocument/2006/relationships/image" Target="../media/image76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vimeo.com/113769930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jp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github.com/als-apg/osprey" TargetMode="Externa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rxiv.org/abs/2512.1877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5ECC2E-8A16-751D-CF99-20533C7508D9}"/>
              </a:ext>
            </a:extLst>
          </p:cNvPr>
          <p:cNvSpPr/>
          <p:nvPr/>
        </p:nvSpPr>
        <p:spPr>
          <a:xfrm>
            <a:off x="6839211" y="6012493"/>
            <a:ext cx="5352789" cy="845507"/>
          </a:xfrm>
          <a:prstGeom prst="rect">
            <a:avLst/>
          </a:prstGeom>
          <a:solidFill>
            <a:srgbClr val="12152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Google Shape;97;p1"/>
          <p:cNvSpPr txBox="1"/>
          <p:nvPr/>
        </p:nvSpPr>
        <p:spPr>
          <a:xfrm>
            <a:off x="5500187" y="2481323"/>
            <a:ext cx="6588690" cy="12777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Jean-Luc Vay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br>
              <a:rPr lang="en-US" sz="20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Advanced Modeling Program</a:t>
            </a:r>
            <a:br>
              <a:rPr lang="en-US" sz="20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Accelerator Technology &amp; </a:t>
            </a:r>
            <a:endParaRPr b="0" i="0" u="none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Applied Physics Division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lang="en-US" sz="2000" b="1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Overview of AI for accelerators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within the US DOE Genesis Mission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endParaRPr lang="en-US" sz="2000" b="1" dirty="0"/>
          </a:p>
          <a:p>
            <a:pPr algn="ctr">
              <a:buClr>
                <a:srgbClr val="FFFFFF"/>
              </a:buClr>
              <a:buSzPts val="2000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Dedicated AI/ML Accelerator Facility Workshop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SLAC - July 15-17, 2026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5C6D8A-28A1-E40B-2C09-009D3425C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361" y="6070069"/>
            <a:ext cx="4626540" cy="737827"/>
          </a:xfrm>
          <a:prstGeom prst="rect">
            <a:avLst/>
          </a:prstGeom>
          <a:solidFill>
            <a:srgbClr val="12152B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f903a0577_0_2215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389" name="Google Shape;389;g3ef903a0577_0_2215"/>
          <p:cNvSpPr txBox="1">
            <a:spLocks noGrp="1"/>
          </p:cNvSpPr>
          <p:nvPr>
            <p:ph type="title"/>
          </p:nvPr>
        </p:nvSpPr>
        <p:spPr>
          <a:xfrm>
            <a:off x="99450" y="269715"/>
            <a:ext cx="11993100" cy="71661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MOAT Seed Results Overview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390" name="Google Shape;390;g3ef903a0577_0_2215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34499"/>
          <a:stretch/>
        </p:blipFill>
        <p:spPr>
          <a:xfrm>
            <a:off x="5844634" y="1105625"/>
            <a:ext cx="6354816" cy="159152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2" name="Google Shape;392;g3ef903a0577_0_2215"/>
          <p:cNvSpPr txBox="1"/>
          <p:nvPr/>
        </p:nvSpPr>
        <p:spPr>
          <a:xfrm>
            <a:off x="6540798" y="2631801"/>
            <a:ext cx="578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srgbClr val="213E9A"/>
                </a:solidFill>
              </a:rPr>
              <a:t>Osprey deployment as of May 2026. Same codebase runs at each site. </a:t>
            </a:r>
            <a:endParaRPr sz="1200" i="1" dirty="0">
              <a:solidFill>
                <a:srgbClr val="213E9A"/>
              </a:solidFill>
            </a:endParaRPr>
          </a:p>
        </p:txBody>
      </p:sp>
      <p:sp>
        <p:nvSpPr>
          <p:cNvPr id="6" name="Google Shape;1203;p50">
            <a:extLst>
              <a:ext uri="{FF2B5EF4-FFF2-40B4-BE49-F238E27FC236}">
                <a16:creationId xmlns:a16="http://schemas.microsoft.com/office/drawing/2014/main" id="{F11EBE9C-0816-0D47-5E2E-B6919F13AF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1457" y="1105624"/>
            <a:ext cx="6013200" cy="24840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Osprey AI agent deployed across &gt; 10  DOE accelerator facilities 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to streamline operations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tasks and provide a natural language interface 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1333"/>
              </a:spcBef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Improved cross-coordination across DOE labs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 AI/ML for accelerators </a:t>
            </a: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→ substantial benefit to making progress on shared challenges and solutions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206;p50">
            <a:extLst>
              <a:ext uri="{FF2B5EF4-FFF2-40B4-BE49-F238E27FC236}">
                <a16:creationId xmlns:a16="http://schemas.microsoft.com/office/drawing/2014/main" id="{E9DC5639-6A0D-E2E1-0743-1D41C70B9127}"/>
              </a:ext>
            </a:extLst>
          </p:cNvPr>
          <p:cNvSpPr txBox="1">
            <a:spLocks/>
          </p:cNvSpPr>
          <p:nvPr/>
        </p:nvSpPr>
        <p:spPr>
          <a:xfrm>
            <a:off x="111450" y="3245421"/>
            <a:ext cx="12088000" cy="32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213E9A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Demonstrated AI advantages across multiple aspects of accelerator design and operation, including:</a:t>
            </a:r>
          </a:p>
          <a:p>
            <a:pPr marL="761981" lvl="1" indent="-325959">
              <a:spcBef>
                <a:spcPts val="800"/>
              </a:spcBef>
              <a:buSzPts val="1300"/>
              <a:buFont typeface="Arial"/>
              <a:buChar char="○"/>
            </a:pPr>
            <a:r>
              <a:rPr lang="en-US" sz="1600" dirty="0"/>
              <a:t>Reduced computational and time cost relative to present expert-driven operations and design workflows</a:t>
            </a:r>
          </a:p>
          <a:p>
            <a:pPr marL="761981" lvl="1" indent="-325959">
              <a:spcBef>
                <a:spcPts val="800"/>
              </a:spcBef>
              <a:buSzPts val="1300"/>
              <a:buFont typeface="Arial"/>
              <a:buChar char="○"/>
            </a:pPr>
            <a:r>
              <a:rPr lang="en-US" sz="1600" dirty="0"/>
              <a:t>Improved quality and speed of beam delivery</a:t>
            </a:r>
          </a:p>
          <a:p>
            <a:pPr marL="761981" lvl="1" indent="-325959">
              <a:spcBef>
                <a:spcPts val="800"/>
              </a:spcBef>
              <a:buSzPts val="1300"/>
              <a:buFont typeface="Arial"/>
              <a:buChar char="○"/>
            </a:pPr>
            <a:r>
              <a:rPr lang="en-US" sz="1600" dirty="0"/>
              <a:t>Improved breadth and speed of accelerator design-space exploration, leading to improvement in solution quality</a:t>
            </a:r>
          </a:p>
          <a:p>
            <a:pPr marL="761981" lvl="1" indent="-325959">
              <a:spcBef>
                <a:spcPts val="800"/>
              </a:spcBef>
              <a:buSzPts val="1300"/>
              <a:buFont typeface="Arial"/>
              <a:buChar char="○"/>
            </a:pPr>
            <a:r>
              <a:rPr lang="en-US" sz="1600" dirty="0"/>
              <a:t>Increased levels of agent autonomy in complex operations and design tasks</a:t>
            </a:r>
          </a:p>
          <a:p>
            <a:pPr marL="436022" lvl="1" indent="0">
              <a:spcBef>
                <a:spcPts val="800"/>
              </a:spcBef>
              <a:buSzPts val="1300"/>
              <a:buNone/>
            </a:pPr>
            <a:r>
              <a:rPr lang="en-US" b="1" dirty="0">
                <a:solidFill>
                  <a:srgbClr val="980000"/>
                </a:solidFill>
              </a:rPr>
              <a:t>⇒ All of the above can lead to faster time-to-science and improved science outcomes</a:t>
            </a:r>
          </a:p>
          <a:p>
            <a:pPr marL="0" indent="0"/>
            <a:endParaRPr lang="en-US" sz="1800" b="1" dirty="0">
              <a:solidFill>
                <a:srgbClr val="0000FF"/>
              </a:solidFill>
            </a:endParaRPr>
          </a:p>
          <a:p>
            <a:pPr marL="0" indent="0"/>
            <a:r>
              <a:rPr lang="en-US" sz="1800" b="1" dirty="0">
                <a:solidFill>
                  <a:schemeClr val="tx2">
                    <a:lumMod val="50000"/>
                  </a:schemeClr>
                </a:solidFill>
              </a:rPr>
              <a:t>Specific highlight examples in operation and design on next 3 slides</a:t>
            </a:r>
          </a:p>
          <a:p>
            <a:pPr marL="457189" indent="0"/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spcBef>
                <a:spcPts val="1200"/>
              </a:spcBef>
            </a:pPr>
            <a:endParaRPr lang="en-US" sz="1800" dirty="0"/>
          </a:p>
          <a:p>
            <a:pPr marL="0" indent="0">
              <a:spcBef>
                <a:spcPts val="1200"/>
              </a:spcBef>
            </a:pPr>
            <a:endParaRPr lang="en-US" sz="1800" dirty="0"/>
          </a:p>
          <a:p>
            <a:pPr marL="0" indent="0">
              <a:spcBef>
                <a:spcPts val="1200"/>
              </a:spcBef>
            </a:pPr>
            <a:endParaRPr lang="en-US" sz="1800" dirty="0"/>
          </a:p>
          <a:p>
            <a:pPr marL="0" indent="0"/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>
          <a:extLst>
            <a:ext uri="{FF2B5EF4-FFF2-40B4-BE49-F238E27FC236}">
              <a16:creationId xmlns:a16="http://schemas.microsoft.com/office/drawing/2014/main" id="{D0FC61D7-AECD-C25A-15A1-072054C8B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f903a0577_0_2215">
            <a:extLst>
              <a:ext uri="{FF2B5EF4-FFF2-40B4-BE49-F238E27FC236}">
                <a16:creationId xmlns:a16="http://schemas.microsoft.com/office/drawing/2014/main" id="{B81365E3-4558-F0D4-43FF-4A0E74F7955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  <p:sp>
        <p:nvSpPr>
          <p:cNvPr id="389" name="Google Shape;389;g3ef903a0577_0_2215">
            <a:extLst>
              <a:ext uri="{FF2B5EF4-FFF2-40B4-BE49-F238E27FC236}">
                <a16:creationId xmlns:a16="http://schemas.microsoft.com/office/drawing/2014/main" id="{311C6704-1D03-4F6D-3BFC-B191310F62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450" y="269715"/>
            <a:ext cx="11993100" cy="71661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MOAT Seed Results: Operations (1/2)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4" name="Google Shape;1220;p51">
            <a:extLst>
              <a:ext uri="{FF2B5EF4-FFF2-40B4-BE49-F238E27FC236}">
                <a16:creationId xmlns:a16="http://schemas.microsoft.com/office/drawing/2014/main" id="{F7E697E9-EB7A-DB5C-A4E1-28F0807121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066838"/>
            <a:ext cx="12192000" cy="4679072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0" indent="0"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 Autonomous measurements and characterization</a:t>
            </a:r>
            <a:endParaRPr sz="1800" b="1" dirty="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ALS (LBNL)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, Osprey autonomously executed a full insertion-device hysteresis measurement from a single natural-language prompt,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~100x faster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relative to a human expert doing it manually </a:t>
            </a: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1371566" lvl="2">
              <a:spcBef>
                <a:spcPts val="0"/>
              </a:spcBef>
              <a:buChar char="■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The agent resolved candidate process variables (PVs) across ALS, retrieved archive data, generated a scan script, and executed it under operator approval, returning a publication-quality hysteresis plot. </a:t>
            </a:r>
            <a:endParaRPr lang="en" sz="800" dirty="0"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lnSpc>
                <a:spcPct val="100000"/>
              </a:lnSpc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APS (ANL)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, Osprey autonomously executed emittance measurement and analysis tasks that previously required human experts,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reducing execution time by 2x</a:t>
            </a:r>
            <a:r>
              <a:rPr lang="en" sz="1600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while significantly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improving accessibility, reproducibility, and frequency of beam-quality characterization and logging</a:t>
            </a:r>
            <a:endParaRPr sz="800" b="1" u="sng" dirty="0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lnSpc>
                <a:spcPct val="100000"/>
              </a:lnSpc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JLAB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, Osprey autonomously executed orbit response matrix measurements and emittance measurements,</a:t>
            </a:r>
            <a:r>
              <a:rPr lang="en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greatly improving accessibility and speed of conducting routine beam characterizations</a:t>
            </a:r>
            <a:r>
              <a:rPr lang="en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 Autonomous optimization / control</a:t>
            </a:r>
            <a:endParaRPr sz="1800" b="1" dirty="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LCLS (SLAC),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Osprey was set up to launch complex optimization routines in the Badger tuning software from a simple natural language task description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1371566" lvl="2">
              <a:spcBef>
                <a:spcPts val="0"/>
              </a:spcBef>
              <a:buChar char="■"/>
            </a:pPr>
            <a:r>
              <a:rPr lang="en" sz="15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Resolving a long-standing barrier to AIML adoption in the control room</a:t>
            </a:r>
            <a:r>
              <a:rPr lang="en" sz="15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1371566" lvl="2">
              <a:spcBef>
                <a:spcPts val="0"/>
              </a:spcBef>
              <a:buChar char="■"/>
            </a:pPr>
            <a:r>
              <a:rPr lang="en" sz="1500" dirty="0">
                <a:solidFill>
                  <a:schemeClr val="dk1"/>
                </a:solidFill>
              </a:rPr>
              <a:t>Y</a:t>
            </a:r>
            <a:r>
              <a:rPr lang="en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ield</a:t>
            </a: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5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5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1.5x improvement in FEL pulse intensity 5x faster</a:t>
            </a:r>
            <a:r>
              <a:rPr lang="en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than it would take an operator to set up and run the software</a:t>
            </a:r>
          </a:p>
          <a:p>
            <a:pPr marL="1371566" lvl="2">
              <a:spcBef>
                <a:spcPts val="0"/>
              </a:spcBef>
              <a:buChar char="■"/>
            </a:pPr>
            <a:r>
              <a:rPr lang="en-US" sz="1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Used previous history of optimization runs to inform appropriate variables to use, setting ranges, algorithm, and objective/constraints for the particular task</a:t>
            </a:r>
            <a:endParaRPr sz="1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1371566" indent="0">
              <a:buNone/>
            </a:pP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21;p51">
            <a:extLst>
              <a:ext uri="{FF2B5EF4-FFF2-40B4-BE49-F238E27FC236}">
                <a16:creationId xmlns:a16="http://schemas.microsoft.com/office/drawing/2014/main" id="{34576EA5-A7E1-4EBF-69BA-1D49CB642A09}"/>
              </a:ext>
            </a:extLst>
          </p:cNvPr>
          <p:cNvSpPr/>
          <p:nvPr/>
        </p:nvSpPr>
        <p:spPr>
          <a:xfrm>
            <a:off x="0" y="5610218"/>
            <a:ext cx="12192000" cy="594400"/>
          </a:xfrm>
          <a:prstGeom prst="roundRect">
            <a:avLst>
              <a:gd name="adj" fmla="val 16667"/>
            </a:avLst>
          </a:prstGeom>
          <a:solidFill>
            <a:srgbClr val="ADD1FF"/>
          </a:solidFill>
          <a:ln w="71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1219170"/>
            <a:r>
              <a:rPr lang="en" sz="1867" b="1" dirty="0"/>
              <a:t>These results demonstrate the potential of agentic AI to improve </a:t>
            </a:r>
            <a:endParaRPr sz="1867" b="1" dirty="0"/>
          </a:p>
          <a:p>
            <a:pPr algn="ctr" defTabSz="1219170"/>
            <a:r>
              <a:rPr lang="en" sz="1867" b="1" dirty="0"/>
              <a:t>the speed / quality accelerator tuning, measurement, and characterization</a:t>
            </a:r>
            <a:endParaRPr sz="1867" b="1" dirty="0"/>
          </a:p>
        </p:txBody>
      </p:sp>
    </p:spTree>
    <p:extLst>
      <p:ext uri="{BB962C8B-B14F-4D97-AF65-F5344CB8AC3E}">
        <p14:creationId xmlns:p14="http://schemas.microsoft.com/office/powerpoint/2010/main" val="3195363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>
          <a:extLst>
            <a:ext uri="{FF2B5EF4-FFF2-40B4-BE49-F238E27FC236}">
              <a16:creationId xmlns:a16="http://schemas.microsoft.com/office/drawing/2014/main" id="{6997BFB2-F9A6-3BA4-79F7-1671ED921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f903a0577_0_2215">
            <a:extLst>
              <a:ext uri="{FF2B5EF4-FFF2-40B4-BE49-F238E27FC236}">
                <a16:creationId xmlns:a16="http://schemas.microsoft.com/office/drawing/2014/main" id="{079187D0-0D4A-0399-307B-8535B6E771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389" name="Google Shape;389;g3ef903a0577_0_2215">
            <a:extLst>
              <a:ext uri="{FF2B5EF4-FFF2-40B4-BE49-F238E27FC236}">
                <a16:creationId xmlns:a16="http://schemas.microsoft.com/office/drawing/2014/main" id="{9C9D442A-A156-0CAC-4239-DF738954F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450" y="269715"/>
            <a:ext cx="11993100" cy="71661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dirty="0">
                <a:solidFill>
                  <a:schemeClr val="lt1"/>
                </a:solidFill>
              </a:rPr>
              <a:t>MOAT Seed Results: Operations (2/2)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" name="Google Shape;1232;p52">
            <a:extLst>
              <a:ext uri="{FF2B5EF4-FFF2-40B4-BE49-F238E27FC236}">
                <a16:creationId xmlns:a16="http://schemas.microsoft.com/office/drawing/2014/main" id="{2E34ED8B-1070-D486-1560-B66ACF4005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077736"/>
            <a:ext cx="12192000" cy="4384825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117475" indent="0"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Osprey was integrated with numerous laboratory control systems to complete various types of tasks in comprehensive information synthesis, analysis, and search</a:t>
            </a:r>
            <a:endParaRPr sz="1800" b="1" dirty="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lnSpc>
                <a:spcPct val="100000"/>
              </a:lnSpc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FNAL, 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Osprey acted as a first-of-a-kind AI cross-context auditor to enable nearly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200x faster downtime attribution</a:t>
            </a:r>
            <a:endParaRPr sz="1600" b="1" u="sng" dirty="0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  <a:p>
            <a:pPr lvl="2" indent="-406390">
              <a:lnSpc>
                <a:spcPct val="100000"/>
              </a:lnSpc>
              <a:spcBef>
                <a:spcPts val="0"/>
              </a:spcBef>
              <a:buSzPts val="1200"/>
              <a:buChar char="■"/>
            </a:pP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Osprey detected extended no-beam intervals and cross-referenced them with </a:t>
            </a:r>
            <a:r>
              <a:rPr lang="en" sz="1500" dirty="0" err="1">
                <a:latin typeface="Arial"/>
                <a:ea typeface="Arial"/>
                <a:cs typeface="Arial"/>
                <a:sym typeface="Arial"/>
              </a:rPr>
              <a:t>elog</a:t>
            </a: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 records, identifying in minutes likely causes of downtime (vs. several hours for two to three operators)</a:t>
            </a:r>
          </a:p>
          <a:p>
            <a:pPr lvl="2" indent="-406390">
              <a:lnSpc>
                <a:spcPct val="100000"/>
              </a:lnSpc>
              <a:spcBef>
                <a:spcPts val="0"/>
              </a:spcBef>
              <a:buSzPts val="1200"/>
              <a:buChar char="■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Enables faster downtime attribution, better use of operator expertise, and data-driven allocation of maintenance effort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sz="133" b="1" dirty="0">
              <a:latin typeface="Arial"/>
              <a:ea typeface="Arial"/>
              <a:cs typeface="Arial"/>
              <a:sym typeface="Arial"/>
            </a:endParaRPr>
          </a:p>
          <a:p>
            <a:pPr marL="117475" indent="0">
              <a:spcBef>
                <a:spcPts val="300"/>
              </a:spcBef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New capabilities in operations workflows through natural language queries</a:t>
            </a:r>
            <a:endParaRPr sz="1800" b="1" dirty="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ALS (LBNL), 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Osprey was linked to ten thousand PVs enabling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natural-language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querying, analysis, and visualization of machine behavior</a:t>
            </a:r>
            <a:endParaRPr lang="en-US" sz="1600" b="1" u="sng" dirty="0">
              <a:solidFill>
                <a:srgbClr val="38761D"/>
              </a:solidFill>
            </a:endParaRPr>
          </a:p>
          <a:p>
            <a:pPr lvl="2" indent="-406390">
              <a:spcBef>
                <a:spcPts val="0"/>
              </a:spcBef>
              <a:buSzPts val="1200"/>
              <a:buChar char="■"/>
            </a:pPr>
            <a:r>
              <a:rPr lang="en-US" sz="1500" dirty="0"/>
              <a:t>E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.g., ``query the beam current over the past month, find the lowest dip occurrence, and plot it with an hour timeframe around''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APS (ANL), 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it interfaced with the </a:t>
            </a:r>
            <a:r>
              <a:rPr lang="en" sz="1600" dirty="0" err="1">
                <a:latin typeface="Arial"/>
                <a:ea typeface="Arial"/>
                <a:cs typeface="Arial"/>
                <a:sym typeface="Arial"/>
              </a:rPr>
              <a:t>elog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enabling more thorough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natural language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search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RHIC (BNL)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, it was integrated with tools for parameter editing, live monitoring, and historical data visualization and used for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automated</a:t>
            </a:r>
            <a:r>
              <a:rPr lang="en" sz="1600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retrieval and summarization of </a:t>
            </a:r>
            <a:r>
              <a:rPr lang="en" sz="1600" dirty="0" err="1">
                <a:latin typeface="Arial"/>
                <a:ea typeface="Arial"/>
                <a:cs typeface="Arial"/>
                <a:sym typeface="Arial"/>
              </a:rPr>
              <a:t>elog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and parameter data from machine component databases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914377" lvl="1" indent="-338658">
              <a:spcBef>
                <a:spcPts val="300"/>
              </a:spcBef>
              <a:buChar char="○"/>
            </a:pPr>
            <a:r>
              <a:rPr lang="en" sz="1600" b="1" dirty="0">
                <a:latin typeface="Arial"/>
                <a:ea typeface="Arial"/>
                <a:cs typeface="Arial"/>
                <a:sym typeface="Arial"/>
              </a:rPr>
              <a:t>At JLAB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, Osprey was used to analyze and troubleshoot operational data, </a:t>
            </a: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automatically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 flagging and returning statistics about anomalous BPM behavior </a:t>
            </a:r>
            <a:endParaRPr lang="en-US" sz="1600" b="1" u="sng" dirty="0">
              <a:solidFill>
                <a:srgbClr val="38761D"/>
              </a:solidFill>
            </a:endParaRPr>
          </a:p>
          <a:p>
            <a:pPr lvl="2" indent="-406390">
              <a:spcBef>
                <a:spcPts val="0"/>
              </a:spcBef>
              <a:buSzPts val="1200"/>
              <a:buChar char="■"/>
            </a:pPr>
            <a:r>
              <a:rPr lang="en-US" sz="1500" dirty="0"/>
              <a:t>E.g., fitting oscillations observed, identifying times where oscillations were occurring vs. flat</a:t>
            </a:r>
            <a:endParaRPr sz="1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233;p52">
            <a:extLst>
              <a:ext uri="{FF2B5EF4-FFF2-40B4-BE49-F238E27FC236}">
                <a16:creationId xmlns:a16="http://schemas.microsoft.com/office/drawing/2014/main" id="{49FDD3E0-97DC-E978-6AC1-13D9C0343BCD}"/>
              </a:ext>
            </a:extLst>
          </p:cNvPr>
          <p:cNvSpPr/>
          <p:nvPr/>
        </p:nvSpPr>
        <p:spPr>
          <a:xfrm>
            <a:off x="0" y="5565573"/>
            <a:ext cx="12192000" cy="594400"/>
          </a:xfrm>
          <a:prstGeom prst="roundRect">
            <a:avLst>
              <a:gd name="adj" fmla="val 16667"/>
            </a:avLst>
          </a:prstGeom>
          <a:solidFill>
            <a:srgbClr val="ADD1FF"/>
          </a:solidFill>
          <a:ln w="71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1219170"/>
            <a:r>
              <a:rPr lang="en" sz="1867" b="1" dirty="0"/>
              <a:t>These results highlight the ability of agentic AI to improve </a:t>
            </a:r>
          </a:p>
          <a:p>
            <a:pPr algn="ctr" defTabSz="1219170"/>
            <a:r>
              <a:rPr lang="en" sz="1867" b="1" dirty="0"/>
              <a:t>the speed  and comprehensiveness of complex operations analysis tasks </a:t>
            </a:r>
            <a:endParaRPr sz="1867" b="1" dirty="0"/>
          </a:p>
        </p:txBody>
      </p:sp>
    </p:spTree>
    <p:extLst>
      <p:ext uri="{BB962C8B-B14F-4D97-AF65-F5344CB8AC3E}">
        <p14:creationId xmlns:p14="http://schemas.microsoft.com/office/powerpoint/2010/main" val="3683709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>
          <a:extLst>
            <a:ext uri="{FF2B5EF4-FFF2-40B4-BE49-F238E27FC236}">
              <a16:creationId xmlns:a16="http://schemas.microsoft.com/office/drawing/2014/main" id="{7D2295E6-8D06-52D5-20EC-BB21B1047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ef903a0577_0_2215">
            <a:extLst>
              <a:ext uri="{FF2B5EF4-FFF2-40B4-BE49-F238E27FC236}">
                <a16:creationId xmlns:a16="http://schemas.microsoft.com/office/drawing/2014/main" id="{D9D01934-31F9-54C1-7D56-7FD9739869F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389" name="Google Shape;389;g3ef903a0577_0_2215">
            <a:extLst>
              <a:ext uri="{FF2B5EF4-FFF2-40B4-BE49-F238E27FC236}">
                <a16:creationId xmlns:a16="http://schemas.microsoft.com/office/drawing/2014/main" id="{F594C207-2850-AFDD-0B8A-DD9691DF63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450" y="269715"/>
            <a:ext cx="11993100" cy="71661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MOAT Seed Results: Design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" name="Google Shape;1244;p53">
            <a:extLst>
              <a:ext uri="{FF2B5EF4-FFF2-40B4-BE49-F238E27FC236}">
                <a16:creationId xmlns:a16="http://schemas.microsoft.com/office/drawing/2014/main" id="{D5CFC684-FBB4-489E-EB18-6501D40A5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059125"/>
            <a:ext cx="12192000" cy="4256236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1174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Greater simulation and search efficiency</a:t>
            </a:r>
            <a:endParaRPr sz="1800" b="1" dirty="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783" lvl="1" indent="-334425">
              <a:lnSpc>
                <a:spcPct val="100000"/>
              </a:lnSpc>
              <a:spcBef>
                <a:spcPts val="300"/>
              </a:spcBef>
              <a:buChar char="○"/>
            </a:pP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Nonlinear optics design for rings (SLAC) 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1142971" lvl="2" indent="-338658">
              <a:lnSpc>
                <a:spcPct val="100000"/>
              </a:lnSpc>
              <a:spcBef>
                <a:spcPts val="300"/>
              </a:spcBef>
              <a:buSzPts val="1300"/>
              <a:buChar char="■"/>
            </a:pPr>
            <a:r>
              <a:rPr lang="en" sz="15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400x fewer physics simulations</a:t>
            </a:r>
            <a:r>
              <a:rPr lang="en" sz="15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required for SSRL-X ring design </a:t>
            </a:r>
            <a:endParaRPr lang="en" sz="1500" dirty="0"/>
          </a:p>
          <a:p>
            <a:pPr marL="1142971" lvl="2" indent="-338658">
              <a:lnSpc>
                <a:spcPct val="100000"/>
              </a:lnSpc>
              <a:spcBef>
                <a:spcPts val="300"/>
              </a:spcBef>
              <a:buSzPts val="1300"/>
              <a:buChar char="■"/>
            </a:pPr>
            <a:r>
              <a:rPr lang="en" sz="15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50-80% improvement in solution quality</a:t>
            </a: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 on a resource-constrained task where previous methods failed 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sz="533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" sz="12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7475" indent="0">
              <a:buNone/>
            </a:pPr>
            <a:r>
              <a:rPr lang="en" sz="1800" b="1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Design with a high degree of autonomy</a:t>
            </a:r>
            <a:endParaRPr sz="1800" b="1" dirty="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783" lvl="1" indent="-334425">
              <a:lnSpc>
                <a:spcPct val="100000"/>
              </a:lnSpc>
              <a:spcBef>
                <a:spcPts val="300"/>
              </a:spcBef>
              <a:buChar char="○"/>
            </a:pP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Optics design for PIP-II (LBNL)</a:t>
            </a:r>
            <a:endParaRPr sz="1600" u="sng" dirty="0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2971" lvl="2" indent="-338658">
              <a:lnSpc>
                <a:spcPct val="100000"/>
              </a:lnSpc>
              <a:spcBef>
                <a:spcPts val="300"/>
              </a:spcBef>
              <a:buSzPts val="1300"/>
              <a:buChar char="■"/>
            </a:pP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Asked agent to design a beam matching section of the PIP-II beamline entirely from scratch, providing the information needed to run simulations (</a:t>
            </a:r>
            <a:r>
              <a:rPr lang="en" sz="1500" dirty="0" err="1">
                <a:latin typeface="Arial"/>
                <a:ea typeface="Arial"/>
                <a:cs typeface="Arial"/>
                <a:sym typeface="Arial"/>
              </a:rPr>
              <a:t>github</a:t>
            </a: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 repo and documentation) and ability to run code on HPC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1142971" lvl="2" indent="-338658">
              <a:lnSpc>
                <a:spcPct val="100000"/>
              </a:lnSpc>
              <a:spcBef>
                <a:spcPts val="300"/>
              </a:spcBef>
              <a:buSzPts val="1300"/>
              <a:buChar char="■"/>
            </a:pP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Found similar quality solution in ~15 minutes with a high degree of autonomy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761981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" sz="16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⇒ Speedup of &gt; 50x</a:t>
            </a:r>
            <a:r>
              <a:rPr lang="en" sz="1600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compared to person-hours that would have been required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685783" lvl="1">
              <a:lnSpc>
                <a:spcPct val="100000"/>
              </a:lnSpc>
              <a:buChar char="○"/>
            </a:pPr>
            <a:r>
              <a:rPr lang="en" sz="1600" dirty="0">
                <a:latin typeface="Arial"/>
                <a:ea typeface="Arial"/>
                <a:cs typeface="Arial"/>
                <a:sym typeface="Arial"/>
              </a:rPr>
              <a:t>Magnet design for rings (ANL)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1142971" lvl="2" indent="-338658">
              <a:lnSpc>
                <a:spcPct val="100000"/>
              </a:lnSpc>
              <a:spcBef>
                <a:spcPts val="300"/>
              </a:spcBef>
              <a:buSzPts val="1300"/>
              <a:buChar char="■"/>
            </a:pPr>
            <a:r>
              <a:rPr lang="en" sz="1500" dirty="0">
                <a:latin typeface="Arial"/>
                <a:ea typeface="Arial"/>
                <a:cs typeface="Arial"/>
                <a:sym typeface="Arial"/>
              </a:rPr>
              <a:t>Demonstrated agent using Retrieval Augmented Generation (RAG) for domain-specific knowledge (manuals/procedures) and MCP to use simulations and external tools and </a:t>
            </a:r>
            <a:r>
              <a:rPr lang="en" sz="1500" b="1" u="sng" dirty="0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successfully complete a magnet and optic design</a:t>
            </a:r>
            <a:endParaRPr sz="1500" b="1" u="sng" dirty="0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245;p53">
            <a:extLst>
              <a:ext uri="{FF2B5EF4-FFF2-40B4-BE49-F238E27FC236}">
                <a16:creationId xmlns:a16="http://schemas.microsoft.com/office/drawing/2014/main" id="{62B39412-5A2D-A565-98D5-078245F1FFDE}"/>
              </a:ext>
            </a:extLst>
          </p:cNvPr>
          <p:cNvSpPr/>
          <p:nvPr/>
        </p:nvSpPr>
        <p:spPr>
          <a:xfrm>
            <a:off x="0" y="5320500"/>
            <a:ext cx="12192000" cy="594400"/>
          </a:xfrm>
          <a:prstGeom prst="roundRect">
            <a:avLst>
              <a:gd name="adj" fmla="val 16667"/>
            </a:avLst>
          </a:prstGeom>
          <a:solidFill>
            <a:srgbClr val="ADD1FF"/>
          </a:solidFill>
          <a:ln w="71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91433" rIns="91433" bIns="91433" anchor="ctr" anchorCtr="0">
            <a:noAutofit/>
          </a:bodyPr>
          <a:lstStyle/>
          <a:p>
            <a:pPr algn="ctr" defTabSz="1219170"/>
            <a:r>
              <a:rPr lang="en" sz="1733" b="1" dirty="0"/>
              <a:t>These results show AI agents can accelerate design optimization, reduce simulation cost, broaden design-space exploration, and take over time-consuming accelerator-design tasks with a high degree of autonomy</a:t>
            </a:r>
            <a:endParaRPr sz="1733" b="1" dirty="0"/>
          </a:p>
        </p:txBody>
      </p:sp>
    </p:spTree>
    <p:extLst>
      <p:ext uri="{BB962C8B-B14F-4D97-AF65-F5344CB8AC3E}">
        <p14:creationId xmlns:p14="http://schemas.microsoft.com/office/powerpoint/2010/main" val="2730334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>
          <a:extLst>
            <a:ext uri="{FF2B5EF4-FFF2-40B4-BE49-F238E27FC236}">
              <a16:creationId xmlns:a16="http://schemas.microsoft.com/office/drawing/2014/main" id="{6F2E4692-9FFB-F764-2FEA-915984255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">
            <a:extLst>
              <a:ext uri="{FF2B5EF4-FFF2-40B4-BE49-F238E27FC236}">
                <a16:creationId xmlns:a16="http://schemas.microsoft.com/office/drawing/2014/main" id="{29A26BFF-CF20-8BF5-2070-C1B12CE37BA1}"/>
              </a:ext>
            </a:extLst>
          </p:cNvPr>
          <p:cNvSpPr txBox="1"/>
          <p:nvPr/>
        </p:nvSpPr>
        <p:spPr>
          <a:xfrm>
            <a:off x="1928450" y="4178775"/>
            <a:ext cx="90783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000" b="1" dirty="0">
                <a:solidFill>
                  <a:schemeClr val="lt1"/>
                </a:solidFill>
              </a:rPr>
              <a:t>Looking forward</a:t>
            </a:r>
            <a:endParaRPr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4652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FABF9-C2FD-F16C-9A4C-7BE21C7C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CA135B-E941-B8C1-A992-198FEF1FAE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00230B3-7374-E847-8B17-66836C494C7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420F7D-20D7-DAB8-94A4-2EABA0DEC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0485"/>
            <a:ext cx="11882718" cy="779395"/>
          </a:xfrm>
          <a:noFill/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MOAT is expanding into a cross-projects, cross-facility collaboration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extending to additional labs, universities and industry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169B04D-BF21-8AE4-6700-97F06E1CB39B}"/>
              </a:ext>
            </a:extLst>
          </p:cNvPr>
          <p:cNvSpPr/>
          <p:nvPr/>
        </p:nvSpPr>
        <p:spPr>
          <a:xfrm>
            <a:off x="246043" y="1257038"/>
            <a:ext cx="11699914" cy="4713456"/>
          </a:xfrm>
          <a:prstGeom prst="roundRect">
            <a:avLst>
              <a:gd name="adj" fmla="val 6429"/>
            </a:avLst>
          </a:prstGeom>
          <a:solidFill>
            <a:srgbClr val="F4ECE3"/>
          </a:solidFill>
          <a:ln w="12700">
            <a:solidFill>
              <a:srgbClr val="1D3B4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51A394-120B-71CA-0F33-729C705EB099}"/>
              </a:ext>
            </a:extLst>
          </p:cNvPr>
          <p:cNvSpPr txBox="1"/>
          <p:nvPr/>
        </p:nvSpPr>
        <p:spPr>
          <a:xfrm>
            <a:off x="455014" y="1550413"/>
            <a:ext cx="6338791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2">
                    <a:lumMod val="50000"/>
                  </a:schemeClr>
                </a:solidFill>
              </a:rPr>
              <a:t>The MOAT Collaboration</a:t>
            </a:r>
          </a:p>
          <a:p>
            <a:pPr algn="ctr"/>
            <a:endParaRPr lang="en-US" sz="900" b="1" dirty="0"/>
          </a:p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Focus on shared infrastructure </a:t>
            </a:r>
          </a:p>
          <a:p>
            <a:pPr algn="ctr"/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&amp; coordination of AI-enabled accelerator work</a:t>
            </a:r>
          </a:p>
          <a:p>
            <a:pPr algn="ctr"/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000" b="1" dirty="0">
              <a:solidFill>
                <a:srgbClr val="1D3B49"/>
              </a:solidFill>
            </a:endParaRPr>
          </a:p>
          <a:p>
            <a:pPr algn="ctr"/>
            <a:endParaRPr lang="en-US" sz="2000" b="1" dirty="0">
              <a:solidFill>
                <a:srgbClr val="1D3B49"/>
              </a:solidFill>
            </a:endParaRPr>
          </a:p>
          <a:p>
            <a:pPr algn="ctr"/>
            <a:endParaRPr lang="en-US" sz="2000" b="1" dirty="0">
              <a:solidFill>
                <a:srgbClr val="1D3B49"/>
              </a:solidFill>
            </a:endParaRPr>
          </a:p>
          <a:p>
            <a:pPr algn="ctr"/>
            <a:endParaRPr lang="en-US" sz="2400" b="1" dirty="0">
              <a:solidFill>
                <a:srgbClr val="1D3B49"/>
              </a:solidFill>
            </a:endParaRPr>
          </a:p>
          <a:p>
            <a:pPr algn="ctr"/>
            <a:endParaRPr lang="en-US" sz="900" dirty="0">
              <a:solidFill>
                <a:srgbClr val="1D3B49"/>
              </a:solidFill>
            </a:endParaRPr>
          </a:p>
          <a:p>
            <a:pPr algn="ctr"/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MOAT connects institutions, workflows, tools, technical </a:t>
            </a:r>
          </a:p>
          <a:p>
            <a:pPr algn="ctr"/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knowledge so progress can be reused across facilities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4CA98-1345-AC71-6F5B-E3F94EBA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852" y="5068256"/>
            <a:ext cx="853770" cy="8666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A6D17C-4E08-0DE7-89F7-83B7140E9E66}"/>
              </a:ext>
            </a:extLst>
          </p:cNvPr>
          <p:cNvSpPr txBox="1"/>
          <p:nvPr/>
        </p:nvSpPr>
        <p:spPr>
          <a:xfrm>
            <a:off x="1693751" y="5257765"/>
            <a:ext cx="3206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More info: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https://moat-ai.github.io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 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moat@lbl.gov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0D7CD91-EC9B-4584-783B-A6758D7F3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884" y="2793470"/>
            <a:ext cx="5501745" cy="1561161"/>
          </a:xfrm>
          <a:prstGeom prst="round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96E71A-9E01-5245-5D3D-B002CDE58A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582" t="8686" r="29377" b="7667"/>
          <a:stretch>
            <a:fillRect/>
          </a:stretch>
        </p:blipFill>
        <p:spPr>
          <a:xfrm>
            <a:off x="7002776" y="1582831"/>
            <a:ext cx="4309034" cy="405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04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"/>
          <p:cNvSpPr txBox="1"/>
          <p:nvPr/>
        </p:nvSpPr>
        <p:spPr>
          <a:xfrm>
            <a:off x="6095999" y="2914059"/>
            <a:ext cx="5219700" cy="10299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1568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F3D36-48A8-F23E-77DC-42EDCECAB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005D4C-7964-4D72-B155-A8CA6EF273C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00230B3-7374-E847-8B17-66836C494C7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9039A5-87F7-7A76-63A6-38C68350D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94" y="120270"/>
            <a:ext cx="11966245" cy="779395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March Demo(s): MOAT in coordination with </a:t>
            </a:r>
            <a:r>
              <a:rPr lang="en-US" dirty="0" err="1">
                <a:solidFill>
                  <a:schemeClr val="bg1"/>
                </a:solidFill>
              </a:rPr>
              <a:t>AmSC</a:t>
            </a:r>
            <a:r>
              <a:rPr lang="en-US" dirty="0">
                <a:solidFill>
                  <a:schemeClr val="bg1"/>
                </a:solidFill>
              </a:rPr>
              <a:t> SUF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Deployment of agentic platform at 8 sites (MOAT), digital twins at 3 sites (</a:t>
            </a:r>
            <a:r>
              <a:rPr lang="en-US" sz="2200" dirty="0" err="1">
                <a:solidFill>
                  <a:schemeClr val="bg1"/>
                </a:solidFill>
              </a:rPr>
              <a:t>MOAT+AmSC</a:t>
            </a:r>
            <a:r>
              <a:rPr lang="en-US" sz="2200" dirty="0">
                <a:solidFill>
                  <a:schemeClr val="bg1"/>
                </a:solidFill>
              </a:rPr>
              <a:t> SUF IP)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69A2EF-D786-07C8-A7BB-4EEB20B9EF96}"/>
              </a:ext>
            </a:extLst>
          </p:cNvPr>
          <p:cNvSpPr/>
          <p:nvPr/>
        </p:nvSpPr>
        <p:spPr>
          <a:xfrm>
            <a:off x="0" y="1173480"/>
            <a:ext cx="12192000" cy="5684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AA86580B-AA19-57A4-D4E0-ECD6C1A3693C}"/>
              </a:ext>
            </a:extLst>
          </p:cNvPr>
          <p:cNvSpPr txBox="1">
            <a:spLocks/>
          </p:cNvSpPr>
          <p:nvPr/>
        </p:nvSpPr>
        <p:spPr>
          <a:xfrm>
            <a:off x="11468560" y="6509900"/>
            <a:ext cx="688000" cy="365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525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13E9A"/>
              </a:buClr>
              <a:buSzPts val="2400"/>
              <a:buFont typeface="Arial"/>
              <a:buNone/>
              <a:tabLst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Courier New"/>
              <a:buChar char="o"/>
              <a:defRPr sz="18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Arial"/>
              <a:buChar char="•"/>
              <a:defRPr sz="16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Arial"/>
              <a:buChar char="–"/>
              <a:defRPr sz="14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13E9A"/>
              </a:buClr>
              <a:buSzPts val="2000"/>
              <a:buFont typeface="Arial"/>
              <a:buChar char="»"/>
              <a:defRPr sz="1400" b="0" i="0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17</a:t>
            </a:fld>
            <a:endParaRPr lang="en"/>
          </a:p>
        </p:txBody>
      </p:sp>
      <p:grpSp>
        <p:nvGrpSpPr>
          <p:cNvPr id="6" name="Google Shape;285;p3">
            <a:extLst>
              <a:ext uri="{FF2B5EF4-FFF2-40B4-BE49-F238E27FC236}">
                <a16:creationId xmlns:a16="http://schemas.microsoft.com/office/drawing/2014/main" id="{2FFE103E-EBEA-B49B-C93B-C11D620606B2}"/>
              </a:ext>
            </a:extLst>
          </p:cNvPr>
          <p:cNvGrpSpPr/>
          <p:nvPr/>
        </p:nvGrpSpPr>
        <p:grpSpPr>
          <a:xfrm>
            <a:off x="6205070" y="1242202"/>
            <a:ext cx="5951639" cy="1605096"/>
            <a:chOff x="6154611" y="1201877"/>
            <a:chExt cx="5951639" cy="1605095"/>
          </a:xfrm>
        </p:grpSpPr>
        <p:cxnSp>
          <p:nvCxnSpPr>
            <p:cNvPr id="8" name="Google Shape;286;p3">
              <a:extLst>
                <a:ext uri="{FF2B5EF4-FFF2-40B4-BE49-F238E27FC236}">
                  <a16:creationId xmlns:a16="http://schemas.microsoft.com/office/drawing/2014/main" id="{B05B642C-7E90-79B6-9026-05B4C54BF6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58137" y="1607947"/>
              <a:ext cx="0" cy="807109"/>
            </a:xfrm>
            <a:prstGeom prst="straightConnector1">
              <a:avLst/>
            </a:prstGeom>
            <a:noFill/>
            <a:ln w="28575" cap="flat" cmpd="sng">
              <a:solidFill>
                <a:srgbClr val="121A1D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grpSp>
          <p:nvGrpSpPr>
            <p:cNvPr id="9" name="Google Shape;287;p3">
              <a:extLst>
                <a:ext uri="{FF2B5EF4-FFF2-40B4-BE49-F238E27FC236}">
                  <a16:creationId xmlns:a16="http://schemas.microsoft.com/office/drawing/2014/main" id="{255AD3D3-2D6F-E651-39F4-B29B03D6B311}"/>
                </a:ext>
              </a:extLst>
            </p:cNvPr>
            <p:cNvGrpSpPr/>
            <p:nvPr/>
          </p:nvGrpSpPr>
          <p:grpSpPr>
            <a:xfrm>
              <a:off x="6154611" y="1201877"/>
              <a:ext cx="5951639" cy="1605095"/>
              <a:chOff x="5478211" y="1070652"/>
              <a:chExt cx="5951639" cy="1605095"/>
            </a:xfrm>
          </p:grpSpPr>
          <p:sp>
            <p:nvSpPr>
              <p:cNvPr id="10" name="Google Shape;288;p3">
                <a:extLst>
                  <a:ext uri="{FF2B5EF4-FFF2-40B4-BE49-F238E27FC236}">
                    <a16:creationId xmlns:a16="http://schemas.microsoft.com/office/drawing/2014/main" id="{131C0B3B-B5F8-297B-A62C-5B1B926A0F3D}"/>
                  </a:ext>
                </a:extLst>
              </p:cNvPr>
              <p:cNvSpPr txBox="1"/>
              <p:nvPr/>
            </p:nvSpPr>
            <p:spPr>
              <a:xfrm>
                <a:off x="5478211" y="1070652"/>
                <a:ext cx="1446900" cy="389756"/>
              </a:xfrm>
              <a:prstGeom prst="rect">
                <a:avLst/>
              </a:prstGeom>
              <a:solidFill>
                <a:srgbClr val="D9EAD3"/>
              </a:solidFill>
              <a:ln w="9525" cap="flat" cmpd="sng">
                <a:solidFill>
                  <a:srgbClr val="4663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algn="ctr">
                  <a:buSzPts val="1400"/>
                </a:pPr>
                <a:r>
                  <a:rPr lang="en-US" sz="1333" dirty="0"/>
                  <a:t>Operator query</a:t>
                </a:r>
                <a:endParaRPr sz="1333" dirty="0"/>
              </a:p>
            </p:txBody>
          </p:sp>
          <p:sp>
            <p:nvSpPr>
              <p:cNvPr id="11" name="Google Shape;289;p3">
                <a:extLst>
                  <a:ext uri="{FF2B5EF4-FFF2-40B4-BE49-F238E27FC236}">
                    <a16:creationId xmlns:a16="http://schemas.microsoft.com/office/drawing/2014/main" id="{9AAE4BAB-8EE1-11D9-A277-E5EC3F71A237}"/>
                  </a:ext>
                </a:extLst>
              </p:cNvPr>
              <p:cNvSpPr txBox="1"/>
              <p:nvPr/>
            </p:nvSpPr>
            <p:spPr>
              <a:xfrm>
                <a:off x="6675352" y="1582706"/>
                <a:ext cx="3339300" cy="594876"/>
              </a:xfrm>
              <a:prstGeom prst="rect">
                <a:avLst/>
              </a:prstGeom>
              <a:solidFill>
                <a:srgbClr val="C9DAF8"/>
              </a:solidFill>
              <a:ln w="9525" cap="flat" cmpd="sng">
                <a:solidFill>
                  <a:srgbClr val="4663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algn="ctr">
                  <a:buSzPts val="1400"/>
                </a:pPr>
                <a:r>
                  <a:rPr lang="en-US" sz="1333" dirty="0"/>
                  <a:t>Agent retrieves and analyzes data (from archives, live control system, logbooks)</a:t>
                </a:r>
                <a:endParaRPr sz="1333" dirty="0"/>
              </a:p>
            </p:txBody>
          </p:sp>
          <p:cxnSp>
            <p:nvCxnSpPr>
              <p:cNvPr id="12" name="Google Shape;290;p3">
                <a:extLst>
                  <a:ext uri="{FF2B5EF4-FFF2-40B4-BE49-F238E27FC236}">
                    <a16:creationId xmlns:a16="http://schemas.microsoft.com/office/drawing/2014/main" id="{62198EE8-2E18-8FFF-2C69-57D5BF64C2A2}"/>
                  </a:ext>
                </a:extLst>
              </p:cNvPr>
              <p:cNvCxnSpPr>
                <a:stCxn id="10" idx="2"/>
                <a:endCxn id="11" idx="1"/>
              </p:cNvCxnSpPr>
              <p:nvPr/>
            </p:nvCxnSpPr>
            <p:spPr>
              <a:xfrm rot="16200000" flipH="1">
                <a:off x="6228638" y="1433430"/>
                <a:ext cx="419736" cy="473691"/>
              </a:xfrm>
              <a:prstGeom prst="bentConnector2">
                <a:avLst/>
              </a:prstGeom>
              <a:noFill/>
              <a:ln w="28575" cap="flat" cmpd="sng">
                <a:solidFill>
                  <a:srgbClr val="121A1D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15" name="Google Shape;291;p3">
                <a:extLst>
                  <a:ext uri="{FF2B5EF4-FFF2-40B4-BE49-F238E27FC236}">
                    <a16:creationId xmlns:a16="http://schemas.microsoft.com/office/drawing/2014/main" id="{B61DECFB-142A-A2A1-D91F-EE21DBB86B58}"/>
                  </a:ext>
                </a:extLst>
              </p:cNvPr>
              <p:cNvSpPr txBox="1"/>
              <p:nvPr/>
            </p:nvSpPr>
            <p:spPr>
              <a:xfrm>
                <a:off x="7898724" y="2285991"/>
                <a:ext cx="3188700" cy="389756"/>
              </a:xfrm>
              <a:prstGeom prst="rect">
                <a:avLst/>
              </a:prstGeom>
              <a:solidFill>
                <a:srgbClr val="FFF2CC"/>
              </a:solidFill>
              <a:ln w="9525" cap="flat" cmpd="sng">
                <a:solidFill>
                  <a:srgbClr val="4663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algn="ctr">
                  <a:buSzPts val="1400"/>
                </a:pPr>
                <a:r>
                  <a:rPr lang="en-US" sz="1333" dirty="0"/>
                  <a:t>Agent proposes hypothesis or action</a:t>
                </a:r>
                <a:endParaRPr sz="1333" dirty="0"/>
              </a:p>
            </p:txBody>
          </p:sp>
          <p:cxnSp>
            <p:nvCxnSpPr>
              <p:cNvPr id="16" name="Google Shape;292;p3">
                <a:extLst>
                  <a:ext uri="{FF2B5EF4-FFF2-40B4-BE49-F238E27FC236}">
                    <a16:creationId xmlns:a16="http://schemas.microsoft.com/office/drawing/2014/main" id="{06EC4872-0E4A-013C-ECB0-08F1198C220F}"/>
                  </a:ext>
                </a:extLst>
              </p:cNvPr>
              <p:cNvCxnSpPr>
                <a:cxnSpLocks/>
                <a:endCxn id="15" idx="1"/>
              </p:cNvCxnSpPr>
              <p:nvPr/>
            </p:nvCxnSpPr>
            <p:spPr>
              <a:xfrm rot="16200000" flipH="1">
                <a:off x="7591765" y="2173910"/>
                <a:ext cx="307400" cy="306517"/>
              </a:xfrm>
              <a:prstGeom prst="bentConnector2">
                <a:avLst/>
              </a:prstGeom>
              <a:noFill/>
              <a:ln w="28575" cap="flat" cmpd="sng">
                <a:solidFill>
                  <a:srgbClr val="121A1D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  <p:sp>
            <p:nvSpPr>
              <p:cNvPr id="17" name="Google Shape;293;p3">
                <a:extLst>
                  <a:ext uri="{FF2B5EF4-FFF2-40B4-BE49-F238E27FC236}">
                    <a16:creationId xmlns:a16="http://schemas.microsoft.com/office/drawing/2014/main" id="{62EF90DF-A2C4-25C7-2E0A-37771F7A84C2}"/>
                  </a:ext>
                </a:extLst>
              </p:cNvPr>
              <p:cNvSpPr txBox="1"/>
              <p:nvPr/>
            </p:nvSpPr>
            <p:spPr>
              <a:xfrm>
                <a:off x="8631750" y="1076521"/>
                <a:ext cx="2798100" cy="389756"/>
              </a:xfrm>
              <a:prstGeom prst="rect">
                <a:avLst/>
              </a:prstGeom>
              <a:solidFill>
                <a:srgbClr val="F4CCCC"/>
              </a:solidFill>
              <a:ln w="9525" cap="flat" cmpd="sng">
                <a:solidFill>
                  <a:srgbClr val="46637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t" anchorCtr="0">
                <a:spAutoFit/>
              </a:bodyPr>
              <a:lstStyle/>
              <a:p>
                <a:pPr algn="ctr">
                  <a:buSzPts val="1400"/>
                </a:pPr>
                <a:r>
                  <a:rPr lang="en-US" sz="1333"/>
                  <a:t>Operator validates and executes</a:t>
                </a:r>
                <a:endParaRPr sz="1333"/>
              </a:p>
            </p:txBody>
          </p:sp>
          <p:cxnSp>
            <p:nvCxnSpPr>
              <p:cNvPr id="18" name="Google Shape;294;p3">
                <a:extLst>
                  <a:ext uri="{FF2B5EF4-FFF2-40B4-BE49-F238E27FC236}">
                    <a16:creationId xmlns:a16="http://schemas.microsoft.com/office/drawing/2014/main" id="{65A70D43-5811-E234-D62E-AEC0030A6245}"/>
                  </a:ext>
                </a:extLst>
              </p:cNvPr>
              <p:cNvCxnSpPr>
                <a:stCxn id="17" idx="1"/>
                <a:endCxn id="10" idx="3"/>
              </p:cNvCxnSpPr>
              <p:nvPr/>
            </p:nvCxnSpPr>
            <p:spPr>
              <a:xfrm flipH="1" flipV="1">
                <a:off x="6925111" y="1265530"/>
                <a:ext cx="1706639" cy="5869"/>
              </a:xfrm>
              <a:prstGeom prst="straightConnector1">
                <a:avLst/>
              </a:prstGeom>
              <a:noFill/>
              <a:ln w="28575" cap="flat" cmpd="sng">
                <a:solidFill>
                  <a:srgbClr val="121A1D"/>
                </a:solidFill>
                <a:prstDash val="solid"/>
                <a:round/>
                <a:headEnd type="none" w="sm" len="sm"/>
                <a:tailEnd type="triangle" w="med" len="med"/>
              </a:ln>
            </p:spPr>
          </p:cxnSp>
        </p:grpSp>
      </p:grpSp>
      <p:sp>
        <p:nvSpPr>
          <p:cNvPr id="29" name="Google Shape;296;p3">
            <a:extLst>
              <a:ext uri="{FF2B5EF4-FFF2-40B4-BE49-F238E27FC236}">
                <a16:creationId xmlns:a16="http://schemas.microsoft.com/office/drawing/2014/main" id="{9FF97941-4DAC-1C6F-CA50-5C6EE794DE5E}"/>
              </a:ext>
            </a:extLst>
          </p:cNvPr>
          <p:cNvSpPr txBox="1">
            <a:spLocks/>
          </p:cNvSpPr>
          <p:nvPr/>
        </p:nvSpPr>
        <p:spPr>
          <a:xfrm>
            <a:off x="179827" y="1269519"/>
            <a:ext cx="5958600" cy="245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467" b="1" dirty="0"/>
              <a:t>Deployed agentic platform Osprey at multiple facilities</a:t>
            </a:r>
          </a:p>
          <a:p>
            <a:pPr indent="-330192">
              <a:spcBef>
                <a:spcPts val="1200"/>
              </a:spcBef>
              <a:buClr>
                <a:srgbClr val="002060"/>
              </a:buClr>
              <a:buSzPct val="100000"/>
            </a:pPr>
            <a:r>
              <a:rPr lang="en-US" sz="1467" dirty="0"/>
              <a:t>Supports accelerator operations @ LBNL (ALS, BELLA), FNAL (Accelerator Complex, FAST), ORNL (SNS), ANL, (APS), SLAC (LCLS), </a:t>
            </a:r>
            <a:r>
              <a:rPr lang="en-US" sz="1467" dirty="0" err="1"/>
              <a:t>JLab</a:t>
            </a:r>
            <a:r>
              <a:rPr lang="en-US" sz="1467" dirty="0"/>
              <a:t> (CEBAF, UITF), BNL (RHIC/EIC)</a:t>
            </a:r>
          </a:p>
          <a:p>
            <a:pPr indent="-330192">
              <a:spcBef>
                <a:spcPts val="1200"/>
              </a:spcBef>
              <a:buClr>
                <a:srgbClr val="002060"/>
              </a:buClr>
              <a:buSzPct val="100000"/>
            </a:pPr>
            <a:endParaRPr lang="en-US" sz="1467" dirty="0"/>
          </a:p>
          <a:p>
            <a:pPr indent="-330192">
              <a:buClr>
                <a:srgbClr val="002060"/>
              </a:buClr>
              <a:buSzPct val="100000"/>
            </a:pPr>
            <a:r>
              <a:rPr lang="en-US" sz="1467" b="1" dirty="0"/>
              <a:t>Uses MOAT’s Osprey framework (initially developed at LBNL/ALS)</a:t>
            </a:r>
          </a:p>
          <a:p>
            <a:pPr>
              <a:buClr>
                <a:srgbClr val="002060"/>
              </a:buClr>
              <a:buSzPct val="90000"/>
            </a:pPr>
            <a:r>
              <a:rPr lang="en-US" sz="1467" b="1" dirty="0"/>
              <a:t>⇒ outperform ad-hoc workflows based on fragmented institutional knowledge that operators currently rely on*</a:t>
            </a:r>
            <a:endParaRPr lang="en-US" sz="1467" dirty="0"/>
          </a:p>
          <a:p>
            <a:pPr>
              <a:spcBef>
                <a:spcPts val="1200"/>
              </a:spcBef>
            </a:pPr>
            <a:endParaRPr lang="en-US" sz="1600" dirty="0"/>
          </a:p>
          <a:p>
            <a:pPr>
              <a:spcBef>
                <a:spcPts val="1200"/>
              </a:spcBef>
            </a:pPr>
            <a:endParaRPr lang="en-US" sz="1600" dirty="0"/>
          </a:p>
          <a:p>
            <a:pPr>
              <a:spcBef>
                <a:spcPts val="1200"/>
              </a:spcBef>
            </a:pPr>
            <a:endParaRPr lang="en-US" sz="1600" dirty="0"/>
          </a:p>
          <a:p>
            <a:pPr>
              <a:spcBef>
                <a:spcPts val="1200"/>
              </a:spcBef>
            </a:pPr>
            <a:endParaRPr lang="en-US" sz="16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1600" dirty="0"/>
          </a:p>
        </p:txBody>
      </p:sp>
      <p:pic>
        <p:nvPicPr>
          <p:cNvPr id="34" name="Google Shape;298;p3">
            <a:extLst>
              <a:ext uri="{FF2B5EF4-FFF2-40B4-BE49-F238E27FC236}">
                <a16:creationId xmlns:a16="http://schemas.microsoft.com/office/drawing/2014/main" id="{A8B6DBCC-AE2C-C0D4-FA44-1FC4341C9C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8851" y="2455381"/>
            <a:ext cx="2022200" cy="80785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299;p3">
            <a:extLst>
              <a:ext uri="{FF2B5EF4-FFF2-40B4-BE49-F238E27FC236}">
                <a16:creationId xmlns:a16="http://schemas.microsoft.com/office/drawing/2014/main" id="{1C7F1A8D-6C8F-BC79-35B6-84CC3CC9379C}"/>
              </a:ext>
            </a:extLst>
          </p:cNvPr>
          <p:cNvSpPr txBox="1"/>
          <p:nvPr/>
        </p:nvSpPr>
        <p:spPr>
          <a:xfrm>
            <a:off x="126695" y="3577357"/>
            <a:ext cx="6429351" cy="1107965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400"/>
            </a:pPr>
            <a:r>
              <a:rPr lang="en-US" sz="1500" dirty="0"/>
              <a:t>*</a:t>
            </a:r>
            <a:r>
              <a:rPr lang="en-US" sz="1500" i="1" dirty="0"/>
              <a:t>”the preparation effort is reduced from what would typically take several hours of manual scripting and debugging to only a few minutes from a single natural language prompt—</a:t>
            </a:r>
            <a:r>
              <a:rPr lang="en-US" sz="1500" b="1" i="1" dirty="0">
                <a:solidFill>
                  <a:srgbClr val="C00000"/>
                </a:solidFill>
              </a:rPr>
              <a:t>a speedup of 2 orders of magnitude</a:t>
            </a:r>
            <a:r>
              <a:rPr lang="en-US" sz="1500" i="1" dirty="0"/>
              <a:t>.”</a:t>
            </a:r>
            <a:endParaRPr sz="1500" i="1" dirty="0"/>
          </a:p>
          <a:p>
            <a:pPr>
              <a:buSzPts val="1400"/>
            </a:pPr>
            <a:r>
              <a:rPr lang="en-US" sz="1500" dirty="0"/>
              <a:t>T. </a:t>
            </a:r>
            <a:r>
              <a:rPr lang="en-US" sz="1500" dirty="0" err="1"/>
              <a:t>Hellert</a:t>
            </a:r>
            <a:r>
              <a:rPr lang="en-US" sz="1500" dirty="0"/>
              <a:t>, </a:t>
            </a:r>
            <a:r>
              <a:rPr lang="en-US" sz="1500" i="1" dirty="0"/>
              <a:t>PRR</a:t>
            </a:r>
            <a:r>
              <a:rPr lang="en-US" sz="1500" dirty="0"/>
              <a:t> </a:t>
            </a:r>
            <a:r>
              <a:rPr lang="en-US" sz="1500" b="1" dirty="0"/>
              <a:t>8</a:t>
            </a:r>
            <a:r>
              <a:rPr lang="en-US" sz="1500" dirty="0"/>
              <a:t>, L012017 (2026).</a:t>
            </a:r>
            <a:endParaRPr sz="15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16C2EFC-9E2C-E485-FF62-81166C21B553}"/>
              </a:ext>
            </a:extLst>
          </p:cNvPr>
          <p:cNvGrpSpPr/>
          <p:nvPr/>
        </p:nvGrpSpPr>
        <p:grpSpPr>
          <a:xfrm>
            <a:off x="6500814" y="6272082"/>
            <a:ext cx="4829176" cy="594468"/>
            <a:chOff x="5350668" y="4673245"/>
            <a:chExt cx="3621882" cy="445851"/>
          </a:xfrm>
        </p:grpSpPr>
        <p:pic>
          <p:nvPicPr>
            <p:cNvPr id="37" name="Google Shape;128;g3eb64833e39_0_3822">
              <a:extLst>
                <a:ext uri="{FF2B5EF4-FFF2-40B4-BE49-F238E27FC236}">
                  <a16:creationId xmlns:a16="http://schemas.microsoft.com/office/drawing/2014/main" id="{F83EDDB9-AC32-4BAD-9EAF-E8ED3456D34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915150" y="4703440"/>
              <a:ext cx="2057400" cy="39397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8" name="Google Shape;131;g3eb64833e39_0_3822">
              <a:extLst>
                <a:ext uri="{FF2B5EF4-FFF2-40B4-BE49-F238E27FC236}">
                  <a16:creationId xmlns:a16="http://schemas.microsoft.com/office/drawing/2014/main" id="{CC3C10DF-1883-5D4D-D25A-F849F5829A17}"/>
                </a:ext>
              </a:extLst>
            </p:cNvPr>
            <p:cNvCxnSpPr/>
            <p:nvPr/>
          </p:nvCxnSpPr>
          <p:spPr>
            <a:xfrm>
              <a:off x="6850856" y="4760591"/>
              <a:ext cx="0" cy="2742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cxnSp>
        <p:pic>
          <p:nvPicPr>
            <p:cNvPr id="39" name="Google Shape;132;g3eb64833e39_0_3822">
              <a:extLst>
                <a:ext uri="{FF2B5EF4-FFF2-40B4-BE49-F238E27FC236}">
                  <a16:creationId xmlns:a16="http://schemas.microsoft.com/office/drawing/2014/main" id="{4A454D05-4BC3-D776-978E-6FF42EA43B97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350668" y="4673245"/>
              <a:ext cx="1588245" cy="445851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0" name="Elbow Connector 39">
            <a:extLst>
              <a:ext uri="{FF2B5EF4-FFF2-40B4-BE49-F238E27FC236}">
                <a16:creationId xmlns:a16="http://schemas.microsoft.com/office/drawing/2014/main" id="{19537E46-2794-8B36-F452-DBFBA4AAB6E2}"/>
              </a:ext>
            </a:extLst>
          </p:cNvPr>
          <p:cNvCxnSpPr>
            <a:cxnSpLocks/>
          </p:cNvCxnSpPr>
          <p:nvPr/>
        </p:nvCxnSpPr>
        <p:spPr>
          <a:xfrm flipV="1">
            <a:off x="0" y="3392733"/>
            <a:ext cx="12192000" cy="1564431"/>
          </a:xfrm>
          <a:prstGeom prst="bentConnector3">
            <a:avLst>
              <a:gd name="adj1" fmla="val 55174"/>
            </a:avLst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D341A27-15A0-3587-3988-69CFFE9BA4B4}"/>
              </a:ext>
            </a:extLst>
          </p:cNvPr>
          <p:cNvGrpSpPr/>
          <p:nvPr/>
        </p:nvGrpSpPr>
        <p:grpSpPr>
          <a:xfrm>
            <a:off x="610115" y="3514056"/>
            <a:ext cx="11334860" cy="3276658"/>
            <a:chOff x="610115" y="3514056"/>
            <a:chExt cx="11334860" cy="3276658"/>
          </a:xfrm>
        </p:grpSpPr>
        <p:pic>
          <p:nvPicPr>
            <p:cNvPr id="27" name="Google Shape;295;p3">
              <a:extLst>
                <a:ext uri="{FF2B5EF4-FFF2-40B4-BE49-F238E27FC236}">
                  <a16:creationId xmlns:a16="http://schemas.microsoft.com/office/drawing/2014/main" id="{174CAE34-F785-1E8A-7414-AA02865596D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852739" y="3514056"/>
              <a:ext cx="5092236" cy="258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Google Shape;297;p3">
              <a:extLst>
                <a:ext uri="{FF2B5EF4-FFF2-40B4-BE49-F238E27FC236}">
                  <a16:creationId xmlns:a16="http://schemas.microsoft.com/office/drawing/2014/main" id="{855BA972-F550-B689-70C8-3C9E0185FF52}"/>
                </a:ext>
              </a:extLst>
            </p:cNvPr>
            <p:cNvSpPr txBox="1">
              <a:spLocks/>
            </p:cNvSpPr>
            <p:nvPr/>
          </p:nvSpPr>
          <p:spPr>
            <a:xfrm>
              <a:off x="610115" y="5007814"/>
              <a:ext cx="6156900" cy="178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C00000"/>
                </a:buClr>
                <a:buSzPts val="1100"/>
                <a:buFont typeface="Arial"/>
                <a:buChar char="●"/>
                <a:defRPr sz="18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C00000"/>
                </a:buClr>
                <a:buSzPts val="1400"/>
                <a:buFont typeface="NTR"/>
                <a:buChar char="–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L="1371600" marR="0" lvl="2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1F497D"/>
                </a:buClr>
                <a:buSzPts val="11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L="1828800" marR="0" lvl="3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1F497D"/>
                </a:buClr>
                <a:buSzPts val="1100"/>
                <a:buFont typeface="Arial"/>
                <a:buChar char="–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L="2286000" marR="0" lvl="4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1F497D"/>
                </a:buClr>
                <a:buSzPts val="1100"/>
                <a:buFont typeface="Arial"/>
                <a:buChar char="»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L="2743200" marR="0" lvl="5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29845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Char char="•"/>
                <a:defRPr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US" sz="1467" b="1" dirty="0"/>
                <a:t>Digital twin demos at subset of facilities (collab. </a:t>
              </a:r>
              <a:r>
                <a:rPr lang="en-US" sz="1467" b="1" dirty="0" err="1"/>
                <a:t>AmSC</a:t>
              </a:r>
              <a:r>
                <a:rPr lang="en-US" sz="1467" b="1" dirty="0"/>
                <a:t> SUF IP)</a:t>
              </a:r>
              <a:br>
                <a:rPr lang="en-US" sz="1467" b="1" dirty="0"/>
              </a:br>
              <a:endParaRPr lang="en-US" sz="1067" dirty="0"/>
            </a:p>
            <a:p>
              <a:pPr indent="-330192">
                <a:buClr>
                  <a:srgbClr val="002060"/>
                </a:buClr>
                <a:buSzPct val="100000"/>
              </a:pPr>
              <a:r>
                <a:rPr lang="en-US" sz="1467" dirty="0"/>
                <a:t>HPC integration (e.g., IRI, Perlmutter@NERSC)</a:t>
              </a:r>
            </a:p>
            <a:p>
              <a:pPr indent="-330192">
                <a:buClr>
                  <a:srgbClr val="002060"/>
                </a:buClr>
                <a:buSzPct val="100000"/>
              </a:pPr>
              <a:r>
                <a:rPr lang="en-US" sz="1467" dirty="0"/>
                <a:t>Deploying at LBNL (BELLA), FNAL (FAST), SLAC (LCLS)</a:t>
              </a:r>
            </a:p>
            <a:p>
              <a:pPr indent="-330192">
                <a:buClr>
                  <a:srgbClr val="002060"/>
                </a:buClr>
                <a:buSzPct val="100000"/>
              </a:pPr>
              <a:r>
                <a:rPr lang="en-US" sz="1467" dirty="0"/>
                <a:t>Ongoing: ML model retraining (coord. w/ </a:t>
              </a:r>
              <a:r>
                <a:rPr lang="en-US" sz="1467" dirty="0" err="1"/>
                <a:t>ModCon</a:t>
              </a:r>
              <a:r>
                <a:rPr lang="en-US" sz="1467" dirty="0"/>
                <a:t> BASE SIM)</a:t>
              </a:r>
            </a:p>
            <a:p>
              <a:pPr indent="-330192">
                <a:buClr>
                  <a:srgbClr val="002060"/>
                </a:buClr>
                <a:buSzPct val="100000"/>
              </a:pPr>
              <a:r>
                <a:rPr lang="en-US" sz="1467" dirty="0"/>
                <a:t>Ongoing: Linking digital twin to Osprey agents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307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75;g3e7a2ebef59_0_0">
            <a:extLst>
              <a:ext uri="{FF2B5EF4-FFF2-40B4-BE49-F238E27FC236}">
                <a16:creationId xmlns:a16="http://schemas.microsoft.com/office/drawing/2014/main" id="{04887435-01C5-3FFC-93E0-61E0BFDBAAE9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381000" y="381000"/>
            <a:ext cx="11491384" cy="442384"/>
          </a:xfrm>
          <a:solidFill>
            <a:srgbClr val="000000">
              <a:alpha val="0"/>
            </a:srgbClr>
          </a:solidFill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Roboto" panose="02000000000000000000" pitchFamily="2" charset="0"/>
              <a:buNone/>
            </a:pPr>
            <a:r>
              <a:rPr lang="en-US" altLang="en-US" sz="3200">
                <a:solidFill>
                  <a:srgbClr val="112A4D"/>
                </a:solidFill>
                <a:latin typeface="Roboto" panose="02000000000000000000" pitchFamily="2" charset="0"/>
                <a:cs typeface="Arial" panose="020B0604020202020204" pitchFamily="34" charset="0"/>
                <a:sym typeface="Roboto" panose="02000000000000000000" pitchFamily="2" charset="0"/>
              </a:rPr>
              <a:t>From Data to Insight: The AmSC-SUF Partnership</a:t>
            </a:r>
          </a:p>
        </p:txBody>
      </p:sp>
      <p:grpSp>
        <p:nvGrpSpPr>
          <p:cNvPr id="30723" name="Google Shape;176;g3e7a2ebef59_0_0">
            <a:extLst>
              <a:ext uri="{FF2B5EF4-FFF2-40B4-BE49-F238E27FC236}">
                <a16:creationId xmlns:a16="http://schemas.microsoft.com/office/drawing/2014/main" id="{C4162B02-F81B-F687-B70A-C6AD00666602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047751"/>
            <a:ext cx="11430000" cy="1143000"/>
            <a:chOff x="381000" y="1047750"/>
            <a:chExt cx="11430000" cy="1143000"/>
          </a:xfrm>
        </p:grpSpPr>
        <p:sp>
          <p:nvSpPr>
            <p:cNvPr id="30756" name="Google Shape;177;g3e7a2ebef59_0_0">
              <a:extLst>
                <a:ext uri="{FF2B5EF4-FFF2-40B4-BE49-F238E27FC236}">
                  <a16:creationId xmlns:a16="http://schemas.microsoft.com/office/drawing/2014/main" id="{413424DB-757D-927E-E434-907C66DBF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" y="1047750"/>
              <a:ext cx="11430000" cy="1143000"/>
            </a:xfrm>
            <a:prstGeom prst="roundRect">
              <a:avLst>
                <a:gd name="adj" fmla="val 12500"/>
              </a:avLst>
            </a:prstGeom>
            <a:solidFill>
              <a:srgbClr val="F1F5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67"/>
            </a:p>
          </p:txBody>
        </p:sp>
        <p:sp>
          <p:nvSpPr>
            <p:cNvPr id="30757" name="Google Shape;178;g3e7a2ebef59_0_0">
              <a:extLst>
                <a:ext uri="{FF2B5EF4-FFF2-40B4-BE49-F238E27FC236}">
                  <a16:creationId xmlns:a16="http://schemas.microsoft.com/office/drawing/2014/main" id="{06A3FD4C-2037-14E4-F4D6-F757D5ACBC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25" y="1047750"/>
              <a:ext cx="10953900" cy="114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867">
                  <a:solidFill>
                    <a:srgbClr val="1E293B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Our goal is to establish </a:t>
              </a:r>
              <a:r>
                <a:rPr lang="en-US" altLang="en-US" sz="1867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Genesis </a:t>
              </a:r>
              <a:r>
                <a:rPr lang="en-US" altLang="en-US" sz="1867">
                  <a:solidFill>
                    <a:srgbClr val="1E293B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as a </a:t>
              </a:r>
              <a:r>
                <a:rPr lang="en-US" altLang="en-US" sz="1867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shared platform</a:t>
              </a:r>
              <a:r>
                <a:rPr lang="en-US" altLang="en-US" sz="1867">
                  <a:solidFill>
                    <a:srgbClr val="1E293B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 to host and distribute AI </a:t>
              </a:r>
              <a:r>
                <a:rPr lang="en-US" altLang="en-US" sz="1867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models</a:t>
              </a:r>
              <a:r>
                <a:rPr lang="en-US" altLang="en-US" sz="1867">
                  <a:solidFill>
                    <a:srgbClr val="1E293B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 and scientific </a:t>
              </a:r>
              <a:r>
                <a:rPr lang="en-US" altLang="en-US" sz="1867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data</a:t>
              </a:r>
              <a:r>
                <a:rPr lang="en-US" altLang="en-US" sz="1867">
                  <a:solidFill>
                    <a:srgbClr val="1E293B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 for the research communities of multiple accelerator-based </a:t>
              </a:r>
              <a:r>
                <a:rPr lang="en-US" altLang="en-US" sz="1867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BES, HEP, and NP Scientific User Facilities (SUFs)</a:t>
              </a:r>
              <a:r>
                <a:rPr lang="en-US" altLang="en-US" sz="1867">
                  <a:solidFill>
                    <a:srgbClr val="1E293B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, along with their industry and research partners.</a:t>
              </a:r>
            </a:p>
          </p:txBody>
        </p:sp>
      </p:grpSp>
      <p:sp>
        <p:nvSpPr>
          <p:cNvPr id="30724" name="Google Shape;180;g3e7a2ebef59_0_0">
            <a:extLst>
              <a:ext uri="{FF2B5EF4-FFF2-40B4-BE49-F238E27FC236}">
                <a16:creationId xmlns:a16="http://schemas.microsoft.com/office/drawing/2014/main" id="{5D21386C-D72C-BB92-DAF8-99A6E136E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1" y="2381251"/>
            <a:ext cx="3619500" cy="30480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7150">
            <a:solidFill>
              <a:srgbClr val="E2E8F0"/>
            </a:solidFill>
            <a:round/>
            <a:headEnd type="none" w="sm" len="sm"/>
            <a:tailEnd type="none" w="sm" len="sm"/>
          </a:ln>
        </p:spPr>
        <p:txBody>
          <a:bodyPr lIns="0" tIns="0" rIns="0" bIns="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67"/>
          </a:p>
        </p:txBody>
      </p:sp>
      <p:sp>
        <p:nvSpPr>
          <p:cNvPr id="30725" name="Google Shape;181;g3e7a2ebef59_0_0">
            <a:extLst>
              <a:ext uri="{FF2B5EF4-FFF2-40B4-BE49-F238E27FC236}">
                <a16:creationId xmlns:a16="http://schemas.microsoft.com/office/drawing/2014/main" id="{E3C5FC45-677A-F25C-0D53-8A4CFB6FF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1" y="3295651"/>
            <a:ext cx="3238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800"/>
              </a:spcBef>
            </a:pPr>
            <a:r>
              <a:rPr lang="en-US" altLang="en-US" sz="1333" b="1">
                <a:solidFill>
                  <a:srgbClr val="112A4D"/>
                </a:solidFill>
                <a:latin typeface="Roboto" panose="02000000000000000000" pitchFamily="2" charset="0"/>
                <a:sym typeface="Roboto" panose="02000000000000000000" pitchFamily="2" charset="0"/>
              </a:rPr>
              <a:t>Exabytes of Data</a:t>
            </a:r>
          </a:p>
          <a:p>
            <a:pPr algn="ctr">
              <a:spcBef>
                <a:spcPts val="400"/>
              </a:spcBef>
            </a:pPr>
            <a:r>
              <a:rPr lang="en-US" altLang="en-US" sz="933">
                <a:solidFill>
                  <a:srgbClr val="64748B"/>
                </a:solidFill>
                <a:latin typeface="Roboto" panose="02000000000000000000" pitchFamily="2" charset="0"/>
                <a:sym typeface="Roboto" panose="02000000000000000000" pitchFamily="2" charset="0"/>
              </a:rPr>
              <a:t>High-quality scientific datasets</a:t>
            </a:r>
          </a:p>
        </p:txBody>
      </p:sp>
      <p:grpSp>
        <p:nvGrpSpPr>
          <p:cNvPr id="30726" name="Google Shape;182;g3e7a2ebef59_0_0">
            <a:extLst>
              <a:ext uri="{FF2B5EF4-FFF2-40B4-BE49-F238E27FC236}">
                <a16:creationId xmlns:a16="http://schemas.microsoft.com/office/drawing/2014/main" id="{C67B06FE-0B1C-A41E-8869-94021B6EBE78}"/>
              </a:ext>
            </a:extLst>
          </p:cNvPr>
          <p:cNvGrpSpPr>
            <a:grpSpLocks/>
          </p:cNvGrpSpPr>
          <p:nvPr/>
        </p:nvGrpSpPr>
        <p:grpSpPr bwMode="auto">
          <a:xfrm>
            <a:off x="241300" y="5518152"/>
            <a:ext cx="11430000" cy="857249"/>
            <a:chOff x="381000" y="5619750"/>
            <a:chExt cx="11430000" cy="857400"/>
          </a:xfrm>
        </p:grpSpPr>
        <p:sp>
          <p:nvSpPr>
            <p:cNvPr id="30754" name="Google Shape;183;g3e7a2ebef59_0_0">
              <a:extLst>
                <a:ext uri="{FF2B5EF4-FFF2-40B4-BE49-F238E27FC236}">
                  <a16:creationId xmlns:a16="http://schemas.microsoft.com/office/drawing/2014/main" id="{715D45B3-7B05-24C1-CDCE-18348A91D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1000" y="5619750"/>
              <a:ext cx="11430000" cy="857400"/>
            </a:xfrm>
            <a:prstGeom prst="roundRect">
              <a:avLst>
                <a:gd name="adj" fmla="val 11111"/>
              </a:avLst>
            </a:prstGeom>
            <a:solidFill>
              <a:srgbClr val="E2E8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67"/>
            </a:p>
          </p:txBody>
        </p:sp>
        <p:sp>
          <p:nvSpPr>
            <p:cNvPr id="30755" name="Google Shape;184;g3e7a2ebef59_0_0">
              <a:extLst>
                <a:ext uri="{FF2B5EF4-FFF2-40B4-BE49-F238E27FC236}">
                  <a16:creationId xmlns:a16="http://schemas.microsoft.com/office/drawing/2014/main" id="{2E5344EB-CB91-C647-6B30-5995ADC1E5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125" y="5619750"/>
              <a:ext cx="10953900" cy="85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867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These demonstrator datasets and models provide the </a:t>
              </a:r>
              <a:r>
                <a:rPr lang="en-US" altLang="en-US" sz="1867" b="1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real-life requirements</a:t>
              </a:r>
              <a:r>
                <a:rPr lang="en-US" altLang="en-US" sz="1867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 and </a:t>
              </a:r>
              <a:r>
                <a:rPr lang="en-US" altLang="en-US" sz="1867" b="1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benchmark solutions</a:t>
              </a:r>
              <a:r>
                <a:rPr lang="en-US" altLang="en-US" sz="1867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 needed to design and validate </a:t>
              </a:r>
              <a:r>
                <a:rPr lang="en-US" altLang="en-US" sz="1867" b="1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AmSC Science Services </a:t>
              </a:r>
              <a:r>
                <a:rPr lang="en-US" altLang="en-US" sz="1867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with the</a:t>
              </a:r>
              <a:r>
                <a:rPr lang="en-US" altLang="en-US" sz="1867" b="1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 Genesis Platform</a:t>
              </a:r>
              <a:r>
                <a:rPr lang="en-US" altLang="en-US" sz="1867">
                  <a:solidFill>
                    <a:srgbClr val="0F172A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.</a:t>
              </a:r>
            </a:p>
          </p:txBody>
        </p:sp>
      </p:grpSp>
      <p:pic>
        <p:nvPicPr>
          <p:cNvPr id="30727" name="Google Shape;185;g3e7a2ebef59_0_0">
            <a:extLst>
              <a:ext uri="{FF2B5EF4-FFF2-40B4-BE49-F238E27FC236}">
                <a16:creationId xmlns:a16="http://schemas.microsoft.com/office/drawing/2014/main" id="{37AB700D-ECD8-193C-FB7A-013006C5929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" r="348"/>
          <a:stretch>
            <a:fillRect/>
          </a:stretch>
        </p:blipFill>
        <p:spPr bwMode="auto">
          <a:xfrm>
            <a:off x="381000" y="6525684"/>
            <a:ext cx="1143000" cy="28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8" name="Google Shape;186;g3e7a2ebef59_0_0">
            <a:extLst>
              <a:ext uri="{FF2B5EF4-FFF2-40B4-BE49-F238E27FC236}">
                <a16:creationId xmlns:a16="http://schemas.microsoft.com/office/drawing/2014/main" id="{A07383D6-78C7-DB29-31FA-D5E533A2087B}"/>
              </a:ext>
            </a:extLst>
          </p:cNvPr>
          <p:cNvGrpSpPr>
            <a:grpSpLocks/>
          </p:cNvGrpSpPr>
          <p:nvPr/>
        </p:nvGrpSpPr>
        <p:grpSpPr bwMode="auto">
          <a:xfrm>
            <a:off x="4381500" y="2525184"/>
            <a:ext cx="7239000" cy="2667000"/>
            <a:chOff x="4381500" y="2524125"/>
            <a:chExt cx="7239000" cy="2667150"/>
          </a:xfrm>
        </p:grpSpPr>
        <p:sp>
          <p:nvSpPr>
            <p:cNvPr id="30741" name="Google Shape;187;g3e7a2ebef59_0_0">
              <a:extLst>
                <a:ext uri="{FF2B5EF4-FFF2-40B4-BE49-F238E27FC236}">
                  <a16:creationId xmlns:a16="http://schemas.microsoft.com/office/drawing/2014/main" id="{8E6FB927-37A9-A408-B8FF-210463638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81500" y="2524125"/>
              <a:ext cx="7239000" cy="28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67" b="1">
                  <a:solidFill>
                    <a:srgbClr val="475569"/>
                  </a:solidFill>
                  <a:latin typeface="Roboto" panose="02000000000000000000" pitchFamily="2" charset="0"/>
                  <a:sym typeface="Roboto" panose="02000000000000000000" pitchFamily="2" charset="0"/>
                </a:rPr>
                <a:t>Initial Representative Demonstrators</a:t>
              </a:r>
            </a:p>
          </p:txBody>
        </p:sp>
        <p:grpSp>
          <p:nvGrpSpPr>
            <p:cNvPr id="30742" name="Google Shape;188;g3e7a2ebef59_0_0">
              <a:extLst>
                <a:ext uri="{FF2B5EF4-FFF2-40B4-BE49-F238E27FC236}">
                  <a16:creationId xmlns:a16="http://schemas.microsoft.com/office/drawing/2014/main" id="{F18CBD5E-119C-B733-3380-ED14945E89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81500" y="2905125"/>
              <a:ext cx="2286000" cy="1047900"/>
              <a:chOff x="0" y="0"/>
              <a:chExt cx="2286000" cy="1047900"/>
            </a:xfrm>
          </p:grpSpPr>
          <p:sp>
            <p:nvSpPr>
              <p:cNvPr id="30752" name="Google Shape;189;g3e7a2ebef59_0_0">
                <a:extLst>
                  <a:ext uri="{FF2B5EF4-FFF2-40B4-BE49-F238E27FC236}">
                    <a16:creationId xmlns:a16="http://schemas.microsoft.com/office/drawing/2014/main" id="{DF440D6C-A8B4-0FB4-EB3B-BB25041007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286000" cy="1047900"/>
              </a:xfrm>
              <a:prstGeom prst="roundRect">
                <a:avLst>
                  <a:gd name="adj" fmla="val 7273"/>
                </a:avLst>
              </a:prstGeom>
              <a:solidFill>
                <a:srgbClr val="FFFFFF"/>
              </a:solidFill>
              <a:ln w="7150">
                <a:solidFill>
                  <a:srgbClr val="CBD5E1"/>
                </a:solidFill>
                <a:round/>
                <a:headEnd type="none" w="sm" len="sm"/>
                <a:tailEnd type="none" w="sm" len="sm"/>
              </a:ln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1867"/>
              </a:p>
            </p:txBody>
          </p:sp>
          <p:sp>
            <p:nvSpPr>
              <p:cNvPr id="30753" name="Google Shape;190;g3e7a2ebef59_0_0">
                <a:extLst>
                  <a:ext uri="{FF2B5EF4-FFF2-40B4-BE49-F238E27FC236}">
                    <a16:creationId xmlns:a16="http://schemas.microsoft.com/office/drawing/2014/main" id="{421E8099-FEA7-3317-B0B8-E88253A3E5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347" y="0"/>
                <a:ext cx="2095500" cy="85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112A4D"/>
                    </a:solidFill>
                    <a:latin typeface="Roboto" panose="02000000000000000000" pitchFamily="2" charset="0"/>
                    <a:sym typeface="Roboto" panose="02000000000000000000" pitchFamily="2" charset="0"/>
                  </a:rPr>
                  <a:t>D1: Agentic Accelerator Controls</a:t>
                </a:r>
              </a:p>
              <a:p>
                <a:pPr eaLnBrk="1" hangingPunct="1"/>
                <a:endParaRPr lang="en-US" altLang="en-US" sz="1200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endParaRPr>
              </a:p>
              <a:p>
                <a:pPr eaLnBrk="1" hangingPunct="1"/>
                <a:endParaRPr lang="en-US" altLang="en-US" sz="1200" b="1">
                  <a:solidFill>
                    <a:srgbClr val="112A4D"/>
                  </a:solidFill>
                  <a:latin typeface="Roboto" panose="02000000000000000000" pitchFamily="2" charset="0"/>
                  <a:sym typeface="Roboto" panose="02000000000000000000" pitchFamily="2" charset="0"/>
                </a:endParaRPr>
              </a:p>
            </p:txBody>
          </p:sp>
        </p:grpSp>
        <p:grpSp>
          <p:nvGrpSpPr>
            <p:cNvPr id="30743" name="Google Shape;191;g3e7a2ebef59_0_0">
              <a:extLst>
                <a:ext uri="{FF2B5EF4-FFF2-40B4-BE49-F238E27FC236}">
                  <a16:creationId xmlns:a16="http://schemas.microsoft.com/office/drawing/2014/main" id="{A9A5E940-05A5-DE91-AC95-5A73F8FC6E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0" y="2905125"/>
              <a:ext cx="2286000" cy="1047900"/>
              <a:chOff x="0" y="0"/>
              <a:chExt cx="2286000" cy="1047900"/>
            </a:xfrm>
          </p:grpSpPr>
          <p:sp>
            <p:nvSpPr>
              <p:cNvPr id="30750" name="Google Shape;192;g3e7a2ebef59_0_0">
                <a:extLst>
                  <a:ext uri="{FF2B5EF4-FFF2-40B4-BE49-F238E27FC236}">
                    <a16:creationId xmlns:a16="http://schemas.microsoft.com/office/drawing/2014/main" id="{E98AD776-380F-428D-28B3-99DB7F9524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2286000" cy="1047900"/>
              </a:xfrm>
              <a:prstGeom prst="roundRect">
                <a:avLst>
                  <a:gd name="adj" fmla="val 7273"/>
                </a:avLst>
              </a:prstGeom>
              <a:solidFill>
                <a:srgbClr val="FFFFFF"/>
              </a:solidFill>
              <a:ln w="7150">
                <a:solidFill>
                  <a:srgbClr val="CBD5E1"/>
                </a:solidFill>
                <a:round/>
                <a:headEnd type="none" w="sm" len="sm"/>
                <a:tailEnd type="none" w="sm" len="sm"/>
              </a:ln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1867"/>
              </a:p>
            </p:txBody>
          </p:sp>
          <p:sp>
            <p:nvSpPr>
              <p:cNvPr id="30751" name="Google Shape;193;g3e7a2ebef59_0_0">
                <a:extLst>
                  <a:ext uri="{FF2B5EF4-FFF2-40B4-BE49-F238E27FC236}">
                    <a16:creationId xmlns:a16="http://schemas.microsoft.com/office/drawing/2014/main" id="{D2D05756-F7C1-C09D-8BB4-A17739BBED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5251" y="0"/>
                <a:ext cx="2095500" cy="85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112A4D"/>
                    </a:solidFill>
                    <a:latin typeface="Roboto" panose="02000000000000000000" pitchFamily="2" charset="0"/>
                    <a:sym typeface="Roboto" panose="02000000000000000000" pitchFamily="2" charset="0"/>
                  </a:rPr>
                  <a:t>D2: Cross-Facility Data Ingestion</a:t>
                </a:r>
              </a:p>
              <a:p>
                <a:pPr>
                  <a:spcBef>
                    <a:spcPts val="400"/>
                  </a:spcBef>
                </a:pPr>
                <a:endParaRPr lang="en-US" altLang="en-US" sz="2000">
                  <a:solidFill>
                    <a:srgbClr val="3B82F6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grpSp>
          <p:nvGrpSpPr>
            <p:cNvPr id="30744" name="Google Shape;194;g3e7a2ebef59_0_0">
              <a:extLst>
                <a:ext uri="{FF2B5EF4-FFF2-40B4-BE49-F238E27FC236}">
                  <a16:creationId xmlns:a16="http://schemas.microsoft.com/office/drawing/2014/main" id="{8F41752C-73B0-0FAA-7AFB-53E6701311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39250" y="2893546"/>
              <a:ext cx="2286000" cy="1047899"/>
              <a:chOff x="4857750" y="-1249829"/>
              <a:chExt cx="2286000" cy="1047899"/>
            </a:xfrm>
          </p:grpSpPr>
          <p:sp>
            <p:nvSpPr>
              <p:cNvPr id="30748" name="Google Shape;195;g3e7a2ebef59_0_0">
                <a:extLst>
                  <a:ext uri="{FF2B5EF4-FFF2-40B4-BE49-F238E27FC236}">
                    <a16:creationId xmlns:a16="http://schemas.microsoft.com/office/drawing/2014/main" id="{11AB3164-7C7E-390F-053F-C274ADE697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57750" y="-1249829"/>
                <a:ext cx="2286000" cy="1047899"/>
              </a:xfrm>
              <a:prstGeom prst="roundRect">
                <a:avLst>
                  <a:gd name="adj" fmla="val 7273"/>
                </a:avLst>
              </a:prstGeom>
              <a:solidFill>
                <a:srgbClr val="FFFFFF"/>
              </a:solidFill>
              <a:ln w="7150">
                <a:solidFill>
                  <a:srgbClr val="CBD5E1"/>
                </a:solidFill>
                <a:round/>
                <a:headEnd type="none" w="sm" len="sm"/>
                <a:tailEnd type="none" w="sm" len="sm"/>
              </a:ln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1867"/>
              </a:p>
            </p:txBody>
          </p:sp>
          <p:sp>
            <p:nvSpPr>
              <p:cNvPr id="30749" name="Google Shape;196;g3e7a2ebef59_0_0">
                <a:extLst>
                  <a:ext uri="{FF2B5EF4-FFF2-40B4-BE49-F238E27FC236}">
                    <a16:creationId xmlns:a16="http://schemas.microsoft.com/office/drawing/2014/main" id="{4178EDD9-C817-D069-9879-DE0E3B5D75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53001" y="-1238250"/>
                <a:ext cx="2095500" cy="857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112A4D"/>
                    </a:solidFill>
                    <a:latin typeface="Roboto" panose="02000000000000000000" pitchFamily="2" charset="0"/>
                    <a:sym typeface="Roboto" panose="02000000000000000000" pitchFamily="2" charset="0"/>
                  </a:rPr>
                  <a:t>D3: Inference for HEP/NP Data</a:t>
                </a:r>
              </a:p>
              <a:p>
                <a:pPr>
                  <a:spcBef>
                    <a:spcPts val="400"/>
                  </a:spcBef>
                </a:pPr>
                <a:endParaRPr lang="en-US" altLang="en-US" sz="2000">
                  <a:solidFill>
                    <a:srgbClr val="3B82F6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  <p:grpSp>
          <p:nvGrpSpPr>
            <p:cNvPr id="30745" name="Google Shape;197;g3e7a2ebef59_0_0">
              <a:extLst>
                <a:ext uri="{FF2B5EF4-FFF2-40B4-BE49-F238E27FC236}">
                  <a16:creationId xmlns:a16="http://schemas.microsoft.com/office/drawing/2014/main" id="{47C8D7C3-83A4-893A-7362-59BDB4E2A8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93833" y="4074021"/>
              <a:ext cx="2286000" cy="1117254"/>
              <a:chOff x="-1164167" y="-69354"/>
              <a:chExt cx="2286000" cy="1117254"/>
            </a:xfrm>
          </p:grpSpPr>
          <p:sp>
            <p:nvSpPr>
              <p:cNvPr id="30746" name="Google Shape;198;g3e7a2ebef59_0_0">
                <a:extLst>
                  <a:ext uri="{FF2B5EF4-FFF2-40B4-BE49-F238E27FC236}">
                    <a16:creationId xmlns:a16="http://schemas.microsoft.com/office/drawing/2014/main" id="{DA522A45-5D53-1805-1A06-29289D6788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164167" y="0"/>
                <a:ext cx="2286000" cy="1047900"/>
              </a:xfrm>
              <a:prstGeom prst="roundRect">
                <a:avLst>
                  <a:gd name="adj" fmla="val 7273"/>
                </a:avLst>
              </a:prstGeom>
              <a:solidFill>
                <a:srgbClr val="FFFFFF"/>
              </a:solidFill>
              <a:ln w="7150">
                <a:solidFill>
                  <a:srgbClr val="CBD5E1"/>
                </a:solidFill>
                <a:round/>
                <a:headEnd type="none" w="sm" len="sm"/>
                <a:tailEnd type="none" w="sm" len="sm"/>
              </a:ln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 sz="1867"/>
              </a:p>
            </p:txBody>
          </p:sp>
          <p:sp>
            <p:nvSpPr>
              <p:cNvPr id="30747" name="Google Shape;199;g3e7a2ebef59_0_0">
                <a:extLst>
                  <a:ext uri="{FF2B5EF4-FFF2-40B4-BE49-F238E27FC236}">
                    <a16:creationId xmlns:a16="http://schemas.microsoft.com/office/drawing/2014/main" id="{35C76F98-4749-6CE7-8358-A2031A7CF1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080870" y="-69354"/>
                <a:ext cx="2095500" cy="857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>
                <a:lvl1pPr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1pPr>
                <a:lvl2pPr marL="742950" indent="-28575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2pPr>
                <a:lvl3pPr marL="11430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3pPr>
                <a:lvl4pPr marL="16002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4pPr>
                <a:lvl5pPr marL="2057400" indent="-228600"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Font typeface="Arial" panose="020B0604020202020204" pitchFamily="34" charset="0"/>
                  <a:defRPr sz="14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b="1">
                    <a:solidFill>
                      <a:srgbClr val="112A4D"/>
                    </a:solidFill>
                    <a:latin typeface="Roboto" panose="02000000000000000000" pitchFamily="2" charset="0"/>
                    <a:sym typeface="Roboto" panose="02000000000000000000" pitchFamily="2" charset="0"/>
                  </a:rPr>
                  <a:t>D4: Light &amp; Neutron Sources</a:t>
                </a:r>
              </a:p>
              <a:p>
                <a:pPr>
                  <a:spcBef>
                    <a:spcPts val="400"/>
                  </a:spcBef>
                </a:pPr>
                <a:endParaRPr lang="en-US" altLang="en-US" sz="2000">
                  <a:solidFill>
                    <a:srgbClr val="3B82F6"/>
                  </a:solidFill>
                  <a:latin typeface="Material Icons"/>
                  <a:ea typeface="Material Icons"/>
                  <a:cs typeface="Material Icons"/>
                  <a:sym typeface="Material Icons"/>
                </a:endParaRPr>
              </a:p>
            </p:txBody>
          </p:sp>
        </p:grpSp>
      </p:grpSp>
      <p:grpSp>
        <p:nvGrpSpPr>
          <p:cNvPr id="30729" name="Google Shape;200;g3e7a2ebef59_0_0">
            <a:extLst>
              <a:ext uri="{FF2B5EF4-FFF2-40B4-BE49-F238E27FC236}">
                <a16:creationId xmlns:a16="http://schemas.microsoft.com/office/drawing/2014/main" id="{653B2B2A-0A27-3974-898F-64C515AA55B1}"/>
              </a:ext>
            </a:extLst>
          </p:cNvPr>
          <p:cNvGrpSpPr>
            <a:grpSpLocks/>
          </p:cNvGrpSpPr>
          <p:nvPr/>
        </p:nvGrpSpPr>
        <p:grpSpPr bwMode="auto">
          <a:xfrm>
            <a:off x="8269817" y="4011085"/>
            <a:ext cx="2286000" cy="1195916"/>
            <a:chOff x="-1164167" y="-146176"/>
            <a:chExt cx="2286000" cy="1194076"/>
          </a:xfrm>
        </p:grpSpPr>
        <p:sp>
          <p:nvSpPr>
            <p:cNvPr id="30739" name="Google Shape;201;g3e7a2ebef59_0_0">
              <a:extLst>
                <a:ext uri="{FF2B5EF4-FFF2-40B4-BE49-F238E27FC236}">
                  <a16:creationId xmlns:a16="http://schemas.microsoft.com/office/drawing/2014/main" id="{EBB5D4E6-FA0C-C7E1-1419-295ACAFFE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64167" y="0"/>
              <a:ext cx="2286000" cy="1047900"/>
            </a:xfrm>
            <a:prstGeom prst="roundRect">
              <a:avLst>
                <a:gd name="adj" fmla="val 7273"/>
              </a:avLst>
            </a:prstGeom>
            <a:solidFill>
              <a:srgbClr val="FFFFFF"/>
            </a:solidFill>
            <a:ln w="7150">
              <a:solidFill>
                <a:srgbClr val="CBD5E1"/>
              </a:solidFill>
              <a:round/>
              <a:headEnd type="none" w="sm" len="sm"/>
              <a:tailEnd type="none" w="sm" len="sm"/>
            </a:ln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867"/>
            </a:p>
          </p:txBody>
        </p:sp>
        <p:sp>
          <p:nvSpPr>
            <p:cNvPr id="30740" name="Google Shape;202;g3e7a2ebef59_0_0">
              <a:extLst>
                <a:ext uri="{FF2B5EF4-FFF2-40B4-BE49-F238E27FC236}">
                  <a16:creationId xmlns:a16="http://schemas.microsoft.com/office/drawing/2014/main" id="{46E77D7C-4966-ABAF-C41E-731EC89058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068916" y="-146176"/>
              <a:ext cx="2095500" cy="857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 b="1">
                  <a:latin typeface="Roboto" panose="02000000000000000000" pitchFamily="2" charset="0"/>
                  <a:sym typeface="Roboto" panose="02000000000000000000" pitchFamily="2" charset="0"/>
                </a:rPr>
                <a:t>D5: OpenCosmo in AmSC</a:t>
              </a:r>
            </a:p>
            <a:p>
              <a:pPr eaLnBrk="1" hangingPunct="1"/>
              <a:endParaRPr lang="en-US" altLang="en-US" sz="1467"/>
            </a:p>
          </p:txBody>
        </p:sp>
      </p:grpSp>
      <p:pic>
        <p:nvPicPr>
          <p:cNvPr id="203" name="Google Shape;203;g3e7a2ebef59_0_0" title="Screenshot 2025-12-17 at 10.56.39 AM.png">
            <a:extLst>
              <a:ext uri="{FF2B5EF4-FFF2-40B4-BE49-F238E27FC236}">
                <a16:creationId xmlns:a16="http://schemas.microsoft.com/office/drawing/2014/main" id="{6234173C-4D81-BEC7-7FD7-43CCB49AC3B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8167" y="3255434"/>
            <a:ext cx="1009651" cy="662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31" name="Google Shape;204;g3e7a2ebef59_0_0">
            <a:extLst>
              <a:ext uri="{FF2B5EF4-FFF2-40B4-BE49-F238E27FC236}">
                <a16:creationId xmlns:a16="http://schemas.microsoft.com/office/drawing/2014/main" id="{C3B43636-9D94-1315-19FD-C6DEC3DFD53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7" r="15311"/>
          <a:stretch>
            <a:fillRect/>
          </a:stretch>
        </p:blipFill>
        <p:spPr bwMode="auto">
          <a:xfrm>
            <a:off x="7408334" y="3473451"/>
            <a:ext cx="131656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2" name="Google Shape;205;g3e7a2ebef59_0_0">
            <a:extLst>
              <a:ext uri="{FF2B5EF4-FFF2-40B4-BE49-F238E27FC236}">
                <a16:creationId xmlns:a16="http://schemas.microsoft.com/office/drawing/2014/main" id="{8DE6CCAB-BAD8-3413-8CFF-FD1CB35BBD1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5"/>
          <a:stretch>
            <a:fillRect/>
          </a:stretch>
        </p:blipFill>
        <p:spPr bwMode="auto">
          <a:xfrm>
            <a:off x="9770533" y="3255434"/>
            <a:ext cx="1229784" cy="57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3" name="Google Shape;206;g3e7a2ebef59_0_0" descr="A picture containing text&#10;&#10;Description automatically generated">
            <a:extLst>
              <a:ext uri="{FF2B5EF4-FFF2-40B4-BE49-F238E27FC236}">
                <a16:creationId xmlns:a16="http://schemas.microsoft.com/office/drawing/2014/main" id="{55B935B0-68F8-10AA-16D3-480E2403A58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534" y="4574118"/>
            <a:ext cx="1079500" cy="57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4" name="Google Shape;207;g3e7a2ebef59_0_0">
            <a:extLst>
              <a:ext uri="{FF2B5EF4-FFF2-40B4-BE49-F238E27FC236}">
                <a16:creationId xmlns:a16="http://schemas.microsoft.com/office/drawing/2014/main" id="{2AD08C9C-04C1-2AEE-96C1-402BDA0237D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1" y="4561418"/>
            <a:ext cx="944033" cy="59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" name="Google Shape;208;g3e7a2ebef59_0_0">
            <a:extLst>
              <a:ext uri="{FF2B5EF4-FFF2-40B4-BE49-F238E27FC236}">
                <a16:creationId xmlns:a16="http://schemas.microsoft.com/office/drawing/2014/main" id="{21A7EC1D-7B97-88DA-8B4E-CCA2C6C54C9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1" y="4119034"/>
            <a:ext cx="1079500" cy="808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6" name="Google Shape;209;g3e7a2ebef59_0_0">
            <a:extLst>
              <a:ext uri="{FF2B5EF4-FFF2-40B4-BE49-F238E27FC236}">
                <a16:creationId xmlns:a16="http://schemas.microsoft.com/office/drawing/2014/main" id="{ECC06F72-8CB4-4EAC-5241-4425F7A23EE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2493433"/>
            <a:ext cx="1790700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7" name="Google Shape;181;g3e7a2ebef59_0_0">
            <a:extLst>
              <a:ext uri="{FF2B5EF4-FFF2-40B4-BE49-F238E27FC236}">
                <a16:creationId xmlns:a16="http://schemas.microsoft.com/office/drawing/2014/main" id="{45CF9A6F-A815-B83C-5CBF-E6097229F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1" y="4819651"/>
            <a:ext cx="3238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>
              <a:spcBef>
                <a:spcPts val="800"/>
              </a:spcBef>
            </a:pPr>
            <a:r>
              <a:rPr lang="en-US" altLang="en-US" sz="1333" b="1">
                <a:solidFill>
                  <a:srgbClr val="112A4D"/>
                </a:solidFill>
                <a:latin typeface="Roboto" panose="02000000000000000000" pitchFamily="2" charset="0"/>
                <a:sym typeface="Roboto" panose="02000000000000000000" pitchFamily="2" charset="0"/>
              </a:rPr>
              <a:t>AI Models</a:t>
            </a:r>
          </a:p>
          <a:p>
            <a:pPr algn="ctr">
              <a:spcBef>
                <a:spcPts val="400"/>
              </a:spcBef>
            </a:pPr>
            <a:r>
              <a:rPr lang="en-US" altLang="en-US" sz="933">
                <a:solidFill>
                  <a:srgbClr val="64748B"/>
                </a:solidFill>
                <a:latin typeface="Roboto" panose="02000000000000000000" pitchFamily="2" charset="0"/>
                <a:sym typeface="Roboto" panose="02000000000000000000" pitchFamily="2" charset="0"/>
              </a:rPr>
              <a:t>Hundreds of production workflows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F1143DD0-A8D8-A1E2-F467-A82D4F14BBC1}"/>
              </a:ext>
            </a:extLst>
          </p:cNvPr>
          <p:cNvSpPr/>
          <p:nvPr/>
        </p:nvSpPr>
        <p:spPr>
          <a:xfrm>
            <a:off x="2161117" y="3858684"/>
            <a:ext cx="59267" cy="26034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67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ef903a0577_0_2235"/>
          <p:cNvSpPr/>
          <p:nvPr/>
        </p:nvSpPr>
        <p:spPr>
          <a:xfrm>
            <a:off x="-87682" y="796334"/>
            <a:ext cx="12425700" cy="60618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ef903a0577_0_2235"/>
          <p:cNvSpPr txBox="1"/>
          <p:nvPr/>
        </p:nvSpPr>
        <p:spPr>
          <a:xfrm>
            <a:off x="11367800" y="586640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IOTA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3ef903a0577_0_2235"/>
          <p:cNvSpPr txBox="1">
            <a:spLocks noGrp="1"/>
          </p:cNvSpPr>
          <p:nvPr>
            <p:ph type="title"/>
          </p:nvPr>
        </p:nvSpPr>
        <p:spPr>
          <a:xfrm>
            <a:off x="321200" y="153540"/>
            <a:ext cx="115911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MOAT’s infrastructure web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298" name="Google Shape;298;g3ef903a0577_0_2235"/>
          <p:cNvGrpSpPr/>
          <p:nvPr/>
        </p:nvGrpSpPr>
        <p:grpSpPr>
          <a:xfrm>
            <a:off x="1308947" y="1077806"/>
            <a:ext cx="9563861" cy="5780023"/>
            <a:chOff x="816000" y="808375"/>
            <a:chExt cx="7173075" cy="4335126"/>
          </a:xfrm>
        </p:grpSpPr>
        <p:pic>
          <p:nvPicPr>
            <p:cNvPr id="299" name="Google Shape;299;g3ef903a0577_0_2235"/>
            <p:cNvPicPr preferRelativeResize="0"/>
            <p:nvPr/>
          </p:nvPicPr>
          <p:blipFill rotWithShape="1">
            <a:blip r:embed="rId3">
              <a:alphaModFix/>
            </a:blip>
            <a:srcRect l="2809" t="20522" r="27650" b="16565"/>
            <a:stretch/>
          </p:blipFill>
          <p:spPr>
            <a:xfrm>
              <a:off x="816000" y="808375"/>
              <a:ext cx="7172975" cy="43351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0" name="Google Shape;300;g3ef903a0577_0_2235"/>
            <p:cNvSpPr/>
            <p:nvPr/>
          </p:nvSpPr>
          <p:spPr>
            <a:xfrm>
              <a:off x="7554075" y="3352950"/>
              <a:ext cx="435000" cy="27720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endPara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g3ef903a0577_0_2235"/>
          <p:cNvGrpSpPr/>
          <p:nvPr/>
        </p:nvGrpSpPr>
        <p:grpSpPr>
          <a:xfrm>
            <a:off x="1139734" y="2285552"/>
            <a:ext cx="9936502" cy="2384598"/>
            <a:chOff x="689088" y="1714207"/>
            <a:chExt cx="7452563" cy="1788493"/>
          </a:xfrm>
        </p:grpSpPr>
        <p:pic>
          <p:nvPicPr>
            <p:cNvPr id="302" name="Google Shape;302;g3ef903a0577_0_2235"/>
            <p:cNvPicPr preferRelativeResize="0"/>
            <p:nvPr/>
          </p:nvPicPr>
          <p:blipFill rotWithShape="1">
            <a:blip r:embed="rId4">
              <a:alphaModFix/>
            </a:blip>
            <a:srcRect t="13619" b="18150"/>
            <a:stretch/>
          </p:blipFill>
          <p:spPr>
            <a:xfrm>
              <a:off x="4835591" y="1965125"/>
              <a:ext cx="689200" cy="385600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3" name="Google Shape;303;g3ef903a0577_0_2235"/>
            <p:cNvPicPr preferRelativeResize="0"/>
            <p:nvPr/>
          </p:nvPicPr>
          <p:blipFill rotWithShape="1">
            <a:blip r:embed="rId5">
              <a:alphaModFix/>
            </a:blip>
            <a:srcRect l="19572" r="17313"/>
            <a:stretch/>
          </p:blipFill>
          <p:spPr>
            <a:xfrm>
              <a:off x="974725" y="1847725"/>
              <a:ext cx="516050" cy="327075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4" name="Google Shape;304;g3ef903a0577_0_223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579875" y="2257787"/>
              <a:ext cx="584074" cy="233626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5" name="Google Shape;305;g3ef903a0577_0_223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703225" y="2024393"/>
              <a:ext cx="533326" cy="213330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6" name="Google Shape;306;g3ef903a0577_0_223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89088" y="2691375"/>
              <a:ext cx="693312" cy="277325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7" name="Google Shape;307;g3ef903a0577_0_223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227175" y="1781108"/>
              <a:ext cx="641700" cy="256675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8" name="Google Shape;308;g3ef903a0577_0_2235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46919" y="2968700"/>
              <a:ext cx="693306" cy="277325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09" name="Google Shape;309;g3ef903a0577_0_2235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49075" y="3246026"/>
              <a:ext cx="641700" cy="256674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0" name="Google Shape;310;g3ef903a0577_0_2235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537626" y="2960998"/>
              <a:ext cx="641700" cy="256676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1" name="Google Shape;311;g3ef903a0577_0_2235"/>
            <p:cNvPicPr preferRelativeResize="0"/>
            <p:nvPr/>
          </p:nvPicPr>
          <p:blipFill rotWithShape="1">
            <a:blip r:embed="rId13">
              <a:alphaModFix/>
            </a:blip>
            <a:srcRect t="11653" r="11645"/>
            <a:stretch/>
          </p:blipFill>
          <p:spPr>
            <a:xfrm>
              <a:off x="5777588" y="1714207"/>
              <a:ext cx="516050" cy="206418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2" name="Google Shape;312;g3ef903a0577_0_2235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7033950" y="2758219"/>
              <a:ext cx="641700" cy="256681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3" name="Google Shape;313;g3ef903a0577_0_2235"/>
            <p:cNvPicPr preferRelativeResize="0"/>
            <p:nvPr/>
          </p:nvPicPr>
          <p:blipFill rotWithShape="1">
            <a:blip r:embed="rId15">
              <a:alphaModFix/>
            </a:blip>
            <a:srcRect t="22810"/>
            <a:stretch/>
          </p:blipFill>
          <p:spPr>
            <a:xfrm>
              <a:off x="1199575" y="2174801"/>
              <a:ext cx="516050" cy="264906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4" name="Google Shape;314;g3ef903a0577_0_2235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7347275" y="2032701"/>
              <a:ext cx="641688" cy="256675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5" name="Google Shape;315;g3ef903a0577_0_2235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448349" y="2383016"/>
              <a:ext cx="693302" cy="277325"/>
            </a:xfrm>
            <a:prstGeom prst="rect">
              <a:avLst/>
            </a:prstGeom>
            <a:noFill/>
            <a:ln w="508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grpSp>
        <p:nvGrpSpPr>
          <p:cNvPr id="316" name="Google Shape;316;g3ef903a0577_0_2235"/>
          <p:cNvGrpSpPr/>
          <p:nvPr/>
        </p:nvGrpSpPr>
        <p:grpSpPr>
          <a:xfrm>
            <a:off x="2005429" y="3257796"/>
            <a:ext cx="6687685" cy="1459186"/>
            <a:chOff x="1338375" y="2443408"/>
            <a:chExt cx="5015889" cy="1094417"/>
          </a:xfrm>
        </p:grpSpPr>
        <p:pic>
          <p:nvPicPr>
            <p:cNvPr id="317" name="Google Shape;317;g3ef903a0577_0_2235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1338375" y="2443408"/>
              <a:ext cx="641700" cy="256800"/>
            </a:xfrm>
            <a:prstGeom prst="ellipse">
              <a:avLst/>
            </a:prstGeom>
            <a:noFill/>
            <a:ln w="508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8" name="Google Shape;318;g3ef903a0577_0_2235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5427850" y="2525338"/>
              <a:ext cx="584100" cy="327000"/>
            </a:xfrm>
            <a:prstGeom prst="ellipse">
              <a:avLst/>
            </a:prstGeom>
            <a:noFill/>
            <a:ln w="508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319" name="Google Shape;319;g3ef903a0577_0_2235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5864964" y="3210825"/>
              <a:ext cx="489300" cy="327000"/>
            </a:xfrm>
            <a:prstGeom prst="ellipse">
              <a:avLst/>
            </a:prstGeom>
            <a:noFill/>
            <a:ln w="5080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  <p:pic>
        <p:nvPicPr>
          <p:cNvPr id="320" name="Google Shape;320;g3ef903a0577_0_2235" title="AmSC_Logo 1.png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3975308" y="1785600"/>
            <a:ext cx="2748331" cy="84166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1" name="Google Shape;321;g3ef903a0577_0_2235"/>
          <p:cNvCxnSpPr/>
          <p:nvPr/>
        </p:nvCxnSpPr>
        <p:spPr>
          <a:xfrm rot="10800000" flipH="1">
            <a:off x="314700" y="778033"/>
            <a:ext cx="11411700" cy="18300"/>
          </a:xfrm>
          <a:prstGeom prst="straightConnector1">
            <a:avLst/>
          </a:prstGeom>
          <a:noFill/>
          <a:ln w="12700" cap="flat" cmpd="sng">
            <a:solidFill>
              <a:srgbClr val="102A4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2" name="Google Shape;322;g3ef903a0577_0_2235"/>
          <p:cNvSpPr txBox="1"/>
          <p:nvPr/>
        </p:nvSpPr>
        <p:spPr>
          <a:xfrm>
            <a:off x="4322341" y="754000"/>
            <a:ext cx="1347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45C1E3"/>
                </a:solidFill>
                <a:latin typeface="Arial"/>
                <a:ea typeface="Arial"/>
                <a:cs typeface="Arial"/>
                <a:sym typeface="Arial"/>
              </a:rPr>
              <a:t>ESNET</a:t>
            </a:r>
            <a:endParaRPr sz="2400" b="1" i="0" u="none" strike="noStrike" cap="none">
              <a:solidFill>
                <a:srgbClr val="45C1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3ef903a0577_0_2235"/>
          <p:cNvSpPr/>
          <p:nvPr/>
        </p:nvSpPr>
        <p:spPr>
          <a:xfrm>
            <a:off x="795608" y="908867"/>
            <a:ext cx="1490100" cy="325500"/>
          </a:xfrm>
          <a:prstGeom prst="rect">
            <a:avLst/>
          </a:prstGeom>
          <a:solidFill>
            <a:schemeClr val="lt1"/>
          </a:solidFill>
          <a:ln w="50800" cap="flat" cmpd="sng">
            <a:solidFill>
              <a:srgbClr val="B6D7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Accelerators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3ef903a0577_0_2235"/>
          <p:cNvSpPr/>
          <p:nvPr/>
        </p:nvSpPr>
        <p:spPr>
          <a:xfrm>
            <a:off x="2376375" y="909000"/>
            <a:ext cx="1884900" cy="325500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Computing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5" name="Google Shape;325;g3ef903a0577_0_2235"/>
          <p:cNvCxnSpPr>
            <a:endCxn id="303" idx="0"/>
          </p:cNvCxnSpPr>
          <p:nvPr/>
        </p:nvCxnSpPr>
        <p:spPr>
          <a:xfrm>
            <a:off x="1547499" y="1257271"/>
            <a:ext cx="317100" cy="120630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6" name="Google Shape;326;g3ef903a0577_0_2235"/>
          <p:cNvCxnSpPr>
            <a:endCxn id="317" idx="7"/>
          </p:cNvCxnSpPr>
          <p:nvPr/>
        </p:nvCxnSpPr>
        <p:spPr>
          <a:xfrm flipH="1">
            <a:off x="2735711" y="1237038"/>
            <a:ext cx="597600" cy="207090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27" name="Google Shape;327;g3ef903a0577_0_2235"/>
          <p:cNvCxnSpPr/>
          <p:nvPr/>
        </p:nvCxnSpPr>
        <p:spPr>
          <a:xfrm rot="10800000" flipH="1">
            <a:off x="3215108" y="1266967"/>
            <a:ext cx="1361700" cy="1105200"/>
          </a:xfrm>
          <a:prstGeom prst="straightConnector1">
            <a:avLst/>
          </a:prstGeom>
          <a:noFill/>
          <a:ln w="127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328" name="Google Shape;328;g3ef903a0577_0_2235"/>
          <p:cNvGrpSpPr/>
          <p:nvPr/>
        </p:nvGrpSpPr>
        <p:grpSpPr>
          <a:xfrm>
            <a:off x="2726530" y="3149102"/>
            <a:ext cx="689200" cy="559797"/>
            <a:chOff x="2477479" y="5291290"/>
            <a:chExt cx="689200" cy="559797"/>
          </a:xfrm>
        </p:grpSpPr>
        <p:sp>
          <p:nvSpPr>
            <p:cNvPr id="329" name="Google Shape;329;g3ef903a0577_0_2235"/>
            <p:cNvSpPr/>
            <p:nvPr/>
          </p:nvSpPr>
          <p:spPr>
            <a:xfrm>
              <a:off x="2531461" y="5298187"/>
              <a:ext cx="597600" cy="5529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0" name="Google Shape;330;g3ef903a0577_0_2235" descr="Robot outline"/>
            <p:cNvPicPr preferRelativeResize="0"/>
            <p:nvPr/>
          </p:nvPicPr>
          <p:blipFill rotWithShape="1">
            <a:blip r:embed="rId22">
              <a:alphaModFix/>
            </a:blip>
            <a:srcRect b="31305"/>
            <a:stretch/>
          </p:blipFill>
          <p:spPr>
            <a:xfrm>
              <a:off x="2477479" y="5291290"/>
              <a:ext cx="689200" cy="4734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1" name="Google Shape;331;g3ef903a0577_0_2235"/>
          <p:cNvGrpSpPr/>
          <p:nvPr/>
        </p:nvGrpSpPr>
        <p:grpSpPr>
          <a:xfrm>
            <a:off x="8137140" y="3308127"/>
            <a:ext cx="689200" cy="559797"/>
            <a:chOff x="2477479" y="5291290"/>
            <a:chExt cx="689200" cy="559797"/>
          </a:xfrm>
        </p:grpSpPr>
        <p:sp>
          <p:nvSpPr>
            <p:cNvPr id="332" name="Google Shape;332;g3ef903a0577_0_2235"/>
            <p:cNvSpPr/>
            <p:nvPr/>
          </p:nvSpPr>
          <p:spPr>
            <a:xfrm>
              <a:off x="2531461" y="5298187"/>
              <a:ext cx="597600" cy="5529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3" name="Google Shape;333;g3ef903a0577_0_2235" descr="Robot outline"/>
            <p:cNvPicPr preferRelativeResize="0"/>
            <p:nvPr/>
          </p:nvPicPr>
          <p:blipFill rotWithShape="1">
            <a:blip r:embed="rId22">
              <a:alphaModFix/>
            </a:blip>
            <a:srcRect b="31305"/>
            <a:stretch/>
          </p:blipFill>
          <p:spPr>
            <a:xfrm>
              <a:off x="2477479" y="5291290"/>
              <a:ext cx="689200" cy="4734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4" name="Google Shape;334;g3ef903a0577_0_2235"/>
          <p:cNvGrpSpPr/>
          <p:nvPr/>
        </p:nvGrpSpPr>
        <p:grpSpPr>
          <a:xfrm>
            <a:off x="8595360" y="4206752"/>
            <a:ext cx="689200" cy="559797"/>
            <a:chOff x="2477479" y="5291290"/>
            <a:chExt cx="689200" cy="559797"/>
          </a:xfrm>
        </p:grpSpPr>
        <p:sp>
          <p:nvSpPr>
            <p:cNvPr id="335" name="Google Shape;335;g3ef903a0577_0_2235"/>
            <p:cNvSpPr/>
            <p:nvPr/>
          </p:nvSpPr>
          <p:spPr>
            <a:xfrm>
              <a:off x="2531461" y="5298187"/>
              <a:ext cx="597600" cy="55290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6" name="Google Shape;336;g3ef903a0577_0_2235" descr="Robot outline"/>
            <p:cNvPicPr preferRelativeResize="0"/>
            <p:nvPr/>
          </p:nvPicPr>
          <p:blipFill rotWithShape="1">
            <a:blip r:embed="rId22">
              <a:alphaModFix/>
            </a:blip>
            <a:srcRect b="31305"/>
            <a:stretch/>
          </p:blipFill>
          <p:spPr>
            <a:xfrm>
              <a:off x="2477479" y="5291290"/>
              <a:ext cx="689200" cy="4734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37" name="Google Shape;337;g3ef903a0577_0_2235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605923" y="2569217"/>
            <a:ext cx="789510" cy="73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ef903a0577_0_2235"/>
          <p:cNvSpPr txBox="1"/>
          <p:nvPr/>
        </p:nvSpPr>
        <p:spPr>
          <a:xfrm>
            <a:off x="0" y="5496237"/>
            <a:ext cx="4466100" cy="1231500"/>
          </a:xfrm>
          <a:prstGeom prst="rect">
            <a:avLst/>
          </a:prstGeom>
          <a:solidFill>
            <a:srgbClr val="D0E0E3"/>
          </a:solidFill>
          <a:ln>
            <a:noFill/>
          </a:ln>
          <a:effectLst>
            <a:outerShdw blurRad="76200" dist="25400" dir="5400000" algn="bl" rotWithShape="0">
              <a:srgbClr val="000000">
                <a:alpha val="49799"/>
              </a:srgbClr>
            </a:outerShdw>
          </a:effectLst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MOAT leverages </a:t>
            </a:r>
            <a:r>
              <a:rPr lang="en-US" sz="16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AmSC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en-US" sz="1600" b="1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ModCon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infrastructure &amp; tools to connect DOE’s accelerator complex into a single, intelligent, accelerator ecosystem.</a:t>
            </a:r>
            <a:endParaRPr sz="16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387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>
          <a:extLst>
            <a:ext uri="{FF2B5EF4-FFF2-40B4-BE49-F238E27FC236}">
              <a16:creationId xmlns:a16="http://schemas.microsoft.com/office/drawing/2014/main" id="{2591356F-DCD1-7ED6-CA9D-7C1D858FE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c68a757698_0_269">
            <a:extLst>
              <a:ext uri="{FF2B5EF4-FFF2-40B4-BE49-F238E27FC236}">
                <a16:creationId xmlns:a16="http://schemas.microsoft.com/office/drawing/2014/main" id="{92EDA792-D9D7-52FD-FFBE-6F5C0CEFC1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496" name="Google Shape;496;g3c68a757698_0_269">
            <a:extLst>
              <a:ext uri="{FF2B5EF4-FFF2-40B4-BE49-F238E27FC236}">
                <a16:creationId xmlns:a16="http://schemas.microsoft.com/office/drawing/2014/main" id="{03E8E632-C4EF-8A5D-7241-3F7A33882C88}"/>
              </a:ext>
            </a:extLst>
          </p:cNvPr>
          <p:cNvSpPr txBox="1"/>
          <p:nvPr/>
        </p:nvSpPr>
        <p:spPr>
          <a:xfrm>
            <a:off x="653725" y="-1874725"/>
            <a:ext cx="5655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800"/>
              <a:buFont typeface="Arial"/>
              <a:buChar char="●"/>
            </a:pPr>
            <a:r>
              <a:rPr lang="en-US"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New applications require increasingly precise control and challenging-to-achieve beam characteristics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3c68a757698_0_269">
            <a:extLst>
              <a:ext uri="{FF2B5EF4-FFF2-40B4-BE49-F238E27FC236}">
                <a16:creationId xmlns:a16="http://schemas.microsoft.com/office/drawing/2014/main" id="{151B31BE-AF4D-3B3A-2DCC-722135FA34B3}"/>
              </a:ext>
            </a:extLst>
          </p:cNvPr>
          <p:cNvSpPr txBox="1"/>
          <p:nvPr/>
        </p:nvSpPr>
        <p:spPr>
          <a:xfrm>
            <a:off x="11299975" y="326745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Fermilab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g3c68a757698_0_269">
            <a:extLst>
              <a:ext uri="{FF2B5EF4-FFF2-40B4-BE49-F238E27FC236}">
                <a16:creationId xmlns:a16="http://schemas.microsoft.com/office/drawing/2014/main" id="{D0F37C2D-F9D6-F474-30EF-ABCE79D3460C}"/>
              </a:ext>
            </a:extLst>
          </p:cNvPr>
          <p:cNvSpPr txBox="1"/>
          <p:nvPr/>
        </p:nvSpPr>
        <p:spPr>
          <a:xfrm>
            <a:off x="11367800" y="586640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IOTA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g3c68a757698_0_269">
            <a:extLst>
              <a:ext uri="{FF2B5EF4-FFF2-40B4-BE49-F238E27FC236}">
                <a16:creationId xmlns:a16="http://schemas.microsoft.com/office/drawing/2014/main" id="{4AC12361-4FA1-A839-C489-6CAD362A0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340" y="343682"/>
            <a:ext cx="1192892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700" dirty="0">
                <a:solidFill>
                  <a:schemeClr val="lt1"/>
                </a:solidFill>
              </a:rPr>
              <a:t>Genesis Mission: A National Mission to Accelerate Science Through AI</a:t>
            </a:r>
            <a:endParaRPr sz="2700" dirty="0">
              <a:solidFill>
                <a:schemeClr val="lt1"/>
              </a:solidFill>
            </a:endParaRPr>
          </a:p>
        </p:txBody>
      </p:sp>
      <p:sp>
        <p:nvSpPr>
          <p:cNvPr id="507" name="Google Shape;507;g3c68a757698_0_269">
            <a:extLst>
              <a:ext uri="{FF2B5EF4-FFF2-40B4-BE49-F238E27FC236}">
                <a16:creationId xmlns:a16="http://schemas.microsoft.com/office/drawing/2014/main" id="{B86CCEF7-C3F7-DC02-3E4C-993667520895}"/>
              </a:ext>
            </a:extLst>
          </p:cNvPr>
          <p:cNvSpPr txBox="1"/>
          <p:nvPr/>
        </p:nvSpPr>
        <p:spPr>
          <a:xfrm>
            <a:off x="9516882" y="581225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i="1">
                <a:solidFill>
                  <a:schemeClr val="lt1"/>
                </a:solidFill>
              </a:rPr>
              <a:t>SNS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77D68B-1888-6581-F19B-CD69B9158898}"/>
              </a:ext>
            </a:extLst>
          </p:cNvPr>
          <p:cNvSpPr txBox="1"/>
          <p:nvPr/>
        </p:nvSpPr>
        <p:spPr>
          <a:xfrm>
            <a:off x="31520" y="5086204"/>
            <a:ext cx="1216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https://</a:t>
            </a:r>
            <a:r>
              <a:rPr lang="en-US" sz="2400" dirty="0" err="1"/>
              <a:t>genesis.energy.gov</a:t>
            </a:r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6E68B0B-5629-591D-26D9-E7C9CC4CEFDD}"/>
              </a:ext>
            </a:extLst>
          </p:cNvPr>
          <p:cNvGrpSpPr/>
          <p:nvPr/>
        </p:nvGrpSpPr>
        <p:grpSpPr>
          <a:xfrm>
            <a:off x="-27658" y="1467364"/>
            <a:ext cx="12248356" cy="3059205"/>
            <a:chOff x="-73378" y="1467364"/>
            <a:chExt cx="12248356" cy="305920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39F4D63-2F77-884F-A39B-E97EF358D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734" b="27186"/>
            <a:stretch>
              <a:fillRect/>
            </a:stretch>
          </p:blipFill>
          <p:spPr>
            <a:xfrm>
              <a:off x="-73378" y="1467364"/>
              <a:ext cx="12248356" cy="3059205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B2876AD-B13A-5F75-BDF3-38E49424D698}"/>
                </a:ext>
              </a:extLst>
            </p:cNvPr>
            <p:cNvSpPr/>
            <p:nvPr/>
          </p:nvSpPr>
          <p:spPr>
            <a:xfrm>
              <a:off x="1042975" y="4094427"/>
              <a:ext cx="2659380" cy="38275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0F6888B-F509-5B55-810E-03112443BA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134" t="66784" r="82467" b="27649"/>
            <a:stretch>
              <a:fillRect/>
            </a:stretch>
          </p:blipFill>
          <p:spPr>
            <a:xfrm>
              <a:off x="1858315" y="4117317"/>
              <a:ext cx="1028700" cy="3863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3157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c68a757698_0_269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496" name="Google Shape;496;g3c68a757698_0_269"/>
          <p:cNvSpPr txBox="1"/>
          <p:nvPr/>
        </p:nvSpPr>
        <p:spPr>
          <a:xfrm>
            <a:off x="653725" y="-1874725"/>
            <a:ext cx="5655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3E9A"/>
              </a:buClr>
              <a:buSzPts val="1800"/>
              <a:buFont typeface="Arial"/>
              <a:buChar char="●"/>
            </a:pPr>
            <a:r>
              <a:rPr lang="en-US"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New applications require increasingly precise control and challenging-to-achieve beam characteristics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3c68a757698_0_269"/>
          <p:cNvSpPr txBox="1"/>
          <p:nvPr/>
        </p:nvSpPr>
        <p:spPr>
          <a:xfrm>
            <a:off x="11299975" y="326745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Fermilab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g3c68a757698_0_269"/>
          <p:cNvSpPr txBox="1"/>
          <p:nvPr/>
        </p:nvSpPr>
        <p:spPr>
          <a:xfrm>
            <a:off x="11367800" y="586640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IOTA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g3c68a757698_0_269"/>
          <p:cNvSpPr txBox="1">
            <a:spLocks noGrp="1"/>
          </p:cNvSpPr>
          <p:nvPr>
            <p:ph type="title"/>
          </p:nvPr>
        </p:nvSpPr>
        <p:spPr>
          <a:xfrm>
            <a:off x="300450" y="303550"/>
            <a:ext cx="115911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chemeClr val="lt1"/>
                </a:solidFill>
              </a:rPr>
              <a:t>AI is </a:t>
            </a:r>
            <a:r>
              <a:rPr lang="en-US" dirty="0">
                <a:solidFill>
                  <a:schemeClr val="lt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Ideally Suited</a:t>
            </a:r>
            <a:r>
              <a:rPr lang="en-US" dirty="0">
                <a:solidFill>
                  <a:schemeClr val="lt1"/>
                </a:solidFill>
              </a:rPr>
              <a:t> to Transform Accelerators and </a:t>
            </a:r>
            <a:r>
              <a:rPr lang="en-US" dirty="0">
                <a:solidFill>
                  <a:schemeClr val="lt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Applications</a:t>
            </a:r>
            <a:endParaRPr sz="2400" dirty="0">
              <a:solidFill>
                <a:schemeClr val="lt1"/>
              </a:solidFill>
            </a:endParaRPr>
          </a:p>
        </p:txBody>
      </p:sp>
      <p:sp>
        <p:nvSpPr>
          <p:cNvPr id="506" name="Google Shape;506;g3c68a757698_0_269"/>
          <p:cNvSpPr txBox="1"/>
          <p:nvPr/>
        </p:nvSpPr>
        <p:spPr>
          <a:xfrm>
            <a:off x="8951682" y="461185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LCLS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g3c68a757698_0_269"/>
          <p:cNvSpPr txBox="1"/>
          <p:nvPr/>
        </p:nvSpPr>
        <p:spPr>
          <a:xfrm>
            <a:off x="9516882" y="581225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i="1">
                <a:solidFill>
                  <a:schemeClr val="lt1"/>
                </a:solidFill>
              </a:rPr>
              <a:t>SNS</a:t>
            </a:r>
            <a:endParaRPr sz="9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Google Shape;518;g3c68a757698_0_454">
            <a:extLst>
              <a:ext uri="{FF2B5EF4-FFF2-40B4-BE49-F238E27FC236}">
                <a16:creationId xmlns:a16="http://schemas.microsoft.com/office/drawing/2014/main" id="{D5B53852-598F-143A-77D0-043D8D398460}"/>
              </a:ext>
            </a:extLst>
          </p:cNvPr>
          <p:cNvGrpSpPr>
            <a:grpSpLocks noChangeAspect="1"/>
          </p:cNvGrpSpPr>
          <p:nvPr/>
        </p:nvGrpSpPr>
        <p:grpSpPr>
          <a:xfrm>
            <a:off x="7389662" y="1415279"/>
            <a:ext cx="4764677" cy="1390481"/>
            <a:chOff x="287200" y="3643147"/>
            <a:chExt cx="3896185" cy="1137028"/>
          </a:xfrm>
        </p:grpSpPr>
        <p:pic>
          <p:nvPicPr>
            <p:cNvPr id="6" name="Google Shape;519;g3c68a757698_0_454">
              <a:extLst>
                <a:ext uri="{FF2B5EF4-FFF2-40B4-BE49-F238E27FC236}">
                  <a16:creationId xmlns:a16="http://schemas.microsoft.com/office/drawing/2014/main" id="{73D7A137-69CD-7F72-B313-904ABE584CE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287200" y="3743220"/>
              <a:ext cx="1159151" cy="9862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520;g3c68a757698_0_454">
              <a:extLst>
                <a:ext uri="{FF2B5EF4-FFF2-40B4-BE49-F238E27FC236}">
                  <a16:creationId xmlns:a16="http://schemas.microsoft.com/office/drawing/2014/main" id="{00F147D4-23A3-C5DC-3B89-BC4044313EB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32295" y="4060140"/>
              <a:ext cx="808626" cy="5352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Google Shape;521;g3c68a757698_0_454">
              <a:extLst>
                <a:ext uri="{FF2B5EF4-FFF2-40B4-BE49-F238E27FC236}">
                  <a16:creationId xmlns:a16="http://schemas.microsoft.com/office/drawing/2014/main" id="{8A296C27-7BAF-151D-29CC-8B180C997466}"/>
                </a:ext>
              </a:extLst>
            </p:cNvPr>
            <p:cNvSpPr/>
            <p:nvPr/>
          </p:nvSpPr>
          <p:spPr>
            <a:xfrm>
              <a:off x="1323507" y="3643147"/>
              <a:ext cx="194400" cy="132000"/>
            </a:xfrm>
            <a:prstGeom prst="ellipse">
              <a:avLst/>
            </a:prstGeom>
            <a:noFill/>
            <a:ln w="12900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3700" tIns="61825" rIns="123700" bIns="618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94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522;g3c68a757698_0_454">
              <a:extLst>
                <a:ext uri="{FF2B5EF4-FFF2-40B4-BE49-F238E27FC236}">
                  <a16:creationId xmlns:a16="http://schemas.microsoft.com/office/drawing/2014/main" id="{ABE421F7-5248-A688-2052-020E0E443936}"/>
                </a:ext>
              </a:extLst>
            </p:cNvPr>
            <p:cNvSpPr/>
            <p:nvPr/>
          </p:nvSpPr>
          <p:spPr>
            <a:xfrm>
              <a:off x="1078633" y="3695634"/>
              <a:ext cx="141600" cy="94800"/>
            </a:xfrm>
            <a:prstGeom prst="ellipse">
              <a:avLst/>
            </a:prstGeom>
            <a:noFill/>
            <a:ln w="12900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3700" tIns="61825" rIns="123700" bIns="618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94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523;g3c68a757698_0_454">
              <a:extLst>
                <a:ext uri="{FF2B5EF4-FFF2-40B4-BE49-F238E27FC236}">
                  <a16:creationId xmlns:a16="http://schemas.microsoft.com/office/drawing/2014/main" id="{89FBD0F3-FC2A-4664-EDEF-1EB254488A46}"/>
                </a:ext>
              </a:extLst>
            </p:cNvPr>
            <p:cNvSpPr/>
            <p:nvPr/>
          </p:nvSpPr>
          <p:spPr>
            <a:xfrm>
              <a:off x="1621080" y="3685432"/>
              <a:ext cx="282600" cy="182700"/>
            </a:xfrm>
            <a:prstGeom prst="ellipse">
              <a:avLst/>
            </a:prstGeom>
            <a:noFill/>
            <a:ln w="12900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3700" tIns="61825" rIns="123700" bIns="618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94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Google Shape;524;g3c68a757698_0_454">
              <a:extLst>
                <a:ext uri="{FF2B5EF4-FFF2-40B4-BE49-F238E27FC236}">
                  <a16:creationId xmlns:a16="http://schemas.microsoft.com/office/drawing/2014/main" id="{AFA3BE3A-C69A-C2D0-B552-A5680D0122B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47033" y="3776682"/>
              <a:ext cx="1006230" cy="793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525;g3c68a757698_0_454">
              <a:extLst>
                <a:ext uri="{FF2B5EF4-FFF2-40B4-BE49-F238E27FC236}">
                  <a16:creationId xmlns:a16="http://schemas.microsoft.com/office/drawing/2014/main" id="{0F635114-5FB0-6140-560D-A6038C40BAA5}"/>
                </a:ext>
              </a:extLst>
            </p:cNvPr>
            <p:cNvSpPr/>
            <p:nvPr/>
          </p:nvSpPr>
          <p:spPr>
            <a:xfrm>
              <a:off x="1740785" y="3651575"/>
              <a:ext cx="2442600" cy="1128600"/>
            </a:xfrm>
            <a:prstGeom prst="ellipse">
              <a:avLst/>
            </a:prstGeom>
            <a:noFill/>
            <a:ln w="12900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3700" tIns="61825" rIns="123700" bIns="618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94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0491195-5C13-3117-950C-F9FF62A0C32B}"/>
              </a:ext>
            </a:extLst>
          </p:cNvPr>
          <p:cNvGrpSpPr/>
          <p:nvPr/>
        </p:nvGrpSpPr>
        <p:grpSpPr>
          <a:xfrm>
            <a:off x="7735222" y="3167965"/>
            <a:ext cx="4282449" cy="2792082"/>
            <a:chOff x="7939585" y="2749776"/>
            <a:chExt cx="4282449" cy="2792082"/>
          </a:xfrm>
        </p:grpSpPr>
        <p:pic>
          <p:nvPicPr>
            <p:cNvPr id="13" name="Google Shape;526;g3c68a757698_0_454">
              <a:extLst>
                <a:ext uri="{FF2B5EF4-FFF2-40B4-BE49-F238E27FC236}">
                  <a16:creationId xmlns:a16="http://schemas.microsoft.com/office/drawing/2014/main" id="{7D5751F1-FE7B-2CEA-FF6F-8276D3AED52D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625910" y="3811118"/>
              <a:ext cx="2596124" cy="1730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527;g3c68a757698_0_454" descr="File:Sun.svg - Wikimedia Commons">
              <a:extLst>
                <a:ext uri="{FF2B5EF4-FFF2-40B4-BE49-F238E27FC236}">
                  <a16:creationId xmlns:a16="http://schemas.microsoft.com/office/drawing/2014/main" id="{E7041741-1482-D963-43D3-6FA6B44C6BFF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0552459" y="2760651"/>
              <a:ext cx="743050" cy="739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528;g3c68a757698_0_454" descr="Creative night sky (Provided by Getty Images)">
              <a:extLst>
                <a:ext uri="{FF2B5EF4-FFF2-40B4-BE49-F238E27FC236}">
                  <a16:creationId xmlns:a16="http://schemas.microsoft.com/office/drawing/2014/main" id="{66526D4C-3910-12E8-1B2B-C58C02D20011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57637" b="47379"/>
            <a:stretch/>
          </p:blipFill>
          <p:spPr>
            <a:xfrm>
              <a:off x="8695965" y="4728402"/>
              <a:ext cx="929951" cy="809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529;g3c68a757698_0_454">
              <a:extLst>
                <a:ext uri="{FF2B5EF4-FFF2-40B4-BE49-F238E27FC236}">
                  <a16:creationId xmlns:a16="http://schemas.microsoft.com/office/drawing/2014/main" id="{8B16FADB-CBD9-BDC9-5124-D4B32448C577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939585" y="2749776"/>
              <a:ext cx="2596124" cy="173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Google Shape;512;g3c68a757698_0_454">
            <a:extLst>
              <a:ext uri="{FF2B5EF4-FFF2-40B4-BE49-F238E27FC236}">
                <a16:creationId xmlns:a16="http://schemas.microsoft.com/office/drawing/2014/main" id="{92F0AEB1-2A5B-0C5F-F39A-F8C6F15B24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-9986" y="1195060"/>
            <a:ext cx="7608928" cy="458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 dirty="0"/>
              <a:t>Long-term vision: AI becomes indispensable partner in accelerators</a:t>
            </a:r>
            <a:endParaRPr dirty="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500" dirty="0"/>
              <a:t>Full lifecycle, from design to operation to R&amp;D and workforce development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800"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 dirty="0"/>
              <a:t>Many benefits expected to come from AI assistance and control, e.g.:</a:t>
            </a:r>
            <a:endParaRPr sz="1500" dirty="0"/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Novel designs with integrated optimization</a:t>
            </a:r>
          </a:p>
          <a:p>
            <a:pPr lvl="2">
              <a:spcBef>
                <a:spcPts val="0"/>
              </a:spcBef>
              <a:buFont typeface="Arial"/>
              <a:buChar char="○"/>
            </a:pPr>
            <a:r>
              <a:rPr lang="en-US" sz="1400" dirty="0"/>
              <a:t>Including end-to-end, detailed physics, cost, safety, </a:t>
            </a:r>
            <a:r>
              <a:rPr lang="en-US" sz="1400" dirty="0" err="1"/>
              <a:t>etc</a:t>
            </a:r>
            <a:endParaRPr lang="en-US" sz="1400" dirty="0"/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Faster designs (spans years for largest accelerators, which are among the most complex machines)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Higher efficiency and performance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Unprecedented on-demand beam customization and beam quality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Higher precision (control, pointing, </a:t>
            </a:r>
            <a:r>
              <a:rPr lang="en-US" sz="1500" dirty="0" err="1"/>
              <a:t>etc</a:t>
            </a:r>
            <a:r>
              <a:rPr lang="en-US" sz="1500" dirty="0"/>
              <a:t>)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Automated failure prediction and prevention  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AI-assisted to fully autonomous operation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/>
              <a:t>…</a:t>
            </a:r>
          </a:p>
          <a:p>
            <a:pPr marL="584200" lvl="1" indent="0">
              <a:spcBef>
                <a:spcPts val="0"/>
              </a:spcBef>
              <a:buSzPts val="1600"/>
              <a:buNone/>
            </a:pPr>
            <a:endParaRPr lang="en-US" sz="800" dirty="0"/>
          </a:p>
          <a:p>
            <a:pPr marL="404813" lvl="1" indent="-285750">
              <a:spcBef>
                <a:spcPts val="0"/>
              </a:spcBef>
              <a:buSzPts val="1600"/>
              <a:buFont typeface="Wingdings" pitchFamily="2" charset="2"/>
              <a:buChar char="è"/>
            </a:pPr>
            <a:r>
              <a:rPr lang="en-US" sz="1600" b="1" dirty="0">
                <a:sym typeface="Wingdings" pitchFamily="2" charset="2"/>
              </a:rPr>
              <a:t>Better colliders, light sources &amp; accelerators for many applications, e.g.:</a:t>
            </a:r>
            <a:endParaRPr lang="en-US" sz="1600" dirty="0"/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>
                <a:sym typeface="Wingdings" pitchFamily="2" charset="2"/>
              </a:rPr>
              <a:t>DOE accelerator-based science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>
                <a:sym typeface="Wingdings" pitchFamily="2" charset="2"/>
              </a:rPr>
              <a:t>Nuclear waste transmutation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>
                <a:sym typeface="Wingdings" pitchFamily="2" charset="2"/>
              </a:rPr>
              <a:t>Advanced reactor and fusion concepts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>
                <a:sym typeface="Wingdings" pitchFamily="2" charset="2"/>
              </a:rPr>
              <a:t>EUV lithography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>
                <a:sym typeface="Wingdings" pitchFamily="2" charset="2"/>
              </a:rPr>
              <a:t>Advanced manufacturing</a:t>
            </a:r>
          </a:p>
          <a:p>
            <a:pPr lvl="1" indent="-330200">
              <a:spcBef>
                <a:spcPts val="0"/>
              </a:spcBef>
              <a:buSzPts val="1600"/>
              <a:buFont typeface="Arial"/>
              <a:buChar char="○"/>
            </a:pPr>
            <a:r>
              <a:rPr lang="en-US" sz="1500" dirty="0">
                <a:sym typeface="Wingdings" pitchFamily="2" charset="2"/>
              </a:rPr>
              <a:t>Ultracompact accelerators for medical and industrial use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EDB52-5892-1B02-C373-81F4BA37E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A6359B-5A8F-8218-6E0E-9A8F2CBA00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00230B3-7374-E847-8B17-66836C494C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2D18CF-61C9-E450-5EDD-FE1EF041A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98" y="136524"/>
            <a:ext cx="10681648" cy="779395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Genesis simplified structure*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8AF34A-1034-61B5-E8F3-6E3A2EAF08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23"/>
          <a:stretch>
            <a:fillRect/>
          </a:stretch>
        </p:blipFill>
        <p:spPr>
          <a:xfrm>
            <a:off x="860285" y="1542361"/>
            <a:ext cx="10471429" cy="4512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0D63E4-805A-5AD4-7D03-F3B17B2141C8}"/>
              </a:ext>
            </a:extLst>
          </p:cNvPr>
          <p:cNvSpPr txBox="1"/>
          <p:nvPr/>
        </p:nvSpPr>
        <p:spPr>
          <a:xfrm>
            <a:off x="363557" y="6213292"/>
            <a:ext cx="6995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*From "Introduction to the American Science Cloud (</a:t>
            </a:r>
            <a:r>
              <a:rPr lang="en-US" dirty="0" err="1"/>
              <a:t>AmSC</a:t>
            </a:r>
            <a:r>
              <a:rPr lang="en-US" dirty="0"/>
              <a:t>) : Part One” – 11/13/2025</a:t>
            </a:r>
            <a:br>
              <a:rPr lang="en-US" dirty="0"/>
            </a:br>
            <a:r>
              <a:rPr lang="en-US" dirty="0">
                <a:hlinkClick r:id="rId4"/>
              </a:rPr>
              <a:t>https://vimeo.com/1137699305</a:t>
            </a:r>
            <a:endParaRPr lang="en-US" dirty="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DA862A1D-5AC8-7B8D-E5DA-B7B488F7BA97}"/>
              </a:ext>
            </a:extLst>
          </p:cNvPr>
          <p:cNvSpPr/>
          <p:nvPr/>
        </p:nvSpPr>
        <p:spPr>
          <a:xfrm>
            <a:off x="760164" y="1476260"/>
            <a:ext cx="5001658" cy="4649118"/>
          </a:xfrm>
          <a:custGeom>
            <a:avLst/>
            <a:gdLst>
              <a:gd name="csX0" fmla="*/ 0 w 5001658"/>
              <a:gd name="csY0" fmla="*/ 0 h 4649118"/>
              <a:gd name="csX1" fmla="*/ 5001658 w 5001658"/>
              <a:gd name="csY1" fmla="*/ 22034 h 4649118"/>
              <a:gd name="csX2" fmla="*/ 2566930 w 5001658"/>
              <a:gd name="csY2" fmla="*/ 4649118 h 4649118"/>
              <a:gd name="csX3" fmla="*/ 99152 w 5001658"/>
              <a:gd name="csY3" fmla="*/ 4627085 h 4649118"/>
              <a:gd name="csX4" fmla="*/ 0 w 5001658"/>
              <a:gd name="csY4" fmla="*/ 0 h 464911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01658" h="4649118">
                <a:moveTo>
                  <a:pt x="0" y="0"/>
                </a:moveTo>
                <a:lnTo>
                  <a:pt x="5001658" y="22034"/>
                </a:lnTo>
                <a:lnTo>
                  <a:pt x="2566930" y="4649118"/>
                </a:lnTo>
                <a:lnTo>
                  <a:pt x="99152" y="462708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84E29930-BF1D-C2E5-E22A-BDEEA12B1295}"/>
              </a:ext>
            </a:extLst>
          </p:cNvPr>
          <p:cNvSpPr/>
          <p:nvPr/>
        </p:nvSpPr>
        <p:spPr>
          <a:xfrm flipH="1">
            <a:off x="6936843" y="3533212"/>
            <a:ext cx="4192612" cy="432261"/>
          </a:xfrm>
          <a:prstGeom prst="parallelogram">
            <a:avLst>
              <a:gd name="adj" fmla="val 53205"/>
            </a:avLst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rtlCol="0" anchor="ctr"/>
          <a:lstStyle/>
          <a:p>
            <a:pPr algn="ctr"/>
            <a:r>
              <a:rPr lang="en-US" sz="1733" b="1" dirty="0">
                <a:solidFill>
                  <a:srgbClr val="454445"/>
                </a:solidFill>
              </a:rPr>
              <a:t>Standardization, AI-readiness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A8F9F2-1E72-81BA-D746-707DC822ACA3}"/>
              </a:ext>
            </a:extLst>
          </p:cNvPr>
          <p:cNvSpPr txBox="1"/>
          <p:nvPr/>
        </p:nvSpPr>
        <p:spPr>
          <a:xfrm>
            <a:off x="8531531" y="389726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454445"/>
                </a:solidFill>
              </a:rPr>
              <a:t>(</a:t>
            </a:r>
            <a:r>
              <a:rPr lang="en-US" sz="1600" b="1" dirty="0" err="1">
                <a:solidFill>
                  <a:srgbClr val="454445"/>
                </a:solidFill>
              </a:rPr>
              <a:t>DaPP</a:t>
            </a:r>
            <a:r>
              <a:rPr lang="en-US" sz="1600" b="1" dirty="0">
                <a:solidFill>
                  <a:srgbClr val="454445"/>
                </a:solidFill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CB3FBA-0739-7E41-08CA-D029AD716B0C}"/>
              </a:ext>
            </a:extLst>
          </p:cNvPr>
          <p:cNvSpPr txBox="1"/>
          <p:nvPr/>
        </p:nvSpPr>
        <p:spPr>
          <a:xfrm>
            <a:off x="9003297" y="5378486"/>
            <a:ext cx="936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454445"/>
                </a:solidFill>
              </a:rPr>
              <a:t>(</a:t>
            </a:r>
            <a:r>
              <a:rPr lang="en-US" sz="1600" b="1" dirty="0" err="1">
                <a:solidFill>
                  <a:srgbClr val="454445"/>
                </a:solidFill>
              </a:rPr>
              <a:t>AmSC</a:t>
            </a:r>
            <a:r>
              <a:rPr lang="en-US" sz="1600" b="1" dirty="0">
                <a:solidFill>
                  <a:srgbClr val="454445"/>
                </a:solidFill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6DCC54-7A81-D3C7-1360-032BF5480A81}"/>
              </a:ext>
            </a:extLst>
          </p:cNvPr>
          <p:cNvSpPr txBox="1"/>
          <p:nvPr/>
        </p:nvSpPr>
        <p:spPr>
          <a:xfrm>
            <a:off x="8102214" y="2517014"/>
            <a:ext cx="1141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454445"/>
                </a:solidFill>
              </a:rPr>
              <a:t>(</a:t>
            </a:r>
            <a:r>
              <a:rPr lang="en-US" sz="1600" b="1" dirty="0" err="1">
                <a:solidFill>
                  <a:srgbClr val="454445"/>
                </a:solidFill>
              </a:rPr>
              <a:t>ModCon</a:t>
            </a:r>
            <a:r>
              <a:rPr lang="en-US" sz="1600" b="1" dirty="0">
                <a:solidFill>
                  <a:srgbClr val="454445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395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5EF93-7ECF-89C4-BF9E-7E3900707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rapezoid 32">
            <a:extLst>
              <a:ext uri="{FF2B5EF4-FFF2-40B4-BE49-F238E27FC236}">
                <a16:creationId xmlns:a16="http://schemas.microsoft.com/office/drawing/2014/main" id="{DF98D420-7C89-6AB2-2D0F-DDE9C6A4F25B}"/>
              </a:ext>
            </a:extLst>
          </p:cNvPr>
          <p:cNvSpPr/>
          <p:nvPr/>
        </p:nvSpPr>
        <p:spPr>
          <a:xfrm>
            <a:off x="3459296" y="4814370"/>
            <a:ext cx="4825388" cy="1156771"/>
          </a:xfrm>
          <a:prstGeom prst="trapezoid">
            <a:avLst>
              <a:gd name="adj" fmla="val 55769"/>
            </a:avLst>
          </a:prstGeom>
          <a:solidFill>
            <a:srgbClr val="D9D9D9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riangle 31">
            <a:extLst>
              <a:ext uri="{FF2B5EF4-FFF2-40B4-BE49-F238E27FC236}">
                <a16:creationId xmlns:a16="http://schemas.microsoft.com/office/drawing/2014/main" id="{B001F632-9AB2-B250-CAC6-C233C06A06E3}"/>
              </a:ext>
            </a:extLst>
          </p:cNvPr>
          <p:cNvSpPr/>
          <p:nvPr/>
        </p:nvSpPr>
        <p:spPr>
          <a:xfrm>
            <a:off x="5221995" y="1626824"/>
            <a:ext cx="1266940" cy="1156771"/>
          </a:xfrm>
          <a:prstGeom prst="triangle">
            <a:avLst/>
          </a:prstGeom>
          <a:solidFill>
            <a:srgbClr val="D9D9D9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rapezoid 30">
            <a:extLst>
              <a:ext uri="{FF2B5EF4-FFF2-40B4-BE49-F238E27FC236}">
                <a16:creationId xmlns:a16="http://schemas.microsoft.com/office/drawing/2014/main" id="{3035FFA9-DC0C-429E-817A-16C547183F98}"/>
              </a:ext>
            </a:extLst>
          </p:cNvPr>
          <p:cNvSpPr/>
          <p:nvPr/>
        </p:nvSpPr>
        <p:spPr>
          <a:xfrm>
            <a:off x="4360843" y="3204071"/>
            <a:ext cx="3075543" cy="1156771"/>
          </a:xfrm>
          <a:prstGeom prst="trapezoid">
            <a:avLst>
              <a:gd name="adj" fmla="val 55769"/>
            </a:avLst>
          </a:prstGeom>
          <a:solidFill>
            <a:srgbClr val="D9D9D9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D80A3E-144F-8139-A5A7-A3025ED674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300230B3-7374-E847-8B17-66836C494C7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555383-871F-35D0-0A64-B01253D12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363" y="120270"/>
            <a:ext cx="10681648" cy="779395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Initial accelerator projects embedded at all levels of Genesis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2CE0327-C5BA-B563-C127-033840638D6E}"/>
              </a:ext>
            </a:extLst>
          </p:cNvPr>
          <p:cNvGrpSpPr/>
          <p:nvPr/>
        </p:nvGrpSpPr>
        <p:grpSpPr>
          <a:xfrm>
            <a:off x="128784" y="4699515"/>
            <a:ext cx="11464898" cy="1508998"/>
            <a:chOff x="128784" y="4742379"/>
            <a:chExt cx="11464898" cy="15089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CA32A7A-E97A-BE59-1E09-0B17A4DE8B9B}"/>
                </a:ext>
              </a:extLst>
            </p:cNvPr>
            <p:cNvSpPr txBox="1"/>
            <p:nvPr/>
          </p:nvSpPr>
          <p:spPr>
            <a:xfrm>
              <a:off x="139802" y="4742379"/>
              <a:ext cx="52742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err="1">
                  <a:solidFill>
                    <a:schemeClr val="tx2">
                      <a:lumMod val="50000"/>
                    </a:schemeClr>
                  </a:solidFill>
                </a:rPr>
                <a:t>AmSC</a:t>
              </a:r>
              <a:r>
                <a:rPr lang="en-US" sz="2800" dirty="0">
                  <a:solidFill>
                    <a:schemeClr val="tx2">
                      <a:lumMod val="50000"/>
                    </a:schemeClr>
                  </a:solidFill>
                </a:rPr>
                <a:t> Scientific User Facility IP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5C38B8-3F81-B778-CA9F-EC0994C999E8}"/>
                </a:ext>
              </a:extLst>
            </p:cNvPr>
            <p:cNvSpPr txBox="1"/>
            <p:nvPr/>
          </p:nvSpPr>
          <p:spPr>
            <a:xfrm>
              <a:off x="128784" y="5174159"/>
              <a:ext cx="836346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7 nat. labs: LBNL, ANL, BNL, FNAL, JLAB, ORNL, SLAC (BES+HENP)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Establish Genesis as a shared platform to host and distribute AI models and scientific data for </a:t>
              </a:r>
              <a:r>
                <a:rPr lang="en-US" sz="16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(mostly accelerator-based)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BES, HEP, and NP Scientific User Facilities (SUFs), along with their industry and research partners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8A20A863-792A-6BA0-A0C9-2593B55E3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72063" y="4782598"/>
              <a:ext cx="3221619" cy="11468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164485-6298-51E1-CB58-06A35CEBA9E2}"/>
              </a:ext>
            </a:extLst>
          </p:cNvPr>
          <p:cNvGrpSpPr/>
          <p:nvPr/>
        </p:nvGrpSpPr>
        <p:grpSpPr>
          <a:xfrm>
            <a:off x="128784" y="1292889"/>
            <a:ext cx="11258967" cy="1624291"/>
            <a:chOff x="128784" y="1292889"/>
            <a:chExt cx="11258967" cy="162429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C27CD9E-F1F8-DC24-5B85-8F2B09B82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94042" y="1292889"/>
              <a:ext cx="2593709" cy="162429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4126270-46C0-A1E5-271A-2E5B245213B7}"/>
                </a:ext>
              </a:extLst>
            </p:cNvPr>
            <p:cNvSpPr txBox="1"/>
            <p:nvPr/>
          </p:nvSpPr>
          <p:spPr>
            <a:xfrm>
              <a:off x="139802" y="1493394"/>
              <a:ext cx="73180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tx2">
                      <a:lumMod val="50000"/>
                    </a:schemeClr>
                  </a:solidFill>
                </a:rPr>
                <a:t>Multi-Office Accelerator Team (MOAT) seed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191348-5BA1-299D-1BAD-D79CD2439770}"/>
                </a:ext>
              </a:extLst>
            </p:cNvPr>
            <p:cNvSpPr txBox="1"/>
            <p:nvPr/>
          </p:nvSpPr>
          <p:spPr>
            <a:xfrm>
              <a:off x="128784" y="1955487"/>
              <a:ext cx="779893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7 nat. labs: LBNL, ANL, BNL, FNAL, JLAB, ORNL, SLAC (BES+HENP)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Deployment of shared accelerator agentic AI software across facilities (8 to date)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Deployment of digital twin prototypes across facilities (3 to date)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2FE7422-560D-9EC5-C1DF-7FDC176120FB}"/>
              </a:ext>
            </a:extLst>
          </p:cNvPr>
          <p:cNvGrpSpPr/>
          <p:nvPr/>
        </p:nvGrpSpPr>
        <p:grpSpPr>
          <a:xfrm>
            <a:off x="128785" y="3073195"/>
            <a:ext cx="11277761" cy="1520193"/>
            <a:chOff x="128785" y="3108439"/>
            <a:chExt cx="11277761" cy="15201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62FF8F-97B6-D52E-1C3B-4D68AE700A53}"/>
                </a:ext>
              </a:extLst>
            </p:cNvPr>
            <p:cNvSpPr txBox="1"/>
            <p:nvPr/>
          </p:nvSpPr>
          <p:spPr>
            <a:xfrm>
              <a:off x="139802" y="3108439"/>
              <a:ext cx="88670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tx2">
                      <a:lumMod val="50000"/>
                    </a:schemeClr>
                  </a:solidFill>
                </a:rPr>
                <a:t>Nuclear Physics AI-Ready Accelerator Data (NARAD)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C4454D-CBF7-7C39-DB93-E76E6FA45D0E}"/>
                </a:ext>
              </a:extLst>
            </p:cNvPr>
            <p:cNvSpPr txBox="1"/>
            <p:nvPr/>
          </p:nvSpPr>
          <p:spPr>
            <a:xfrm>
              <a:off x="128785" y="3550261"/>
              <a:ext cx="865990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JLAB, BNL, LBNL, PNNL; (HE)NP-focused, but coordinating with all US accelerators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Augments the Particle Accelerator Language Standard (PALS) with facility‑specific profiles and a shared ontology; Delivers cross‑facility knowledge graph tools that supports subgraph extraction for diagnostics/optimization tasks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1078BBC-9823-439B-6131-C2E45AED4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88690" y="3156532"/>
              <a:ext cx="2617856" cy="14721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4448D4-2607-7840-3648-22A443AA50D4}"/>
              </a:ext>
            </a:extLst>
          </p:cNvPr>
          <p:cNvSpPr txBox="1"/>
          <p:nvPr/>
        </p:nvSpPr>
        <p:spPr>
          <a:xfrm>
            <a:off x="11541058" y="5178996"/>
            <a:ext cx="686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2025+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CAF632-83A2-A7EA-6B1E-133106DEA4AC}"/>
              </a:ext>
            </a:extLst>
          </p:cNvPr>
          <p:cNvSpPr txBox="1"/>
          <p:nvPr/>
        </p:nvSpPr>
        <p:spPr>
          <a:xfrm>
            <a:off x="11439445" y="3596415"/>
            <a:ext cx="686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2025-2027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BEE184-073D-C30F-92A7-001C696AAC11}"/>
              </a:ext>
            </a:extLst>
          </p:cNvPr>
          <p:cNvSpPr txBox="1"/>
          <p:nvPr/>
        </p:nvSpPr>
        <p:spPr>
          <a:xfrm>
            <a:off x="11439445" y="1456772"/>
            <a:ext cx="6864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Oct. 2025-Jun.</a:t>
            </a: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2026</a:t>
            </a:r>
          </a:p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+?</a:t>
            </a:r>
          </a:p>
        </p:txBody>
      </p:sp>
    </p:spTree>
    <p:extLst>
      <p:ext uri="{BB962C8B-B14F-4D97-AF65-F5344CB8AC3E}">
        <p14:creationId xmlns:p14="http://schemas.microsoft.com/office/powerpoint/2010/main" val="347496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>
          <a:extLst>
            <a:ext uri="{FF2B5EF4-FFF2-40B4-BE49-F238E27FC236}">
              <a16:creationId xmlns:a16="http://schemas.microsoft.com/office/drawing/2014/main" id="{00662AE6-3052-A8EB-3CF4-8BCDDAC9D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">
            <a:extLst>
              <a:ext uri="{FF2B5EF4-FFF2-40B4-BE49-F238E27FC236}">
                <a16:creationId xmlns:a16="http://schemas.microsoft.com/office/drawing/2014/main" id="{73424AFA-D73C-3A04-BFE8-AB38EAAA91E5}"/>
              </a:ext>
            </a:extLst>
          </p:cNvPr>
          <p:cNvSpPr txBox="1"/>
          <p:nvPr/>
        </p:nvSpPr>
        <p:spPr>
          <a:xfrm>
            <a:off x="1928450" y="4178775"/>
            <a:ext cx="90783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000" b="1" dirty="0">
                <a:solidFill>
                  <a:schemeClr val="lt1"/>
                </a:solidFill>
              </a:rPr>
              <a:t>Focus on MOAT-seed</a:t>
            </a:r>
            <a:endParaRPr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3964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"/>
          <p:cNvSpPr txBox="1">
            <a:spLocks noGrp="1"/>
          </p:cNvSpPr>
          <p:nvPr>
            <p:ph type="body" idx="1"/>
          </p:nvPr>
        </p:nvSpPr>
        <p:spPr>
          <a:xfrm>
            <a:off x="119200" y="1274205"/>
            <a:ext cx="8420270" cy="4159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Brings together DOE BES, HEP and NP</a:t>
            </a:r>
            <a:endParaRPr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600" dirty="0"/>
              <a:t>7 national labs: LBNL+ANL+BNL+FNAL+JLAB+ORNL+SLAC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b="1"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Vision: treat nation’s accelerator ecosystem as a single, intelligent system</a:t>
            </a:r>
            <a:endParaRPr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600" dirty="0"/>
              <a:t>using AI to connect expertise across labs and offices </a:t>
            </a:r>
            <a:endParaRPr dirty="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600" dirty="0"/>
              <a:t>views large accelerators as complex, dynamic socio-technical systems</a:t>
            </a:r>
            <a:endParaRPr dirty="0"/>
          </a:p>
          <a:p>
            <a:pPr marL="137160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400" dirty="0"/>
              <a:t>distributed teams of teams, thousands of physical components, vast stores of scientific knowledge</a:t>
            </a:r>
            <a:r>
              <a:rPr lang="en-US" dirty="0"/>
              <a:t>, </a:t>
            </a:r>
            <a:r>
              <a:rPr lang="en-US" sz="1400" dirty="0"/>
              <a:t>rigorous safety and management frameworks</a:t>
            </a:r>
            <a:endParaRPr sz="1400" dirty="0"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The MOAT-seed project built initial foundations toward vision</a:t>
            </a:r>
            <a:endParaRPr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600" dirty="0"/>
              <a:t>deployment of shared accelerator agentic AI software across facilities (8 to date)</a:t>
            </a:r>
            <a:endParaRPr dirty="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600" dirty="0"/>
              <a:t>deployment of digital twin prototypes across facilities (3 to date)</a:t>
            </a:r>
            <a:endParaRPr dirty="0"/>
          </a:p>
          <a:p>
            <a:pPr marL="9144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-US" sz="1600" dirty="0"/>
              <a:t>conceptualizing tools toward AI-assisted accelerator designs</a:t>
            </a:r>
            <a:endParaRPr sz="1600" dirty="0"/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Genesis Mission’s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</a:rPr>
              <a:t>AmSC+ModCon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</a:rPr>
              <a:t> provide the interconnecting tissue of computing + AI capabilities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600" b="1" dirty="0"/>
          </a:p>
        </p:txBody>
      </p:sp>
      <p:sp>
        <p:nvSpPr>
          <p:cNvPr id="277" name="Google Shape;277;p2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fld id="{00000000-1234-1234-1234-123412341234}" type="slidenum">
              <a:rPr lang="en-US"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"/>
          <p:cNvSpPr txBox="1"/>
          <p:nvPr/>
        </p:nvSpPr>
        <p:spPr>
          <a:xfrm>
            <a:off x="11367800" y="5866400"/>
            <a:ext cx="3455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1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IOTA</a:t>
            </a:r>
            <a:endParaRPr sz="900" b="0" i="1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"/>
          <p:cNvSpPr txBox="1">
            <a:spLocks noGrp="1"/>
          </p:cNvSpPr>
          <p:nvPr>
            <p:ph type="title"/>
          </p:nvPr>
        </p:nvSpPr>
        <p:spPr>
          <a:xfrm>
            <a:off x="321200" y="278800"/>
            <a:ext cx="115911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The Multi-Office Accelerator Team (MOAT-seed) project at a glance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280" name="Google Shape;280;p2"/>
          <p:cNvGrpSpPr/>
          <p:nvPr/>
        </p:nvGrpSpPr>
        <p:grpSpPr>
          <a:xfrm>
            <a:off x="228600" y="5639746"/>
            <a:ext cx="8221036" cy="388204"/>
            <a:chOff x="228600" y="5639746"/>
            <a:chExt cx="8221036" cy="388204"/>
          </a:xfrm>
        </p:grpSpPr>
        <p:pic>
          <p:nvPicPr>
            <p:cNvPr id="281" name="Google Shape;281;p2" title="ANL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82410" y="5742866"/>
              <a:ext cx="771735" cy="208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" name="Google Shape;282;p2" title="FNAL-Logo-NAL-Blue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51996" y="5757167"/>
              <a:ext cx="949346" cy="1794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3" name="Google Shape;283;p2" title="5_BL_Horiz_Tile_rgb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28600" y="5649530"/>
              <a:ext cx="1141507" cy="3446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Google Shape;284;p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566448" y="5639746"/>
              <a:ext cx="991226" cy="3882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Google Shape;285;p2"/>
            <p:cNvPicPr preferRelativeResize="0"/>
            <p:nvPr/>
          </p:nvPicPr>
          <p:blipFill rotWithShape="1">
            <a:blip r:embed="rId7">
              <a:alphaModFix/>
            </a:blip>
            <a:srcRect l="9102" t="22693" r="13300" b="20882"/>
            <a:stretch/>
          </p:blipFill>
          <p:spPr>
            <a:xfrm>
              <a:off x="3769977" y="5727408"/>
              <a:ext cx="1069716" cy="2709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Google Shape;286;p2" title="SLAC_LogoSD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213645" y="5762649"/>
              <a:ext cx="1069711" cy="1765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2" title="bnl_logo_horizontal_rgb (1)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7495657" y="5727407"/>
              <a:ext cx="953979" cy="23895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8" name="Google Shape;288;p2"/>
          <p:cNvGrpSpPr/>
          <p:nvPr/>
        </p:nvGrpSpPr>
        <p:grpSpPr>
          <a:xfrm>
            <a:off x="8542468" y="1043950"/>
            <a:ext cx="3691173" cy="5183977"/>
            <a:chOff x="7904765" y="-1"/>
            <a:chExt cx="4329313" cy="6080198"/>
          </a:xfrm>
        </p:grpSpPr>
        <p:pic>
          <p:nvPicPr>
            <p:cNvPr id="289" name="Google Shape;289;p2" title="DOE_facilities_wall_uniform_crop_twothirds.jpg"/>
            <p:cNvPicPr preferRelativeResize="0"/>
            <p:nvPr/>
          </p:nvPicPr>
          <p:blipFill rotWithShape="1">
            <a:blip r:embed="rId10">
              <a:alphaModFix/>
            </a:blip>
            <a:srcRect l="5362" t="3232" r="50570" b="3614"/>
            <a:stretch/>
          </p:blipFill>
          <p:spPr>
            <a:xfrm>
              <a:off x="7904766" y="-1"/>
              <a:ext cx="4325796" cy="30449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2" title="DOE_facilities_wall_uniform_crop_twothirds.jpg"/>
            <p:cNvPicPr preferRelativeResize="0"/>
            <p:nvPr/>
          </p:nvPicPr>
          <p:blipFill rotWithShape="1">
            <a:blip r:embed="rId10">
              <a:alphaModFix/>
            </a:blip>
            <a:srcRect l="49907" t="3232" r="5856" b="3614"/>
            <a:stretch/>
          </p:blipFill>
          <p:spPr>
            <a:xfrm>
              <a:off x="7904765" y="3044388"/>
              <a:ext cx="4329313" cy="303580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779BC7D-31A6-8D25-271B-990D7A6FA7C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9470" y="2613632"/>
            <a:ext cx="3683042" cy="209131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13;g3e8205537a0_0_116">
            <a:extLst>
              <a:ext uri="{FF2B5EF4-FFF2-40B4-BE49-F238E27FC236}">
                <a16:creationId xmlns:a16="http://schemas.microsoft.com/office/drawing/2014/main" id="{2DE19B6E-9422-F976-2B4C-73BA7956ECCB}"/>
              </a:ext>
            </a:extLst>
          </p:cNvPr>
          <p:cNvSpPr/>
          <p:nvPr/>
        </p:nvSpPr>
        <p:spPr>
          <a:xfrm>
            <a:off x="0" y="1066506"/>
            <a:ext cx="12192000" cy="5134264"/>
          </a:xfrm>
          <a:prstGeom prst="rect">
            <a:avLst/>
          </a:prstGeom>
          <a:solidFill>
            <a:srgbClr val="FAF9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 dirty="0"/>
          </a:p>
        </p:txBody>
      </p:sp>
      <p:sp>
        <p:nvSpPr>
          <p:cNvPr id="610" name="Google Shape;610;g3c68a757698_0_999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11" name="Google Shape;611;g3c68a757698_0_999"/>
          <p:cNvSpPr txBox="1">
            <a:spLocks noGrp="1"/>
          </p:cNvSpPr>
          <p:nvPr>
            <p:ph type="title"/>
          </p:nvPr>
        </p:nvSpPr>
        <p:spPr>
          <a:xfrm>
            <a:off x="406400" y="244733"/>
            <a:ext cx="11591100" cy="7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chemeClr val="lt1"/>
                </a:solidFill>
              </a:rPr>
              <a:t>MOAT focus: develop AI framework around Agentic AI 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613" name="Google Shape;613;g3c68a757698_0_9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5663" y="7428327"/>
            <a:ext cx="3578675" cy="181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6;g3e8205537a0_0_116" title="AI_ACC_ECOSYSTEM_08.png">
            <a:extLst>
              <a:ext uri="{FF2B5EF4-FFF2-40B4-BE49-F238E27FC236}">
                <a16:creationId xmlns:a16="http://schemas.microsoft.com/office/drawing/2014/main" id="{4A81C463-2804-5A17-5517-36470D42177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6209" y="1066868"/>
            <a:ext cx="6834167" cy="513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17;g3e8205537a0_0_116" title="AI_ACC_ECOSYSTEM_08.png">
            <a:extLst>
              <a:ext uri="{FF2B5EF4-FFF2-40B4-BE49-F238E27FC236}">
                <a16:creationId xmlns:a16="http://schemas.microsoft.com/office/drawing/2014/main" id="{444847B9-D674-4C2D-323B-992A3BDC943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80132" b="73900"/>
          <a:stretch/>
        </p:blipFill>
        <p:spPr>
          <a:xfrm>
            <a:off x="6964543" y="1066505"/>
            <a:ext cx="1357831" cy="13399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18;g3e8205537a0_0_116">
            <a:extLst>
              <a:ext uri="{FF2B5EF4-FFF2-40B4-BE49-F238E27FC236}">
                <a16:creationId xmlns:a16="http://schemas.microsoft.com/office/drawing/2014/main" id="{064D07E7-B8EF-5F25-95EF-461C5F544E94}"/>
              </a:ext>
            </a:extLst>
          </p:cNvPr>
          <p:cNvSpPr/>
          <p:nvPr/>
        </p:nvSpPr>
        <p:spPr>
          <a:xfrm>
            <a:off x="7164325" y="1358335"/>
            <a:ext cx="1005200" cy="941200"/>
          </a:xfrm>
          <a:prstGeom prst="rect">
            <a:avLst/>
          </a:prstGeom>
          <a:solidFill>
            <a:srgbClr val="FAF9F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/>
          </a:p>
        </p:txBody>
      </p:sp>
      <p:sp>
        <p:nvSpPr>
          <p:cNvPr id="8" name="Google Shape;219;g3e8205537a0_0_116">
            <a:extLst>
              <a:ext uri="{FF2B5EF4-FFF2-40B4-BE49-F238E27FC236}">
                <a16:creationId xmlns:a16="http://schemas.microsoft.com/office/drawing/2014/main" id="{B146184F-C3FF-C102-C894-608FAC42EA22}"/>
              </a:ext>
            </a:extLst>
          </p:cNvPr>
          <p:cNvSpPr txBox="1"/>
          <p:nvPr/>
        </p:nvSpPr>
        <p:spPr>
          <a:xfrm>
            <a:off x="7054693" y="1827781"/>
            <a:ext cx="1196800" cy="574348"/>
          </a:xfrm>
          <a:prstGeom prst="rect">
            <a:avLst/>
          </a:prstGeom>
          <a:noFill/>
          <a:ln>
            <a:noFill/>
          </a:ln>
          <a:effectLst>
            <a:outerShdw algn="bl" rotWithShape="0">
              <a:srgbClr val="000000">
                <a:alpha val="50199"/>
              </a:srgbClr>
            </a:outerShdw>
          </a:effectLst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80000"/>
              </a:lnSpc>
              <a:buSzPts val="1000"/>
            </a:pPr>
            <a:r>
              <a:rPr lang="en" sz="1333" b="1" dirty="0">
                <a:solidFill>
                  <a:srgbClr val="0A1B55"/>
                </a:solidFill>
                <a:latin typeface="Roboto"/>
                <a:ea typeface="Roboto"/>
                <a:cs typeface="Roboto"/>
                <a:sym typeface="Roboto"/>
              </a:rPr>
              <a:t>Codes </a:t>
            </a:r>
            <a:endParaRPr sz="1333" b="1" dirty="0">
              <a:solidFill>
                <a:srgbClr val="0A1B55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ct val="80000"/>
              </a:lnSpc>
              <a:buSzPts val="1000"/>
            </a:pPr>
            <a:r>
              <a:rPr lang="en" sz="1333" b="1" dirty="0">
                <a:solidFill>
                  <a:srgbClr val="0A1B55"/>
                </a:solidFill>
                <a:latin typeface="Roboto"/>
                <a:ea typeface="Roboto"/>
                <a:cs typeface="Roboto"/>
                <a:sym typeface="Roboto"/>
              </a:rPr>
              <a:t>source/doc</a:t>
            </a:r>
            <a:endParaRPr sz="1333" b="1" dirty="0">
              <a:solidFill>
                <a:srgbClr val="0A1B5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A8CF4C-BC3F-28EA-4EE3-FA13921D6F78}"/>
              </a:ext>
            </a:extLst>
          </p:cNvPr>
          <p:cNvSpPr txBox="1"/>
          <p:nvPr/>
        </p:nvSpPr>
        <p:spPr>
          <a:xfrm>
            <a:off x="7419865" y="5583551"/>
            <a:ext cx="4276835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*Powered by the LBNL-led Osprey agentic framework </a:t>
            </a:r>
            <a:r>
              <a:rPr lang="en-US" sz="1333" dirty="0">
                <a:hlinkClick r:id="rId5"/>
              </a:rPr>
              <a:t>https://github.com/als-apg/osprey</a:t>
            </a:r>
            <a:endParaRPr lang="en-US" sz="1333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C401066-67EE-FFB6-29C7-FB5D47D4A251}"/>
              </a:ext>
            </a:extLst>
          </p:cNvPr>
          <p:cNvSpPr/>
          <p:nvPr/>
        </p:nvSpPr>
        <p:spPr>
          <a:xfrm>
            <a:off x="7315925" y="2421742"/>
            <a:ext cx="4466020" cy="1981545"/>
          </a:xfrm>
          <a:prstGeom prst="roundRect">
            <a:avLst>
              <a:gd name="adj" fmla="val 4055"/>
            </a:avLst>
          </a:prstGeom>
          <a:solidFill>
            <a:srgbClr val="001849"/>
          </a:solidFill>
          <a:ln w="6350"/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SzPts val="1400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AI agents* use information source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s and tools to 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assist accelerator activities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: </a:t>
            </a:r>
          </a:p>
          <a:p>
            <a:pPr marL="380990" indent="-380990">
              <a:buClr>
                <a:schemeClr val="tx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design</a:t>
            </a:r>
          </a:p>
          <a:p>
            <a:pPr marL="380990" indent="-380990">
              <a:buClr>
                <a:schemeClr val="tx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t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uning</a:t>
            </a:r>
          </a:p>
          <a:p>
            <a:pPr marL="380990" indent="-380990">
              <a:buClr>
                <a:schemeClr val="tx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anomaly detection &amp; prevention</a:t>
            </a:r>
          </a:p>
          <a:p>
            <a:pPr marL="380990" indent="-380990">
              <a:buClr>
                <a:schemeClr val="tx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workforce development</a:t>
            </a:r>
          </a:p>
          <a:p>
            <a:pPr marL="380990" indent="-380990">
              <a:buClr>
                <a:schemeClr val="tx2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A384B2-7AB7-216E-1945-62A1DBA5E19F}"/>
              </a:ext>
            </a:extLst>
          </p:cNvPr>
          <p:cNvGrpSpPr/>
          <p:nvPr/>
        </p:nvGrpSpPr>
        <p:grpSpPr>
          <a:xfrm>
            <a:off x="7164325" y="1391073"/>
            <a:ext cx="945254" cy="615846"/>
            <a:chOff x="7606799" y="1609315"/>
            <a:chExt cx="945254" cy="615846"/>
          </a:xfrm>
        </p:grpSpPr>
        <p:sp>
          <p:nvSpPr>
            <p:cNvPr id="13" name="Google Shape;220;g3e8205537a0_0_116">
              <a:extLst>
                <a:ext uri="{FF2B5EF4-FFF2-40B4-BE49-F238E27FC236}">
                  <a16:creationId xmlns:a16="http://schemas.microsoft.com/office/drawing/2014/main" id="{FDF7F8DD-605F-A03C-91A8-ADC73E0C6EAF}"/>
                </a:ext>
              </a:extLst>
            </p:cNvPr>
            <p:cNvSpPr/>
            <p:nvPr/>
          </p:nvSpPr>
          <p:spPr>
            <a:xfrm>
              <a:off x="7922119" y="1609315"/>
              <a:ext cx="330800" cy="120000"/>
            </a:xfrm>
            <a:prstGeom prst="rect">
              <a:avLst/>
            </a:prstGeom>
            <a:solidFill>
              <a:srgbClr val="00708A"/>
            </a:solidFill>
            <a:ln w="25400" cap="flat" cmpd="sng">
              <a:solidFill>
                <a:srgbClr val="005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</a:endParaRPr>
            </a:p>
          </p:txBody>
        </p:sp>
        <p:cxnSp>
          <p:nvCxnSpPr>
            <p:cNvPr id="14" name="Google Shape;221;g3e8205537a0_0_116">
              <a:extLst>
                <a:ext uri="{FF2B5EF4-FFF2-40B4-BE49-F238E27FC236}">
                  <a16:creationId xmlns:a16="http://schemas.microsoft.com/office/drawing/2014/main" id="{6E9FBC7C-D662-4260-AFB0-0BCB2805B769}"/>
                </a:ext>
              </a:extLst>
            </p:cNvPr>
            <p:cNvCxnSpPr/>
            <p:nvPr/>
          </p:nvCxnSpPr>
          <p:spPr>
            <a:xfrm>
              <a:off x="8084719" y="1729243"/>
              <a:ext cx="0" cy="349600"/>
            </a:xfrm>
            <a:prstGeom prst="straightConnector1">
              <a:avLst/>
            </a:prstGeom>
            <a:noFill/>
            <a:ln w="9525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5" name="Google Shape;222;g3e8205537a0_0_116">
              <a:extLst>
                <a:ext uri="{FF2B5EF4-FFF2-40B4-BE49-F238E27FC236}">
                  <a16:creationId xmlns:a16="http://schemas.microsoft.com/office/drawing/2014/main" id="{102F7342-A5B2-E3EC-605A-03F7D7BC20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85869" y="1963189"/>
              <a:ext cx="292800" cy="122000"/>
            </a:xfrm>
            <a:prstGeom prst="bentConnector2">
              <a:avLst/>
            </a:prstGeom>
            <a:noFill/>
            <a:ln w="9525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" name="Google Shape;223;g3e8205537a0_0_116">
              <a:extLst>
                <a:ext uri="{FF2B5EF4-FFF2-40B4-BE49-F238E27FC236}">
                  <a16:creationId xmlns:a16="http://schemas.microsoft.com/office/drawing/2014/main" id="{700A38DB-67A6-00E9-97F4-5F009F29B958}"/>
                </a:ext>
              </a:extLst>
            </p:cNvPr>
            <p:cNvCxnSpPr>
              <a:cxnSpLocks/>
            </p:cNvCxnSpPr>
            <p:nvPr/>
          </p:nvCxnSpPr>
          <p:spPr>
            <a:xfrm>
              <a:off x="8186783" y="1961621"/>
              <a:ext cx="292800" cy="122000"/>
            </a:xfrm>
            <a:prstGeom prst="bentConnector2">
              <a:avLst/>
            </a:prstGeom>
            <a:noFill/>
            <a:ln w="9525" cap="flat" cmpd="sng">
              <a:solidFill>
                <a:srgbClr val="002D65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7" name="Google Shape;224;g3e8205537a0_0_116">
              <a:extLst>
                <a:ext uri="{FF2B5EF4-FFF2-40B4-BE49-F238E27FC236}">
                  <a16:creationId xmlns:a16="http://schemas.microsoft.com/office/drawing/2014/main" id="{DC8F3411-6456-227D-BE3B-B1C574B7D67A}"/>
                </a:ext>
              </a:extLst>
            </p:cNvPr>
            <p:cNvSpPr/>
            <p:nvPr/>
          </p:nvSpPr>
          <p:spPr>
            <a:xfrm>
              <a:off x="7606799" y="2068645"/>
              <a:ext cx="151600" cy="151600"/>
            </a:xfrm>
            <a:prstGeom prst="rect">
              <a:avLst/>
            </a:prstGeom>
            <a:solidFill>
              <a:srgbClr val="00708A"/>
            </a:solidFill>
            <a:ln w="25400" cap="flat" cmpd="sng">
              <a:solidFill>
                <a:srgbClr val="005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</a:endParaRPr>
            </a:p>
          </p:txBody>
        </p:sp>
        <p:sp>
          <p:nvSpPr>
            <p:cNvPr id="18" name="Google Shape;225;g3e8205537a0_0_116">
              <a:extLst>
                <a:ext uri="{FF2B5EF4-FFF2-40B4-BE49-F238E27FC236}">
                  <a16:creationId xmlns:a16="http://schemas.microsoft.com/office/drawing/2014/main" id="{2025CB09-C1A6-0F77-877C-9A2F611F9A4F}"/>
                </a:ext>
              </a:extLst>
            </p:cNvPr>
            <p:cNvSpPr/>
            <p:nvPr/>
          </p:nvSpPr>
          <p:spPr>
            <a:xfrm>
              <a:off x="8405653" y="2078761"/>
              <a:ext cx="146400" cy="146400"/>
            </a:xfrm>
            <a:prstGeom prst="ellipse">
              <a:avLst/>
            </a:prstGeom>
            <a:solidFill>
              <a:srgbClr val="00708A"/>
            </a:solidFill>
            <a:ln w="25400" cap="flat" cmpd="sng">
              <a:solidFill>
                <a:srgbClr val="005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</a:endParaRPr>
            </a:p>
          </p:txBody>
        </p:sp>
        <p:sp>
          <p:nvSpPr>
            <p:cNvPr id="19" name="Google Shape;226;g3e8205537a0_0_116">
              <a:extLst>
                <a:ext uri="{FF2B5EF4-FFF2-40B4-BE49-F238E27FC236}">
                  <a16:creationId xmlns:a16="http://schemas.microsoft.com/office/drawing/2014/main" id="{940E08BE-25AA-72E7-6914-566BDB9E845D}"/>
                </a:ext>
              </a:extLst>
            </p:cNvPr>
            <p:cNvSpPr/>
            <p:nvPr/>
          </p:nvSpPr>
          <p:spPr>
            <a:xfrm rot="2700000">
              <a:off x="8009831" y="1885735"/>
              <a:ext cx="151604" cy="151604"/>
            </a:xfrm>
            <a:prstGeom prst="rect">
              <a:avLst/>
            </a:prstGeom>
            <a:solidFill>
              <a:srgbClr val="00708A"/>
            </a:solidFill>
            <a:ln w="25400" cap="flat" cmpd="sng">
              <a:solidFill>
                <a:srgbClr val="005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1867">
                <a:solidFill>
                  <a:schemeClr val="lt1"/>
                </a:solidFill>
              </a:endParaRPr>
            </a:p>
          </p:txBody>
        </p:sp>
      </p:grp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2496F05-18E7-AA49-7172-3076353ABCCF}"/>
              </a:ext>
            </a:extLst>
          </p:cNvPr>
          <p:cNvSpPr/>
          <p:nvPr/>
        </p:nvSpPr>
        <p:spPr>
          <a:xfrm>
            <a:off x="7313033" y="4497072"/>
            <a:ext cx="4468912" cy="710195"/>
          </a:xfrm>
          <a:prstGeom prst="roundRect">
            <a:avLst>
              <a:gd name="adj" fmla="val 11465"/>
            </a:avLst>
          </a:prstGeom>
          <a:solidFill>
            <a:srgbClr val="005A00"/>
          </a:solidFill>
          <a:ln w="63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SzPts val="1400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ea typeface="Arial"/>
                <a:cs typeface="Arial"/>
              </a:rPr>
              <a:t>The MOAT-seed project (Oct. 2025-Jun. 2026) developed foundations and demos</a:t>
            </a:r>
          </a:p>
        </p:txBody>
      </p:sp>
    </p:spTree>
    <p:extLst>
      <p:ext uri="{BB962C8B-B14F-4D97-AF65-F5344CB8AC3E}">
        <p14:creationId xmlns:p14="http://schemas.microsoft.com/office/powerpoint/2010/main" val="128194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ef903a0577_0_2343"/>
          <p:cNvSpPr txBox="1">
            <a:spLocks noGrp="1"/>
          </p:cNvSpPr>
          <p:nvPr>
            <p:ph type="sldNum" idx="12"/>
          </p:nvPr>
        </p:nvSpPr>
        <p:spPr>
          <a:xfrm>
            <a:off x="228600" y="6477001"/>
            <a:ext cx="3048000" cy="244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455" name="Google Shape;455;g3ef903a0577_0_2343"/>
          <p:cNvSpPr txBox="1">
            <a:spLocks noGrp="1"/>
          </p:cNvSpPr>
          <p:nvPr>
            <p:ph type="title"/>
          </p:nvPr>
        </p:nvSpPr>
        <p:spPr>
          <a:xfrm>
            <a:off x="414440" y="231461"/>
            <a:ext cx="11015412" cy="69246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lt1"/>
                </a:solidFill>
              </a:rPr>
              <a:t>Osprey agentic AI architecture during the MOAT seed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456" name="Google Shape;456;g3ef903a0577_0_2343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 t="3656" b="2091"/>
          <a:stretch>
            <a:fillRect/>
          </a:stretch>
        </p:blipFill>
        <p:spPr>
          <a:xfrm>
            <a:off x="2056990" y="1055576"/>
            <a:ext cx="10135010" cy="515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g3ef903a0577_0_2343"/>
          <p:cNvSpPr txBox="1"/>
          <p:nvPr/>
        </p:nvSpPr>
        <p:spPr>
          <a:xfrm>
            <a:off x="-79084" y="985114"/>
            <a:ext cx="5284801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 dirty="0"/>
              <a:t>T. </a:t>
            </a:r>
            <a:r>
              <a:rPr lang="en-US" sz="1100" i="1" dirty="0" err="1"/>
              <a:t>Hellert</a:t>
            </a:r>
            <a:r>
              <a:rPr lang="en-US" sz="1100" i="1" dirty="0"/>
              <a:t>, et al, “From Natural Language to Control Signals: A Conceptual Framework for Semantic Channel Finding in Complex Experimental Infrastructure,” </a:t>
            </a:r>
            <a:r>
              <a:rPr lang="en-US" sz="1100" i="1" dirty="0">
                <a:hlinkClick r:id="rId4"/>
              </a:rPr>
              <a:t>https://arxiv.org/abs/2512.18779</a:t>
            </a:r>
            <a:endParaRPr sz="1100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ATAP Blue Footer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</TotalTime>
  <Words>2076</Words>
  <Application>Microsoft Macintosh PowerPoint</Application>
  <PresentationFormat>Widescreen</PresentationFormat>
  <Paragraphs>237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Material Icons</vt:lpstr>
      <vt:lpstr>Roboto</vt:lpstr>
      <vt:lpstr>Times New Roman</vt:lpstr>
      <vt:lpstr>Wingdings</vt:lpstr>
      <vt:lpstr>4_ATAP Blue Footer</vt:lpstr>
      <vt:lpstr>PowerPoint Presentation</vt:lpstr>
      <vt:lpstr>Genesis Mission: A National Mission to Accelerate Science Through AI</vt:lpstr>
      <vt:lpstr>AI is Ideally Suited to Transform Accelerators and Applications</vt:lpstr>
      <vt:lpstr>Genesis simplified structure*</vt:lpstr>
      <vt:lpstr>Initial accelerator projects embedded at all levels of Genesis</vt:lpstr>
      <vt:lpstr>PowerPoint Presentation</vt:lpstr>
      <vt:lpstr>The Multi-Office Accelerator Team (MOAT-seed) project at a glance</vt:lpstr>
      <vt:lpstr>MOAT focus: develop AI framework around Agentic AI </vt:lpstr>
      <vt:lpstr>Osprey agentic AI architecture during the MOAT seed</vt:lpstr>
      <vt:lpstr>MOAT Seed Results Overview</vt:lpstr>
      <vt:lpstr>MOAT Seed Results: Operations (1/2)</vt:lpstr>
      <vt:lpstr>MOAT Seed Results: Operations (2/2)</vt:lpstr>
      <vt:lpstr>MOAT Seed Results: Design</vt:lpstr>
      <vt:lpstr>PowerPoint Presentation</vt:lpstr>
      <vt:lpstr>MOAT is expanding into a cross-projects, cross-facility collaboration extending to additional labs, universities and industry</vt:lpstr>
      <vt:lpstr>PowerPoint Presentation</vt:lpstr>
      <vt:lpstr>March Demo(s): MOAT in coordination with AmSC SUF Deployment of agentic platform at 8 sites (MOAT), digital twins at 3 sites (MOAT+AmSC SUF IP) </vt:lpstr>
      <vt:lpstr>From Data to Insight: The AmSC-SUF Partnership</vt:lpstr>
      <vt:lpstr>MOAT’s infrastructure web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Karen Russell</dc:creator>
  <cp:lastModifiedBy>Jean-Luc Vay</cp:lastModifiedBy>
  <cp:revision>59</cp:revision>
  <cp:lastPrinted>2026-06-29T18:23:52Z</cp:lastPrinted>
  <dcterms:created xsi:type="dcterms:W3CDTF">2025-12-06T00:28:12Z</dcterms:created>
  <dcterms:modified xsi:type="dcterms:W3CDTF">2026-07-14T23:21:27Z</dcterms:modified>
</cp:coreProperties>
</file>