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23"/>
  </p:notesMasterIdLst>
  <p:handoutMasterIdLst>
    <p:handoutMasterId r:id="rId24"/>
  </p:handoutMasterIdLst>
  <p:sldIdLst>
    <p:sldId id="2147481337" r:id="rId2"/>
    <p:sldId id="2147481372" r:id="rId3"/>
    <p:sldId id="2147481350" r:id="rId4"/>
    <p:sldId id="2147481374" r:id="rId5"/>
    <p:sldId id="2147481373" r:id="rId6"/>
    <p:sldId id="324" r:id="rId7"/>
    <p:sldId id="1949" r:id="rId8"/>
    <p:sldId id="1950" r:id="rId9"/>
    <p:sldId id="1957" r:id="rId10"/>
    <p:sldId id="1272" r:id="rId11"/>
    <p:sldId id="2147481385" r:id="rId12"/>
    <p:sldId id="2147481388" r:id="rId13"/>
    <p:sldId id="2147481379" r:id="rId14"/>
    <p:sldId id="2147481380" r:id="rId15"/>
    <p:sldId id="2147481386" r:id="rId16"/>
    <p:sldId id="2147481387" r:id="rId17"/>
    <p:sldId id="1964" r:id="rId18"/>
    <p:sldId id="2147481382" r:id="rId19"/>
    <p:sldId id="2147481381" r:id="rId20"/>
    <p:sldId id="2147481383" r:id="rId21"/>
    <p:sldId id="21474813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5200"/>
    <a:srgbClr val="00454D"/>
    <a:srgbClr val="7DBA00"/>
    <a:srgbClr val="FF9E1B"/>
    <a:srgbClr val="7DC397"/>
    <a:srgbClr val="ECECEC"/>
    <a:srgbClr val="4E008E"/>
    <a:srgbClr val="B50094"/>
    <a:srgbClr val="FE5000"/>
    <a:srgbClr val="ED9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A3D78-B536-4CE3-8E27-D446D8B9D9A7}" v="200" dt="2026-07-15T15:24:45.076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isard, Kiersten" userId="1b267738-6dcc-45ee-9dc8-dd1759de7484" providerId="ADAL" clId="{BD1E3353-28A3-490E-818B-89781B30647D}"/>
    <pc:docChg chg="undo custSel addSld delSld modSld sldOrd">
      <pc:chgData name="Ruisard, Kiersten" userId="1b267738-6dcc-45ee-9dc8-dd1759de7484" providerId="ADAL" clId="{BD1E3353-28A3-490E-818B-89781B30647D}" dt="2026-07-15T15:24:45.076" v="1285" actId="20577"/>
      <pc:docMkLst>
        <pc:docMk/>
      </pc:docMkLst>
      <pc:sldChg chg="add">
        <pc:chgData name="Ruisard, Kiersten" userId="1b267738-6dcc-45ee-9dc8-dd1759de7484" providerId="ADAL" clId="{BD1E3353-28A3-490E-818B-89781B30647D}" dt="2026-07-09T17:04:24.513" v="897"/>
        <pc:sldMkLst>
          <pc:docMk/>
          <pc:sldMk cId="4191228658" sldId="324"/>
        </pc:sldMkLst>
      </pc:sldChg>
      <pc:sldChg chg="add">
        <pc:chgData name="Ruisard, Kiersten" userId="1b267738-6dcc-45ee-9dc8-dd1759de7484" providerId="ADAL" clId="{BD1E3353-28A3-490E-818B-89781B30647D}" dt="2026-07-09T17:05:51.115" v="898"/>
        <pc:sldMkLst>
          <pc:docMk/>
          <pc:sldMk cId="4222486934" sldId="1272"/>
        </pc:sldMkLst>
      </pc:sldChg>
      <pc:sldChg chg="add">
        <pc:chgData name="Ruisard, Kiersten" userId="1b267738-6dcc-45ee-9dc8-dd1759de7484" providerId="ADAL" clId="{BD1E3353-28A3-490E-818B-89781B30647D}" dt="2026-07-09T17:04:24.513" v="897"/>
        <pc:sldMkLst>
          <pc:docMk/>
          <pc:sldMk cId="2954156655" sldId="1949"/>
        </pc:sldMkLst>
      </pc:sldChg>
      <pc:sldChg chg="add">
        <pc:chgData name="Ruisard, Kiersten" userId="1b267738-6dcc-45ee-9dc8-dd1759de7484" providerId="ADAL" clId="{BD1E3353-28A3-490E-818B-89781B30647D}" dt="2026-07-09T17:08:15.133" v="899"/>
        <pc:sldMkLst>
          <pc:docMk/>
          <pc:sldMk cId="3301528666" sldId="1950"/>
        </pc:sldMkLst>
      </pc:sldChg>
      <pc:sldChg chg="modSp add mod modNotesTx">
        <pc:chgData name="Ruisard, Kiersten" userId="1b267738-6dcc-45ee-9dc8-dd1759de7484" providerId="ADAL" clId="{BD1E3353-28A3-490E-818B-89781B30647D}" dt="2026-07-15T15:11:18.516" v="1177" actId="20577"/>
        <pc:sldMkLst>
          <pc:docMk/>
          <pc:sldMk cId="1462561646" sldId="1957"/>
        </pc:sldMkLst>
        <pc:graphicFrameChg chg="modGraphic">
          <ac:chgData name="Ruisard, Kiersten" userId="1b267738-6dcc-45ee-9dc8-dd1759de7484" providerId="ADAL" clId="{BD1E3353-28A3-490E-818B-89781B30647D}" dt="2026-07-15T15:11:18.516" v="1177" actId="20577"/>
          <ac:graphicFrameMkLst>
            <pc:docMk/>
            <pc:sldMk cId="1462561646" sldId="1957"/>
            <ac:graphicFrameMk id="12" creationId="{141AD0D6-B530-69ED-8C2A-02E72C6429A0}"/>
          </ac:graphicFrameMkLst>
        </pc:graphicFrameChg>
      </pc:sldChg>
      <pc:sldChg chg="add">
        <pc:chgData name="Ruisard, Kiersten" userId="1b267738-6dcc-45ee-9dc8-dd1759de7484" providerId="ADAL" clId="{BD1E3353-28A3-490E-818B-89781B30647D}" dt="2026-07-08T20:23:51.267" v="167"/>
        <pc:sldMkLst>
          <pc:docMk/>
          <pc:sldMk cId="485490247" sldId="1964"/>
        </pc:sldMkLst>
      </pc:sldChg>
      <pc:sldChg chg="addSp delSp modSp mod">
        <pc:chgData name="Ruisard, Kiersten" userId="1b267738-6dcc-45ee-9dc8-dd1759de7484" providerId="ADAL" clId="{BD1E3353-28A3-490E-818B-89781B30647D}" dt="2026-07-09T17:01:19.113" v="894" actId="14100"/>
        <pc:sldMkLst>
          <pc:docMk/>
          <pc:sldMk cId="3810601226" sldId="2147481350"/>
        </pc:sldMkLst>
        <pc:spChg chg="add mod">
          <ac:chgData name="Ruisard, Kiersten" userId="1b267738-6dcc-45ee-9dc8-dd1759de7484" providerId="ADAL" clId="{BD1E3353-28A3-490E-818B-89781B30647D}" dt="2026-07-09T17:01:19.113" v="894" actId="14100"/>
          <ac:spMkLst>
            <pc:docMk/>
            <pc:sldMk cId="3810601226" sldId="2147481350"/>
            <ac:spMk id="6" creationId="{6758EBC7-9463-8488-2DE1-96E4DDCB54F1}"/>
          </ac:spMkLst>
        </pc:spChg>
        <pc:spChg chg="mod">
          <ac:chgData name="Ruisard, Kiersten" userId="1b267738-6dcc-45ee-9dc8-dd1759de7484" providerId="ADAL" clId="{BD1E3353-28A3-490E-818B-89781B30647D}" dt="2026-07-08T20:30:25.161" v="345" actId="1076"/>
          <ac:spMkLst>
            <pc:docMk/>
            <pc:sldMk cId="3810601226" sldId="2147481350"/>
            <ac:spMk id="13" creationId="{E481D2E4-29FA-A439-4D37-B54F3DE1956B}"/>
          </ac:spMkLst>
        </pc:spChg>
        <pc:spChg chg="mod">
          <ac:chgData name="Ruisard, Kiersten" userId="1b267738-6dcc-45ee-9dc8-dd1759de7484" providerId="ADAL" clId="{BD1E3353-28A3-490E-818B-89781B30647D}" dt="2026-07-08T20:30:25.161" v="345" actId="1076"/>
          <ac:spMkLst>
            <pc:docMk/>
            <pc:sldMk cId="3810601226" sldId="2147481350"/>
            <ac:spMk id="14" creationId="{F40C0748-0F92-445C-9095-D0080B84436A}"/>
          </ac:spMkLst>
        </pc:spChg>
        <pc:spChg chg="mod">
          <ac:chgData name="Ruisard, Kiersten" userId="1b267738-6dcc-45ee-9dc8-dd1759de7484" providerId="ADAL" clId="{BD1E3353-28A3-490E-818B-89781B30647D}" dt="2026-07-08T20:30:25.161" v="345" actId="1076"/>
          <ac:spMkLst>
            <pc:docMk/>
            <pc:sldMk cId="3810601226" sldId="2147481350"/>
            <ac:spMk id="16" creationId="{10B03D4A-2705-7F74-21E4-13C93324FC20}"/>
          </ac:spMkLst>
        </pc:spChg>
        <pc:picChg chg="mod">
          <ac:chgData name="Ruisard, Kiersten" userId="1b267738-6dcc-45ee-9dc8-dd1759de7484" providerId="ADAL" clId="{BD1E3353-28A3-490E-818B-89781B30647D}" dt="2026-07-08T20:30:25.161" v="345" actId="1076"/>
          <ac:picMkLst>
            <pc:docMk/>
            <pc:sldMk cId="3810601226" sldId="2147481350"/>
            <ac:picMk id="5" creationId="{4681DC6D-6210-6D1F-C842-E4B1775839B3}"/>
          </ac:picMkLst>
        </pc:picChg>
        <pc:cxnChg chg="mod">
          <ac:chgData name="Ruisard, Kiersten" userId="1b267738-6dcc-45ee-9dc8-dd1759de7484" providerId="ADAL" clId="{BD1E3353-28A3-490E-818B-89781B30647D}" dt="2026-07-08T20:30:30.471" v="347" actId="14100"/>
          <ac:cxnSpMkLst>
            <pc:docMk/>
            <pc:sldMk cId="3810601226" sldId="2147481350"/>
            <ac:cxnSpMk id="4" creationId="{5C1F2390-7D31-A99C-5B61-5748DE7B4D6C}"/>
          </ac:cxnSpMkLst>
        </pc:cxnChg>
        <pc:cxnChg chg="mod">
          <ac:chgData name="Ruisard, Kiersten" userId="1b267738-6dcc-45ee-9dc8-dd1759de7484" providerId="ADAL" clId="{BD1E3353-28A3-490E-818B-89781B30647D}" dt="2026-07-08T20:30:25.161" v="345" actId="1076"/>
          <ac:cxnSpMkLst>
            <pc:docMk/>
            <pc:sldMk cId="3810601226" sldId="2147481350"/>
            <ac:cxnSpMk id="7" creationId="{105D9C18-6D2F-7FD4-E43A-4FE0B6470899}"/>
          </ac:cxnSpMkLst>
        </pc:cxnChg>
        <pc:cxnChg chg="mod">
          <ac:chgData name="Ruisard, Kiersten" userId="1b267738-6dcc-45ee-9dc8-dd1759de7484" providerId="ADAL" clId="{BD1E3353-28A3-490E-818B-89781B30647D}" dt="2026-07-08T20:30:25.161" v="345" actId="1076"/>
          <ac:cxnSpMkLst>
            <pc:docMk/>
            <pc:sldMk cId="3810601226" sldId="2147481350"/>
            <ac:cxnSpMk id="8" creationId="{BCD6BF0D-AED0-BBCF-7A38-CAB12A464FCD}"/>
          </ac:cxnSpMkLst>
        </pc:cxnChg>
        <pc:cxnChg chg="mod">
          <ac:chgData name="Ruisard, Kiersten" userId="1b267738-6dcc-45ee-9dc8-dd1759de7484" providerId="ADAL" clId="{BD1E3353-28A3-490E-818B-89781B30647D}" dt="2026-07-08T20:30:25.161" v="345" actId="1076"/>
          <ac:cxnSpMkLst>
            <pc:docMk/>
            <pc:sldMk cId="3810601226" sldId="2147481350"/>
            <ac:cxnSpMk id="11" creationId="{3E1050B0-9C28-4E69-9F83-9AB200A10DB3}"/>
          </ac:cxnSpMkLst>
        </pc:cxnChg>
      </pc:sldChg>
      <pc:sldChg chg="delSp modSp mod modNotesTx">
        <pc:chgData name="Ruisard, Kiersten" userId="1b267738-6dcc-45ee-9dc8-dd1759de7484" providerId="ADAL" clId="{BD1E3353-28A3-490E-818B-89781B30647D}" dt="2026-07-09T17:01:02.974" v="893" actId="20577"/>
        <pc:sldMkLst>
          <pc:docMk/>
          <pc:sldMk cId="3107801820" sldId="2147481372"/>
        </pc:sldMkLst>
      </pc:sldChg>
      <pc:sldChg chg="addSp modSp mod">
        <pc:chgData name="Ruisard, Kiersten" userId="1b267738-6dcc-45ee-9dc8-dd1759de7484" providerId="ADAL" clId="{BD1E3353-28A3-490E-818B-89781B30647D}" dt="2026-07-08T20:28:03.309" v="175" actId="1076"/>
        <pc:sldMkLst>
          <pc:docMk/>
          <pc:sldMk cId="4250288320" sldId="2147481373"/>
        </pc:sldMkLst>
        <pc:spChg chg="mod">
          <ac:chgData name="Ruisard, Kiersten" userId="1b267738-6dcc-45ee-9dc8-dd1759de7484" providerId="ADAL" clId="{BD1E3353-28A3-490E-818B-89781B30647D}" dt="2026-07-08T20:28:00.363" v="174"/>
          <ac:spMkLst>
            <pc:docMk/>
            <pc:sldMk cId="4250288320" sldId="2147481373"/>
            <ac:spMk id="18" creationId="{6EF731E7-4464-3105-4F38-0AD48222F3EA}"/>
          </ac:spMkLst>
        </pc:spChg>
        <pc:spChg chg="mod">
          <ac:chgData name="Ruisard, Kiersten" userId="1b267738-6dcc-45ee-9dc8-dd1759de7484" providerId="ADAL" clId="{BD1E3353-28A3-490E-818B-89781B30647D}" dt="2026-07-08T20:28:00.363" v="174"/>
          <ac:spMkLst>
            <pc:docMk/>
            <pc:sldMk cId="4250288320" sldId="2147481373"/>
            <ac:spMk id="19" creationId="{8233BDB9-4916-07A1-5080-075627B1332D}"/>
          </ac:spMkLst>
        </pc:spChg>
        <pc:grpChg chg="add mod">
          <ac:chgData name="Ruisard, Kiersten" userId="1b267738-6dcc-45ee-9dc8-dd1759de7484" providerId="ADAL" clId="{BD1E3353-28A3-490E-818B-89781B30647D}" dt="2026-07-08T20:28:03.309" v="175" actId="1076"/>
          <ac:grpSpMkLst>
            <pc:docMk/>
            <pc:sldMk cId="4250288320" sldId="2147481373"/>
            <ac:grpSpMk id="14" creationId="{204C8284-0E94-1918-BEAA-9FA0F9997EE1}"/>
          </ac:grpSpMkLst>
        </pc:grpChg>
      </pc:sldChg>
      <pc:sldChg chg="addSp modSp mod ord">
        <pc:chgData name="Ruisard, Kiersten" userId="1b267738-6dcc-45ee-9dc8-dd1759de7484" providerId="ADAL" clId="{BD1E3353-28A3-490E-818B-89781B30647D}" dt="2026-07-09T16:57:41.920" v="773" actId="1076"/>
        <pc:sldMkLst>
          <pc:docMk/>
          <pc:sldMk cId="483391128" sldId="2147481374"/>
        </pc:sldMkLst>
        <pc:spChg chg="mod">
          <ac:chgData name="Ruisard, Kiersten" userId="1b267738-6dcc-45ee-9dc8-dd1759de7484" providerId="ADAL" clId="{BD1E3353-28A3-490E-818B-89781B30647D}" dt="2026-07-09T16:57:21.159" v="754" actId="21"/>
          <ac:spMkLst>
            <pc:docMk/>
            <pc:sldMk cId="483391128" sldId="2147481374"/>
            <ac:spMk id="3" creationId="{A8F3F8B0-9CF5-CA1F-2CE0-92C4F5D51C05}"/>
          </ac:spMkLst>
        </pc:spChg>
        <pc:spChg chg="add mod">
          <ac:chgData name="Ruisard, Kiersten" userId="1b267738-6dcc-45ee-9dc8-dd1759de7484" providerId="ADAL" clId="{BD1E3353-28A3-490E-818B-89781B30647D}" dt="2026-07-08T20:28:43.907" v="183" actId="14100"/>
          <ac:spMkLst>
            <pc:docMk/>
            <pc:sldMk cId="483391128" sldId="2147481374"/>
            <ac:spMk id="4" creationId="{F50377A6-140E-5891-4209-757586DDC852}"/>
          </ac:spMkLst>
        </pc:spChg>
        <pc:grpChg chg="add mod">
          <ac:chgData name="Ruisard, Kiersten" userId="1b267738-6dcc-45ee-9dc8-dd1759de7484" providerId="ADAL" clId="{BD1E3353-28A3-490E-818B-89781B30647D}" dt="2026-07-08T20:28:37.309" v="181" actId="14100"/>
          <ac:grpSpMkLst>
            <pc:docMk/>
            <pc:sldMk cId="483391128" sldId="2147481374"/>
            <ac:grpSpMk id="5" creationId="{4E40CAFC-658E-54BC-6754-C8CD64C1193F}"/>
          </ac:grpSpMkLst>
        </pc:grpChg>
        <pc:picChg chg="mod">
          <ac:chgData name="Ruisard, Kiersten" userId="1b267738-6dcc-45ee-9dc8-dd1759de7484" providerId="ADAL" clId="{BD1E3353-28A3-490E-818B-89781B30647D}" dt="2026-07-08T20:28:19.967" v="179"/>
          <ac:picMkLst>
            <pc:docMk/>
            <pc:sldMk cId="483391128" sldId="2147481374"/>
            <ac:picMk id="6" creationId="{10E31B34-1F97-58C8-96AB-0979DC726607}"/>
          </ac:picMkLst>
        </pc:picChg>
        <pc:cxnChg chg="mod">
          <ac:chgData name="Ruisard, Kiersten" userId="1b267738-6dcc-45ee-9dc8-dd1759de7484" providerId="ADAL" clId="{BD1E3353-28A3-490E-818B-89781B30647D}" dt="2026-07-08T20:28:19.967" v="179"/>
          <ac:cxnSpMkLst>
            <pc:docMk/>
            <pc:sldMk cId="483391128" sldId="2147481374"/>
            <ac:cxnSpMk id="7" creationId="{35A3EF74-C99E-33DC-2CB6-98C872016260}"/>
          </ac:cxnSpMkLst>
        </pc:cxnChg>
        <pc:cxnChg chg="mod">
          <ac:chgData name="Ruisard, Kiersten" userId="1b267738-6dcc-45ee-9dc8-dd1759de7484" providerId="ADAL" clId="{BD1E3353-28A3-490E-818B-89781B30647D}" dt="2026-07-08T20:28:19.967" v="179"/>
          <ac:cxnSpMkLst>
            <pc:docMk/>
            <pc:sldMk cId="483391128" sldId="2147481374"/>
            <ac:cxnSpMk id="8" creationId="{9253BDB4-0788-77DE-A381-312F67DCCBF2}"/>
          </ac:cxnSpMkLst>
        </pc:cxnChg>
        <pc:cxnChg chg="mod">
          <ac:chgData name="Ruisard, Kiersten" userId="1b267738-6dcc-45ee-9dc8-dd1759de7484" providerId="ADAL" clId="{BD1E3353-28A3-490E-818B-89781B30647D}" dt="2026-07-08T20:28:19.967" v="179"/>
          <ac:cxnSpMkLst>
            <pc:docMk/>
            <pc:sldMk cId="483391128" sldId="2147481374"/>
            <ac:cxnSpMk id="9" creationId="{24364051-6575-6FC4-037E-7F65C7724ECE}"/>
          </ac:cxnSpMkLst>
        </pc:cxnChg>
        <pc:cxnChg chg="mod">
          <ac:chgData name="Ruisard, Kiersten" userId="1b267738-6dcc-45ee-9dc8-dd1759de7484" providerId="ADAL" clId="{BD1E3353-28A3-490E-818B-89781B30647D}" dt="2026-07-08T20:28:19.967" v="179"/>
          <ac:cxnSpMkLst>
            <pc:docMk/>
            <pc:sldMk cId="483391128" sldId="2147481374"/>
            <ac:cxnSpMk id="10" creationId="{5F06F81C-2403-4278-3716-A2525FAA28AD}"/>
          </ac:cxnSpMkLst>
        </pc:cxnChg>
      </pc:sldChg>
      <pc:sldChg chg="modSp mod">
        <pc:chgData name="Ruisard, Kiersten" userId="1b267738-6dcc-45ee-9dc8-dd1759de7484" providerId="ADAL" clId="{BD1E3353-28A3-490E-818B-89781B30647D}" dt="2026-07-15T15:22:40.791" v="1244" actId="20577"/>
        <pc:sldMkLst>
          <pc:docMk/>
          <pc:sldMk cId="3623941449" sldId="2147481379"/>
        </pc:sldMkLst>
        <pc:spChg chg="mod">
          <ac:chgData name="Ruisard, Kiersten" userId="1b267738-6dcc-45ee-9dc8-dd1759de7484" providerId="ADAL" clId="{BD1E3353-28A3-490E-818B-89781B30647D}" dt="2026-07-15T15:22:40.791" v="1244" actId="20577"/>
          <ac:spMkLst>
            <pc:docMk/>
            <pc:sldMk cId="3623941449" sldId="2147481379"/>
            <ac:spMk id="6" creationId="{F151371A-DE62-6D35-90F4-AD8E458E6DFC}"/>
          </ac:spMkLst>
        </pc:spChg>
      </pc:sldChg>
      <pc:sldChg chg="modSp mod">
        <pc:chgData name="Ruisard, Kiersten" userId="1b267738-6dcc-45ee-9dc8-dd1759de7484" providerId="ADAL" clId="{BD1E3353-28A3-490E-818B-89781B30647D}" dt="2026-07-09T17:12:23.359" v="1047" actId="1076"/>
        <pc:sldMkLst>
          <pc:docMk/>
          <pc:sldMk cId="3893277742" sldId="2147481380"/>
        </pc:sldMkLst>
        <pc:spChg chg="mod">
          <ac:chgData name="Ruisard, Kiersten" userId="1b267738-6dcc-45ee-9dc8-dd1759de7484" providerId="ADAL" clId="{BD1E3353-28A3-490E-818B-89781B30647D}" dt="2026-06-30T20:23:24.923" v="14" actId="20577"/>
          <ac:spMkLst>
            <pc:docMk/>
            <pc:sldMk cId="3893277742" sldId="2147481380"/>
            <ac:spMk id="2" creationId="{58829152-022A-BA99-8064-19982F19D1CE}"/>
          </ac:spMkLst>
        </pc:spChg>
        <pc:spChg chg="mod">
          <ac:chgData name="Ruisard, Kiersten" userId="1b267738-6dcc-45ee-9dc8-dd1759de7484" providerId="ADAL" clId="{BD1E3353-28A3-490E-818B-89781B30647D}" dt="2026-07-09T17:12:23.359" v="1047" actId="1076"/>
          <ac:spMkLst>
            <pc:docMk/>
            <pc:sldMk cId="3893277742" sldId="2147481380"/>
            <ac:spMk id="3" creationId="{4086C541-B63A-2B8B-AAC7-558A63217C40}"/>
          </ac:spMkLst>
        </pc:spChg>
      </pc:sldChg>
      <pc:sldChg chg="modSp mod">
        <pc:chgData name="Ruisard, Kiersten" userId="1b267738-6dcc-45ee-9dc8-dd1759de7484" providerId="ADAL" clId="{BD1E3353-28A3-490E-818B-89781B30647D}" dt="2026-07-09T17:00:18.531" v="890" actId="13926"/>
        <pc:sldMkLst>
          <pc:docMk/>
          <pc:sldMk cId="3471739761" sldId="2147481381"/>
        </pc:sldMkLst>
        <pc:spChg chg="mod">
          <ac:chgData name="Ruisard, Kiersten" userId="1b267738-6dcc-45ee-9dc8-dd1759de7484" providerId="ADAL" clId="{BD1E3353-28A3-490E-818B-89781B30647D}" dt="2026-07-09T17:00:18.531" v="890" actId="13926"/>
          <ac:spMkLst>
            <pc:docMk/>
            <pc:sldMk cId="3471739761" sldId="2147481381"/>
            <ac:spMk id="3" creationId="{DA25A44D-23E0-3D5F-B46A-D9F430164E8F}"/>
          </ac:spMkLst>
        </pc:spChg>
      </pc:sldChg>
      <pc:sldChg chg="modSp mod">
        <pc:chgData name="Ruisard, Kiersten" userId="1b267738-6dcc-45ee-9dc8-dd1759de7484" providerId="ADAL" clId="{BD1E3353-28A3-490E-818B-89781B30647D}" dt="2026-07-09T17:12:44.490" v="1081" actId="20577"/>
        <pc:sldMkLst>
          <pc:docMk/>
          <pc:sldMk cId="1765762834" sldId="2147481382"/>
        </pc:sldMkLst>
        <pc:spChg chg="mod">
          <ac:chgData name="Ruisard, Kiersten" userId="1b267738-6dcc-45ee-9dc8-dd1759de7484" providerId="ADAL" clId="{BD1E3353-28A3-490E-818B-89781B30647D}" dt="2026-07-09T17:12:44.490" v="1081" actId="20577"/>
          <ac:spMkLst>
            <pc:docMk/>
            <pc:sldMk cId="1765762834" sldId="2147481382"/>
            <ac:spMk id="3" creationId="{BAFFD64B-A820-5C7A-0C2B-BAEBE737F77F}"/>
          </ac:spMkLst>
        </pc:spChg>
      </pc:sldChg>
      <pc:sldChg chg="modSp mod">
        <pc:chgData name="Ruisard, Kiersten" userId="1b267738-6dcc-45ee-9dc8-dd1759de7484" providerId="ADAL" clId="{BD1E3353-28A3-490E-818B-89781B30647D}" dt="2026-07-09T17:12:54.816" v="1082" actId="20577"/>
        <pc:sldMkLst>
          <pc:docMk/>
          <pc:sldMk cId="905245779" sldId="2147481383"/>
        </pc:sldMkLst>
        <pc:spChg chg="mod">
          <ac:chgData name="Ruisard, Kiersten" userId="1b267738-6dcc-45ee-9dc8-dd1759de7484" providerId="ADAL" clId="{BD1E3353-28A3-490E-818B-89781B30647D}" dt="2026-07-09T17:12:54.816" v="1082" actId="20577"/>
          <ac:spMkLst>
            <pc:docMk/>
            <pc:sldMk cId="905245779" sldId="2147481383"/>
            <ac:spMk id="3" creationId="{5BCC44E9-23DD-8C22-E4E7-C057BF1F5953}"/>
          </ac:spMkLst>
        </pc:spChg>
      </pc:sldChg>
      <pc:sldChg chg="new">
        <pc:chgData name="Ruisard, Kiersten" userId="1b267738-6dcc-45ee-9dc8-dd1759de7484" providerId="ADAL" clId="{BD1E3353-28A3-490E-818B-89781B30647D}" dt="2026-07-09T17:00:41.317" v="892" actId="680"/>
        <pc:sldMkLst>
          <pc:docMk/>
          <pc:sldMk cId="2637299647" sldId="2147481384"/>
        </pc:sldMkLst>
      </pc:sldChg>
      <pc:sldChg chg="modNotesTx">
        <pc:chgData name="Ruisard, Kiersten" userId="1b267738-6dcc-45ee-9dc8-dd1759de7484" providerId="ADAL" clId="{BD1E3353-28A3-490E-818B-89781B30647D}" dt="2026-07-15T15:24:45.076" v="1285" actId="20577"/>
        <pc:sldMkLst>
          <pc:docMk/>
          <pc:sldMk cId="3405704989" sldId="214748138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>
                <a:latin typeface="Aptos" panose="020B0004020202020204" pitchFamily="34" charset="0"/>
              </a:rPr>
              <a:t>7/15/2026</a:t>
            </a:fld>
            <a:endParaRPr lang="en-US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9F2D4C33-E834-184F-A85B-4B1A7D742F82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EEA2CD3-FB95-D94F-9F04-F9F995EAB8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77446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b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75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We don’t have a model for losses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Is it halo?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We know </a:t>
            </a:r>
            <a:r>
              <a:rPr lang="en-US" sz="2000" err="1"/>
              <a:t>IBSt</a:t>
            </a:r>
            <a:r>
              <a:rPr lang="en-US" sz="2000"/>
              <a:t> affects 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Large beam is bad, small beam is bad</a:t>
            </a:r>
            <a:br>
              <a:rPr lang="en-US" sz="2000"/>
            </a:b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We need to minimize losses to reduce activation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Operators perform a lot of time consuming </a:t>
            </a:r>
            <a:br>
              <a:rPr lang="en-US" sz="2000"/>
            </a:br>
            <a:r>
              <a:rPr lang="en-US" sz="2000"/>
              <a:t>manual loss tuning by changing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Cavity phases (less amplitudes)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Quad gradients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Dipole correctors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87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Any change on production machine requires authorization and potentially a configuration control approval</a:t>
            </a:r>
          </a:p>
          <a:p>
            <a:r>
              <a:rPr lang="en-US"/>
              <a:t>Let’s approve proxy once and then be absolutely flexible in agents without EPICS access</a:t>
            </a:r>
          </a:p>
          <a:p>
            <a:r>
              <a:rPr lang="en-US"/>
              <a:t>Test everything on </a:t>
            </a:r>
            <a:r>
              <a:rPr lang="en-US" err="1"/>
              <a:t>virac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73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Tried Deep </a:t>
            </a:r>
            <a:r>
              <a:rPr lang="en-US" err="1"/>
              <a:t>Reinforcment</a:t>
            </a:r>
            <a:r>
              <a:rPr lang="en-US"/>
              <a:t> learning trained on </a:t>
            </a:r>
            <a:r>
              <a:rPr lang="en-US" err="1"/>
              <a:t>virac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/>
              <a:t>No physics in the agent</a:t>
            </a:r>
          </a:p>
          <a:p>
            <a:pPr marL="171450" indent="-171450">
              <a:buFontTx/>
              <a:buChar char="-"/>
            </a:pPr>
            <a:r>
              <a:rPr lang="en-US"/>
              <a:t>Physics is inside </a:t>
            </a:r>
            <a:r>
              <a:rPr lang="en-US" err="1"/>
              <a:t>virac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/>
              <a:t>Worked on real machine for orbit correction </a:t>
            </a:r>
          </a:p>
          <a:p>
            <a:r>
              <a:rPr lang="en-US"/>
              <a:t>If we have a model do we need RL?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01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Limitations of existing control network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4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C983D-E430-2CBC-3CEE-E8DC25DB6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64950F-9238-ECAA-6128-59C6D75CF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3920B-8F4F-3514-F3BC-5183C7F82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F316F-7179-C814-9AA0-AABA2E8E9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095A-F86B-4B29-8A9F-DF3D3D1F3E2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8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H- accelerating to 1.3GeV</a:t>
            </a:r>
          </a:p>
          <a:p>
            <a:r>
              <a:rPr lang="en-US"/>
              <a:t>Charge  exchange at the foil is the biggest issue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74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678CE-1D8E-6725-F21A-6D146A253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A2A972-D1C3-CFA5-5461-76BAB6930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22338B-8932-D489-483C-4DE7EC20B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sz="800"/>
              <a:t>Ee don’t understand our machine model very well. However, the SNS Linac is running really well</a:t>
            </a:r>
          </a:p>
          <a:p>
            <a:pPr marL="171450" indent="-171450" defTabSz="931774">
              <a:buFontTx/>
              <a:buChar char="-"/>
              <a:defRPr/>
            </a:pPr>
            <a:r>
              <a:rPr lang="en-US" sz="800"/>
              <a:t>2 decades of operational experience</a:t>
            </a:r>
          </a:p>
          <a:p>
            <a:pPr marL="171450" indent="-171450" defTabSz="931774">
              <a:buFontTx/>
              <a:buChar char="-"/>
              <a:defRPr/>
            </a:pPr>
            <a:r>
              <a:rPr lang="en-US" sz="800"/>
              <a:t>Smooth commissioning due to empirical understanding</a:t>
            </a:r>
          </a:p>
          <a:p>
            <a:pPr defTabSz="931774">
              <a:defRPr/>
            </a:pPr>
            <a:endParaRPr lang="en-US" sz="800"/>
          </a:p>
          <a:p>
            <a:pPr defTabSz="931774">
              <a:defRPr/>
            </a:pPr>
            <a:endParaRPr lang="en-US" sz="800"/>
          </a:p>
          <a:p>
            <a:pPr defTabSz="931774">
              <a:defRPr/>
            </a:pPr>
            <a:endParaRPr lang="en-US" sz="800"/>
          </a:p>
          <a:p>
            <a:pPr defTabSz="931774">
              <a:defRPr/>
            </a:pPr>
            <a:r>
              <a:rPr lang="en-US" sz="800"/>
              <a:t>-----------------------------</a:t>
            </a:r>
          </a:p>
          <a:p>
            <a:pPr defTabSz="931774">
              <a:defRPr/>
            </a:pPr>
            <a:r>
              <a:rPr lang="en-US" sz="800"/>
              <a:t>Beam loss outlook: we’re coming up on 2 years (and 3 shutdowns) of PPU beam </a:t>
            </a:r>
          </a:p>
          <a:p>
            <a:pPr defTabSz="931774">
              <a:defRPr/>
            </a:pPr>
            <a:r>
              <a:rPr lang="en-US"/>
              <a:t>How did losses change? Activation levels went up…then down again. Losses are currently in-line with expectations.</a:t>
            </a:r>
          </a:p>
          <a:p>
            <a:pPr defTabSz="931774">
              <a:defRPr/>
            </a:pPr>
            <a:r>
              <a:rPr lang="en-US" sz="800"/>
              <a:t>ring activation is higher than expected (very localized spot  ~1700 mrem/</a:t>
            </a:r>
            <a:r>
              <a:rPr lang="en-US" sz="800" err="1"/>
              <a:t>hr</a:t>
            </a:r>
            <a:r>
              <a:rPr lang="en-US" sz="800"/>
              <a:t> at a foot!)</a:t>
            </a:r>
          </a:p>
          <a:p>
            <a:pPr defTabSz="931774">
              <a:defRPr/>
            </a:pPr>
            <a:endParaRPr lang="en-US" sz="800"/>
          </a:p>
          <a:p>
            <a:pPr defTabSz="931774">
              <a:defRPr/>
            </a:pPr>
            <a:endParaRPr lang="en-US" sz="800"/>
          </a:p>
          <a:p>
            <a:pPr defTabSz="931774">
              <a:defRPr/>
            </a:pPr>
            <a:r>
              <a:rPr lang="en-US" sz="800"/>
              <a:t>PPU facts:</a:t>
            </a:r>
          </a:p>
          <a:p>
            <a:pPr defTabSz="931774">
              <a:defRPr/>
            </a:pPr>
            <a:r>
              <a:rPr lang="en-US" sz="800"/>
              <a:t>Commissioned in about 4 weeks in June/July 2024</a:t>
            </a:r>
          </a:p>
          <a:p>
            <a:pPr defTabSz="931774">
              <a:defRPr/>
            </a:pPr>
            <a:r>
              <a:rPr lang="en-US" sz="800"/>
              <a:t>Over 1 </a:t>
            </a:r>
            <a:r>
              <a:rPr lang="en-US" sz="800" err="1"/>
              <a:t>ms</a:t>
            </a:r>
            <a:r>
              <a:rPr lang="en-US" sz="800"/>
              <a:t>, 1000 pulses of negative hydrogen ions, each 700 ns long are accelerated to 1.3 GeV or 0.91c</a:t>
            </a:r>
            <a:endParaRPr lang="en-US" sz="1000"/>
          </a:p>
          <a:p>
            <a:pPr defTabSz="931774">
              <a:defRPr/>
            </a:pPr>
            <a:r>
              <a:rPr lang="en-US" sz="1000"/>
              <a:t>Accumulated 700 ns long pulse of 1.5 E14 protons is extracted to target 60 times a second – roughly </a:t>
            </a:r>
            <a:r>
              <a:rPr lang="en-US"/>
              <a:t>32</a:t>
            </a:r>
            <a:r>
              <a:rPr lang="en-US" sz="1000"/>
              <a:t> kJ per pulse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36C2E-0BFE-6D5D-4573-FA40369D4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94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Main causes for downtime Target and RF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66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6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○ Most developed use case</a:t>
            </a:r>
          </a:p>
          <a:p>
            <a:r>
              <a:rPr lang="en-US"/>
              <a:t>○ person -in -the loop example; if anomaly is flagged, target operators should have a look. </a:t>
            </a:r>
          </a:p>
          <a:p>
            <a:r>
              <a:rPr lang="en-US"/>
              <a:t>○ Look at temperature, pressure in mercury loop; predict anomalies based on time series.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28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09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C983D-E430-2CBC-3CEE-E8DC25DB6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64950F-9238-ECAA-6128-59C6D75CF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3920B-8F4F-3514-F3BC-5183C7F82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DCM direct comparison of upstream and downstream</a:t>
            </a:r>
          </a:p>
          <a:p>
            <a:r>
              <a:rPr lang="en-US"/>
              <a:t>120k point per pulse at 60Hz</a:t>
            </a:r>
          </a:p>
          <a:p>
            <a:r>
              <a:rPr lang="en-US"/>
              <a:t>Inspector tool to look into faults or normal pulses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F316F-7179-C814-9AA0-AABA2E8E9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095A-F86B-4B29-8A9F-DF3D3D1F3E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89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BPM provides phase – bunch time of arrival</a:t>
            </a:r>
          </a:p>
          <a:p>
            <a:r>
              <a:rPr lang="en-US"/>
              <a:t>24 hours ~ 5M pulses</a:t>
            </a:r>
          </a:p>
          <a:p>
            <a:endParaRPr lang="en-US"/>
          </a:p>
          <a:p>
            <a:r>
              <a:rPr lang="en-US"/>
              <a:t>10^-3 false positive allowed. 5M pulses per day. Keep charge on target fixed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B0004020202020204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9461967E-4A3D-99FD-12D2-D204FBEBAF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B6C3CAB0-9F19-5F7D-262F-075849CDF9D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F6D66F89-B82D-509A-9415-1271514F009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5B2950D5-5445-9250-7264-D5F1C7CFF62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00EE450A-4A48-CD8F-195B-EFA7253FE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6D24BE53-367A-F7EE-4A10-86C720DD9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C5AB6D40-14EE-39E1-1C1E-DD4771CAD9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62FE7C8B-D853-CA32-F02A-E0E431FE2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25985483-66E5-0277-9E8E-8234D001A48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E1C6DB72-7F04-7416-51DB-F05F0035A59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D0DEB0A1-96DC-E93B-DFED-C24D86572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1A9B287A-BCA2-477B-B96F-5895AA394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058C8352-E125-59CC-3CDA-4422103AE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215596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ptos Light" panose="020B0004020202020204" pitchFamily="34" charset="0"/>
              </a:endParaRPr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85FFDA-509C-4548-B17D-5409853CA429}"/>
              </a:ext>
            </a:extLst>
          </p:cNvPr>
          <p:cNvSpPr/>
          <p:nvPr userDrawn="1"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9F2534-297B-446C-B822-74E3C23864F7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Rectangle 256">
            <a:extLst>
              <a:ext uri="{FF2B5EF4-FFF2-40B4-BE49-F238E27FC236}">
                <a16:creationId xmlns:a16="http://schemas.microsoft.com/office/drawing/2014/main" id="{6349825E-C749-4CDB-BDE4-DDAFE00D2BF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7B1543-14D8-A941-AF62-9CE373665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767" y="6373209"/>
            <a:ext cx="1626108" cy="301752"/>
          </a:xfrm>
          <a:prstGeom prst="rect">
            <a:avLst/>
          </a:prstGeom>
        </p:spPr>
      </p:pic>
      <p:pic>
        <p:nvPicPr>
          <p:cNvPr id="5" name="Picture 4" descr="Home">
            <a:extLst>
              <a:ext uri="{FF2B5EF4-FFF2-40B4-BE49-F238E27FC236}">
                <a16:creationId xmlns:a16="http://schemas.microsoft.com/office/drawing/2014/main" id="{D5B8D71A-8D9F-3EA3-B751-FE7C28A09C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3809" y="6378096"/>
            <a:ext cx="1288178" cy="32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50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Presentation Title: Best Title Option for Longer Presentation Titles (Text Size no larger than 36pt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i="0" smtClean="0">
                <a:solidFill>
                  <a:schemeClr val="bg2"/>
                </a:solidFill>
                <a:latin typeface="+mn-lt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i="0">
              <a:solidFill>
                <a:schemeClr val="bg2"/>
              </a:solidFill>
              <a:latin typeface="+mn-lt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>
                <a:solidFill>
                  <a:schemeClr val="bg2"/>
                </a:solidFill>
                <a:latin typeface="Aptos Light" panose="020B0004020202020204" pitchFamily="34" charset="0"/>
                <a:ea typeface="Aptos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  <p:sldLayoutId id="2147483960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Aptos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png"/><Relationship Id="rId5" Type="http://schemas.openxmlformats.org/officeDocument/2006/relationships/image" Target="../media/image43.tiff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.pn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hyperlink" Target="https://pngimg.com/download/25918" TargetMode="External"/><Relationship Id="rId17" Type="http://schemas.openxmlformats.org/officeDocument/2006/relationships/image" Target="../media/image66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31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4.png"/><Relationship Id="rId11" Type="http://schemas.openxmlformats.org/officeDocument/2006/relationships/image" Target="../media/image46.png"/><Relationship Id="rId5" Type="http://schemas.openxmlformats.org/officeDocument/2006/relationships/image" Target="../media/image33.png"/><Relationship Id="rId10" Type="http://schemas.openxmlformats.org/officeDocument/2006/relationships/image" Target="../media/image74.png"/><Relationship Id="rId4" Type="http://schemas.openxmlformats.org/officeDocument/2006/relationships/image" Target="../media/image32.png"/><Relationship Id="rId9" Type="http://schemas.openxmlformats.org/officeDocument/2006/relationships/image" Target="../media/image73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emf"/><Relationship Id="rId11" Type="http://schemas.openxmlformats.org/officeDocument/2006/relationships/image" Target="../media/image25.svg"/><Relationship Id="rId5" Type="http://schemas.openxmlformats.org/officeDocument/2006/relationships/image" Target="../media/image19.emf"/><Relationship Id="rId10" Type="http://schemas.openxmlformats.org/officeDocument/2006/relationships/image" Target="../media/image24.svg"/><Relationship Id="rId4" Type="http://schemas.openxmlformats.org/officeDocument/2006/relationships/image" Target="../media/image18.emf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18B1F-BFB1-CC50-2580-E2ADE95FF0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Outlook for AI/ML tools for the SNS accelerator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3AA3E-CA79-A928-3E5C-72DD8F594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AB052-C5ED-4604-BB32-C7CFB36540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July 15,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69892-B8FD-9314-2137-FD44D1A12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A. Zhukov, K. Ruisard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4AE62E-70C2-2BB8-D0AC-19F2732450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On behalf of SNS accelerator ML team: ORNL, </a:t>
            </a:r>
            <a:r>
              <a:rPr lang="en-US" err="1">
                <a:latin typeface="+mn-lt"/>
              </a:rPr>
              <a:t>JLab</a:t>
            </a:r>
            <a:r>
              <a:rPr lang="en-US">
                <a:latin typeface="+mn-lt"/>
              </a:rPr>
              <a:t>, PNNL and others</a:t>
            </a:r>
          </a:p>
        </p:txBody>
      </p:sp>
    </p:spTree>
    <p:extLst>
      <p:ext uri="{BB962C8B-B14F-4D97-AF65-F5344CB8AC3E}">
        <p14:creationId xmlns:p14="http://schemas.microsoft.com/office/powerpoint/2010/main" val="425199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E925-1181-9B8F-0D1F-5A92E9ECF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54" y="188250"/>
            <a:ext cx="11430000" cy="539496"/>
          </a:xfrm>
        </p:spPr>
        <p:txBody>
          <a:bodyPr/>
          <a:lstStyle/>
          <a:p>
            <a:r>
              <a:rPr lang="en-US">
                <a:solidFill>
                  <a:srgbClr val="8E4D04"/>
                </a:solidFill>
              </a:rPr>
              <a:t>Beam Loss Optimization</a:t>
            </a:r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D1B9C2BE-E62A-33EE-6546-2A2EF84C3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402" y="786681"/>
            <a:ext cx="3314410" cy="238913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1888652-C2AF-4AB1-7AAB-941F832C3A06}"/>
              </a:ext>
            </a:extLst>
          </p:cNvPr>
          <p:cNvGrpSpPr/>
          <p:nvPr/>
        </p:nvGrpSpPr>
        <p:grpSpPr>
          <a:xfrm>
            <a:off x="5314376" y="188250"/>
            <a:ext cx="6392969" cy="3917600"/>
            <a:chOff x="4307274" y="2495549"/>
            <a:chExt cx="6607577" cy="3842575"/>
          </a:xfrm>
        </p:grpSpPr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9E6FCF6F-0D4D-4F78-3727-7F2B489A06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7274" y="2495549"/>
              <a:ext cx="6607577" cy="3630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A1AB5A-D399-223B-B873-2FAB5E2A260C}"/>
                </a:ext>
              </a:extLst>
            </p:cNvPr>
            <p:cNvSpPr txBox="1"/>
            <p:nvPr/>
          </p:nvSpPr>
          <p:spPr>
            <a:xfrm>
              <a:off x="9650776" y="5784643"/>
              <a:ext cx="328547" cy="553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en-US">
                <a:latin typeface="+mn-lt"/>
              </a:endParaRP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F70F33D-14FE-861F-5CBB-F1B332C5F077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4749801" y="1285870"/>
            <a:ext cx="4190999" cy="1889948"/>
          </a:xfrm>
          <a:prstGeom prst="straightConnector1">
            <a:avLst/>
          </a:prstGeom>
          <a:ln w="57150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3A64DA2-E8E4-A872-5034-A200DE61E395}"/>
              </a:ext>
            </a:extLst>
          </p:cNvPr>
          <p:cNvSpPr txBox="1"/>
          <p:nvPr/>
        </p:nvSpPr>
        <p:spPr>
          <a:xfrm>
            <a:off x="7655702" y="1572693"/>
            <a:ext cx="302739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>
                <a:latin typeface="+mn-lt"/>
                <a:cs typeface="Arial"/>
              </a:rPr>
              <a:t>Example of beamline activation due to losses</a:t>
            </a:r>
            <a:endParaRPr lang="en-US" sz="120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0E6450-B26F-0A07-5560-93DBF51A5AE2}"/>
              </a:ext>
            </a:extLst>
          </p:cNvPr>
          <p:cNvSpPr txBox="1"/>
          <p:nvPr/>
        </p:nvSpPr>
        <p:spPr>
          <a:xfrm>
            <a:off x="1273193" y="3234753"/>
            <a:ext cx="3386827" cy="4801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>
                <a:latin typeface="+mn-lt"/>
                <a:cs typeface="Arial"/>
              </a:rPr>
              <a:t>Measured beam losses lead to activation</a:t>
            </a:r>
            <a:endParaRPr lang="en-US" sz="1400"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6CDCE8-0BB9-DF13-14F0-DC9E65A784AD}"/>
              </a:ext>
            </a:extLst>
          </p:cNvPr>
          <p:cNvSpPr/>
          <p:nvPr/>
        </p:nvSpPr>
        <p:spPr>
          <a:xfrm>
            <a:off x="3022601" y="786681"/>
            <a:ext cx="1727200" cy="998378"/>
          </a:xfrm>
          <a:custGeom>
            <a:avLst/>
            <a:gdLst>
              <a:gd name="csX0" fmla="*/ 0 w 1727200"/>
              <a:gd name="csY0" fmla="*/ 0 h 998378"/>
              <a:gd name="csX1" fmla="*/ 558461 w 1727200"/>
              <a:gd name="csY1" fmla="*/ 0 h 998378"/>
              <a:gd name="csX2" fmla="*/ 1134195 w 1727200"/>
              <a:gd name="csY2" fmla="*/ 0 h 998378"/>
              <a:gd name="csX3" fmla="*/ 1727200 w 1727200"/>
              <a:gd name="csY3" fmla="*/ 0 h 998378"/>
              <a:gd name="csX4" fmla="*/ 1727200 w 1727200"/>
              <a:gd name="csY4" fmla="*/ 499189 h 998378"/>
              <a:gd name="csX5" fmla="*/ 1727200 w 1727200"/>
              <a:gd name="csY5" fmla="*/ 998378 h 998378"/>
              <a:gd name="csX6" fmla="*/ 1151467 w 1727200"/>
              <a:gd name="csY6" fmla="*/ 998378 h 998378"/>
              <a:gd name="csX7" fmla="*/ 610277 w 1727200"/>
              <a:gd name="csY7" fmla="*/ 998378 h 998378"/>
              <a:gd name="csX8" fmla="*/ 0 w 1727200"/>
              <a:gd name="csY8" fmla="*/ 998378 h 998378"/>
              <a:gd name="csX9" fmla="*/ 0 w 1727200"/>
              <a:gd name="csY9" fmla="*/ 509173 h 998378"/>
              <a:gd name="csX10" fmla="*/ 0 w 1727200"/>
              <a:gd name="csY10" fmla="*/ 0 h 9983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727200" h="998378" fill="none" extrusionOk="0">
                <a:moveTo>
                  <a:pt x="0" y="0"/>
                </a:moveTo>
                <a:cubicBezTo>
                  <a:pt x="276256" y="-21328"/>
                  <a:pt x="303523" y="40878"/>
                  <a:pt x="558461" y="0"/>
                </a:cubicBezTo>
                <a:cubicBezTo>
                  <a:pt x="813399" y="-40878"/>
                  <a:pt x="918747" y="49372"/>
                  <a:pt x="1134195" y="0"/>
                </a:cubicBezTo>
                <a:cubicBezTo>
                  <a:pt x="1349643" y="-49372"/>
                  <a:pt x="1608474" y="26518"/>
                  <a:pt x="1727200" y="0"/>
                </a:cubicBezTo>
                <a:cubicBezTo>
                  <a:pt x="1764165" y="220107"/>
                  <a:pt x="1724359" y="394014"/>
                  <a:pt x="1727200" y="499189"/>
                </a:cubicBezTo>
                <a:cubicBezTo>
                  <a:pt x="1730041" y="604364"/>
                  <a:pt x="1703498" y="821211"/>
                  <a:pt x="1727200" y="998378"/>
                </a:cubicBezTo>
                <a:cubicBezTo>
                  <a:pt x="1473058" y="1010752"/>
                  <a:pt x="1387236" y="945844"/>
                  <a:pt x="1151467" y="998378"/>
                </a:cubicBezTo>
                <a:cubicBezTo>
                  <a:pt x="915698" y="1050912"/>
                  <a:pt x="819913" y="972539"/>
                  <a:pt x="610277" y="998378"/>
                </a:cubicBezTo>
                <a:cubicBezTo>
                  <a:pt x="400641" y="1024217"/>
                  <a:pt x="253194" y="961357"/>
                  <a:pt x="0" y="998378"/>
                </a:cubicBezTo>
                <a:cubicBezTo>
                  <a:pt x="-2688" y="836440"/>
                  <a:pt x="27599" y="632809"/>
                  <a:pt x="0" y="509173"/>
                </a:cubicBezTo>
                <a:cubicBezTo>
                  <a:pt x="-27599" y="385538"/>
                  <a:pt x="47259" y="135976"/>
                  <a:pt x="0" y="0"/>
                </a:cubicBezTo>
                <a:close/>
              </a:path>
              <a:path w="1727200" h="998378" stroke="0" extrusionOk="0">
                <a:moveTo>
                  <a:pt x="0" y="0"/>
                </a:moveTo>
                <a:cubicBezTo>
                  <a:pt x="195170" y="-24895"/>
                  <a:pt x="363144" y="65863"/>
                  <a:pt x="558461" y="0"/>
                </a:cubicBezTo>
                <a:cubicBezTo>
                  <a:pt x="753778" y="-65863"/>
                  <a:pt x="943753" y="17643"/>
                  <a:pt x="1082379" y="0"/>
                </a:cubicBezTo>
                <a:cubicBezTo>
                  <a:pt x="1221005" y="-17643"/>
                  <a:pt x="1565152" y="55235"/>
                  <a:pt x="1727200" y="0"/>
                </a:cubicBezTo>
                <a:cubicBezTo>
                  <a:pt x="1780329" y="150067"/>
                  <a:pt x="1692311" y="278905"/>
                  <a:pt x="1727200" y="489205"/>
                </a:cubicBezTo>
                <a:cubicBezTo>
                  <a:pt x="1762089" y="699505"/>
                  <a:pt x="1692893" y="751189"/>
                  <a:pt x="1727200" y="998378"/>
                </a:cubicBezTo>
                <a:cubicBezTo>
                  <a:pt x="1612590" y="1033282"/>
                  <a:pt x="1366289" y="963613"/>
                  <a:pt x="1186011" y="998378"/>
                </a:cubicBezTo>
                <a:cubicBezTo>
                  <a:pt x="1005733" y="1033143"/>
                  <a:pt x="817167" y="986050"/>
                  <a:pt x="644821" y="998378"/>
                </a:cubicBezTo>
                <a:cubicBezTo>
                  <a:pt x="472475" y="1010706"/>
                  <a:pt x="315906" y="984310"/>
                  <a:pt x="0" y="998378"/>
                </a:cubicBezTo>
                <a:cubicBezTo>
                  <a:pt x="-30345" y="803022"/>
                  <a:pt x="46944" y="647622"/>
                  <a:pt x="0" y="529140"/>
                </a:cubicBezTo>
                <a:cubicBezTo>
                  <a:pt x="-46944" y="410658"/>
                  <a:pt x="19860" y="214896"/>
                  <a:pt x="0" y="0"/>
                </a:cubicBezTo>
                <a:close/>
              </a:path>
            </a:pathLst>
          </a:custGeom>
          <a:solidFill>
            <a:srgbClr val="D2E4BB">
              <a:alpha val="16863"/>
            </a:srgbClr>
          </a:solidFill>
          <a:ln w="38100">
            <a:solidFill>
              <a:srgbClr val="FF0000"/>
            </a:solidFill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38B9AF9-2C9B-6D0E-F619-371A811A60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9930" y="3937299"/>
            <a:ext cx="4377159" cy="2804766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A854014-A2A2-74B0-663B-1146682A494F}"/>
              </a:ext>
            </a:extLst>
          </p:cNvPr>
          <p:cNvGrpSpPr/>
          <p:nvPr/>
        </p:nvGrpSpPr>
        <p:grpSpPr>
          <a:xfrm>
            <a:off x="892881" y="3937299"/>
            <a:ext cx="3991091" cy="2644066"/>
            <a:chOff x="892881" y="3564518"/>
            <a:chExt cx="4829953" cy="301684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B8F6825-4003-8495-B9C5-90C243F9D36A}"/>
                </a:ext>
              </a:extLst>
            </p:cNvPr>
            <p:cNvGrpSpPr/>
            <p:nvPr/>
          </p:nvGrpSpPr>
          <p:grpSpPr>
            <a:xfrm>
              <a:off x="892881" y="3564518"/>
              <a:ext cx="4829953" cy="3016847"/>
              <a:chOff x="6985268" y="1959255"/>
              <a:chExt cx="4759057" cy="3710059"/>
            </a:xfrm>
          </p:grpSpPr>
          <p:pic>
            <p:nvPicPr>
              <p:cNvPr id="40" name="Content Placeholder 22" descr="Chart&#10;&#10;Description automatically generated">
                <a:extLst>
                  <a:ext uri="{FF2B5EF4-FFF2-40B4-BE49-F238E27FC236}">
                    <a16:creationId xmlns:a16="http://schemas.microsoft.com/office/drawing/2014/main" id="{D9371592-A923-FE1C-1FA5-10E1376F71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7553" t="3793" r="5474" b="2690"/>
              <a:stretch/>
            </p:blipFill>
            <p:spPr>
              <a:xfrm>
                <a:off x="7187022" y="1959255"/>
                <a:ext cx="4557303" cy="3675245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06CA185-3788-8FA9-B1A1-83C498EDDA34}"/>
                  </a:ext>
                </a:extLst>
              </p:cNvPr>
              <p:cNvSpPr txBox="1"/>
              <p:nvPr/>
            </p:nvSpPr>
            <p:spPr>
              <a:xfrm>
                <a:off x="9247517" y="5407704"/>
                <a:ext cx="87899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/>
                  <a:t>X[mm]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44967B-0571-2CEC-5CDC-A9A9618A3B22}"/>
                  </a:ext>
                </a:extLst>
              </p:cNvPr>
              <p:cNvSpPr txBox="1"/>
              <p:nvPr/>
            </p:nvSpPr>
            <p:spPr>
              <a:xfrm rot="16200000">
                <a:off x="6516211" y="3565073"/>
                <a:ext cx="12766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/>
                  <a:t>x’[</a:t>
                </a:r>
                <a:r>
                  <a:rPr lang="en-US" sz="1600" err="1"/>
                  <a:t>mrad</a:t>
                </a:r>
                <a:r>
                  <a:rPr lang="en-US" sz="1600"/>
                  <a:t>]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DA230FD-FBE4-7925-0C79-ADB77FAEFA31}"/>
                  </a:ext>
                </a:extLst>
              </p:cNvPr>
              <p:cNvSpPr txBox="1"/>
              <p:nvPr/>
            </p:nvSpPr>
            <p:spPr>
              <a:xfrm>
                <a:off x="9446332" y="2195760"/>
                <a:ext cx="22979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/>
                  <a:t>1e-6 boundary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F954C0-7746-A641-6A2C-203FD1F7F7FF}"/>
                  </a:ext>
                </a:extLst>
              </p:cNvPr>
              <p:cNvSpPr txBox="1"/>
              <p:nvPr/>
            </p:nvSpPr>
            <p:spPr>
              <a:xfrm>
                <a:off x="10275773" y="2513995"/>
                <a:ext cx="1094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/>
                  <a:t>1e-2 level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14FD238-8BA0-67A6-F003-93FF1EFFFCBB}"/>
                  </a:ext>
                </a:extLst>
              </p:cNvPr>
              <p:cNvSpPr txBox="1"/>
              <p:nvPr/>
            </p:nvSpPr>
            <p:spPr>
              <a:xfrm>
                <a:off x="10595328" y="4980285"/>
                <a:ext cx="10940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/>
                  <a:t>5xRMS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E9F9E376-1F97-CFCD-9ACC-8B8E196C15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91700" y="2798689"/>
                <a:ext cx="1210663" cy="56421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E0787481-671F-5CDD-C573-680366B285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935813" y="4562475"/>
                <a:ext cx="66550" cy="4318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09503D-CDD0-0D6D-8E16-B5F0171EF8C5}"/>
                  </a:ext>
                </a:extLst>
              </p:cNvPr>
              <p:cNvSpPr txBox="1"/>
              <p:nvPr/>
            </p:nvSpPr>
            <p:spPr>
              <a:xfrm>
                <a:off x="7864317" y="4766259"/>
                <a:ext cx="9367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/>
                  <a:t>1xRMS</a:t>
                </a:r>
              </a:p>
            </p:txBody>
          </p: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D18C9345-897A-6F60-3B8F-E7B17F147D04}"/>
                  </a:ext>
                </a:extLst>
              </p:cNvPr>
              <p:cNvCxnSpPr>
                <a:cxnSpLocks/>
                <a:stCxn id="48" idx="0"/>
              </p:cNvCxnSpPr>
              <p:nvPr/>
            </p:nvCxnSpPr>
            <p:spPr>
              <a:xfrm flipV="1">
                <a:off x="8332709" y="3848100"/>
                <a:ext cx="1005286" cy="91815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2611EB-A24A-E891-F48A-2900162CCD8F}"/>
                </a:ext>
              </a:extLst>
            </p:cNvPr>
            <p:cNvSpPr txBox="1"/>
            <p:nvPr/>
          </p:nvSpPr>
          <p:spPr>
            <a:xfrm>
              <a:off x="1480480" y="3756833"/>
              <a:ext cx="1048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/>
                <a:t>Aleksandrov</a:t>
              </a:r>
              <a:endParaRPr lang="en-US" sz="1200" b="1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6D68663-7B17-CEF8-5131-011E36FEEFEF}"/>
              </a:ext>
            </a:extLst>
          </p:cNvPr>
          <p:cNvSpPr txBox="1"/>
          <p:nvPr/>
        </p:nvSpPr>
        <p:spPr>
          <a:xfrm>
            <a:off x="5918081" y="4071622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err="1"/>
              <a:t>Shishlo</a:t>
            </a:r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4222486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80D28-D289-6B85-D0B6-813901B85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FB93F8F8-29DC-967C-4A16-7918B13FF4E1}"/>
              </a:ext>
            </a:extLst>
          </p:cNvPr>
          <p:cNvSpPr txBox="1">
            <a:spLocks/>
          </p:cNvSpPr>
          <p:nvPr/>
        </p:nvSpPr>
        <p:spPr>
          <a:xfrm>
            <a:off x="526373" y="3215393"/>
            <a:ext cx="5007440" cy="365760"/>
          </a:xfrm>
          <a:prstGeom prst="rect">
            <a:avLst/>
          </a:prstGeom>
          <a:gradFill>
            <a:gsLst>
              <a:gs pos="0">
                <a:schemeClr val="bg1"/>
              </a:gs>
              <a:gs pos="48000">
                <a:srgbClr val="FF9E1B"/>
              </a:gs>
              <a:gs pos="100000">
                <a:srgbClr val="FF0000"/>
              </a:gs>
            </a:gsLst>
            <a:lin ang="10800000" scaled="1"/>
          </a:gradFill>
          <a:ln w="28575">
            <a:gradFill flip="none" rotWithShape="1"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182301"/>
                      <a:gd name="connsiteY0" fmla="*/ 0 h 1815882"/>
                      <a:gd name="connsiteX1" fmla="*/ 500204 w 6182301"/>
                      <a:gd name="connsiteY1" fmla="*/ 0 h 1815882"/>
                      <a:gd name="connsiteX2" fmla="*/ 876763 w 6182301"/>
                      <a:gd name="connsiteY2" fmla="*/ 0 h 1815882"/>
                      <a:gd name="connsiteX3" fmla="*/ 1562436 w 6182301"/>
                      <a:gd name="connsiteY3" fmla="*/ 0 h 1815882"/>
                      <a:gd name="connsiteX4" fmla="*/ 2062640 w 6182301"/>
                      <a:gd name="connsiteY4" fmla="*/ 0 h 1815882"/>
                      <a:gd name="connsiteX5" fmla="*/ 2562845 w 6182301"/>
                      <a:gd name="connsiteY5" fmla="*/ 0 h 1815882"/>
                      <a:gd name="connsiteX6" fmla="*/ 3248518 w 6182301"/>
                      <a:gd name="connsiteY6" fmla="*/ 0 h 1815882"/>
                      <a:gd name="connsiteX7" fmla="*/ 3686900 w 6182301"/>
                      <a:gd name="connsiteY7" fmla="*/ 0 h 1815882"/>
                      <a:gd name="connsiteX8" fmla="*/ 4372573 w 6182301"/>
                      <a:gd name="connsiteY8" fmla="*/ 0 h 1815882"/>
                      <a:gd name="connsiteX9" fmla="*/ 5058246 w 6182301"/>
                      <a:gd name="connsiteY9" fmla="*/ 0 h 1815882"/>
                      <a:gd name="connsiteX10" fmla="*/ 5620274 w 6182301"/>
                      <a:gd name="connsiteY10" fmla="*/ 0 h 1815882"/>
                      <a:gd name="connsiteX11" fmla="*/ 6182301 w 6182301"/>
                      <a:gd name="connsiteY11" fmla="*/ 0 h 1815882"/>
                      <a:gd name="connsiteX12" fmla="*/ 6182301 w 6182301"/>
                      <a:gd name="connsiteY12" fmla="*/ 435812 h 1815882"/>
                      <a:gd name="connsiteX13" fmla="*/ 6182301 w 6182301"/>
                      <a:gd name="connsiteY13" fmla="*/ 835306 h 1815882"/>
                      <a:gd name="connsiteX14" fmla="*/ 6182301 w 6182301"/>
                      <a:gd name="connsiteY14" fmla="*/ 1289276 h 1815882"/>
                      <a:gd name="connsiteX15" fmla="*/ 6182301 w 6182301"/>
                      <a:gd name="connsiteY15" fmla="*/ 1815882 h 1815882"/>
                      <a:gd name="connsiteX16" fmla="*/ 5620274 w 6182301"/>
                      <a:gd name="connsiteY16" fmla="*/ 1815882 h 1815882"/>
                      <a:gd name="connsiteX17" fmla="*/ 4934600 w 6182301"/>
                      <a:gd name="connsiteY17" fmla="*/ 1815882 h 1815882"/>
                      <a:gd name="connsiteX18" fmla="*/ 4372573 w 6182301"/>
                      <a:gd name="connsiteY18" fmla="*/ 1815882 h 1815882"/>
                      <a:gd name="connsiteX19" fmla="*/ 3996015 w 6182301"/>
                      <a:gd name="connsiteY19" fmla="*/ 1815882 h 1815882"/>
                      <a:gd name="connsiteX20" fmla="*/ 3557633 w 6182301"/>
                      <a:gd name="connsiteY20" fmla="*/ 1815882 h 1815882"/>
                      <a:gd name="connsiteX21" fmla="*/ 2871960 w 6182301"/>
                      <a:gd name="connsiteY21" fmla="*/ 1815882 h 1815882"/>
                      <a:gd name="connsiteX22" fmla="*/ 2309932 w 6182301"/>
                      <a:gd name="connsiteY22" fmla="*/ 1815882 h 1815882"/>
                      <a:gd name="connsiteX23" fmla="*/ 1871551 w 6182301"/>
                      <a:gd name="connsiteY23" fmla="*/ 1815882 h 1815882"/>
                      <a:gd name="connsiteX24" fmla="*/ 1309524 w 6182301"/>
                      <a:gd name="connsiteY24" fmla="*/ 1815882 h 1815882"/>
                      <a:gd name="connsiteX25" fmla="*/ 932965 w 6182301"/>
                      <a:gd name="connsiteY25" fmla="*/ 1815882 h 1815882"/>
                      <a:gd name="connsiteX26" fmla="*/ 556407 w 6182301"/>
                      <a:gd name="connsiteY26" fmla="*/ 1815882 h 1815882"/>
                      <a:gd name="connsiteX27" fmla="*/ 0 w 6182301"/>
                      <a:gd name="connsiteY27" fmla="*/ 1815882 h 1815882"/>
                      <a:gd name="connsiteX28" fmla="*/ 0 w 6182301"/>
                      <a:gd name="connsiteY28" fmla="*/ 1398229 h 1815882"/>
                      <a:gd name="connsiteX29" fmla="*/ 0 w 6182301"/>
                      <a:gd name="connsiteY29" fmla="*/ 907941 h 1815882"/>
                      <a:gd name="connsiteX30" fmla="*/ 0 w 6182301"/>
                      <a:gd name="connsiteY30" fmla="*/ 472129 h 1815882"/>
                      <a:gd name="connsiteX31" fmla="*/ 0 w 6182301"/>
                      <a:gd name="connsiteY31" fmla="*/ 0 h 1815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6182301" h="1815882" extrusionOk="0">
                        <a:moveTo>
                          <a:pt x="0" y="0"/>
                        </a:moveTo>
                        <a:cubicBezTo>
                          <a:pt x="231555" y="-13951"/>
                          <a:pt x="325349" y="45885"/>
                          <a:pt x="500204" y="0"/>
                        </a:cubicBezTo>
                        <a:cubicBezTo>
                          <a:pt x="675059" y="-45885"/>
                          <a:pt x="696881" y="38747"/>
                          <a:pt x="876763" y="0"/>
                        </a:cubicBezTo>
                        <a:cubicBezTo>
                          <a:pt x="1056645" y="-38747"/>
                          <a:pt x="1299721" y="56263"/>
                          <a:pt x="1562436" y="0"/>
                        </a:cubicBezTo>
                        <a:cubicBezTo>
                          <a:pt x="1825151" y="-56263"/>
                          <a:pt x="1850472" y="5456"/>
                          <a:pt x="2062640" y="0"/>
                        </a:cubicBezTo>
                        <a:cubicBezTo>
                          <a:pt x="2274808" y="-5456"/>
                          <a:pt x="2364888" y="10854"/>
                          <a:pt x="2562845" y="0"/>
                        </a:cubicBezTo>
                        <a:cubicBezTo>
                          <a:pt x="2760803" y="-10854"/>
                          <a:pt x="2957594" y="5750"/>
                          <a:pt x="3248518" y="0"/>
                        </a:cubicBezTo>
                        <a:cubicBezTo>
                          <a:pt x="3539442" y="-5750"/>
                          <a:pt x="3475560" y="52179"/>
                          <a:pt x="3686900" y="0"/>
                        </a:cubicBezTo>
                        <a:cubicBezTo>
                          <a:pt x="3898240" y="-52179"/>
                          <a:pt x="4230749" y="5047"/>
                          <a:pt x="4372573" y="0"/>
                        </a:cubicBezTo>
                        <a:cubicBezTo>
                          <a:pt x="4514397" y="-5047"/>
                          <a:pt x="4790909" y="16928"/>
                          <a:pt x="5058246" y="0"/>
                        </a:cubicBezTo>
                        <a:cubicBezTo>
                          <a:pt x="5325583" y="-16928"/>
                          <a:pt x="5460220" y="40165"/>
                          <a:pt x="5620274" y="0"/>
                        </a:cubicBezTo>
                        <a:cubicBezTo>
                          <a:pt x="5780328" y="-40165"/>
                          <a:pt x="6015279" y="43143"/>
                          <a:pt x="6182301" y="0"/>
                        </a:cubicBezTo>
                        <a:cubicBezTo>
                          <a:pt x="6215453" y="108200"/>
                          <a:pt x="6175471" y="276093"/>
                          <a:pt x="6182301" y="435812"/>
                        </a:cubicBezTo>
                        <a:cubicBezTo>
                          <a:pt x="6189131" y="595531"/>
                          <a:pt x="6167887" y="696031"/>
                          <a:pt x="6182301" y="835306"/>
                        </a:cubicBezTo>
                        <a:cubicBezTo>
                          <a:pt x="6196715" y="974581"/>
                          <a:pt x="6174839" y="1136423"/>
                          <a:pt x="6182301" y="1289276"/>
                        </a:cubicBezTo>
                        <a:cubicBezTo>
                          <a:pt x="6189763" y="1442129"/>
                          <a:pt x="6140237" y="1697807"/>
                          <a:pt x="6182301" y="1815882"/>
                        </a:cubicBezTo>
                        <a:cubicBezTo>
                          <a:pt x="6018501" y="1837563"/>
                          <a:pt x="5748882" y="1810519"/>
                          <a:pt x="5620274" y="1815882"/>
                        </a:cubicBezTo>
                        <a:cubicBezTo>
                          <a:pt x="5491666" y="1821245"/>
                          <a:pt x="5161277" y="1815829"/>
                          <a:pt x="4934600" y="1815882"/>
                        </a:cubicBezTo>
                        <a:cubicBezTo>
                          <a:pt x="4707923" y="1815935"/>
                          <a:pt x="4569233" y="1804038"/>
                          <a:pt x="4372573" y="1815882"/>
                        </a:cubicBezTo>
                        <a:cubicBezTo>
                          <a:pt x="4175913" y="1827726"/>
                          <a:pt x="4110941" y="1780595"/>
                          <a:pt x="3996015" y="1815882"/>
                        </a:cubicBezTo>
                        <a:cubicBezTo>
                          <a:pt x="3881089" y="1851169"/>
                          <a:pt x="3669285" y="1790772"/>
                          <a:pt x="3557633" y="1815882"/>
                        </a:cubicBezTo>
                        <a:cubicBezTo>
                          <a:pt x="3445981" y="1840992"/>
                          <a:pt x="3159195" y="1796434"/>
                          <a:pt x="2871960" y="1815882"/>
                        </a:cubicBezTo>
                        <a:cubicBezTo>
                          <a:pt x="2584725" y="1835330"/>
                          <a:pt x="2559406" y="1811949"/>
                          <a:pt x="2309932" y="1815882"/>
                        </a:cubicBezTo>
                        <a:cubicBezTo>
                          <a:pt x="2060458" y="1819815"/>
                          <a:pt x="2001474" y="1767497"/>
                          <a:pt x="1871551" y="1815882"/>
                        </a:cubicBezTo>
                        <a:cubicBezTo>
                          <a:pt x="1741628" y="1864267"/>
                          <a:pt x="1473268" y="1799106"/>
                          <a:pt x="1309524" y="1815882"/>
                        </a:cubicBezTo>
                        <a:cubicBezTo>
                          <a:pt x="1145780" y="1832658"/>
                          <a:pt x="1101917" y="1776938"/>
                          <a:pt x="932965" y="1815882"/>
                        </a:cubicBezTo>
                        <a:cubicBezTo>
                          <a:pt x="764013" y="1854826"/>
                          <a:pt x="723783" y="1777517"/>
                          <a:pt x="556407" y="1815882"/>
                        </a:cubicBezTo>
                        <a:cubicBezTo>
                          <a:pt x="389031" y="1854247"/>
                          <a:pt x="252384" y="1806703"/>
                          <a:pt x="0" y="1815882"/>
                        </a:cubicBezTo>
                        <a:cubicBezTo>
                          <a:pt x="-36410" y="1608907"/>
                          <a:pt x="24597" y="1605726"/>
                          <a:pt x="0" y="1398229"/>
                        </a:cubicBezTo>
                        <a:cubicBezTo>
                          <a:pt x="-24597" y="1190732"/>
                          <a:pt x="58374" y="1132393"/>
                          <a:pt x="0" y="907941"/>
                        </a:cubicBezTo>
                        <a:cubicBezTo>
                          <a:pt x="-58374" y="683489"/>
                          <a:pt x="4126" y="566180"/>
                          <a:pt x="0" y="472129"/>
                        </a:cubicBezTo>
                        <a:cubicBezTo>
                          <a:pt x="-4126" y="378078"/>
                          <a:pt x="54001" y="129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400">
                <a:latin typeface="+mj-lt"/>
              </a:defRPr>
            </a:lvl1pPr>
            <a:lvl2pPr marL="688975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030288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»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4" name="Rectangle 35">
            <a:extLst>
              <a:ext uri="{FF2B5EF4-FFF2-40B4-BE49-F238E27FC236}">
                <a16:creationId xmlns:a16="http://schemas.microsoft.com/office/drawing/2014/main" id="{EA1A1105-EB75-0246-EDBB-DEEFBF227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566" y="3205779"/>
            <a:ext cx="5502489" cy="1917448"/>
          </a:xfrm>
          <a:prstGeom prst="rect">
            <a:avLst/>
          </a:prstGeom>
          <a:noFill/>
          <a:ln w="28575">
            <a:gradFill flip="none" rotWithShape="1">
              <a:gsLst>
                <a:gs pos="0">
                  <a:schemeClr val="bg1"/>
                </a:gs>
                <a:gs pos="48000">
                  <a:srgbClr val="FF9E1B"/>
                </a:gs>
                <a:gs pos="100000">
                  <a:srgbClr val="FF0000"/>
                </a:gs>
              </a:gsLst>
              <a:lin ang="108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182301"/>
                      <a:gd name="connsiteY0" fmla="*/ 0 h 1815882"/>
                      <a:gd name="connsiteX1" fmla="*/ 500204 w 6182301"/>
                      <a:gd name="connsiteY1" fmla="*/ 0 h 1815882"/>
                      <a:gd name="connsiteX2" fmla="*/ 876763 w 6182301"/>
                      <a:gd name="connsiteY2" fmla="*/ 0 h 1815882"/>
                      <a:gd name="connsiteX3" fmla="*/ 1562436 w 6182301"/>
                      <a:gd name="connsiteY3" fmla="*/ 0 h 1815882"/>
                      <a:gd name="connsiteX4" fmla="*/ 2062640 w 6182301"/>
                      <a:gd name="connsiteY4" fmla="*/ 0 h 1815882"/>
                      <a:gd name="connsiteX5" fmla="*/ 2562845 w 6182301"/>
                      <a:gd name="connsiteY5" fmla="*/ 0 h 1815882"/>
                      <a:gd name="connsiteX6" fmla="*/ 3248518 w 6182301"/>
                      <a:gd name="connsiteY6" fmla="*/ 0 h 1815882"/>
                      <a:gd name="connsiteX7" fmla="*/ 3686900 w 6182301"/>
                      <a:gd name="connsiteY7" fmla="*/ 0 h 1815882"/>
                      <a:gd name="connsiteX8" fmla="*/ 4372573 w 6182301"/>
                      <a:gd name="connsiteY8" fmla="*/ 0 h 1815882"/>
                      <a:gd name="connsiteX9" fmla="*/ 5058246 w 6182301"/>
                      <a:gd name="connsiteY9" fmla="*/ 0 h 1815882"/>
                      <a:gd name="connsiteX10" fmla="*/ 5620274 w 6182301"/>
                      <a:gd name="connsiteY10" fmla="*/ 0 h 1815882"/>
                      <a:gd name="connsiteX11" fmla="*/ 6182301 w 6182301"/>
                      <a:gd name="connsiteY11" fmla="*/ 0 h 1815882"/>
                      <a:gd name="connsiteX12" fmla="*/ 6182301 w 6182301"/>
                      <a:gd name="connsiteY12" fmla="*/ 435812 h 1815882"/>
                      <a:gd name="connsiteX13" fmla="*/ 6182301 w 6182301"/>
                      <a:gd name="connsiteY13" fmla="*/ 835306 h 1815882"/>
                      <a:gd name="connsiteX14" fmla="*/ 6182301 w 6182301"/>
                      <a:gd name="connsiteY14" fmla="*/ 1289276 h 1815882"/>
                      <a:gd name="connsiteX15" fmla="*/ 6182301 w 6182301"/>
                      <a:gd name="connsiteY15" fmla="*/ 1815882 h 1815882"/>
                      <a:gd name="connsiteX16" fmla="*/ 5620274 w 6182301"/>
                      <a:gd name="connsiteY16" fmla="*/ 1815882 h 1815882"/>
                      <a:gd name="connsiteX17" fmla="*/ 4934600 w 6182301"/>
                      <a:gd name="connsiteY17" fmla="*/ 1815882 h 1815882"/>
                      <a:gd name="connsiteX18" fmla="*/ 4372573 w 6182301"/>
                      <a:gd name="connsiteY18" fmla="*/ 1815882 h 1815882"/>
                      <a:gd name="connsiteX19" fmla="*/ 3996015 w 6182301"/>
                      <a:gd name="connsiteY19" fmla="*/ 1815882 h 1815882"/>
                      <a:gd name="connsiteX20" fmla="*/ 3557633 w 6182301"/>
                      <a:gd name="connsiteY20" fmla="*/ 1815882 h 1815882"/>
                      <a:gd name="connsiteX21" fmla="*/ 2871960 w 6182301"/>
                      <a:gd name="connsiteY21" fmla="*/ 1815882 h 1815882"/>
                      <a:gd name="connsiteX22" fmla="*/ 2309932 w 6182301"/>
                      <a:gd name="connsiteY22" fmla="*/ 1815882 h 1815882"/>
                      <a:gd name="connsiteX23" fmla="*/ 1871551 w 6182301"/>
                      <a:gd name="connsiteY23" fmla="*/ 1815882 h 1815882"/>
                      <a:gd name="connsiteX24" fmla="*/ 1309524 w 6182301"/>
                      <a:gd name="connsiteY24" fmla="*/ 1815882 h 1815882"/>
                      <a:gd name="connsiteX25" fmla="*/ 932965 w 6182301"/>
                      <a:gd name="connsiteY25" fmla="*/ 1815882 h 1815882"/>
                      <a:gd name="connsiteX26" fmla="*/ 556407 w 6182301"/>
                      <a:gd name="connsiteY26" fmla="*/ 1815882 h 1815882"/>
                      <a:gd name="connsiteX27" fmla="*/ 0 w 6182301"/>
                      <a:gd name="connsiteY27" fmla="*/ 1815882 h 1815882"/>
                      <a:gd name="connsiteX28" fmla="*/ 0 w 6182301"/>
                      <a:gd name="connsiteY28" fmla="*/ 1398229 h 1815882"/>
                      <a:gd name="connsiteX29" fmla="*/ 0 w 6182301"/>
                      <a:gd name="connsiteY29" fmla="*/ 907941 h 1815882"/>
                      <a:gd name="connsiteX30" fmla="*/ 0 w 6182301"/>
                      <a:gd name="connsiteY30" fmla="*/ 472129 h 1815882"/>
                      <a:gd name="connsiteX31" fmla="*/ 0 w 6182301"/>
                      <a:gd name="connsiteY31" fmla="*/ 0 h 1815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6182301" h="1815882" extrusionOk="0">
                        <a:moveTo>
                          <a:pt x="0" y="0"/>
                        </a:moveTo>
                        <a:cubicBezTo>
                          <a:pt x="231555" y="-13951"/>
                          <a:pt x="325349" y="45885"/>
                          <a:pt x="500204" y="0"/>
                        </a:cubicBezTo>
                        <a:cubicBezTo>
                          <a:pt x="675059" y="-45885"/>
                          <a:pt x="696881" y="38747"/>
                          <a:pt x="876763" y="0"/>
                        </a:cubicBezTo>
                        <a:cubicBezTo>
                          <a:pt x="1056645" y="-38747"/>
                          <a:pt x="1299721" y="56263"/>
                          <a:pt x="1562436" y="0"/>
                        </a:cubicBezTo>
                        <a:cubicBezTo>
                          <a:pt x="1825151" y="-56263"/>
                          <a:pt x="1850472" y="5456"/>
                          <a:pt x="2062640" y="0"/>
                        </a:cubicBezTo>
                        <a:cubicBezTo>
                          <a:pt x="2274808" y="-5456"/>
                          <a:pt x="2364888" y="10854"/>
                          <a:pt x="2562845" y="0"/>
                        </a:cubicBezTo>
                        <a:cubicBezTo>
                          <a:pt x="2760803" y="-10854"/>
                          <a:pt x="2957594" y="5750"/>
                          <a:pt x="3248518" y="0"/>
                        </a:cubicBezTo>
                        <a:cubicBezTo>
                          <a:pt x="3539442" y="-5750"/>
                          <a:pt x="3475560" y="52179"/>
                          <a:pt x="3686900" y="0"/>
                        </a:cubicBezTo>
                        <a:cubicBezTo>
                          <a:pt x="3898240" y="-52179"/>
                          <a:pt x="4230749" y="5047"/>
                          <a:pt x="4372573" y="0"/>
                        </a:cubicBezTo>
                        <a:cubicBezTo>
                          <a:pt x="4514397" y="-5047"/>
                          <a:pt x="4790909" y="16928"/>
                          <a:pt x="5058246" y="0"/>
                        </a:cubicBezTo>
                        <a:cubicBezTo>
                          <a:pt x="5325583" y="-16928"/>
                          <a:pt x="5460220" y="40165"/>
                          <a:pt x="5620274" y="0"/>
                        </a:cubicBezTo>
                        <a:cubicBezTo>
                          <a:pt x="5780328" y="-40165"/>
                          <a:pt x="6015279" y="43143"/>
                          <a:pt x="6182301" y="0"/>
                        </a:cubicBezTo>
                        <a:cubicBezTo>
                          <a:pt x="6215453" y="108200"/>
                          <a:pt x="6175471" y="276093"/>
                          <a:pt x="6182301" y="435812"/>
                        </a:cubicBezTo>
                        <a:cubicBezTo>
                          <a:pt x="6189131" y="595531"/>
                          <a:pt x="6167887" y="696031"/>
                          <a:pt x="6182301" y="835306"/>
                        </a:cubicBezTo>
                        <a:cubicBezTo>
                          <a:pt x="6196715" y="974581"/>
                          <a:pt x="6174839" y="1136423"/>
                          <a:pt x="6182301" y="1289276"/>
                        </a:cubicBezTo>
                        <a:cubicBezTo>
                          <a:pt x="6189763" y="1442129"/>
                          <a:pt x="6140237" y="1697807"/>
                          <a:pt x="6182301" y="1815882"/>
                        </a:cubicBezTo>
                        <a:cubicBezTo>
                          <a:pt x="6018501" y="1837563"/>
                          <a:pt x="5748882" y="1810519"/>
                          <a:pt x="5620274" y="1815882"/>
                        </a:cubicBezTo>
                        <a:cubicBezTo>
                          <a:pt x="5491666" y="1821245"/>
                          <a:pt x="5161277" y="1815829"/>
                          <a:pt x="4934600" y="1815882"/>
                        </a:cubicBezTo>
                        <a:cubicBezTo>
                          <a:pt x="4707923" y="1815935"/>
                          <a:pt x="4569233" y="1804038"/>
                          <a:pt x="4372573" y="1815882"/>
                        </a:cubicBezTo>
                        <a:cubicBezTo>
                          <a:pt x="4175913" y="1827726"/>
                          <a:pt x="4110941" y="1780595"/>
                          <a:pt x="3996015" y="1815882"/>
                        </a:cubicBezTo>
                        <a:cubicBezTo>
                          <a:pt x="3881089" y="1851169"/>
                          <a:pt x="3669285" y="1790772"/>
                          <a:pt x="3557633" y="1815882"/>
                        </a:cubicBezTo>
                        <a:cubicBezTo>
                          <a:pt x="3445981" y="1840992"/>
                          <a:pt x="3159195" y="1796434"/>
                          <a:pt x="2871960" y="1815882"/>
                        </a:cubicBezTo>
                        <a:cubicBezTo>
                          <a:pt x="2584725" y="1835330"/>
                          <a:pt x="2559406" y="1811949"/>
                          <a:pt x="2309932" y="1815882"/>
                        </a:cubicBezTo>
                        <a:cubicBezTo>
                          <a:pt x="2060458" y="1819815"/>
                          <a:pt x="2001474" y="1767497"/>
                          <a:pt x="1871551" y="1815882"/>
                        </a:cubicBezTo>
                        <a:cubicBezTo>
                          <a:pt x="1741628" y="1864267"/>
                          <a:pt x="1473268" y="1799106"/>
                          <a:pt x="1309524" y="1815882"/>
                        </a:cubicBezTo>
                        <a:cubicBezTo>
                          <a:pt x="1145780" y="1832658"/>
                          <a:pt x="1101917" y="1776938"/>
                          <a:pt x="932965" y="1815882"/>
                        </a:cubicBezTo>
                        <a:cubicBezTo>
                          <a:pt x="764013" y="1854826"/>
                          <a:pt x="723783" y="1777517"/>
                          <a:pt x="556407" y="1815882"/>
                        </a:cubicBezTo>
                        <a:cubicBezTo>
                          <a:pt x="389031" y="1854247"/>
                          <a:pt x="252384" y="1806703"/>
                          <a:pt x="0" y="1815882"/>
                        </a:cubicBezTo>
                        <a:cubicBezTo>
                          <a:pt x="-36410" y="1608907"/>
                          <a:pt x="24597" y="1605726"/>
                          <a:pt x="0" y="1398229"/>
                        </a:cubicBezTo>
                        <a:cubicBezTo>
                          <a:pt x="-24597" y="1190732"/>
                          <a:pt x="58374" y="1132393"/>
                          <a:pt x="0" y="907941"/>
                        </a:cubicBezTo>
                        <a:cubicBezTo>
                          <a:pt x="-58374" y="683489"/>
                          <a:pt x="4126" y="566180"/>
                          <a:pt x="0" y="472129"/>
                        </a:cubicBezTo>
                        <a:cubicBezTo>
                          <a:pt x="-4126" y="378078"/>
                          <a:pt x="54001" y="1290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+mj-lt"/>
              </a:rPr>
              <a:t>Problems</a:t>
            </a:r>
            <a:endParaRPr lang="en-US" sz="1050">
              <a:solidFill>
                <a:schemeClr val="bg1"/>
              </a:solidFill>
              <a:latin typeface="+mj-lt"/>
            </a:endParaRPr>
          </a:p>
          <a:p>
            <a:pPr marL="171450" lvl="1" indent="-1635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Short pulse doesn’t work, BLMs too noisy</a:t>
            </a:r>
          </a:p>
          <a:p>
            <a:pPr marL="171450" lvl="1" indent="-1635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1Hz too slow due to RF cavity learning</a:t>
            </a:r>
          </a:p>
          <a:p>
            <a:pPr marL="171450" lvl="1" indent="-16351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FF0000"/>
                </a:solidFill>
                <a:latin typeface="+mj-lt"/>
              </a:rPr>
              <a:t>Needs production at 60Hz </a:t>
            </a:r>
            <a:br>
              <a:rPr lang="en-US" b="1">
                <a:solidFill>
                  <a:srgbClr val="FF0000"/>
                </a:solidFill>
                <a:latin typeface="+mj-lt"/>
              </a:rPr>
            </a:br>
            <a:r>
              <a:rPr lang="en-US" b="1">
                <a:solidFill>
                  <a:srgbClr val="FF0000"/>
                </a:solidFill>
                <a:latin typeface="+mj-lt"/>
              </a:rPr>
              <a:t>to start experimenting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46178C7-CD17-3740-19CF-2A1E4E4BA094}"/>
              </a:ext>
            </a:extLst>
          </p:cNvPr>
          <p:cNvGrpSpPr/>
          <p:nvPr/>
        </p:nvGrpSpPr>
        <p:grpSpPr>
          <a:xfrm>
            <a:off x="9268202" y="4816130"/>
            <a:ext cx="2130928" cy="1288770"/>
            <a:chOff x="10103534" y="4862456"/>
            <a:chExt cx="2130928" cy="1288770"/>
          </a:xfrm>
          <a:solidFill>
            <a:schemeClr val="bg1"/>
          </a:solidFill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2C6FF256-310D-3CF2-547C-A43ED2BDFF5A}"/>
                </a:ext>
              </a:extLst>
            </p:cNvPr>
            <p:cNvSpPr/>
            <p:nvPr/>
          </p:nvSpPr>
          <p:spPr>
            <a:xfrm>
              <a:off x="10132226" y="4862456"/>
              <a:ext cx="1908542" cy="922909"/>
            </a:xfrm>
            <a:prstGeom prst="roundRect">
              <a:avLst/>
            </a:prstGeom>
            <a:grpFill/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1EDB66-8972-D752-861C-556D190506FE}"/>
                </a:ext>
              </a:extLst>
            </p:cNvPr>
            <p:cNvSpPr txBox="1"/>
            <p:nvPr/>
          </p:nvSpPr>
          <p:spPr>
            <a:xfrm>
              <a:off x="10103534" y="5864994"/>
              <a:ext cx="2130928" cy="2862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3175" algn="l">
                <a:lnSpc>
                  <a:spcPct val="90000"/>
                </a:lnSpc>
              </a:pPr>
              <a:r>
                <a:rPr lang="en-US" sz="1400">
                  <a:latin typeface="+mn-lt"/>
                </a:rPr>
                <a:t>Virtual Accelerator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3208D15-AE40-FA19-BDD3-E5C623CC8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23689" y="5009709"/>
              <a:ext cx="1468512" cy="628401"/>
            </a:xfrm>
            <a:prstGeom prst="rect">
              <a:avLst/>
            </a:prstGeom>
            <a:grpFill/>
            <a:ln w="9525">
              <a:noFill/>
              <a:miter lim="800000"/>
            </a:ln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215C8D-3385-8B37-E48C-BBEDF2A89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54" y="188250"/>
            <a:ext cx="11430000" cy="539496"/>
          </a:xfrm>
        </p:spPr>
        <p:txBody>
          <a:bodyPr/>
          <a:lstStyle/>
          <a:p>
            <a:r>
              <a:rPr lang="en-US">
                <a:solidFill>
                  <a:srgbClr val="8E4D04"/>
                </a:solidFill>
              </a:rPr>
              <a:t>Beam Loss Optimization – RL or not RL 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5206CFC-1253-F052-699E-4967B2596E1E}"/>
              </a:ext>
            </a:extLst>
          </p:cNvPr>
          <p:cNvSpPr/>
          <p:nvPr/>
        </p:nvSpPr>
        <p:spPr>
          <a:xfrm>
            <a:off x="5116705" y="5035344"/>
            <a:ext cx="1596312" cy="6856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+mj-lt"/>
              </a:rPr>
              <a:t>Optimization</a:t>
            </a:r>
            <a:endParaRPr lang="en-US" sz="1000">
              <a:latin typeface="+mj-l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573934A-C0D3-1AE8-EFE5-BE72567A9014}"/>
              </a:ext>
            </a:extLst>
          </p:cNvPr>
          <p:cNvSpPr/>
          <p:nvPr/>
        </p:nvSpPr>
        <p:spPr>
          <a:xfrm>
            <a:off x="7180892" y="5050494"/>
            <a:ext cx="1483402" cy="6789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+mj-lt"/>
              </a:rPr>
              <a:t>Proxy server</a:t>
            </a:r>
          </a:p>
          <a:p>
            <a:pPr algn="ctr"/>
            <a:r>
              <a:rPr lang="en-US" sz="1600">
                <a:latin typeface="+mj-lt"/>
              </a:rPr>
              <a:t>Safeguard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E87AB-A3F2-DAB0-DA8D-491592681A8C}"/>
              </a:ext>
            </a:extLst>
          </p:cNvPr>
          <p:cNvSpPr/>
          <p:nvPr/>
        </p:nvSpPr>
        <p:spPr>
          <a:xfrm>
            <a:off x="4999862" y="4648360"/>
            <a:ext cx="6837047" cy="1532484"/>
          </a:xfrm>
          <a:prstGeom prst="rect">
            <a:avLst/>
          </a:prstGeom>
          <a:noFill/>
          <a:ln w="539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526CBC-FC3C-55E5-9263-16F379B332F3}"/>
              </a:ext>
            </a:extLst>
          </p:cNvPr>
          <p:cNvSpPr txBox="1"/>
          <p:nvPr/>
        </p:nvSpPr>
        <p:spPr>
          <a:xfrm>
            <a:off x="6137185" y="4609563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+mj-lt"/>
              </a:rPr>
              <a:t>Accelerator Network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154B49-2448-6C49-FD68-0F820A371A47}"/>
              </a:ext>
            </a:extLst>
          </p:cNvPr>
          <p:cNvSpPr txBox="1"/>
          <p:nvPr/>
        </p:nvSpPr>
        <p:spPr>
          <a:xfrm>
            <a:off x="5321263" y="5746476"/>
            <a:ext cx="1362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+mj-lt"/>
              </a:rPr>
              <a:t>Edge computer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0388E0-FE35-E666-47BD-4FA8C28861B0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6713017" y="5378189"/>
            <a:ext cx="467875" cy="11778"/>
          </a:xfrm>
          <a:prstGeom prst="straightConnector1">
            <a:avLst/>
          </a:prstGeom>
          <a:ln w="508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A4B971C-1C8D-F6C0-E676-68624C2404BF}"/>
              </a:ext>
            </a:extLst>
          </p:cNvPr>
          <p:cNvCxnSpPr>
            <a:cxnSpLocks/>
            <a:stCxn id="5" idx="3"/>
            <a:endCxn id="8" idx="1"/>
          </p:cNvCxnSpPr>
          <p:nvPr/>
        </p:nvCxnSpPr>
        <p:spPr>
          <a:xfrm>
            <a:off x="8664294" y="5389967"/>
            <a:ext cx="467875" cy="6826"/>
          </a:xfrm>
          <a:prstGeom prst="straightConnector1">
            <a:avLst/>
          </a:prstGeom>
          <a:ln w="508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A75C591-EAE0-2CBD-89ED-70A7C8A3A986}"/>
              </a:ext>
            </a:extLst>
          </p:cNvPr>
          <p:cNvGrpSpPr/>
          <p:nvPr/>
        </p:nvGrpSpPr>
        <p:grpSpPr>
          <a:xfrm>
            <a:off x="9132169" y="4774504"/>
            <a:ext cx="2130928" cy="1318638"/>
            <a:chOff x="7991859" y="4774504"/>
            <a:chExt cx="2130928" cy="1318638"/>
          </a:xfrm>
          <a:solidFill>
            <a:schemeClr val="bg1"/>
          </a:solidFill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118BF8-2695-FD32-9711-B0B488540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91859" y="4774504"/>
              <a:ext cx="2130928" cy="1244577"/>
            </a:xfrm>
            <a:prstGeom prst="rect">
              <a:avLst/>
            </a:prstGeom>
            <a:grpFill/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DFCBEC-2A21-EA65-396A-33D2A2A6809B}"/>
                </a:ext>
              </a:extLst>
            </p:cNvPr>
            <p:cNvSpPr txBox="1"/>
            <p:nvPr/>
          </p:nvSpPr>
          <p:spPr>
            <a:xfrm>
              <a:off x="8412434" y="5785365"/>
              <a:ext cx="1228221" cy="30777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+mj-lt"/>
                </a:rPr>
                <a:t>Accelerator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C40F4F-E1E5-C18D-6AB0-5DBDA5B97318}"/>
              </a:ext>
            </a:extLst>
          </p:cNvPr>
          <p:cNvGrpSpPr/>
          <p:nvPr/>
        </p:nvGrpSpPr>
        <p:grpSpPr>
          <a:xfrm>
            <a:off x="484654" y="677156"/>
            <a:ext cx="5502489" cy="2409890"/>
            <a:chOff x="493707" y="3167006"/>
            <a:chExt cx="12611410" cy="3436375"/>
          </a:xfrm>
        </p:grpSpPr>
        <p:sp>
          <p:nvSpPr>
            <p:cNvPr id="17" name="Text Placeholder 2">
              <a:extLst>
                <a:ext uri="{FF2B5EF4-FFF2-40B4-BE49-F238E27FC236}">
                  <a16:creationId xmlns:a16="http://schemas.microsoft.com/office/drawing/2014/main" id="{85E1B21F-97BD-664B-5F60-49FB4288184F}"/>
                </a:ext>
              </a:extLst>
            </p:cNvPr>
            <p:cNvSpPr txBox="1">
              <a:spLocks/>
            </p:cNvSpPr>
            <p:nvPr/>
          </p:nvSpPr>
          <p:spPr>
            <a:xfrm>
              <a:off x="493707" y="3180715"/>
              <a:ext cx="11476785" cy="521554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0C41226F-F087-B464-7CB8-FE61AEDFE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67006"/>
              <a:ext cx="12611410" cy="3436375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Proxy</a:t>
              </a:r>
              <a:endParaRPr lang="en-US" sz="1050">
                <a:solidFill>
                  <a:schemeClr val="bg1"/>
                </a:solidFill>
                <a:latin typeface="+mj-lt"/>
              </a:endParaRPr>
            </a:p>
            <a:p>
              <a:pPr algn="l">
                <a:spcBef>
                  <a:spcPts val="600"/>
                </a:spcBef>
                <a:spcAft>
                  <a:spcPts val="600"/>
                </a:spcAft>
              </a:pPr>
              <a:r>
                <a:rPr lang="en-US" sz="2000">
                  <a:latin typeface="+mj-lt"/>
                </a:rPr>
                <a:t>Necessary to limit action to stay within operating envelope</a:t>
              </a:r>
            </a:p>
            <a:p>
              <a:pPr marL="171450" lvl="1" indent="-163513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>
                  <a:latin typeface="+mj-lt"/>
                </a:rPr>
                <a:t>Splits large steps into smaller safe steps </a:t>
              </a:r>
            </a:p>
            <a:p>
              <a:pPr marL="171450" lvl="1" indent="-163513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>
                  <a:latin typeface="+mj-lt"/>
                </a:rPr>
                <a:t>Aborts stepping if constraint violated</a:t>
              </a:r>
            </a:p>
            <a:p>
              <a:pPr marL="171450" lvl="1" indent="-163513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>
                  <a:latin typeface="+mj-lt"/>
                </a:rPr>
                <a:t>Can redirect optimization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9BADECA-59CD-3FDD-9B83-BC61F3C17F17}"/>
              </a:ext>
            </a:extLst>
          </p:cNvPr>
          <p:cNvSpPr txBox="1"/>
          <p:nvPr/>
        </p:nvSpPr>
        <p:spPr>
          <a:xfrm>
            <a:off x="6430820" y="4185698"/>
            <a:ext cx="4893776" cy="315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600" i="1">
                <a:latin typeface="+mn-lt"/>
              </a:rPr>
              <a:t>Beam loss in SCL and HEBT, optimizing cavity phases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FCF153-F2BE-E0C9-D1D1-1C052677532E}"/>
              </a:ext>
            </a:extLst>
          </p:cNvPr>
          <p:cNvGrpSpPr/>
          <p:nvPr/>
        </p:nvGrpSpPr>
        <p:grpSpPr>
          <a:xfrm>
            <a:off x="6137185" y="925718"/>
            <a:ext cx="5803575" cy="3176765"/>
            <a:chOff x="6536606" y="925718"/>
            <a:chExt cx="5415411" cy="301606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11554A4-ECDD-2338-E6E5-61E927B34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36606" y="925718"/>
              <a:ext cx="5378048" cy="301606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F6FD26-F1F0-F9E6-C8D6-1DF66C4F3623}"/>
                </a:ext>
              </a:extLst>
            </p:cNvPr>
            <p:cNvSpPr txBox="1"/>
            <p:nvPr/>
          </p:nvSpPr>
          <p:spPr>
            <a:xfrm>
              <a:off x="6810602" y="2718754"/>
              <a:ext cx="5141415" cy="34334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200" i="1">
                  <a:solidFill>
                    <a:srgbClr val="FF0000"/>
                  </a:solidFill>
                  <a:latin typeface="+mn-lt"/>
                </a:rPr>
                <a:t>Losses in HEBT11a push back against lowering sum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94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FD1DC4-96BE-FF51-0438-6A3710C6E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546" y="142137"/>
            <a:ext cx="7024615" cy="3701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20845-1ED3-DB01-CAFE-C0AECF68FEFC}"/>
              </a:ext>
            </a:extLst>
          </p:cNvPr>
          <p:cNvSpPr txBox="1"/>
          <p:nvPr/>
        </p:nvSpPr>
        <p:spPr>
          <a:xfrm>
            <a:off x="320070" y="4998352"/>
            <a:ext cx="11357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Two main approaches</a:t>
            </a:r>
          </a:p>
          <a:p>
            <a:pPr lvl="1"/>
            <a:r>
              <a:rPr lang="en-US" b="1">
                <a:latin typeface="Arial" panose="020B0604020202020204" pitchFamily="34" charset="0"/>
              </a:rPr>
              <a:t>Model-Based RL</a:t>
            </a:r>
            <a:r>
              <a:rPr lang="en-US">
                <a:latin typeface="Arial" panose="020B0604020202020204" pitchFamily="34" charset="0"/>
              </a:rPr>
              <a:t>: The agent can predict the reward for some action </a:t>
            </a:r>
          </a:p>
          <a:p>
            <a:pPr lvl="1"/>
            <a:r>
              <a:rPr lang="en-US">
                <a:latin typeface="Arial" panose="020B0604020202020204" pitchFamily="34" charset="0"/>
              </a:rPr>
              <a:t>before performing it thereby planning what it should do.</a:t>
            </a:r>
            <a:br>
              <a:rPr lang="en-US">
                <a:latin typeface="Arial" panose="020B0604020202020204" pitchFamily="34" charset="0"/>
              </a:rPr>
            </a:br>
            <a:r>
              <a:rPr lang="en-US" b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Model-Free RL</a:t>
            </a:r>
            <a:r>
              <a:rPr lang="en-US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: The agent needs to carry out the action to see what happens and learn from it.</a:t>
            </a:r>
          </a:p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A92D27-CE94-E5CF-9B17-E9381D5EC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70" y="117876"/>
            <a:ext cx="8464378" cy="487490"/>
          </a:xfrm>
        </p:spPr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RL agents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4550E0-1E36-7F72-CDD3-1FD6C50FABD3}"/>
              </a:ext>
            </a:extLst>
          </p:cNvPr>
          <p:cNvSpPr txBox="1"/>
          <p:nvPr/>
        </p:nvSpPr>
        <p:spPr>
          <a:xfrm>
            <a:off x="5961213" y="3999377"/>
            <a:ext cx="47580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https://</a:t>
            </a:r>
            <a:r>
              <a:rPr lang="en-US" sz="1200" err="1"/>
              <a:t>spinningup.openai.com</a:t>
            </a:r>
            <a:r>
              <a:rPr lang="en-US" sz="1200"/>
              <a:t>/</a:t>
            </a:r>
            <a:r>
              <a:rPr lang="en-US" sz="1200" err="1"/>
              <a:t>en</a:t>
            </a:r>
            <a:r>
              <a:rPr lang="en-US" sz="1200"/>
              <a:t>/latest/</a:t>
            </a:r>
            <a:r>
              <a:rPr lang="en-US" sz="1200" err="1"/>
              <a:t>spinningup</a:t>
            </a:r>
            <a:r>
              <a:rPr lang="en-US" sz="1200"/>
              <a:t>/rl_intro2.html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7C3435-BC73-EC15-4BE8-F9EB2DCB12C7}"/>
              </a:ext>
            </a:extLst>
          </p:cNvPr>
          <p:cNvSpPr/>
          <p:nvPr/>
        </p:nvSpPr>
        <p:spPr>
          <a:xfrm>
            <a:off x="5108581" y="2336522"/>
            <a:ext cx="2618764" cy="1538868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524CB9-7969-52AD-D720-AF7A0D686D62}"/>
              </a:ext>
            </a:extLst>
          </p:cNvPr>
          <p:cNvSpPr/>
          <p:nvPr/>
        </p:nvSpPr>
        <p:spPr>
          <a:xfrm>
            <a:off x="6545766" y="2460509"/>
            <a:ext cx="1070516" cy="117479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1B0B67-9F76-DD83-0F1B-C9120E6AC0D0}"/>
              </a:ext>
            </a:extLst>
          </p:cNvPr>
          <p:cNvCxnSpPr/>
          <p:nvPr/>
        </p:nvCxnSpPr>
        <p:spPr>
          <a:xfrm flipH="1">
            <a:off x="10554583" y="6002782"/>
            <a:ext cx="970156" cy="0"/>
          </a:xfrm>
          <a:prstGeom prst="straightConnector1">
            <a:avLst/>
          </a:prstGeom>
          <a:ln w="76200">
            <a:solidFill>
              <a:srgbClr val="0066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BC1488-BC8B-BADB-798D-7562F9C971D0}"/>
              </a:ext>
            </a:extLst>
          </p:cNvPr>
          <p:cNvGrpSpPr/>
          <p:nvPr/>
        </p:nvGrpSpPr>
        <p:grpSpPr>
          <a:xfrm>
            <a:off x="423741" y="3337715"/>
            <a:ext cx="4318824" cy="1323324"/>
            <a:chOff x="1654964" y="5001683"/>
            <a:chExt cx="4318824" cy="1323324"/>
          </a:xfrm>
        </p:grpSpPr>
        <p:pic>
          <p:nvPicPr>
            <p:cNvPr id="13" name="Content Placeholder 6" descr="Processor with solid fill">
              <a:extLst>
                <a:ext uri="{FF2B5EF4-FFF2-40B4-BE49-F238E27FC236}">
                  <a16:creationId xmlns:a16="http://schemas.microsoft.com/office/drawing/2014/main" id="{4E029077-7C28-EC9C-3A1C-7FFA768047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43083" y="5001683"/>
              <a:ext cx="914400" cy="9144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EA2204-818B-095A-AFC6-3079CD6A2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33137" y="5286777"/>
              <a:ext cx="2382113" cy="50619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0644E4-50B6-A9A5-1011-181B14199C85}"/>
                </a:ext>
              </a:extLst>
            </p:cNvPr>
            <p:cNvSpPr txBox="1"/>
            <p:nvPr/>
          </p:nvSpPr>
          <p:spPr>
            <a:xfrm>
              <a:off x="1654964" y="5916083"/>
              <a:ext cx="2397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SciOptControlToolkit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F46C749C-A47E-D346-8B71-42E317672911}"/>
                </a:ext>
              </a:extLst>
            </p:cNvPr>
            <p:cNvSpPr/>
            <p:nvPr/>
          </p:nvSpPr>
          <p:spPr>
            <a:xfrm>
              <a:off x="1898484" y="5001683"/>
              <a:ext cx="4016766" cy="1323324"/>
            </a:xfrm>
            <a:prstGeom prst="roundRect">
              <a:avLst/>
            </a:prstGeom>
            <a:solidFill>
              <a:schemeClr val="accent1">
                <a:alpha val="18882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3102FE-3882-4970-934A-64A17CF221C8}"/>
                </a:ext>
              </a:extLst>
            </p:cNvPr>
            <p:cNvSpPr txBox="1"/>
            <p:nvPr/>
          </p:nvSpPr>
          <p:spPr>
            <a:xfrm>
              <a:off x="4003015" y="5005034"/>
              <a:ext cx="19707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/>
                <a:t>Control policy</a:t>
              </a: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4DDC388-9004-E8A2-1777-6816B4EC98CA}"/>
              </a:ext>
            </a:extLst>
          </p:cNvPr>
          <p:cNvCxnSpPr>
            <a:stCxn id="16" idx="3"/>
            <a:endCxn id="9" idx="1"/>
          </p:cNvCxnSpPr>
          <p:nvPr/>
        </p:nvCxnSpPr>
        <p:spPr>
          <a:xfrm flipV="1">
            <a:off x="4684027" y="3047904"/>
            <a:ext cx="1861739" cy="951473"/>
          </a:xfrm>
          <a:prstGeom prst="straightConnector1">
            <a:avLst/>
          </a:prstGeom>
          <a:ln w="38100">
            <a:solidFill>
              <a:srgbClr val="0066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Home">
            <a:extLst>
              <a:ext uri="{FF2B5EF4-FFF2-40B4-BE49-F238E27FC236}">
                <a16:creationId xmlns:a16="http://schemas.microsoft.com/office/drawing/2014/main" id="{D33D5C4A-9582-89A3-BA25-FA647DF88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43" y="4197888"/>
            <a:ext cx="1370613" cy="34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68AE0E3-1B79-6617-451B-0578A8834977}"/>
              </a:ext>
            </a:extLst>
          </p:cNvPr>
          <p:cNvGrpSpPr/>
          <p:nvPr/>
        </p:nvGrpSpPr>
        <p:grpSpPr>
          <a:xfrm>
            <a:off x="298633" y="635491"/>
            <a:ext cx="4784036" cy="2621567"/>
            <a:chOff x="7312107" y="925811"/>
            <a:chExt cx="4016104" cy="3066185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071B04C0-911F-D9FB-2B53-E29218A744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8213" y="925811"/>
              <a:ext cx="3769998" cy="2748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E3999B9-95F0-EEC7-00FE-CA84279D1ADE}"/>
                </a:ext>
              </a:extLst>
            </p:cNvPr>
            <p:cNvCxnSpPr>
              <a:cxnSpLocks/>
            </p:cNvCxnSpPr>
            <p:nvPr/>
          </p:nvCxnSpPr>
          <p:spPr>
            <a:xfrm>
              <a:off x="7856919" y="3735882"/>
              <a:ext cx="3330095" cy="0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275B98-487F-64EB-59BF-3C9749EF221A}"/>
                </a:ext>
              </a:extLst>
            </p:cNvPr>
            <p:cNvSpPr txBox="1"/>
            <p:nvPr/>
          </p:nvSpPr>
          <p:spPr>
            <a:xfrm>
              <a:off x="8746501" y="3730386"/>
              <a:ext cx="166584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solidFill>
                    <a:schemeClr val="accent2">
                      <a:lumMod val="50000"/>
                    </a:schemeClr>
                  </a:solidFill>
                </a:rPr>
                <a:t>Position along accelerator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D1E634D-2F0C-7513-87F0-7DDFD9D129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88502" y="1305485"/>
              <a:ext cx="0" cy="1959570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414486-0C5B-44E0-AB47-D43B2196BA84}"/>
                </a:ext>
              </a:extLst>
            </p:cNvPr>
            <p:cNvSpPr txBox="1"/>
            <p:nvPr/>
          </p:nvSpPr>
          <p:spPr>
            <a:xfrm rot="16200000">
              <a:off x="6639647" y="2126836"/>
              <a:ext cx="16065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>
                  <a:solidFill>
                    <a:schemeClr val="accent2">
                      <a:lumMod val="50000"/>
                    </a:schemeClr>
                  </a:solidFill>
                </a:rPr>
                <a:t>Transverse displacement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2ACC362B-55F1-9B35-D82B-6394003AD429}"/>
                </a:ext>
              </a:extLst>
            </p:cNvPr>
            <p:cNvSpPr/>
            <p:nvPr/>
          </p:nvSpPr>
          <p:spPr>
            <a:xfrm rot="20437836">
              <a:off x="9481286" y="2037641"/>
              <a:ext cx="1384032" cy="210414"/>
            </a:xfrm>
            <a:prstGeom prst="round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0219B8-9939-3684-D30A-11E2C6659E96}"/>
                </a:ext>
              </a:extLst>
            </p:cNvPr>
            <p:cNvSpPr txBox="1"/>
            <p:nvPr/>
          </p:nvSpPr>
          <p:spPr>
            <a:xfrm rot="20482021">
              <a:off x="9956828" y="2163964"/>
              <a:ext cx="98777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>
                  <a:solidFill>
                    <a:srgbClr val="FF0000"/>
                  </a:solidFill>
                </a:rPr>
                <a:t>physics model </a:t>
              </a:r>
            </a:p>
            <a:p>
              <a:pPr algn="ctr"/>
              <a:r>
                <a:rPr lang="en-US" sz="1050">
                  <a:solidFill>
                    <a:srgbClr val="0000FF"/>
                  </a:solidFill>
                </a:rPr>
                <a:t>DRL</a:t>
              </a:r>
              <a:endParaRPr lang="en-US" sz="1050">
                <a:solidFill>
                  <a:srgbClr val="FF00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F3DA4A-687A-693C-93DE-AC80F9EB2FAE}"/>
                </a:ext>
              </a:extLst>
            </p:cNvPr>
            <p:cNvSpPr txBox="1"/>
            <p:nvPr/>
          </p:nvSpPr>
          <p:spPr>
            <a:xfrm rot="2421882">
              <a:off x="7974436" y="2730979"/>
              <a:ext cx="107433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>
                  <a:solidFill>
                    <a:srgbClr val="7900FF"/>
                  </a:solidFill>
                </a:rPr>
                <a:t>Initial perturbed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8495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F0962-F048-EBAF-6865-F23044FA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LLM usage for human interface and </a:t>
            </a:r>
            <a:r>
              <a:rPr lang="en-US" err="1">
                <a:solidFill>
                  <a:srgbClr val="945200"/>
                </a:solidFill>
              </a:rPr>
              <a:t>eLog</a:t>
            </a:r>
            <a:r>
              <a:rPr lang="en-US">
                <a:solidFill>
                  <a:srgbClr val="945200"/>
                </a:solidFill>
              </a:rPr>
              <a:t>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C598E5-A7A5-2A51-01D1-DF9BAB6F4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608" y="831136"/>
            <a:ext cx="6655700" cy="5692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51371A-DE62-6D35-90F4-AD8E458E6DFC}"/>
              </a:ext>
            </a:extLst>
          </p:cNvPr>
          <p:cNvSpPr txBox="1"/>
          <p:nvPr/>
        </p:nvSpPr>
        <p:spPr>
          <a:xfrm>
            <a:off x="429767" y="1092200"/>
            <a:ext cx="386283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/>
              <a:t>MPS trips and generates a log of related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/>
              <a:t>Small test batch pre-processed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/>
              <a:t>Find pre-processed entry that’s most similar to fault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/>
              <a:t>Displays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Cause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Recovery guidance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Personnel contacted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Proposed </a:t>
            </a:r>
            <a:r>
              <a:rPr lang="en-US" sz="2200" err="1"/>
              <a:t>elog</a:t>
            </a:r>
            <a:r>
              <a:rPr lang="en-US" sz="2200"/>
              <a:t> entry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Warnings and evidence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/>
              <a:t>Button to grab raw </a:t>
            </a:r>
            <a:r>
              <a:rPr lang="en-US" sz="2200" err="1"/>
              <a:t>elog</a:t>
            </a:r>
            <a:r>
              <a:rPr lang="en-US" sz="2200"/>
              <a:t> entries from event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A2EADC-03C9-6E20-6DBC-D2709D51D609}"/>
              </a:ext>
            </a:extLst>
          </p:cNvPr>
          <p:cNvSpPr txBox="1"/>
          <p:nvPr/>
        </p:nvSpPr>
        <p:spPr>
          <a:xfrm>
            <a:off x="10367243" y="461804"/>
            <a:ext cx="143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G. Gallimore</a:t>
            </a:r>
          </a:p>
        </p:txBody>
      </p:sp>
    </p:spTree>
    <p:extLst>
      <p:ext uri="{BB962C8B-B14F-4D97-AF65-F5344CB8AC3E}">
        <p14:creationId xmlns:p14="http://schemas.microsoft.com/office/powerpoint/2010/main" val="3623941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29152-022A-BA99-8064-19982F19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Specific needs of pulsed hadron machine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86C541-B63A-2B8B-AAC7-558A63217C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4692" y="1398085"/>
                <a:ext cx="11492432" cy="4061829"/>
              </a:xfrm>
            </p:spPr>
            <p:txBody>
              <a:bodyPr/>
              <a:lstStyle/>
              <a:p>
                <a:r>
                  <a:rPr lang="en-US" sz="2400" b="1" u="sng">
                    <a:solidFill>
                      <a:srgbClr val="FF0000"/>
                    </a:solidFill>
                  </a:rPr>
                  <a:t>Harder: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en-US" sz="2400"/>
                  <a:t>, there is no such thing as independent control of linac cavities</a:t>
                </a:r>
              </a:p>
              <a:p>
                <a:pPr marL="1028700" lvl="1" indent="-342900"/>
                <a:r>
                  <a:rPr lang="en-US" sz="2400"/>
                  <a:t>Unless you have a very precise model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Maintenance is difficult to schedule, due to high activation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Pulsed mode implies certain time and data transfer constraints</a:t>
                </a:r>
              </a:p>
              <a:p>
                <a:r>
                  <a:rPr lang="en-US" sz="2400" b="1" u="sng">
                    <a:solidFill>
                      <a:schemeClr val="tx2"/>
                    </a:solidFill>
                  </a:rPr>
                  <a:t>Easier: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Relaxed constraints on beam parameters - many knobs can be changed without affecting beam on target profile.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We never tune beam for users, fast optimization and flexibility is not a goal.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86C541-B63A-2B8B-AAC7-558A63217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692" y="1398085"/>
                <a:ext cx="11492432" cy="4061829"/>
              </a:xfrm>
              <a:blipFill>
                <a:blip r:embed="rId2"/>
                <a:stretch>
                  <a:fillRect l="-1645" t="-2999" b="-59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277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6855-0C7E-989C-D6D2-E3A8BA17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Errant Beam infrastructure</a:t>
            </a:r>
          </a:p>
        </p:txBody>
      </p:sp>
      <p:pic>
        <p:nvPicPr>
          <p:cNvPr id="4" name="Picture 4" descr="ARPA-E commits $135 million for fusion commercialization -- ANS / Nuclear  Newswire">
            <a:extLst>
              <a:ext uri="{FF2B5EF4-FFF2-40B4-BE49-F238E27FC236}">
                <a16:creationId xmlns:a16="http://schemas.microsoft.com/office/drawing/2014/main" id="{A96B5DBB-0CA5-0259-EA15-596198C05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929" y="6353779"/>
            <a:ext cx="987631" cy="5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0F21A3B-5505-4CFE-ECA2-21E05AB62763}"/>
              </a:ext>
            </a:extLst>
          </p:cNvPr>
          <p:cNvGrpSpPr/>
          <p:nvPr/>
        </p:nvGrpSpPr>
        <p:grpSpPr>
          <a:xfrm>
            <a:off x="1770995" y="6444130"/>
            <a:ext cx="1885539" cy="370188"/>
            <a:chOff x="1789656" y="6498111"/>
            <a:chExt cx="1885539" cy="3701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B56945-4020-221A-1E6E-878E87648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9656" y="6512375"/>
              <a:ext cx="990651" cy="29211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63E243-AFC3-8055-89E1-5D3F73AC6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0307" y="6512375"/>
              <a:ext cx="419448" cy="29211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C50B74-4F9D-C816-2593-D59F4182B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335" t="1" b="-15673"/>
            <a:stretch>
              <a:fillRect/>
            </a:stretch>
          </p:blipFill>
          <p:spPr>
            <a:xfrm>
              <a:off x="3214581" y="6498111"/>
              <a:ext cx="460614" cy="370188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159F6F1-D4F3-398E-6F1B-CE1B493011F8}"/>
              </a:ext>
            </a:extLst>
          </p:cNvPr>
          <p:cNvSpPr/>
          <p:nvPr/>
        </p:nvSpPr>
        <p:spPr>
          <a:xfrm>
            <a:off x="1189883" y="1453287"/>
            <a:ext cx="3086240" cy="4977114"/>
          </a:xfrm>
          <a:prstGeom prst="rect">
            <a:avLst/>
          </a:prstGeom>
          <a:gradFill flip="none" rotWithShape="1">
            <a:gsLst>
              <a:gs pos="45000">
                <a:srgbClr val="CB4D3D">
                  <a:lumMod val="5000"/>
                  <a:lumOff val="95000"/>
                </a:srgbClr>
              </a:gs>
              <a:gs pos="92000">
                <a:srgbClr val="CB4D3D">
                  <a:lumMod val="45000"/>
                  <a:lumOff val="55000"/>
                </a:srgbClr>
              </a:gs>
              <a:gs pos="93000">
                <a:srgbClr val="CB4D3D">
                  <a:lumMod val="45000"/>
                  <a:lumOff val="55000"/>
                </a:srgbClr>
              </a:gs>
              <a:gs pos="100000">
                <a:srgbClr val="CB4D3D">
                  <a:lumMod val="30000"/>
                  <a:lumOff val="70000"/>
                </a:srgbClr>
              </a:gs>
            </a:gsLst>
            <a:lin ang="0" scaled="0"/>
            <a:tileRect/>
          </a:gradFill>
          <a:ln w="38100">
            <a:solidFill>
              <a:srgbClr val="FFFFFF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93A89E-8FFE-5407-362D-133D658C5844}"/>
              </a:ext>
            </a:extLst>
          </p:cNvPr>
          <p:cNvSpPr/>
          <p:nvPr/>
        </p:nvSpPr>
        <p:spPr>
          <a:xfrm>
            <a:off x="4280321" y="1448434"/>
            <a:ext cx="7141581" cy="4977114"/>
          </a:xfrm>
          <a:prstGeom prst="rect">
            <a:avLst/>
          </a:prstGeom>
          <a:gradFill flip="none" rotWithShape="1">
            <a:gsLst>
              <a:gs pos="95000">
                <a:srgbClr val="5785B7">
                  <a:alpha val="0"/>
                  <a:lumMod val="99000"/>
                  <a:lumOff val="1000"/>
                </a:srgbClr>
              </a:gs>
              <a:gs pos="69000">
                <a:srgbClr val="E2E9F4"/>
              </a:gs>
              <a:gs pos="65000">
                <a:srgbClr val="E2E9F4"/>
              </a:gs>
              <a:gs pos="62000">
                <a:srgbClr val="E2E9F4"/>
              </a:gs>
              <a:gs pos="45000">
                <a:srgbClr val="E1E8F4"/>
              </a:gs>
              <a:gs pos="36000">
                <a:srgbClr val="DFE7F3"/>
              </a:gs>
              <a:gs pos="27000">
                <a:srgbClr val="DBE4F2"/>
              </a:gs>
              <a:gs pos="17000">
                <a:srgbClr val="D3DEEF"/>
              </a:gs>
              <a:gs pos="11000">
                <a:srgbClr val="5785B7">
                  <a:tint val="44500"/>
                  <a:satMod val="160000"/>
                </a:srgbClr>
              </a:gs>
              <a:gs pos="55000">
                <a:srgbClr val="5785B7">
                  <a:tint val="23500"/>
                  <a:satMod val="160000"/>
                </a:srgbClr>
              </a:gs>
            </a:gsLst>
            <a:lin ang="0" scaled="0"/>
            <a:tileRect/>
          </a:gradFill>
          <a:ln w="38100">
            <a:solidFill>
              <a:srgbClr val="FFFFFF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C50A75-C52C-273D-58E7-551147B03D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958482" y="1885110"/>
            <a:ext cx="961598" cy="6844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203E45-70CF-922F-F221-5D0C5788C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0235">
            <a:off x="10429636" y="1839829"/>
            <a:ext cx="810964" cy="74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gnetic Disk 3">
            <a:extLst>
              <a:ext uri="{FF2B5EF4-FFF2-40B4-BE49-F238E27FC236}">
                <a16:creationId xmlns:a16="http://schemas.microsoft.com/office/drawing/2014/main" id="{7C8A2A10-9BDD-C2D0-0C7B-13D6293A0301}"/>
              </a:ext>
            </a:extLst>
          </p:cNvPr>
          <p:cNvSpPr/>
          <p:nvPr/>
        </p:nvSpPr>
        <p:spPr>
          <a:xfrm>
            <a:off x="9404178" y="3679670"/>
            <a:ext cx="1076960" cy="1421007"/>
          </a:xfrm>
          <a:prstGeom prst="flowChartMagneticDisk">
            <a:avLst/>
          </a:prstGeom>
          <a:solidFill>
            <a:srgbClr val="3E7452"/>
          </a:solidFill>
          <a:ln w="38100">
            <a:solidFill>
              <a:srgbClr val="FFFFFF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1 PB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C695AA-44F1-46F1-31EA-4CF75E4B93A0}"/>
              </a:ext>
            </a:extLst>
          </p:cNvPr>
          <p:cNvSpPr txBox="1"/>
          <p:nvPr/>
        </p:nvSpPr>
        <p:spPr>
          <a:xfrm>
            <a:off x="9439281" y="5055827"/>
            <a:ext cx="106150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Storage</a:t>
            </a:r>
          </a:p>
        </p:txBody>
      </p:sp>
      <p:cxnSp>
        <p:nvCxnSpPr>
          <p:cNvPr id="16" name="Elbow Connector 6">
            <a:extLst>
              <a:ext uri="{FF2B5EF4-FFF2-40B4-BE49-F238E27FC236}">
                <a16:creationId xmlns:a16="http://schemas.microsoft.com/office/drawing/2014/main" id="{C66563C9-C67F-CC43-3826-60BF1BCC55CA}"/>
              </a:ext>
            </a:extLst>
          </p:cNvPr>
          <p:cNvCxnSpPr>
            <a:cxnSpLocks/>
            <a:stCxn id="13" idx="2"/>
            <a:endCxn id="14" idx="1"/>
          </p:cNvCxnSpPr>
          <p:nvPr/>
        </p:nvCxnSpPr>
        <p:spPr>
          <a:xfrm rot="5400000">
            <a:off x="9723282" y="2757014"/>
            <a:ext cx="1142032" cy="703280"/>
          </a:xfrm>
          <a:prstGeom prst="bentConnector3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Elbow Connector 7">
            <a:extLst>
              <a:ext uri="{FF2B5EF4-FFF2-40B4-BE49-F238E27FC236}">
                <a16:creationId xmlns:a16="http://schemas.microsoft.com/office/drawing/2014/main" id="{C1D1FAE1-596C-6D02-75B2-EF896E30EC32}"/>
              </a:ext>
            </a:extLst>
          </p:cNvPr>
          <p:cNvCxnSpPr>
            <a:cxnSpLocks/>
            <a:stCxn id="12" idx="2"/>
            <a:endCxn id="14" idx="1"/>
          </p:cNvCxnSpPr>
          <p:nvPr/>
        </p:nvCxnSpPr>
        <p:spPr>
          <a:xfrm rot="16200000" flipH="1">
            <a:off x="9135895" y="2872907"/>
            <a:ext cx="1110148" cy="50337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CEF14731-DF92-03D8-8DA7-500E8D5FAF8F}"/>
              </a:ext>
            </a:extLst>
          </p:cNvPr>
          <p:cNvSpPr/>
          <p:nvPr/>
        </p:nvSpPr>
        <p:spPr>
          <a:xfrm>
            <a:off x="5332595" y="3020628"/>
            <a:ext cx="3189259" cy="2798475"/>
          </a:xfrm>
          <a:prstGeom prst="roundRect">
            <a:avLst/>
          </a:prstGeom>
          <a:solidFill>
            <a:srgbClr val="8FBB55">
              <a:lumMod val="40000"/>
              <a:lumOff val="60000"/>
            </a:srgbClr>
          </a:solidFill>
          <a:ln w="12700">
            <a:solidFill>
              <a:srgbClr val="8FBB55">
                <a:lumMod val="60000"/>
                <a:lumOff val="40000"/>
              </a:srgb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795BCD-90EC-D1D6-FCC4-C717281BF77F}"/>
              </a:ext>
            </a:extLst>
          </p:cNvPr>
          <p:cNvSpPr txBox="1"/>
          <p:nvPr/>
        </p:nvSpPr>
        <p:spPr>
          <a:xfrm>
            <a:off x="8521854" y="4094096"/>
            <a:ext cx="9028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10 Gbps</a:t>
            </a:r>
          </a:p>
        </p:txBody>
      </p:sp>
      <p:sp>
        <p:nvSpPr>
          <p:cNvPr id="20" name="Left-Right Arrow 16">
            <a:extLst>
              <a:ext uri="{FF2B5EF4-FFF2-40B4-BE49-F238E27FC236}">
                <a16:creationId xmlns:a16="http://schemas.microsoft.com/office/drawing/2014/main" id="{CF9BE6D3-66F1-B3BE-2EC7-6CAB45F9A640}"/>
              </a:ext>
            </a:extLst>
          </p:cNvPr>
          <p:cNvSpPr/>
          <p:nvPr/>
        </p:nvSpPr>
        <p:spPr>
          <a:xfrm>
            <a:off x="8512893" y="4344999"/>
            <a:ext cx="961599" cy="326071"/>
          </a:xfrm>
          <a:prstGeom prst="leftRightArrow">
            <a:avLst/>
          </a:prstGeom>
          <a:solidFill>
            <a:srgbClr val="8FBB55">
              <a:lumMod val="50000"/>
            </a:srgbClr>
          </a:solidFill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1" name="Multidocument 18">
            <a:extLst>
              <a:ext uri="{FF2B5EF4-FFF2-40B4-BE49-F238E27FC236}">
                <a16:creationId xmlns:a16="http://schemas.microsoft.com/office/drawing/2014/main" id="{DF6D17E1-A782-06A7-AB7B-352E77061FEA}"/>
              </a:ext>
            </a:extLst>
          </p:cNvPr>
          <p:cNvSpPr/>
          <p:nvPr/>
        </p:nvSpPr>
        <p:spPr>
          <a:xfrm>
            <a:off x="5705938" y="4175715"/>
            <a:ext cx="934234" cy="918989"/>
          </a:xfrm>
          <a:prstGeom prst="flowChartMultidocument">
            <a:avLst/>
          </a:prstGeom>
          <a:solidFill>
            <a:srgbClr val="E5A940">
              <a:lumMod val="75000"/>
            </a:srgbClr>
          </a:solidFill>
          <a:ln w="38100">
            <a:solidFill>
              <a:srgbClr val="FFFFFF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745036-C2A0-A10F-465D-A38DF7336AF4}"/>
              </a:ext>
            </a:extLst>
          </p:cNvPr>
          <p:cNvSpPr txBox="1"/>
          <p:nvPr/>
        </p:nvSpPr>
        <p:spPr>
          <a:xfrm>
            <a:off x="5678517" y="5081272"/>
            <a:ext cx="104877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GitLab Runners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061341-F932-6E1D-8691-D9C949AB712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488" t="23045" r="26662" b="27364"/>
          <a:stretch/>
        </p:blipFill>
        <p:spPr>
          <a:xfrm>
            <a:off x="7112950" y="4237212"/>
            <a:ext cx="1101589" cy="6708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F9B827-CE02-0658-4601-CA882683E631}"/>
              </a:ext>
            </a:extLst>
          </p:cNvPr>
          <p:cNvSpPr txBox="1"/>
          <p:nvPr/>
        </p:nvSpPr>
        <p:spPr>
          <a:xfrm>
            <a:off x="7073218" y="4903902"/>
            <a:ext cx="14523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Container(s)</a:t>
            </a:r>
          </a:p>
        </p:txBody>
      </p:sp>
      <p:sp>
        <p:nvSpPr>
          <p:cNvPr id="25" name="Right Arrow 27">
            <a:extLst>
              <a:ext uri="{FF2B5EF4-FFF2-40B4-BE49-F238E27FC236}">
                <a16:creationId xmlns:a16="http://schemas.microsoft.com/office/drawing/2014/main" id="{9324B7EB-68AB-46C7-77AB-222A59F63576}"/>
              </a:ext>
            </a:extLst>
          </p:cNvPr>
          <p:cNvSpPr/>
          <p:nvPr/>
        </p:nvSpPr>
        <p:spPr>
          <a:xfrm>
            <a:off x="6640172" y="4471900"/>
            <a:ext cx="472778" cy="163309"/>
          </a:xfrm>
          <a:prstGeom prst="rightArrow">
            <a:avLst/>
          </a:prstGeom>
          <a:solidFill>
            <a:srgbClr val="E5A940">
              <a:lumMod val="75000"/>
            </a:srgbClr>
          </a:solidFill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F8A7368-9CF7-3263-F9B6-8FF589C107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9738" y="3124697"/>
            <a:ext cx="875972" cy="87597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88FEEA-A964-9B13-A267-59F87035480B}"/>
              </a:ext>
            </a:extLst>
          </p:cNvPr>
          <p:cNvSpPr txBox="1"/>
          <p:nvPr/>
        </p:nvSpPr>
        <p:spPr>
          <a:xfrm>
            <a:off x="7254217" y="3650112"/>
            <a:ext cx="781941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artifacts</a:t>
            </a:r>
          </a:p>
        </p:txBody>
      </p:sp>
      <p:sp>
        <p:nvSpPr>
          <p:cNvPr id="28" name="Right Arrow 31">
            <a:extLst>
              <a:ext uri="{FF2B5EF4-FFF2-40B4-BE49-F238E27FC236}">
                <a16:creationId xmlns:a16="http://schemas.microsoft.com/office/drawing/2014/main" id="{8321B343-EC6B-B3F5-15C6-1F45A1E77A54}"/>
              </a:ext>
            </a:extLst>
          </p:cNvPr>
          <p:cNvSpPr/>
          <p:nvPr/>
        </p:nvSpPr>
        <p:spPr>
          <a:xfrm rot="16200000">
            <a:off x="7492397" y="4000436"/>
            <a:ext cx="369340" cy="244623"/>
          </a:xfrm>
          <a:prstGeom prst="rightArrow">
            <a:avLst>
              <a:gd name="adj1" fmla="val 33386"/>
              <a:gd name="adj2" fmla="val 70767"/>
            </a:avLst>
          </a:prstGeom>
          <a:solidFill>
            <a:srgbClr val="0070C0"/>
          </a:solidFill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127FEE-5730-0315-32D8-90253C734663}"/>
              </a:ext>
            </a:extLst>
          </p:cNvPr>
          <p:cNvSpPr txBox="1"/>
          <p:nvPr/>
        </p:nvSpPr>
        <p:spPr>
          <a:xfrm>
            <a:off x="5332595" y="5871318"/>
            <a:ext cx="3387466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err="1">
                <a:solidFill>
                  <a:srgbClr val="447E59"/>
                </a:solidFill>
                <a:latin typeface="Century Gothic" panose="020F0302020204030204"/>
                <a:cs typeface="Arial" charset="0"/>
              </a:rPr>
              <a:t>Mindmeld</a:t>
            </a:r>
            <a:r>
              <a:rPr lang="en-US" b="1">
                <a:solidFill>
                  <a:srgbClr val="447E59"/>
                </a:solidFill>
                <a:latin typeface="Century Gothic" panose="020F0302020204030204"/>
                <a:cs typeface="Arial" charset="0"/>
              </a:rPr>
              <a:t> Nvidia GPU Server</a:t>
            </a:r>
          </a:p>
        </p:txBody>
      </p:sp>
      <p:pic>
        <p:nvPicPr>
          <p:cNvPr id="30" name="Picture 29" descr="A close-up of a computer&#10;&#10;Description automatically generated">
            <a:extLst>
              <a:ext uri="{FF2B5EF4-FFF2-40B4-BE49-F238E27FC236}">
                <a16:creationId xmlns:a16="http://schemas.microsoft.com/office/drawing/2014/main" id="{B0D62725-4C04-3D07-19B3-AC09DFBC26A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b="64105"/>
          <a:stretch/>
        </p:blipFill>
        <p:spPr>
          <a:xfrm>
            <a:off x="4726181" y="2299573"/>
            <a:ext cx="1383836" cy="28837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14324FB-F1E2-2201-5982-30331CFF5037}"/>
              </a:ext>
            </a:extLst>
          </p:cNvPr>
          <p:cNvSpPr txBox="1"/>
          <p:nvPr/>
        </p:nvSpPr>
        <p:spPr>
          <a:xfrm>
            <a:off x="4282612" y="2053520"/>
            <a:ext cx="158186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Edge Server</a:t>
            </a:r>
          </a:p>
        </p:txBody>
      </p:sp>
      <p:cxnSp>
        <p:nvCxnSpPr>
          <p:cNvPr id="32" name="Elbow Connector 37">
            <a:extLst>
              <a:ext uri="{FF2B5EF4-FFF2-40B4-BE49-F238E27FC236}">
                <a16:creationId xmlns:a16="http://schemas.microsoft.com/office/drawing/2014/main" id="{F6E9DEE4-4DE0-999F-DE78-69875C7FCBE0}"/>
              </a:ext>
            </a:extLst>
          </p:cNvPr>
          <p:cNvCxnSpPr>
            <a:cxnSpLocks/>
            <a:stCxn id="26" idx="0"/>
            <a:endCxn id="30" idx="2"/>
          </p:cNvCxnSpPr>
          <p:nvPr/>
        </p:nvCxnSpPr>
        <p:spPr>
          <a:xfrm rot="16200000" flipV="1">
            <a:off x="6264537" y="1741509"/>
            <a:ext cx="536751" cy="2229625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5E0CC4F-3CAB-A635-98BA-989D597B4E07}"/>
              </a:ext>
            </a:extLst>
          </p:cNvPr>
          <p:cNvSpPr txBox="1"/>
          <p:nvPr/>
        </p:nvSpPr>
        <p:spPr>
          <a:xfrm>
            <a:off x="9089829" y="1627440"/>
            <a:ext cx="62869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DCM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FF24F3-6417-9234-AC7D-B103034691E8}"/>
              </a:ext>
            </a:extLst>
          </p:cNvPr>
          <p:cNvSpPr txBox="1"/>
          <p:nvPr/>
        </p:nvSpPr>
        <p:spPr>
          <a:xfrm>
            <a:off x="10581297" y="1627440"/>
            <a:ext cx="55816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BPM</a:t>
            </a:r>
          </a:p>
        </p:txBody>
      </p:sp>
      <p:pic>
        <p:nvPicPr>
          <p:cNvPr id="35" name="Picture 16" descr="How to Create a GitLab Project and Assign Roles: Understanding Access  Permissions | by Ayushmaan Srivastav | Medium">
            <a:extLst>
              <a:ext uri="{FF2B5EF4-FFF2-40B4-BE49-F238E27FC236}">
                <a16:creationId xmlns:a16="http://schemas.microsoft.com/office/drawing/2014/main" id="{0A78D5A6-E7A6-ED7E-7A06-86068366B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422" y="2230690"/>
            <a:ext cx="1079972" cy="60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AFE5886-3026-F1C1-1CA3-408CB2EC7CE4}"/>
              </a:ext>
            </a:extLst>
          </p:cNvPr>
          <p:cNvSpPr txBox="1"/>
          <p:nvPr/>
        </p:nvSpPr>
        <p:spPr>
          <a:xfrm>
            <a:off x="2023583" y="1181006"/>
            <a:ext cx="2252540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Enterprise Network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65E25C-33C1-B7EB-A3E9-74C7AE585BC5}"/>
              </a:ext>
            </a:extLst>
          </p:cNvPr>
          <p:cNvSpPr txBox="1"/>
          <p:nvPr/>
        </p:nvSpPr>
        <p:spPr>
          <a:xfrm>
            <a:off x="4276123" y="1153298"/>
            <a:ext cx="251062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Accelerator Network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D5F07C5-63FE-9257-E2AE-7A603B776494}"/>
              </a:ext>
            </a:extLst>
          </p:cNvPr>
          <p:cNvCxnSpPr/>
          <p:nvPr/>
        </p:nvCxnSpPr>
        <p:spPr>
          <a:xfrm>
            <a:off x="4276123" y="1448434"/>
            <a:ext cx="0" cy="497711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9" name="Elbow Connector 1030">
            <a:extLst>
              <a:ext uri="{FF2B5EF4-FFF2-40B4-BE49-F238E27FC236}">
                <a16:creationId xmlns:a16="http://schemas.microsoft.com/office/drawing/2014/main" id="{4C03A8EF-20C6-3CE8-EB76-494B93393E9C}"/>
              </a:ext>
            </a:extLst>
          </p:cNvPr>
          <p:cNvCxnSpPr>
            <a:cxnSpLocks/>
            <a:stCxn id="26" idx="1"/>
            <a:endCxn id="35" idx="3"/>
          </p:cNvCxnSpPr>
          <p:nvPr/>
        </p:nvCxnSpPr>
        <p:spPr>
          <a:xfrm rot="10800000">
            <a:off x="2305394" y="2534631"/>
            <a:ext cx="4904344" cy="1028053"/>
          </a:xfrm>
          <a:prstGeom prst="bentConnector3">
            <a:avLst>
              <a:gd name="adj1" fmla="val 55105"/>
            </a:avLst>
          </a:prstGeom>
          <a:noFill/>
          <a:ln w="28575" cap="flat" cmpd="sng" algn="ctr">
            <a:solidFill>
              <a:srgbClr val="C00000"/>
            </a:solidFill>
            <a:prstDash val="dash"/>
            <a:miter lim="800000"/>
            <a:tailEnd type="triangle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85EBAF7-C3C6-02FF-B126-E0D02ACCB0F4}"/>
              </a:ext>
            </a:extLst>
          </p:cNvPr>
          <p:cNvSpPr txBox="1"/>
          <p:nvPr/>
        </p:nvSpPr>
        <p:spPr>
          <a:xfrm>
            <a:off x="6219027" y="2591295"/>
            <a:ext cx="158186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ML Model</a:t>
            </a:r>
          </a:p>
        </p:txBody>
      </p:sp>
      <p:cxnSp>
        <p:nvCxnSpPr>
          <p:cNvPr id="41" name="Elbow Connector 1050">
            <a:extLst>
              <a:ext uri="{FF2B5EF4-FFF2-40B4-BE49-F238E27FC236}">
                <a16:creationId xmlns:a16="http://schemas.microsoft.com/office/drawing/2014/main" id="{AAE11D37-C856-8ABA-682B-1F20223BDD55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313380" y="2742443"/>
            <a:ext cx="3392558" cy="189276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C00000"/>
            </a:solidFill>
            <a:prstDash val="dash"/>
            <a:miter lim="800000"/>
            <a:tailEnd type="triangle"/>
          </a:ln>
          <a:effectLst/>
        </p:spPr>
      </p:cxnSp>
      <p:sp>
        <p:nvSpPr>
          <p:cNvPr id="42" name="Magnetic Disk 1064">
            <a:extLst>
              <a:ext uri="{FF2B5EF4-FFF2-40B4-BE49-F238E27FC236}">
                <a16:creationId xmlns:a16="http://schemas.microsoft.com/office/drawing/2014/main" id="{6088EE2C-E490-0B74-8620-26EE088BBAFF}"/>
              </a:ext>
            </a:extLst>
          </p:cNvPr>
          <p:cNvSpPr/>
          <p:nvPr/>
        </p:nvSpPr>
        <p:spPr>
          <a:xfrm>
            <a:off x="2554942" y="4307418"/>
            <a:ext cx="1076007" cy="1626044"/>
          </a:xfrm>
          <a:prstGeom prst="flowChartMagneticDisk">
            <a:avLst/>
          </a:prstGeom>
          <a:solidFill>
            <a:srgbClr val="8E4D04"/>
          </a:solidFill>
          <a:ln w="38100">
            <a:solidFill>
              <a:srgbClr val="FFFFFF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7E2236-393B-B51F-534C-DD0DB2F3EA0E}"/>
              </a:ext>
            </a:extLst>
          </p:cNvPr>
          <p:cNvSpPr txBox="1"/>
          <p:nvPr/>
        </p:nvSpPr>
        <p:spPr>
          <a:xfrm>
            <a:off x="2561385" y="5005958"/>
            <a:ext cx="113294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white"/>
                </a:solidFill>
                <a:latin typeface="Century Gothic" panose="020F0302020204030204"/>
                <a:cs typeface="Arial" charset="0"/>
              </a:rPr>
              <a:t>External Storage</a:t>
            </a:r>
          </a:p>
        </p:txBody>
      </p:sp>
      <p:pic>
        <p:nvPicPr>
          <p:cNvPr id="44" name="Picture 18" descr="HOWTO: Use Globus (Overview) | Ohio Supercomputer Center">
            <a:extLst>
              <a:ext uri="{FF2B5EF4-FFF2-40B4-BE49-F238E27FC236}">
                <a16:creationId xmlns:a16="http://schemas.microsoft.com/office/drawing/2014/main" id="{850D33FB-C358-9382-55BF-66D7C714D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94" y="3114388"/>
            <a:ext cx="1041205" cy="93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User Laptop Icons - Free SVG &amp; PNG User Laptop Images - Noun Project">
            <a:extLst>
              <a:ext uri="{FF2B5EF4-FFF2-40B4-BE49-F238E27FC236}">
                <a16:creationId xmlns:a16="http://schemas.microsoft.com/office/drawing/2014/main" id="{9DE644F0-CD0B-1E9A-8081-66FE2ADDCF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7" r="13722"/>
          <a:stretch/>
        </p:blipFill>
        <p:spPr bwMode="auto">
          <a:xfrm>
            <a:off x="1316275" y="3248649"/>
            <a:ext cx="899188" cy="124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DC9E574-AA93-615F-06B5-7AE6D2DC3020}"/>
              </a:ext>
            </a:extLst>
          </p:cNvPr>
          <p:cNvSpPr txBox="1"/>
          <p:nvPr/>
        </p:nvSpPr>
        <p:spPr>
          <a:xfrm>
            <a:off x="1434112" y="4382738"/>
            <a:ext cx="7458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user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0EE36B5-3111-8C65-D6DF-58F5B3623650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1765408" y="2838570"/>
            <a:ext cx="461" cy="410079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48" name="Right Arrow 1076">
            <a:extLst>
              <a:ext uri="{FF2B5EF4-FFF2-40B4-BE49-F238E27FC236}">
                <a16:creationId xmlns:a16="http://schemas.microsoft.com/office/drawing/2014/main" id="{B6846442-D01B-D005-E02B-5669D9774EDA}"/>
              </a:ext>
            </a:extLst>
          </p:cNvPr>
          <p:cNvSpPr/>
          <p:nvPr/>
        </p:nvSpPr>
        <p:spPr>
          <a:xfrm rot="16200000">
            <a:off x="2946967" y="4116322"/>
            <a:ext cx="394404" cy="224996"/>
          </a:xfrm>
          <a:prstGeom prst="rightArrow">
            <a:avLst>
              <a:gd name="adj1" fmla="val 39389"/>
              <a:gd name="adj2" fmla="val 59009"/>
            </a:avLst>
          </a:prstGeom>
          <a:solidFill>
            <a:sysClr val="windowText" lastClr="000000">
              <a:lumMod val="75000"/>
              <a:lumOff val="25000"/>
            </a:sysClr>
          </a:solidFill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cxnSp>
        <p:nvCxnSpPr>
          <p:cNvPr id="49" name="Elbow Connector 1078">
            <a:extLst>
              <a:ext uri="{FF2B5EF4-FFF2-40B4-BE49-F238E27FC236}">
                <a16:creationId xmlns:a16="http://schemas.microsoft.com/office/drawing/2014/main" id="{3EDFD453-B7CC-135D-08F9-E686CF091F30}"/>
              </a:ext>
            </a:extLst>
          </p:cNvPr>
          <p:cNvCxnSpPr>
            <a:cxnSpLocks/>
            <a:stCxn id="44" idx="1"/>
            <a:endCxn id="45" idx="3"/>
          </p:cNvCxnSpPr>
          <p:nvPr/>
        </p:nvCxnSpPr>
        <p:spPr>
          <a:xfrm rot="10800000" flipV="1">
            <a:off x="2215464" y="3584231"/>
            <a:ext cx="536331" cy="28763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892D58E-7DCC-5351-8795-B7B93D37D02B}"/>
              </a:ext>
            </a:extLst>
          </p:cNvPr>
          <p:cNvCxnSpPr/>
          <p:nvPr/>
        </p:nvCxnSpPr>
        <p:spPr>
          <a:xfrm flipH="1">
            <a:off x="3630949" y="5349101"/>
            <a:ext cx="1701646" cy="0"/>
          </a:xfrm>
          <a:prstGeom prst="straightConnector1">
            <a:avLst/>
          </a:prstGeom>
          <a:noFill/>
          <a:ln w="57150" cap="flat" cmpd="sng" algn="ctr">
            <a:solidFill>
              <a:srgbClr val="8E4D04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51" name="Picture 22" descr="Supercomputer Technology Icon Stock Image - Illustration of mobile, icon:  357860033">
            <a:extLst>
              <a:ext uri="{FF2B5EF4-FFF2-40B4-BE49-F238E27FC236}">
                <a16:creationId xmlns:a16="http://schemas.microsoft.com/office/drawing/2014/main" id="{17BD4F46-A589-1924-9DE8-AFD70B348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22144" r="21527" b="22377"/>
          <a:stretch/>
        </p:blipFill>
        <p:spPr bwMode="auto">
          <a:xfrm>
            <a:off x="1332031" y="4947086"/>
            <a:ext cx="862306" cy="84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71312A3-404C-9270-7A9C-22C373746DEE}"/>
              </a:ext>
            </a:extLst>
          </p:cNvPr>
          <p:cNvCxnSpPr>
            <a:cxnSpLocks/>
            <a:stCxn id="51" idx="0"/>
          </p:cNvCxnSpPr>
          <p:nvPr/>
        </p:nvCxnSpPr>
        <p:spPr>
          <a:xfrm flipH="1" flipV="1">
            <a:off x="1760647" y="4635169"/>
            <a:ext cx="2537" cy="311917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5CB7159-F9D0-B35F-DF28-AD6B34B59C8A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2198457" y="5301423"/>
            <a:ext cx="362928" cy="1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5C4E64F-CEF5-A3EF-7EE4-0F6A3BB61A71}"/>
              </a:ext>
            </a:extLst>
          </p:cNvPr>
          <p:cNvSpPr txBox="1"/>
          <p:nvPr/>
        </p:nvSpPr>
        <p:spPr>
          <a:xfrm>
            <a:off x="1358869" y="5835229"/>
            <a:ext cx="95451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Icarus</a:t>
            </a:r>
          </a:p>
        </p:txBody>
      </p:sp>
      <p:cxnSp>
        <p:nvCxnSpPr>
          <p:cNvPr id="55" name="Elbow Connector 1099">
            <a:extLst>
              <a:ext uri="{FF2B5EF4-FFF2-40B4-BE49-F238E27FC236}">
                <a16:creationId xmlns:a16="http://schemas.microsoft.com/office/drawing/2014/main" id="{6E973737-020F-011C-2AD2-F63A4D0841B1}"/>
              </a:ext>
            </a:extLst>
          </p:cNvPr>
          <p:cNvCxnSpPr>
            <a:cxnSpLocks/>
            <a:stCxn id="30" idx="0"/>
          </p:cNvCxnSpPr>
          <p:nvPr/>
        </p:nvCxnSpPr>
        <p:spPr>
          <a:xfrm rot="5400000" flipH="1" flipV="1">
            <a:off x="6244584" y="936132"/>
            <a:ext cx="536957" cy="2189926"/>
          </a:xfrm>
          <a:prstGeom prst="bentConnector2">
            <a:avLst/>
          </a:prstGeom>
          <a:noFill/>
          <a:ln w="28575" cap="flat" cmpd="sng" algn="ctr">
            <a:solidFill>
              <a:srgbClr val="447E59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4B15ED8-1652-6D78-8B13-E5123AC40B0E}"/>
              </a:ext>
            </a:extLst>
          </p:cNvPr>
          <p:cNvSpPr txBox="1"/>
          <p:nvPr/>
        </p:nvSpPr>
        <p:spPr>
          <a:xfrm>
            <a:off x="6199616" y="1472797"/>
            <a:ext cx="158186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Predictions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3DF0A-860A-45A6-7C64-E1555394D1EE}"/>
              </a:ext>
            </a:extLst>
          </p:cNvPr>
          <p:cNvSpPr txBox="1"/>
          <p:nvPr/>
        </p:nvSpPr>
        <p:spPr>
          <a:xfrm>
            <a:off x="7554755" y="415027"/>
            <a:ext cx="158186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prstClr val="black"/>
                </a:solidFill>
                <a:latin typeface="Century Gothic" panose="020F0302020204030204"/>
                <a:cs typeface="Arial" charset="0"/>
              </a:rPr>
              <a:t>Operator view</a:t>
            </a:r>
          </a:p>
        </p:txBody>
      </p:sp>
      <p:cxnSp>
        <p:nvCxnSpPr>
          <p:cNvPr id="58" name="Elbow Connector 1109">
            <a:extLst>
              <a:ext uri="{FF2B5EF4-FFF2-40B4-BE49-F238E27FC236}">
                <a16:creationId xmlns:a16="http://schemas.microsoft.com/office/drawing/2014/main" id="{756DC67E-D9C5-FB41-0A43-74CD15A0524B}"/>
              </a:ext>
            </a:extLst>
          </p:cNvPr>
          <p:cNvCxnSpPr>
            <a:cxnSpLocks/>
            <a:endCxn id="30" idx="3"/>
          </p:cNvCxnSpPr>
          <p:nvPr/>
        </p:nvCxnSpPr>
        <p:spPr>
          <a:xfrm rot="10800000">
            <a:off x="6110018" y="2443760"/>
            <a:ext cx="3832641" cy="676084"/>
          </a:xfrm>
          <a:prstGeom prst="bentConnector3">
            <a:avLst>
              <a:gd name="adj1" fmla="val 34900"/>
            </a:avLst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9" name="Rounded Rectangle 1113">
            <a:extLst>
              <a:ext uri="{FF2B5EF4-FFF2-40B4-BE49-F238E27FC236}">
                <a16:creationId xmlns:a16="http://schemas.microsoft.com/office/drawing/2014/main" id="{D5A057A8-FB88-EEA7-C4EF-0BDDD87F9F09}"/>
              </a:ext>
            </a:extLst>
          </p:cNvPr>
          <p:cNvSpPr/>
          <p:nvPr/>
        </p:nvSpPr>
        <p:spPr>
          <a:xfrm>
            <a:off x="9040040" y="3248649"/>
            <a:ext cx="1912275" cy="265668"/>
          </a:xfrm>
          <a:prstGeom prst="roundRect">
            <a:avLst/>
          </a:prstGeom>
          <a:solidFill>
            <a:srgbClr val="5785B7"/>
          </a:solidFill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Data Tagging</a:t>
            </a:r>
          </a:p>
        </p:txBody>
      </p:sp>
      <p:pic>
        <p:nvPicPr>
          <p:cNvPr id="60" name="Picture 2">
            <a:extLst>
              <a:ext uri="{FF2B5EF4-FFF2-40B4-BE49-F238E27FC236}">
                <a16:creationId xmlns:a16="http://schemas.microsoft.com/office/drawing/2014/main" id="{001A57CF-D0BC-5402-3476-BC278684E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77" y="669744"/>
            <a:ext cx="1278541" cy="1763976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Leadership Changes in Dept. of Energy Basic Energy Sciences – SSURF">
            <a:extLst>
              <a:ext uri="{FF2B5EF4-FFF2-40B4-BE49-F238E27FC236}">
                <a16:creationId xmlns:a16="http://schemas.microsoft.com/office/drawing/2014/main" id="{71FF9AF9-73A3-8F5D-66D3-12905D476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423277"/>
            <a:ext cx="1117600" cy="36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68A86130-0B1E-7679-E64C-EF4191B076DD}"/>
              </a:ext>
            </a:extLst>
          </p:cNvPr>
          <p:cNvSpPr txBox="1"/>
          <p:nvPr/>
        </p:nvSpPr>
        <p:spPr>
          <a:xfrm>
            <a:off x="10190559" y="825999"/>
            <a:ext cx="756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A. Raj</a:t>
            </a:r>
          </a:p>
        </p:txBody>
      </p:sp>
    </p:spTree>
    <p:extLst>
      <p:ext uri="{BB962C8B-B14F-4D97-AF65-F5344CB8AC3E}">
        <p14:creationId xmlns:p14="http://schemas.microsoft.com/office/powerpoint/2010/main" val="3405704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A69571-60D7-04CF-D7F8-09F44EFFB266}"/>
              </a:ext>
            </a:extLst>
          </p:cNvPr>
          <p:cNvSpPr txBox="1">
            <a:spLocks/>
          </p:cNvSpPr>
          <p:nvPr/>
        </p:nvSpPr>
        <p:spPr>
          <a:xfrm>
            <a:off x="314692" y="365125"/>
            <a:ext cx="11492432" cy="88639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j-lt"/>
                <a:ea typeface="Aptos" panose="02000000000000000000" pitchFamily="2" charset="0"/>
                <a:cs typeface="+mj-cs"/>
              </a:defRPr>
            </a:lvl1pPr>
          </a:lstStyle>
          <a:p>
            <a:r>
              <a:rPr lang="en-US">
                <a:solidFill>
                  <a:srgbClr val="945200"/>
                </a:solidFill>
              </a:rPr>
              <a:t>Weekly Anomaly Logging and Inference</a:t>
            </a:r>
          </a:p>
        </p:txBody>
      </p:sp>
      <p:pic>
        <p:nvPicPr>
          <p:cNvPr id="5" name="Picture 4" descr="Diagram, timeline&#10;&#10;Description automatically generated">
            <a:extLst>
              <a:ext uri="{FF2B5EF4-FFF2-40B4-BE49-F238E27FC236}">
                <a16:creationId xmlns:a16="http://schemas.microsoft.com/office/drawing/2014/main" id="{37AD755C-DABF-3247-FB8A-F63A36783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679" y="685073"/>
            <a:ext cx="3421629" cy="19246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73876A-1358-4D0A-4675-3885EAE1792C}"/>
              </a:ext>
            </a:extLst>
          </p:cNvPr>
          <p:cNvSpPr txBox="1"/>
          <p:nvPr/>
        </p:nvSpPr>
        <p:spPr>
          <a:xfrm>
            <a:off x="9392050" y="264509"/>
            <a:ext cx="1337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FEFCE0B-3F87-9D8C-A5F0-25CECCACF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015816"/>
            <a:ext cx="12192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20DF889-58AA-99F4-413B-220B829E4FA0}"/>
              </a:ext>
            </a:extLst>
          </p:cNvPr>
          <p:cNvSpPr txBox="1"/>
          <p:nvPr/>
        </p:nvSpPr>
        <p:spPr>
          <a:xfrm>
            <a:off x="10845800" y="5416632"/>
            <a:ext cx="756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A. Raj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F22F37-E398-6D1C-61F6-6816E5D97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85" y="971116"/>
            <a:ext cx="41529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8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DD807-0D2B-E62A-7FFF-2BF631C83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Block Arc 146">
            <a:extLst>
              <a:ext uri="{FF2B5EF4-FFF2-40B4-BE49-F238E27FC236}">
                <a16:creationId xmlns:a16="http://schemas.microsoft.com/office/drawing/2014/main" id="{58C181ED-9E39-C22E-636C-4497D06A9FDA}"/>
              </a:ext>
            </a:extLst>
          </p:cNvPr>
          <p:cNvSpPr/>
          <p:nvPr/>
        </p:nvSpPr>
        <p:spPr>
          <a:xfrm rot="5400000" flipV="1">
            <a:off x="8185494" y="2511895"/>
            <a:ext cx="810699" cy="631141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000000">
              <a:rot lat="600000" lon="120000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72A1939A-4724-A774-2978-16B919844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764" y="817014"/>
            <a:ext cx="2775398" cy="259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315CB2-37CA-AA3D-6D86-5E941E43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4" y="94462"/>
            <a:ext cx="11430000" cy="539496"/>
          </a:xfrm>
        </p:spPr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Data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BBB48D-589D-7879-D16F-D234B562E07B}"/>
              </a:ext>
            </a:extLst>
          </p:cNvPr>
          <p:cNvGrpSpPr/>
          <p:nvPr/>
        </p:nvGrpSpPr>
        <p:grpSpPr>
          <a:xfrm>
            <a:off x="7395012" y="2460806"/>
            <a:ext cx="866698" cy="766847"/>
            <a:chOff x="8630351" y="747372"/>
            <a:chExt cx="866698" cy="766847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13EE810D-0596-6EFE-2235-B3C691176DD7}"/>
                </a:ext>
              </a:extLst>
            </p:cNvPr>
            <p:cNvSpPr/>
            <p:nvPr/>
          </p:nvSpPr>
          <p:spPr>
            <a:xfrm rot="5400000" flipV="1">
              <a:off x="8777091" y="794262"/>
              <a:ext cx="766847" cy="673068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000000">
                <a:rot lat="600000" lon="120000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756D96BA-B460-25AC-0CB0-54190F52B971}"/>
                </a:ext>
              </a:extLst>
            </p:cNvPr>
            <p:cNvSpPr/>
            <p:nvPr/>
          </p:nvSpPr>
          <p:spPr>
            <a:xfrm>
              <a:off x="8755197" y="843082"/>
              <a:ext cx="611491" cy="630317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300000">
                <a:rot lat="21480000" lon="710795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39756CCC-0BAD-AD27-0BA4-D8A55D223657}"/>
                </a:ext>
              </a:extLst>
            </p:cNvPr>
            <p:cNvSpPr/>
            <p:nvPr/>
          </p:nvSpPr>
          <p:spPr>
            <a:xfrm rot="5400000">
              <a:off x="8602405" y="777538"/>
              <a:ext cx="728959" cy="673067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chemeClr val="bg2">
                <a:lumMod val="65000"/>
              </a:schemeClr>
            </a:solidFill>
            <a:ln w="12700">
              <a:noFill/>
            </a:ln>
            <a:effectLst/>
            <a:scene3d>
              <a:camera prst="perspectiveFront" fov="6000000">
                <a:rot lat="600000" lon="120000" rev="0"/>
              </a:camera>
              <a:lightRig rig="balanced" dir="t">
                <a:rot lat="0" lon="0" rev="0"/>
              </a:lightRig>
            </a:scene3d>
            <a:sp3d extrusionH="635000" contourW="6350">
              <a:bevelT w="0"/>
              <a:bevelB w="0"/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4C4BBC7A-D984-FCE7-194A-6A6A0D2EA978}"/>
                </a:ext>
              </a:extLst>
            </p:cNvPr>
            <p:cNvSpPr/>
            <p:nvPr/>
          </p:nvSpPr>
          <p:spPr>
            <a:xfrm flipV="1">
              <a:off x="8780124" y="802230"/>
              <a:ext cx="611490" cy="569075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300000">
                <a:rot lat="120000" lon="710795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 57">
            <a:extLst>
              <a:ext uri="{FF2B5EF4-FFF2-40B4-BE49-F238E27FC236}">
                <a16:creationId xmlns:a16="http://schemas.microsoft.com/office/drawing/2014/main" id="{389992C9-FBA1-E02E-0496-B812D312C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127" y="2360575"/>
            <a:ext cx="684865" cy="30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MEBT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F78C9-EF9A-EFBE-8C34-C7C5C11B7E62}"/>
              </a:ext>
            </a:extLst>
          </p:cNvPr>
          <p:cNvSpPr txBox="1"/>
          <p:nvPr/>
        </p:nvSpPr>
        <p:spPr>
          <a:xfrm>
            <a:off x="5648456" y="2236404"/>
            <a:ext cx="988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Linac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FEF36A-1730-04F9-2CC5-02CC5AB19391}"/>
              </a:ext>
            </a:extLst>
          </p:cNvPr>
          <p:cNvSpPr txBox="1"/>
          <p:nvPr/>
        </p:nvSpPr>
        <p:spPr>
          <a:xfrm>
            <a:off x="9503140" y="2908847"/>
            <a:ext cx="1164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Target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E095AB4-47B5-45EC-4A4C-30B7F2974B26}"/>
              </a:ext>
            </a:extLst>
          </p:cNvPr>
          <p:cNvCxnSpPr/>
          <p:nvPr/>
        </p:nvCxnSpPr>
        <p:spPr>
          <a:xfrm flipH="1">
            <a:off x="10246793" y="3175352"/>
            <a:ext cx="304721" cy="304721"/>
          </a:xfrm>
          <a:prstGeom prst="straightConnector1">
            <a:avLst/>
          </a:prstGeom>
          <a:ln w="15875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5FE0D2E-DB62-7DF7-9DE5-7456CF2C1E85}"/>
              </a:ext>
            </a:extLst>
          </p:cNvPr>
          <p:cNvCxnSpPr>
            <a:cxnSpLocks/>
          </p:cNvCxnSpPr>
          <p:nvPr/>
        </p:nvCxnSpPr>
        <p:spPr>
          <a:xfrm flipH="1">
            <a:off x="10551514" y="3175352"/>
            <a:ext cx="17488" cy="385410"/>
          </a:xfrm>
          <a:prstGeom prst="straightConnector1">
            <a:avLst/>
          </a:prstGeom>
          <a:ln w="15875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4053F5F-FF93-E011-B2C6-42FCF58135D5}"/>
              </a:ext>
            </a:extLst>
          </p:cNvPr>
          <p:cNvCxnSpPr/>
          <p:nvPr/>
        </p:nvCxnSpPr>
        <p:spPr>
          <a:xfrm flipV="1">
            <a:off x="10505778" y="2988387"/>
            <a:ext cx="304721" cy="228540"/>
          </a:xfrm>
          <a:prstGeom prst="straightConnector1">
            <a:avLst/>
          </a:prstGeom>
          <a:ln w="15875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52DE3BA-287B-C974-7939-19D4B6A6B4C3}"/>
              </a:ext>
            </a:extLst>
          </p:cNvPr>
          <p:cNvCxnSpPr/>
          <p:nvPr/>
        </p:nvCxnSpPr>
        <p:spPr>
          <a:xfrm>
            <a:off x="10566537" y="3190387"/>
            <a:ext cx="304721" cy="76180"/>
          </a:xfrm>
          <a:prstGeom prst="straightConnector1">
            <a:avLst/>
          </a:prstGeom>
          <a:ln w="15875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60">
            <a:extLst>
              <a:ext uri="{FF2B5EF4-FFF2-40B4-BE49-F238E27FC236}">
                <a16:creationId xmlns:a16="http://schemas.microsoft.com/office/drawing/2014/main" id="{98A734A0-8F83-0555-52F4-238062D66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245" y="3080507"/>
            <a:ext cx="953449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2.5 MeV</a:t>
            </a:r>
          </a:p>
        </p:txBody>
      </p:sp>
      <p:sp>
        <p:nvSpPr>
          <p:cNvPr id="31" name="Line 62">
            <a:extLst>
              <a:ext uri="{FF2B5EF4-FFF2-40B4-BE49-F238E27FC236}">
                <a16:creationId xmlns:a16="http://schemas.microsoft.com/office/drawing/2014/main" id="{0D973EF5-D4AE-CC10-2E8C-D2C0353C9D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6792" y="2865765"/>
            <a:ext cx="2777" cy="22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2" name="Rectangle 70">
            <a:extLst>
              <a:ext uri="{FF2B5EF4-FFF2-40B4-BE49-F238E27FC236}">
                <a16:creationId xmlns:a16="http://schemas.microsoft.com/office/drawing/2014/main" id="{5A45EFD5-0A33-5722-73A5-C9EDD799D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619" y="3064740"/>
            <a:ext cx="908567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186 MeV</a:t>
            </a:r>
          </a:p>
        </p:txBody>
      </p:sp>
      <p:sp>
        <p:nvSpPr>
          <p:cNvPr id="33" name="Line 73">
            <a:extLst>
              <a:ext uri="{FF2B5EF4-FFF2-40B4-BE49-F238E27FC236}">
                <a16:creationId xmlns:a16="http://schemas.microsoft.com/office/drawing/2014/main" id="{829840E0-B75F-A9B8-57B1-A12053820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7342" y="2840501"/>
            <a:ext cx="0" cy="2539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4" name="Line 74">
            <a:extLst>
              <a:ext uri="{FF2B5EF4-FFF2-40B4-BE49-F238E27FC236}">
                <a16:creationId xmlns:a16="http://schemas.microsoft.com/office/drawing/2014/main" id="{979499C4-121A-77A5-6E5A-8A21BC6D3F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23957" y="2472406"/>
            <a:ext cx="0" cy="26546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51B47F-FEDB-B0F0-C416-6608BF3DCB5E}"/>
              </a:ext>
            </a:extLst>
          </p:cNvPr>
          <p:cNvSpPr txBox="1"/>
          <p:nvPr/>
        </p:nvSpPr>
        <p:spPr>
          <a:xfrm>
            <a:off x="9081104" y="1153357"/>
            <a:ext cx="86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Ring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E5D736-9808-ED80-9DB9-331E01E54D0B}"/>
              </a:ext>
            </a:extLst>
          </p:cNvPr>
          <p:cNvSpPr txBox="1"/>
          <p:nvPr/>
        </p:nvSpPr>
        <p:spPr>
          <a:xfrm>
            <a:off x="5229510" y="2126330"/>
            <a:ext cx="616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</a:t>
            </a:r>
            <a:r>
              <a:rPr lang="en-US" sz="2800" b="1" i="1" baseline="3000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-</a:t>
            </a:r>
          </a:p>
        </p:txBody>
      </p:sp>
      <p:sp>
        <p:nvSpPr>
          <p:cNvPr id="39" name="Rectangle 63">
            <a:extLst>
              <a:ext uri="{FF2B5EF4-FFF2-40B4-BE49-F238E27FC236}">
                <a16:creationId xmlns:a16="http://schemas.microsoft.com/office/drawing/2014/main" id="{8FB63083-5D0E-3B79-6FD7-CFD74E4C2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3743" y="3049887"/>
            <a:ext cx="904021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1300 MeV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7CB049-3064-B875-DE85-2EA5F1E3761B}"/>
              </a:ext>
            </a:extLst>
          </p:cNvPr>
          <p:cNvGrpSpPr/>
          <p:nvPr/>
        </p:nvGrpSpPr>
        <p:grpSpPr>
          <a:xfrm>
            <a:off x="2949608" y="2605140"/>
            <a:ext cx="4400806" cy="489550"/>
            <a:chOff x="109973" y="3464749"/>
            <a:chExt cx="5321450" cy="65851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8A03E76-D8DF-7EA4-7063-674EBBF8C147}"/>
                </a:ext>
              </a:extLst>
            </p:cNvPr>
            <p:cNvSpPr/>
            <p:nvPr/>
          </p:nvSpPr>
          <p:spPr bwMode="auto">
            <a:xfrm>
              <a:off x="262373" y="3657600"/>
              <a:ext cx="4505325" cy="82296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2A1F061-A07E-D6FB-D492-9E27F644F907}"/>
                </a:ext>
              </a:extLst>
            </p:cNvPr>
            <p:cNvSpPr/>
            <p:nvPr/>
          </p:nvSpPr>
          <p:spPr bwMode="auto">
            <a:xfrm>
              <a:off x="109973" y="3657600"/>
              <a:ext cx="4505325" cy="88900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  <p:pic>
          <p:nvPicPr>
            <p:cNvPr id="45" name="Picture 68" descr="ring detailed">
              <a:extLst>
                <a:ext uri="{FF2B5EF4-FFF2-40B4-BE49-F238E27FC236}">
                  <a16:creationId xmlns:a16="http://schemas.microsoft.com/office/drawing/2014/main" id="{C5A7B7A7-196A-5D1B-37C7-C401696042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71760" y="3464749"/>
              <a:ext cx="859663" cy="658519"/>
            </a:xfrm>
            <a:prstGeom prst="rect">
              <a:avLst/>
            </a:prstGeom>
            <a:noFill/>
          </p:spPr>
        </p:pic>
        <p:cxnSp>
          <p:nvCxnSpPr>
            <p:cNvPr id="46" name="Straight Connector 70">
              <a:extLst>
                <a:ext uri="{FF2B5EF4-FFF2-40B4-BE49-F238E27FC236}">
                  <a16:creationId xmlns:a16="http://schemas.microsoft.com/office/drawing/2014/main" id="{0DF3AEB1-F0A4-3EB1-5076-231A59A77E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9945" y="3705072"/>
              <a:ext cx="4121150" cy="3175"/>
            </a:xfrm>
            <a:prstGeom prst="line">
              <a:avLst/>
            </a:prstGeom>
            <a:noFill/>
            <a:ln w="6350">
              <a:solidFill>
                <a:srgbClr val="FAFF4F"/>
              </a:solidFill>
              <a:round/>
              <a:headEnd/>
              <a:tailEnd/>
            </a:ln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F2FD77-6960-B797-55B1-BC0C0DE20D94}"/>
                </a:ext>
              </a:extLst>
            </p:cNvPr>
            <p:cNvSpPr/>
            <p:nvPr/>
          </p:nvSpPr>
          <p:spPr bwMode="auto">
            <a:xfrm>
              <a:off x="120650" y="3624339"/>
              <a:ext cx="184150" cy="161925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E3FA890-40A0-1A41-441B-8CB595CA6996}"/>
              </a:ext>
            </a:extLst>
          </p:cNvPr>
          <p:cNvGrpSpPr/>
          <p:nvPr/>
        </p:nvGrpSpPr>
        <p:grpSpPr>
          <a:xfrm>
            <a:off x="7052919" y="2385850"/>
            <a:ext cx="475994" cy="793070"/>
            <a:chOff x="3657600" y="1447800"/>
            <a:chExt cx="1447799" cy="2590800"/>
          </a:xfrm>
        </p:grpSpPr>
        <p:sp>
          <p:nvSpPr>
            <p:cNvPr id="49" name="Donut 48">
              <a:extLst>
                <a:ext uri="{FF2B5EF4-FFF2-40B4-BE49-F238E27FC236}">
                  <a16:creationId xmlns:a16="http://schemas.microsoft.com/office/drawing/2014/main" id="{DC3E8B94-1112-FE7C-1F08-1E08CBC27CD3}"/>
                </a:ext>
              </a:extLst>
            </p:cNvPr>
            <p:cNvSpPr/>
            <p:nvPr/>
          </p:nvSpPr>
          <p:spPr>
            <a:xfrm>
              <a:off x="3657600" y="1447800"/>
              <a:ext cx="1447799" cy="2590800"/>
            </a:xfrm>
            <a:prstGeom prst="donut">
              <a:avLst>
                <a:gd name="adj" fmla="val 367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2700000" rev="0"/>
              </a:camera>
              <a:lightRig rig="threePt" dir="t"/>
            </a:scene3d>
            <a:sp3d contourW="6350">
              <a:bevelT w="95250" h="95250"/>
              <a:contourClr>
                <a:schemeClr val="accent5">
                  <a:lumMod val="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282210C9-6C6E-AA48-0060-2BFFE6EDA907}"/>
                </a:ext>
              </a:extLst>
            </p:cNvPr>
            <p:cNvSpPr/>
            <p:nvPr/>
          </p:nvSpPr>
          <p:spPr>
            <a:xfrm>
              <a:off x="4637764" y="2822222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50B4F9B-852E-05DE-102F-5A96A6B3870A}"/>
                </a:ext>
              </a:extLst>
            </p:cNvPr>
            <p:cNvSpPr/>
            <p:nvPr/>
          </p:nvSpPr>
          <p:spPr>
            <a:xfrm>
              <a:off x="4610571" y="3159947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BC37281-2FEC-2D97-3C5F-A187F831FD47}"/>
                </a:ext>
              </a:extLst>
            </p:cNvPr>
            <p:cNvSpPr/>
            <p:nvPr/>
          </p:nvSpPr>
          <p:spPr>
            <a:xfrm>
              <a:off x="4648200" y="2971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F7ABFC6-F79E-386E-317A-7FB03D9ED9F1}"/>
                </a:ext>
              </a:extLst>
            </p:cNvPr>
            <p:cNvSpPr/>
            <p:nvPr/>
          </p:nvSpPr>
          <p:spPr>
            <a:xfrm>
              <a:off x="4572000" y="3352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A1E2D09-E61B-1A95-3135-903475F316AE}"/>
                </a:ext>
              </a:extLst>
            </p:cNvPr>
            <p:cNvSpPr/>
            <p:nvPr/>
          </p:nvSpPr>
          <p:spPr>
            <a:xfrm>
              <a:off x="4648200" y="26670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57" name="Rectangle 58">
            <a:extLst>
              <a:ext uri="{FF2B5EF4-FFF2-40B4-BE49-F238E27FC236}">
                <a16:creationId xmlns:a16="http://schemas.microsoft.com/office/drawing/2014/main" id="{62DC4489-3146-D6C2-B55C-3736D689C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788" y="2671114"/>
            <a:ext cx="168174" cy="208889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58" name="Rectangle 61">
            <a:extLst>
              <a:ext uri="{FF2B5EF4-FFF2-40B4-BE49-F238E27FC236}">
                <a16:creationId xmlns:a16="http://schemas.microsoft.com/office/drawing/2014/main" id="{C798EC72-B0AC-1FC8-FBA9-0E859783C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0036" y="2682874"/>
            <a:ext cx="496514" cy="19236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59" name="Rectangle 65">
            <a:extLst>
              <a:ext uri="{FF2B5EF4-FFF2-40B4-BE49-F238E27FC236}">
                <a16:creationId xmlns:a16="http://schemas.microsoft.com/office/drawing/2014/main" id="{D381EB11-CF9C-F040-CC62-9FC5FE5BA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497" y="2644545"/>
            <a:ext cx="518961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algn="ctr" eaLnBrk="1" hangingPunct="1"/>
            <a:r>
              <a:rPr lang="en-US" sz="1100" b="1">
                <a:solidFill>
                  <a:srgbClr val="F4F4F4"/>
                </a:solidFill>
              </a:rPr>
              <a:t>CCL</a:t>
            </a:r>
          </a:p>
        </p:txBody>
      </p:sp>
      <p:sp>
        <p:nvSpPr>
          <p:cNvPr id="60" name="Rectangle 66">
            <a:extLst>
              <a:ext uri="{FF2B5EF4-FFF2-40B4-BE49-F238E27FC236}">
                <a16:creationId xmlns:a16="http://schemas.microsoft.com/office/drawing/2014/main" id="{33CA25A2-EDEB-EA24-E2C4-AF8C31EE2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0912" y="2683322"/>
            <a:ext cx="876195" cy="198268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2" name="Rectangle 68">
            <a:extLst>
              <a:ext uri="{FF2B5EF4-FFF2-40B4-BE49-F238E27FC236}">
                <a16:creationId xmlns:a16="http://schemas.microsoft.com/office/drawing/2014/main" id="{58C19D9E-CD6C-704B-EA60-F828F89C4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1002" y="2649995"/>
            <a:ext cx="958465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44450" rIns="18288" bIns="44450">
            <a:spAutoFit/>
          </a:bodyPr>
          <a:lstStyle/>
          <a:p>
            <a:pPr algn="ctr" eaLnBrk="1" hangingPunct="1"/>
            <a:r>
              <a:rPr lang="en-US" sz="1100" b="1">
                <a:solidFill>
                  <a:srgbClr val="F4F4F4"/>
                </a:solidFill>
              </a:rPr>
              <a:t>SRF,</a:t>
            </a:r>
            <a:r>
              <a:rPr lang="en-US" sz="1100" b="1">
                <a:solidFill>
                  <a:srgbClr val="F4F4F4"/>
                </a:solidFill>
                <a:latin typeface="Arial Unicode MS" charset="0"/>
              </a:rPr>
              <a:t> </a:t>
            </a:r>
            <a:r>
              <a:rPr lang="en-US" sz="1100" b="1">
                <a:solidFill>
                  <a:srgbClr val="F4F4F4"/>
                </a:solidFill>
                <a:latin typeface="Symbol" charset="0"/>
              </a:rPr>
              <a:t>b</a:t>
            </a:r>
            <a:r>
              <a:rPr lang="en-US" sz="1100" b="1">
                <a:solidFill>
                  <a:srgbClr val="F4F4F4"/>
                </a:solidFill>
              </a:rPr>
              <a:t>=0.61</a:t>
            </a:r>
            <a:endParaRPr lang="en-US" sz="1100" b="1">
              <a:solidFill>
                <a:srgbClr val="F4F4F4"/>
              </a:solidFill>
              <a:latin typeface="Arial Unicode MS" charset="0"/>
            </a:endParaRPr>
          </a:p>
        </p:txBody>
      </p:sp>
      <p:sp>
        <p:nvSpPr>
          <p:cNvPr id="64" name="Rectangle 76">
            <a:extLst>
              <a:ext uri="{FF2B5EF4-FFF2-40B4-BE49-F238E27FC236}">
                <a16:creationId xmlns:a16="http://schemas.microsoft.com/office/drawing/2014/main" id="{D3B4A5C8-503E-F4AE-A422-4A0419D24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3663" y="2674571"/>
            <a:ext cx="388964" cy="195907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5" name="Rectangle 78">
            <a:extLst>
              <a:ext uri="{FF2B5EF4-FFF2-40B4-BE49-F238E27FC236}">
                <a16:creationId xmlns:a16="http://schemas.microsoft.com/office/drawing/2014/main" id="{C3A361AF-9F92-8307-D157-DABA63681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0273" y="2633987"/>
            <a:ext cx="562614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RFQ</a:t>
            </a:r>
          </a:p>
        </p:txBody>
      </p:sp>
      <p:sp>
        <p:nvSpPr>
          <p:cNvPr id="66" name="Rectangle 58">
            <a:extLst>
              <a:ext uri="{FF2B5EF4-FFF2-40B4-BE49-F238E27FC236}">
                <a16:creationId xmlns:a16="http://schemas.microsoft.com/office/drawing/2014/main" id="{B62716A8-8930-3C28-0A04-BAE09A49A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860" y="2671114"/>
            <a:ext cx="168174" cy="208889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8" name="Line 79">
            <a:extLst>
              <a:ext uri="{FF2B5EF4-FFF2-40B4-BE49-F238E27FC236}">
                <a16:creationId xmlns:a16="http://schemas.microsoft.com/office/drawing/2014/main" id="{C1536159-1E94-696E-7904-263C10EAE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0405" y="2854918"/>
            <a:ext cx="0" cy="19512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4DF5AAF-E8C5-A4BA-C2BD-12CB502DAA35}"/>
              </a:ext>
            </a:extLst>
          </p:cNvPr>
          <p:cNvGrpSpPr/>
          <p:nvPr/>
        </p:nvGrpSpPr>
        <p:grpSpPr>
          <a:xfrm>
            <a:off x="4324256" y="2379572"/>
            <a:ext cx="745068" cy="793070"/>
            <a:chOff x="3657600" y="1447800"/>
            <a:chExt cx="2266225" cy="2590800"/>
          </a:xfrm>
        </p:grpSpPr>
        <p:sp>
          <p:nvSpPr>
            <p:cNvPr id="73" name="Donut 72">
              <a:extLst>
                <a:ext uri="{FF2B5EF4-FFF2-40B4-BE49-F238E27FC236}">
                  <a16:creationId xmlns:a16="http://schemas.microsoft.com/office/drawing/2014/main" id="{28F796A3-27D3-16A1-B09C-107AF277E7CC}"/>
                </a:ext>
              </a:extLst>
            </p:cNvPr>
            <p:cNvSpPr/>
            <p:nvPr/>
          </p:nvSpPr>
          <p:spPr>
            <a:xfrm>
              <a:off x="3657600" y="1447800"/>
              <a:ext cx="1447799" cy="2590800"/>
            </a:xfrm>
            <a:prstGeom prst="donut">
              <a:avLst>
                <a:gd name="adj" fmla="val 367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2700000" rev="0"/>
              </a:camera>
              <a:lightRig rig="threePt" dir="t"/>
            </a:scene3d>
            <a:sp3d contourW="6350">
              <a:bevelT w="95250" h="95250"/>
              <a:contourClr>
                <a:schemeClr val="accent5">
                  <a:lumMod val="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331FBE80-734A-2BFE-3159-6B61CF853EA3}"/>
                </a:ext>
              </a:extLst>
            </p:cNvPr>
            <p:cNvSpPr/>
            <p:nvPr/>
          </p:nvSpPr>
          <p:spPr>
            <a:xfrm>
              <a:off x="4637764" y="2822222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70C7F8B-A88B-1D30-B3D3-8D2C6F0BA28F}"/>
                </a:ext>
              </a:extLst>
            </p:cNvPr>
            <p:cNvSpPr/>
            <p:nvPr/>
          </p:nvSpPr>
          <p:spPr>
            <a:xfrm>
              <a:off x="4610571" y="3159947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D33E71B4-B76D-CBA3-6CFA-5D4B6089ABAD}"/>
                </a:ext>
              </a:extLst>
            </p:cNvPr>
            <p:cNvSpPr/>
            <p:nvPr/>
          </p:nvSpPr>
          <p:spPr>
            <a:xfrm>
              <a:off x="4648200" y="2971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FECD7C1-B715-FA89-1E82-244D55A74443}"/>
                </a:ext>
              </a:extLst>
            </p:cNvPr>
            <p:cNvSpPr/>
            <p:nvPr/>
          </p:nvSpPr>
          <p:spPr>
            <a:xfrm>
              <a:off x="4572000" y="3352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769B52-494A-5B4E-419B-32B651F2D3C9}"/>
                </a:ext>
              </a:extLst>
            </p:cNvPr>
            <p:cNvSpPr/>
            <p:nvPr/>
          </p:nvSpPr>
          <p:spPr>
            <a:xfrm>
              <a:off x="4648200" y="26670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7973694-E245-CAEE-154D-291DB8D3413C}"/>
                </a:ext>
              </a:extLst>
            </p:cNvPr>
            <p:cNvSpPr/>
            <p:nvPr/>
          </p:nvSpPr>
          <p:spPr>
            <a:xfrm>
              <a:off x="4486135" y="3365555"/>
              <a:ext cx="1433403" cy="321532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  <a:gd name="connsiteX0" fmla="*/ 37717 w 385677"/>
                <a:gd name="connsiteY0" fmla="*/ 0 h 207406"/>
                <a:gd name="connsiteX1" fmla="*/ 88 w 385677"/>
                <a:gd name="connsiteY1" fmla="*/ 65852 h 207406"/>
                <a:gd name="connsiteX2" fmla="*/ 47125 w 385677"/>
                <a:gd name="connsiteY2" fmla="*/ 141111 h 207406"/>
                <a:gd name="connsiteX3" fmla="*/ 160014 w 385677"/>
                <a:gd name="connsiteY3" fmla="*/ 159926 h 207406"/>
                <a:gd name="connsiteX4" fmla="*/ 263495 w 385677"/>
                <a:gd name="connsiteY4" fmla="*/ 178741 h 207406"/>
                <a:gd name="connsiteX5" fmla="*/ 329347 w 385677"/>
                <a:gd name="connsiteY5" fmla="*/ 188148 h 207406"/>
                <a:gd name="connsiteX6" fmla="*/ 385677 w 385677"/>
                <a:gd name="connsiteY6" fmla="*/ 205087 h 207406"/>
                <a:gd name="connsiteX7" fmla="*/ 329347 w 385677"/>
                <a:gd name="connsiteY7" fmla="*/ 131704 h 207406"/>
                <a:gd name="connsiteX8" fmla="*/ 310532 w 385677"/>
                <a:gd name="connsiteY8" fmla="*/ 141111 h 207406"/>
                <a:gd name="connsiteX0" fmla="*/ 37717 w 448918"/>
                <a:gd name="connsiteY0" fmla="*/ 0 h 235246"/>
                <a:gd name="connsiteX1" fmla="*/ 88 w 448918"/>
                <a:gd name="connsiteY1" fmla="*/ 65852 h 235246"/>
                <a:gd name="connsiteX2" fmla="*/ 47125 w 448918"/>
                <a:gd name="connsiteY2" fmla="*/ 141111 h 235246"/>
                <a:gd name="connsiteX3" fmla="*/ 160014 w 448918"/>
                <a:gd name="connsiteY3" fmla="*/ 159926 h 235246"/>
                <a:gd name="connsiteX4" fmla="*/ 263495 w 448918"/>
                <a:gd name="connsiteY4" fmla="*/ 178741 h 235246"/>
                <a:gd name="connsiteX5" fmla="*/ 329347 w 448918"/>
                <a:gd name="connsiteY5" fmla="*/ 188148 h 235246"/>
                <a:gd name="connsiteX6" fmla="*/ 385677 w 448918"/>
                <a:gd name="connsiteY6" fmla="*/ 205087 h 235246"/>
                <a:gd name="connsiteX7" fmla="*/ 447064 w 448918"/>
                <a:gd name="connsiteY7" fmla="*/ 233045 h 235246"/>
                <a:gd name="connsiteX8" fmla="*/ 310532 w 448918"/>
                <a:gd name="connsiteY8" fmla="*/ 141111 h 235246"/>
                <a:gd name="connsiteX0" fmla="*/ 37717 w 509031"/>
                <a:gd name="connsiteY0" fmla="*/ 0 h 243069"/>
                <a:gd name="connsiteX1" fmla="*/ 88 w 509031"/>
                <a:gd name="connsiteY1" fmla="*/ 65852 h 243069"/>
                <a:gd name="connsiteX2" fmla="*/ 47125 w 509031"/>
                <a:gd name="connsiteY2" fmla="*/ 141111 h 243069"/>
                <a:gd name="connsiteX3" fmla="*/ 160014 w 509031"/>
                <a:gd name="connsiteY3" fmla="*/ 159926 h 243069"/>
                <a:gd name="connsiteX4" fmla="*/ 263495 w 509031"/>
                <a:gd name="connsiteY4" fmla="*/ 178741 h 243069"/>
                <a:gd name="connsiteX5" fmla="*/ 329347 w 509031"/>
                <a:gd name="connsiteY5" fmla="*/ 188148 h 243069"/>
                <a:gd name="connsiteX6" fmla="*/ 385677 w 509031"/>
                <a:gd name="connsiteY6" fmla="*/ 205087 h 243069"/>
                <a:gd name="connsiteX7" fmla="*/ 447064 w 509031"/>
                <a:gd name="connsiteY7" fmla="*/ 233045 h 243069"/>
                <a:gd name="connsiteX8" fmla="*/ 508792 w 509031"/>
                <a:gd name="connsiteY8" fmla="*/ 16384 h 243069"/>
                <a:gd name="connsiteX0" fmla="*/ 37717 w 509031"/>
                <a:gd name="connsiteY0" fmla="*/ 109691 h 352760"/>
                <a:gd name="connsiteX1" fmla="*/ 88 w 509031"/>
                <a:gd name="connsiteY1" fmla="*/ 175543 h 352760"/>
                <a:gd name="connsiteX2" fmla="*/ 47125 w 509031"/>
                <a:gd name="connsiteY2" fmla="*/ 250802 h 352760"/>
                <a:gd name="connsiteX3" fmla="*/ 160014 w 509031"/>
                <a:gd name="connsiteY3" fmla="*/ 269617 h 352760"/>
                <a:gd name="connsiteX4" fmla="*/ 260397 w 509031"/>
                <a:gd name="connsiteY4" fmla="*/ 0 h 352760"/>
                <a:gd name="connsiteX5" fmla="*/ 329347 w 509031"/>
                <a:gd name="connsiteY5" fmla="*/ 297839 h 352760"/>
                <a:gd name="connsiteX6" fmla="*/ 385677 w 509031"/>
                <a:gd name="connsiteY6" fmla="*/ 314778 h 352760"/>
                <a:gd name="connsiteX7" fmla="*/ 447064 w 509031"/>
                <a:gd name="connsiteY7" fmla="*/ 342736 h 352760"/>
                <a:gd name="connsiteX8" fmla="*/ 508792 w 509031"/>
                <a:gd name="connsiteY8" fmla="*/ 126075 h 352760"/>
                <a:gd name="connsiteX0" fmla="*/ 37717 w 509031"/>
                <a:gd name="connsiteY0" fmla="*/ 123348 h 373960"/>
                <a:gd name="connsiteX1" fmla="*/ 88 w 509031"/>
                <a:gd name="connsiteY1" fmla="*/ 189200 h 373960"/>
                <a:gd name="connsiteX2" fmla="*/ 47125 w 509031"/>
                <a:gd name="connsiteY2" fmla="*/ 264459 h 373960"/>
                <a:gd name="connsiteX3" fmla="*/ 160014 w 509031"/>
                <a:gd name="connsiteY3" fmla="*/ 283274 h 373960"/>
                <a:gd name="connsiteX4" fmla="*/ 260397 w 509031"/>
                <a:gd name="connsiteY4" fmla="*/ 13657 h 373960"/>
                <a:gd name="connsiteX5" fmla="*/ 338641 w 509031"/>
                <a:gd name="connsiteY5" fmla="*/ 69836 h 373960"/>
                <a:gd name="connsiteX6" fmla="*/ 385677 w 509031"/>
                <a:gd name="connsiteY6" fmla="*/ 328435 h 373960"/>
                <a:gd name="connsiteX7" fmla="*/ 447064 w 509031"/>
                <a:gd name="connsiteY7" fmla="*/ 356393 h 373960"/>
                <a:gd name="connsiteX8" fmla="*/ 508792 w 509031"/>
                <a:gd name="connsiteY8" fmla="*/ 139732 h 373960"/>
                <a:gd name="connsiteX0" fmla="*/ 37717 w 509011"/>
                <a:gd name="connsiteY0" fmla="*/ 119207 h 352295"/>
                <a:gd name="connsiteX1" fmla="*/ 88 w 509011"/>
                <a:gd name="connsiteY1" fmla="*/ 185059 h 352295"/>
                <a:gd name="connsiteX2" fmla="*/ 47125 w 509011"/>
                <a:gd name="connsiteY2" fmla="*/ 260318 h 352295"/>
                <a:gd name="connsiteX3" fmla="*/ 160014 w 509011"/>
                <a:gd name="connsiteY3" fmla="*/ 279133 h 352295"/>
                <a:gd name="connsiteX4" fmla="*/ 260397 w 509011"/>
                <a:gd name="connsiteY4" fmla="*/ 9516 h 352295"/>
                <a:gd name="connsiteX5" fmla="*/ 338641 w 509011"/>
                <a:gd name="connsiteY5" fmla="*/ 65695 h 352295"/>
                <a:gd name="connsiteX6" fmla="*/ 413557 w 509011"/>
                <a:gd name="connsiteY6" fmla="*/ 113817 h 352295"/>
                <a:gd name="connsiteX7" fmla="*/ 447064 w 509011"/>
                <a:gd name="connsiteY7" fmla="*/ 352252 h 352295"/>
                <a:gd name="connsiteX8" fmla="*/ 508792 w 509011"/>
                <a:gd name="connsiteY8" fmla="*/ 135591 h 352295"/>
                <a:gd name="connsiteX0" fmla="*/ 37717 w 509057"/>
                <a:gd name="connsiteY0" fmla="*/ 119207 h 296466"/>
                <a:gd name="connsiteX1" fmla="*/ 88 w 509057"/>
                <a:gd name="connsiteY1" fmla="*/ 185059 h 296466"/>
                <a:gd name="connsiteX2" fmla="*/ 47125 w 509057"/>
                <a:gd name="connsiteY2" fmla="*/ 260318 h 296466"/>
                <a:gd name="connsiteX3" fmla="*/ 160014 w 509057"/>
                <a:gd name="connsiteY3" fmla="*/ 279133 h 296466"/>
                <a:gd name="connsiteX4" fmla="*/ 260397 w 509057"/>
                <a:gd name="connsiteY4" fmla="*/ 9516 h 296466"/>
                <a:gd name="connsiteX5" fmla="*/ 338641 w 509057"/>
                <a:gd name="connsiteY5" fmla="*/ 65695 h 296466"/>
                <a:gd name="connsiteX6" fmla="*/ 413557 w 509057"/>
                <a:gd name="connsiteY6" fmla="*/ 113817 h 296466"/>
                <a:gd name="connsiteX7" fmla="*/ 456357 w 509057"/>
                <a:gd name="connsiteY7" fmla="*/ 133980 h 296466"/>
                <a:gd name="connsiteX8" fmla="*/ 508792 w 509057"/>
                <a:gd name="connsiteY8" fmla="*/ 135591 h 296466"/>
                <a:gd name="connsiteX0" fmla="*/ 37717 w 509057"/>
                <a:gd name="connsiteY0" fmla="*/ 117304 h 271911"/>
                <a:gd name="connsiteX1" fmla="*/ 88 w 509057"/>
                <a:gd name="connsiteY1" fmla="*/ 183156 h 271911"/>
                <a:gd name="connsiteX2" fmla="*/ 47125 w 509057"/>
                <a:gd name="connsiteY2" fmla="*/ 258415 h 271911"/>
                <a:gd name="connsiteX3" fmla="*/ 160014 w 509057"/>
                <a:gd name="connsiteY3" fmla="*/ 246048 h 271911"/>
                <a:gd name="connsiteX4" fmla="*/ 260397 w 509057"/>
                <a:gd name="connsiteY4" fmla="*/ 7613 h 271911"/>
                <a:gd name="connsiteX5" fmla="*/ 338641 w 509057"/>
                <a:gd name="connsiteY5" fmla="*/ 63792 h 271911"/>
                <a:gd name="connsiteX6" fmla="*/ 413557 w 509057"/>
                <a:gd name="connsiteY6" fmla="*/ 111914 h 271911"/>
                <a:gd name="connsiteX7" fmla="*/ 456357 w 509057"/>
                <a:gd name="connsiteY7" fmla="*/ 132077 h 271911"/>
                <a:gd name="connsiteX8" fmla="*/ 508792 w 509057"/>
                <a:gd name="connsiteY8" fmla="*/ 133688 h 271911"/>
                <a:gd name="connsiteX0" fmla="*/ 37717 w 509057"/>
                <a:gd name="connsiteY0" fmla="*/ 102972 h 256559"/>
                <a:gd name="connsiteX1" fmla="*/ 88 w 509057"/>
                <a:gd name="connsiteY1" fmla="*/ 168824 h 256559"/>
                <a:gd name="connsiteX2" fmla="*/ 47125 w 509057"/>
                <a:gd name="connsiteY2" fmla="*/ 244083 h 256559"/>
                <a:gd name="connsiteX3" fmla="*/ 160014 w 509057"/>
                <a:gd name="connsiteY3" fmla="*/ 231716 h 256559"/>
                <a:gd name="connsiteX4" fmla="*/ 220126 w 509057"/>
                <a:gd name="connsiteY4" fmla="*/ 8872 h 256559"/>
                <a:gd name="connsiteX5" fmla="*/ 338641 w 509057"/>
                <a:gd name="connsiteY5" fmla="*/ 49460 h 256559"/>
                <a:gd name="connsiteX6" fmla="*/ 413557 w 509057"/>
                <a:gd name="connsiteY6" fmla="*/ 97582 h 256559"/>
                <a:gd name="connsiteX7" fmla="*/ 456357 w 509057"/>
                <a:gd name="connsiteY7" fmla="*/ 117745 h 256559"/>
                <a:gd name="connsiteX8" fmla="*/ 508792 w 509057"/>
                <a:gd name="connsiteY8" fmla="*/ 119356 h 256559"/>
                <a:gd name="connsiteX0" fmla="*/ 37717 w 509057"/>
                <a:gd name="connsiteY0" fmla="*/ 108293 h 261881"/>
                <a:gd name="connsiteX1" fmla="*/ 88 w 509057"/>
                <a:gd name="connsiteY1" fmla="*/ 174145 h 261881"/>
                <a:gd name="connsiteX2" fmla="*/ 47125 w 509057"/>
                <a:gd name="connsiteY2" fmla="*/ 249404 h 261881"/>
                <a:gd name="connsiteX3" fmla="*/ 160014 w 509057"/>
                <a:gd name="connsiteY3" fmla="*/ 237037 h 261881"/>
                <a:gd name="connsiteX4" fmla="*/ 220126 w 509057"/>
                <a:gd name="connsiteY4" fmla="*/ 14193 h 261881"/>
                <a:gd name="connsiteX5" fmla="*/ 295272 w 509057"/>
                <a:gd name="connsiteY5" fmla="*/ 31395 h 261881"/>
                <a:gd name="connsiteX6" fmla="*/ 413557 w 509057"/>
                <a:gd name="connsiteY6" fmla="*/ 102903 h 261881"/>
                <a:gd name="connsiteX7" fmla="*/ 456357 w 509057"/>
                <a:gd name="connsiteY7" fmla="*/ 123066 h 261881"/>
                <a:gd name="connsiteX8" fmla="*/ 508792 w 509057"/>
                <a:gd name="connsiteY8" fmla="*/ 124677 h 261881"/>
                <a:gd name="connsiteX0" fmla="*/ 37717 w 509127"/>
                <a:gd name="connsiteY0" fmla="*/ 107359 h 260947"/>
                <a:gd name="connsiteX1" fmla="*/ 88 w 509127"/>
                <a:gd name="connsiteY1" fmla="*/ 173211 h 260947"/>
                <a:gd name="connsiteX2" fmla="*/ 47125 w 509127"/>
                <a:gd name="connsiteY2" fmla="*/ 248470 h 260947"/>
                <a:gd name="connsiteX3" fmla="*/ 160014 w 509127"/>
                <a:gd name="connsiteY3" fmla="*/ 236103 h 260947"/>
                <a:gd name="connsiteX4" fmla="*/ 220126 w 509127"/>
                <a:gd name="connsiteY4" fmla="*/ 13259 h 260947"/>
                <a:gd name="connsiteX5" fmla="*/ 295272 w 509127"/>
                <a:gd name="connsiteY5" fmla="*/ 30461 h 260947"/>
                <a:gd name="connsiteX6" fmla="*/ 357796 w 509127"/>
                <a:gd name="connsiteY6" fmla="*/ 70788 h 260947"/>
                <a:gd name="connsiteX7" fmla="*/ 456357 w 509127"/>
                <a:gd name="connsiteY7" fmla="*/ 122132 h 260947"/>
                <a:gd name="connsiteX8" fmla="*/ 508792 w 509127"/>
                <a:gd name="connsiteY8" fmla="*/ 123743 h 260947"/>
                <a:gd name="connsiteX0" fmla="*/ 37717 w 508961"/>
                <a:gd name="connsiteY0" fmla="*/ 107359 h 260947"/>
                <a:gd name="connsiteX1" fmla="*/ 88 w 508961"/>
                <a:gd name="connsiteY1" fmla="*/ 173211 h 260947"/>
                <a:gd name="connsiteX2" fmla="*/ 47125 w 508961"/>
                <a:gd name="connsiteY2" fmla="*/ 248470 h 260947"/>
                <a:gd name="connsiteX3" fmla="*/ 160014 w 508961"/>
                <a:gd name="connsiteY3" fmla="*/ 236103 h 260947"/>
                <a:gd name="connsiteX4" fmla="*/ 220126 w 508961"/>
                <a:gd name="connsiteY4" fmla="*/ 13259 h 260947"/>
                <a:gd name="connsiteX5" fmla="*/ 295272 w 508961"/>
                <a:gd name="connsiteY5" fmla="*/ 30461 h 260947"/>
                <a:gd name="connsiteX6" fmla="*/ 357796 w 508961"/>
                <a:gd name="connsiteY6" fmla="*/ 70788 h 260947"/>
                <a:gd name="connsiteX7" fmla="*/ 422281 w 508961"/>
                <a:gd name="connsiteY7" fmla="*/ 106542 h 260947"/>
                <a:gd name="connsiteX8" fmla="*/ 508792 w 508961"/>
                <a:gd name="connsiteY8" fmla="*/ 123743 h 260947"/>
                <a:gd name="connsiteX0" fmla="*/ 37717 w 471927"/>
                <a:gd name="connsiteY0" fmla="*/ 107359 h 260947"/>
                <a:gd name="connsiteX1" fmla="*/ 88 w 471927"/>
                <a:gd name="connsiteY1" fmla="*/ 173211 h 260947"/>
                <a:gd name="connsiteX2" fmla="*/ 47125 w 471927"/>
                <a:gd name="connsiteY2" fmla="*/ 248470 h 260947"/>
                <a:gd name="connsiteX3" fmla="*/ 160014 w 471927"/>
                <a:gd name="connsiteY3" fmla="*/ 236103 h 260947"/>
                <a:gd name="connsiteX4" fmla="*/ 220126 w 471927"/>
                <a:gd name="connsiteY4" fmla="*/ 13259 h 260947"/>
                <a:gd name="connsiteX5" fmla="*/ 295272 w 471927"/>
                <a:gd name="connsiteY5" fmla="*/ 30461 h 260947"/>
                <a:gd name="connsiteX6" fmla="*/ 357796 w 471927"/>
                <a:gd name="connsiteY6" fmla="*/ 70788 h 260947"/>
                <a:gd name="connsiteX7" fmla="*/ 422281 w 471927"/>
                <a:gd name="connsiteY7" fmla="*/ 106542 h 260947"/>
                <a:gd name="connsiteX8" fmla="*/ 471618 w 471927"/>
                <a:gd name="connsiteY8" fmla="*/ 147129 h 260947"/>
                <a:gd name="connsiteX0" fmla="*/ 37717 w 471927"/>
                <a:gd name="connsiteY0" fmla="*/ 107924 h 266437"/>
                <a:gd name="connsiteX1" fmla="*/ 88 w 471927"/>
                <a:gd name="connsiteY1" fmla="*/ 173776 h 266437"/>
                <a:gd name="connsiteX2" fmla="*/ 47125 w 471927"/>
                <a:gd name="connsiteY2" fmla="*/ 249035 h 266437"/>
                <a:gd name="connsiteX3" fmla="*/ 138329 w 471927"/>
                <a:gd name="connsiteY3" fmla="*/ 244463 h 266437"/>
                <a:gd name="connsiteX4" fmla="*/ 220126 w 471927"/>
                <a:gd name="connsiteY4" fmla="*/ 13824 h 266437"/>
                <a:gd name="connsiteX5" fmla="*/ 295272 w 471927"/>
                <a:gd name="connsiteY5" fmla="*/ 31026 h 266437"/>
                <a:gd name="connsiteX6" fmla="*/ 357796 w 471927"/>
                <a:gd name="connsiteY6" fmla="*/ 71353 h 266437"/>
                <a:gd name="connsiteX7" fmla="*/ 422281 w 471927"/>
                <a:gd name="connsiteY7" fmla="*/ 107107 h 266437"/>
                <a:gd name="connsiteX8" fmla="*/ 471618 w 471927"/>
                <a:gd name="connsiteY8" fmla="*/ 147694 h 266437"/>
                <a:gd name="connsiteX0" fmla="*/ 34704 w 472012"/>
                <a:gd name="connsiteY0" fmla="*/ 131310 h 266437"/>
                <a:gd name="connsiteX1" fmla="*/ 173 w 472012"/>
                <a:gd name="connsiteY1" fmla="*/ 173776 h 266437"/>
                <a:gd name="connsiteX2" fmla="*/ 47210 w 472012"/>
                <a:gd name="connsiteY2" fmla="*/ 249035 h 266437"/>
                <a:gd name="connsiteX3" fmla="*/ 138414 w 472012"/>
                <a:gd name="connsiteY3" fmla="*/ 244463 h 266437"/>
                <a:gd name="connsiteX4" fmla="*/ 220211 w 472012"/>
                <a:gd name="connsiteY4" fmla="*/ 13824 h 266437"/>
                <a:gd name="connsiteX5" fmla="*/ 295357 w 472012"/>
                <a:gd name="connsiteY5" fmla="*/ 31026 h 266437"/>
                <a:gd name="connsiteX6" fmla="*/ 357881 w 472012"/>
                <a:gd name="connsiteY6" fmla="*/ 71353 h 266437"/>
                <a:gd name="connsiteX7" fmla="*/ 422366 w 472012"/>
                <a:gd name="connsiteY7" fmla="*/ 107107 h 266437"/>
                <a:gd name="connsiteX8" fmla="*/ 471703 w 472012"/>
                <a:gd name="connsiteY8" fmla="*/ 147694 h 26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012" h="266437">
                  <a:moveTo>
                    <a:pt x="34704" y="131310"/>
                  </a:moveTo>
                  <a:cubicBezTo>
                    <a:pt x="15105" y="152477"/>
                    <a:pt x="-1911" y="154155"/>
                    <a:pt x="173" y="173776"/>
                  </a:cubicBezTo>
                  <a:cubicBezTo>
                    <a:pt x="2257" y="193397"/>
                    <a:pt x="24170" y="237254"/>
                    <a:pt x="47210" y="249035"/>
                  </a:cubicBezTo>
                  <a:cubicBezTo>
                    <a:pt x="70250" y="260816"/>
                    <a:pt x="109581" y="283665"/>
                    <a:pt x="138414" y="244463"/>
                  </a:cubicBezTo>
                  <a:cubicBezTo>
                    <a:pt x="167247" y="205261"/>
                    <a:pt x="194054" y="49397"/>
                    <a:pt x="220211" y="13824"/>
                  </a:cubicBezTo>
                  <a:cubicBezTo>
                    <a:pt x="246368" y="-21749"/>
                    <a:pt x="272412" y="21438"/>
                    <a:pt x="295357" y="31026"/>
                  </a:cubicBezTo>
                  <a:cubicBezTo>
                    <a:pt x="318302" y="40614"/>
                    <a:pt x="336713" y="58673"/>
                    <a:pt x="357881" y="71353"/>
                  </a:cubicBezTo>
                  <a:cubicBezTo>
                    <a:pt x="379049" y="84033"/>
                    <a:pt x="403396" y="94384"/>
                    <a:pt x="422366" y="107107"/>
                  </a:cubicBezTo>
                  <a:cubicBezTo>
                    <a:pt x="441336" y="119830"/>
                    <a:pt x="475623" y="142206"/>
                    <a:pt x="471703" y="147694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C083834-061B-298D-746D-D480C2B7ED4A}"/>
                </a:ext>
              </a:extLst>
            </p:cNvPr>
            <p:cNvSpPr/>
            <p:nvPr/>
          </p:nvSpPr>
          <p:spPr>
            <a:xfrm flipV="1">
              <a:off x="4966609" y="2727179"/>
              <a:ext cx="957216" cy="829736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  <a:gd name="connsiteX0" fmla="*/ 37717 w 385677"/>
                <a:gd name="connsiteY0" fmla="*/ 0 h 207406"/>
                <a:gd name="connsiteX1" fmla="*/ 88 w 385677"/>
                <a:gd name="connsiteY1" fmla="*/ 65852 h 207406"/>
                <a:gd name="connsiteX2" fmla="*/ 47125 w 385677"/>
                <a:gd name="connsiteY2" fmla="*/ 141111 h 207406"/>
                <a:gd name="connsiteX3" fmla="*/ 160014 w 385677"/>
                <a:gd name="connsiteY3" fmla="*/ 159926 h 207406"/>
                <a:gd name="connsiteX4" fmla="*/ 263495 w 385677"/>
                <a:gd name="connsiteY4" fmla="*/ 178741 h 207406"/>
                <a:gd name="connsiteX5" fmla="*/ 329347 w 385677"/>
                <a:gd name="connsiteY5" fmla="*/ 188148 h 207406"/>
                <a:gd name="connsiteX6" fmla="*/ 385677 w 385677"/>
                <a:gd name="connsiteY6" fmla="*/ 205087 h 207406"/>
                <a:gd name="connsiteX7" fmla="*/ 329347 w 385677"/>
                <a:gd name="connsiteY7" fmla="*/ 131704 h 207406"/>
                <a:gd name="connsiteX8" fmla="*/ 310532 w 385677"/>
                <a:gd name="connsiteY8" fmla="*/ 141111 h 207406"/>
                <a:gd name="connsiteX0" fmla="*/ 37717 w 448918"/>
                <a:gd name="connsiteY0" fmla="*/ 0 h 235246"/>
                <a:gd name="connsiteX1" fmla="*/ 88 w 448918"/>
                <a:gd name="connsiteY1" fmla="*/ 65852 h 235246"/>
                <a:gd name="connsiteX2" fmla="*/ 47125 w 448918"/>
                <a:gd name="connsiteY2" fmla="*/ 141111 h 235246"/>
                <a:gd name="connsiteX3" fmla="*/ 160014 w 448918"/>
                <a:gd name="connsiteY3" fmla="*/ 159926 h 235246"/>
                <a:gd name="connsiteX4" fmla="*/ 263495 w 448918"/>
                <a:gd name="connsiteY4" fmla="*/ 178741 h 235246"/>
                <a:gd name="connsiteX5" fmla="*/ 329347 w 448918"/>
                <a:gd name="connsiteY5" fmla="*/ 188148 h 235246"/>
                <a:gd name="connsiteX6" fmla="*/ 385677 w 448918"/>
                <a:gd name="connsiteY6" fmla="*/ 205087 h 235246"/>
                <a:gd name="connsiteX7" fmla="*/ 447064 w 448918"/>
                <a:gd name="connsiteY7" fmla="*/ 233045 h 235246"/>
                <a:gd name="connsiteX8" fmla="*/ 310532 w 448918"/>
                <a:gd name="connsiteY8" fmla="*/ 141111 h 235246"/>
                <a:gd name="connsiteX0" fmla="*/ 37717 w 509031"/>
                <a:gd name="connsiteY0" fmla="*/ 0 h 243069"/>
                <a:gd name="connsiteX1" fmla="*/ 88 w 509031"/>
                <a:gd name="connsiteY1" fmla="*/ 65852 h 243069"/>
                <a:gd name="connsiteX2" fmla="*/ 47125 w 509031"/>
                <a:gd name="connsiteY2" fmla="*/ 141111 h 243069"/>
                <a:gd name="connsiteX3" fmla="*/ 160014 w 509031"/>
                <a:gd name="connsiteY3" fmla="*/ 159926 h 243069"/>
                <a:gd name="connsiteX4" fmla="*/ 263495 w 509031"/>
                <a:gd name="connsiteY4" fmla="*/ 178741 h 243069"/>
                <a:gd name="connsiteX5" fmla="*/ 329347 w 509031"/>
                <a:gd name="connsiteY5" fmla="*/ 188148 h 243069"/>
                <a:gd name="connsiteX6" fmla="*/ 385677 w 509031"/>
                <a:gd name="connsiteY6" fmla="*/ 205087 h 243069"/>
                <a:gd name="connsiteX7" fmla="*/ 447064 w 509031"/>
                <a:gd name="connsiteY7" fmla="*/ 233045 h 243069"/>
                <a:gd name="connsiteX8" fmla="*/ 508792 w 509031"/>
                <a:gd name="connsiteY8" fmla="*/ 16384 h 243069"/>
                <a:gd name="connsiteX0" fmla="*/ 37717 w 509031"/>
                <a:gd name="connsiteY0" fmla="*/ 109691 h 352760"/>
                <a:gd name="connsiteX1" fmla="*/ 88 w 509031"/>
                <a:gd name="connsiteY1" fmla="*/ 175543 h 352760"/>
                <a:gd name="connsiteX2" fmla="*/ 47125 w 509031"/>
                <a:gd name="connsiteY2" fmla="*/ 250802 h 352760"/>
                <a:gd name="connsiteX3" fmla="*/ 160014 w 509031"/>
                <a:gd name="connsiteY3" fmla="*/ 269617 h 352760"/>
                <a:gd name="connsiteX4" fmla="*/ 260397 w 509031"/>
                <a:gd name="connsiteY4" fmla="*/ 0 h 352760"/>
                <a:gd name="connsiteX5" fmla="*/ 329347 w 509031"/>
                <a:gd name="connsiteY5" fmla="*/ 297839 h 352760"/>
                <a:gd name="connsiteX6" fmla="*/ 385677 w 509031"/>
                <a:gd name="connsiteY6" fmla="*/ 314778 h 352760"/>
                <a:gd name="connsiteX7" fmla="*/ 447064 w 509031"/>
                <a:gd name="connsiteY7" fmla="*/ 342736 h 352760"/>
                <a:gd name="connsiteX8" fmla="*/ 508792 w 509031"/>
                <a:gd name="connsiteY8" fmla="*/ 126075 h 352760"/>
                <a:gd name="connsiteX0" fmla="*/ 37717 w 509031"/>
                <a:gd name="connsiteY0" fmla="*/ 123348 h 373960"/>
                <a:gd name="connsiteX1" fmla="*/ 88 w 509031"/>
                <a:gd name="connsiteY1" fmla="*/ 189200 h 373960"/>
                <a:gd name="connsiteX2" fmla="*/ 47125 w 509031"/>
                <a:gd name="connsiteY2" fmla="*/ 264459 h 373960"/>
                <a:gd name="connsiteX3" fmla="*/ 160014 w 509031"/>
                <a:gd name="connsiteY3" fmla="*/ 283274 h 373960"/>
                <a:gd name="connsiteX4" fmla="*/ 260397 w 509031"/>
                <a:gd name="connsiteY4" fmla="*/ 13657 h 373960"/>
                <a:gd name="connsiteX5" fmla="*/ 338641 w 509031"/>
                <a:gd name="connsiteY5" fmla="*/ 69836 h 373960"/>
                <a:gd name="connsiteX6" fmla="*/ 385677 w 509031"/>
                <a:gd name="connsiteY6" fmla="*/ 328435 h 373960"/>
                <a:gd name="connsiteX7" fmla="*/ 447064 w 509031"/>
                <a:gd name="connsiteY7" fmla="*/ 356393 h 373960"/>
                <a:gd name="connsiteX8" fmla="*/ 508792 w 509031"/>
                <a:gd name="connsiteY8" fmla="*/ 139732 h 373960"/>
                <a:gd name="connsiteX0" fmla="*/ 37717 w 509011"/>
                <a:gd name="connsiteY0" fmla="*/ 119207 h 352295"/>
                <a:gd name="connsiteX1" fmla="*/ 88 w 509011"/>
                <a:gd name="connsiteY1" fmla="*/ 185059 h 352295"/>
                <a:gd name="connsiteX2" fmla="*/ 47125 w 509011"/>
                <a:gd name="connsiteY2" fmla="*/ 260318 h 352295"/>
                <a:gd name="connsiteX3" fmla="*/ 160014 w 509011"/>
                <a:gd name="connsiteY3" fmla="*/ 279133 h 352295"/>
                <a:gd name="connsiteX4" fmla="*/ 260397 w 509011"/>
                <a:gd name="connsiteY4" fmla="*/ 9516 h 352295"/>
                <a:gd name="connsiteX5" fmla="*/ 338641 w 509011"/>
                <a:gd name="connsiteY5" fmla="*/ 65695 h 352295"/>
                <a:gd name="connsiteX6" fmla="*/ 413557 w 509011"/>
                <a:gd name="connsiteY6" fmla="*/ 113817 h 352295"/>
                <a:gd name="connsiteX7" fmla="*/ 447064 w 509011"/>
                <a:gd name="connsiteY7" fmla="*/ 352252 h 352295"/>
                <a:gd name="connsiteX8" fmla="*/ 508792 w 509011"/>
                <a:gd name="connsiteY8" fmla="*/ 135591 h 352295"/>
                <a:gd name="connsiteX0" fmla="*/ 37717 w 509057"/>
                <a:gd name="connsiteY0" fmla="*/ 119207 h 296466"/>
                <a:gd name="connsiteX1" fmla="*/ 88 w 509057"/>
                <a:gd name="connsiteY1" fmla="*/ 185059 h 296466"/>
                <a:gd name="connsiteX2" fmla="*/ 47125 w 509057"/>
                <a:gd name="connsiteY2" fmla="*/ 260318 h 296466"/>
                <a:gd name="connsiteX3" fmla="*/ 160014 w 509057"/>
                <a:gd name="connsiteY3" fmla="*/ 279133 h 296466"/>
                <a:gd name="connsiteX4" fmla="*/ 260397 w 509057"/>
                <a:gd name="connsiteY4" fmla="*/ 9516 h 296466"/>
                <a:gd name="connsiteX5" fmla="*/ 338641 w 509057"/>
                <a:gd name="connsiteY5" fmla="*/ 65695 h 296466"/>
                <a:gd name="connsiteX6" fmla="*/ 413557 w 509057"/>
                <a:gd name="connsiteY6" fmla="*/ 113817 h 296466"/>
                <a:gd name="connsiteX7" fmla="*/ 456357 w 509057"/>
                <a:gd name="connsiteY7" fmla="*/ 133980 h 296466"/>
                <a:gd name="connsiteX8" fmla="*/ 508792 w 509057"/>
                <a:gd name="connsiteY8" fmla="*/ 135591 h 296466"/>
                <a:gd name="connsiteX0" fmla="*/ 37717 w 509057"/>
                <a:gd name="connsiteY0" fmla="*/ 117304 h 271911"/>
                <a:gd name="connsiteX1" fmla="*/ 88 w 509057"/>
                <a:gd name="connsiteY1" fmla="*/ 183156 h 271911"/>
                <a:gd name="connsiteX2" fmla="*/ 47125 w 509057"/>
                <a:gd name="connsiteY2" fmla="*/ 258415 h 271911"/>
                <a:gd name="connsiteX3" fmla="*/ 160014 w 509057"/>
                <a:gd name="connsiteY3" fmla="*/ 246048 h 271911"/>
                <a:gd name="connsiteX4" fmla="*/ 260397 w 509057"/>
                <a:gd name="connsiteY4" fmla="*/ 7613 h 271911"/>
                <a:gd name="connsiteX5" fmla="*/ 338641 w 509057"/>
                <a:gd name="connsiteY5" fmla="*/ 63792 h 271911"/>
                <a:gd name="connsiteX6" fmla="*/ 413557 w 509057"/>
                <a:gd name="connsiteY6" fmla="*/ 111914 h 271911"/>
                <a:gd name="connsiteX7" fmla="*/ 456357 w 509057"/>
                <a:gd name="connsiteY7" fmla="*/ 132077 h 271911"/>
                <a:gd name="connsiteX8" fmla="*/ 508792 w 509057"/>
                <a:gd name="connsiteY8" fmla="*/ 133688 h 271911"/>
                <a:gd name="connsiteX0" fmla="*/ 37717 w 509057"/>
                <a:gd name="connsiteY0" fmla="*/ 102972 h 256559"/>
                <a:gd name="connsiteX1" fmla="*/ 88 w 509057"/>
                <a:gd name="connsiteY1" fmla="*/ 168824 h 256559"/>
                <a:gd name="connsiteX2" fmla="*/ 47125 w 509057"/>
                <a:gd name="connsiteY2" fmla="*/ 244083 h 256559"/>
                <a:gd name="connsiteX3" fmla="*/ 160014 w 509057"/>
                <a:gd name="connsiteY3" fmla="*/ 231716 h 256559"/>
                <a:gd name="connsiteX4" fmla="*/ 220126 w 509057"/>
                <a:gd name="connsiteY4" fmla="*/ 8872 h 256559"/>
                <a:gd name="connsiteX5" fmla="*/ 338641 w 509057"/>
                <a:gd name="connsiteY5" fmla="*/ 49460 h 256559"/>
                <a:gd name="connsiteX6" fmla="*/ 413557 w 509057"/>
                <a:gd name="connsiteY6" fmla="*/ 97582 h 256559"/>
                <a:gd name="connsiteX7" fmla="*/ 456357 w 509057"/>
                <a:gd name="connsiteY7" fmla="*/ 117745 h 256559"/>
                <a:gd name="connsiteX8" fmla="*/ 508792 w 509057"/>
                <a:gd name="connsiteY8" fmla="*/ 119356 h 256559"/>
                <a:gd name="connsiteX0" fmla="*/ 37717 w 509057"/>
                <a:gd name="connsiteY0" fmla="*/ 108293 h 261881"/>
                <a:gd name="connsiteX1" fmla="*/ 88 w 509057"/>
                <a:gd name="connsiteY1" fmla="*/ 174145 h 261881"/>
                <a:gd name="connsiteX2" fmla="*/ 47125 w 509057"/>
                <a:gd name="connsiteY2" fmla="*/ 249404 h 261881"/>
                <a:gd name="connsiteX3" fmla="*/ 160014 w 509057"/>
                <a:gd name="connsiteY3" fmla="*/ 237037 h 261881"/>
                <a:gd name="connsiteX4" fmla="*/ 220126 w 509057"/>
                <a:gd name="connsiteY4" fmla="*/ 14193 h 261881"/>
                <a:gd name="connsiteX5" fmla="*/ 295272 w 509057"/>
                <a:gd name="connsiteY5" fmla="*/ 31395 h 261881"/>
                <a:gd name="connsiteX6" fmla="*/ 413557 w 509057"/>
                <a:gd name="connsiteY6" fmla="*/ 102903 h 261881"/>
                <a:gd name="connsiteX7" fmla="*/ 456357 w 509057"/>
                <a:gd name="connsiteY7" fmla="*/ 123066 h 261881"/>
                <a:gd name="connsiteX8" fmla="*/ 508792 w 509057"/>
                <a:gd name="connsiteY8" fmla="*/ 124677 h 261881"/>
                <a:gd name="connsiteX0" fmla="*/ 37717 w 509127"/>
                <a:gd name="connsiteY0" fmla="*/ 107359 h 260947"/>
                <a:gd name="connsiteX1" fmla="*/ 88 w 509127"/>
                <a:gd name="connsiteY1" fmla="*/ 173211 h 260947"/>
                <a:gd name="connsiteX2" fmla="*/ 47125 w 509127"/>
                <a:gd name="connsiteY2" fmla="*/ 248470 h 260947"/>
                <a:gd name="connsiteX3" fmla="*/ 160014 w 509127"/>
                <a:gd name="connsiteY3" fmla="*/ 236103 h 260947"/>
                <a:gd name="connsiteX4" fmla="*/ 220126 w 509127"/>
                <a:gd name="connsiteY4" fmla="*/ 13259 h 260947"/>
                <a:gd name="connsiteX5" fmla="*/ 295272 w 509127"/>
                <a:gd name="connsiteY5" fmla="*/ 30461 h 260947"/>
                <a:gd name="connsiteX6" fmla="*/ 357796 w 509127"/>
                <a:gd name="connsiteY6" fmla="*/ 70788 h 260947"/>
                <a:gd name="connsiteX7" fmla="*/ 456357 w 509127"/>
                <a:gd name="connsiteY7" fmla="*/ 122132 h 260947"/>
                <a:gd name="connsiteX8" fmla="*/ 508792 w 509127"/>
                <a:gd name="connsiteY8" fmla="*/ 123743 h 260947"/>
                <a:gd name="connsiteX0" fmla="*/ 37717 w 508961"/>
                <a:gd name="connsiteY0" fmla="*/ 107359 h 260947"/>
                <a:gd name="connsiteX1" fmla="*/ 88 w 508961"/>
                <a:gd name="connsiteY1" fmla="*/ 173211 h 260947"/>
                <a:gd name="connsiteX2" fmla="*/ 47125 w 508961"/>
                <a:gd name="connsiteY2" fmla="*/ 248470 h 260947"/>
                <a:gd name="connsiteX3" fmla="*/ 160014 w 508961"/>
                <a:gd name="connsiteY3" fmla="*/ 236103 h 260947"/>
                <a:gd name="connsiteX4" fmla="*/ 220126 w 508961"/>
                <a:gd name="connsiteY4" fmla="*/ 13259 h 260947"/>
                <a:gd name="connsiteX5" fmla="*/ 295272 w 508961"/>
                <a:gd name="connsiteY5" fmla="*/ 30461 h 260947"/>
                <a:gd name="connsiteX6" fmla="*/ 357796 w 508961"/>
                <a:gd name="connsiteY6" fmla="*/ 70788 h 260947"/>
                <a:gd name="connsiteX7" fmla="*/ 422281 w 508961"/>
                <a:gd name="connsiteY7" fmla="*/ 106542 h 260947"/>
                <a:gd name="connsiteX8" fmla="*/ 508792 w 508961"/>
                <a:gd name="connsiteY8" fmla="*/ 123743 h 260947"/>
                <a:gd name="connsiteX0" fmla="*/ 37717 w 471927"/>
                <a:gd name="connsiteY0" fmla="*/ 107359 h 260947"/>
                <a:gd name="connsiteX1" fmla="*/ 88 w 471927"/>
                <a:gd name="connsiteY1" fmla="*/ 173211 h 260947"/>
                <a:gd name="connsiteX2" fmla="*/ 47125 w 471927"/>
                <a:gd name="connsiteY2" fmla="*/ 248470 h 260947"/>
                <a:gd name="connsiteX3" fmla="*/ 160014 w 471927"/>
                <a:gd name="connsiteY3" fmla="*/ 236103 h 260947"/>
                <a:gd name="connsiteX4" fmla="*/ 220126 w 471927"/>
                <a:gd name="connsiteY4" fmla="*/ 13259 h 260947"/>
                <a:gd name="connsiteX5" fmla="*/ 295272 w 471927"/>
                <a:gd name="connsiteY5" fmla="*/ 30461 h 260947"/>
                <a:gd name="connsiteX6" fmla="*/ 357796 w 471927"/>
                <a:gd name="connsiteY6" fmla="*/ 70788 h 260947"/>
                <a:gd name="connsiteX7" fmla="*/ 422281 w 471927"/>
                <a:gd name="connsiteY7" fmla="*/ 106542 h 260947"/>
                <a:gd name="connsiteX8" fmla="*/ 471618 w 471927"/>
                <a:gd name="connsiteY8" fmla="*/ 147129 h 260947"/>
                <a:gd name="connsiteX0" fmla="*/ 37717 w 471927"/>
                <a:gd name="connsiteY0" fmla="*/ 107924 h 266437"/>
                <a:gd name="connsiteX1" fmla="*/ 88 w 471927"/>
                <a:gd name="connsiteY1" fmla="*/ 173776 h 266437"/>
                <a:gd name="connsiteX2" fmla="*/ 47125 w 471927"/>
                <a:gd name="connsiteY2" fmla="*/ 249035 h 266437"/>
                <a:gd name="connsiteX3" fmla="*/ 138329 w 471927"/>
                <a:gd name="connsiteY3" fmla="*/ 244463 h 266437"/>
                <a:gd name="connsiteX4" fmla="*/ 220126 w 471927"/>
                <a:gd name="connsiteY4" fmla="*/ 13824 h 266437"/>
                <a:gd name="connsiteX5" fmla="*/ 295272 w 471927"/>
                <a:gd name="connsiteY5" fmla="*/ 31026 h 266437"/>
                <a:gd name="connsiteX6" fmla="*/ 357796 w 471927"/>
                <a:gd name="connsiteY6" fmla="*/ 71353 h 266437"/>
                <a:gd name="connsiteX7" fmla="*/ 422281 w 471927"/>
                <a:gd name="connsiteY7" fmla="*/ 107107 h 266437"/>
                <a:gd name="connsiteX8" fmla="*/ 471618 w 471927"/>
                <a:gd name="connsiteY8" fmla="*/ 147694 h 266437"/>
                <a:gd name="connsiteX0" fmla="*/ 34704 w 472012"/>
                <a:gd name="connsiteY0" fmla="*/ 131310 h 266437"/>
                <a:gd name="connsiteX1" fmla="*/ 173 w 472012"/>
                <a:gd name="connsiteY1" fmla="*/ 173776 h 266437"/>
                <a:gd name="connsiteX2" fmla="*/ 47210 w 472012"/>
                <a:gd name="connsiteY2" fmla="*/ 249035 h 266437"/>
                <a:gd name="connsiteX3" fmla="*/ 138414 w 472012"/>
                <a:gd name="connsiteY3" fmla="*/ 244463 h 266437"/>
                <a:gd name="connsiteX4" fmla="*/ 220211 w 472012"/>
                <a:gd name="connsiteY4" fmla="*/ 13824 h 266437"/>
                <a:gd name="connsiteX5" fmla="*/ 295357 w 472012"/>
                <a:gd name="connsiteY5" fmla="*/ 31026 h 266437"/>
                <a:gd name="connsiteX6" fmla="*/ 357881 w 472012"/>
                <a:gd name="connsiteY6" fmla="*/ 71353 h 266437"/>
                <a:gd name="connsiteX7" fmla="*/ 422366 w 472012"/>
                <a:gd name="connsiteY7" fmla="*/ 107107 h 266437"/>
                <a:gd name="connsiteX8" fmla="*/ 471703 w 472012"/>
                <a:gd name="connsiteY8" fmla="*/ 147694 h 266437"/>
                <a:gd name="connsiteX0" fmla="*/ 117260 w 474025"/>
                <a:gd name="connsiteY0" fmla="*/ 112213 h 266437"/>
                <a:gd name="connsiteX1" fmla="*/ 2186 w 474025"/>
                <a:gd name="connsiteY1" fmla="*/ 173776 h 266437"/>
                <a:gd name="connsiteX2" fmla="*/ 49223 w 474025"/>
                <a:gd name="connsiteY2" fmla="*/ 249035 h 266437"/>
                <a:gd name="connsiteX3" fmla="*/ 140427 w 474025"/>
                <a:gd name="connsiteY3" fmla="*/ 244463 h 266437"/>
                <a:gd name="connsiteX4" fmla="*/ 222224 w 474025"/>
                <a:gd name="connsiteY4" fmla="*/ 13824 h 266437"/>
                <a:gd name="connsiteX5" fmla="*/ 297370 w 474025"/>
                <a:gd name="connsiteY5" fmla="*/ 31026 h 266437"/>
                <a:gd name="connsiteX6" fmla="*/ 359894 w 474025"/>
                <a:gd name="connsiteY6" fmla="*/ 71353 h 266437"/>
                <a:gd name="connsiteX7" fmla="*/ 424379 w 474025"/>
                <a:gd name="connsiteY7" fmla="*/ 107107 h 266437"/>
                <a:gd name="connsiteX8" fmla="*/ 473716 w 474025"/>
                <a:gd name="connsiteY8" fmla="*/ 147694 h 266437"/>
                <a:gd name="connsiteX0" fmla="*/ 68658 w 425423"/>
                <a:gd name="connsiteY0" fmla="*/ 112213 h 274243"/>
                <a:gd name="connsiteX1" fmla="*/ 139453 w 425423"/>
                <a:gd name="connsiteY1" fmla="*/ 40099 h 274243"/>
                <a:gd name="connsiteX2" fmla="*/ 621 w 425423"/>
                <a:gd name="connsiteY2" fmla="*/ 249035 h 274243"/>
                <a:gd name="connsiteX3" fmla="*/ 91825 w 425423"/>
                <a:gd name="connsiteY3" fmla="*/ 244463 h 274243"/>
                <a:gd name="connsiteX4" fmla="*/ 173622 w 425423"/>
                <a:gd name="connsiteY4" fmla="*/ 13824 h 274243"/>
                <a:gd name="connsiteX5" fmla="*/ 248768 w 425423"/>
                <a:gd name="connsiteY5" fmla="*/ 31026 h 274243"/>
                <a:gd name="connsiteX6" fmla="*/ 311292 w 425423"/>
                <a:gd name="connsiteY6" fmla="*/ 71353 h 274243"/>
                <a:gd name="connsiteX7" fmla="*/ 375777 w 425423"/>
                <a:gd name="connsiteY7" fmla="*/ 107107 h 274243"/>
                <a:gd name="connsiteX8" fmla="*/ 425114 w 425423"/>
                <a:gd name="connsiteY8" fmla="*/ 147694 h 274243"/>
                <a:gd name="connsiteX0" fmla="*/ 78337 w 435102"/>
                <a:gd name="connsiteY0" fmla="*/ 112213 h 270686"/>
                <a:gd name="connsiteX1" fmla="*/ 9731 w 435102"/>
                <a:gd name="connsiteY1" fmla="*/ 97389 h 270686"/>
                <a:gd name="connsiteX2" fmla="*/ 10300 w 435102"/>
                <a:gd name="connsiteY2" fmla="*/ 249035 h 270686"/>
                <a:gd name="connsiteX3" fmla="*/ 101504 w 435102"/>
                <a:gd name="connsiteY3" fmla="*/ 244463 h 270686"/>
                <a:gd name="connsiteX4" fmla="*/ 183301 w 435102"/>
                <a:gd name="connsiteY4" fmla="*/ 13824 h 270686"/>
                <a:gd name="connsiteX5" fmla="*/ 258447 w 435102"/>
                <a:gd name="connsiteY5" fmla="*/ 31026 h 270686"/>
                <a:gd name="connsiteX6" fmla="*/ 320971 w 435102"/>
                <a:gd name="connsiteY6" fmla="*/ 71353 h 270686"/>
                <a:gd name="connsiteX7" fmla="*/ 385456 w 435102"/>
                <a:gd name="connsiteY7" fmla="*/ 107107 h 270686"/>
                <a:gd name="connsiteX8" fmla="*/ 434793 w 435102"/>
                <a:gd name="connsiteY8" fmla="*/ 147694 h 270686"/>
                <a:gd name="connsiteX0" fmla="*/ 3311 w 493282"/>
                <a:gd name="connsiteY0" fmla="*/ 462321 h 463241"/>
                <a:gd name="connsiteX1" fmla="*/ 67911 w 493282"/>
                <a:gd name="connsiteY1" fmla="*/ 97389 h 463241"/>
                <a:gd name="connsiteX2" fmla="*/ 68480 w 493282"/>
                <a:gd name="connsiteY2" fmla="*/ 249035 h 463241"/>
                <a:gd name="connsiteX3" fmla="*/ 159684 w 493282"/>
                <a:gd name="connsiteY3" fmla="*/ 244463 h 463241"/>
                <a:gd name="connsiteX4" fmla="*/ 241481 w 493282"/>
                <a:gd name="connsiteY4" fmla="*/ 13824 h 463241"/>
                <a:gd name="connsiteX5" fmla="*/ 316627 w 493282"/>
                <a:gd name="connsiteY5" fmla="*/ 31026 h 463241"/>
                <a:gd name="connsiteX6" fmla="*/ 379151 w 493282"/>
                <a:gd name="connsiteY6" fmla="*/ 71353 h 463241"/>
                <a:gd name="connsiteX7" fmla="*/ 443636 w 493282"/>
                <a:gd name="connsiteY7" fmla="*/ 107107 h 463241"/>
                <a:gd name="connsiteX8" fmla="*/ 492973 w 493282"/>
                <a:gd name="connsiteY8" fmla="*/ 147694 h 463241"/>
                <a:gd name="connsiteX0" fmla="*/ 4200 w 494171"/>
                <a:gd name="connsiteY0" fmla="*/ 462321 h 469066"/>
                <a:gd name="connsiteX1" fmla="*/ 50213 w 494171"/>
                <a:gd name="connsiteY1" fmla="*/ 415669 h 469066"/>
                <a:gd name="connsiteX2" fmla="*/ 69369 w 494171"/>
                <a:gd name="connsiteY2" fmla="*/ 249035 h 469066"/>
                <a:gd name="connsiteX3" fmla="*/ 160573 w 494171"/>
                <a:gd name="connsiteY3" fmla="*/ 244463 h 469066"/>
                <a:gd name="connsiteX4" fmla="*/ 242370 w 494171"/>
                <a:gd name="connsiteY4" fmla="*/ 13824 h 469066"/>
                <a:gd name="connsiteX5" fmla="*/ 317516 w 494171"/>
                <a:gd name="connsiteY5" fmla="*/ 31026 h 469066"/>
                <a:gd name="connsiteX6" fmla="*/ 380040 w 494171"/>
                <a:gd name="connsiteY6" fmla="*/ 71353 h 469066"/>
                <a:gd name="connsiteX7" fmla="*/ 444525 w 494171"/>
                <a:gd name="connsiteY7" fmla="*/ 107107 h 469066"/>
                <a:gd name="connsiteX8" fmla="*/ 493862 w 494171"/>
                <a:gd name="connsiteY8" fmla="*/ 147694 h 469066"/>
                <a:gd name="connsiteX0" fmla="*/ 4200 w 494171"/>
                <a:gd name="connsiteY0" fmla="*/ 451104 h 457849"/>
                <a:gd name="connsiteX1" fmla="*/ 50213 w 494171"/>
                <a:gd name="connsiteY1" fmla="*/ 404452 h 457849"/>
                <a:gd name="connsiteX2" fmla="*/ 69369 w 494171"/>
                <a:gd name="connsiteY2" fmla="*/ 237818 h 457849"/>
                <a:gd name="connsiteX3" fmla="*/ 67639 w 494171"/>
                <a:gd name="connsiteY3" fmla="*/ 74106 h 457849"/>
                <a:gd name="connsiteX4" fmla="*/ 242370 w 494171"/>
                <a:gd name="connsiteY4" fmla="*/ 2607 h 457849"/>
                <a:gd name="connsiteX5" fmla="*/ 317516 w 494171"/>
                <a:gd name="connsiteY5" fmla="*/ 19809 h 457849"/>
                <a:gd name="connsiteX6" fmla="*/ 380040 w 494171"/>
                <a:gd name="connsiteY6" fmla="*/ 60136 h 457849"/>
                <a:gd name="connsiteX7" fmla="*/ 444525 w 494171"/>
                <a:gd name="connsiteY7" fmla="*/ 95890 h 457849"/>
                <a:gd name="connsiteX8" fmla="*/ 493862 w 494171"/>
                <a:gd name="connsiteY8" fmla="*/ 136477 h 457849"/>
                <a:gd name="connsiteX0" fmla="*/ 4200 w 493862"/>
                <a:gd name="connsiteY0" fmla="*/ 451104 h 457849"/>
                <a:gd name="connsiteX1" fmla="*/ 50213 w 493862"/>
                <a:gd name="connsiteY1" fmla="*/ 404452 h 457849"/>
                <a:gd name="connsiteX2" fmla="*/ 69369 w 493862"/>
                <a:gd name="connsiteY2" fmla="*/ 237818 h 457849"/>
                <a:gd name="connsiteX3" fmla="*/ 67639 w 493862"/>
                <a:gd name="connsiteY3" fmla="*/ 74106 h 457849"/>
                <a:gd name="connsiteX4" fmla="*/ 242370 w 493862"/>
                <a:gd name="connsiteY4" fmla="*/ 2607 h 457849"/>
                <a:gd name="connsiteX5" fmla="*/ 317516 w 493862"/>
                <a:gd name="connsiteY5" fmla="*/ 19809 h 457849"/>
                <a:gd name="connsiteX6" fmla="*/ 380040 w 493862"/>
                <a:gd name="connsiteY6" fmla="*/ 60136 h 457849"/>
                <a:gd name="connsiteX7" fmla="*/ 493862 w 493862"/>
                <a:gd name="connsiteY7" fmla="*/ 136477 h 457849"/>
                <a:gd name="connsiteX0" fmla="*/ 4200 w 493862"/>
                <a:gd name="connsiteY0" fmla="*/ 453019 h 459764"/>
                <a:gd name="connsiteX1" fmla="*/ 50213 w 493862"/>
                <a:gd name="connsiteY1" fmla="*/ 406367 h 459764"/>
                <a:gd name="connsiteX2" fmla="*/ 69369 w 493862"/>
                <a:gd name="connsiteY2" fmla="*/ 239733 h 459764"/>
                <a:gd name="connsiteX3" fmla="*/ 67639 w 493862"/>
                <a:gd name="connsiteY3" fmla="*/ 76021 h 459764"/>
                <a:gd name="connsiteX4" fmla="*/ 242370 w 493862"/>
                <a:gd name="connsiteY4" fmla="*/ 4522 h 459764"/>
                <a:gd name="connsiteX5" fmla="*/ 317516 w 493862"/>
                <a:gd name="connsiteY5" fmla="*/ 21724 h 459764"/>
                <a:gd name="connsiteX6" fmla="*/ 493862 w 493862"/>
                <a:gd name="connsiteY6" fmla="*/ 138392 h 459764"/>
                <a:gd name="connsiteX0" fmla="*/ 4200 w 493862"/>
                <a:gd name="connsiteY0" fmla="*/ 450082 h 456827"/>
                <a:gd name="connsiteX1" fmla="*/ 50213 w 493862"/>
                <a:gd name="connsiteY1" fmla="*/ 403430 h 456827"/>
                <a:gd name="connsiteX2" fmla="*/ 69369 w 493862"/>
                <a:gd name="connsiteY2" fmla="*/ 236796 h 456827"/>
                <a:gd name="connsiteX3" fmla="*/ 67639 w 493862"/>
                <a:gd name="connsiteY3" fmla="*/ 73084 h 456827"/>
                <a:gd name="connsiteX4" fmla="*/ 242370 w 493862"/>
                <a:gd name="connsiteY4" fmla="*/ 1585 h 456827"/>
                <a:gd name="connsiteX5" fmla="*/ 493862 w 493862"/>
                <a:gd name="connsiteY5" fmla="*/ 135455 h 456827"/>
                <a:gd name="connsiteX0" fmla="*/ 4200 w 354461"/>
                <a:gd name="connsiteY0" fmla="*/ 463851 h 470596"/>
                <a:gd name="connsiteX1" fmla="*/ 50213 w 354461"/>
                <a:gd name="connsiteY1" fmla="*/ 417199 h 470596"/>
                <a:gd name="connsiteX2" fmla="*/ 69369 w 354461"/>
                <a:gd name="connsiteY2" fmla="*/ 250565 h 470596"/>
                <a:gd name="connsiteX3" fmla="*/ 67639 w 354461"/>
                <a:gd name="connsiteY3" fmla="*/ 86853 h 470596"/>
                <a:gd name="connsiteX4" fmla="*/ 242370 w 354461"/>
                <a:gd name="connsiteY4" fmla="*/ 15354 h 470596"/>
                <a:gd name="connsiteX5" fmla="*/ 354461 w 354461"/>
                <a:gd name="connsiteY5" fmla="*/ 15547 h 470596"/>
                <a:gd name="connsiteX0" fmla="*/ 4200 w 354461"/>
                <a:gd name="connsiteY0" fmla="*/ 452079 h 458824"/>
                <a:gd name="connsiteX1" fmla="*/ 50213 w 354461"/>
                <a:gd name="connsiteY1" fmla="*/ 405427 h 458824"/>
                <a:gd name="connsiteX2" fmla="*/ 69369 w 354461"/>
                <a:gd name="connsiteY2" fmla="*/ 238793 h 458824"/>
                <a:gd name="connsiteX3" fmla="*/ 67639 w 354461"/>
                <a:gd name="connsiteY3" fmla="*/ 75081 h 458824"/>
                <a:gd name="connsiteX4" fmla="*/ 242370 w 354461"/>
                <a:gd name="connsiteY4" fmla="*/ 3582 h 458824"/>
                <a:gd name="connsiteX5" fmla="*/ 354461 w 354461"/>
                <a:gd name="connsiteY5" fmla="*/ 3775 h 458824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67639 w 338972"/>
                <a:gd name="connsiteY3" fmla="*/ 115865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67639 w 338972"/>
                <a:gd name="connsiteY3" fmla="*/ 115865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89324 w 338972"/>
                <a:gd name="connsiteY3" fmla="*/ 122231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9329 h 506074"/>
                <a:gd name="connsiteX1" fmla="*/ 50213 w 338972"/>
                <a:gd name="connsiteY1" fmla="*/ 452677 h 506074"/>
                <a:gd name="connsiteX2" fmla="*/ 69369 w 338972"/>
                <a:gd name="connsiteY2" fmla="*/ 286043 h 506074"/>
                <a:gd name="connsiteX3" fmla="*/ 89324 w 338972"/>
                <a:gd name="connsiteY3" fmla="*/ 128697 h 506074"/>
                <a:gd name="connsiteX4" fmla="*/ 226526 w 338972"/>
                <a:gd name="connsiteY4" fmla="*/ 4455 h 506074"/>
                <a:gd name="connsiteX5" fmla="*/ 338972 w 338972"/>
                <a:gd name="connsiteY5" fmla="*/ 6466 h 506074"/>
                <a:gd name="connsiteX0" fmla="*/ 4200 w 315206"/>
                <a:gd name="connsiteY0" fmla="*/ 554700 h 561445"/>
                <a:gd name="connsiteX1" fmla="*/ 50213 w 315206"/>
                <a:gd name="connsiteY1" fmla="*/ 508048 h 561445"/>
                <a:gd name="connsiteX2" fmla="*/ 69369 w 315206"/>
                <a:gd name="connsiteY2" fmla="*/ 341414 h 561445"/>
                <a:gd name="connsiteX3" fmla="*/ 89324 w 315206"/>
                <a:gd name="connsiteY3" fmla="*/ 184068 h 561445"/>
                <a:gd name="connsiteX4" fmla="*/ 226526 w 315206"/>
                <a:gd name="connsiteY4" fmla="*/ 59826 h 561445"/>
                <a:gd name="connsiteX5" fmla="*/ 315206 w 315206"/>
                <a:gd name="connsiteY5" fmla="*/ 0 h 56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206" h="561445">
                  <a:moveTo>
                    <a:pt x="4200" y="554700"/>
                  </a:moveTo>
                  <a:cubicBezTo>
                    <a:pt x="-15399" y="575867"/>
                    <a:pt x="39351" y="543596"/>
                    <a:pt x="50213" y="508048"/>
                  </a:cubicBezTo>
                  <a:cubicBezTo>
                    <a:pt x="61075" y="472500"/>
                    <a:pt x="62851" y="395411"/>
                    <a:pt x="69369" y="341414"/>
                  </a:cubicBezTo>
                  <a:cubicBezTo>
                    <a:pt x="75887" y="287417"/>
                    <a:pt x="63131" y="230999"/>
                    <a:pt x="89324" y="184068"/>
                  </a:cubicBezTo>
                  <a:cubicBezTo>
                    <a:pt x="115517" y="137137"/>
                    <a:pt x="188879" y="90504"/>
                    <a:pt x="226526" y="59826"/>
                  </a:cubicBezTo>
                  <a:cubicBezTo>
                    <a:pt x="264173" y="29148"/>
                    <a:pt x="265910" y="35766"/>
                    <a:pt x="315206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81" name="Rectangle 59">
            <a:extLst>
              <a:ext uri="{FF2B5EF4-FFF2-40B4-BE49-F238E27FC236}">
                <a16:creationId xmlns:a16="http://schemas.microsoft.com/office/drawing/2014/main" id="{7E22CFAB-2EE1-34E4-BF89-D3D09EE47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087" y="2679334"/>
            <a:ext cx="579267" cy="19590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82" name="Rectangle 77">
            <a:extLst>
              <a:ext uri="{FF2B5EF4-FFF2-40B4-BE49-F238E27FC236}">
                <a16:creationId xmlns:a16="http://schemas.microsoft.com/office/drawing/2014/main" id="{7B43EB7C-11E4-A849-E57E-F0A585AC5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0238" y="2649064"/>
            <a:ext cx="469820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DTL</a:t>
            </a:r>
          </a:p>
        </p:txBody>
      </p:sp>
      <p:pic>
        <p:nvPicPr>
          <p:cNvPr id="86" name="Picture 68" descr="ring detailed">
            <a:extLst>
              <a:ext uri="{FF2B5EF4-FFF2-40B4-BE49-F238E27FC236}">
                <a16:creationId xmlns:a16="http://schemas.microsoft.com/office/drawing/2014/main" id="{2BF6D7B2-C76A-7A44-0C1E-234B9BF11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45419" y="2697030"/>
            <a:ext cx="338683" cy="221089"/>
          </a:xfrm>
          <a:prstGeom prst="rect">
            <a:avLst/>
          </a:prstGeom>
          <a:noFill/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C8AC64AA-7543-C70B-6086-D7FC18CCC0C7}"/>
              </a:ext>
            </a:extLst>
          </p:cNvPr>
          <p:cNvSpPr/>
          <p:nvPr/>
        </p:nvSpPr>
        <p:spPr>
          <a:xfrm>
            <a:off x="3127423" y="2653739"/>
            <a:ext cx="45719" cy="207464"/>
          </a:xfrm>
          <a:prstGeom prst="rect">
            <a:avLst/>
          </a:prstGeom>
          <a:noFill/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sz="1100">
              <a:solidFill>
                <a:schemeClr val="tx1"/>
              </a:solidFill>
            </a:endParaRPr>
          </a:p>
        </p:txBody>
      </p:sp>
      <p:cxnSp>
        <p:nvCxnSpPr>
          <p:cNvPr id="123" name="Straight Arrow Connector 418">
            <a:extLst>
              <a:ext uri="{FF2B5EF4-FFF2-40B4-BE49-F238E27FC236}">
                <a16:creationId xmlns:a16="http://schemas.microsoft.com/office/drawing/2014/main" id="{A0083275-883D-0E1D-060F-BD0A7B682D24}"/>
              </a:ext>
            </a:extLst>
          </p:cNvPr>
          <p:cNvCxnSpPr>
            <a:cxnSpLocks/>
          </p:cNvCxnSpPr>
          <p:nvPr/>
        </p:nvCxnSpPr>
        <p:spPr>
          <a:xfrm rot="5400000">
            <a:off x="2973980" y="3937349"/>
            <a:ext cx="803560" cy="3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7">
            <a:extLst>
              <a:ext uri="{FF2B5EF4-FFF2-40B4-BE49-F238E27FC236}">
                <a16:creationId xmlns:a16="http://schemas.microsoft.com/office/drawing/2014/main" id="{719DAAC1-0C05-4CA2-0EEE-71F9AE0B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8572" y="2679334"/>
            <a:ext cx="839930" cy="19354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3" name="Rectangle 69">
            <a:extLst>
              <a:ext uri="{FF2B5EF4-FFF2-40B4-BE49-F238E27FC236}">
                <a16:creationId xmlns:a16="http://schemas.microsoft.com/office/drawing/2014/main" id="{602C2BB6-1AB5-2985-0BC9-D44E79381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017" y="2641339"/>
            <a:ext cx="885709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44450" rIns="18288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SRF,</a:t>
            </a:r>
            <a:r>
              <a:rPr lang="en-US" sz="1100" b="1">
                <a:solidFill>
                  <a:srgbClr val="F4F4F4"/>
                </a:solidFill>
                <a:latin typeface="Arial Unicode MS" charset="0"/>
              </a:rPr>
              <a:t> </a:t>
            </a:r>
            <a:r>
              <a:rPr lang="en-US" sz="1100" b="1">
                <a:solidFill>
                  <a:srgbClr val="F4F4F4"/>
                </a:solidFill>
                <a:latin typeface="Symbol" charset="0"/>
              </a:rPr>
              <a:t>b</a:t>
            </a:r>
            <a:r>
              <a:rPr lang="en-US" sz="1100" b="1">
                <a:solidFill>
                  <a:srgbClr val="F4F4F4"/>
                </a:solidFill>
              </a:rPr>
              <a:t>=0.81</a:t>
            </a:r>
          </a:p>
        </p:txBody>
      </p:sp>
      <p:sp>
        <p:nvSpPr>
          <p:cNvPr id="148" name="Block Arc 147">
            <a:extLst>
              <a:ext uri="{FF2B5EF4-FFF2-40B4-BE49-F238E27FC236}">
                <a16:creationId xmlns:a16="http://schemas.microsoft.com/office/drawing/2014/main" id="{1733579E-4C51-C2C0-71FF-4737C3CA5A14}"/>
              </a:ext>
            </a:extLst>
          </p:cNvPr>
          <p:cNvSpPr/>
          <p:nvPr/>
        </p:nvSpPr>
        <p:spPr>
          <a:xfrm>
            <a:off x="8239704" y="2513610"/>
            <a:ext cx="573400" cy="666362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300000">
              <a:rot lat="21480000" lon="710795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9" name="Block Arc 148">
            <a:extLst>
              <a:ext uri="{FF2B5EF4-FFF2-40B4-BE49-F238E27FC236}">
                <a16:creationId xmlns:a16="http://schemas.microsoft.com/office/drawing/2014/main" id="{E184FBE8-8F21-7B8C-9C91-8B21ADBE6BF8}"/>
              </a:ext>
            </a:extLst>
          </p:cNvPr>
          <p:cNvSpPr/>
          <p:nvPr/>
        </p:nvSpPr>
        <p:spPr>
          <a:xfrm rot="5400000">
            <a:off x="7999252" y="2554483"/>
            <a:ext cx="770646" cy="631140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chemeClr val="bg2">
              <a:lumMod val="65000"/>
            </a:schemeClr>
          </a:solidFill>
          <a:ln w="12700">
            <a:noFill/>
          </a:ln>
          <a:effectLst/>
          <a:scene3d>
            <a:camera prst="perspectiveFront" fov="6000000">
              <a:rot lat="600000" lon="120000" rev="0"/>
            </a:camera>
            <a:lightRig rig="balanced" dir="t">
              <a:rot lat="0" lon="0" rev="0"/>
            </a:lightRig>
          </a:scene3d>
          <a:sp3d extrusionH="635000" contourW="6350">
            <a:bevelT w="0"/>
            <a:bevelB w="0"/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50" name="Block Arc 149">
            <a:extLst>
              <a:ext uri="{FF2B5EF4-FFF2-40B4-BE49-F238E27FC236}">
                <a16:creationId xmlns:a16="http://schemas.microsoft.com/office/drawing/2014/main" id="{F8928F7E-AADA-22DC-7687-3B2A9EE6B760}"/>
              </a:ext>
            </a:extLst>
          </p:cNvPr>
          <p:cNvSpPr/>
          <p:nvPr/>
        </p:nvSpPr>
        <p:spPr>
          <a:xfrm flipV="1">
            <a:off x="8224034" y="2468512"/>
            <a:ext cx="573399" cy="601617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300000">
              <a:rot lat="120000" lon="710795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5" name="Straight Arrow Connector 418">
            <a:extLst>
              <a:ext uri="{FF2B5EF4-FFF2-40B4-BE49-F238E27FC236}">
                <a16:creationId xmlns:a16="http://schemas.microsoft.com/office/drawing/2014/main" id="{97E734B0-AACC-4ECF-28AD-A6CA9064999B}"/>
              </a:ext>
            </a:extLst>
          </p:cNvPr>
          <p:cNvCxnSpPr>
            <a:cxnSpLocks/>
          </p:cNvCxnSpPr>
          <p:nvPr/>
        </p:nvCxnSpPr>
        <p:spPr>
          <a:xfrm rot="5400000">
            <a:off x="7493572" y="3933893"/>
            <a:ext cx="942726" cy="1"/>
          </a:xfrm>
          <a:prstGeom prst="bentConnector3">
            <a:avLst>
              <a:gd name="adj1" fmla="val 96526"/>
            </a:avLst>
          </a:prstGeom>
          <a:ln w="57150">
            <a:solidFill>
              <a:srgbClr val="55665B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" name="Picture 163">
            <a:extLst>
              <a:ext uri="{FF2B5EF4-FFF2-40B4-BE49-F238E27FC236}">
                <a16:creationId xmlns:a16="http://schemas.microsoft.com/office/drawing/2014/main" id="{CAD7BEE4-6485-BAD2-FD76-7D240FAF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5475" y="4491929"/>
            <a:ext cx="2105123" cy="13325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0A02ED-BE81-D8E5-B293-14AE870B0464}"/>
              </a:ext>
            </a:extLst>
          </p:cNvPr>
          <p:cNvSpPr txBox="1"/>
          <p:nvPr/>
        </p:nvSpPr>
        <p:spPr>
          <a:xfrm>
            <a:off x="6824544" y="5838835"/>
            <a:ext cx="218120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8xWaveforms 1MS/s (~1MB/s)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FA1199-04CD-C081-FAC2-7BE9330B2F09}"/>
              </a:ext>
            </a:extLst>
          </p:cNvPr>
          <p:cNvSpPr txBox="1"/>
          <p:nvPr/>
        </p:nvSpPr>
        <p:spPr>
          <a:xfrm>
            <a:off x="2032255" y="5823828"/>
            <a:ext cx="24870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4xWaveforms 100MS/s (~100MB/s)</a:t>
            </a:r>
          </a:p>
        </p:txBody>
      </p:sp>
      <p:pic>
        <p:nvPicPr>
          <p:cNvPr id="16" name="Picture 68" descr="ring detailed">
            <a:extLst>
              <a:ext uri="{FF2B5EF4-FFF2-40B4-BE49-F238E27FC236}">
                <a16:creationId xmlns:a16="http://schemas.microsoft.com/office/drawing/2014/main" id="{4689C1EF-E213-68D0-1A9D-47C37F5C8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9662" y="2700309"/>
            <a:ext cx="522680" cy="236012"/>
          </a:xfrm>
          <a:prstGeom prst="rect">
            <a:avLst/>
          </a:prstGeom>
          <a:noFill/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6609EE4F-9DBC-DD2B-D0D7-35E812335C32}"/>
              </a:ext>
            </a:extLst>
          </p:cNvPr>
          <p:cNvSpPr txBox="1"/>
          <p:nvPr/>
        </p:nvSpPr>
        <p:spPr>
          <a:xfrm>
            <a:off x="7578181" y="3667979"/>
            <a:ext cx="213520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800">
                <a:latin typeface="+mn-lt"/>
              </a:rPr>
              <a:t> </a:t>
            </a:r>
          </a:p>
        </p:txBody>
      </p:sp>
      <p:sp>
        <p:nvSpPr>
          <p:cNvPr id="114" name="Line 73">
            <a:extLst>
              <a:ext uri="{FF2B5EF4-FFF2-40B4-BE49-F238E27FC236}">
                <a16:creationId xmlns:a16="http://schemas.microsoft.com/office/drawing/2014/main" id="{7BD95DF1-C498-B687-F6EF-32FE953E3F2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4726" y="2872881"/>
            <a:ext cx="0" cy="2539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3CEB8FD-260D-44F5-A393-A821084018B3}"/>
              </a:ext>
            </a:extLst>
          </p:cNvPr>
          <p:cNvGrpSpPr/>
          <p:nvPr/>
        </p:nvGrpSpPr>
        <p:grpSpPr>
          <a:xfrm>
            <a:off x="493489" y="731562"/>
            <a:ext cx="8595835" cy="1196738"/>
            <a:chOff x="493706" y="3185742"/>
            <a:chExt cx="12611411" cy="1397727"/>
          </a:xfrm>
        </p:grpSpPr>
        <p:sp>
          <p:nvSpPr>
            <p:cNvPr id="139" name="Text Placeholder 2">
              <a:extLst>
                <a:ext uri="{FF2B5EF4-FFF2-40B4-BE49-F238E27FC236}">
                  <a16:creationId xmlns:a16="http://schemas.microsoft.com/office/drawing/2014/main" id="{4BF22FD1-2BDA-3924-D60E-F32FD9E0E0B0}"/>
                </a:ext>
              </a:extLst>
            </p:cNvPr>
            <p:cNvSpPr txBox="1">
              <a:spLocks/>
            </p:cNvSpPr>
            <p:nvPr/>
          </p:nvSpPr>
          <p:spPr>
            <a:xfrm>
              <a:off x="493706" y="3189259"/>
              <a:ext cx="12529905" cy="5226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27000">
                  <a:schemeClr val="tx2">
                    <a:lumMod val="40000"/>
                    <a:lumOff val="60000"/>
                  </a:schemeClr>
                </a:gs>
                <a:gs pos="82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0" name="Rectangle 35">
              <a:extLst>
                <a:ext uri="{FF2B5EF4-FFF2-40B4-BE49-F238E27FC236}">
                  <a16:creationId xmlns:a16="http://schemas.microsoft.com/office/drawing/2014/main" id="{E4C07C29-5AE5-78DD-A789-9AAB202F8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85742"/>
              <a:ext cx="12611410" cy="1397727"/>
            </a:xfrm>
            <a:prstGeom prst="rect">
              <a:avLst/>
            </a:prstGeom>
            <a:noFill/>
            <a:ln w="28575">
              <a:gradFill flip="none" rotWithShape="1">
                <a:gsLst>
                  <a:gs pos="2000">
                    <a:schemeClr val="bg1"/>
                  </a:gs>
                  <a:gs pos="36000">
                    <a:schemeClr val="tx2">
                      <a:lumMod val="40000"/>
                      <a:lumOff val="60000"/>
                    </a:schemeClr>
                  </a:gs>
                  <a:gs pos="76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Aft>
                  <a:spcPts val="500"/>
                </a:spcAft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Streaming not typical for SNS Accelerator</a:t>
              </a:r>
            </a:p>
            <a:p>
              <a:pPr marL="171450" indent="-171450" algn="l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>
                  <a:latin typeface="+mj-lt"/>
                </a:rPr>
                <a:t>Waveforms ~1ms long,  repeated at 60 Hz</a:t>
              </a:r>
            </a:p>
            <a:p>
              <a:pPr marL="171450" indent="-171450" algn="l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>
                  <a:latin typeface="+mj-lt"/>
                </a:rPr>
                <a:t>Scalars at 60 S/s</a:t>
              </a:r>
            </a:p>
          </p:txBody>
        </p:sp>
      </p:grpSp>
      <p:sp>
        <p:nvSpPr>
          <p:cNvPr id="90" name="Rectangle 57">
            <a:extLst>
              <a:ext uri="{FF2B5EF4-FFF2-40B4-BE49-F238E27FC236}">
                <a16:creationId xmlns:a16="http://schemas.microsoft.com/office/drawing/2014/main" id="{2E2DBBE9-BE76-F398-28B8-84F0ED4B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926" y="3042876"/>
            <a:ext cx="703741" cy="25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/>
              <a:t>Source</a:t>
            </a:r>
          </a:p>
        </p:txBody>
      </p: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EF82587E-697F-ED22-E043-F3098DE26CDB}"/>
              </a:ext>
            </a:extLst>
          </p:cNvPr>
          <p:cNvGrpSpPr/>
          <p:nvPr/>
        </p:nvGrpSpPr>
        <p:grpSpPr>
          <a:xfrm>
            <a:off x="1907034" y="4462438"/>
            <a:ext cx="2664283" cy="1279693"/>
            <a:chOff x="1267195" y="741788"/>
            <a:chExt cx="6326713" cy="3386961"/>
          </a:xfrm>
        </p:grpSpPr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95B18355-FC1B-C7CA-2FAC-7C23E60F8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7195" y="741788"/>
              <a:ext cx="6326713" cy="3386961"/>
            </a:xfrm>
            <a:prstGeom prst="rect">
              <a:avLst/>
            </a:prstGeom>
          </p:spPr>
        </p:pic>
        <p:pic>
          <p:nvPicPr>
            <p:cNvPr id="205" name="Picture 204">
              <a:extLst>
                <a:ext uri="{FF2B5EF4-FFF2-40B4-BE49-F238E27FC236}">
                  <a16:creationId xmlns:a16="http://schemas.microsoft.com/office/drawing/2014/main" id="{EF566CB6-55E0-31AD-6EB8-583427633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49638" y="1181417"/>
              <a:ext cx="1257300" cy="1201242"/>
            </a:xfrm>
            <a:prstGeom prst="rect">
              <a:avLst/>
            </a:prstGeom>
          </p:spPr>
        </p:pic>
      </p:grpSp>
      <p:pic>
        <p:nvPicPr>
          <p:cNvPr id="18" name="Graphic 17" descr="Database with solid fill">
            <a:extLst>
              <a:ext uri="{FF2B5EF4-FFF2-40B4-BE49-F238E27FC236}">
                <a16:creationId xmlns:a16="http://schemas.microsoft.com/office/drawing/2014/main" id="{1D626C76-8054-25D3-9D2A-EFEA7BF30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0848" y="2565673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38B1D3-8F5E-23C8-C590-6F87166D8CAE}"/>
              </a:ext>
            </a:extLst>
          </p:cNvPr>
          <p:cNvSpPr txBox="1"/>
          <p:nvPr/>
        </p:nvSpPr>
        <p:spPr>
          <a:xfrm>
            <a:off x="716433" y="3480073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Storage</a:t>
            </a:r>
          </a:p>
          <a:p>
            <a:r>
              <a:rPr lang="en-US"/>
              <a:t> (1 PB)</a:t>
            </a:r>
          </a:p>
        </p:txBody>
      </p:sp>
      <p:cxnSp>
        <p:nvCxnSpPr>
          <p:cNvPr id="41" name="Straight Arrow Connector 418">
            <a:extLst>
              <a:ext uri="{FF2B5EF4-FFF2-40B4-BE49-F238E27FC236}">
                <a16:creationId xmlns:a16="http://schemas.microsoft.com/office/drawing/2014/main" id="{EAF50AA5-3F5D-034A-8806-ED7AACFAF387}"/>
              </a:ext>
            </a:extLst>
          </p:cNvPr>
          <p:cNvCxnSpPr>
            <a:cxnSpLocks/>
            <a:endCxn id="67" idx="0"/>
          </p:cNvCxnSpPr>
          <p:nvPr/>
        </p:nvCxnSpPr>
        <p:spPr>
          <a:xfrm rot="16200000" flipH="1">
            <a:off x="10866506" y="3160004"/>
            <a:ext cx="530234" cy="440179"/>
          </a:xfrm>
          <a:prstGeom prst="bentConnector3">
            <a:avLst>
              <a:gd name="adj1" fmla="val -5555"/>
            </a:avLst>
          </a:prstGeom>
          <a:ln w="57150">
            <a:solidFill>
              <a:schemeClr val="accent3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D5AD304-0A8A-8CB5-7F71-CFEA284E3E1B}"/>
              </a:ext>
            </a:extLst>
          </p:cNvPr>
          <p:cNvSpPr txBox="1"/>
          <p:nvPr/>
        </p:nvSpPr>
        <p:spPr>
          <a:xfrm>
            <a:off x="7512566" y="4655047"/>
            <a:ext cx="111287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Phase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496F973-963D-0DBC-5AFE-C5D8FE1BCAFE}"/>
              </a:ext>
            </a:extLst>
          </p:cNvPr>
          <p:cNvSpPr txBox="1"/>
          <p:nvPr/>
        </p:nvSpPr>
        <p:spPr>
          <a:xfrm>
            <a:off x="2100726" y="4602122"/>
            <a:ext cx="181636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Beam current</a:t>
            </a:r>
          </a:p>
        </p:txBody>
      </p:sp>
      <p:pic>
        <p:nvPicPr>
          <p:cNvPr id="67" name="Graphic 66" descr="Database with solid fill">
            <a:extLst>
              <a:ext uri="{FF2B5EF4-FFF2-40B4-BE49-F238E27FC236}">
                <a16:creationId xmlns:a16="http://schemas.microsoft.com/office/drawing/2014/main" id="{8918F7D0-9AB6-C546-F5A4-1C27B75ED0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94513" y="3645211"/>
            <a:ext cx="914400" cy="91440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46EE4F2-5973-190C-D15F-801D02578834}"/>
              </a:ext>
            </a:extLst>
          </p:cNvPr>
          <p:cNvSpPr txBox="1"/>
          <p:nvPr/>
        </p:nvSpPr>
        <p:spPr>
          <a:xfrm>
            <a:off x="10804127" y="4516768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Archiver 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A7EFB1CD-1A6C-EDED-2D93-ED565E2FED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9218835" y="4516768"/>
            <a:ext cx="1525450" cy="128551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9F74B0AD-4113-18C7-6CE0-4193CAE65E16}"/>
              </a:ext>
            </a:extLst>
          </p:cNvPr>
          <p:cNvSpPr txBox="1"/>
          <p:nvPr/>
        </p:nvSpPr>
        <p:spPr>
          <a:xfrm>
            <a:off x="9124035" y="5832037"/>
            <a:ext cx="202092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40xScalars at 1S/s  </a:t>
            </a:r>
          </a:p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(~200 B/s)</a:t>
            </a:r>
          </a:p>
        </p:txBody>
      </p:sp>
      <p:cxnSp>
        <p:nvCxnSpPr>
          <p:cNvPr id="91" name="Straight Arrow Connector 418">
            <a:extLst>
              <a:ext uri="{FF2B5EF4-FFF2-40B4-BE49-F238E27FC236}">
                <a16:creationId xmlns:a16="http://schemas.microsoft.com/office/drawing/2014/main" id="{126B16F3-2398-0826-D7E4-F95212527F61}"/>
              </a:ext>
            </a:extLst>
          </p:cNvPr>
          <p:cNvCxnSpPr>
            <a:cxnSpLocks/>
            <a:stCxn id="71" idx="2"/>
          </p:cNvCxnSpPr>
          <p:nvPr/>
        </p:nvCxnSpPr>
        <p:spPr>
          <a:xfrm rot="5400000">
            <a:off x="10813210" y="4761953"/>
            <a:ext cx="414357" cy="662650"/>
          </a:xfrm>
          <a:prstGeom prst="bentConnector2">
            <a:avLst/>
          </a:prstGeom>
          <a:ln w="57150">
            <a:solidFill>
              <a:schemeClr val="accent3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418">
            <a:extLst>
              <a:ext uri="{FF2B5EF4-FFF2-40B4-BE49-F238E27FC236}">
                <a16:creationId xmlns:a16="http://schemas.microsoft.com/office/drawing/2014/main" id="{E7B2BC84-2B41-8E42-9448-32444F7ADD21}"/>
              </a:ext>
            </a:extLst>
          </p:cNvPr>
          <p:cNvCxnSpPr>
            <a:cxnSpLocks/>
          </p:cNvCxnSpPr>
          <p:nvPr/>
        </p:nvCxnSpPr>
        <p:spPr>
          <a:xfrm rot="5400000">
            <a:off x="5187523" y="3971663"/>
            <a:ext cx="942726" cy="1"/>
          </a:xfrm>
          <a:prstGeom prst="bentConnector3">
            <a:avLst>
              <a:gd name="adj1" fmla="val 96526"/>
            </a:avLst>
          </a:prstGeom>
          <a:ln w="57150">
            <a:solidFill>
              <a:schemeClr val="accent2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95">
            <a:extLst>
              <a:ext uri="{FF2B5EF4-FFF2-40B4-BE49-F238E27FC236}">
                <a16:creationId xmlns:a16="http://schemas.microsoft.com/office/drawing/2014/main" id="{EF9AE778-216C-A2B9-EB4D-D7CFBF15CE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8588" y="4585480"/>
            <a:ext cx="2046019" cy="1147429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C513A4D6-D4E3-6487-E64F-F4361A01712F}"/>
              </a:ext>
            </a:extLst>
          </p:cNvPr>
          <p:cNvSpPr txBox="1"/>
          <p:nvPr/>
        </p:nvSpPr>
        <p:spPr>
          <a:xfrm>
            <a:off x="9203446" y="4537489"/>
            <a:ext cx="1540840" cy="757130"/>
          </a:xfrm>
          <a:prstGeom prst="rect">
            <a:avLst/>
          </a:prstGeom>
          <a:solidFill>
            <a:schemeClr val="bg1">
              <a:alpha val="79759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Pressure, Temperature,</a:t>
            </a:r>
          </a:p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Flow, </a:t>
            </a:r>
            <a:r>
              <a:rPr lang="en-US" sz="1600" i="1" err="1">
                <a:latin typeface="+mn-lt"/>
              </a:rPr>
              <a:t>etc</a:t>
            </a:r>
            <a:endParaRPr lang="en-US" sz="1600" i="1">
              <a:latin typeface="+mn-lt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1AD5054-FFB0-E654-3F7A-B9DA95810848}"/>
              </a:ext>
            </a:extLst>
          </p:cNvPr>
          <p:cNvSpPr txBox="1"/>
          <p:nvPr/>
        </p:nvSpPr>
        <p:spPr>
          <a:xfrm>
            <a:off x="4910619" y="4698590"/>
            <a:ext cx="182994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Losses,</a:t>
            </a:r>
          </a:p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Magnet Settings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AB06BA5-5864-FEF6-4B8C-1B13F13E8A88}"/>
              </a:ext>
            </a:extLst>
          </p:cNvPr>
          <p:cNvSpPr txBox="1"/>
          <p:nvPr/>
        </p:nvSpPr>
        <p:spPr>
          <a:xfrm>
            <a:off x="4492256" y="5832037"/>
            <a:ext cx="23904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350xScalars at 60S/s  </a:t>
            </a:r>
          </a:p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(~20 kB/s)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89EAAF-60B9-68CF-EF92-037D618BD1EC}"/>
              </a:ext>
            </a:extLst>
          </p:cNvPr>
          <p:cNvSpPr txBox="1"/>
          <p:nvPr/>
        </p:nvSpPr>
        <p:spPr>
          <a:xfrm>
            <a:off x="4956609" y="6516368"/>
            <a:ext cx="1404552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solidFill>
                  <a:schemeClr val="bg1">
                    <a:lumMod val="75000"/>
                  </a:schemeClr>
                </a:solidFill>
                <a:latin typeface="+mn-lt"/>
              </a:rPr>
              <a:t>Each pulse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FFC3A91A-82B6-373C-3CD3-20997D7EECDB}"/>
              </a:ext>
            </a:extLst>
          </p:cNvPr>
          <p:cNvSpPr/>
          <p:nvPr/>
        </p:nvSpPr>
        <p:spPr>
          <a:xfrm rot="16200000">
            <a:off x="5552272" y="3041961"/>
            <a:ext cx="192367" cy="6857319"/>
          </a:xfrm>
          <a:prstGeom prst="leftBrace">
            <a:avLst/>
          </a:prstGeom>
          <a:ln w="28575">
            <a:solidFill>
              <a:schemeClr val="bg2">
                <a:lumMod val="8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A8CC69-5827-83B2-A953-1B44D1B17234}"/>
              </a:ext>
            </a:extLst>
          </p:cNvPr>
          <p:cNvSpPr txBox="1"/>
          <p:nvPr/>
        </p:nvSpPr>
        <p:spPr>
          <a:xfrm>
            <a:off x="9252104" y="6497341"/>
            <a:ext cx="1659429" cy="341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solidFill>
                  <a:schemeClr val="bg1">
                    <a:lumMod val="75000"/>
                  </a:schemeClr>
                </a:solidFill>
                <a:latin typeface="+mn-lt"/>
              </a:rPr>
              <a:t>Each second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DF82DCF2-BECC-5A49-8604-E8A6B3DB9F34}"/>
              </a:ext>
            </a:extLst>
          </p:cNvPr>
          <p:cNvSpPr/>
          <p:nvPr/>
        </p:nvSpPr>
        <p:spPr>
          <a:xfrm rot="16200000">
            <a:off x="9957028" y="5684702"/>
            <a:ext cx="155873" cy="1551069"/>
          </a:xfrm>
          <a:prstGeom prst="leftBrace">
            <a:avLst/>
          </a:prstGeom>
          <a:solidFill>
            <a:schemeClr val="bg1"/>
          </a:solidFill>
          <a:ln w="28575">
            <a:solidFill>
              <a:schemeClr val="bg2">
                <a:lumMod val="8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90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A1DD7-DA05-7EC5-25DD-EF8218D54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Desired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FD64B-A820-5C7A-0C2B-BAEBE737F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038546"/>
            <a:ext cx="11492432" cy="4061829"/>
          </a:xfrm>
        </p:spPr>
        <p:txBody>
          <a:bodyPr/>
          <a:lstStyle/>
          <a:p>
            <a:r>
              <a:rPr lang="en-US"/>
              <a:t>We implemented ML infrastructure on top of existing Controls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Heavily rely on one GPU server behind firewall – obviously, </a:t>
            </a:r>
            <a:r>
              <a:rPr lang="en-US" b="1">
                <a:solidFill>
                  <a:srgbClr val="FF0000"/>
                </a:solidFill>
              </a:rPr>
              <a:t>single point of failure </a:t>
            </a:r>
            <a:r>
              <a:rPr lang="en-US"/>
              <a:t>(research mode)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Lacking network speed to connect diagnostics to training – various workarounds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/>
              <a:t>Potential challenges/decisions  for future AI-friendly accelerators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Separate dedicated network?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Edge inference or not?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Real time no-FPGA turnaround for inference ~ 10mS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Distributed storage (another network?) and/or distributed training?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Virtual accelerator should be there from the design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62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8B58-456A-CBC5-189F-29F39EEFB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Dream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5A44D-23E0-3D5F-B46A-D9F43016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147350"/>
            <a:ext cx="11492432" cy="406182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Multi-source anomaly detector – voting system?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Agentic operator - propose interventions depending on anomaly and based on historical experiences. Learn patterns from operators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Global optimization - slow optimization problem where large changes may be caused by variables outside controls problem</a:t>
            </a:r>
            <a:endParaRPr lang="en-US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Continual learning</a:t>
            </a:r>
          </a:p>
          <a:p>
            <a:pPr marL="971550" lvl="1" indent="-285750"/>
            <a:r>
              <a:rPr lang="en-US"/>
              <a:t>When to re-train?</a:t>
            </a:r>
          </a:p>
          <a:p>
            <a:pPr marL="971550" lvl="1" indent="-285750"/>
            <a:r>
              <a:rPr lang="en-US"/>
              <a:t>How to forget irrelevant part while keeping important 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Robust digital twin infrastructure - where to put physics model?</a:t>
            </a:r>
          </a:p>
          <a:p>
            <a:pPr marL="971550" lvl="1" indent="-285750"/>
            <a:r>
              <a:rPr lang="en-US"/>
              <a:t>RL action</a:t>
            </a:r>
          </a:p>
          <a:p>
            <a:pPr marL="971550" lvl="1" indent="-285750"/>
            <a:r>
              <a:rPr lang="en-US"/>
              <a:t>Training only</a:t>
            </a:r>
          </a:p>
        </p:txBody>
      </p:sp>
      <p:sp>
        <p:nvSpPr>
          <p:cNvPr id="4" name="Rectangle: Rounded Corners 20">
            <a:extLst>
              <a:ext uri="{FF2B5EF4-FFF2-40B4-BE49-F238E27FC236}">
                <a16:creationId xmlns:a16="http://schemas.microsoft.com/office/drawing/2014/main" id="{84E7E48C-D5CE-68B9-A9C0-55C3C4B3E139}"/>
              </a:ext>
            </a:extLst>
          </p:cNvPr>
          <p:cNvSpPr/>
          <p:nvPr/>
        </p:nvSpPr>
        <p:spPr>
          <a:xfrm>
            <a:off x="2764367" y="3251096"/>
            <a:ext cx="2627543" cy="355807"/>
          </a:xfrm>
          <a:prstGeom prst="round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Kishan’s talk</a:t>
            </a:r>
          </a:p>
        </p:txBody>
      </p:sp>
    </p:spTree>
    <p:extLst>
      <p:ext uri="{BB962C8B-B14F-4D97-AF65-F5344CB8AC3E}">
        <p14:creationId xmlns:p14="http://schemas.microsoft.com/office/powerpoint/2010/main" val="347173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64083-1F4C-FDD3-A285-98CB345A4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Spallation Neutron Source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FE5211-B269-F0EA-0551-62A0038D2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506" y="862445"/>
            <a:ext cx="10753024" cy="599555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5794F6E-4D31-B95D-13A1-91580DB384E5}"/>
              </a:ext>
            </a:extLst>
          </p:cNvPr>
          <p:cNvGrpSpPr/>
          <p:nvPr/>
        </p:nvGrpSpPr>
        <p:grpSpPr>
          <a:xfrm>
            <a:off x="384876" y="1131386"/>
            <a:ext cx="6305036" cy="2036752"/>
            <a:chOff x="493707" y="3180715"/>
            <a:chExt cx="12611410" cy="2198001"/>
          </a:xfrm>
        </p:grpSpPr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93335A5F-035E-657E-E707-E720CDB47844}"/>
                </a:ext>
              </a:extLst>
            </p:cNvPr>
            <p:cNvSpPr txBox="1">
              <a:spLocks/>
            </p:cNvSpPr>
            <p:nvPr/>
          </p:nvSpPr>
          <p:spPr>
            <a:xfrm>
              <a:off x="493707" y="3180715"/>
              <a:ext cx="11476785" cy="424732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AFE36E74-C80F-9F82-F11A-824E5130D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85741"/>
              <a:ext cx="12611410" cy="2192975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Use-cases for AI/ML</a:t>
              </a:r>
            </a:p>
            <a:p>
              <a:pPr>
                <a:lnSpc>
                  <a:spcPct val="90000"/>
                </a:lnSpc>
              </a:pPr>
              <a:endParaRPr lang="en-US" sz="1050">
                <a:latin typeface="+mj-lt"/>
              </a:endParaRP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Anomaly detection 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Loss optimization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Errant beam prevention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Human interface with LLM/RAG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80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BFC19-5F7A-D9B3-5406-262F69296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Anticipated headwinds for SNS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C44E9-23DD-8C22-E4E7-C057BF1F5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012371"/>
            <a:ext cx="11492432" cy="406182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Cyber security </a:t>
            </a:r>
          </a:p>
          <a:p>
            <a:pPr marL="971550" lvl="1" indent="-285750"/>
            <a:r>
              <a:rPr lang="en-US"/>
              <a:t>live inference should be local</a:t>
            </a:r>
          </a:p>
          <a:p>
            <a:pPr marL="971550" lvl="1" indent="-285750"/>
            <a:r>
              <a:rPr lang="en-US"/>
              <a:t>training potentially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Data management and size of data </a:t>
            </a:r>
            <a:br>
              <a:rPr lang="en-US"/>
            </a:br>
            <a:r>
              <a:rPr lang="en-US"/>
              <a:t>Over 1 year, errant beams project accrued 1 </a:t>
            </a:r>
            <a:r>
              <a:rPr lang="en-US" err="1"/>
              <a:t>PByte</a:t>
            </a:r>
            <a:r>
              <a:rPr lang="en-US"/>
              <a:t> from 6 Beam Position Monitors and 1 Differential Beam Current Monitor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Is RL an answer to 10+ dimensional optimization problems?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Conservative approach to operations</a:t>
            </a:r>
          </a:p>
          <a:p>
            <a:pPr lvl="1"/>
            <a:r>
              <a:rPr lang="en-US"/>
              <a:t>How can you certify procedures that are not reproducible? Can they be benchmarked? Can we guarantee long-term stability?</a:t>
            </a:r>
          </a:p>
          <a:p>
            <a:pPr lvl="1"/>
            <a:r>
              <a:rPr lang="en-US"/>
              <a:t>When something goes wrong with the agent, how do you track down the cause? How can you be sure you've fixed it?</a:t>
            </a:r>
          </a:p>
          <a:p>
            <a:pPr lvl="1"/>
            <a:r>
              <a:rPr lang="en-US"/>
              <a:t>What expertise do you lose when outsourcing routine tasks to agent?</a:t>
            </a:r>
          </a:p>
        </p:txBody>
      </p:sp>
    </p:spTree>
    <p:extLst>
      <p:ext uri="{BB962C8B-B14F-4D97-AF65-F5344CB8AC3E}">
        <p14:creationId xmlns:p14="http://schemas.microsoft.com/office/powerpoint/2010/main" val="905245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F0C2-83D1-FC38-9230-44E5C4C5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3729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BB860-D203-4AD6-4E62-406541038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4DAA6-DDAA-01DD-7A52-00034DE8B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The SNS Linac is currently operating at </a:t>
            </a:r>
            <a:r>
              <a:rPr lang="en-US">
                <a:solidFill>
                  <a:schemeClr val="accent6"/>
                </a:solidFill>
              </a:rPr>
              <a:t>2.0 MW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0EFA82-204B-B6F9-3D05-3EA2351F05D3}"/>
              </a:ext>
            </a:extLst>
          </p:cNvPr>
          <p:cNvSpPr txBox="1"/>
          <p:nvPr/>
        </p:nvSpPr>
        <p:spPr>
          <a:xfrm>
            <a:off x="8974088" y="401780"/>
            <a:ext cx="2639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6"/>
                </a:solidFill>
              </a:rPr>
              <a:t>(as of April 23, 2026)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6473B7-B6D1-32D2-1055-AD6D4A365C5B}"/>
              </a:ext>
            </a:extLst>
          </p:cNvPr>
          <p:cNvSpPr txBox="1"/>
          <p:nvPr/>
        </p:nvSpPr>
        <p:spPr>
          <a:xfrm>
            <a:off x="314692" y="834909"/>
            <a:ext cx="78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Proton Power Upgrade increased SNS beam power on target from 1.4 MW to 2.0 MW, mainly through 30% increase in beam energy (1 GeV </a:t>
            </a:r>
            <a:r>
              <a:rPr lang="en-US">
                <a:sym typeface="Wingdings" panose="05000000000000000000" pitchFamily="2" charset="2"/>
              </a:rPr>
              <a:t> 1.3 GeV)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81DC6D-6210-6D1F-C842-E4B1775839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4665" y="1830447"/>
            <a:ext cx="6146932" cy="410000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D6BF0D-AED0-BBCF-7A38-CAB12A464FCD}"/>
              </a:ext>
            </a:extLst>
          </p:cNvPr>
          <p:cNvCxnSpPr>
            <a:cxnSpLocks/>
          </p:cNvCxnSpPr>
          <p:nvPr/>
        </p:nvCxnSpPr>
        <p:spPr>
          <a:xfrm>
            <a:off x="1287354" y="2333320"/>
            <a:ext cx="5512657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1050B0-9C28-4E69-9F83-9AB200A10DB3}"/>
              </a:ext>
            </a:extLst>
          </p:cNvPr>
          <p:cNvCxnSpPr>
            <a:cxnSpLocks/>
          </p:cNvCxnSpPr>
          <p:nvPr/>
        </p:nvCxnSpPr>
        <p:spPr>
          <a:xfrm>
            <a:off x="1287354" y="3364032"/>
            <a:ext cx="5512657" cy="524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481D2E4-29FA-A439-4D37-B54F3DE1956B}"/>
              </a:ext>
            </a:extLst>
          </p:cNvPr>
          <p:cNvSpPr txBox="1"/>
          <p:nvPr/>
        </p:nvSpPr>
        <p:spPr>
          <a:xfrm>
            <a:off x="1287807" y="3093748"/>
            <a:ext cx="236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1.4 MW baseline 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0C0748-0F92-445C-9095-D0080B84436A}"/>
              </a:ext>
            </a:extLst>
          </p:cNvPr>
          <p:cNvSpPr txBox="1"/>
          <p:nvPr/>
        </p:nvSpPr>
        <p:spPr>
          <a:xfrm>
            <a:off x="1287807" y="2072354"/>
            <a:ext cx="236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2 MW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5D9C18-6D2F-7FD4-E43A-4FE0B6470899}"/>
              </a:ext>
            </a:extLst>
          </p:cNvPr>
          <p:cNvCxnSpPr>
            <a:cxnSpLocks/>
          </p:cNvCxnSpPr>
          <p:nvPr/>
        </p:nvCxnSpPr>
        <p:spPr>
          <a:xfrm>
            <a:off x="5806620" y="2695752"/>
            <a:ext cx="428507" cy="140442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0B03D4A-2705-7F74-21E4-13C93324FC20}"/>
              </a:ext>
            </a:extLst>
          </p:cNvPr>
          <p:cNvSpPr txBox="1"/>
          <p:nvPr/>
        </p:nvSpPr>
        <p:spPr>
          <a:xfrm>
            <a:off x="4573101" y="2315178"/>
            <a:ext cx="160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</a:rPr>
              <a:t>Completed PPU installation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C1F2390-7D31-A99C-5B61-5748DE7B4D6C}"/>
              </a:ext>
            </a:extLst>
          </p:cNvPr>
          <p:cNvCxnSpPr>
            <a:cxnSpLocks/>
          </p:cNvCxnSpPr>
          <p:nvPr/>
        </p:nvCxnSpPr>
        <p:spPr>
          <a:xfrm flipH="1">
            <a:off x="6821597" y="834909"/>
            <a:ext cx="2074359" cy="1538175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758EBC7-9463-8488-2DE1-96E4DDCB54F1}"/>
              </a:ext>
            </a:extLst>
          </p:cNvPr>
          <p:cNvSpPr txBox="1"/>
          <p:nvPr/>
        </p:nvSpPr>
        <p:spPr>
          <a:xfrm>
            <a:off x="7259681" y="2650931"/>
            <a:ext cx="46643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Cost of improved performance is tighter constraints on activation, unplanned downtime, maintenance schedules</a:t>
            </a:r>
          </a:p>
          <a:p>
            <a:endParaRPr lang="en-US"/>
          </a:p>
          <a:p>
            <a:r>
              <a:rPr lang="en-US"/>
              <a:t>Even a 20-year-old, relatively stable machine has a shifting “machine state”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BF10D-B85A-9D0D-FB61-BDC1FF12E225}"/>
              </a:ext>
            </a:extLst>
          </p:cNvPr>
          <p:cNvSpPr txBox="1"/>
          <p:nvPr/>
        </p:nvSpPr>
        <p:spPr>
          <a:xfrm rot="20367452">
            <a:off x="7832484" y="1373163"/>
            <a:ext cx="3518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2.8 MW 10Hz equivalent</a:t>
            </a:r>
          </a:p>
        </p:txBody>
      </p:sp>
    </p:spTree>
    <p:extLst>
      <p:ext uri="{BB962C8B-B14F-4D97-AF65-F5344CB8AC3E}">
        <p14:creationId xmlns:p14="http://schemas.microsoft.com/office/powerpoint/2010/main" val="381060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5F25-4586-6013-A636-08482294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Challenges to SNS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3F8B0-9CF5-CA1F-2CE0-92C4F5D51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368203"/>
            <a:ext cx="6005897" cy="4061829"/>
          </a:xfrm>
        </p:spPr>
        <p:txBody>
          <a:bodyPr/>
          <a:lstStyle/>
          <a:p>
            <a:r>
              <a:rPr lang="en-US"/>
              <a:t>(1) Maintenance! Our goal is to reduce activation and reduce failures</a:t>
            </a:r>
          </a:p>
          <a:p>
            <a:r>
              <a:rPr lang="en-US"/>
              <a:t>Predicting hardware failures on both long and short time scales gives us…</a:t>
            </a:r>
          </a:p>
          <a:p>
            <a:pPr marL="285750" indent="-285750">
              <a:buFontTx/>
              <a:buChar char="-"/>
            </a:pPr>
            <a:r>
              <a:rPr lang="en-US"/>
              <a:t>More lead-time to schedule maintenance or intervene</a:t>
            </a:r>
          </a:p>
          <a:p>
            <a:pPr marL="285750" indent="-285750">
              <a:buFontTx/>
              <a:buChar char="-"/>
            </a:pPr>
            <a:r>
              <a:rPr lang="en-US"/>
              <a:t>Fewer instances of spilled beam loss</a:t>
            </a:r>
          </a:p>
          <a:p>
            <a:r>
              <a:rPr lang="en-US"/>
              <a:t>(2) Beam physics in linac does not operate as designed; empirical intervention has been more successful than model-based interventions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0377A6-140E-5891-4209-757586DDC852}"/>
              </a:ext>
            </a:extLst>
          </p:cNvPr>
          <p:cNvSpPr txBox="1"/>
          <p:nvPr/>
        </p:nvSpPr>
        <p:spPr>
          <a:xfrm>
            <a:off x="6689558" y="5294614"/>
            <a:ext cx="5265558" cy="537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SNS Systems downtime: interruptions in Neutron Production can lead to rescheduling of experiments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40CAFC-658E-54BC-6754-C8CD64C1193F}"/>
              </a:ext>
            </a:extLst>
          </p:cNvPr>
          <p:cNvGrpSpPr/>
          <p:nvPr/>
        </p:nvGrpSpPr>
        <p:grpSpPr>
          <a:xfrm>
            <a:off x="6408567" y="1368203"/>
            <a:ext cx="5599877" cy="3883715"/>
            <a:chOff x="3872110" y="819732"/>
            <a:chExt cx="7547226" cy="51350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0E31B34-1F97-58C8-96AB-0979DC726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2110" y="1136496"/>
              <a:ext cx="7547226" cy="4818286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5A3EF74-C99E-33DC-2CB6-98C87201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507278" y="1085935"/>
              <a:ext cx="425115" cy="101122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53BDB4-0788-77DE-A381-312F67DCCBF2}"/>
                </a:ext>
              </a:extLst>
            </p:cNvPr>
            <p:cNvCxnSpPr>
              <a:cxnSpLocks/>
            </p:cNvCxnSpPr>
            <p:nvPr/>
          </p:nvCxnSpPr>
          <p:spPr>
            <a:xfrm>
              <a:off x="4507279" y="1189240"/>
              <a:ext cx="425115" cy="101122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4364051-6575-6FC4-037E-7F65C7724E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3232" y="819732"/>
              <a:ext cx="0" cy="748002"/>
            </a:xfrm>
            <a:prstGeom prst="line">
              <a:avLst/>
            </a:prstGeom>
            <a:ln w="57150">
              <a:solidFill>
                <a:srgbClr val="156082"/>
              </a:solidFill>
              <a:miter lim="800000"/>
            </a:ln>
            <a:effectLst>
              <a:outerShdw blurRad="255349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F06F81C-2403-4278-3716-A2525FAA28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69664" y="997455"/>
              <a:ext cx="0" cy="465102"/>
            </a:xfrm>
            <a:prstGeom prst="line">
              <a:avLst/>
            </a:prstGeom>
            <a:ln w="57150">
              <a:solidFill>
                <a:srgbClr val="196922"/>
              </a:solidFill>
              <a:miter lim="800000"/>
            </a:ln>
            <a:effectLst>
              <a:outerShdw blurRad="255349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39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901F-1E96-AA02-F89D-B25CAE45B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79" y="240479"/>
            <a:ext cx="11492432" cy="886397"/>
          </a:xfrm>
        </p:spPr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Pulse structure and timing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4C8284-0E94-1918-BEAA-9FA0F9997EE1}"/>
              </a:ext>
            </a:extLst>
          </p:cNvPr>
          <p:cNvGrpSpPr/>
          <p:nvPr/>
        </p:nvGrpSpPr>
        <p:grpSpPr>
          <a:xfrm>
            <a:off x="5696464" y="263524"/>
            <a:ext cx="6305036" cy="2344528"/>
            <a:chOff x="493707" y="3180715"/>
            <a:chExt cx="12611410" cy="2530144"/>
          </a:xfrm>
        </p:grpSpPr>
        <p:sp>
          <p:nvSpPr>
            <p:cNvPr id="18" name="Text Placeholder 2">
              <a:extLst>
                <a:ext uri="{FF2B5EF4-FFF2-40B4-BE49-F238E27FC236}">
                  <a16:creationId xmlns:a16="http://schemas.microsoft.com/office/drawing/2014/main" id="{6EF731E7-4464-3105-4F38-0AD48222F3EA}"/>
                </a:ext>
              </a:extLst>
            </p:cNvPr>
            <p:cNvSpPr txBox="1">
              <a:spLocks/>
            </p:cNvSpPr>
            <p:nvPr/>
          </p:nvSpPr>
          <p:spPr>
            <a:xfrm>
              <a:off x="493707" y="3180715"/>
              <a:ext cx="11476785" cy="424732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Rectangle 35">
              <a:extLst>
                <a:ext uri="{FF2B5EF4-FFF2-40B4-BE49-F238E27FC236}">
                  <a16:creationId xmlns:a16="http://schemas.microsoft.com/office/drawing/2014/main" id="{8233BDB9-4916-07A1-5080-075627B13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85741"/>
              <a:ext cx="12611410" cy="2525118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Time scale for use cases</a:t>
              </a:r>
            </a:p>
            <a:p>
              <a:pPr>
                <a:lnSpc>
                  <a:spcPct val="90000"/>
                </a:lnSpc>
              </a:pPr>
              <a:endParaRPr lang="en-US" sz="1050">
                <a:latin typeface="+mj-lt"/>
              </a:endParaRP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Anomaly detection in Target support loops (min/</a:t>
              </a:r>
              <a:r>
                <a:rPr lang="en-US" sz="2000" err="1">
                  <a:solidFill>
                    <a:srgbClr val="000000"/>
                  </a:solidFill>
                  <a:latin typeface="+mj-lt"/>
                </a:rPr>
                <a:t>hr</a:t>
              </a:r>
              <a:r>
                <a:rPr lang="en-US" sz="2000">
                  <a:solidFill>
                    <a:srgbClr val="000000"/>
                  </a:solidFill>
                  <a:latin typeface="+mj-lt"/>
                </a:rPr>
                <a:t>/days)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Optimization of beam losses (sec/min/</a:t>
              </a:r>
              <a:r>
                <a:rPr lang="en-US" sz="2000" err="1">
                  <a:solidFill>
                    <a:srgbClr val="000000"/>
                  </a:solidFill>
                  <a:latin typeface="+mj-lt"/>
                </a:rPr>
                <a:t>hr</a:t>
              </a:r>
              <a:r>
                <a:rPr lang="en-US" sz="2000">
                  <a:solidFill>
                    <a:srgbClr val="000000"/>
                  </a:solidFill>
                  <a:latin typeface="+mj-lt"/>
                </a:rPr>
                <a:t>)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Errant beam prevention (</a:t>
              </a:r>
              <a:r>
                <a:rPr lang="en-US" sz="2000" err="1">
                  <a:solidFill>
                    <a:srgbClr val="000000"/>
                  </a:solidFill>
                  <a:latin typeface="+mj-lt"/>
                </a:rPr>
                <a:t>ms</a:t>
              </a:r>
              <a:r>
                <a:rPr lang="en-US" sz="2000">
                  <a:solidFill>
                    <a:srgbClr val="000000"/>
                  </a:solidFill>
                  <a:latin typeface="+mj-lt"/>
                </a:rPr>
                <a:t>)</a:t>
              </a:r>
            </a:p>
            <a:p>
              <a:pPr marL="460375" lvl="1" indent="-338138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+mj-lt"/>
                </a:rPr>
                <a:t>Human interface with LLM/RAG (s)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327215A-A8E4-C2BA-1759-20A651AD1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18" y="3319465"/>
            <a:ext cx="3975954" cy="30592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C0584E-28C9-0223-FA16-107F7AD83850}"/>
              </a:ext>
            </a:extLst>
          </p:cNvPr>
          <p:cNvSpPr txBox="1"/>
          <p:nvPr/>
        </p:nvSpPr>
        <p:spPr>
          <a:xfrm>
            <a:off x="4732018" y="5420736"/>
            <a:ext cx="2657779" cy="841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solidFill>
                  <a:srgbClr val="7030A0"/>
                </a:solidFill>
                <a:latin typeface="+mn-lt"/>
              </a:rPr>
              <a:t>AP physics model</a:t>
            </a:r>
            <a:br>
              <a:rPr lang="en-US">
                <a:solidFill>
                  <a:srgbClr val="7030A0"/>
                </a:solidFill>
                <a:latin typeface="+mn-lt"/>
              </a:rPr>
            </a:br>
            <a:r>
              <a:rPr lang="en-US">
                <a:solidFill>
                  <a:srgbClr val="7030A0"/>
                </a:solidFill>
                <a:latin typeface="+mn-lt"/>
              </a:rPr>
              <a:t>works with one bunch </a:t>
            </a:r>
            <a:br>
              <a:rPr lang="en-US">
                <a:solidFill>
                  <a:srgbClr val="7030A0"/>
                </a:solidFill>
                <a:latin typeface="+mn-lt"/>
              </a:rPr>
            </a:br>
            <a:r>
              <a:rPr lang="en-US">
                <a:solidFill>
                  <a:srgbClr val="7030A0"/>
                </a:solidFill>
                <a:latin typeface="+mn-lt"/>
              </a:rPr>
              <a:t>doesn’t have halo details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09CD4-7589-4234-712B-6C86173C7971}"/>
              </a:ext>
            </a:extLst>
          </p:cNvPr>
          <p:cNvSpPr txBox="1"/>
          <p:nvPr/>
        </p:nvSpPr>
        <p:spPr>
          <a:xfrm>
            <a:off x="2976878" y="1016347"/>
            <a:ext cx="211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Macro-pulses 60Hz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AE9353-C4BA-A88A-53F3-F4C8ACF87492}"/>
              </a:ext>
            </a:extLst>
          </p:cNvPr>
          <p:cNvGrpSpPr/>
          <p:nvPr/>
        </p:nvGrpSpPr>
        <p:grpSpPr>
          <a:xfrm>
            <a:off x="647700" y="895008"/>
            <a:ext cx="3355842" cy="1230556"/>
            <a:chOff x="647700" y="1471470"/>
            <a:chExt cx="3355842" cy="123055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5BAAC38-FB41-D7C7-F615-3F59F2088813}"/>
                </a:ext>
              </a:extLst>
            </p:cNvPr>
            <p:cNvGrpSpPr/>
            <p:nvPr/>
          </p:nvGrpSpPr>
          <p:grpSpPr>
            <a:xfrm>
              <a:off x="647700" y="1868961"/>
              <a:ext cx="3355842" cy="833065"/>
              <a:chOff x="647700" y="1866900"/>
              <a:chExt cx="3355842" cy="833065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C1ABA56-77BF-E0AF-01E1-3B98D6F2C073}"/>
                  </a:ext>
                </a:extLst>
              </p:cNvPr>
              <p:cNvGrpSpPr/>
              <p:nvPr/>
            </p:nvGrpSpPr>
            <p:grpSpPr>
              <a:xfrm>
                <a:off x="647700" y="2069172"/>
                <a:ext cx="3355842" cy="630793"/>
                <a:chOff x="647700" y="2069172"/>
                <a:chExt cx="3355842" cy="630793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D0AA908-007C-2932-41F3-550FEFA42C90}"/>
                    </a:ext>
                  </a:extLst>
                </p:cNvPr>
                <p:cNvSpPr/>
                <p:nvPr/>
              </p:nvSpPr>
              <p:spPr>
                <a:xfrm>
                  <a:off x="647700" y="2077665"/>
                  <a:ext cx="190500" cy="6223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00454D"/>
                    </a:solidFill>
                  </a:endParaRP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8FE5E2BA-99F2-8C61-71DC-8C1DB697CEC5}"/>
                    </a:ext>
                  </a:extLst>
                </p:cNvPr>
                <p:cNvSpPr/>
                <p:nvPr/>
              </p:nvSpPr>
              <p:spPr>
                <a:xfrm>
                  <a:off x="3021706" y="2077665"/>
                  <a:ext cx="190500" cy="622300"/>
                </a:xfrm>
                <a:prstGeom prst="rect">
                  <a:avLst/>
                </a:prstGeom>
                <a:pattFill prst="wdDnDiag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00454D"/>
                    </a:solidFill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82BECDD5-0B51-B713-550D-A39C3D7F154E}"/>
                    </a:ext>
                  </a:extLst>
                </p:cNvPr>
                <p:cNvSpPr/>
                <p:nvPr/>
              </p:nvSpPr>
              <p:spPr>
                <a:xfrm>
                  <a:off x="1439036" y="2077665"/>
                  <a:ext cx="190500" cy="6223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00454D"/>
                    </a:solidFill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65204064-0CF2-004C-5D1B-0E285F896252}"/>
                    </a:ext>
                  </a:extLst>
                </p:cNvPr>
                <p:cNvSpPr/>
                <p:nvPr/>
              </p:nvSpPr>
              <p:spPr>
                <a:xfrm>
                  <a:off x="2230371" y="2077665"/>
                  <a:ext cx="190500" cy="6223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00454D"/>
                    </a:solidFill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AF96624-907D-A4BA-7404-C7276E5FCBEF}"/>
                    </a:ext>
                  </a:extLst>
                </p:cNvPr>
                <p:cNvSpPr/>
                <p:nvPr/>
              </p:nvSpPr>
              <p:spPr>
                <a:xfrm>
                  <a:off x="3813042" y="2069172"/>
                  <a:ext cx="190500" cy="6223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00454D"/>
                    </a:solidFill>
                  </a:endParaRPr>
                </a:p>
              </p:txBody>
            </p:sp>
          </p:grp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30B83140-2611-6A03-B0C5-324D6B02E5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9036" y="1866900"/>
                <a:ext cx="791335" cy="0"/>
              </a:xfrm>
              <a:prstGeom prst="straightConnector1">
                <a:avLst/>
              </a:prstGeom>
              <a:ln w="2540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F14D86-17E0-59A5-5409-DEB4F3ADC778}"/>
                </a:ext>
              </a:extLst>
            </p:cNvPr>
            <p:cNvSpPr txBox="1"/>
            <p:nvPr/>
          </p:nvSpPr>
          <p:spPr>
            <a:xfrm>
              <a:off x="1299139" y="1471470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00454D"/>
                  </a:solidFill>
                </a:rPr>
                <a:t>16.67mS</a:t>
              </a:r>
            </a:p>
          </p:txBody>
        </p:sp>
      </p:grpSp>
      <p:sp>
        <p:nvSpPr>
          <p:cNvPr id="21" name="Triangle 20">
            <a:extLst>
              <a:ext uri="{FF2B5EF4-FFF2-40B4-BE49-F238E27FC236}">
                <a16:creationId xmlns:a16="http://schemas.microsoft.com/office/drawing/2014/main" id="{7F0D928F-24CB-5217-3C57-DC0C71940BEA}"/>
              </a:ext>
            </a:extLst>
          </p:cNvPr>
          <p:cNvSpPr/>
          <p:nvPr/>
        </p:nvSpPr>
        <p:spPr>
          <a:xfrm>
            <a:off x="554427" y="2179155"/>
            <a:ext cx="2657779" cy="1063998"/>
          </a:xfrm>
          <a:prstGeom prst="triangle">
            <a:avLst>
              <a:gd name="adj" fmla="val 67534"/>
            </a:avLst>
          </a:prstGeom>
          <a:solidFill>
            <a:schemeClr val="accent1">
              <a:alpha val="2390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8EA323-0D3E-3A5D-07A3-C679B042C06A}"/>
              </a:ext>
            </a:extLst>
          </p:cNvPr>
          <p:cNvSpPr txBox="1"/>
          <p:nvPr/>
        </p:nvSpPr>
        <p:spPr>
          <a:xfrm>
            <a:off x="1880637" y="4936474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7030A0"/>
                </a:solidFill>
              </a:rPr>
              <a:t>RF bunches  402.5MHz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61FD5D-0E1A-752B-ABD8-EAF6F823490E}"/>
              </a:ext>
            </a:extLst>
          </p:cNvPr>
          <p:cNvSpPr txBox="1"/>
          <p:nvPr/>
        </p:nvSpPr>
        <p:spPr>
          <a:xfrm>
            <a:off x="3672902" y="3024853"/>
            <a:ext cx="218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454D"/>
                </a:solidFill>
              </a:rPr>
              <a:t>Empty RF only pulse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A45D5FD-930A-350D-CDA5-19F069B05BD0}"/>
              </a:ext>
            </a:extLst>
          </p:cNvPr>
          <p:cNvCxnSpPr>
            <a:cxnSpLocks/>
          </p:cNvCxnSpPr>
          <p:nvPr/>
        </p:nvCxnSpPr>
        <p:spPr>
          <a:xfrm flipH="1" flipV="1">
            <a:off x="3189682" y="2181509"/>
            <a:ext cx="581588" cy="87168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2A03567-5F45-B719-BE42-08E4302F04FA}"/>
              </a:ext>
            </a:extLst>
          </p:cNvPr>
          <p:cNvSpPr txBox="1"/>
          <p:nvPr/>
        </p:nvSpPr>
        <p:spPr>
          <a:xfrm>
            <a:off x="5332946" y="4415387"/>
            <a:ext cx="6380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The only way we can affect current macro-pulse is MPS trip!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B82CD-A2AC-9812-D15B-EF307BB8A90A}"/>
              </a:ext>
            </a:extLst>
          </p:cNvPr>
          <p:cNvSpPr txBox="1"/>
          <p:nvPr/>
        </p:nvSpPr>
        <p:spPr>
          <a:xfrm>
            <a:off x="3189682" y="3570531"/>
            <a:ext cx="266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Mini-pulses (turns) 1MHz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C69546-6B0D-A4C5-0E29-5A0B762FF183}"/>
              </a:ext>
            </a:extLst>
          </p:cNvPr>
          <p:cNvSpPr txBox="1"/>
          <p:nvPr/>
        </p:nvSpPr>
        <p:spPr>
          <a:xfrm>
            <a:off x="5332946" y="3977501"/>
            <a:ext cx="5329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The fastest optics change can be applied at ~ 2Hz</a:t>
            </a:r>
          </a:p>
        </p:txBody>
      </p:sp>
    </p:spTree>
    <p:extLst>
      <p:ext uri="{BB962C8B-B14F-4D97-AF65-F5344CB8AC3E}">
        <p14:creationId xmlns:p14="http://schemas.microsoft.com/office/powerpoint/2010/main" val="425028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C8EC7-DF68-6F5F-CF67-E50C0732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88441"/>
            <a:ext cx="5666233" cy="53949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945200"/>
                </a:solidFill>
              </a:rPr>
              <a:t>Target Anomaly Detection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859D74-C2C5-92AD-08EF-AB4A2A4CF070}"/>
              </a:ext>
            </a:extLst>
          </p:cNvPr>
          <p:cNvGrpSpPr/>
          <p:nvPr/>
        </p:nvGrpSpPr>
        <p:grpSpPr>
          <a:xfrm>
            <a:off x="429717" y="4674699"/>
            <a:ext cx="11233216" cy="1542269"/>
            <a:chOff x="493705" y="3187055"/>
            <a:chExt cx="12611410" cy="1730091"/>
          </a:xfrm>
        </p:grpSpPr>
        <p:sp>
          <p:nvSpPr>
            <p:cNvPr id="30" name="Rectangle 35">
              <a:extLst>
                <a:ext uri="{FF2B5EF4-FFF2-40B4-BE49-F238E27FC236}">
                  <a16:creationId xmlns:a16="http://schemas.microsoft.com/office/drawing/2014/main" id="{D44F655A-14C8-6E3E-F3F3-652A15F61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5" y="3691478"/>
              <a:ext cx="12611410" cy="1225668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Flag anomalies using  reconstruction (autoencoders, PCA) and tree-based (Isolation Forest) ML</a:t>
              </a:r>
            </a:p>
            <a:p>
              <a:pPr marL="342900" indent="-34290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kumimoji="0" lang="en-US" altLang="ja-JP" sz="2000" b="0" i="0" u="non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Calibri"/>
                </a:rPr>
                <a:t>STAR system</a:t>
              </a: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 (System Tracking And Reliability)</a:t>
              </a:r>
              <a:endParaRPr kumimoji="0" lang="en-US" altLang="ja-JP" sz="2000" b="0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endParaRPr>
            </a:p>
          </p:txBody>
        </p:sp>
        <p:sp>
          <p:nvSpPr>
            <p:cNvPr id="19" name="Text Placeholder 2">
              <a:extLst>
                <a:ext uri="{FF2B5EF4-FFF2-40B4-BE49-F238E27FC236}">
                  <a16:creationId xmlns:a16="http://schemas.microsoft.com/office/drawing/2014/main" id="{4DC24CA4-1FFE-5A9C-E3FF-6D4A7C64A23B}"/>
                </a:ext>
              </a:extLst>
            </p:cNvPr>
            <p:cNvSpPr txBox="1">
              <a:spLocks/>
            </p:cNvSpPr>
            <p:nvPr/>
          </p:nvSpPr>
          <p:spPr>
            <a:xfrm>
              <a:off x="493705" y="3187055"/>
              <a:ext cx="12611410" cy="47645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</a:rPr>
                <a:t>Automatically detect anomalies</a:t>
              </a:r>
            </a:p>
          </p:txBody>
        </p:sp>
      </p:grpSp>
      <p:sp>
        <p:nvSpPr>
          <p:cNvPr id="47" name="Rectangle: Rounded Corners 178">
            <a:extLst>
              <a:ext uri="{FF2B5EF4-FFF2-40B4-BE49-F238E27FC236}">
                <a16:creationId xmlns:a16="http://schemas.microsoft.com/office/drawing/2014/main" id="{2197BDB7-B6A8-4FBD-60A3-5DBDB04FE494}"/>
              </a:ext>
            </a:extLst>
          </p:cNvPr>
          <p:cNvSpPr/>
          <p:nvPr/>
        </p:nvSpPr>
        <p:spPr>
          <a:xfrm>
            <a:off x="1026651" y="1816716"/>
            <a:ext cx="2903982" cy="424733"/>
          </a:xfrm>
          <a:prstGeom prst="roundRect">
            <a:avLst/>
          </a:prstGeom>
          <a:solidFill>
            <a:srgbClr val="5A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>
                <a:solidFill>
                  <a:schemeClr val="bg1"/>
                </a:solidFill>
              </a:rPr>
              <a:t>&gt; 30 interdependent systems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353055B-B239-37B4-3CE8-A9ADF3D9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71" y="1001147"/>
            <a:ext cx="792805" cy="843806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2DD0CB7-A2CD-9CBF-7BD6-D985872637E9}"/>
              </a:ext>
            </a:extLst>
          </p:cNvPr>
          <p:cNvSpPr txBox="1"/>
          <p:nvPr/>
        </p:nvSpPr>
        <p:spPr>
          <a:xfrm>
            <a:off x="1950576" y="1459255"/>
            <a:ext cx="179568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latin typeface="+mn-lt"/>
              </a:rPr>
              <a:t>Target systems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5AE5B68-1947-B20A-9734-5E9BB8620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674" y="2656286"/>
            <a:ext cx="466725" cy="9525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D95EBF1-F2BC-1089-B0BB-BE4D51F32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755" y="2756188"/>
            <a:ext cx="466725" cy="9525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CDF3366-9AAB-2636-EB0F-D3C0E3DDF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076" y="2896381"/>
            <a:ext cx="466725" cy="9525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2D44212-302F-A695-D8FE-90F8AFD3B9D2}"/>
              </a:ext>
            </a:extLst>
          </p:cNvPr>
          <p:cNvSpPr txBox="1"/>
          <p:nvPr/>
        </p:nvSpPr>
        <p:spPr>
          <a:xfrm>
            <a:off x="1939270" y="3248500"/>
            <a:ext cx="221406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latin typeface="+mn-lt"/>
              </a:rPr>
              <a:t>Support personnel</a:t>
            </a:r>
          </a:p>
        </p:txBody>
      </p:sp>
      <p:sp>
        <p:nvSpPr>
          <p:cNvPr id="58" name="Rectangle: Rounded Corners 178">
            <a:extLst>
              <a:ext uri="{FF2B5EF4-FFF2-40B4-BE49-F238E27FC236}">
                <a16:creationId xmlns:a16="http://schemas.microsoft.com/office/drawing/2014/main" id="{0F27A4A0-C7C5-4C4F-5591-9C28833DE708}"/>
              </a:ext>
            </a:extLst>
          </p:cNvPr>
          <p:cNvSpPr/>
          <p:nvPr/>
        </p:nvSpPr>
        <p:spPr>
          <a:xfrm>
            <a:off x="1007600" y="3563622"/>
            <a:ext cx="3145737" cy="424733"/>
          </a:xfrm>
          <a:prstGeom prst="roundRect">
            <a:avLst/>
          </a:prstGeom>
          <a:solidFill>
            <a:srgbClr val="5A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/>
              <a:t>24/7 and long-term improvement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D79FB6BA-C4E8-48D3-8C85-800EA27CB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5914" y="2766460"/>
            <a:ext cx="952500" cy="838200"/>
          </a:xfrm>
          <a:prstGeom prst="rect">
            <a:avLst/>
          </a:prstGeom>
        </p:spPr>
      </p:pic>
      <p:sp>
        <p:nvSpPr>
          <p:cNvPr id="61" name="Rectangle: Rounded Corners 178">
            <a:extLst>
              <a:ext uri="{FF2B5EF4-FFF2-40B4-BE49-F238E27FC236}">
                <a16:creationId xmlns:a16="http://schemas.microsoft.com/office/drawing/2014/main" id="{8ACFFB20-082D-BD27-B5BD-8803FBA9F6CF}"/>
              </a:ext>
            </a:extLst>
          </p:cNvPr>
          <p:cNvSpPr/>
          <p:nvPr/>
        </p:nvSpPr>
        <p:spPr>
          <a:xfrm>
            <a:off x="5077532" y="3571644"/>
            <a:ext cx="2903982" cy="424733"/>
          </a:xfrm>
          <a:prstGeom prst="roundRect">
            <a:avLst/>
          </a:prstGeom>
          <a:solidFill>
            <a:srgbClr val="5A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/>
              <a:t>Event tracking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838193E-6E51-B5DD-AAF0-F7F18DFFADF0}"/>
              </a:ext>
            </a:extLst>
          </p:cNvPr>
          <p:cNvSpPr txBox="1"/>
          <p:nvPr/>
        </p:nvSpPr>
        <p:spPr>
          <a:xfrm>
            <a:off x="6115757" y="3214183"/>
            <a:ext cx="1521570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latin typeface="+mn-lt"/>
              </a:rPr>
              <a:t>STAR system</a:t>
            </a:r>
          </a:p>
        </p:txBody>
      </p:sp>
      <p:sp>
        <p:nvSpPr>
          <p:cNvPr id="63" name="Arrow: Right 189">
            <a:extLst>
              <a:ext uri="{FF2B5EF4-FFF2-40B4-BE49-F238E27FC236}">
                <a16:creationId xmlns:a16="http://schemas.microsoft.com/office/drawing/2014/main" id="{1F677BB5-13EE-8C17-8E27-ED19CBBE0C81}"/>
              </a:ext>
            </a:extLst>
          </p:cNvPr>
          <p:cNvSpPr/>
          <p:nvPr/>
        </p:nvSpPr>
        <p:spPr>
          <a:xfrm>
            <a:off x="4212883" y="3593193"/>
            <a:ext cx="838034" cy="395162"/>
          </a:xfrm>
          <a:prstGeom prst="rightArrow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entry</a:t>
            </a:r>
          </a:p>
        </p:txBody>
      </p:sp>
      <p:sp>
        <p:nvSpPr>
          <p:cNvPr id="2050" name="TextBox 2049">
            <a:extLst>
              <a:ext uri="{FF2B5EF4-FFF2-40B4-BE49-F238E27FC236}">
                <a16:creationId xmlns:a16="http://schemas.microsoft.com/office/drawing/2014/main" id="{756EF8A6-9043-419D-2C7D-375799E0A110}"/>
              </a:ext>
            </a:extLst>
          </p:cNvPr>
          <p:cNvSpPr txBox="1"/>
          <p:nvPr/>
        </p:nvSpPr>
        <p:spPr>
          <a:xfrm>
            <a:off x="5998701" y="1421155"/>
            <a:ext cx="110959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latin typeface="+mn-lt"/>
              </a:rPr>
              <a:t>Archiver</a:t>
            </a:r>
          </a:p>
        </p:txBody>
      </p:sp>
      <p:sp>
        <p:nvSpPr>
          <p:cNvPr id="2051" name="Arrow: Right 189">
            <a:extLst>
              <a:ext uri="{FF2B5EF4-FFF2-40B4-BE49-F238E27FC236}">
                <a16:creationId xmlns:a16="http://schemas.microsoft.com/office/drawing/2014/main" id="{DD5F46CF-316E-1525-2833-0259BA5BFE2C}"/>
              </a:ext>
            </a:extLst>
          </p:cNvPr>
          <p:cNvSpPr/>
          <p:nvPr/>
        </p:nvSpPr>
        <p:spPr>
          <a:xfrm>
            <a:off x="3995167" y="1798662"/>
            <a:ext cx="952500" cy="395162"/>
          </a:xfrm>
          <a:prstGeom prst="rightArrow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2053" name="Arrow: Right 189">
            <a:extLst>
              <a:ext uri="{FF2B5EF4-FFF2-40B4-BE49-F238E27FC236}">
                <a16:creationId xmlns:a16="http://schemas.microsoft.com/office/drawing/2014/main" id="{7FAD0F5A-D173-367A-7D3B-ED1B37193FBD}"/>
              </a:ext>
            </a:extLst>
          </p:cNvPr>
          <p:cNvSpPr/>
          <p:nvPr/>
        </p:nvSpPr>
        <p:spPr>
          <a:xfrm rot="5400000">
            <a:off x="1956934" y="2559997"/>
            <a:ext cx="1037081" cy="395162"/>
          </a:xfrm>
          <a:prstGeom prst="rightArrow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data</a:t>
            </a:r>
          </a:p>
        </p:txBody>
      </p:sp>
      <p:grpSp>
        <p:nvGrpSpPr>
          <p:cNvPr id="2054" name="Group 2053">
            <a:extLst>
              <a:ext uri="{FF2B5EF4-FFF2-40B4-BE49-F238E27FC236}">
                <a16:creationId xmlns:a16="http://schemas.microsoft.com/office/drawing/2014/main" id="{320A9731-F6F9-E6CF-2874-57BEC6F0732C}"/>
              </a:ext>
            </a:extLst>
          </p:cNvPr>
          <p:cNvGrpSpPr/>
          <p:nvPr/>
        </p:nvGrpSpPr>
        <p:grpSpPr>
          <a:xfrm>
            <a:off x="5011726" y="969866"/>
            <a:ext cx="635266" cy="875088"/>
            <a:chOff x="8985871" y="1993805"/>
            <a:chExt cx="728770" cy="990027"/>
          </a:xfrm>
        </p:grpSpPr>
        <p:sp>
          <p:nvSpPr>
            <p:cNvPr id="2055" name="Freeform: Shape 195">
              <a:extLst>
                <a:ext uri="{FF2B5EF4-FFF2-40B4-BE49-F238E27FC236}">
                  <a16:creationId xmlns:a16="http://schemas.microsoft.com/office/drawing/2014/main" id="{B3CA07A9-DE3E-5C99-FFBF-EDA7ECB9061B}"/>
                </a:ext>
              </a:extLst>
            </p:cNvPr>
            <p:cNvSpPr/>
            <p:nvPr/>
          </p:nvSpPr>
          <p:spPr>
            <a:xfrm>
              <a:off x="8985871" y="1993805"/>
              <a:ext cx="728770" cy="990027"/>
            </a:xfrm>
            <a:custGeom>
              <a:avLst/>
              <a:gdLst>
                <a:gd name="connsiteX0" fmla="*/ 0 w 728770"/>
                <a:gd name="connsiteY0" fmla="*/ 220006 h 990027"/>
                <a:gd name="connsiteX1" fmla="*/ 110003 w 728770"/>
                <a:gd name="connsiteY1" fmla="*/ 0 h 990027"/>
                <a:gd name="connsiteX2" fmla="*/ 728770 w 728770"/>
                <a:gd name="connsiteY2" fmla="*/ 0 h 990027"/>
                <a:gd name="connsiteX3" fmla="*/ 728770 w 728770"/>
                <a:gd name="connsiteY3" fmla="*/ 721894 h 990027"/>
                <a:gd name="connsiteX4" fmla="*/ 577515 w 728770"/>
                <a:gd name="connsiteY4" fmla="*/ 990027 h 990027"/>
                <a:gd name="connsiteX5" fmla="*/ 13750 w 728770"/>
                <a:gd name="connsiteY5" fmla="*/ 990027 h 990027"/>
                <a:gd name="connsiteX6" fmla="*/ 0 w 728770"/>
                <a:gd name="connsiteY6" fmla="*/ 220006 h 99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8770" h="990027">
                  <a:moveTo>
                    <a:pt x="0" y="220006"/>
                  </a:moveTo>
                  <a:lnTo>
                    <a:pt x="110003" y="0"/>
                  </a:lnTo>
                  <a:lnTo>
                    <a:pt x="728770" y="0"/>
                  </a:lnTo>
                  <a:lnTo>
                    <a:pt x="728770" y="721894"/>
                  </a:lnTo>
                  <a:lnTo>
                    <a:pt x="577515" y="990027"/>
                  </a:lnTo>
                  <a:lnTo>
                    <a:pt x="13750" y="990027"/>
                  </a:lnTo>
                  <a:lnTo>
                    <a:pt x="0" y="2200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6" name="Picture 2055">
              <a:extLst>
                <a:ext uri="{FF2B5EF4-FFF2-40B4-BE49-F238E27FC236}">
                  <a16:creationId xmlns:a16="http://schemas.microsoft.com/office/drawing/2014/main" id="{140C2CDF-54FB-57FD-385D-760F08C7C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89272" y="2007592"/>
              <a:ext cx="723900" cy="952500"/>
            </a:xfrm>
            <a:prstGeom prst="rect">
              <a:avLst/>
            </a:prstGeom>
            <a:noFill/>
          </p:spPr>
        </p:pic>
      </p:grpSp>
      <p:sp>
        <p:nvSpPr>
          <p:cNvPr id="2049" name="Rectangle: Rounded Corners 178">
            <a:extLst>
              <a:ext uri="{FF2B5EF4-FFF2-40B4-BE49-F238E27FC236}">
                <a16:creationId xmlns:a16="http://schemas.microsoft.com/office/drawing/2014/main" id="{01CDBD1E-4A22-7DD5-5BC2-40E4F8A0BF75}"/>
              </a:ext>
            </a:extLst>
          </p:cNvPr>
          <p:cNvSpPr/>
          <p:nvPr/>
        </p:nvSpPr>
        <p:spPr>
          <a:xfrm>
            <a:off x="4998576" y="1778616"/>
            <a:ext cx="2903982" cy="424733"/>
          </a:xfrm>
          <a:prstGeom prst="roundRect">
            <a:avLst/>
          </a:prstGeom>
          <a:solidFill>
            <a:srgbClr val="5A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/>
              <a:t>Archives relevant data</a:t>
            </a:r>
          </a:p>
        </p:txBody>
      </p:sp>
      <p:sp>
        <p:nvSpPr>
          <p:cNvPr id="2057" name="Rectangle: Rounded Corners 178">
            <a:extLst>
              <a:ext uri="{FF2B5EF4-FFF2-40B4-BE49-F238E27FC236}">
                <a16:creationId xmlns:a16="http://schemas.microsoft.com/office/drawing/2014/main" id="{25F39194-FD73-4932-6F6F-120B7C7951A0}"/>
              </a:ext>
            </a:extLst>
          </p:cNvPr>
          <p:cNvSpPr/>
          <p:nvPr/>
        </p:nvSpPr>
        <p:spPr>
          <a:xfrm>
            <a:off x="8808576" y="2340591"/>
            <a:ext cx="2903982" cy="117288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Learns from archived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Observes new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Generates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Learns from feedback</a:t>
            </a: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48FD5A62-1FCB-B0AE-E9BE-39DF809FD879}"/>
              </a:ext>
            </a:extLst>
          </p:cNvPr>
          <p:cNvSpPr txBox="1"/>
          <p:nvPr/>
        </p:nvSpPr>
        <p:spPr>
          <a:xfrm>
            <a:off x="9875376" y="1897405"/>
            <a:ext cx="50366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>
                <a:latin typeface="+mn-lt"/>
              </a:rPr>
              <a:t>ML</a:t>
            </a:r>
          </a:p>
        </p:txBody>
      </p:sp>
      <p:sp>
        <p:nvSpPr>
          <p:cNvPr id="2059" name="Arrow: Right 189">
            <a:extLst>
              <a:ext uri="{FF2B5EF4-FFF2-40B4-BE49-F238E27FC236}">
                <a16:creationId xmlns:a16="http://schemas.microsoft.com/office/drawing/2014/main" id="{5360259D-BE13-E316-EF9F-B5B5615FD396}"/>
              </a:ext>
            </a:extLst>
          </p:cNvPr>
          <p:cNvSpPr/>
          <p:nvPr/>
        </p:nvSpPr>
        <p:spPr>
          <a:xfrm>
            <a:off x="6708029" y="2449775"/>
            <a:ext cx="2119541" cy="395162"/>
          </a:xfrm>
          <a:prstGeom prst="rightArrow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data</a:t>
            </a:r>
          </a:p>
        </p:txBody>
      </p:sp>
      <p:cxnSp>
        <p:nvCxnSpPr>
          <p:cNvPr id="2063" name="Straight Arrow Connector 2062">
            <a:extLst>
              <a:ext uri="{FF2B5EF4-FFF2-40B4-BE49-F238E27FC236}">
                <a16:creationId xmlns:a16="http://schemas.microsoft.com/office/drawing/2014/main" id="{EBAE18EC-DD02-9A32-28F2-5F46995DE00D}"/>
              </a:ext>
            </a:extLst>
          </p:cNvPr>
          <p:cNvCxnSpPr>
            <a:cxnSpLocks/>
            <a:stCxn id="2057" idx="2"/>
            <a:endCxn id="61" idx="3"/>
          </p:cNvCxnSpPr>
          <p:nvPr/>
        </p:nvCxnSpPr>
        <p:spPr>
          <a:xfrm rot="5400000">
            <a:off x="8985776" y="2509219"/>
            <a:ext cx="270531" cy="2279053"/>
          </a:xfrm>
          <a:prstGeom prst="bentConnector2">
            <a:avLst/>
          </a:prstGeom>
          <a:ln w="203200">
            <a:solidFill>
              <a:srgbClr val="DAE3F3"/>
            </a:solidFill>
            <a:miter lim="800000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TextBox 2066">
            <a:extLst>
              <a:ext uri="{FF2B5EF4-FFF2-40B4-BE49-F238E27FC236}">
                <a16:creationId xmlns:a16="http://schemas.microsoft.com/office/drawing/2014/main" id="{8B16DFBD-191B-F966-B574-FC2576680793}"/>
              </a:ext>
            </a:extLst>
          </p:cNvPr>
          <p:cNvSpPr txBox="1"/>
          <p:nvPr/>
        </p:nvSpPr>
        <p:spPr>
          <a:xfrm>
            <a:off x="8474342" y="3650247"/>
            <a:ext cx="12933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>
                <a:solidFill>
                  <a:schemeClr val="tx1"/>
                </a:solidFill>
                <a:latin typeface="+mn-lt"/>
              </a:rPr>
              <a:t>anomaly report</a:t>
            </a:r>
          </a:p>
        </p:txBody>
      </p:sp>
      <p:cxnSp>
        <p:nvCxnSpPr>
          <p:cNvPr id="2074" name="Straight Arrow Connector 2062">
            <a:extLst>
              <a:ext uri="{FF2B5EF4-FFF2-40B4-BE49-F238E27FC236}">
                <a16:creationId xmlns:a16="http://schemas.microsoft.com/office/drawing/2014/main" id="{F488E1CA-D328-03AE-1A0E-3F4C2C46B1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604753" y="1900759"/>
            <a:ext cx="482897" cy="3731044"/>
          </a:xfrm>
          <a:prstGeom prst="bentConnector3">
            <a:avLst>
              <a:gd name="adj1" fmla="val -47339"/>
            </a:avLst>
          </a:prstGeom>
          <a:ln w="203200">
            <a:solidFill>
              <a:srgbClr val="DAE3F3"/>
            </a:solidFill>
            <a:miter lim="800000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8" name="TextBox 2077">
            <a:extLst>
              <a:ext uri="{FF2B5EF4-FFF2-40B4-BE49-F238E27FC236}">
                <a16:creationId xmlns:a16="http://schemas.microsoft.com/office/drawing/2014/main" id="{92538264-C98D-F08E-E932-098242561D20}"/>
              </a:ext>
            </a:extLst>
          </p:cNvPr>
          <p:cNvSpPr txBox="1"/>
          <p:nvPr/>
        </p:nvSpPr>
        <p:spPr>
          <a:xfrm>
            <a:off x="8455292" y="4107447"/>
            <a:ext cx="12933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>
                <a:solidFill>
                  <a:schemeClr val="tx1"/>
                </a:solidFill>
                <a:latin typeface="+mn-lt"/>
              </a:rPr>
              <a:t>report feedback</a:t>
            </a:r>
          </a:p>
        </p:txBody>
      </p:sp>
      <p:pic>
        <p:nvPicPr>
          <p:cNvPr id="2084" name="Picture 2083">
            <a:extLst>
              <a:ext uri="{FF2B5EF4-FFF2-40B4-BE49-F238E27FC236}">
                <a16:creationId xmlns:a16="http://schemas.microsoft.com/office/drawing/2014/main" id="{F3722AA7-40D7-F9A5-D360-4C52F098AC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1589" y="1627992"/>
            <a:ext cx="927100" cy="711200"/>
          </a:xfrm>
          <a:prstGeom prst="rect">
            <a:avLst/>
          </a:prstGeom>
        </p:spPr>
      </p:pic>
      <p:pic>
        <p:nvPicPr>
          <p:cNvPr id="2086" name="Graphic 2085" descr="New with solid fill">
            <a:extLst>
              <a:ext uri="{FF2B5EF4-FFF2-40B4-BE49-F238E27FC236}">
                <a16:creationId xmlns:a16="http://schemas.microsoft.com/office/drawing/2014/main" id="{E733C319-B974-196E-2D00-F073361FF8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97324" y="913226"/>
            <a:ext cx="914400" cy="914400"/>
          </a:xfrm>
          <a:prstGeom prst="rect">
            <a:avLst/>
          </a:prstGeom>
        </p:spPr>
      </p:pic>
      <p:pic>
        <p:nvPicPr>
          <p:cNvPr id="2087" name="Graphic 2086" descr="New with solid fill">
            <a:extLst>
              <a:ext uri="{FF2B5EF4-FFF2-40B4-BE49-F238E27FC236}">
                <a16:creationId xmlns:a16="http://schemas.microsoft.com/office/drawing/2014/main" id="{BB09AAFB-2B6C-B4A1-C219-DACACC77EA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8774" y="1008476"/>
            <a:ext cx="914400" cy="914400"/>
          </a:xfrm>
          <a:prstGeom prst="rect">
            <a:avLst/>
          </a:prstGeom>
        </p:spPr>
      </p:pic>
      <p:pic>
        <p:nvPicPr>
          <p:cNvPr id="2088" name="Graphic 2087" descr="New with solid fill">
            <a:extLst>
              <a:ext uri="{FF2B5EF4-FFF2-40B4-BE49-F238E27FC236}">
                <a16:creationId xmlns:a16="http://schemas.microsoft.com/office/drawing/2014/main" id="{DB1E3B5B-0617-440B-76A7-5C535FA432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49856" y="858850"/>
            <a:ext cx="914400" cy="914400"/>
          </a:xfrm>
          <a:prstGeom prst="rect">
            <a:avLst/>
          </a:prstGeom>
        </p:spPr>
      </p:pic>
      <p:pic>
        <p:nvPicPr>
          <p:cNvPr id="2090" name="Graphic 2089" descr="Sparkler outline">
            <a:extLst>
              <a:ext uri="{FF2B5EF4-FFF2-40B4-BE49-F238E27FC236}">
                <a16:creationId xmlns:a16="http://schemas.microsoft.com/office/drawing/2014/main" id="{6FF08ED4-650B-CABB-27CA-17A1DB97F6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09634">
            <a:off x="9285139" y="420558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FC659F-9417-4464-61A8-BD0ACEFEB9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8078" y="551982"/>
            <a:ext cx="1041400" cy="723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80B7E2-4CED-F207-5EBD-AD8D73083D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7744" y="766276"/>
            <a:ext cx="622300" cy="660400"/>
          </a:xfrm>
          <a:prstGeom prst="rect">
            <a:avLst/>
          </a:prstGeom>
          <a:scene3d>
            <a:camera prst="orthographicFront">
              <a:rot lat="0" lon="17999967" rev="0"/>
            </a:camera>
            <a:lightRig rig="threePt" dir="t"/>
          </a:scene3d>
        </p:spPr>
      </p:pic>
      <p:sp>
        <p:nvSpPr>
          <p:cNvPr id="3" name="Arrow: Right 189">
            <a:extLst>
              <a:ext uri="{FF2B5EF4-FFF2-40B4-BE49-F238E27FC236}">
                <a16:creationId xmlns:a16="http://schemas.microsoft.com/office/drawing/2014/main" id="{CB44C531-3914-7BCD-6A94-ED55438D8244}"/>
              </a:ext>
            </a:extLst>
          </p:cNvPr>
          <p:cNvSpPr/>
          <p:nvPr/>
        </p:nvSpPr>
        <p:spPr>
          <a:xfrm rot="5400000">
            <a:off x="6492869" y="2199760"/>
            <a:ext cx="372183" cy="395162"/>
          </a:xfrm>
          <a:prstGeom prst="rightArrow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tx1"/>
              </a:solidFill>
            </a:endParaRPr>
          </a:p>
        </p:txBody>
      </p:sp>
      <p:cxnSp>
        <p:nvCxnSpPr>
          <p:cNvPr id="7" name="Straight Arrow Connector 2062">
            <a:extLst>
              <a:ext uri="{FF2B5EF4-FFF2-40B4-BE49-F238E27FC236}">
                <a16:creationId xmlns:a16="http://schemas.microsoft.com/office/drawing/2014/main" id="{43684295-D4A6-2343-FE0F-BDA6C4259CEA}"/>
              </a:ext>
            </a:extLst>
          </p:cNvPr>
          <p:cNvCxnSpPr>
            <a:cxnSpLocks/>
          </p:cNvCxnSpPr>
          <p:nvPr/>
        </p:nvCxnSpPr>
        <p:spPr>
          <a:xfrm rot="10800000">
            <a:off x="2673056" y="2641520"/>
            <a:ext cx="4005904" cy="1"/>
          </a:xfrm>
          <a:prstGeom prst="bentConnector3">
            <a:avLst>
              <a:gd name="adj1" fmla="val 50000"/>
            </a:avLst>
          </a:prstGeom>
          <a:ln w="203200">
            <a:solidFill>
              <a:srgbClr val="DAE3F3"/>
            </a:solidFill>
            <a:miter lim="800000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8471483-3E9C-4796-2DF6-D019D931FA21}"/>
              </a:ext>
            </a:extLst>
          </p:cNvPr>
          <p:cNvSpPr txBox="1"/>
          <p:nvPr/>
        </p:nvSpPr>
        <p:spPr>
          <a:xfrm>
            <a:off x="4190576" y="2497307"/>
            <a:ext cx="12933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>
                <a:solidFill>
                  <a:schemeClr val="tx1"/>
                </a:solidFill>
                <a:latin typeface="+mn-lt"/>
              </a:rPr>
              <a:t>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835FF-86D9-D474-B49A-C136C701C4D2}"/>
              </a:ext>
            </a:extLst>
          </p:cNvPr>
          <p:cNvSpPr txBox="1"/>
          <p:nvPr/>
        </p:nvSpPr>
        <p:spPr>
          <a:xfrm>
            <a:off x="9968774" y="4427231"/>
            <a:ext cx="1104790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900">
                <a:latin typeface="+mn-lt"/>
              </a:rPr>
              <a:t>Credit D. Winder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8972A-F302-8AE0-B371-E75BD20DF7DF}"/>
              </a:ext>
            </a:extLst>
          </p:cNvPr>
          <p:cNvSpPr txBox="1"/>
          <p:nvPr/>
        </p:nvSpPr>
        <p:spPr>
          <a:xfrm>
            <a:off x="10867035" y="547704"/>
            <a:ext cx="756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A. Raj</a:t>
            </a:r>
          </a:p>
        </p:txBody>
      </p:sp>
    </p:spTree>
    <p:extLst>
      <p:ext uri="{BB962C8B-B14F-4D97-AF65-F5344CB8AC3E}">
        <p14:creationId xmlns:p14="http://schemas.microsoft.com/office/powerpoint/2010/main" val="4191228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6F187-F725-122B-B3C7-C9B9B2E3C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0C4D9-9A50-FD9F-3635-70F3BEF1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88441"/>
            <a:ext cx="5666233" cy="53949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945200"/>
                </a:solidFill>
              </a:rPr>
              <a:t>Target Anomaly Detection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EDD37D4-1660-A0FB-41F8-6D4ABBA246AD}"/>
              </a:ext>
            </a:extLst>
          </p:cNvPr>
          <p:cNvSpPr/>
          <p:nvPr/>
        </p:nvSpPr>
        <p:spPr>
          <a:xfrm>
            <a:off x="3368179" y="6436119"/>
            <a:ext cx="7478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A. Raj, et al, “Automating Anomaly Detection for Target Systems at Spallation Neutron Source” NPIC June 2025 Chicago.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26BE81-A53A-C3D4-D336-9C1BE700129A}"/>
              </a:ext>
            </a:extLst>
          </p:cNvPr>
          <p:cNvSpPr txBox="1"/>
          <p:nvPr/>
        </p:nvSpPr>
        <p:spPr>
          <a:xfrm>
            <a:off x="520877" y="3464311"/>
            <a:ext cx="4599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Anomalies (</a:t>
            </a:r>
            <a:r>
              <a:rPr kumimoji="0" lang="en-US" sz="1600" b="0" i="1" u="none" kern="1200" cap="none" spc="0" normalizeH="0" baseline="0" noProof="0">
                <a:ln>
                  <a:noFill/>
                </a:ln>
                <a:solidFill>
                  <a:srgbClr val="FF7F0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</a:t>
            </a:r>
            <a:r>
              <a:rPr kumimoji="0" lang="en-US" sz="1600" b="0" i="1" u="non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It shows anomalous high increase in the pump tank and vent line pressures while the beam power ramped.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1975F9A-65AF-4FEA-F0BF-6ED9611EF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75" y="934542"/>
            <a:ext cx="3696839" cy="247527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8140C2B0-7025-3C42-FB27-FBE619CEAD7F}"/>
              </a:ext>
            </a:extLst>
          </p:cNvPr>
          <p:cNvGrpSpPr/>
          <p:nvPr/>
        </p:nvGrpSpPr>
        <p:grpSpPr>
          <a:xfrm>
            <a:off x="520877" y="4607007"/>
            <a:ext cx="11213640" cy="1591092"/>
            <a:chOff x="493705" y="3180715"/>
            <a:chExt cx="12611410" cy="106751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CD1250F-D20A-9E83-4302-8D82734AB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5" y="3463540"/>
              <a:ext cx="12611410" cy="784687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Best model detected 13 previously unobserved anomalies with 11 being alert worthy</a:t>
              </a:r>
            </a:p>
            <a:p>
              <a:pPr marL="342900" indent="-34290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kumimoji="0" lang="en-US" altLang="ja-JP" sz="2000" b="0" i="0" u="non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Calibri"/>
                </a:rPr>
                <a:t>Physics model created for future physics informed ML</a:t>
              </a:r>
            </a:p>
            <a:p>
              <a:pPr marL="342900" indent="-34290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ja-JP" sz="2000">
                  <a:latin typeface="+mj-lt"/>
                  <a:cs typeface="Calibri"/>
                </a:rPr>
                <a:t>Running ML analysis only once a week, going to 10m: then we can prevent downtime</a:t>
              </a:r>
              <a:endParaRPr kumimoji="0" lang="en-US" altLang="ja-JP" sz="2000" b="0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endParaRPr>
            </a:p>
          </p:txBody>
        </p:sp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id="{A83B8AEC-38F6-7DED-FA99-EB2C2DE5EF18}"/>
                </a:ext>
              </a:extLst>
            </p:cNvPr>
            <p:cNvSpPr txBox="1">
              <a:spLocks/>
            </p:cNvSpPr>
            <p:nvPr/>
          </p:nvSpPr>
          <p:spPr>
            <a:xfrm>
              <a:off x="493705" y="3180715"/>
              <a:ext cx="12611410" cy="276705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</a:rPr>
                <a:t>Results</a:t>
              </a:r>
            </a:p>
          </p:txBody>
        </p:sp>
      </p:grp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E162B70E-DCB2-4B3B-09EC-87759D956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597" y="2754542"/>
            <a:ext cx="3557853" cy="1711446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59822AE-947E-DCEB-7D51-137BCA6A6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3195" y="668995"/>
            <a:ext cx="6668748" cy="2269426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178F79-FE44-3FA2-9BCA-0E537575D8EC}"/>
              </a:ext>
            </a:extLst>
          </p:cNvPr>
          <p:cNvSpPr txBox="1"/>
          <p:nvPr/>
        </p:nvSpPr>
        <p:spPr>
          <a:xfrm>
            <a:off x="5986273" y="3409817"/>
            <a:ext cx="2356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Integration with STAR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10BF9D-A2A4-B42F-189B-6D08761462DA}"/>
              </a:ext>
            </a:extLst>
          </p:cNvPr>
          <p:cNvSpPr txBox="1"/>
          <p:nvPr/>
        </p:nvSpPr>
        <p:spPr>
          <a:xfrm>
            <a:off x="9968774" y="4427231"/>
            <a:ext cx="1491114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900">
                <a:latin typeface="+mn-lt"/>
              </a:rPr>
              <a:t>Credit D. Winder, A. Raj</a:t>
            </a:r>
          </a:p>
        </p:txBody>
      </p:sp>
    </p:spTree>
    <p:extLst>
      <p:ext uri="{BB962C8B-B14F-4D97-AF65-F5344CB8AC3E}">
        <p14:creationId xmlns:p14="http://schemas.microsoft.com/office/powerpoint/2010/main" val="2954156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DD807-0D2B-E62A-7FFF-2BF631C83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Block Arc 146">
            <a:extLst>
              <a:ext uri="{FF2B5EF4-FFF2-40B4-BE49-F238E27FC236}">
                <a16:creationId xmlns:a16="http://schemas.microsoft.com/office/drawing/2014/main" id="{58C181ED-9E39-C22E-636C-4497D06A9FDA}"/>
              </a:ext>
            </a:extLst>
          </p:cNvPr>
          <p:cNvSpPr/>
          <p:nvPr/>
        </p:nvSpPr>
        <p:spPr>
          <a:xfrm rot="5400000" flipV="1">
            <a:off x="9515796" y="2436210"/>
            <a:ext cx="810699" cy="631141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000000">
              <a:rot lat="600000" lon="120000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72A1939A-4724-A774-2978-16B919844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0066" y="741329"/>
            <a:ext cx="2775398" cy="259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315CB2-37CA-AA3D-6D86-5E941E43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4" y="94462"/>
            <a:ext cx="11430000" cy="539496"/>
          </a:xfrm>
        </p:spPr>
        <p:txBody>
          <a:bodyPr/>
          <a:lstStyle/>
          <a:p>
            <a:r>
              <a:rPr lang="en-US">
                <a:solidFill>
                  <a:srgbClr val="945200"/>
                </a:solidFill>
              </a:rPr>
              <a:t>Errant Beam – beam is the best diagnostics tool?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BBB48D-589D-7879-D16F-D234B562E07B}"/>
              </a:ext>
            </a:extLst>
          </p:cNvPr>
          <p:cNvGrpSpPr/>
          <p:nvPr/>
        </p:nvGrpSpPr>
        <p:grpSpPr>
          <a:xfrm>
            <a:off x="8725314" y="2385121"/>
            <a:ext cx="866698" cy="766847"/>
            <a:chOff x="8630351" y="747372"/>
            <a:chExt cx="866698" cy="766847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13EE810D-0596-6EFE-2235-B3C691176DD7}"/>
                </a:ext>
              </a:extLst>
            </p:cNvPr>
            <p:cNvSpPr/>
            <p:nvPr/>
          </p:nvSpPr>
          <p:spPr>
            <a:xfrm rot="5400000" flipV="1">
              <a:off x="8777091" y="794262"/>
              <a:ext cx="766847" cy="673068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000000">
                <a:rot lat="600000" lon="120000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756D96BA-B460-25AC-0CB0-54190F52B971}"/>
                </a:ext>
              </a:extLst>
            </p:cNvPr>
            <p:cNvSpPr/>
            <p:nvPr/>
          </p:nvSpPr>
          <p:spPr>
            <a:xfrm>
              <a:off x="8755197" y="843082"/>
              <a:ext cx="611491" cy="630317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300000">
                <a:rot lat="21480000" lon="710795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39756CCC-0BAD-AD27-0BA4-D8A55D223657}"/>
                </a:ext>
              </a:extLst>
            </p:cNvPr>
            <p:cNvSpPr/>
            <p:nvPr/>
          </p:nvSpPr>
          <p:spPr>
            <a:xfrm rot="5400000">
              <a:off x="8602405" y="777538"/>
              <a:ext cx="728959" cy="673067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chemeClr val="bg2">
                <a:lumMod val="65000"/>
              </a:schemeClr>
            </a:solidFill>
            <a:ln w="12700">
              <a:noFill/>
            </a:ln>
            <a:effectLst/>
            <a:scene3d>
              <a:camera prst="perspectiveFront" fov="6000000">
                <a:rot lat="600000" lon="120000" rev="0"/>
              </a:camera>
              <a:lightRig rig="balanced" dir="t">
                <a:rot lat="0" lon="0" rev="0"/>
              </a:lightRig>
            </a:scene3d>
            <a:sp3d extrusionH="635000" contourW="6350">
              <a:bevelT w="0"/>
              <a:bevelB w="0"/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4C4BBC7A-D984-FCE7-194A-6A6A0D2EA978}"/>
                </a:ext>
              </a:extLst>
            </p:cNvPr>
            <p:cNvSpPr/>
            <p:nvPr/>
          </p:nvSpPr>
          <p:spPr>
            <a:xfrm flipV="1">
              <a:off x="8780124" y="802230"/>
              <a:ext cx="611490" cy="569075"/>
            </a:xfrm>
            <a:prstGeom prst="blockArc">
              <a:avLst>
                <a:gd name="adj1" fmla="val 14702478"/>
                <a:gd name="adj2" fmla="val 17548371"/>
                <a:gd name="adj3" fmla="val 6366"/>
              </a:avLst>
            </a:prstGeom>
            <a:solidFill>
              <a:srgbClr val="A6A6A6"/>
            </a:solidFill>
            <a:ln>
              <a:noFill/>
            </a:ln>
            <a:effectLst/>
            <a:scene3d>
              <a:camera prst="perspectiveFront" fov="6300000">
                <a:rot lat="120000" lon="710795" rev="0"/>
              </a:camera>
              <a:lightRig rig="balanced" dir="t">
                <a:rot lat="0" lon="0" rev="0"/>
              </a:lightRig>
            </a:scene3d>
            <a:sp3d extrusionH="635000" contourW="12700">
              <a:extrusionClr>
                <a:schemeClr val="bg2">
                  <a:lumMod val="75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 57">
            <a:extLst>
              <a:ext uri="{FF2B5EF4-FFF2-40B4-BE49-F238E27FC236}">
                <a16:creationId xmlns:a16="http://schemas.microsoft.com/office/drawing/2014/main" id="{389992C9-FBA1-E02E-0496-B812D312C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3429" y="2284890"/>
            <a:ext cx="684865" cy="30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MEBT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F78C9-EF9A-EFBE-8C34-C7C5C11B7E62}"/>
              </a:ext>
            </a:extLst>
          </p:cNvPr>
          <p:cNvSpPr txBox="1"/>
          <p:nvPr/>
        </p:nvSpPr>
        <p:spPr>
          <a:xfrm>
            <a:off x="6978758" y="2160719"/>
            <a:ext cx="988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Linac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FEF36A-1730-04F9-2CC5-02CC5AB19391}"/>
              </a:ext>
            </a:extLst>
          </p:cNvPr>
          <p:cNvSpPr txBox="1"/>
          <p:nvPr/>
        </p:nvSpPr>
        <p:spPr>
          <a:xfrm>
            <a:off x="10833442" y="2833162"/>
            <a:ext cx="1164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Target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E095AB4-47B5-45EC-4A4C-30B7F2974B26}"/>
              </a:ext>
            </a:extLst>
          </p:cNvPr>
          <p:cNvCxnSpPr/>
          <p:nvPr/>
        </p:nvCxnSpPr>
        <p:spPr>
          <a:xfrm flipH="1">
            <a:off x="11577095" y="3099667"/>
            <a:ext cx="304721" cy="304721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5FE0D2E-DB62-7DF7-9DE5-7456CF2C1E85}"/>
              </a:ext>
            </a:extLst>
          </p:cNvPr>
          <p:cNvCxnSpPr>
            <a:cxnSpLocks/>
          </p:cNvCxnSpPr>
          <p:nvPr/>
        </p:nvCxnSpPr>
        <p:spPr>
          <a:xfrm flipH="1">
            <a:off x="11881816" y="3099667"/>
            <a:ext cx="17488" cy="385410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4053F5F-FF93-E011-B2C6-42FCF58135D5}"/>
              </a:ext>
            </a:extLst>
          </p:cNvPr>
          <p:cNvCxnSpPr/>
          <p:nvPr/>
        </p:nvCxnSpPr>
        <p:spPr>
          <a:xfrm flipV="1">
            <a:off x="11836080" y="2912702"/>
            <a:ext cx="304721" cy="228540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52DE3BA-287B-C974-7939-19D4B6A6B4C3}"/>
              </a:ext>
            </a:extLst>
          </p:cNvPr>
          <p:cNvCxnSpPr/>
          <p:nvPr/>
        </p:nvCxnSpPr>
        <p:spPr>
          <a:xfrm>
            <a:off x="11829708" y="3107674"/>
            <a:ext cx="304721" cy="76180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60">
            <a:extLst>
              <a:ext uri="{FF2B5EF4-FFF2-40B4-BE49-F238E27FC236}">
                <a16:creationId xmlns:a16="http://schemas.microsoft.com/office/drawing/2014/main" id="{98A734A0-8F83-0555-52F4-238062D66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547" y="3004822"/>
            <a:ext cx="953449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2.5 MeV</a:t>
            </a:r>
          </a:p>
        </p:txBody>
      </p:sp>
      <p:sp>
        <p:nvSpPr>
          <p:cNvPr id="31" name="Line 62">
            <a:extLst>
              <a:ext uri="{FF2B5EF4-FFF2-40B4-BE49-F238E27FC236}">
                <a16:creationId xmlns:a16="http://schemas.microsoft.com/office/drawing/2014/main" id="{0D973EF5-D4AE-CC10-2E8C-D2C0353C9D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7094" y="2790080"/>
            <a:ext cx="2777" cy="22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2" name="Rectangle 70">
            <a:extLst>
              <a:ext uri="{FF2B5EF4-FFF2-40B4-BE49-F238E27FC236}">
                <a16:creationId xmlns:a16="http://schemas.microsoft.com/office/drawing/2014/main" id="{5A45EFD5-0A33-5722-73A5-C9EDD799D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921" y="2989055"/>
            <a:ext cx="908567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186 MeV</a:t>
            </a:r>
          </a:p>
        </p:txBody>
      </p:sp>
      <p:sp>
        <p:nvSpPr>
          <p:cNvPr id="33" name="Line 73">
            <a:extLst>
              <a:ext uri="{FF2B5EF4-FFF2-40B4-BE49-F238E27FC236}">
                <a16:creationId xmlns:a16="http://schemas.microsoft.com/office/drawing/2014/main" id="{829840E0-B75F-A9B8-57B1-A12053820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7644" y="2764816"/>
            <a:ext cx="0" cy="2539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4" name="Line 74">
            <a:extLst>
              <a:ext uri="{FF2B5EF4-FFF2-40B4-BE49-F238E27FC236}">
                <a16:creationId xmlns:a16="http://schemas.microsoft.com/office/drawing/2014/main" id="{979499C4-121A-77A5-6E5A-8A21BC6D3F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554259" y="2396721"/>
            <a:ext cx="0" cy="26546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51B47F-FEDB-B0F0-C416-6608BF3DCB5E}"/>
              </a:ext>
            </a:extLst>
          </p:cNvPr>
          <p:cNvSpPr txBox="1"/>
          <p:nvPr/>
        </p:nvSpPr>
        <p:spPr>
          <a:xfrm>
            <a:off x="10411406" y="1077672"/>
            <a:ext cx="86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Ring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D91B6C-3CE9-3DCB-F1C8-01BD296CBF63}"/>
              </a:ext>
            </a:extLst>
          </p:cNvPr>
          <p:cNvSpPr txBox="1"/>
          <p:nvPr/>
        </p:nvSpPr>
        <p:spPr>
          <a:xfrm>
            <a:off x="10531554" y="761075"/>
            <a:ext cx="71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</a:t>
            </a:r>
            <a:r>
              <a:rPr lang="en-US" sz="2800" b="1" i="1" baseline="3000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+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E5D736-9808-ED80-9DB9-331E01E54D0B}"/>
              </a:ext>
            </a:extLst>
          </p:cNvPr>
          <p:cNvSpPr txBox="1"/>
          <p:nvPr/>
        </p:nvSpPr>
        <p:spPr>
          <a:xfrm>
            <a:off x="6559812" y="2050645"/>
            <a:ext cx="616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</a:t>
            </a:r>
            <a:r>
              <a:rPr lang="en-US" sz="2800" b="1" i="1" baseline="3000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-</a:t>
            </a:r>
          </a:p>
        </p:txBody>
      </p:sp>
      <p:sp>
        <p:nvSpPr>
          <p:cNvPr id="39" name="Rectangle 63">
            <a:extLst>
              <a:ext uri="{FF2B5EF4-FFF2-40B4-BE49-F238E27FC236}">
                <a16:creationId xmlns:a16="http://schemas.microsoft.com/office/drawing/2014/main" id="{8FB63083-5D0E-3B79-6FD7-CFD74E4C2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045" y="2974202"/>
            <a:ext cx="904021" cy="2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63" tIns="44438" rIns="90463" bIns="44438">
            <a:spAutoFit/>
          </a:bodyPr>
          <a:lstStyle/>
          <a:p>
            <a:pPr eaLnBrk="1" hangingPunct="1"/>
            <a:r>
              <a:rPr lang="en-US" sz="1200" b="1">
                <a:solidFill>
                  <a:schemeClr val="accent1">
                    <a:lumMod val="75000"/>
                  </a:schemeClr>
                </a:solidFill>
              </a:rPr>
              <a:t>1300 MeV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7CB049-3064-B875-DE85-2EA5F1E3761B}"/>
              </a:ext>
            </a:extLst>
          </p:cNvPr>
          <p:cNvGrpSpPr/>
          <p:nvPr/>
        </p:nvGrpSpPr>
        <p:grpSpPr>
          <a:xfrm>
            <a:off x="4279910" y="2529455"/>
            <a:ext cx="4400806" cy="489550"/>
            <a:chOff x="109973" y="3464749"/>
            <a:chExt cx="5321450" cy="65851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8A03E76-D8DF-7EA4-7063-674EBBF8C147}"/>
                </a:ext>
              </a:extLst>
            </p:cNvPr>
            <p:cNvSpPr/>
            <p:nvPr/>
          </p:nvSpPr>
          <p:spPr bwMode="auto">
            <a:xfrm>
              <a:off x="262373" y="3657600"/>
              <a:ext cx="4505325" cy="82296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2A1F061-A07E-D6FB-D492-9E27F644F907}"/>
                </a:ext>
              </a:extLst>
            </p:cNvPr>
            <p:cNvSpPr/>
            <p:nvPr/>
          </p:nvSpPr>
          <p:spPr bwMode="auto">
            <a:xfrm>
              <a:off x="109973" y="3657600"/>
              <a:ext cx="4505325" cy="88900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  <p:pic>
          <p:nvPicPr>
            <p:cNvPr id="45" name="Picture 68" descr="ring detailed">
              <a:extLst>
                <a:ext uri="{FF2B5EF4-FFF2-40B4-BE49-F238E27FC236}">
                  <a16:creationId xmlns:a16="http://schemas.microsoft.com/office/drawing/2014/main" id="{C5A7B7A7-196A-5D1B-37C7-C401696042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71760" y="3464749"/>
              <a:ext cx="859663" cy="658519"/>
            </a:xfrm>
            <a:prstGeom prst="rect">
              <a:avLst/>
            </a:prstGeom>
            <a:noFill/>
          </p:spPr>
        </p:pic>
        <p:cxnSp>
          <p:nvCxnSpPr>
            <p:cNvPr id="46" name="Straight Connector 70">
              <a:extLst>
                <a:ext uri="{FF2B5EF4-FFF2-40B4-BE49-F238E27FC236}">
                  <a16:creationId xmlns:a16="http://schemas.microsoft.com/office/drawing/2014/main" id="{0DF3AEB1-F0A4-3EB1-5076-231A59A77E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9945" y="3705072"/>
              <a:ext cx="4121150" cy="3175"/>
            </a:xfrm>
            <a:prstGeom prst="line">
              <a:avLst/>
            </a:prstGeom>
            <a:noFill/>
            <a:ln w="6350">
              <a:solidFill>
                <a:srgbClr val="FAFF4F"/>
              </a:solidFill>
              <a:round/>
              <a:headEnd/>
              <a:tailEnd/>
            </a:ln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F2FD77-6960-B797-55B1-BC0C0DE20D94}"/>
                </a:ext>
              </a:extLst>
            </p:cNvPr>
            <p:cNvSpPr/>
            <p:nvPr/>
          </p:nvSpPr>
          <p:spPr bwMode="auto">
            <a:xfrm>
              <a:off x="120650" y="3624339"/>
              <a:ext cx="184150" cy="161925"/>
            </a:xfrm>
            <a:prstGeom prst="rect">
              <a:avLst/>
            </a:prstGeom>
            <a:solidFill>
              <a:srgbClr val="FFFFFF"/>
            </a:solidFill>
            <a:ln w="12700" cap="flat" cmpd="dbl" algn="ctr">
              <a:solidFill>
                <a:srgbClr val="5FCCC7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1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E3FA890-40A0-1A41-441B-8CB595CA6996}"/>
              </a:ext>
            </a:extLst>
          </p:cNvPr>
          <p:cNvGrpSpPr/>
          <p:nvPr/>
        </p:nvGrpSpPr>
        <p:grpSpPr>
          <a:xfrm>
            <a:off x="8383221" y="2310165"/>
            <a:ext cx="475994" cy="793070"/>
            <a:chOff x="3657600" y="1447800"/>
            <a:chExt cx="1447799" cy="2590800"/>
          </a:xfrm>
        </p:grpSpPr>
        <p:sp>
          <p:nvSpPr>
            <p:cNvPr id="49" name="Donut 48">
              <a:extLst>
                <a:ext uri="{FF2B5EF4-FFF2-40B4-BE49-F238E27FC236}">
                  <a16:creationId xmlns:a16="http://schemas.microsoft.com/office/drawing/2014/main" id="{DC3E8B94-1112-FE7C-1F08-1E08CBC27CD3}"/>
                </a:ext>
              </a:extLst>
            </p:cNvPr>
            <p:cNvSpPr/>
            <p:nvPr/>
          </p:nvSpPr>
          <p:spPr>
            <a:xfrm>
              <a:off x="3657600" y="1447800"/>
              <a:ext cx="1447799" cy="2590800"/>
            </a:xfrm>
            <a:prstGeom prst="donut">
              <a:avLst>
                <a:gd name="adj" fmla="val 367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2700000" rev="0"/>
              </a:camera>
              <a:lightRig rig="threePt" dir="t"/>
            </a:scene3d>
            <a:sp3d contourW="6350">
              <a:bevelT w="95250" h="95250"/>
              <a:contourClr>
                <a:schemeClr val="accent5">
                  <a:lumMod val="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282210C9-6C6E-AA48-0060-2BFFE6EDA907}"/>
                </a:ext>
              </a:extLst>
            </p:cNvPr>
            <p:cNvSpPr/>
            <p:nvPr/>
          </p:nvSpPr>
          <p:spPr>
            <a:xfrm>
              <a:off x="4637764" y="2822222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50B4F9B-852E-05DE-102F-5A96A6B3870A}"/>
                </a:ext>
              </a:extLst>
            </p:cNvPr>
            <p:cNvSpPr/>
            <p:nvPr/>
          </p:nvSpPr>
          <p:spPr>
            <a:xfrm>
              <a:off x="4610571" y="3159947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BC37281-2FEC-2D97-3C5F-A187F831FD47}"/>
                </a:ext>
              </a:extLst>
            </p:cNvPr>
            <p:cNvSpPr/>
            <p:nvPr/>
          </p:nvSpPr>
          <p:spPr>
            <a:xfrm>
              <a:off x="4648200" y="2971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F7ABFC6-F79E-386E-317A-7FB03D9ED9F1}"/>
                </a:ext>
              </a:extLst>
            </p:cNvPr>
            <p:cNvSpPr/>
            <p:nvPr/>
          </p:nvSpPr>
          <p:spPr>
            <a:xfrm>
              <a:off x="4572000" y="3352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A1E2D09-E61B-1A95-3135-903475F316AE}"/>
                </a:ext>
              </a:extLst>
            </p:cNvPr>
            <p:cNvSpPr/>
            <p:nvPr/>
          </p:nvSpPr>
          <p:spPr>
            <a:xfrm>
              <a:off x="4648200" y="26670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57" name="Rectangle 58">
            <a:extLst>
              <a:ext uri="{FF2B5EF4-FFF2-40B4-BE49-F238E27FC236}">
                <a16:creationId xmlns:a16="http://schemas.microsoft.com/office/drawing/2014/main" id="{62DC4489-3146-D6C2-B55C-3736D689C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090" y="2595429"/>
            <a:ext cx="168174" cy="208889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58" name="Rectangle 61">
            <a:extLst>
              <a:ext uri="{FF2B5EF4-FFF2-40B4-BE49-F238E27FC236}">
                <a16:creationId xmlns:a16="http://schemas.microsoft.com/office/drawing/2014/main" id="{C798EC72-B0AC-1FC8-FBA9-0E859783C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0338" y="2607189"/>
            <a:ext cx="496514" cy="19236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59" name="Rectangle 65">
            <a:extLst>
              <a:ext uri="{FF2B5EF4-FFF2-40B4-BE49-F238E27FC236}">
                <a16:creationId xmlns:a16="http://schemas.microsoft.com/office/drawing/2014/main" id="{D381EB11-CF9C-F040-CC62-9FC5FE5BA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799" y="2568860"/>
            <a:ext cx="518961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algn="ctr" eaLnBrk="1" hangingPunct="1"/>
            <a:r>
              <a:rPr lang="en-US" sz="1100" b="1">
                <a:solidFill>
                  <a:srgbClr val="F4F4F4"/>
                </a:solidFill>
              </a:rPr>
              <a:t>CCL</a:t>
            </a:r>
          </a:p>
        </p:txBody>
      </p:sp>
      <p:sp>
        <p:nvSpPr>
          <p:cNvPr id="60" name="Rectangle 66">
            <a:extLst>
              <a:ext uri="{FF2B5EF4-FFF2-40B4-BE49-F238E27FC236}">
                <a16:creationId xmlns:a16="http://schemas.microsoft.com/office/drawing/2014/main" id="{33CA25A2-EDEB-EA24-E2C4-AF8C31EE2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1214" y="2607637"/>
            <a:ext cx="876195" cy="198268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2" name="Rectangle 68">
            <a:extLst>
              <a:ext uri="{FF2B5EF4-FFF2-40B4-BE49-F238E27FC236}">
                <a16:creationId xmlns:a16="http://schemas.microsoft.com/office/drawing/2014/main" id="{58C19D9E-CD6C-704B-EA60-F828F89C4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304" y="2574310"/>
            <a:ext cx="958465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44450" rIns="18288" bIns="44450">
            <a:spAutoFit/>
          </a:bodyPr>
          <a:lstStyle/>
          <a:p>
            <a:pPr algn="ctr" eaLnBrk="1" hangingPunct="1"/>
            <a:r>
              <a:rPr lang="en-US" sz="1100" b="1">
                <a:solidFill>
                  <a:srgbClr val="F4F4F4"/>
                </a:solidFill>
              </a:rPr>
              <a:t>SRF,</a:t>
            </a:r>
            <a:r>
              <a:rPr lang="en-US" sz="1100" b="1">
                <a:solidFill>
                  <a:srgbClr val="F4F4F4"/>
                </a:solidFill>
                <a:latin typeface="Arial Unicode MS" charset="0"/>
              </a:rPr>
              <a:t> </a:t>
            </a:r>
            <a:r>
              <a:rPr lang="en-US" sz="1100" b="1">
                <a:solidFill>
                  <a:srgbClr val="F4F4F4"/>
                </a:solidFill>
                <a:latin typeface="Symbol" charset="0"/>
              </a:rPr>
              <a:t>b</a:t>
            </a:r>
            <a:r>
              <a:rPr lang="en-US" sz="1100" b="1">
                <a:solidFill>
                  <a:srgbClr val="F4F4F4"/>
                </a:solidFill>
              </a:rPr>
              <a:t>=0.61</a:t>
            </a:r>
            <a:endParaRPr lang="en-US" sz="1100" b="1">
              <a:solidFill>
                <a:srgbClr val="F4F4F4"/>
              </a:solidFill>
              <a:latin typeface="Arial Unicode MS" charset="0"/>
            </a:endParaRPr>
          </a:p>
        </p:txBody>
      </p:sp>
      <p:sp>
        <p:nvSpPr>
          <p:cNvPr id="64" name="Rectangle 76">
            <a:extLst>
              <a:ext uri="{FF2B5EF4-FFF2-40B4-BE49-F238E27FC236}">
                <a16:creationId xmlns:a16="http://schemas.microsoft.com/office/drawing/2014/main" id="{D3B4A5C8-503E-F4AE-A422-4A0419D24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965" y="2598886"/>
            <a:ext cx="388964" cy="195907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5" name="Rectangle 78">
            <a:extLst>
              <a:ext uri="{FF2B5EF4-FFF2-40B4-BE49-F238E27FC236}">
                <a16:creationId xmlns:a16="http://schemas.microsoft.com/office/drawing/2014/main" id="{C3A361AF-9F92-8307-D157-DABA63681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0575" y="2558302"/>
            <a:ext cx="562614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RFQ</a:t>
            </a:r>
          </a:p>
        </p:txBody>
      </p:sp>
      <p:sp>
        <p:nvSpPr>
          <p:cNvPr id="66" name="Rectangle 58">
            <a:extLst>
              <a:ext uri="{FF2B5EF4-FFF2-40B4-BE49-F238E27FC236}">
                <a16:creationId xmlns:a16="http://schemas.microsoft.com/office/drawing/2014/main" id="{B62716A8-8930-3C28-0A04-BAE09A49A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162" y="2595429"/>
            <a:ext cx="168174" cy="208889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8" name="Line 79">
            <a:extLst>
              <a:ext uri="{FF2B5EF4-FFF2-40B4-BE49-F238E27FC236}">
                <a16:creationId xmlns:a16="http://schemas.microsoft.com/office/drawing/2014/main" id="{C1536159-1E94-696E-7904-263C10EAE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0707" y="2779233"/>
            <a:ext cx="0" cy="19512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3ACFE36-79E9-749C-BCC9-0F6DFC0D909A}"/>
              </a:ext>
            </a:extLst>
          </p:cNvPr>
          <p:cNvSpPr txBox="1"/>
          <p:nvPr/>
        </p:nvSpPr>
        <p:spPr>
          <a:xfrm>
            <a:off x="8273394" y="3299178"/>
            <a:ext cx="682020" cy="2616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660066"/>
                </a:solidFill>
                <a:latin typeface="+mn-lt"/>
              </a:rPr>
              <a:t>HEBT01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9A6219E-4472-96A5-42C8-F4380EAFED2E}"/>
              </a:ext>
            </a:extLst>
          </p:cNvPr>
          <p:cNvSpPr txBox="1"/>
          <p:nvPr/>
        </p:nvSpPr>
        <p:spPr>
          <a:xfrm>
            <a:off x="5632728" y="3304481"/>
            <a:ext cx="749900" cy="2616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660066"/>
                </a:solidFill>
                <a:latin typeface="+mn-lt"/>
              </a:rPr>
              <a:t>CCL102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4DF5AAF-E8C5-A4BA-C2BD-12CB502DAA35}"/>
              </a:ext>
            </a:extLst>
          </p:cNvPr>
          <p:cNvGrpSpPr/>
          <p:nvPr/>
        </p:nvGrpSpPr>
        <p:grpSpPr>
          <a:xfrm>
            <a:off x="5654558" y="2303887"/>
            <a:ext cx="745068" cy="793070"/>
            <a:chOff x="3657600" y="1447800"/>
            <a:chExt cx="2266225" cy="2590800"/>
          </a:xfrm>
        </p:grpSpPr>
        <p:sp>
          <p:nvSpPr>
            <p:cNvPr id="73" name="Donut 72">
              <a:extLst>
                <a:ext uri="{FF2B5EF4-FFF2-40B4-BE49-F238E27FC236}">
                  <a16:creationId xmlns:a16="http://schemas.microsoft.com/office/drawing/2014/main" id="{28F796A3-27D3-16A1-B09C-107AF277E7CC}"/>
                </a:ext>
              </a:extLst>
            </p:cNvPr>
            <p:cNvSpPr/>
            <p:nvPr/>
          </p:nvSpPr>
          <p:spPr>
            <a:xfrm>
              <a:off x="3657600" y="1447800"/>
              <a:ext cx="1447799" cy="2590800"/>
            </a:xfrm>
            <a:prstGeom prst="donut">
              <a:avLst>
                <a:gd name="adj" fmla="val 367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2700000" rev="0"/>
              </a:camera>
              <a:lightRig rig="threePt" dir="t"/>
            </a:scene3d>
            <a:sp3d contourW="6350">
              <a:bevelT w="95250" h="95250"/>
              <a:contourClr>
                <a:schemeClr val="accent5">
                  <a:lumMod val="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331FBE80-734A-2BFE-3159-6B61CF853EA3}"/>
                </a:ext>
              </a:extLst>
            </p:cNvPr>
            <p:cNvSpPr/>
            <p:nvPr/>
          </p:nvSpPr>
          <p:spPr>
            <a:xfrm>
              <a:off x="4637764" y="2822222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70C7F8B-A88B-1D30-B3D3-8D2C6F0BA28F}"/>
                </a:ext>
              </a:extLst>
            </p:cNvPr>
            <p:cNvSpPr/>
            <p:nvPr/>
          </p:nvSpPr>
          <p:spPr>
            <a:xfrm>
              <a:off x="4610571" y="3159947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D33E71B4-B76D-CBA3-6CFA-5D4B6089ABAD}"/>
                </a:ext>
              </a:extLst>
            </p:cNvPr>
            <p:cNvSpPr/>
            <p:nvPr/>
          </p:nvSpPr>
          <p:spPr>
            <a:xfrm>
              <a:off x="4648200" y="2971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FECD7C1-B715-FA89-1E82-244D55A74443}"/>
                </a:ext>
              </a:extLst>
            </p:cNvPr>
            <p:cNvSpPr/>
            <p:nvPr/>
          </p:nvSpPr>
          <p:spPr>
            <a:xfrm>
              <a:off x="4572000" y="33528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769B52-494A-5B4E-419B-32B651F2D3C9}"/>
                </a:ext>
              </a:extLst>
            </p:cNvPr>
            <p:cNvSpPr/>
            <p:nvPr/>
          </p:nvSpPr>
          <p:spPr>
            <a:xfrm>
              <a:off x="4648200" y="2667000"/>
              <a:ext cx="376384" cy="189430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384" h="189430">
                  <a:moveTo>
                    <a:pt x="37717" y="0"/>
                  </a:moveTo>
                  <a:cubicBezTo>
                    <a:pt x="18118" y="21167"/>
                    <a:pt x="-1480" y="42334"/>
                    <a:pt x="88" y="65852"/>
                  </a:cubicBezTo>
                  <a:cubicBezTo>
                    <a:pt x="1656" y="89371"/>
                    <a:pt x="20471" y="125432"/>
                    <a:pt x="47125" y="141111"/>
                  </a:cubicBezTo>
                  <a:cubicBezTo>
                    <a:pt x="73779" y="156790"/>
                    <a:pt x="160014" y="159926"/>
                    <a:pt x="160014" y="159926"/>
                  </a:cubicBezTo>
                  <a:lnTo>
                    <a:pt x="263495" y="178741"/>
                  </a:lnTo>
                  <a:cubicBezTo>
                    <a:pt x="291717" y="183445"/>
                    <a:pt x="310532" y="192852"/>
                    <a:pt x="329347" y="188148"/>
                  </a:cubicBezTo>
                  <a:cubicBezTo>
                    <a:pt x="348162" y="183444"/>
                    <a:pt x="376384" y="159926"/>
                    <a:pt x="376384" y="150519"/>
                  </a:cubicBezTo>
                  <a:cubicBezTo>
                    <a:pt x="376384" y="141112"/>
                    <a:pt x="340322" y="133272"/>
                    <a:pt x="329347" y="131704"/>
                  </a:cubicBezTo>
                  <a:cubicBezTo>
                    <a:pt x="318372" y="130136"/>
                    <a:pt x="314452" y="135623"/>
                    <a:pt x="310532" y="141111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7973694-E245-CAEE-154D-291DB8D3413C}"/>
                </a:ext>
              </a:extLst>
            </p:cNvPr>
            <p:cNvSpPr/>
            <p:nvPr/>
          </p:nvSpPr>
          <p:spPr>
            <a:xfrm>
              <a:off x="4486135" y="3365555"/>
              <a:ext cx="1433403" cy="321532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  <a:gd name="connsiteX0" fmla="*/ 37717 w 385677"/>
                <a:gd name="connsiteY0" fmla="*/ 0 h 207406"/>
                <a:gd name="connsiteX1" fmla="*/ 88 w 385677"/>
                <a:gd name="connsiteY1" fmla="*/ 65852 h 207406"/>
                <a:gd name="connsiteX2" fmla="*/ 47125 w 385677"/>
                <a:gd name="connsiteY2" fmla="*/ 141111 h 207406"/>
                <a:gd name="connsiteX3" fmla="*/ 160014 w 385677"/>
                <a:gd name="connsiteY3" fmla="*/ 159926 h 207406"/>
                <a:gd name="connsiteX4" fmla="*/ 263495 w 385677"/>
                <a:gd name="connsiteY4" fmla="*/ 178741 h 207406"/>
                <a:gd name="connsiteX5" fmla="*/ 329347 w 385677"/>
                <a:gd name="connsiteY5" fmla="*/ 188148 h 207406"/>
                <a:gd name="connsiteX6" fmla="*/ 385677 w 385677"/>
                <a:gd name="connsiteY6" fmla="*/ 205087 h 207406"/>
                <a:gd name="connsiteX7" fmla="*/ 329347 w 385677"/>
                <a:gd name="connsiteY7" fmla="*/ 131704 h 207406"/>
                <a:gd name="connsiteX8" fmla="*/ 310532 w 385677"/>
                <a:gd name="connsiteY8" fmla="*/ 141111 h 207406"/>
                <a:gd name="connsiteX0" fmla="*/ 37717 w 448918"/>
                <a:gd name="connsiteY0" fmla="*/ 0 h 235246"/>
                <a:gd name="connsiteX1" fmla="*/ 88 w 448918"/>
                <a:gd name="connsiteY1" fmla="*/ 65852 h 235246"/>
                <a:gd name="connsiteX2" fmla="*/ 47125 w 448918"/>
                <a:gd name="connsiteY2" fmla="*/ 141111 h 235246"/>
                <a:gd name="connsiteX3" fmla="*/ 160014 w 448918"/>
                <a:gd name="connsiteY3" fmla="*/ 159926 h 235246"/>
                <a:gd name="connsiteX4" fmla="*/ 263495 w 448918"/>
                <a:gd name="connsiteY4" fmla="*/ 178741 h 235246"/>
                <a:gd name="connsiteX5" fmla="*/ 329347 w 448918"/>
                <a:gd name="connsiteY5" fmla="*/ 188148 h 235246"/>
                <a:gd name="connsiteX6" fmla="*/ 385677 w 448918"/>
                <a:gd name="connsiteY6" fmla="*/ 205087 h 235246"/>
                <a:gd name="connsiteX7" fmla="*/ 447064 w 448918"/>
                <a:gd name="connsiteY7" fmla="*/ 233045 h 235246"/>
                <a:gd name="connsiteX8" fmla="*/ 310532 w 448918"/>
                <a:gd name="connsiteY8" fmla="*/ 141111 h 235246"/>
                <a:gd name="connsiteX0" fmla="*/ 37717 w 509031"/>
                <a:gd name="connsiteY0" fmla="*/ 0 h 243069"/>
                <a:gd name="connsiteX1" fmla="*/ 88 w 509031"/>
                <a:gd name="connsiteY1" fmla="*/ 65852 h 243069"/>
                <a:gd name="connsiteX2" fmla="*/ 47125 w 509031"/>
                <a:gd name="connsiteY2" fmla="*/ 141111 h 243069"/>
                <a:gd name="connsiteX3" fmla="*/ 160014 w 509031"/>
                <a:gd name="connsiteY3" fmla="*/ 159926 h 243069"/>
                <a:gd name="connsiteX4" fmla="*/ 263495 w 509031"/>
                <a:gd name="connsiteY4" fmla="*/ 178741 h 243069"/>
                <a:gd name="connsiteX5" fmla="*/ 329347 w 509031"/>
                <a:gd name="connsiteY5" fmla="*/ 188148 h 243069"/>
                <a:gd name="connsiteX6" fmla="*/ 385677 w 509031"/>
                <a:gd name="connsiteY6" fmla="*/ 205087 h 243069"/>
                <a:gd name="connsiteX7" fmla="*/ 447064 w 509031"/>
                <a:gd name="connsiteY7" fmla="*/ 233045 h 243069"/>
                <a:gd name="connsiteX8" fmla="*/ 508792 w 509031"/>
                <a:gd name="connsiteY8" fmla="*/ 16384 h 243069"/>
                <a:gd name="connsiteX0" fmla="*/ 37717 w 509031"/>
                <a:gd name="connsiteY0" fmla="*/ 109691 h 352760"/>
                <a:gd name="connsiteX1" fmla="*/ 88 w 509031"/>
                <a:gd name="connsiteY1" fmla="*/ 175543 h 352760"/>
                <a:gd name="connsiteX2" fmla="*/ 47125 w 509031"/>
                <a:gd name="connsiteY2" fmla="*/ 250802 h 352760"/>
                <a:gd name="connsiteX3" fmla="*/ 160014 w 509031"/>
                <a:gd name="connsiteY3" fmla="*/ 269617 h 352760"/>
                <a:gd name="connsiteX4" fmla="*/ 260397 w 509031"/>
                <a:gd name="connsiteY4" fmla="*/ 0 h 352760"/>
                <a:gd name="connsiteX5" fmla="*/ 329347 w 509031"/>
                <a:gd name="connsiteY5" fmla="*/ 297839 h 352760"/>
                <a:gd name="connsiteX6" fmla="*/ 385677 w 509031"/>
                <a:gd name="connsiteY6" fmla="*/ 314778 h 352760"/>
                <a:gd name="connsiteX7" fmla="*/ 447064 w 509031"/>
                <a:gd name="connsiteY7" fmla="*/ 342736 h 352760"/>
                <a:gd name="connsiteX8" fmla="*/ 508792 w 509031"/>
                <a:gd name="connsiteY8" fmla="*/ 126075 h 352760"/>
                <a:gd name="connsiteX0" fmla="*/ 37717 w 509031"/>
                <a:gd name="connsiteY0" fmla="*/ 123348 h 373960"/>
                <a:gd name="connsiteX1" fmla="*/ 88 w 509031"/>
                <a:gd name="connsiteY1" fmla="*/ 189200 h 373960"/>
                <a:gd name="connsiteX2" fmla="*/ 47125 w 509031"/>
                <a:gd name="connsiteY2" fmla="*/ 264459 h 373960"/>
                <a:gd name="connsiteX3" fmla="*/ 160014 w 509031"/>
                <a:gd name="connsiteY3" fmla="*/ 283274 h 373960"/>
                <a:gd name="connsiteX4" fmla="*/ 260397 w 509031"/>
                <a:gd name="connsiteY4" fmla="*/ 13657 h 373960"/>
                <a:gd name="connsiteX5" fmla="*/ 338641 w 509031"/>
                <a:gd name="connsiteY5" fmla="*/ 69836 h 373960"/>
                <a:gd name="connsiteX6" fmla="*/ 385677 w 509031"/>
                <a:gd name="connsiteY6" fmla="*/ 328435 h 373960"/>
                <a:gd name="connsiteX7" fmla="*/ 447064 w 509031"/>
                <a:gd name="connsiteY7" fmla="*/ 356393 h 373960"/>
                <a:gd name="connsiteX8" fmla="*/ 508792 w 509031"/>
                <a:gd name="connsiteY8" fmla="*/ 139732 h 373960"/>
                <a:gd name="connsiteX0" fmla="*/ 37717 w 509011"/>
                <a:gd name="connsiteY0" fmla="*/ 119207 h 352295"/>
                <a:gd name="connsiteX1" fmla="*/ 88 w 509011"/>
                <a:gd name="connsiteY1" fmla="*/ 185059 h 352295"/>
                <a:gd name="connsiteX2" fmla="*/ 47125 w 509011"/>
                <a:gd name="connsiteY2" fmla="*/ 260318 h 352295"/>
                <a:gd name="connsiteX3" fmla="*/ 160014 w 509011"/>
                <a:gd name="connsiteY3" fmla="*/ 279133 h 352295"/>
                <a:gd name="connsiteX4" fmla="*/ 260397 w 509011"/>
                <a:gd name="connsiteY4" fmla="*/ 9516 h 352295"/>
                <a:gd name="connsiteX5" fmla="*/ 338641 w 509011"/>
                <a:gd name="connsiteY5" fmla="*/ 65695 h 352295"/>
                <a:gd name="connsiteX6" fmla="*/ 413557 w 509011"/>
                <a:gd name="connsiteY6" fmla="*/ 113817 h 352295"/>
                <a:gd name="connsiteX7" fmla="*/ 447064 w 509011"/>
                <a:gd name="connsiteY7" fmla="*/ 352252 h 352295"/>
                <a:gd name="connsiteX8" fmla="*/ 508792 w 509011"/>
                <a:gd name="connsiteY8" fmla="*/ 135591 h 352295"/>
                <a:gd name="connsiteX0" fmla="*/ 37717 w 509057"/>
                <a:gd name="connsiteY0" fmla="*/ 119207 h 296466"/>
                <a:gd name="connsiteX1" fmla="*/ 88 w 509057"/>
                <a:gd name="connsiteY1" fmla="*/ 185059 h 296466"/>
                <a:gd name="connsiteX2" fmla="*/ 47125 w 509057"/>
                <a:gd name="connsiteY2" fmla="*/ 260318 h 296466"/>
                <a:gd name="connsiteX3" fmla="*/ 160014 w 509057"/>
                <a:gd name="connsiteY3" fmla="*/ 279133 h 296466"/>
                <a:gd name="connsiteX4" fmla="*/ 260397 w 509057"/>
                <a:gd name="connsiteY4" fmla="*/ 9516 h 296466"/>
                <a:gd name="connsiteX5" fmla="*/ 338641 w 509057"/>
                <a:gd name="connsiteY5" fmla="*/ 65695 h 296466"/>
                <a:gd name="connsiteX6" fmla="*/ 413557 w 509057"/>
                <a:gd name="connsiteY6" fmla="*/ 113817 h 296466"/>
                <a:gd name="connsiteX7" fmla="*/ 456357 w 509057"/>
                <a:gd name="connsiteY7" fmla="*/ 133980 h 296466"/>
                <a:gd name="connsiteX8" fmla="*/ 508792 w 509057"/>
                <a:gd name="connsiteY8" fmla="*/ 135591 h 296466"/>
                <a:gd name="connsiteX0" fmla="*/ 37717 w 509057"/>
                <a:gd name="connsiteY0" fmla="*/ 117304 h 271911"/>
                <a:gd name="connsiteX1" fmla="*/ 88 w 509057"/>
                <a:gd name="connsiteY1" fmla="*/ 183156 h 271911"/>
                <a:gd name="connsiteX2" fmla="*/ 47125 w 509057"/>
                <a:gd name="connsiteY2" fmla="*/ 258415 h 271911"/>
                <a:gd name="connsiteX3" fmla="*/ 160014 w 509057"/>
                <a:gd name="connsiteY3" fmla="*/ 246048 h 271911"/>
                <a:gd name="connsiteX4" fmla="*/ 260397 w 509057"/>
                <a:gd name="connsiteY4" fmla="*/ 7613 h 271911"/>
                <a:gd name="connsiteX5" fmla="*/ 338641 w 509057"/>
                <a:gd name="connsiteY5" fmla="*/ 63792 h 271911"/>
                <a:gd name="connsiteX6" fmla="*/ 413557 w 509057"/>
                <a:gd name="connsiteY6" fmla="*/ 111914 h 271911"/>
                <a:gd name="connsiteX7" fmla="*/ 456357 w 509057"/>
                <a:gd name="connsiteY7" fmla="*/ 132077 h 271911"/>
                <a:gd name="connsiteX8" fmla="*/ 508792 w 509057"/>
                <a:gd name="connsiteY8" fmla="*/ 133688 h 271911"/>
                <a:gd name="connsiteX0" fmla="*/ 37717 w 509057"/>
                <a:gd name="connsiteY0" fmla="*/ 102972 h 256559"/>
                <a:gd name="connsiteX1" fmla="*/ 88 w 509057"/>
                <a:gd name="connsiteY1" fmla="*/ 168824 h 256559"/>
                <a:gd name="connsiteX2" fmla="*/ 47125 w 509057"/>
                <a:gd name="connsiteY2" fmla="*/ 244083 h 256559"/>
                <a:gd name="connsiteX3" fmla="*/ 160014 w 509057"/>
                <a:gd name="connsiteY3" fmla="*/ 231716 h 256559"/>
                <a:gd name="connsiteX4" fmla="*/ 220126 w 509057"/>
                <a:gd name="connsiteY4" fmla="*/ 8872 h 256559"/>
                <a:gd name="connsiteX5" fmla="*/ 338641 w 509057"/>
                <a:gd name="connsiteY5" fmla="*/ 49460 h 256559"/>
                <a:gd name="connsiteX6" fmla="*/ 413557 w 509057"/>
                <a:gd name="connsiteY6" fmla="*/ 97582 h 256559"/>
                <a:gd name="connsiteX7" fmla="*/ 456357 w 509057"/>
                <a:gd name="connsiteY7" fmla="*/ 117745 h 256559"/>
                <a:gd name="connsiteX8" fmla="*/ 508792 w 509057"/>
                <a:gd name="connsiteY8" fmla="*/ 119356 h 256559"/>
                <a:gd name="connsiteX0" fmla="*/ 37717 w 509057"/>
                <a:gd name="connsiteY0" fmla="*/ 108293 h 261881"/>
                <a:gd name="connsiteX1" fmla="*/ 88 w 509057"/>
                <a:gd name="connsiteY1" fmla="*/ 174145 h 261881"/>
                <a:gd name="connsiteX2" fmla="*/ 47125 w 509057"/>
                <a:gd name="connsiteY2" fmla="*/ 249404 h 261881"/>
                <a:gd name="connsiteX3" fmla="*/ 160014 w 509057"/>
                <a:gd name="connsiteY3" fmla="*/ 237037 h 261881"/>
                <a:gd name="connsiteX4" fmla="*/ 220126 w 509057"/>
                <a:gd name="connsiteY4" fmla="*/ 14193 h 261881"/>
                <a:gd name="connsiteX5" fmla="*/ 295272 w 509057"/>
                <a:gd name="connsiteY5" fmla="*/ 31395 h 261881"/>
                <a:gd name="connsiteX6" fmla="*/ 413557 w 509057"/>
                <a:gd name="connsiteY6" fmla="*/ 102903 h 261881"/>
                <a:gd name="connsiteX7" fmla="*/ 456357 w 509057"/>
                <a:gd name="connsiteY7" fmla="*/ 123066 h 261881"/>
                <a:gd name="connsiteX8" fmla="*/ 508792 w 509057"/>
                <a:gd name="connsiteY8" fmla="*/ 124677 h 261881"/>
                <a:gd name="connsiteX0" fmla="*/ 37717 w 509127"/>
                <a:gd name="connsiteY0" fmla="*/ 107359 h 260947"/>
                <a:gd name="connsiteX1" fmla="*/ 88 w 509127"/>
                <a:gd name="connsiteY1" fmla="*/ 173211 h 260947"/>
                <a:gd name="connsiteX2" fmla="*/ 47125 w 509127"/>
                <a:gd name="connsiteY2" fmla="*/ 248470 h 260947"/>
                <a:gd name="connsiteX3" fmla="*/ 160014 w 509127"/>
                <a:gd name="connsiteY3" fmla="*/ 236103 h 260947"/>
                <a:gd name="connsiteX4" fmla="*/ 220126 w 509127"/>
                <a:gd name="connsiteY4" fmla="*/ 13259 h 260947"/>
                <a:gd name="connsiteX5" fmla="*/ 295272 w 509127"/>
                <a:gd name="connsiteY5" fmla="*/ 30461 h 260947"/>
                <a:gd name="connsiteX6" fmla="*/ 357796 w 509127"/>
                <a:gd name="connsiteY6" fmla="*/ 70788 h 260947"/>
                <a:gd name="connsiteX7" fmla="*/ 456357 w 509127"/>
                <a:gd name="connsiteY7" fmla="*/ 122132 h 260947"/>
                <a:gd name="connsiteX8" fmla="*/ 508792 w 509127"/>
                <a:gd name="connsiteY8" fmla="*/ 123743 h 260947"/>
                <a:gd name="connsiteX0" fmla="*/ 37717 w 508961"/>
                <a:gd name="connsiteY0" fmla="*/ 107359 h 260947"/>
                <a:gd name="connsiteX1" fmla="*/ 88 w 508961"/>
                <a:gd name="connsiteY1" fmla="*/ 173211 h 260947"/>
                <a:gd name="connsiteX2" fmla="*/ 47125 w 508961"/>
                <a:gd name="connsiteY2" fmla="*/ 248470 h 260947"/>
                <a:gd name="connsiteX3" fmla="*/ 160014 w 508961"/>
                <a:gd name="connsiteY3" fmla="*/ 236103 h 260947"/>
                <a:gd name="connsiteX4" fmla="*/ 220126 w 508961"/>
                <a:gd name="connsiteY4" fmla="*/ 13259 h 260947"/>
                <a:gd name="connsiteX5" fmla="*/ 295272 w 508961"/>
                <a:gd name="connsiteY5" fmla="*/ 30461 h 260947"/>
                <a:gd name="connsiteX6" fmla="*/ 357796 w 508961"/>
                <a:gd name="connsiteY6" fmla="*/ 70788 h 260947"/>
                <a:gd name="connsiteX7" fmla="*/ 422281 w 508961"/>
                <a:gd name="connsiteY7" fmla="*/ 106542 h 260947"/>
                <a:gd name="connsiteX8" fmla="*/ 508792 w 508961"/>
                <a:gd name="connsiteY8" fmla="*/ 123743 h 260947"/>
                <a:gd name="connsiteX0" fmla="*/ 37717 w 471927"/>
                <a:gd name="connsiteY0" fmla="*/ 107359 h 260947"/>
                <a:gd name="connsiteX1" fmla="*/ 88 w 471927"/>
                <a:gd name="connsiteY1" fmla="*/ 173211 h 260947"/>
                <a:gd name="connsiteX2" fmla="*/ 47125 w 471927"/>
                <a:gd name="connsiteY2" fmla="*/ 248470 h 260947"/>
                <a:gd name="connsiteX3" fmla="*/ 160014 w 471927"/>
                <a:gd name="connsiteY3" fmla="*/ 236103 h 260947"/>
                <a:gd name="connsiteX4" fmla="*/ 220126 w 471927"/>
                <a:gd name="connsiteY4" fmla="*/ 13259 h 260947"/>
                <a:gd name="connsiteX5" fmla="*/ 295272 w 471927"/>
                <a:gd name="connsiteY5" fmla="*/ 30461 h 260947"/>
                <a:gd name="connsiteX6" fmla="*/ 357796 w 471927"/>
                <a:gd name="connsiteY6" fmla="*/ 70788 h 260947"/>
                <a:gd name="connsiteX7" fmla="*/ 422281 w 471927"/>
                <a:gd name="connsiteY7" fmla="*/ 106542 h 260947"/>
                <a:gd name="connsiteX8" fmla="*/ 471618 w 471927"/>
                <a:gd name="connsiteY8" fmla="*/ 147129 h 260947"/>
                <a:gd name="connsiteX0" fmla="*/ 37717 w 471927"/>
                <a:gd name="connsiteY0" fmla="*/ 107924 h 266437"/>
                <a:gd name="connsiteX1" fmla="*/ 88 w 471927"/>
                <a:gd name="connsiteY1" fmla="*/ 173776 h 266437"/>
                <a:gd name="connsiteX2" fmla="*/ 47125 w 471927"/>
                <a:gd name="connsiteY2" fmla="*/ 249035 h 266437"/>
                <a:gd name="connsiteX3" fmla="*/ 138329 w 471927"/>
                <a:gd name="connsiteY3" fmla="*/ 244463 h 266437"/>
                <a:gd name="connsiteX4" fmla="*/ 220126 w 471927"/>
                <a:gd name="connsiteY4" fmla="*/ 13824 h 266437"/>
                <a:gd name="connsiteX5" fmla="*/ 295272 w 471927"/>
                <a:gd name="connsiteY5" fmla="*/ 31026 h 266437"/>
                <a:gd name="connsiteX6" fmla="*/ 357796 w 471927"/>
                <a:gd name="connsiteY6" fmla="*/ 71353 h 266437"/>
                <a:gd name="connsiteX7" fmla="*/ 422281 w 471927"/>
                <a:gd name="connsiteY7" fmla="*/ 107107 h 266437"/>
                <a:gd name="connsiteX8" fmla="*/ 471618 w 471927"/>
                <a:gd name="connsiteY8" fmla="*/ 147694 h 266437"/>
                <a:gd name="connsiteX0" fmla="*/ 34704 w 472012"/>
                <a:gd name="connsiteY0" fmla="*/ 131310 h 266437"/>
                <a:gd name="connsiteX1" fmla="*/ 173 w 472012"/>
                <a:gd name="connsiteY1" fmla="*/ 173776 h 266437"/>
                <a:gd name="connsiteX2" fmla="*/ 47210 w 472012"/>
                <a:gd name="connsiteY2" fmla="*/ 249035 h 266437"/>
                <a:gd name="connsiteX3" fmla="*/ 138414 w 472012"/>
                <a:gd name="connsiteY3" fmla="*/ 244463 h 266437"/>
                <a:gd name="connsiteX4" fmla="*/ 220211 w 472012"/>
                <a:gd name="connsiteY4" fmla="*/ 13824 h 266437"/>
                <a:gd name="connsiteX5" fmla="*/ 295357 w 472012"/>
                <a:gd name="connsiteY5" fmla="*/ 31026 h 266437"/>
                <a:gd name="connsiteX6" fmla="*/ 357881 w 472012"/>
                <a:gd name="connsiteY6" fmla="*/ 71353 h 266437"/>
                <a:gd name="connsiteX7" fmla="*/ 422366 w 472012"/>
                <a:gd name="connsiteY7" fmla="*/ 107107 h 266437"/>
                <a:gd name="connsiteX8" fmla="*/ 471703 w 472012"/>
                <a:gd name="connsiteY8" fmla="*/ 147694 h 26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012" h="266437">
                  <a:moveTo>
                    <a:pt x="34704" y="131310"/>
                  </a:moveTo>
                  <a:cubicBezTo>
                    <a:pt x="15105" y="152477"/>
                    <a:pt x="-1911" y="154155"/>
                    <a:pt x="173" y="173776"/>
                  </a:cubicBezTo>
                  <a:cubicBezTo>
                    <a:pt x="2257" y="193397"/>
                    <a:pt x="24170" y="237254"/>
                    <a:pt x="47210" y="249035"/>
                  </a:cubicBezTo>
                  <a:cubicBezTo>
                    <a:pt x="70250" y="260816"/>
                    <a:pt x="109581" y="283665"/>
                    <a:pt x="138414" y="244463"/>
                  </a:cubicBezTo>
                  <a:cubicBezTo>
                    <a:pt x="167247" y="205261"/>
                    <a:pt x="194054" y="49397"/>
                    <a:pt x="220211" y="13824"/>
                  </a:cubicBezTo>
                  <a:cubicBezTo>
                    <a:pt x="246368" y="-21749"/>
                    <a:pt x="272412" y="21438"/>
                    <a:pt x="295357" y="31026"/>
                  </a:cubicBezTo>
                  <a:cubicBezTo>
                    <a:pt x="318302" y="40614"/>
                    <a:pt x="336713" y="58673"/>
                    <a:pt x="357881" y="71353"/>
                  </a:cubicBezTo>
                  <a:cubicBezTo>
                    <a:pt x="379049" y="84033"/>
                    <a:pt x="403396" y="94384"/>
                    <a:pt x="422366" y="107107"/>
                  </a:cubicBezTo>
                  <a:cubicBezTo>
                    <a:pt x="441336" y="119830"/>
                    <a:pt x="475623" y="142206"/>
                    <a:pt x="471703" y="147694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C083834-061B-298D-746D-D480C2B7ED4A}"/>
                </a:ext>
              </a:extLst>
            </p:cNvPr>
            <p:cNvSpPr/>
            <p:nvPr/>
          </p:nvSpPr>
          <p:spPr>
            <a:xfrm flipV="1">
              <a:off x="4966609" y="2727179"/>
              <a:ext cx="957216" cy="829736"/>
            </a:xfrm>
            <a:custGeom>
              <a:avLst/>
              <a:gdLst>
                <a:gd name="connsiteX0" fmla="*/ 37717 w 376384"/>
                <a:gd name="connsiteY0" fmla="*/ 0 h 189430"/>
                <a:gd name="connsiteX1" fmla="*/ 88 w 376384"/>
                <a:gd name="connsiteY1" fmla="*/ 65852 h 189430"/>
                <a:gd name="connsiteX2" fmla="*/ 47125 w 376384"/>
                <a:gd name="connsiteY2" fmla="*/ 141111 h 189430"/>
                <a:gd name="connsiteX3" fmla="*/ 160014 w 376384"/>
                <a:gd name="connsiteY3" fmla="*/ 159926 h 189430"/>
                <a:gd name="connsiteX4" fmla="*/ 263495 w 376384"/>
                <a:gd name="connsiteY4" fmla="*/ 178741 h 189430"/>
                <a:gd name="connsiteX5" fmla="*/ 329347 w 376384"/>
                <a:gd name="connsiteY5" fmla="*/ 188148 h 189430"/>
                <a:gd name="connsiteX6" fmla="*/ 376384 w 376384"/>
                <a:gd name="connsiteY6" fmla="*/ 150519 h 189430"/>
                <a:gd name="connsiteX7" fmla="*/ 329347 w 376384"/>
                <a:gd name="connsiteY7" fmla="*/ 131704 h 189430"/>
                <a:gd name="connsiteX8" fmla="*/ 310532 w 376384"/>
                <a:gd name="connsiteY8" fmla="*/ 141111 h 189430"/>
                <a:gd name="connsiteX0" fmla="*/ 37717 w 385677"/>
                <a:gd name="connsiteY0" fmla="*/ 0 h 207406"/>
                <a:gd name="connsiteX1" fmla="*/ 88 w 385677"/>
                <a:gd name="connsiteY1" fmla="*/ 65852 h 207406"/>
                <a:gd name="connsiteX2" fmla="*/ 47125 w 385677"/>
                <a:gd name="connsiteY2" fmla="*/ 141111 h 207406"/>
                <a:gd name="connsiteX3" fmla="*/ 160014 w 385677"/>
                <a:gd name="connsiteY3" fmla="*/ 159926 h 207406"/>
                <a:gd name="connsiteX4" fmla="*/ 263495 w 385677"/>
                <a:gd name="connsiteY4" fmla="*/ 178741 h 207406"/>
                <a:gd name="connsiteX5" fmla="*/ 329347 w 385677"/>
                <a:gd name="connsiteY5" fmla="*/ 188148 h 207406"/>
                <a:gd name="connsiteX6" fmla="*/ 385677 w 385677"/>
                <a:gd name="connsiteY6" fmla="*/ 205087 h 207406"/>
                <a:gd name="connsiteX7" fmla="*/ 329347 w 385677"/>
                <a:gd name="connsiteY7" fmla="*/ 131704 h 207406"/>
                <a:gd name="connsiteX8" fmla="*/ 310532 w 385677"/>
                <a:gd name="connsiteY8" fmla="*/ 141111 h 207406"/>
                <a:gd name="connsiteX0" fmla="*/ 37717 w 448918"/>
                <a:gd name="connsiteY0" fmla="*/ 0 h 235246"/>
                <a:gd name="connsiteX1" fmla="*/ 88 w 448918"/>
                <a:gd name="connsiteY1" fmla="*/ 65852 h 235246"/>
                <a:gd name="connsiteX2" fmla="*/ 47125 w 448918"/>
                <a:gd name="connsiteY2" fmla="*/ 141111 h 235246"/>
                <a:gd name="connsiteX3" fmla="*/ 160014 w 448918"/>
                <a:gd name="connsiteY3" fmla="*/ 159926 h 235246"/>
                <a:gd name="connsiteX4" fmla="*/ 263495 w 448918"/>
                <a:gd name="connsiteY4" fmla="*/ 178741 h 235246"/>
                <a:gd name="connsiteX5" fmla="*/ 329347 w 448918"/>
                <a:gd name="connsiteY5" fmla="*/ 188148 h 235246"/>
                <a:gd name="connsiteX6" fmla="*/ 385677 w 448918"/>
                <a:gd name="connsiteY6" fmla="*/ 205087 h 235246"/>
                <a:gd name="connsiteX7" fmla="*/ 447064 w 448918"/>
                <a:gd name="connsiteY7" fmla="*/ 233045 h 235246"/>
                <a:gd name="connsiteX8" fmla="*/ 310532 w 448918"/>
                <a:gd name="connsiteY8" fmla="*/ 141111 h 235246"/>
                <a:gd name="connsiteX0" fmla="*/ 37717 w 509031"/>
                <a:gd name="connsiteY0" fmla="*/ 0 h 243069"/>
                <a:gd name="connsiteX1" fmla="*/ 88 w 509031"/>
                <a:gd name="connsiteY1" fmla="*/ 65852 h 243069"/>
                <a:gd name="connsiteX2" fmla="*/ 47125 w 509031"/>
                <a:gd name="connsiteY2" fmla="*/ 141111 h 243069"/>
                <a:gd name="connsiteX3" fmla="*/ 160014 w 509031"/>
                <a:gd name="connsiteY3" fmla="*/ 159926 h 243069"/>
                <a:gd name="connsiteX4" fmla="*/ 263495 w 509031"/>
                <a:gd name="connsiteY4" fmla="*/ 178741 h 243069"/>
                <a:gd name="connsiteX5" fmla="*/ 329347 w 509031"/>
                <a:gd name="connsiteY5" fmla="*/ 188148 h 243069"/>
                <a:gd name="connsiteX6" fmla="*/ 385677 w 509031"/>
                <a:gd name="connsiteY6" fmla="*/ 205087 h 243069"/>
                <a:gd name="connsiteX7" fmla="*/ 447064 w 509031"/>
                <a:gd name="connsiteY7" fmla="*/ 233045 h 243069"/>
                <a:gd name="connsiteX8" fmla="*/ 508792 w 509031"/>
                <a:gd name="connsiteY8" fmla="*/ 16384 h 243069"/>
                <a:gd name="connsiteX0" fmla="*/ 37717 w 509031"/>
                <a:gd name="connsiteY0" fmla="*/ 109691 h 352760"/>
                <a:gd name="connsiteX1" fmla="*/ 88 w 509031"/>
                <a:gd name="connsiteY1" fmla="*/ 175543 h 352760"/>
                <a:gd name="connsiteX2" fmla="*/ 47125 w 509031"/>
                <a:gd name="connsiteY2" fmla="*/ 250802 h 352760"/>
                <a:gd name="connsiteX3" fmla="*/ 160014 w 509031"/>
                <a:gd name="connsiteY3" fmla="*/ 269617 h 352760"/>
                <a:gd name="connsiteX4" fmla="*/ 260397 w 509031"/>
                <a:gd name="connsiteY4" fmla="*/ 0 h 352760"/>
                <a:gd name="connsiteX5" fmla="*/ 329347 w 509031"/>
                <a:gd name="connsiteY5" fmla="*/ 297839 h 352760"/>
                <a:gd name="connsiteX6" fmla="*/ 385677 w 509031"/>
                <a:gd name="connsiteY6" fmla="*/ 314778 h 352760"/>
                <a:gd name="connsiteX7" fmla="*/ 447064 w 509031"/>
                <a:gd name="connsiteY7" fmla="*/ 342736 h 352760"/>
                <a:gd name="connsiteX8" fmla="*/ 508792 w 509031"/>
                <a:gd name="connsiteY8" fmla="*/ 126075 h 352760"/>
                <a:gd name="connsiteX0" fmla="*/ 37717 w 509031"/>
                <a:gd name="connsiteY0" fmla="*/ 123348 h 373960"/>
                <a:gd name="connsiteX1" fmla="*/ 88 w 509031"/>
                <a:gd name="connsiteY1" fmla="*/ 189200 h 373960"/>
                <a:gd name="connsiteX2" fmla="*/ 47125 w 509031"/>
                <a:gd name="connsiteY2" fmla="*/ 264459 h 373960"/>
                <a:gd name="connsiteX3" fmla="*/ 160014 w 509031"/>
                <a:gd name="connsiteY3" fmla="*/ 283274 h 373960"/>
                <a:gd name="connsiteX4" fmla="*/ 260397 w 509031"/>
                <a:gd name="connsiteY4" fmla="*/ 13657 h 373960"/>
                <a:gd name="connsiteX5" fmla="*/ 338641 w 509031"/>
                <a:gd name="connsiteY5" fmla="*/ 69836 h 373960"/>
                <a:gd name="connsiteX6" fmla="*/ 385677 w 509031"/>
                <a:gd name="connsiteY6" fmla="*/ 328435 h 373960"/>
                <a:gd name="connsiteX7" fmla="*/ 447064 w 509031"/>
                <a:gd name="connsiteY7" fmla="*/ 356393 h 373960"/>
                <a:gd name="connsiteX8" fmla="*/ 508792 w 509031"/>
                <a:gd name="connsiteY8" fmla="*/ 139732 h 373960"/>
                <a:gd name="connsiteX0" fmla="*/ 37717 w 509011"/>
                <a:gd name="connsiteY0" fmla="*/ 119207 h 352295"/>
                <a:gd name="connsiteX1" fmla="*/ 88 w 509011"/>
                <a:gd name="connsiteY1" fmla="*/ 185059 h 352295"/>
                <a:gd name="connsiteX2" fmla="*/ 47125 w 509011"/>
                <a:gd name="connsiteY2" fmla="*/ 260318 h 352295"/>
                <a:gd name="connsiteX3" fmla="*/ 160014 w 509011"/>
                <a:gd name="connsiteY3" fmla="*/ 279133 h 352295"/>
                <a:gd name="connsiteX4" fmla="*/ 260397 w 509011"/>
                <a:gd name="connsiteY4" fmla="*/ 9516 h 352295"/>
                <a:gd name="connsiteX5" fmla="*/ 338641 w 509011"/>
                <a:gd name="connsiteY5" fmla="*/ 65695 h 352295"/>
                <a:gd name="connsiteX6" fmla="*/ 413557 w 509011"/>
                <a:gd name="connsiteY6" fmla="*/ 113817 h 352295"/>
                <a:gd name="connsiteX7" fmla="*/ 447064 w 509011"/>
                <a:gd name="connsiteY7" fmla="*/ 352252 h 352295"/>
                <a:gd name="connsiteX8" fmla="*/ 508792 w 509011"/>
                <a:gd name="connsiteY8" fmla="*/ 135591 h 352295"/>
                <a:gd name="connsiteX0" fmla="*/ 37717 w 509057"/>
                <a:gd name="connsiteY0" fmla="*/ 119207 h 296466"/>
                <a:gd name="connsiteX1" fmla="*/ 88 w 509057"/>
                <a:gd name="connsiteY1" fmla="*/ 185059 h 296466"/>
                <a:gd name="connsiteX2" fmla="*/ 47125 w 509057"/>
                <a:gd name="connsiteY2" fmla="*/ 260318 h 296466"/>
                <a:gd name="connsiteX3" fmla="*/ 160014 w 509057"/>
                <a:gd name="connsiteY3" fmla="*/ 279133 h 296466"/>
                <a:gd name="connsiteX4" fmla="*/ 260397 w 509057"/>
                <a:gd name="connsiteY4" fmla="*/ 9516 h 296466"/>
                <a:gd name="connsiteX5" fmla="*/ 338641 w 509057"/>
                <a:gd name="connsiteY5" fmla="*/ 65695 h 296466"/>
                <a:gd name="connsiteX6" fmla="*/ 413557 w 509057"/>
                <a:gd name="connsiteY6" fmla="*/ 113817 h 296466"/>
                <a:gd name="connsiteX7" fmla="*/ 456357 w 509057"/>
                <a:gd name="connsiteY7" fmla="*/ 133980 h 296466"/>
                <a:gd name="connsiteX8" fmla="*/ 508792 w 509057"/>
                <a:gd name="connsiteY8" fmla="*/ 135591 h 296466"/>
                <a:gd name="connsiteX0" fmla="*/ 37717 w 509057"/>
                <a:gd name="connsiteY0" fmla="*/ 117304 h 271911"/>
                <a:gd name="connsiteX1" fmla="*/ 88 w 509057"/>
                <a:gd name="connsiteY1" fmla="*/ 183156 h 271911"/>
                <a:gd name="connsiteX2" fmla="*/ 47125 w 509057"/>
                <a:gd name="connsiteY2" fmla="*/ 258415 h 271911"/>
                <a:gd name="connsiteX3" fmla="*/ 160014 w 509057"/>
                <a:gd name="connsiteY3" fmla="*/ 246048 h 271911"/>
                <a:gd name="connsiteX4" fmla="*/ 260397 w 509057"/>
                <a:gd name="connsiteY4" fmla="*/ 7613 h 271911"/>
                <a:gd name="connsiteX5" fmla="*/ 338641 w 509057"/>
                <a:gd name="connsiteY5" fmla="*/ 63792 h 271911"/>
                <a:gd name="connsiteX6" fmla="*/ 413557 w 509057"/>
                <a:gd name="connsiteY6" fmla="*/ 111914 h 271911"/>
                <a:gd name="connsiteX7" fmla="*/ 456357 w 509057"/>
                <a:gd name="connsiteY7" fmla="*/ 132077 h 271911"/>
                <a:gd name="connsiteX8" fmla="*/ 508792 w 509057"/>
                <a:gd name="connsiteY8" fmla="*/ 133688 h 271911"/>
                <a:gd name="connsiteX0" fmla="*/ 37717 w 509057"/>
                <a:gd name="connsiteY0" fmla="*/ 102972 h 256559"/>
                <a:gd name="connsiteX1" fmla="*/ 88 w 509057"/>
                <a:gd name="connsiteY1" fmla="*/ 168824 h 256559"/>
                <a:gd name="connsiteX2" fmla="*/ 47125 w 509057"/>
                <a:gd name="connsiteY2" fmla="*/ 244083 h 256559"/>
                <a:gd name="connsiteX3" fmla="*/ 160014 w 509057"/>
                <a:gd name="connsiteY3" fmla="*/ 231716 h 256559"/>
                <a:gd name="connsiteX4" fmla="*/ 220126 w 509057"/>
                <a:gd name="connsiteY4" fmla="*/ 8872 h 256559"/>
                <a:gd name="connsiteX5" fmla="*/ 338641 w 509057"/>
                <a:gd name="connsiteY5" fmla="*/ 49460 h 256559"/>
                <a:gd name="connsiteX6" fmla="*/ 413557 w 509057"/>
                <a:gd name="connsiteY6" fmla="*/ 97582 h 256559"/>
                <a:gd name="connsiteX7" fmla="*/ 456357 w 509057"/>
                <a:gd name="connsiteY7" fmla="*/ 117745 h 256559"/>
                <a:gd name="connsiteX8" fmla="*/ 508792 w 509057"/>
                <a:gd name="connsiteY8" fmla="*/ 119356 h 256559"/>
                <a:gd name="connsiteX0" fmla="*/ 37717 w 509057"/>
                <a:gd name="connsiteY0" fmla="*/ 108293 h 261881"/>
                <a:gd name="connsiteX1" fmla="*/ 88 w 509057"/>
                <a:gd name="connsiteY1" fmla="*/ 174145 h 261881"/>
                <a:gd name="connsiteX2" fmla="*/ 47125 w 509057"/>
                <a:gd name="connsiteY2" fmla="*/ 249404 h 261881"/>
                <a:gd name="connsiteX3" fmla="*/ 160014 w 509057"/>
                <a:gd name="connsiteY3" fmla="*/ 237037 h 261881"/>
                <a:gd name="connsiteX4" fmla="*/ 220126 w 509057"/>
                <a:gd name="connsiteY4" fmla="*/ 14193 h 261881"/>
                <a:gd name="connsiteX5" fmla="*/ 295272 w 509057"/>
                <a:gd name="connsiteY5" fmla="*/ 31395 h 261881"/>
                <a:gd name="connsiteX6" fmla="*/ 413557 w 509057"/>
                <a:gd name="connsiteY6" fmla="*/ 102903 h 261881"/>
                <a:gd name="connsiteX7" fmla="*/ 456357 w 509057"/>
                <a:gd name="connsiteY7" fmla="*/ 123066 h 261881"/>
                <a:gd name="connsiteX8" fmla="*/ 508792 w 509057"/>
                <a:gd name="connsiteY8" fmla="*/ 124677 h 261881"/>
                <a:gd name="connsiteX0" fmla="*/ 37717 w 509127"/>
                <a:gd name="connsiteY0" fmla="*/ 107359 h 260947"/>
                <a:gd name="connsiteX1" fmla="*/ 88 w 509127"/>
                <a:gd name="connsiteY1" fmla="*/ 173211 h 260947"/>
                <a:gd name="connsiteX2" fmla="*/ 47125 w 509127"/>
                <a:gd name="connsiteY2" fmla="*/ 248470 h 260947"/>
                <a:gd name="connsiteX3" fmla="*/ 160014 w 509127"/>
                <a:gd name="connsiteY3" fmla="*/ 236103 h 260947"/>
                <a:gd name="connsiteX4" fmla="*/ 220126 w 509127"/>
                <a:gd name="connsiteY4" fmla="*/ 13259 h 260947"/>
                <a:gd name="connsiteX5" fmla="*/ 295272 w 509127"/>
                <a:gd name="connsiteY5" fmla="*/ 30461 h 260947"/>
                <a:gd name="connsiteX6" fmla="*/ 357796 w 509127"/>
                <a:gd name="connsiteY6" fmla="*/ 70788 h 260947"/>
                <a:gd name="connsiteX7" fmla="*/ 456357 w 509127"/>
                <a:gd name="connsiteY7" fmla="*/ 122132 h 260947"/>
                <a:gd name="connsiteX8" fmla="*/ 508792 w 509127"/>
                <a:gd name="connsiteY8" fmla="*/ 123743 h 260947"/>
                <a:gd name="connsiteX0" fmla="*/ 37717 w 508961"/>
                <a:gd name="connsiteY0" fmla="*/ 107359 h 260947"/>
                <a:gd name="connsiteX1" fmla="*/ 88 w 508961"/>
                <a:gd name="connsiteY1" fmla="*/ 173211 h 260947"/>
                <a:gd name="connsiteX2" fmla="*/ 47125 w 508961"/>
                <a:gd name="connsiteY2" fmla="*/ 248470 h 260947"/>
                <a:gd name="connsiteX3" fmla="*/ 160014 w 508961"/>
                <a:gd name="connsiteY3" fmla="*/ 236103 h 260947"/>
                <a:gd name="connsiteX4" fmla="*/ 220126 w 508961"/>
                <a:gd name="connsiteY4" fmla="*/ 13259 h 260947"/>
                <a:gd name="connsiteX5" fmla="*/ 295272 w 508961"/>
                <a:gd name="connsiteY5" fmla="*/ 30461 h 260947"/>
                <a:gd name="connsiteX6" fmla="*/ 357796 w 508961"/>
                <a:gd name="connsiteY6" fmla="*/ 70788 h 260947"/>
                <a:gd name="connsiteX7" fmla="*/ 422281 w 508961"/>
                <a:gd name="connsiteY7" fmla="*/ 106542 h 260947"/>
                <a:gd name="connsiteX8" fmla="*/ 508792 w 508961"/>
                <a:gd name="connsiteY8" fmla="*/ 123743 h 260947"/>
                <a:gd name="connsiteX0" fmla="*/ 37717 w 471927"/>
                <a:gd name="connsiteY0" fmla="*/ 107359 h 260947"/>
                <a:gd name="connsiteX1" fmla="*/ 88 w 471927"/>
                <a:gd name="connsiteY1" fmla="*/ 173211 h 260947"/>
                <a:gd name="connsiteX2" fmla="*/ 47125 w 471927"/>
                <a:gd name="connsiteY2" fmla="*/ 248470 h 260947"/>
                <a:gd name="connsiteX3" fmla="*/ 160014 w 471927"/>
                <a:gd name="connsiteY3" fmla="*/ 236103 h 260947"/>
                <a:gd name="connsiteX4" fmla="*/ 220126 w 471927"/>
                <a:gd name="connsiteY4" fmla="*/ 13259 h 260947"/>
                <a:gd name="connsiteX5" fmla="*/ 295272 w 471927"/>
                <a:gd name="connsiteY5" fmla="*/ 30461 h 260947"/>
                <a:gd name="connsiteX6" fmla="*/ 357796 w 471927"/>
                <a:gd name="connsiteY6" fmla="*/ 70788 h 260947"/>
                <a:gd name="connsiteX7" fmla="*/ 422281 w 471927"/>
                <a:gd name="connsiteY7" fmla="*/ 106542 h 260947"/>
                <a:gd name="connsiteX8" fmla="*/ 471618 w 471927"/>
                <a:gd name="connsiteY8" fmla="*/ 147129 h 260947"/>
                <a:gd name="connsiteX0" fmla="*/ 37717 w 471927"/>
                <a:gd name="connsiteY0" fmla="*/ 107924 h 266437"/>
                <a:gd name="connsiteX1" fmla="*/ 88 w 471927"/>
                <a:gd name="connsiteY1" fmla="*/ 173776 h 266437"/>
                <a:gd name="connsiteX2" fmla="*/ 47125 w 471927"/>
                <a:gd name="connsiteY2" fmla="*/ 249035 h 266437"/>
                <a:gd name="connsiteX3" fmla="*/ 138329 w 471927"/>
                <a:gd name="connsiteY3" fmla="*/ 244463 h 266437"/>
                <a:gd name="connsiteX4" fmla="*/ 220126 w 471927"/>
                <a:gd name="connsiteY4" fmla="*/ 13824 h 266437"/>
                <a:gd name="connsiteX5" fmla="*/ 295272 w 471927"/>
                <a:gd name="connsiteY5" fmla="*/ 31026 h 266437"/>
                <a:gd name="connsiteX6" fmla="*/ 357796 w 471927"/>
                <a:gd name="connsiteY6" fmla="*/ 71353 h 266437"/>
                <a:gd name="connsiteX7" fmla="*/ 422281 w 471927"/>
                <a:gd name="connsiteY7" fmla="*/ 107107 h 266437"/>
                <a:gd name="connsiteX8" fmla="*/ 471618 w 471927"/>
                <a:gd name="connsiteY8" fmla="*/ 147694 h 266437"/>
                <a:gd name="connsiteX0" fmla="*/ 34704 w 472012"/>
                <a:gd name="connsiteY0" fmla="*/ 131310 h 266437"/>
                <a:gd name="connsiteX1" fmla="*/ 173 w 472012"/>
                <a:gd name="connsiteY1" fmla="*/ 173776 h 266437"/>
                <a:gd name="connsiteX2" fmla="*/ 47210 w 472012"/>
                <a:gd name="connsiteY2" fmla="*/ 249035 h 266437"/>
                <a:gd name="connsiteX3" fmla="*/ 138414 w 472012"/>
                <a:gd name="connsiteY3" fmla="*/ 244463 h 266437"/>
                <a:gd name="connsiteX4" fmla="*/ 220211 w 472012"/>
                <a:gd name="connsiteY4" fmla="*/ 13824 h 266437"/>
                <a:gd name="connsiteX5" fmla="*/ 295357 w 472012"/>
                <a:gd name="connsiteY5" fmla="*/ 31026 h 266437"/>
                <a:gd name="connsiteX6" fmla="*/ 357881 w 472012"/>
                <a:gd name="connsiteY6" fmla="*/ 71353 h 266437"/>
                <a:gd name="connsiteX7" fmla="*/ 422366 w 472012"/>
                <a:gd name="connsiteY7" fmla="*/ 107107 h 266437"/>
                <a:gd name="connsiteX8" fmla="*/ 471703 w 472012"/>
                <a:gd name="connsiteY8" fmla="*/ 147694 h 266437"/>
                <a:gd name="connsiteX0" fmla="*/ 117260 w 474025"/>
                <a:gd name="connsiteY0" fmla="*/ 112213 h 266437"/>
                <a:gd name="connsiteX1" fmla="*/ 2186 w 474025"/>
                <a:gd name="connsiteY1" fmla="*/ 173776 h 266437"/>
                <a:gd name="connsiteX2" fmla="*/ 49223 w 474025"/>
                <a:gd name="connsiteY2" fmla="*/ 249035 h 266437"/>
                <a:gd name="connsiteX3" fmla="*/ 140427 w 474025"/>
                <a:gd name="connsiteY3" fmla="*/ 244463 h 266437"/>
                <a:gd name="connsiteX4" fmla="*/ 222224 w 474025"/>
                <a:gd name="connsiteY4" fmla="*/ 13824 h 266437"/>
                <a:gd name="connsiteX5" fmla="*/ 297370 w 474025"/>
                <a:gd name="connsiteY5" fmla="*/ 31026 h 266437"/>
                <a:gd name="connsiteX6" fmla="*/ 359894 w 474025"/>
                <a:gd name="connsiteY6" fmla="*/ 71353 h 266437"/>
                <a:gd name="connsiteX7" fmla="*/ 424379 w 474025"/>
                <a:gd name="connsiteY7" fmla="*/ 107107 h 266437"/>
                <a:gd name="connsiteX8" fmla="*/ 473716 w 474025"/>
                <a:gd name="connsiteY8" fmla="*/ 147694 h 266437"/>
                <a:gd name="connsiteX0" fmla="*/ 68658 w 425423"/>
                <a:gd name="connsiteY0" fmla="*/ 112213 h 274243"/>
                <a:gd name="connsiteX1" fmla="*/ 139453 w 425423"/>
                <a:gd name="connsiteY1" fmla="*/ 40099 h 274243"/>
                <a:gd name="connsiteX2" fmla="*/ 621 w 425423"/>
                <a:gd name="connsiteY2" fmla="*/ 249035 h 274243"/>
                <a:gd name="connsiteX3" fmla="*/ 91825 w 425423"/>
                <a:gd name="connsiteY3" fmla="*/ 244463 h 274243"/>
                <a:gd name="connsiteX4" fmla="*/ 173622 w 425423"/>
                <a:gd name="connsiteY4" fmla="*/ 13824 h 274243"/>
                <a:gd name="connsiteX5" fmla="*/ 248768 w 425423"/>
                <a:gd name="connsiteY5" fmla="*/ 31026 h 274243"/>
                <a:gd name="connsiteX6" fmla="*/ 311292 w 425423"/>
                <a:gd name="connsiteY6" fmla="*/ 71353 h 274243"/>
                <a:gd name="connsiteX7" fmla="*/ 375777 w 425423"/>
                <a:gd name="connsiteY7" fmla="*/ 107107 h 274243"/>
                <a:gd name="connsiteX8" fmla="*/ 425114 w 425423"/>
                <a:gd name="connsiteY8" fmla="*/ 147694 h 274243"/>
                <a:gd name="connsiteX0" fmla="*/ 78337 w 435102"/>
                <a:gd name="connsiteY0" fmla="*/ 112213 h 270686"/>
                <a:gd name="connsiteX1" fmla="*/ 9731 w 435102"/>
                <a:gd name="connsiteY1" fmla="*/ 97389 h 270686"/>
                <a:gd name="connsiteX2" fmla="*/ 10300 w 435102"/>
                <a:gd name="connsiteY2" fmla="*/ 249035 h 270686"/>
                <a:gd name="connsiteX3" fmla="*/ 101504 w 435102"/>
                <a:gd name="connsiteY3" fmla="*/ 244463 h 270686"/>
                <a:gd name="connsiteX4" fmla="*/ 183301 w 435102"/>
                <a:gd name="connsiteY4" fmla="*/ 13824 h 270686"/>
                <a:gd name="connsiteX5" fmla="*/ 258447 w 435102"/>
                <a:gd name="connsiteY5" fmla="*/ 31026 h 270686"/>
                <a:gd name="connsiteX6" fmla="*/ 320971 w 435102"/>
                <a:gd name="connsiteY6" fmla="*/ 71353 h 270686"/>
                <a:gd name="connsiteX7" fmla="*/ 385456 w 435102"/>
                <a:gd name="connsiteY7" fmla="*/ 107107 h 270686"/>
                <a:gd name="connsiteX8" fmla="*/ 434793 w 435102"/>
                <a:gd name="connsiteY8" fmla="*/ 147694 h 270686"/>
                <a:gd name="connsiteX0" fmla="*/ 3311 w 493282"/>
                <a:gd name="connsiteY0" fmla="*/ 462321 h 463241"/>
                <a:gd name="connsiteX1" fmla="*/ 67911 w 493282"/>
                <a:gd name="connsiteY1" fmla="*/ 97389 h 463241"/>
                <a:gd name="connsiteX2" fmla="*/ 68480 w 493282"/>
                <a:gd name="connsiteY2" fmla="*/ 249035 h 463241"/>
                <a:gd name="connsiteX3" fmla="*/ 159684 w 493282"/>
                <a:gd name="connsiteY3" fmla="*/ 244463 h 463241"/>
                <a:gd name="connsiteX4" fmla="*/ 241481 w 493282"/>
                <a:gd name="connsiteY4" fmla="*/ 13824 h 463241"/>
                <a:gd name="connsiteX5" fmla="*/ 316627 w 493282"/>
                <a:gd name="connsiteY5" fmla="*/ 31026 h 463241"/>
                <a:gd name="connsiteX6" fmla="*/ 379151 w 493282"/>
                <a:gd name="connsiteY6" fmla="*/ 71353 h 463241"/>
                <a:gd name="connsiteX7" fmla="*/ 443636 w 493282"/>
                <a:gd name="connsiteY7" fmla="*/ 107107 h 463241"/>
                <a:gd name="connsiteX8" fmla="*/ 492973 w 493282"/>
                <a:gd name="connsiteY8" fmla="*/ 147694 h 463241"/>
                <a:gd name="connsiteX0" fmla="*/ 4200 w 494171"/>
                <a:gd name="connsiteY0" fmla="*/ 462321 h 469066"/>
                <a:gd name="connsiteX1" fmla="*/ 50213 w 494171"/>
                <a:gd name="connsiteY1" fmla="*/ 415669 h 469066"/>
                <a:gd name="connsiteX2" fmla="*/ 69369 w 494171"/>
                <a:gd name="connsiteY2" fmla="*/ 249035 h 469066"/>
                <a:gd name="connsiteX3" fmla="*/ 160573 w 494171"/>
                <a:gd name="connsiteY3" fmla="*/ 244463 h 469066"/>
                <a:gd name="connsiteX4" fmla="*/ 242370 w 494171"/>
                <a:gd name="connsiteY4" fmla="*/ 13824 h 469066"/>
                <a:gd name="connsiteX5" fmla="*/ 317516 w 494171"/>
                <a:gd name="connsiteY5" fmla="*/ 31026 h 469066"/>
                <a:gd name="connsiteX6" fmla="*/ 380040 w 494171"/>
                <a:gd name="connsiteY6" fmla="*/ 71353 h 469066"/>
                <a:gd name="connsiteX7" fmla="*/ 444525 w 494171"/>
                <a:gd name="connsiteY7" fmla="*/ 107107 h 469066"/>
                <a:gd name="connsiteX8" fmla="*/ 493862 w 494171"/>
                <a:gd name="connsiteY8" fmla="*/ 147694 h 469066"/>
                <a:gd name="connsiteX0" fmla="*/ 4200 w 494171"/>
                <a:gd name="connsiteY0" fmla="*/ 451104 h 457849"/>
                <a:gd name="connsiteX1" fmla="*/ 50213 w 494171"/>
                <a:gd name="connsiteY1" fmla="*/ 404452 h 457849"/>
                <a:gd name="connsiteX2" fmla="*/ 69369 w 494171"/>
                <a:gd name="connsiteY2" fmla="*/ 237818 h 457849"/>
                <a:gd name="connsiteX3" fmla="*/ 67639 w 494171"/>
                <a:gd name="connsiteY3" fmla="*/ 74106 h 457849"/>
                <a:gd name="connsiteX4" fmla="*/ 242370 w 494171"/>
                <a:gd name="connsiteY4" fmla="*/ 2607 h 457849"/>
                <a:gd name="connsiteX5" fmla="*/ 317516 w 494171"/>
                <a:gd name="connsiteY5" fmla="*/ 19809 h 457849"/>
                <a:gd name="connsiteX6" fmla="*/ 380040 w 494171"/>
                <a:gd name="connsiteY6" fmla="*/ 60136 h 457849"/>
                <a:gd name="connsiteX7" fmla="*/ 444525 w 494171"/>
                <a:gd name="connsiteY7" fmla="*/ 95890 h 457849"/>
                <a:gd name="connsiteX8" fmla="*/ 493862 w 494171"/>
                <a:gd name="connsiteY8" fmla="*/ 136477 h 457849"/>
                <a:gd name="connsiteX0" fmla="*/ 4200 w 493862"/>
                <a:gd name="connsiteY0" fmla="*/ 451104 h 457849"/>
                <a:gd name="connsiteX1" fmla="*/ 50213 w 493862"/>
                <a:gd name="connsiteY1" fmla="*/ 404452 h 457849"/>
                <a:gd name="connsiteX2" fmla="*/ 69369 w 493862"/>
                <a:gd name="connsiteY2" fmla="*/ 237818 h 457849"/>
                <a:gd name="connsiteX3" fmla="*/ 67639 w 493862"/>
                <a:gd name="connsiteY3" fmla="*/ 74106 h 457849"/>
                <a:gd name="connsiteX4" fmla="*/ 242370 w 493862"/>
                <a:gd name="connsiteY4" fmla="*/ 2607 h 457849"/>
                <a:gd name="connsiteX5" fmla="*/ 317516 w 493862"/>
                <a:gd name="connsiteY5" fmla="*/ 19809 h 457849"/>
                <a:gd name="connsiteX6" fmla="*/ 380040 w 493862"/>
                <a:gd name="connsiteY6" fmla="*/ 60136 h 457849"/>
                <a:gd name="connsiteX7" fmla="*/ 493862 w 493862"/>
                <a:gd name="connsiteY7" fmla="*/ 136477 h 457849"/>
                <a:gd name="connsiteX0" fmla="*/ 4200 w 493862"/>
                <a:gd name="connsiteY0" fmla="*/ 453019 h 459764"/>
                <a:gd name="connsiteX1" fmla="*/ 50213 w 493862"/>
                <a:gd name="connsiteY1" fmla="*/ 406367 h 459764"/>
                <a:gd name="connsiteX2" fmla="*/ 69369 w 493862"/>
                <a:gd name="connsiteY2" fmla="*/ 239733 h 459764"/>
                <a:gd name="connsiteX3" fmla="*/ 67639 w 493862"/>
                <a:gd name="connsiteY3" fmla="*/ 76021 h 459764"/>
                <a:gd name="connsiteX4" fmla="*/ 242370 w 493862"/>
                <a:gd name="connsiteY4" fmla="*/ 4522 h 459764"/>
                <a:gd name="connsiteX5" fmla="*/ 317516 w 493862"/>
                <a:gd name="connsiteY5" fmla="*/ 21724 h 459764"/>
                <a:gd name="connsiteX6" fmla="*/ 493862 w 493862"/>
                <a:gd name="connsiteY6" fmla="*/ 138392 h 459764"/>
                <a:gd name="connsiteX0" fmla="*/ 4200 w 493862"/>
                <a:gd name="connsiteY0" fmla="*/ 450082 h 456827"/>
                <a:gd name="connsiteX1" fmla="*/ 50213 w 493862"/>
                <a:gd name="connsiteY1" fmla="*/ 403430 h 456827"/>
                <a:gd name="connsiteX2" fmla="*/ 69369 w 493862"/>
                <a:gd name="connsiteY2" fmla="*/ 236796 h 456827"/>
                <a:gd name="connsiteX3" fmla="*/ 67639 w 493862"/>
                <a:gd name="connsiteY3" fmla="*/ 73084 h 456827"/>
                <a:gd name="connsiteX4" fmla="*/ 242370 w 493862"/>
                <a:gd name="connsiteY4" fmla="*/ 1585 h 456827"/>
                <a:gd name="connsiteX5" fmla="*/ 493862 w 493862"/>
                <a:gd name="connsiteY5" fmla="*/ 135455 h 456827"/>
                <a:gd name="connsiteX0" fmla="*/ 4200 w 354461"/>
                <a:gd name="connsiteY0" fmla="*/ 463851 h 470596"/>
                <a:gd name="connsiteX1" fmla="*/ 50213 w 354461"/>
                <a:gd name="connsiteY1" fmla="*/ 417199 h 470596"/>
                <a:gd name="connsiteX2" fmla="*/ 69369 w 354461"/>
                <a:gd name="connsiteY2" fmla="*/ 250565 h 470596"/>
                <a:gd name="connsiteX3" fmla="*/ 67639 w 354461"/>
                <a:gd name="connsiteY3" fmla="*/ 86853 h 470596"/>
                <a:gd name="connsiteX4" fmla="*/ 242370 w 354461"/>
                <a:gd name="connsiteY4" fmla="*/ 15354 h 470596"/>
                <a:gd name="connsiteX5" fmla="*/ 354461 w 354461"/>
                <a:gd name="connsiteY5" fmla="*/ 15547 h 470596"/>
                <a:gd name="connsiteX0" fmla="*/ 4200 w 354461"/>
                <a:gd name="connsiteY0" fmla="*/ 452079 h 458824"/>
                <a:gd name="connsiteX1" fmla="*/ 50213 w 354461"/>
                <a:gd name="connsiteY1" fmla="*/ 405427 h 458824"/>
                <a:gd name="connsiteX2" fmla="*/ 69369 w 354461"/>
                <a:gd name="connsiteY2" fmla="*/ 238793 h 458824"/>
                <a:gd name="connsiteX3" fmla="*/ 67639 w 354461"/>
                <a:gd name="connsiteY3" fmla="*/ 75081 h 458824"/>
                <a:gd name="connsiteX4" fmla="*/ 242370 w 354461"/>
                <a:gd name="connsiteY4" fmla="*/ 3582 h 458824"/>
                <a:gd name="connsiteX5" fmla="*/ 354461 w 354461"/>
                <a:gd name="connsiteY5" fmla="*/ 3775 h 458824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67639 w 338972"/>
                <a:gd name="connsiteY3" fmla="*/ 115865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67639 w 338972"/>
                <a:gd name="connsiteY3" fmla="*/ 115865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2863 h 499608"/>
                <a:gd name="connsiteX1" fmla="*/ 50213 w 338972"/>
                <a:gd name="connsiteY1" fmla="*/ 446211 h 499608"/>
                <a:gd name="connsiteX2" fmla="*/ 69369 w 338972"/>
                <a:gd name="connsiteY2" fmla="*/ 279577 h 499608"/>
                <a:gd name="connsiteX3" fmla="*/ 89324 w 338972"/>
                <a:gd name="connsiteY3" fmla="*/ 122231 h 499608"/>
                <a:gd name="connsiteX4" fmla="*/ 242370 w 338972"/>
                <a:gd name="connsiteY4" fmla="*/ 44366 h 499608"/>
                <a:gd name="connsiteX5" fmla="*/ 338972 w 338972"/>
                <a:gd name="connsiteY5" fmla="*/ 0 h 499608"/>
                <a:gd name="connsiteX0" fmla="*/ 4200 w 338972"/>
                <a:gd name="connsiteY0" fmla="*/ 499329 h 506074"/>
                <a:gd name="connsiteX1" fmla="*/ 50213 w 338972"/>
                <a:gd name="connsiteY1" fmla="*/ 452677 h 506074"/>
                <a:gd name="connsiteX2" fmla="*/ 69369 w 338972"/>
                <a:gd name="connsiteY2" fmla="*/ 286043 h 506074"/>
                <a:gd name="connsiteX3" fmla="*/ 89324 w 338972"/>
                <a:gd name="connsiteY3" fmla="*/ 128697 h 506074"/>
                <a:gd name="connsiteX4" fmla="*/ 226526 w 338972"/>
                <a:gd name="connsiteY4" fmla="*/ 4455 h 506074"/>
                <a:gd name="connsiteX5" fmla="*/ 338972 w 338972"/>
                <a:gd name="connsiteY5" fmla="*/ 6466 h 506074"/>
                <a:gd name="connsiteX0" fmla="*/ 4200 w 315206"/>
                <a:gd name="connsiteY0" fmla="*/ 554700 h 561445"/>
                <a:gd name="connsiteX1" fmla="*/ 50213 w 315206"/>
                <a:gd name="connsiteY1" fmla="*/ 508048 h 561445"/>
                <a:gd name="connsiteX2" fmla="*/ 69369 w 315206"/>
                <a:gd name="connsiteY2" fmla="*/ 341414 h 561445"/>
                <a:gd name="connsiteX3" fmla="*/ 89324 w 315206"/>
                <a:gd name="connsiteY3" fmla="*/ 184068 h 561445"/>
                <a:gd name="connsiteX4" fmla="*/ 226526 w 315206"/>
                <a:gd name="connsiteY4" fmla="*/ 59826 h 561445"/>
                <a:gd name="connsiteX5" fmla="*/ 315206 w 315206"/>
                <a:gd name="connsiteY5" fmla="*/ 0 h 56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206" h="561445">
                  <a:moveTo>
                    <a:pt x="4200" y="554700"/>
                  </a:moveTo>
                  <a:cubicBezTo>
                    <a:pt x="-15399" y="575867"/>
                    <a:pt x="39351" y="543596"/>
                    <a:pt x="50213" y="508048"/>
                  </a:cubicBezTo>
                  <a:cubicBezTo>
                    <a:pt x="61075" y="472500"/>
                    <a:pt x="62851" y="395411"/>
                    <a:pt x="69369" y="341414"/>
                  </a:cubicBezTo>
                  <a:cubicBezTo>
                    <a:pt x="75887" y="287417"/>
                    <a:pt x="63131" y="230999"/>
                    <a:pt x="89324" y="184068"/>
                  </a:cubicBezTo>
                  <a:cubicBezTo>
                    <a:pt x="115517" y="137137"/>
                    <a:pt x="188879" y="90504"/>
                    <a:pt x="226526" y="59826"/>
                  </a:cubicBezTo>
                  <a:cubicBezTo>
                    <a:pt x="264173" y="29148"/>
                    <a:pt x="265910" y="35766"/>
                    <a:pt x="315206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sp>
        <p:nvSpPr>
          <p:cNvPr id="81" name="Rectangle 59">
            <a:extLst>
              <a:ext uri="{FF2B5EF4-FFF2-40B4-BE49-F238E27FC236}">
                <a16:creationId xmlns:a16="http://schemas.microsoft.com/office/drawing/2014/main" id="{7E22CFAB-2EE1-34E4-BF89-D3D09EE47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89" y="2603649"/>
            <a:ext cx="579267" cy="19590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82" name="Rectangle 77">
            <a:extLst>
              <a:ext uri="{FF2B5EF4-FFF2-40B4-BE49-F238E27FC236}">
                <a16:creationId xmlns:a16="http://schemas.microsoft.com/office/drawing/2014/main" id="{7B43EB7C-11E4-A849-E57E-F0A585AC5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540" y="2573379"/>
            <a:ext cx="469820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DTL</a:t>
            </a:r>
          </a:p>
        </p:txBody>
      </p:sp>
      <p:pic>
        <p:nvPicPr>
          <p:cNvPr id="86" name="Picture 68" descr="ring detailed">
            <a:extLst>
              <a:ext uri="{FF2B5EF4-FFF2-40B4-BE49-F238E27FC236}">
                <a16:creationId xmlns:a16="http://schemas.microsoft.com/office/drawing/2014/main" id="{2BF6D7B2-C76A-7A44-0C1E-234B9BF11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5721" y="2621345"/>
            <a:ext cx="338683" cy="221089"/>
          </a:xfrm>
          <a:prstGeom prst="rect">
            <a:avLst/>
          </a:prstGeom>
          <a:noFill/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C8AC64AA-7543-C70B-6086-D7FC18CCC0C7}"/>
              </a:ext>
            </a:extLst>
          </p:cNvPr>
          <p:cNvSpPr/>
          <p:nvPr/>
        </p:nvSpPr>
        <p:spPr>
          <a:xfrm>
            <a:off x="4457725" y="2578054"/>
            <a:ext cx="45719" cy="207464"/>
          </a:xfrm>
          <a:prstGeom prst="rect">
            <a:avLst/>
          </a:prstGeom>
          <a:noFill/>
          <a:ln w="38100">
            <a:noFill/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DDC89C4-50B9-4CB5-6022-5DE480E6D42D}"/>
              </a:ext>
            </a:extLst>
          </p:cNvPr>
          <p:cNvSpPr/>
          <p:nvPr/>
        </p:nvSpPr>
        <p:spPr>
          <a:xfrm>
            <a:off x="10384498" y="506282"/>
            <a:ext cx="1807502" cy="2978795"/>
          </a:xfrm>
          <a:prstGeom prst="rect">
            <a:avLst/>
          </a:prstGeom>
          <a:solidFill>
            <a:schemeClr val="bg1">
              <a:alpha val="5969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15" name="Straight Arrow Connector 418">
            <a:extLst>
              <a:ext uri="{FF2B5EF4-FFF2-40B4-BE49-F238E27FC236}">
                <a16:creationId xmlns:a16="http://schemas.microsoft.com/office/drawing/2014/main" id="{2D21B84F-DB60-6D64-893E-74A3E209F3C9}"/>
              </a:ext>
            </a:extLst>
          </p:cNvPr>
          <p:cNvCxnSpPr>
            <a:cxnSpLocks/>
            <a:stCxn id="69" idx="2"/>
          </p:cNvCxnSpPr>
          <p:nvPr/>
        </p:nvCxnSpPr>
        <p:spPr>
          <a:xfrm rot="5400000">
            <a:off x="7163242" y="2837478"/>
            <a:ext cx="727852" cy="2174472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418">
            <a:extLst>
              <a:ext uri="{FF2B5EF4-FFF2-40B4-BE49-F238E27FC236}">
                <a16:creationId xmlns:a16="http://schemas.microsoft.com/office/drawing/2014/main" id="{A0083275-883D-0E1D-060F-BD0A7B682D24}"/>
              </a:ext>
            </a:extLst>
          </p:cNvPr>
          <p:cNvCxnSpPr>
            <a:cxnSpLocks/>
            <a:stCxn id="70" idx="2"/>
          </p:cNvCxnSpPr>
          <p:nvPr/>
        </p:nvCxnSpPr>
        <p:spPr>
          <a:xfrm rot="16200000" flipH="1">
            <a:off x="5862531" y="3711238"/>
            <a:ext cx="722549" cy="432254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7">
            <a:extLst>
              <a:ext uri="{FF2B5EF4-FFF2-40B4-BE49-F238E27FC236}">
                <a16:creationId xmlns:a16="http://schemas.microsoft.com/office/drawing/2014/main" id="{719DAAC1-0C05-4CA2-0EEE-71F9AE0B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8874" y="2603649"/>
            <a:ext cx="839930" cy="193547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63" name="Rectangle 69">
            <a:extLst>
              <a:ext uri="{FF2B5EF4-FFF2-40B4-BE49-F238E27FC236}">
                <a16:creationId xmlns:a16="http://schemas.microsoft.com/office/drawing/2014/main" id="{602C2BB6-1AB5-2985-0BC9-D44E79381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319" y="2565654"/>
            <a:ext cx="885709" cy="259045"/>
          </a:xfrm>
          <a:prstGeom prst="rect">
            <a:avLst/>
          </a:prstGeom>
          <a:noFill/>
          <a:ln>
            <a:noFill/>
          </a:ln>
          <a:effectLst>
            <a:outerShdw blurRad="38100" dist="253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" tIns="44450" rIns="18288" bIns="44450">
            <a:spAutoFit/>
          </a:bodyPr>
          <a:lstStyle/>
          <a:p>
            <a:pPr eaLnBrk="1" hangingPunct="1"/>
            <a:r>
              <a:rPr lang="en-US" sz="1100" b="1">
                <a:solidFill>
                  <a:srgbClr val="F4F4F4"/>
                </a:solidFill>
              </a:rPr>
              <a:t>SRF,</a:t>
            </a:r>
            <a:r>
              <a:rPr lang="en-US" sz="1100" b="1">
                <a:solidFill>
                  <a:srgbClr val="F4F4F4"/>
                </a:solidFill>
                <a:latin typeface="Arial Unicode MS" charset="0"/>
              </a:rPr>
              <a:t> </a:t>
            </a:r>
            <a:r>
              <a:rPr lang="en-US" sz="1100" b="1">
                <a:solidFill>
                  <a:srgbClr val="F4F4F4"/>
                </a:solidFill>
                <a:latin typeface="Symbol" charset="0"/>
              </a:rPr>
              <a:t>b</a:t>
            </a:r>
            <a:r>
              <a:rPr lang="en-US" sz="1100" b="1">
                <a:solidFill>
                  <a:srgbClr val="F4F4F4"/>
                </a:solidFill>
              </a:rPr>
              <a:t>=0.81</a:t>
            </a:r>
          </a:p>
        </p:txBody>
      </p:sp>
      <p:sp>
        <p:nvSpPr>
          <p:cNvPr id="148" name="Block Arc 147">
            <a:extLst>
              <a:ext uri="{FF2B5EF4-FFF2-40B4-BE49-F238E27FC236}">
                <a16:creationId xmlns:a16="http://schemas.microsoft.com/office/drawing/2014/main" id="{1733579E-4C51-C2C0-71FF-4737C3CA5A14}"/>
              </a:ext>
            </a:extLst>
          </p:cNvPr>
          <p:cNvSpPr/>
          <p:nvPr/>
        </p:nvSpPr>
        <p:spPr>
          <a:xfrm>
            <a:off x="9570006" y="2437925"/>
            <a:ext cx="573400" cy="666362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300000">
              <a:rot lat="21480000" lon="710795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9" name="Block Arc 148">
            <a:extLst>
              <a:ext uri="{FF2B5EF4-FFF2-40B4-BE49-F238E27FC236}">
                <a16:creationId xmlns:a16="http://schemas.microsoft.com/office/drawing/2014/main" id="{E184FBE8-8F21-7B8C-9C91-8B21ADBE6BF8}"/>
              </a:ext>
            </a:extLst>
          </p:cNvPr>
          <p:cNvSpPr/>
          <p:nvPr/>
        </p:nvSpPr>
        <p:spPr>
          <a:xfrm rot="5400000">
            <a:off x="9329554" y="2478798"/>
            <a:ext cx="770646" cy="631140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chemeClr val="bg2">
              <a:lumMod val="65000"/>
            </a:schemeClr>
          </a:solidFill>
          <a:ln w="12700">
            <a:noFill/>
          </a:ln>
          <a:effectLst/>
          <a:scene3d>
            <a:camera prst="perspectiveFront" fov="6000000">
              <a:rot lat="600000" lon="120000" rev="0"/>
            </a:camera>
            <a:lightRig rig="balanced" dir="t">
              <a:rot lat="0" lon="0" rev="0"/>
            </a:lightRig>
          </a:scene3d>
          <a:sp3d extrusionH="635000" contourW="6350">
            <a:bevelT w="0"/>
            <a:bevelB w="0"/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50" name="Block Arc 149">
            <a:extLst>
              <a:ext uri="{FF2B5EF4-FFF2-40B4-BE49-F238E27FC236}">
                <a16:creationId xmlns:a16="http://schemas.microsoft.com/office/drawing/2014/main" id="{F8928F7E-AADA-22DC-7687-3B2A9EE6B760}"/>
              </a:ext>
            </a:extLst>
          </p:cNvPr>
          <p:cNvSpPr/>
          <p:nvPr/>
        </p:nvSpPr>
        <p:spPr>
          <a:xfrm flipV="1">
            <a:off x="9554336" y="2392827"/>
            <a:ext cx="573399" cy="601617"/>
          </a:xfrm>
          <a:prstGeom prst="blockArc">
            <a:avLst>
              <a:gd name="adj1" fmla="val 14702478"/>
              <a:gd name="adj2" fmla="val 17548371"/>
              <a:gd name="adj3" fmla="val 6366"/>
            </a:avLst>
          </a:prstGeom>
          <a:solidFill>
            <a:srgbClr val="A6A6A6"/>
          </a:solidFill>
          <a:ln>
            <a:noFill/>
          </a:ln>
          <a:effectLst/>
          <a:scene3d>
            <a:camera prst="perspectiveFront" fov="6300000">
              <a:rot lat="120000" lon="710795" rev="0"/>
            </a:camera>
            <a:lightRig rig="balanced" dir="t">
              <a:rot lat="0" lon="0" rev="0"/>
            </a:lightRig>
          </a:scene3d>
          <a:sp3d extrusionH="635000" contourW="12700">
            <a:extrusionClr>
              <a:schemeClr val="bg2">
                <a:lumMod val="75000"/>
              </a:schemeClr>
            </a:extrusionClr>
            <a:contourClr>
              <a:schemeClr val="bg2">
                <a:lumMod val="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5" name="Straight Arrow Connector 418">
            <a:extLst>
              <a:ext uri="{FF2B5EF4-FFF2-40B4-BE49-F238E27FC236}">
                <a16:creationId xmlns:a16="http://schemas.microsoft.com/office/drawing/2014/main" id="{97E734B0-AACC-4ECF-28AD-A6CA9064999B}"/>
              </a:ext>
            </a:extLst>
          </p:cNvPr>
          <p:cNvCxnSpPr>
            <a:cxnSpLocks/>
            <a:stCxn id="108" idx="2"/>
            <a:endCxn id="164" idx="0"/>
          </p:cNvCxnSpPr>
          <p:nvPr/>
        </p:nvCxnSpPr>
        <p:spPr>
          <a:xfrm rot="16200000" flipH="1">
            <a:off x="9616838" y="3665757"/>
            <a:ext cx="694724" cy="472066"/>
          </a:xfrm>
          <a:prstGeom prst="bentConnector3">
            <a:avLst>
              <a:gd name="adj1" fmla="val 50000"/>
            </a:avLst>
          </a:prstGeom>
          <a:ln w="57150">
            <a:solidFill>
              <a:srgbClr val="55665B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" name="Picture 163">
            <a:extLst>
              <a:ext uri="{FF2B5EF4-FFF2-40B4-BE49-F238E27FC236}">
                <a16:creationId xmlns:a16="http://schemas.microsoft.com/office/drawing/2014/main" id="{CAD7BEE4-6485-BAD2-FD76-7D240FAF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1546" y="4249152"/>
            <a:ext cx="3017374" cy="1910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0A02ED-BE81-D8E5-B293-14AE870B0464}"/>
              </a:ext>
            </a:extLst>
          </p:cNvPr>
          <p:cNvSpPr txBox="1"/>
          <p:nvPr/>
        </p:nvSpPr>
        <p:spPr>
          <a:xfrm>
            <a:off x="8819963" y="6219648"/>
            <a:ext cx="3160689" cy="5355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Phase waveforms </a:t>
            </a:r>
          </a:p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(~1MS/s)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FA1199-04CD-C081-FAC2-7BE9330B2F09}"/>
              </a:ext>
            </a:extLst>
          </p:cNvPr>
          <p:cNvSpPr txBox="1"/>
          <p:nvPr/>
        </p:nvSpPr>
        <p:spPr>
          <a:xfrm>
            <a:off x="4755969" y="6232813"/>
            <a:ext cx="31606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i="1">
                <a:latin typeface="+mn-lt"/>
              </a:rPr>
              <a:t>Beam current waveforms (~100MS/s)</a:t>
            </a:r>
          </a:p>
        </p:txBody>
      </p:sp>
      <p:pic>
        <p:nvPicPr>
          <p:cNvPr id="16" name="Picture 68" descr="ring detailed">
            <a:extLst>
              <a:ext uri="{FF2B5EF4-FFF2-40B4-BE49-F238E27FC236}">
                <a16:creationId xmlns:a16="http://schemas.microsoft.com/office/drawing/2014/main" id="{4689C1EF-E213-68D0-1A9D-47C37F5C8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19964" y="2624624"/>
            <a:ext cx="522680" cy="236012"/>
          </a:xfrm>
          <a:prstGeom prst="rect">
            <a:avLst/>
          </a:prstGeom>
          <a:noFill/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6609EE4F-9DBC-DD2B-D0D7-35E812335C32}"/>
              </a:ext>
            </a:extLst>
          </p:cNvPr>
          <p:cNvSpPr txBox="1"/>
          <p:nvPr/>
        </p:nvSpPr>
        <p:spPr>
          <a:xfrm>
            <a:off x="8950665" y="3761903"/>
            <a:ext cx="213520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800">
                <a:latin typeface="+mn-lt"/>
              </a:rPr>
              <a:t>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1FA4960-DA19-7102-141D-D3355E8CCE17}"/>
              </a:ext>
            </a:extLst>
          </p:cNvPr>
          <p:cNvSpPr txBox="1"/>
          <p:nvPr/>
        </p:nvSpPr>
        <p:spPr>
          <a:xfrm>
            <a:off x="9089323" y="3292818"/>
            <a:ext cx="1277687" cy="2616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660066"/>
                </a:solidFill>
                <a:latin typeface="+mn-lt"/>
              </a:rPr>
              <a:t>HEBT01- HEBT06</a:t>
            </a:r>
          </a:p>
        </p:txBody>
      </p:sp>
      <p:sp>
        <p:nvSpPr>
          <p:cNvPr id="114" name="Line 73">
            <a:extLst>
              <a:ext uri="{FF2B5EF4-FFF2-40B4-BE49-F238E27FC236}">
                <a16:creationId xmlns:a16="http://schemas.microsoft.com/office/drawing/2014/main" id="{7BD95DF1-C498-B687-F6EF-32FE953E3F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5028" y="2797196"/>
            <a:ext cx="0" cy="2539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3CEB8FD-260D-44F5-A393-A821084018B3}"/>
              </a:ext>
            </a:extLst>
          </p:cNvPr>
          <p:cNvGrpSpPr/>
          <p:nvPr/>
        </p:nvGrpSpPr>
        <p:grpSpPr>
          <a:xfrm>
            <a:off x="421544" y="694584"/>
            <a:ext cx="9536959" cy="1121533"/>
            <a:chOff x="493707" y="3180715"/>
            <a:chExt cx="12611410" cy="1309892"/>
          </a:xfrm>
        </p:grpSpPr>
        <p:sp>
          <p:nvSpPr>
            <p:cNvPr id="139" name="Text Placeholder 2">
              <a:extLst>
                <a:ext uri="{FF2B5EF4-FFF2-40B4-BE49-F238E27FC236}">
                  <a16:creationId xmlns:a16="http://schemas.microsoft.com/office/drawing/2014/main" id="{4BF22FD1-2BDA-3924-D60E-F32FD9E0E0B0}"/>
                </a:ext>
              </a:extLst>
            </p:cNvPr>
            <p:cNvSpPr txBox="1">
              <a:spLocks/>
            </p:cNvSpPr>
            <p:nvPr/>
          </p:nvSpPr>
          <p:spPr>
            <a:xfrm>
              <a:off x="493707" y="3180715"/>
              <a:ext cx="11476785" cy="424732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0" name="Rectangle 35">
              <a:extLst>
                <a:ext uri="{FF2B5EF4-FFF2-40B4-BE49-F238E27FC236}">
                  <a16:creationId xmlns:a16="http://schemas.microsoft.com/office/drawing/2014/main" id="{E4C07C29-5AE5-78DD-A789-9AAB202F8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85742"/>
              <a:ext cx="12611410" cy="1304865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Prevention of errant beam pulses</a:t>
              </a:r>
              <a:endParaRPr lang="en-US" sz="1050">
                <a:solidFill>
                  <a:schemeClr val="bg1"/>
                </a:solidFill>
                <a:latin typeface="+mj-lt"/>
              </a:endParaRPr>
            </a:p>
            <a:p>
              <a:pPr marL="171450" indent="-171450" algn="l">
                <a:spcBef>
                  <a:spcPts val="6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Errant beam pulse beam losses can result in lower SRF cavity performance and activated beam lines. Initially use the differential current monitor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A4770E0-37BC-3532-ED8B-A95AFE7E684A}"/>
              </a:ext>
            </a:extLst>
          </p:cNvPr>
          <p:cNvGrpSpPr/>
          <p:nvPr/>
        </p:nvGrpSpPr>
        <p:grpSpPr>
          <a:xfrm>
            <a:off x="4969876" y="4053089"/>
            <a:ext cx="3721670" cy="2076627"/>
            <a:chOff x="7279319" y="233137"/>
            <a:chExt cx="5135651" cy="3046600"/>
          </a:xfrm>
        </p:grpSpPr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8A0DC0C8-951D-ECF1-6B9E-FC959E20E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79319" y="420668"/>
              <a:ext cx="3612751" cy="2859069"/>
            </a:xfrm>
            <a:prstGeom prst="rect">
              <a:avLst/>
            </a:prstGeom>
          </p:spPr>
        </p:pic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6D2AD93-A201-09E6-FE65-A3A4B02A13D9}"/>
                </a:ext>
              </a:extLst>
            </p:cNvPr>
            <p:cNvSpPr txBox="1"/>
            <p:nvPr/>
          </p:nvSpPr>
          <p:spPr>
            <a:xfrm>
              <a:off x="10057943" y="233137"/>
              <a:ext cx="2357027" cy="704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400">
                  <a:solidFill>
                    <a:srgbClr val="FFC000"/>
                  </a:solidFill>
                  <a:latin typeface="+mn-lt"/>
                </a:rPr>
                <a:t>Use pulse before as abnormal</a:t>
              </a:r>
            </a:p>
          </p:txBody>
        </p:sp>
      </p:grp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0D7A6F01-F0DA-D785-43CF-2A79245AD453}"/>
              </a:ext>
            </a:extLst>
          </p:cNvPr>
          <p:cNvCxnSpPr>
            <a:cxnSpLocks/>
            <a:stCxn id="162" idx="2"/>
          </p:cNvCxnSpPr>
          <p:nvPr/>
        </p:nvCxnSpPr>
        <p:spPr>
          <a:xfrm flipH="1">
            <a:off x="7149488" y="4533220"/>
            <a:ext cx="688021" cy="33193"/>
          </a:xfrm>
          <a:prstGeom prst="straightConnector1">
            <a:avLst/>
          </a:prstGeom>
          <a:ln w="28575">
            <a:solidFill>
              <a:srgbClr val="FFC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A47EDEDC-31C7-FCF7-0260-918BB03E2BC9}"/>
              </a:ext>
            </a:extLst>
          </p:cNvPr>
          <p:cNvSpPr txBox="1"/>
          <p:nvPr/>
        </p:nvSpPr>
        <p:spPr>
          <a:xfrm>
            <a:off x="862642" y="3528204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endParaRPr lang="en-US">
              <a:latin typeface="+mn-lt"/>
            </a:endParaRPr>
          </a:p>
        </p:txBody>
      </p:sp>
      <p:sp>
        <p:nvSpPr>
          <p:cNvPr id="90" name="Rectangle 57">
            <a:extLst>
              <a:ext uri="{FF2B5EF4-FFF2-40B4-BE49-F238E27FC236}">
                <a16:creationId xmlns:a16="http://schemas.microsoft.com/office/drawing/2014/main" id="{2E2DBBE9-BE76-F398-28B8-84F0ED4B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228" y="2967191"/>
            <a:ext cx="703741" cy="25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1" hangingPunct="1"/>
            <a:r>
              <a:rPr lang="en-US" sz="1100" b="1"/>
              <a:t>Source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0C13C213-4D0C-1749-27FE-2370232A35F8}"/>
              </a:ext>
            </a:extLst>
          </p:cNvPr>
          <p:cNvSpPr txBox="1"/>
          <p:nvPr/>
        </p:nvSpPr>
        <p:spPr>
          <a:xfrm>
            <a:off x="1321669" y="6002222"/>
            <a:ext cx="234711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600" i="1">
                <a:latin typeface="+mn-lt"/>
              </a:rPr>
              <a:t>Example errant beam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969D0DA-8AC5-37C5-83C2-947BBB5FCFB2}"/>
              </a:ext>
            </a:extLst>
          </p:cNvPr>
          <p:cNvGrpSpPr/>
          <p:nvPr/>
        </p:nvGrpSpPr>
        <p:grpSpPr>
          <a:xfrm>
            <a:off x="469304" y="3441472"/>
            <a:ext cx="3903661" cy="2661820"/>
            <a:chOff x="416310" y="3104287"/>
            <a:chExt cx="3903661" cy="266182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A3104F1-0909-085F-6661-4E4369671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6310" y="3104287"/>
              <a:ext cx="3903661" cy="250387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5F13B92-644D-463B-C0CA-7244F073B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3640"/>
            <a:stretch>
              <a:fillRect/>
            </a:stretch>
          </p:blipFill>
          <p:spPr>
            <a:xfrm>
              <a:off x="690364" y="5450224"/>
              <a:ext cx="3609729" cy="315883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18AB52F-5D9A-0919-661F-0CAF594BC52C}"/>
              </a:ext>
            </a:extLst>
          </p:cNvPr>
          <p:cNvSpPr txBox="1"/>
          <p:nvPr/>
        </p:nvSpPr>
        <p:spPr>
          <a:xfrm>
            <a:off x="1803014" y="3744824"/>
            <a:ext cx="114967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600">
                <a:solidFill>
                  <a:srgbClr val="FF0000"/>
                </a:solidFill>
                <a:latin typeface="+mn-lt"/>
              </a:rPr>
              <a:t>Beam lost</a:t>
            </a:r>
          </a:p>
        </p:txBody>
      </p:sp>
      <p:pic>
        <p:nvPicPr>
          <p:cNvPr id="6" name="Picture 5" descr="Graphical user interface&#10;&#10;AI-generated content may be incorrect.">
            <a:extLst>
              <a:ext uri="{FF2B5EF4-FFF2-40B4-BE49-F238E27FC236}">
                <a16:creationId xmlns:a16="http://schemas.microsoft.com/office/drawing/2014/main" id="{46D169AC-9799-E0D7-5FDE-E99BCB358A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7566" y="1896646"/>
            <a:ext cx="2303019" cy="17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2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55DC8-8B85-B983-3FEA-D4D73540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8E4D04"/>
                </a:solidFill>
              </a:rPr>
              <a:t>Errant Beam using phase data (from BPMs)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9DE3820-8F32-701A-7EF7-825942BA33CC}"/>
              </a:ext>
            </a:extLst>
          </p:cNvPr>
          <p:cNvGrpSpPr/>
          <p:nvPr/>
        </p:nvGrpSpPr>
        <p:grpSpPr>
          <a:xfrm>
            <a:off x="716090" y="4740583"/>
            <a:ext cx="10759819" cy="1582925"/>
            <a:chOff x="493707" y="3180715"/>
            <a:chExt cx="12611410" cy="1973944"/>
          </a:xfrm>
        </p:grpSpPr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1745B521-91CC-6501-4C96-10A18802DBF7}"/>
                </a:ext>
              </a:extLst>
            </p:cNvPr>
            <p:cNvSpPr txBox="1">
              <a:spLocks/>
            </p:cNvSpPr>
            <p:nvPr/>
          </p:nvSpPr>
          <p:spPr>
            <a:xfrm>
              <a:off x="493707" y="3180715"/>
              <a:ext cx="12605551" cy="481466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800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400">
                  <a:latin typeface="+mj-lt"/>
                </a:defRPr>
              </a:lvl1pPr>
              <a:lvl2pPr marL="688975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–"/>
                <a:defRPr sz="24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030288" indent="-285750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SzPct val="90000"/>
                <a:buFont typeface="Century Gothic" panose="020B0502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144588" indent="-173038" algn="l" rtl="0" eaLnBrk="1" fontAlgn="base" hangingPunct="1">
                <a:lnSpc>
                  <a:spcPct val="90000"/>
                </a:lnSpc>
                <a:spcBef>
                  <a:spcPts val="8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1482725" indent="-222250" algn="l" rtl="0" eaLnBrk="1" fontAlgn="base" hangingPunct="1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  <a:buClr>
                  <a:schemeClr val="tx1"/>
                </a:buClr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C53A2D42-7A42-9418-0418-89FC6E244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07" y="3185742"/>
              <a:ext cx="12611410" cy="1968917"/>
            </a:xfrm>
            <a:prstGeom prst="rect">
              <a:avLst/>
            </a:prstGeom>
            <a:noFill/>
            <a:ln w="28575">
              <a:gradFill flip="none" rotWithShape="1">
                <a:gsLst>
                  <a:gs pos="0">
                    <a:schemeClr val="bg1"/>
                  </a:gs>
                  <a:gs pos="48000">
                    <a:schemeClr val="tx2">
                      <a:lumMod val="40000"/>
                      <a:lumOff val="6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10800000" scaled="1"/>
                <a:tileRect/>
              </a:gra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6182301"/>
                        <a:gd name="connsiteY0" fmla="*/ 0 h 1815882"/>
                        <a:gd name="connsiteX1" fmla="*/ 500204 w 6182301"/>
                        <a:gd name="connsiteY1" fmla="*/ 0 h 1815882"/>
                        <a:gd name="connsiteX2" fmla="*/ 876763 w 6182301"/>
                        <a:gd name="connsiteY2" fmla="*/ 0 h 1815882"/>
                        <a:gd name="connsiteX3" fmla="*/ 1562436 w 6182301"/>
                        <a:gd name="connsiteY3" fmla="*/ 0 h 1815882"/>
                        <a:gd name="connsiteX4" fmla="*/ 2062640 w 6182301"/>
                        <a:gd name="connsiteY4" fmla="*/ 0 h 1815882"/>
                        <a:gd name="connsiteX5" fmla="*/ 2562845 w 6182301"/>
                        <a:gd name="connsiteY5" fmla="*/ 0 h 1815882"/>
                        <a:gd name="connsiteX6" fmla="*/ 3248518 w 6182301"/>
                        <a:gd name="connsiteY6" fmla="*/ 0 h 1815882"/>
                        <a:gd name="connsiteX7" fmla="*/ 3686900 w 6182301"/>
                        <a:gd name="connsiteY7" fmla="*/ 0 h 1815882"/>
                        <a:gd name="connsiteX8" fmla="*/ 4372573 w 6182301"/>
                        <a:gd name="connsiteY8" fmla="*/ 0 h 1815882"/>
                        <a:gd name="connsiteX9" fmla="*/ 5058246 w 6182301"/>
                        <a:gd name="connsiteY9" fmla="*/ 0 h 1815882"/>
                        <a:gd name="connsiteX10" fmla="*/ 5620274 w 6182301"/>
                        <a:gd name="connsiteY10" fmla="*/ 0 h 1815882"/>
                        <a:gd name="connsiteX11" fmla="*/ 6182301 w 6182301"/>
                        <a:gd name="connsiteY11" fmla="*/ 0 h 1815882"/>
                        <a:gd name="connsiteX12" fmla="*/ 6182301 w 6182301"/>
                        <a:gd name="connsiteY12" fmla="*/ 435812 h 1815882"/>
                        <a:gd name="connsiteX13" fmla="*/ 6182301 w 6182301"/>
                        <a:gd name="connsiteY13" fmla="*/ 835306 h 1815882"/>
                        <a:gd name="connsiteX14" fmla="*/ 6182301 w 6182301"/>
                        <a:gd name="connsiteY14" fmla="*/ 1289276 h 1815882"/>
                        <a:gd name="connsiteX15" fmla="*/ 6182301 w 6182301"/>
                        <a:gd name="connsiteY15" fmla="*/ 1815882 h 1815882"/>
                        <a:gd name="connsiteX16" fmla="*/ 5620274 w 6182301"/>
                        <a:gd name="connsiteY16" fmla="*/ 1815882 h 1815882"/>
                        <a:gd name="connsiteX17" fmla="*/ 4934600 w 6182301"/>
                        <a:gd name="connsiteY17" fmla="*/ 1815882 h 1815882"/>
                        <a:gd name="connsiteX18" fmla="*/ 4372573 w 6182301"/>
                        <a:gd name="connsiteY18" fmla="*/ 1815882 h 1815882"/>
                        <a:gd name="connsiteX19" fmla="*/ 3996015 w 6182301"/>
                        <a:gd name="connsiteY19" fmla="*/ 1815882 h 1815882"/>
                        <a:gd name="connsiteX20" fmla="*/ 3557633 w 6182301"/>
                        <a:gd name="connsiteY20" fmla="*/ 1815882 h 1815882"/>
                        <a:gd name="connsiteX21" fmla="*/ 2871960 w 6182301"/>
                        <a:gd name="connsiteY21" fmla="*/ 1815882 h 1815882"/>
                        <a:gd name="connsiteX22" fmla="*/ 2309932 w 6182301"/>
                        <a:gd name="connsiteY22" fmla="*/ 1815882 h 1815882"/>
                        <a:gd name="connsiteX23" fmla="*/ 1871551 w 6182301"/>
                        <a:gd name="connsiteY23" fmla="*/ 1815882 h 1815882"/>
                        <a:gd name="connsiteX24" fmla="*/ 1309524 w 6182301"/>
                        <a:gd name="connsiteY24" fmla="*/ 1815882 h 1815882"/>
                        <a:gd name="connsiteX25" fmla="*/ 932965 w 6182301"/>
                        <a:gd name="connsiteY25" fmla="*/ 1815882 h 1815882"/>
                        <a:gd name="connsiteX26" fmla="*/ 556407 w 6182301"/>
                        <a:gd name="connsiteY26" fmla="*/ 1815882 h 1815882"/>
                        <a:gd name="connsiteX27" fmla="*/ 0 w 6182301"/>
                        <a:gd name="connsiteY27" fmla="*/ 1815882 h 1815882"/>
                        <a:gd name="connsiteX28" fmla="*/ 0 w 6182301"/>
                        <a:gd name="connsiteY28" fmla="*/ 1398229 h 1815882"/>
                        <a:gd name="connsiteX29" fmla="*/ 0 w 6182301"/>
                        <a:gd name="connsiteY29" fmla="*/ 907941 h 1815882"/>
                        <a:gd name="connsiteX30" fmla="*/ 0 w 6182301"/>
                        <a:gd name="connsiteY30" fmla="*/ 472129 h 1815882"/>
                        <a:gd name="connsiteX31" fmla="*/ 0 w 6182301"/>
                        <a:gd name="connsiteY31" fmla="*/ 0 h 18158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6182301" h="1815882" extrusionOk="0">
                          <a:moveTo>
                            <a:pt x="0" y="0"/>
                          </a:moveTo>
                          <a:cubicBezTo>
                            <a:pt x="231555" y="-13951"/>
                            <a:pt x="325349" y="45885"/>
                            <a:pt x="500204" y="0"/>
                          </a:cubicBezTo>
                          <a:cubicBezTo>
                            <a:pt x="675059" y="-45885"/>
                            <a:pt x="696881" y="38747"/>
                            <a:pt x="876763" y="0"/>
                          </a:cubicBezTo>
                          <a:cubicBezTo>
                            <a:pt x="1056645" y="-38747"/>
                            <a:pt x="1299721" y="56263"/>
                            <a:pt x="1562436" y="0"/>
                          </a:cubicBezTo>
                          <a:cubicBezTo>
                            <a:pt x="1825151" y="-56263"/>
                            <a:pt x="1850472" y="5456"/>
                            <a:pt x="2062640" y="0"/>
                          </a:cubicBezTo>
                          <a:cubicBezTo>
                            <a:pt x="2274808" y="-5456"/>
                            <a:pt x="2364888" y="10854"/>
                            <a:pt x="2562845" y="0"/>
                          </a:cubicBezTo>
                          <a:cubicBezTo>
                            <a:pt x="2760803" y="-10854"/>
                            <a:pt x="2957594" y="5750"/>
                            <a:pt x="3248518" y="0"/>
                          </a:cubicBezTo>
                          <a:cubicBezTo>
                            <a:pt x="3539442" y="-5750"/>
                            <a:pt x="3475560" y="52179"/>
                            <a:pt x="3686900" y="0"/>
                          </a:cubicBezTo>
                          <a:cubicBezTo>
                            <a:pt x="3898240" y="-52179"/>
                            <a:pt x="4230749" y="5047"/>
                            <a:pt x="4372573" y="0"/>
                          </a:cubicBezTo>
                          <a:cubicBezTo>
                            <a:pt x="4514397" y="-5047"/>
                            <a:pt x="4790909" y="16928"/>
                            <a:pt x="5058246" y="0"/>
                          </a:cubicBezTo>
                          <a:cubicBezTo>
                            <a:pt x="5325583" y="-16928"/>
                            <a:pt x="5460220" y="40165"/>
                            <a:pt x="5620274" y="0"/>
                          </a:cubicBezTo>
                          <a:cubicBezTo>
                            <a:pt x="5780328" y="-40165"/>
                            <a:pt x="6015279" y="43143"/>
                            <a:pt x="6182301" y="0"/>
                          </a:cubicBezTo>
                          <a:cubicBezTo>
                            <a:pt x="6215453" y="108200"/>
                            <a:pt x="6175471" y="276093"/>
                            <a:pt x="6182301" y="435812"/>
                          </a:cubicBezTo>
                          <a:cubicBezTo>
                            <a:pt x="6189131" y="595531"/>
                            <a:pt x="6167887" y="696031"/>
                            <a:pt x="6182301" y="835306"/>
                          </a:cubicBezTo>
                          <a:cubicBezTo>
                            <a:pt x="6196715" y="974581"/>
                            <a:pt x="6174839" y="1136423"/>
                            <a:pt x="6182301" y="1289276"/>
                          </a:cubicBezTo>
                          <a:cubicBezTo>
                            <a:pt x="6189763" y="1442129"/>
                            <a:pt x="6140237" y="1697807"/>
                            <a:pt x="6182301" y="1815882"/>
                          </a:cubicBezTo>
                          <a:cubicBezTo>
                            <a:pt x="6018501" y="1837563"/>
                            <a:pt x="5748882" y="1810519"/>
                            <a:pt x="5620274" y="1815882"/>
                          </a:cubicBezTo>
                          <a:cubicBezTo>
                            <a:pt x="5491666" y="1821245"/>
                            <a:pt x="5161277" y="1815829"/>
                            <a:pt x="4934600" y="1815882"/>
                          </a:cubicBezTo>
                          <a:cubicBezTo>
                            <a:pt x="4707923" y="1815935"/>
                            <a:pt x="4569233" y="1804038"/>
                            <a:pt x="4372573" y="1815882"/>
                          </a:cubicBezTo>
                          <a:cubicBezTo>
                            <a:pt x="4175913" y="1827726"/>
                            <a:pt x="4110941" y="1780595"/>
                            <a:pt x="3996015" y="1815882"/>
                          </a:cubicBezTo>
                          <a:cubicBezTo>
                            <a:pt x="3881089" y="1851169"/>
                            <a:pt x="3669285" y="1790772"/>
                            <a:pt x="3557633" y="1815882"/>
                          </a:cubicBezTo>
                          <a:cubicBezTo>
                            <a:pt x="3445981" y="1840992"/>
                            <a:pt x="3159195" y="1796434"/>
                            <a:pt x="2871960" y="1815882"/>
                          </a:cubicBezTo>
                          <a:cubicBezTo>
                            <a:pt x="2584725" y="1835330"/>
                            <a:pt x="2559406" y="1811949"/>
                            <a:pt x="2309932" y="1815882"/>
                          </a:cubicBezTo>
                          <a:cubicBezTo>
                            <a:pt x="2060458" y="1819815"/>
                            <a:pt x="2001474" y="1767497"/>
                            <a:pt x="1871551" y="1815882"/>
                          </a:cubicBezTo>
                          <a:cubicBezTo>
                            <a:pt x="1741628" y="1864267"/>
                            <a:pt x="1473268" y="1799106"/>
                            <a:pt x="1309524" y="1815882"/>
                          </a:cubicBezTo>
                          <a:cubicBezTo>
                            <a:pt x="1145780" y="1832658"/>
                            <a:pt x="1101917" y="1776938"/>
                            <a:pt x="932965" y="1815882"/>
                          </a:cubicBezTo>
                          <a:cubicBezTo>
                            <a:pt x="764013" y="1854826"/>
                            <a:pt x="723783" y="1777517"/>
                            <a:pt x="556407" y="1815882"/>
                          </a:cubicBezTo>
                          <a:cubicBezTo>
                            <a:pt x="389031" y="1854247"/>
                            <a:pt x="252384" y="1806703"/>
                            <a:pt x="0" y="1815882"/>
                          </a:cubicBezTo>
                          <a:cubicBezTo>
                            <a:pt x="-36410" y="1608907"/>
                            <a:pt x="24597" y="1605726"/>
                            <a:pt x="0" y="1398229"/>
                          </a:cubicBezTo>
                          <a:cubicBezTo>
                            <a:pt x="-24597" y="1190732"/>
                            <a:pt x="58374" y="1132393"/>
                            <a:pt x="0" y="907941"/>
                          </a:cubicBezTo>
                          <a:cubicBezTo>
                            <a:pt x="-58374" y="683489"/>
                            <a:pt x="4126" y="566180"/>
                            <a:pt x="0" y="472129"/>
                          </a:cubicBezTo>
                          <a:cubicBezTo>
                            <a:pt x="-4126" y="378078"/>
                            <a:pt x="54001" y="12900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2400">
                  <a:solidFill>
                    <a:schemeClr val="bg1"/>
                  </a:solidFill>
                  <a:latin typeface="+mj-lt"/>
                </a:rPr>
                <a:t>Phase data</a:t>
              </a:r>
              <a:endParaRPr lang="en-US" sz="1050">
                <a:solidFill>
                  <a:schemeClr val="bg1"/>
                </a:solidFill>
                <a:latin typeface="+mj-lt"/>
              </a:endParaRPr>
            </a:p>
            <a:p>
              <a:pPr marL="171450" indent="-171450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Phase has a direct relationship with the acceleration</a:t>
              </a:r>
            </a:p>
            <a:p>
              <a:pPr marL="171450" indent="-171450" algn="l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We have many Beam Position Monitors with phase data</a:t>
              </a:r>
            </a:p>
            <a:p>
              <a:pPr marL="171450" indent="-171450" algn="l"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+mj-lt"/>
                </a:rPr>
                <a:t>Potentially immediately applicable to live machine 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A8A6F1E-338E-0C1F-903E-EDCCE6DE5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413" y="813815"/>
            <a:ext cx="4768650" cy="3605785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41AD0D6-B530-69ED-8C2A-02E72C642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679681"/>
              </p:ext>
            </p:extLst>
          </p:nvPr>
        </p:nvGraphicFramePr>
        <p:xfrm>
          <a:off x="432364" y="813814"/>
          <a:ext cx="6301709" cy="1628775"/>
        </p:xfrm>
        <a:graphic>
          <a:graphicData uri="http://schemas.openxmlformats.org/drawingml/2006/table">
            <a:tbl>
              <a:tblPr/>
              <a:tblGrid>
                <a:gridCol w="1863978">
                  <a:extLst>
                    <a:ext uri="{9D8B030D-6E8A-4147-A177-3AD203B41FA5}">
                      <a16:colId xmlns:a16="http://schemas.microsoft.com/office/drawing/2014/main" val="3272725623"/>
                    </a:ext>
                  </a:extLst>
                </a:gridCol>
                <a:gridCol w="1428016">
                  <a:extLst>
                    <a:ext uri="{9D8B030D-6E8A-4147-A177-3AD203B41FA5}">
                      <a16:colId xmlns:a16="http://schemas.microsoft.com/office/drawing/2014/main" val="3653352691"/>
                    </a:ext>
                  </a:extLst>
                </a:gridCol>
                <a:gridCol w="3009715">
                  <a:extLst>
                    <a:ext uri="{9D8B030D-6E8A-4147-A177-3AD203B41FA5}">
                      <a16:colId xmlns:a16="http://schemas.microsoft.com/office/drawing/2014/main" val="1273265822"/>
                    </a:ext>
                  </a:extLst>
                </a:gridCol>
              </a:tblGrid>
              <a:tr h="904875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Time Range​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Alarms Prevented​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Pulses Aborted Per Day​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8453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Nov. 13-20, 2025​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2,429​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90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27656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Nov. 20-27, 2025​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2,128​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9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18413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C413A07-57E0-03F9-998B-7BDEB0F35B00}"/>
              </a:ext>
            </a:extLst>
          </p:cNvPr>
          <p:cNvSpPr txBox="1"/>
          <p:nvPr/>
        </p:nvSpPr>
        <p:spPr>
          <a:xfrm>
            <a:off x="9794610" y="3711190"/>
            <a:ext cx="1423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945200"/>
                </a:solidFill>
              </a:rPr>
              <a:t>T. Robertson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753403-5BD9-40A7-934E-FB3DD7DD4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733" y="2581289"/>
            <a:ext cx="2566561" cy="19249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E9E708-1C0D-C51A-B27E-F88369D52594}"/>
              </a:ext>
            </a:extLst>
          </p:cNvPr>
          <p:cNvSpPr txBox="1"/>
          <p:nvPr/>
        </p:nvSpPr>
        <p:spPr>
          <a:xfrm>
            <a:off x="974308" y="3376545"/>
            <a:ext cx="118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History of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55178F-DCE8-4F18-07F4-80657932E5AA}"/>
              </a:ext>
            </a:extLst>
          </p:cNvPr>
          <p:cNvSpPr txBox="1"/>
          <p:nvPr/>
        </p:nvSpPr>
        <p:spPr>
          <a:xfrm>
            <a:off x="5145304" y="3374461"/>
            <a:ext cx="1025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leads to </a:t>
            </a:r>
          </a:p>
        </p:txBody>
      </p:sp>
    </p:spTree>
    <p:extLst>
      <p:ext uri="{BB962C8B-B14F-4D97-AF65-F5344CB8AC3E}">
        <p14:creationId xmlns:p14="http://schemas.microsoft.com/office/powerpoint/2010/main" val="1462561646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aptos only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-Presentation-16x9-Template" id="{7046AE06-9846-7E4F-8310-1A5182779058}" vid="{9FE858FF-43F1-DB4C-AB9C-425F4E62A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ORNL-Presentation-16x9-Template</Template>
  <TotalTime>0</TotalTime>
  <Words>1856</Words>
  <Application>Microsoft Office PowerPoint</Application>
  <PresentationFormat>Widescreen</PresentationFormat>
  <Paragraphs>343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Aptos Light</vt:lpstr>
      <vt:lpstr>Arial</vt:lpstr>
      <vt:lpstr>Arial Unicode MS</vt:lpstr>
      <vt:lpstr>Cambria Math</vt:lpstr>
      <vt:lpstr>Century Gothic</vt:lpstr>
      <vt:lpstr>Symbol</vt:lpstr>
      <vt:lpstr>Wingdings</vt:lpstr>
      <vt:lpstr>ORNL Presentation</vt:lpstr>
      <vt:lpstr>Outlook for AI/ML tools for the SNS accelerator</vt:lpstr>
      <vt:lpstr>Spallation Neutron Source</vt:lpstr>
      <vt:lpstr>The SNS Linac is currently operating at 2.0 MW</vt:lpstr>
      <vt:lpstr>Challenges to SNS operations</vt:lpstr>
      <vt:lpstr>Pulse structure and timing</vt:lpstr>
      <vt:lpstr>Target Anomaly Detection</vt:lpstr>
      <vt:lpstr>Target Anomaly Detection</vt:lpstr>
      <vt:lpstr>Errant Beam – beam is the best diagnostics tool?</vt:lpstr>
      <vt:lpstr>Errant Beam using phase data (from BPMs)</vt:lpstr>
      <vt:lpstr>Beam Loss Optimization</vt:lpstr>
      <vt:lpstr>Beam Loss Optimization – RL or not RL ?</vt:lpstr>
      <vt:lpstr>RL agents</vt:lpstr>
      <vt:lpstr>LLM usage for human interface and eLog analysis</vt:lpstr>
      <vt:lpstr>Specific needs of pulsed hadron machine</vt:lpstr>
      <vt:lpstr>Errant Beam infrastructure</vt:lpstr>
      <vt:lpstr>PowerPoint Presentation</vt:lpstr>
      <vt:lpstr>Data</vt:lpstr>
      <vt:lpstr>Desired infrastructure</vt:lpstr>
      <vt:lpstr>Dream capabilities</vt:lpstr>
      <vt:lpstr>Anticipated headwinds for SNS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Ruisard, Kiersten</dc:creator>
  <cp:keywords/>
  <dc:description/>
  <cp:lastModifiedBy>Ruisard, Kiersten</cp:lastModifiedBy>
  <cp:revision>1</cp:revision>
  <dcterms:created xsi:type="dcterms:W3CDTF">2026-06-30T19:59:22Z</dcterms:created>
  <dcterms:modified xsi:type="dcterms:W3CDTF">2026-07-15T15:25:56Z</dcterms:modified>
  <cp:category/>
</cp:coreProperties>
</file>