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86" r:id="rId3"/>
    <p:sldId id="553" r:id="rId4"/>
    <p:sldId id="515" r:id="rId5"/>
    <p:sldId id="554" r:id="rId6"/>
    <p:sldId id="257" r:id="rId7"/>
    <p:sldId id="551" r:id="rId8"/>
    <p:sldId id="275" r:id="rId9"/>
    <p:sldId id="550" r:id="rId10"/>
    <p:sldId id="555" r:id="rId11"/>
    <p:sldId id="556" r:id="rId12"/>
    <p:sldId id="558" r:id="rId13"/>
    <p:sldId id="557" r:id="rId14"/>
    <p:sldId id="5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F2768-01AD-ED4A-BFBD-978E081E4764}" v="41" dt="2026-07-15T19:54:3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88"/>
    <p:restoredTop sz="94694"/>
  </p:normalViewPr>
  <p:slideViewPr>
    <p:cSldViewPr snapToGrid="0" snapToObjects="1">
      <p:cViewPr varScale="1">
        <p:scale>
          <a:sx n="123" d="100"/>
          <a:sy n="123" d="100"/>
        </p:scale>
        <p:origin x="8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51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70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333D5-D319-B01A-C066-30F0A5A01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A2F23E-914A-4C99-C90A-526389929F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2C55B0-632B-DBE7-E1EC-E04B643878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29FE7-5B44-4805-6705-0A88FDF3A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43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72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E7383-2B65-ABCD-06A8-06D60E094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0C6E54-0E08-E41D-5B0F-D7AB778A0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C50F1-EB8C-4687-721F-09CC40994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5A808-B17C-CF2E-4866-05CF2A0EC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04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7" name="Google Shape;34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19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2" name="Google Shape;32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3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11" Type="http://schemas.openxmlformats.org/officeDocument/2006/relationships/image" Target="../media/image40.jpg"/><Relationship Id="rId5" Type="http://schemas.openxmlformats.org/officeDocument/2006/relationships/image" Target="../media/image35.jpeg"/><Relationship Id="rId10" Type="http://schemas.openxmlformats.org/officeDocument/2006/relationships/image" Target="../media/image39.jpg"/><Relationship Id="rId4" Type="http://schemas.openxmlformats.org/officeDocument/2006/relationships/image" Target="../media/image34.jpeg"/><Relationship Id="rId9" Type="http://schemas.openxmlformats.org/officeDocument/2006/relationships/hyperlink" Target="https://indico.global/category/1612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ML Applications and Experiences at BNL hadron injector complex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Dedicated AI/ML Accelerator Test Facility</a:t>
            </a:r>
          </a:p>
          <a:p>
            <a:r>
              <a:rPr lang="en-US" dirty="0"/>
              <a:t>July 15-17,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Weijian (Lucy) Lin</a:t>
            </a:r>
          </a:p>
          <a:p>
            <a:r>
              <a:rPr lang="en-US" sz="1800" dirty="0"/>
              <a:t>wlin1@bnl.gov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19"/>
          <p:cNvGrpSpPr/>
          <p:nvPr/>
        </p:nvGrpSpPr>
        <p:grpSpPr>
          <a:xfrm>
            <a:off x="7721466" y="3285700"/>
            <a:ext cx="3847074" cy="3534222"/>
            <a:chOff x="8102929" y="3129396"/>
            <a:chExt cx="3847074" cy="3534222"/>
          </a:xfrm>
        </p:grpSpPr>
        <p:grpSp>
          <p:nvGrpSpPr>
            <p:cNvPr id="337" name="Google Shape;337;p19"/>
            <p:cNvGrpSpPr/>
            <p:nvPr/>
          </p:nvGrpSpPr>
          <p:grpSpPr>
            <a:xfrm>
              <a:off x="8102929" y="3551657"/>
              <a:ext cx="3776024" cy="3111961"/>
              <a:chOff x="8250064" y="3562978"/>
              <a:chExt cx="3776024" cy="3111961"/>
            </a:xfrm>
          </p:grpSpPr>
          <p:sp>
            <p:nvSpPr>
              <p:cNvPr id="338" name="Google Shape;338;p19"/>
              <p:cNvSpPr txBox="1"/>
              <p:nvPr/>
            </p:nvSpPr>
            <p:spPr>
              <a:xfrm rot="-5400000">
                <a:off x="7868498" y="4357047"/>
                <a:ext cx="104013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Anomalous</a:t>
                </a:r>
                <a:endParaRPr/>
              </a:p>
            </p:txBody>
          </p:sp>
          <p:sp>
            <p:nvSpPr>
              <p:cNvPr id="339" name="Google Shape;339;p19"/>
              <p:cNvSpPr txBox="1"/>
              <p:nvPr/>
            </p:nvSpPr>
            <p:spPr>
              <a:xfrm rot="-5400000">
                <a:off x="8054856" y="5878845"/>
                <a:ext cx="745294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 dirty="0">
                    <a:solidFill>
                      <a:schemeClr val="accent4"/>
                    </a:solidFill>
                    <a:latin typeface="Arial"/>
                    <a:ea typeface="Arial"/>
                    <a:cs typeface="Arial"/>
                    <a:sym typeface="Arial"/>
                  </a:rPr>
                  <a:t>Normal</a:t>
                </a:r>
                <a:endParaRPr dirty="0">
                  <a:solidFill>
                    <a:schemeClr val="accent4"/>
                  </a:solidFill>
                </a:endParaRPr>
              </a:p>
            </p:txBody>
          </p:sp>
          <p:grpSp>
            <p:nvGrpSpPr>
              <p:cNvPr id="340" name="Google Shape;340;p19"/>
              <p:cNvGrpSpPr/>
              <p:nvPr/>
            </p:nvGrpSpPr>
            <p:grpSpPr>
              <a:xfrm>
                <a:off x="8614935" y="3562978"/>
                <a:ext cx="3411152" cy="3111961"/>
                <a:chOff x="8614935" y="3562978"/>
                <a:chExt cx="3411152" cy="3111961"/>
              </a:xfrm>
            </p:grpSpPr>
            <p:sp>
              <p:nvSpPr>
                <p:cNvPr id="341" name="Google Shape;341;p19"/>
                <p:cNvSpPr/>
                <p:nvPr/>
              </p:nvSpPr>
              <p:spPr>
                <a:xfrm>
                  <a:off x="8635310" y="3562979"/>
                  <a:ext cx="202695" cy="2005666"/>
                </a:xfrm>
                <a:prstGeom prst="leftBracket">
                  <a:avLst>
                    <a:gd name="adj" fmla="val 8333"/>
                  </a:avLst>
                </a:prstGeom>
                <a:noFill/>
                <a:ln w="28575" cap="flat" cmpd="sng">
                  <a:solidFill>
                    <a:schemeClr val="accent3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" name="Google Shape;342;p19"/>
                <p:cNvSpPr/>
                <p:nvPr/>
              </p:nvSpPr>
              <p:spPr>
                <a:xfrm>
                  <a:off x="8614935" y="5637003"/>
                  <a:ext cx="202695" cy="1001550"/>
                </a:xfrm>
                <a:prstGeom prst="leftBracket">
                  <a:avLst>
                    <a:gd name="adj" fmla="val 8333"/>
                  </a:avLst>
                </a:prstGeom>
                <a:noFill/>
                <a:ln w="28575" cap="flat" cmpd="sng">
                  <a:solidFill>
                    <a:schemeClr val="accent3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343" name="Google Shape;343;p19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l="10569" t="11110" r="6951" b="8889"/>
                <a:stretch/>
              </p:blipFill>
              <p:spPr>
                <a:xfrm>
                  <a:off x="8817630" y="3562978"/>
                  <a:ext cx="3208457" cy="311196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sp>
          <p:nvSpPr>
            <p:cNvPr id="344" name="Google Shape;344;p19"/>
            <p:cNvSpPr txBox="1"/>
            <p:nvPr/>
          </p:nvSpPr>
          <p:spPr>
            <a:xfrm>
              <a:off x="8218153" y="3129396"/>
              <a:ext cx="3731850" cy="353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dirty="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Classifier predictions on archive data</a:t>
              </a:r>
              <a:endParaRPr sz="13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AF9A40-FAAD-4ADB-CAAA-BB490C2D514B}"/>
              </a:ext>
            </a:extLst>
          </p:cNvPr>
          <p:cNvSpPr txBox="1">
            <a:spLocks/>
          </p:cNvSpPr>
          <p:nvPr/>
        </p:nvSpPr>
        <p:spPr>
          <a:xfrm>
            <a:off x="571500" y="38078"/>
            <a:ext cx="110490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dirty="0"/>
              <a:t>Improving AGS IPM Emittance Measurement with ML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9265C6-50BF-422C-AC5A-65C488CCC65C}"/>
              </a:ext>
            </a:extLst>
          </p:cNvPr>
          <p:cNvSpPr txBox="1"/>
          <p:nvPr/>
        </p:nvSpPr>
        <p:spPr>
          <a:xfrm>
            <a:off x="571498" y="1265658"/>
            <a:ext cx="1071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Goal</a:t>
            </a:r>
            <a:r>
              <a:rPr lang="en-US" sz="2000" dirty="0"/>
              <a:t>: Improve emittance reconstruction accuracy and robustness of AGS Ion Profile Monitor.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63B24-08A5-6157-92EE-BF36367B0319}"/>
              </a:ext>
            </a:extLst>
          </p:cNvPr>
          <p:cNvSpPr txBox="1"/>
          <p:nvPr/>
        </p:nvSpPr>
        <p:spPr>
          <a:xfrm>
            <a:off x="571498" y="1743703"/>
            <a:ext cx="107105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/>
              <a:t>Approach</a:t>
            </a:r>
            <a:r>
              <a:rPr lang="en-US" sz="2000" dirty="0"/>
              <a:t>: Gaussian process based surrogate model for fast IPM profile inference; unsupervised anomaly classifier to detect atypical IPM profiles.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7508C-F6B6-779C-B6AB-E50D42D25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603" y="3344013"/>
            <a:ext cx="5082697" cy="34759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913606-8BE7-C839-26B3-23A6E51A6C74}"/>
              </a:ext>
            </a:extLst>
          </p:cNvPr>
          <p:cNvSpPr txBox="1"/>
          <p:nvPr/>
        </p:nvSpPr>
        <p:spPr>
          <a:xfrm>
            <a:off x="571498" y="2529524"/>
            <a:ext cx="107105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/>
              <a:t>Challenge</a:t>
            </a:r>
            <a:r>
              <a:rPr lang="en-US" sz="2000" dirty="0"/>
              <a:t>: Limited availability of high-quality training data from both IPM and </a:t>
            </a:r>
            <a:r>
              <a:rPr lang="en-US" sz="2000" dirty="0" err="1"/>
              <a:t>eIPM</a:t>
            </a:r>
            <a:r>
              <a:rPr lang="en-US" sz="2000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EB509-A497-5B6E-F12B-3779B4E5E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53509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NP AI-Ready Accelerator Data (NARAD)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AD4ED6-D629-2FBE-6899-7244BB6FA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0ADAD3-97A5-5992-E4D2-7AB9CD528490}"/>
              </a:ext>
            </a:extLst>
          </p:cNvPr>
          <p:cNvSpPr txBox="1"/>
          <p:nvPr/>
        </p:nvSpPr>
        <p:spPr>
          <a:xfrm>
            <a:off x="571500" y="1149863"/>
            <a:ext cx="10839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Goal</a:t>
            </a:r>
            <a:r>
              <a:rPr lang="en-US" sz="2000" dirty="0"/>
              <a:t>: Develop FAIR, context-rich, AI-ready accelerator data and common ontology for cross-facility AI applications (BNL, </a:t>
            </a:r>
            <a:r>
              <a:rPr lang="en-US" sz="2000" dirty="0" err="1"/>
              <a:t>JLab</a:t>
            </a:r>
            <a:r>
              <a:rPr lang="en-US" sz="2000" dirty="0"/>
              <a:t>, LBNL, PNNL).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3DB537-7082-F6BD-39A2-34AC9644CC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5" t="2212" r="1310" b="1055"/>
          <a:stretch>
            <a:fillRect/>
          </a:stretch>
        </p:blipFill>
        <p:spPr>
          <a:xfrm>
            <a:off x="6657203" y="4287604"/>
            <a:ext cx="4530811" cy="23972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56D07B-FAE7-3D42-AFD5-6A0249C2AF62}"/>
              </a:ext>
            </a:extLst>
          </p:cNvPr>
          <p:cNvSpPr txBox="1"/>
          <p:nvPr/>
        </p:nvSpPr>
        <p:spPr>
          <a:xfrm>
            <a:off x="571500" y="2024335"/>
            <a:ext cx="11350107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/>
              <a:t>BNL BtA Experience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Legacy control systems are difficult to generalize: ADO vs. EPICS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Metadata / Context can be sparse or implicit: lattice configuration, device hierarchy, calibration, units, machine state etc.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Data correlation is nontrivial: asynchronous data streams (magnet settings, beam profiles, timestamps)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74AE99-8A8F-0B5A-EAD6-8FCF1B0D8B5F}"/>
              </a:ext>
            </a:extLst>
          </p:cNvPr>
          <p:cNvSpPr txBox="1"/>
          <p:nvPr/>
        </p:nvSpPr>
        <p:spPr>
          <a:xfrm>
            <a:off x="571499" y="4514634"/>
            <a:ext cx="6188529" cy="2195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/>
              <a:t>Standard Development Effort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PALS + </a:t>
            </a:r>
            <a:r>
              <a:rPr lang="en-US" sz="2000" dirty="0" err="1"/>
              <a:t>LinkML</a:t>
            </a:r>
            <a:r>
              <a:rPr lang="en-US" sz="2000" dirty="0"/>
              <a:t> + knowledge graphs: machine-readable accelerator semantics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Genesis Mission data card: toward community standards for AI-ready data curation, preprocessing, and quality assessment</a:t>
            </a:r>
          </a:p>
        </p:txBody>
      </p:sp>
    </p:spTree>
    <p:extLst>
      <p:ext uri="{BB962C8B-B14F-4D97-AF65-F5344CB8AC3E}">
        <p14:creationId xmlns:p14="http://schemas.microsoft.com/office/powerpoint/2010/main" val="3163006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9659B-177F-BD76-671D-D8CF99FB1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12</a:t>
            </a:fld>
            <a:endParaRPr lang="en-US" sz="1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307613-C327-1A5E-9C6B-9F2C52561749}"/>
              </a:ext>
            </a:extLst>
          </p:cNvPr>
          <p:cNvSpPr txBox="1">
            <a:spLocks/>
          </p:cNvSpPr>
          <p:nvPr/>
        </p:nvSpPr>
        <p:spPr>
          <a:xfrm>
            <a:off x="571500" y="53509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/>
              <a:t>Agentic AI for Accelerator Operations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39FBDA-F20B-2FF9-ADAE-F02CD01085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05" b="24848"/>
          <a:stretch>
            <a:fillRect/>
          </a:stretch>
        </p:blipFill>
        <p:spPr>
          <a:xfrm>
            <a:off x="3042557" y="4194149"/>
            <a:ext cx="6106886" cy="26103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47E8C5-1FAF-585E-1399-540B5F0BE249}"/>
              </a:ext>
            </a:extLst>
          </p:cNvPr>
          <p:cNvSpPr txBox="1"/>
          <p:nvPr/>
        </p:nvSpPr>
        <p:spPr>
          <a:xfrm>
            <a:off x="571500" y="1116664"/>
            <a:ext cx="11350107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/>
              <a:t>Current capabilities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Domain-specific RAG using GPT-OSS-120B over 300-400k documents (HTML, PDF, Wiki, etc.)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AI assistants for control system queries, database search, </a:t>
            </a:r>
            <a:r>
              <a:rPr lang="en-US" sz="2000" dirty="0" err="1"/>
              <a:t>eLog</a:t>
            </a:r>
            <a:r>
              <a:rPr lang="en-US" sz="2000" dirty="0"/>
              <a:t> analysis, and troubleshooting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E8F788-2F19-C032-842E-8FEE84DC8578}"/>
              </a:ext>
            </a:extLst>
          </p:cNvPr>
          <p:cNvSpPr txBox="1"/>
          <p:nvPr/>
        </p:nvSpPr>
        <p:spPr>
          <a:xfrm>
            <a:off x="571500" y="2393643"/>
            <a:ext cx="1144632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/>
              <a:t>Remaining challenges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Natural language query for ~2.7M ADO parameters, structured context from scattered documents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Secure agent interaction with control systems behind the firewall, local vs. commercial LLM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Building operator trust and encouraging routine use</a:t>
            </a:r>
          </a:p>
        </p:txBody>
      </p:sp>
    </p:spTree>
    <p:extLst>
      <p:ext uri="{BB962C8B-B14F-4D97-AF65-F5344CB8AC3E}">
        <p14:creationId xmlns:p14="http://schemas.microsoft.com/office/powerpoint/2010/main" val="3452656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1D468-654B-8809-AD30-945E6515D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86344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ML Experience at BNL: Takeaways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C13882-39EA-AE92-C102-5B75DC1BFF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13</a:t>
            </a:fld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65CC1D-144D-F222-4ECF-24A6841EF72E}"/>
              </a:ext>
            </a:extLst>
          </p:cNvPr>
          <p:cNvSpPr txBox="1"/>
          <p:nvPr/>
        </p:nvSpPr>
        <p:spPr>
          <a:xfrm>
            <a:off x="571500" y="1411907"/>
            <a:ext cx="11350107" cy="2195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AI works: </a:t>
            </a:r>
            <a:r>
              <a:rPr lang="en-US" sz="2000" dirty="0"/>
              <a:t>Bayesian Optimization, Reinforcement Learning, surrogate models, and Digital Twins already provide measurable operational benefits.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Diagnostics are the bottleneck: </a:t>
            </a:r>
            <a:r>
              <a:rPr lang="en-US" sz="2000" dirty="0"/>
              <a:t>Reliable measurements, metadata, and standardized data infrastructure are essential for scalable AI.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Physics + AI + Data Infrastructure:</a:t>
            </a:r>
            <a:r>
              <a:rPr lang="en-US" sz="2000" dirty="0"/>
              <a:t> Future accelerator control will integrate first-principles models, machine learning, interoperable data standards, and intelligent agents.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22BDA-AA05-D7BA-790E-8C3B2B960F9C}"/>
              </a:ext>
            </a:extLst>
          </p:cNvPr>
          <p:cNvSpPr txBox="1"/>
          <p:nvPr/>
        </p:nvSpPr>
        <p:spPr>
          <a:xfrm>
            <a:off x="571499" y="3889899"/>
            <a:ext cx="11350107" cy="2580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/>
              <a:t>Looking forward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Invest in next-generation diagnostics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Develop trustworthy Digital Twins with uncertainty quantification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Build standardized AI-ready data infrastructure through NARAD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Expand online Bayesian Optimization and Reinforcement Learning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Human-in-the-loop accelerator automation</a:t>
            </a:r>
          </a:p>
        </p:txBody>
      </p:sp>
    </p:spTree>
    <p:extLst>
      <p:ext uri="{BB962C8B-B14F-4D97-AF65-F5344CB8AC3E}">
        <p14:creationId xmlns:p14="http://schemas.microsoft.com/office/powerpoint/2010/main" val="3262878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710F7-362F-51B7-A9CB-D57FB78D2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14</a:t>
            </a:fld>
            <a:endParaRPr lang="en-US" sz="1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A409D59-3A97-84A9-6D87-7E25B7F3C509}"/>
              </a:ext>
            </a:extLst>
          </p:cNvPr>
          <p:cNvSpPr txBox="1">
            <a:spLocks/>
          </p:cNvSpPr>
          <p:nvPr/>
        </p:nvSpPr>
        <p:spPr>
          <a:xfrm>
            <a:off x="571500" y="86344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/>
              <a:t>Acknowledgements: A Community Effort</a:t>
            </a:r>
          </a:p>
        </p:txBody>
      </p:sp>
      <p:pic>
        <p:nvPicPr>
          <p:cNvPr id="7" name="Picture 6" descr="A black background with blue text&#10;&#10;Description automatically generated with low confidence">
            <a:extLst>
              <a:ext uri="{FF2B5EF4-FFF2-40B4-BE49-F238E27FC236}">
                <a16:creationId xmlns:a16="http://schemas.microsoft.com/office/drawing/2014/main" id="{4D3654A2-7D4E-0C23-F3F1-032E164FE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913" y="1588778"/>
            <a:ext cx="2025242" cy="508087"/>
          </a:xfrm>
          <a:prstGeom prst="rect">
            <a:avLst/>
          </a:prstGeom>
        </p:spPr>
      </p:pic>
      <p:pic>
        <p:nvPicPr>
          <p:cNvPr id="8" name="Picture 7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E98C7610-9DA3-6F63-FFC2-7C994D351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168" y="1613147"/>
            <a:ext cx="2025242" cy="525468"/>
          </a:xfrm>
          <a:prstGeom prst="rect">
            <a:avLst/>
          </a:prstGeom>
        </p:spPr>
      </p:pic>
      <p:pic>
        <p:nvPicPr>
          <p:cNvPr id="9" name="Picture 2" descr="SLAC National Accelerator Laboratory logo">
            <a:extLst>
              <a:ext uri="{FF2B5EF4-FFF2-40B4-BE49-F238E27FC236}">
                <a16:creationId xmlns:a16="http://schemas.microsoft.com/office/drawing/2014/main" id="{631EA95B-D767-C5A7-758A-83FF3C328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300" y="2717347"/>
            <a:ext cx="2156978" cy="35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ommunications Dept. Resources | Jefferson Lab">
            <a:extLst>
              <a:ext uri="{FF2B5EF4-FFF2-40B4-BE49-F238E27FC236}">
                <a16:creationId xmlns:a16="http://schemas.microsoft.com/office/drawing/2014/main" id="{54FF58D4-6E4A-0194-1DD5-31E7BB9C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423" y="1549395"/>
            <a:ext cx="2698814" cy="58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Rensselaer Polytechnic Institute Logo [RPI] png">
            <a:extLst>
              <a:ext uri="{FF2B5EF4-FFF2-40B4-BE49-F238E27FC236}">
                <a16:creationId xmlns:a16="http://schemas.microsoft.com/office/drawing/2014/main" id="{90977D9E-42EE-00D2-0B33-D19D732B78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5" b="24094"/>
          <a:stretch/>
        </p:blipFill>
        <p:spPr bwMode="auto">
          <a:xfrm>
            <a:off x="7903938" y="2540033"/>
            <a:ext cx="2204417" cy="72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7BFEF5-F742-675D-4B97-ED1571652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3252" y="3929132"/>
            <a:ext cx="2374391" cy="4619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DB9421-33BD-B5C1-D73C-5BB0C60953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3252" y="2671852"/>
            <a:ext cx="2178563" cy="4652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C0F15C-4169-651A-743B-B2438730D0AC}"/>
              </a:ext>
            </a:extLst>
          </p:cNvPr>
          <p:cNvSpPr txBox="1"/>
          <p:nvPr/>
        </p:nvSpPr>
        <p:spPr>
          <a:xfrm>
            <a:off x="908168" y="5350622"/>
            <a:ext cx="10375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EIC-Beam AI Working Group now organizes monthly meetings: </a:t>
            </a:r>
            <a:r>
              <a:rPr lang="en-US" dirty="0">
                <a:hlinkClick r:id="rId9"/>
              </a:rPr>
              <a:t>https://indico.global/category/1612/</a:t>
            </a:r>
            <a:r>
              <a:rPr lang="en-US" dirty="0"/>
              <a:t> 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4AA259C-6B63-684B-A16F-062A672140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5335" y="3470889"/>
            <a:ext cx="1968604" cy="9291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1B97FD0-4067-E8B9-684F-4FD0D3F88D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3914" y="3594578"/>
            <a:ext cx="3105150" cy="93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6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5B03A59-EC39-7C48-A4F8-78E5575984D6}"/>
              </a:ext>
            </a:extLst>
          </p:cNvPr>
          <p:cNvGraphicFramePr>
            <a:graphicFrameLocks noGrp="1"/>
          </p:cNvGraphicFramePr>
          <p:nvPr/>
        </p:nvGraphicFramePr>
        <p:xfrm>
          <a:off x="571500" y="4041556"/>
          <a:ext cx="433426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755">
                  <a:extLst>
                    <a:ext uri="{9D8B030D-6E8A-4147-A177-3AD203B41FA5}">
                      <a16:colId xmlns:a16="http://schemas.microsoft.com/office/drawing/2014/main" val="3426616496"/>
                    </a:ext>
                  </a:extLst>
                </a:gridCol>
                <a:gridCol w="1268027">
                  <a:extLst>
                    <a:ext uri="{9D8B030D-6E8A-4147-A177-3AD203B41FA5}">
                      <a16:colId xmlns:a16="http://schemas.microsoft.com/office/drawing/2014/main" val="1489275549"/>
                    </a:ext>
                  </a:extLst>
                </a:gridCol>
                <a:gridCol w="1621487">
                  <a:extLst>
                    <a:ext uri="{9D8B030D-6E8A-4147-A177-3AD203B41FA5}">
                      <a16:colId xmlns:a16="http://schemas.microsoft.com/office/drawing/2014/main" val="2779191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Pol. Protons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700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Linac (H</a:t>
                      </a:r>
                      <a:r>
                        <a:rPr lang="en-US" baseline="30000" dirty="0"/>
                        <a:t>-</a:t>
                      </a:r>
                      <a:r>
                        <a:rPr lang="en-US" baseline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801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Booster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047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7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RHIC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14595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1DF743B-385D-3A43-81CB-9681D3104A45}"/>
              </a:ext>
            </a:extLst>
          </p:cNvPr>
          <p:cNvSpPr txBox="1"/>
          <p:nvPr/>
        </p:nvSpPr>
        <p:spPr>
          <a:xfrm>
            <a:off x="833688" y="3659099"/>
            <a:ext cx="380988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Typical Top Energies [Total, GeV/N]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556DCC9-0E1B-FA47-9F43-5686484D04B3}"/>
              </a:ext>
            </a:extLst>
          </p:cNvPr>
          <p:cNvGraphicFramePr>
            <a:graphicFrameLocks noGrp="1"/>
          </p:cNvGraphicFramePr>
          <p:nvPr/>
        </p:nvGraphicFramePr>
        <p:xfrm>
          <a:off x="734541" y="1945640"/>
          <a:ext cx="40848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917">
                  <a:extLst>
                    <a:ext uri="{9D8B030D-6E8A-4147-A177-3AD203B41FA5}">
                      <a16:colId xmlns:a16="http://schemas.microsoft.com/office/drawing/2014/main" val="3426616496"/>
                    </a:ext>
                  </a:extLst>
                </a:gridCol>
                <a:gridCol w="2571946">
                  <a:extLst>
                    <a:ext uri="{9D8B030D-6E8A-4147-A177-3AD203B41FA5}">
                      <a16:colId xmlns:a16="http://schemas.microsoft.com/office/drawing/2014/main" val="14892755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Circumference [m]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700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Booster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047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807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7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RHIC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3833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145955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3F5E166-7FD3-AB42-81C5-4F3493586C93}"/>
              </a:ext>
            </a:extLst>
          </p:cNvPr>
          <p:cNvSpPr txBox="1"/>
          <p:nvPr/>
        </p:nvSpPr>
        <p:spPr>
          <a:xfrm>
            <a:off x="1735795" y="1572303"/>
            <a:ext cx="2005677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Accelerator Rings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AB4832C-9AD2-C512-7BD5-B0AFF6C0A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Hadron Injector Complex at BNL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43D9340-3FCD-DDAB-7FDD-C0C6CBF16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</a:t>
            </a:fld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89F736-76DB-FC82-A33F-060A247AE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900" y="1772591"/>
            <a:ext cx="6508426" cy="415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75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CB514-D71E-41C4-C841-2D6B7256A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 sz="1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8FCAFB-EF41-F57A-F602-E8CD1B89C0CF}"/>
              </a:ext>
            </a:extLst>
          </p:cNvPr>
          <p:cNvSpPr txBox="1">
            <a:spLocks/>
          </p:cNvSpPr>
          <p:nvPr/>
        </p:nvSpPr>
        <p:spPr>
          <a:xfrm>
            <a:off x="571500" y="0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/>
              <a:t>Machine Learning at BNL hadron injectors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A65572-B0BF-4E27-65D4-3D311FC28B92}"/>
              </a:ext>
            </a:extLst>
          </p:cNvPr>
          <p:cNvSpPr txBox="1"/>
          <p:nvPr/>
        </p:nvSpPr>
        <p:spPr>
          <a:xfrm>
            <a:off x="568961" y="1211644"/>
            <a:ext cx="9053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Goal: </a:t>
            </a:r>
            <a:r>
              <a:rPr lang="en-US" sz="2000" dirty="0"/>
              <a:t>Improve beam quality and operational efficiency.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382C41-CFE9-6F8C-843B-14A8A1F43B6A}"/>
              </a:ext>
            </a:extLst>
          </p:cNvPr>
          <p:cNvSpPr txBox="1"/>
          <p:nvPr/>
        </p:nvSpPr>
        <p:spPr>
          <a:xfrm>
            <a:off x="568961" y="2203023"/>
            <a:ext cx="5322533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dirty="0"/>
              <a:t>This talk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Automated beam tuning</a:t>
            </a:r>
            <a:endParaRPr lang="en-US" sz="1000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Operational Digital Twin</a:t>
            </a:r>
            <a:endParaRPr lang="en-US" sz="1000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Data-driven model calibration</a:t>
            </a:r>
            <a:endParaRPr lang="en-US" sz="1000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Fast adaptive control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AI-ready data standard development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CE86FE1-F477-6F2B-4972-4FBCB78E9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41593"/>
            <a:ext cx="5296520" cy="51401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6E90E1-BA3F-DDEF-98A1-C5E4F0C8A728}"/>
              </a:ext>
            </a:extLst>
          </p:cNvPr>
          <p:cNvSpPr txBox="1"/>
          <p:nvPr/>
        </p:nvSpPr>
        <p:spPr>
          <a:xfrm>
            <a:off x="478664" y="5445854"/>
            <a:ext cx="5503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/>
              <a:t>Better models + better data + better optimization = more autonomous accelerator operation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E342A8D-D0FB-2A07-8889-C9482DCAD161}"/>
              </a:ext>
            </a:extLst>
          </p:cNvPr>
          <p:cNvSpPr/>
          <p:nvPr/>
        </p:nvSpPr>
        <p:spPr>
          <a:xfrm>
            <a:off x="390293" y="5363737"/>
            <a:ext cx="5591497" cy="83634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5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E531A-68B7-B7CA-61E0-184DEE847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CC7D5-A7FF-671F-85FA-2C45BFA2A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-27782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Injection Optimization with BO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A4CA95-2B9E-D0BB-1B55-D6B254BCE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12DF4C-B389-33EC-3716-6B9E4C5CB1FE}"/>
              </a:ext>
            </a:extLst>
          </p:cNvPr>
          <p:cNvSpPr txBox="1"/>
          <p:nvPr/>
        </p:nvSpPr>
        <p:spPr>
          <a:xfrm>
            <a:off x="571500" y="1031200"/>
            <a:ext cx="91102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dirty="0"/>
              <a:t>LtB Injection Optimization</a:t>
            </a:r>
            <a:endParaRPr lang="en-US" sz="400" b="1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BO maximizes Booster beam intensity using LtB optics.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Beam size decrease in both planes during LtB optimization.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Polarization increase observed, but instrumentation limitation is significant.</a:t>
            </a:r>
          </a:p>
        </p:txBody>
      </p:sp>
      <p:pic>
        <p:nvPicPr>
          <p:cNvPr id="8" name="Google Shape;191;p12">
            <a:extLst>
              <a:ext uri="{FF2B5EF4-FFF2-40B4-BE49-F238E27FC236}">
                <a16:creationId xmlns:a16="http://schemas.microsoft.com/office/drawing/2014/main" id="{77BB9A78-7048-8FD6-5B78-92E516F39E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/>
          <a:stretch/>
        </p:blipFill>
        <p:spPr>
          <a:xfrm>
            <a:off x="469455" y="4801661"/>
            <a:ext cx="3318591" cy="2056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picture containing logo&#10;&#10;AI-generated content may be incorrect.">
            <a:extLst>
              <a:ext uri="{FF2B5EF4-FFF2-40B4-BE49-F238E27FC236}">
                <a16:creationId xmlns:a16="http://schemas.microsoft.com/office/drawing/2014/main" id="{1C74FEB4-2D15-72E5-5FDA-F168698C6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8001" y="284164"/>
            <a:ext cx="1722499" cy="1087894"/>
          </a:xfrm>
          <a:prstGeom prst="rect">
            <a:avLst/>
          </a:prstGeom>
        </p:spPr>
      </p:pic>
      <p:pic>
        <p:nvPicPr>
          <p:cNvPr id="12" name="Picture 11" descr="Chart, line chart&#10;&#10;AI-generated content may be incorrect.">
            <a:extLst>
              <a:ext uri="{FF2B5EF4-FFF2-40B4-BE49-F238E27FC236}">
                <a16:creationId xmlns:a16="http://schemas.microsoft.com/office/drawing/2014/main" id="{695E39F6-8E11-08AD-1808-2CB730191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55" y="2662416"/>
            <a:ext cx="3138055" cy="21392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704F11-988A-4DFE-B977-BD1DD5174C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7475" y="2743200"/>
            <a:ext cx="3214464" cy="40683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A00D7A-CC6F-B989-689A-479235FEE6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4526" y="2743200"/>
            <a:ext cx="3214464" cy="406830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8536458-2173-1D55-6138-6D4FC36DB9E4}"/>
              </a:ext>
            </a:extLst>
          </p:cNvPr>
          <p:cNvCxnSpPr>
            <a:cxnSpLocks/>
          </p:cNvCxnSpPr>
          <p:nvPr/>
        </p:nvCxnSpPr>
        <p:spPr>
          <a:xfrm>
            <a:off x="7358231" y="4777353"/>
            <a:ext cx="615319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496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06341-B702-0B3E-18B1-C716598ED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B643-081E-471F-7AA2-6DDF20425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26012"/>
            <a:ext cx="110490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Injection Optimization with BO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45CFE-3444-6264-4645-2001EA678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E23580-00FD-7B1B-6DF2-9163A6F5F7C9}"/>
              </a:ext>
            </a:extLst>
          </p:cNvPr>
          <p:cNvSpPr txBox="1"/>
          <p:nvPr/>
        </p:nvSpPr>
        <p:spPr>
          <a:xfrm>
            <a:off x="571498" y="1170322"/>
            <a:ext cx="11430002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dirty="0"/>
              <a:t>BtA Injection Optimization</a:t>
            </a:r>
            <a:endParaRPr lang="en-US" sz="400" b="1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BO maximizes beam transmission efficiency using BtA optics.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20% improvement from operational settings.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Badger successfully deployed in the control room after customization for the BNL control system.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Emittance measurement from IPM is not reliable, no working BPM in BtA line.</a:t>
            </a:r>
          </a:p>
        </p:txBody>
      </p:sp>
      <p:pic>
        <p:nvPicPr>
          <p:cNvPr id="14" name="Picture 13" descr="A picture containing text, antenna&#10;&#10;AI-generated content may be incorrect.">
            <a:extLst>
              <a:ext uri="{FF2B5EF4-FFF2-40B4-BE49-F238E27FC236}">
                <a16:creationId xmlns:a16="http://schemas.microsoft.com/office/drawing/2014/main" id="{BDB1EABF-B20D-8812-1E97-0E7EF8896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88" y="3802422"/>
            <a:ext cx="3610546" cy="2573127"/>
          </a:xfrm>
          <a:prstGeom prst="rect">
            <a:avLst/>
          </a:prstGeom>
        </p:spPr>
      </p:pic>
      <p:pic>
        <p:nvPicPr>
          <p:cNvPr id="6" name="Picture 5" descr="Graphical user interface&#10;&#10;AI-generated content may be incorrect.">
            <a:extLst>
              <a:ext uri="{FF2B5EF4-FFF2-40B4-BE49-F238E27FC236}">
                <a16:creationId xmlns:a16="http://schemas.microsoft.com/office/drawing/2014/main" id="{23F3B2B6-729F-2376-D31B-EC51A1720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468" y="3354080"/>
            <a:ext cx="5991546" cy="3469813"/>
          </a:xfrm>
          <a:prstGeom prst="rect">
            <a:avLst/>
          </a:prstGeom>
        </p:spPr>
      </p:pic>
      <p:pic>
        <p:nvPicPr>
          <p:cNvPr id="7" name="Picture 6" descr="Badger">
            <a:extLst>
              <a:ext uri="{FF2B5EF4-FFF2-40B4-BE49-F238E27FC236}">
                <a16:creationId xmlns:a16="http://schemas.microsoft.com/office/drawing/2014/main" id="{00FC49EA-C805-02C9-87D8-7C0D0F0052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6008" y="294319"/>
            <a:ext cx="1124492" cy="112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3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BD4847-6C76-56A4-D1F3-2D54C64BE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0490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Digital Twin for Booster slow extraction bump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71D1CD-1538-4829-C941-50BBEAA1A885}"/>
              </a:ext>
            </a:extLst>
          </p:cNvPr>
          <p:cNvSpPr txBox="1"/>
          <p:nvPr/>
        </p:nvSpPr>
        <p:spPr>
          <a:xfrm>
            <a:off x="571500" y="1066479"/>
            <a:ext cx="11048999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Operational DT GUI with </a:t>
            </a:r>
            <a:r>
              <a:rPr lang="en-US" sz="2000" b="1" dirty="0"/>
              <a:t>bidirectional</a:t>
            </a:r>
            <a:r>
              <a:rPr lang="en-US" sz="2000" dirty="0"/>
              <a:t> interaction between the physical and virtual machines.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Can expand to other scenarios (e.g. fast extraction bumps) with easier model-machine validation. BPM measurement unavailable during normal slow extraction process (RF off).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Diagnostics between thin (D3) and thick (D6) septa are sparse, difficult to reconstruct design bump. Camera was installed at thick septum for additional info, but no image processing in place.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4F8D2280-4012-89C0-C9EF-9FA36666C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</p:spPr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424A0-CA44-D0A2-FF50-1D07CA42A0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4336" y="3270134"/>
            <a:ext cx="6186919" cy="3421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53BD7E-9F04-49A7-424F-3EFB97D6C6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19" r="18397" b="5285"/>
          <a:stretch>
            <a:fillRect/>
          </a:stretch>
        </p:blipFill>
        <p:spPr>
          <a:xfrm>
            <a:off x="7007498" y="3645491"/>
            <a:ext cx="4396759" cy="303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4458F-34B9-8855-C3C2-5E4802FDA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52B847-77C9-BEB9-EE1E-236A98D82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0490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Digital Twin for NASA Space Radiation Laboratory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4C215F-1247-3E3C-8AB3-44BD2E9D2698}"/>
              </a:ext>
            </a:extLst>
          </p:cNvPr>
          <p:cNvSpPr txBox="1"/>
          <p:nvPr/>
        </p:nvSpPr>
        <p:spPr>
          <a:xfrm>
            <a:off x="571500" y="1198373"/>
            <a:ext cx="11048999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Operational DT GUI running in digital shadow mode.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Initial conditions after slow extraction hard to predict without dedicated measurements. Full slow extraction simulation is computationally prohibitive for online applications. Created automated quad scan GUI for initial parameter back-propagation, but horizontal is difficult due to dispersion.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9FAEE7-617A-5EC1-B6CF-EAD0E97690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611" b="9066"/>
          <a:stretch>
            <a:fillRect/>
          </a:stretch>
        </p:blipFill>
        <p:spPr>
          <a:xfrm>
            <a:off x="667700" y="3016443"/>
            <a:ext cx="5608471" cy="3482714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AF47E345-2A70-9A24-3FE6-CED233450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</p:spPr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519B5B-E096-78B4-9C0E-3FDE80F6F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414" y="3016443"/>
            <a:ext cx="4911843" cy="346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82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0"/>
          <p:cNvSpPr txBox="1">
            <a:spLocks noGrp="1"/>
          </p:cNvSpPr>
          <p:nvPr>
            <p:ph type="title"/>
          </p:nvPr>
        </p:nvSpPr>
        <p:spPr>
          <a:xfrm>
            <a:off x="571499" y="55919"/>
            <a:ext cx="1090714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3200" dirty="0"/>
              <a:t>Uncertainty Quantification to Improve Booster Model</a:t>
            </a:r>
            <a:endParaRPr sz="6000" dirty="0"/>
          </a:p>
        </p:txBody>
      </p:sp>
      <p:sp>
        <p:nvSpPr>
          <p:cNvPr id="353" name="Google Shape;353;p20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0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mtClean="0"/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8</a:t>
            </a:fld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1E016F-30A0-30E3-6AB7-E24C3606D60C}"/>
              </a:ext>
            </a:extLst>
          </p:cNvPr>
          <p:cNvSpPr txBox="1"/>
          <p:nvPr/>
        </p:nvSpPr>
        <p:spPr>
          <a:xfrm>
            <a:off x="571499" y="1287254"/>
            <a:ext cx="6874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Use Bayesian Uncertainty Quantification (UQ) to characterize and reduce model-data mismatches, assisting Digital Twin development.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E199A0-CAE0-3B83-0405-6994197687BC}"/>
              </a:ext>
            </a:extLst>
          </p:cNvPr>
          <p:cNvSpPr txBox="1"/>
          <p:nvPr/>
        </p:nvSpPr>
        <p:spPr>
          <a:xfrm>
            <a:off x="571499" y="2612817"/>
            <a:ext cx="71990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zh-CN" sz="2000" dirty="0"/>
              <a:t>Bayesian UQ analyzes orbit response discrepancies.</a:t>
            </a:r>
            <a:endParaRPr lang="en-US" altLang="zh-CN" sz="1000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Neural network surrogate model accelerates UQ process.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Bayesian UQ quantifies quadrupole field errors contributing to model discrepancies.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Incorporating UQ results improves agreement between simulation and measurement.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Anticipated turn-by-turn BPM upgrade will significantly improve the available data for UQ.</a:t>
            </a:r>
          </a:p>
        </p:txBody>
      </p:sp>
      <p:pic>
        <p:nvPicPr>
          <p:cNvPr id="4" name="Google Shape;357;p20">
            <a:extLst>
              <a:ext uri="{FF2B5EF4-FFF2-40B4-BE49-F238E27FC236}">
                <a16:creationId xmlns:a16="http://schemas.microsoft.com/office/drawing/2014/main" id="{54A3360F-BE30-740A-C994-DAE3EE76DD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2167" y="3703920"/>
            <a:ext cx="4034394" cy="2707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55;p20">
            <a:extLst>
              <a:ext uri="{FF2B5EF4-FFF2-40B4-BE49-F238E27FC236}">
                <a16:creationId xmlns:a16="http://schemas.microsoft.com/office/drawing/2014/main" id="{262096E8-423B-89A9-BE11-6C3F0229FE5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7218"/>
          <a:stretch>
            <a:fillRect/>
          </a:stretch>
        </p:blipFill>
        <p:spPr>
          <a:xfrm>
            <a:off x="7587842" y="1158278"/>
            <a:ext cx="4032658" cy="241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EF6EF-921F-3C7C-E9CA-69FDE6110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379E2E-68D9-5121-027F-A19E59731F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AF48D4-2ACF-C999-A653-41A956693579}"/>
              </a:ext>
            </a:extLst>
          </p:cNvPr>
          <p:cNvSpPr txBox="1">
            <a:spLocks/>
          </p:cNvSpPr>
          <p:nvPr/>
        </p:nvSpPr>
        <p:spPr>
          <a:xfrm>
            <a:off x="571500" y="38078"/>
            <a:ext cx="110490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/>
              <a:t>AGS Bunch Merging Optimization with RL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11BA9-8695-8582-080E-BAD2F7BB8B50}"/>
              </a:ext>
            </a:extLst>
          </p:cNvPr>
          <p:cNvSpPr txBox="1"/>
          <p:nvPr/>
        </p:nvSpPr>
        <p:spPr>
          <a:xfrm>
            <a:off x="569367" y="1372718"/>
            <a:ext cx="6784848" cy="1744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Obtain a good merged bunch profile – low emittance growth, no loss, centered and stable.</a:t>
            </a:r>
          </a:p>
          <a:p>
            <a:pPr>
              <a:spcAft>
                <a:spcPts val="800"/>
              </a:spcAft>
            </a:pPr>
            <a:endParaRPr lang="en-US" sz="1400" dirty="0"/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Longitudinal merge data had to be digitized and logged; operators tune by looking at remote scope signals.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0647520-2EF1-C27D-9769-854F93E5D46F}"/>
              </a:ext>
            </a:extLst>
          </p:cNvPr>
          <p:cNvCxnSpPr/>
          <p:nvPr/>
        </p:nvCxnSpPr>
        <p:spPr>
          <a:xfrm>
            <a:off x="8922619" y="2926080"/>
            <a:ext cx="875899" cy="0"/>
          </a:xfrm>
          <a:prstGeom prst="straightConnector1">
            <a:avLst/>
          </a:prstGeom>
          <a:ln w="190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4F4C4B5-A727-DDF8-E02A-56F29A645E0D}"/>
              </a:ext>
            </a:extLst>
          </p:cNvPr>
          <p:cNvCxnSpPr>
            <a:cxnSpLocks/>
          </p:cNvCxnSpPr>
          <p:nvPr/>
        </p:nvCxnSpPr>
        <p:spPr>
          <a:xfrm flipH="1">
            <a:off x="9971771" y="2729670"/>
            <a:ext cx="423513" cy="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93A1DBF-F135-06B4-ED85-D0F147EBFD48}"/>
              </a:ext>
            </a:extLst>
          </p:cNvPr>
          <p:cNvCxnSpPr>
            <a:cxnSpLocks/>
          </p:cNvCxnSpPr>
          <p:nvPr/>
        </p:nvCxnSpPr>
        <p:spPr>
          <a:xfrm>
            <a:off x="8800164" y="1931385"/>
            <a:ext cx="423513" cy="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93B00D3-C5FD-7142-AA03-FA986A65CF8D}"/>
              </a:ext>
            </a:extLst>
          </p:cNvPr>
          <p:cNvSpPr txBox="1"/>
          <p:nvPr/>
        </p:nvSpPr>
        <p:spPr>
          <a:xfrm>
            <a:off x="569367" y="3318228"/>
            <a:ext cx="6784848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dirty="0"/>
              <a:t>RL Optimization</a:t>
            </a:r>
            <a:endParaRPr lang="en-US" sz="1000" b="1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RL agent trained to minimize emittance growth.</a:t>
            </a:r>
            <a:endParaRPr lang="en-US" sz="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Begins from poor merge conditions; rapidly converges to good RF settings.</a:t>
            </a:r>
            <a:endParaRPr lang="en-US" sz="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Comparable performance to operational settings.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LLM-based policy teacher for RL agent in development, leads to faster convergence and better performance.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62CC984-645C-4283-0CF1-6619C280821F}"/>
              </a:ext>
            </a:extLst>
          </p:cNvPr>
          <p:cNvGrpSpPr/>
          <p:nvPr/>
        </p:nvGrpSpPr>
        <p:grpSpPr>
          <a:xfrm>
            <a:off x="8038164" y="1016769"/>
            <a:ext cx="2925398" cy="1553701"/>
            <a:chOff x="7573773" y="1070953"/>
            <a:chExt cx="3140505" cy="1611914"/>
          </a:xfrm>
        </p:grpSpPr>
        <p:pic>
          <p:nvPicPr>
            <p:cNvPr id="23" name="Google Shape;308;p18">
              <a:extLst>
                <a:ext uri="{FF2B5EF4-FFF2-40B4-BE49-F238E27FC236}">
                  <a16:creationId xmlns:a16="http://schemas.microsoft.com/office/drawing/2014/main" id="{CFF902BD-2960-6108-ECEF-0CA1CCAD71A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73773" y="1070953"/>
              <a:ext cx="3140505" cy="16119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312;p18">
              <a:extLst>
                <a:ext uri="{FF2B5EF4-FFF2-40B4-BE49-F238E27FC236}">
                  <a16:creationId xmlns:a16="http://schemas.microsoft.com/office/drawing/2014/main" id="{7FF081F9-E7C4-922A-7DC3-9C186A7D31A5}"/>
                </a:ext>
              </a:extLst>
            </p:cNvPr>
            <p:cNvSpPr/>
            <p:nvPr/>
          </p:nvSpPr>
          <p:spPr>
            <a:xfrm>
              <a:off x="7607932" y="1099605"/>
              <a:ext cx="1216552" cy="681267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rgbClr val="0626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lang="en-US" sz="16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Initial bad merge</a:t>
              </a:r>
              <a:endParaRPr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FC71312-A718-12F6-4F4D-40CFCB041F73}"/>
              </a:ext>
            </a:extLst>
          </p:cNvPr>
          <p:cNvGrpSpPr/>
          <p:nvPr/>
        </p:nvGrpSpPr>
        <p:grpSpPr>
          <a:xfrm>
            <a:off x="8038164" y="2709276"/>
            <a:ext cx="2925398" cy="1679770"/>
            <a:chOff x="7585345" y="2905701"/>
            <a:chExt cx="3153482" cy="1619389"/>
          </a:xfrm>
        </p:grpSpPr>
        <p:pic>
          <p:nvPicPr>
            <p:cNvPr id="24" name="Google Shape;309;p18">
              <a:extLst>
                <a:ext uri="{FF2B5EF4-FFF2-40B4-BE49-F238E27FC236}">
                  <a16:creationId xmlns:a16="http://schemas.microsoft.com/office/drawing/2014/main" id="{907D4635-2E40-8503-49BE-929A24F0A94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85345" y="2905701"/>
              <a:ext cx="3153482" cy="16193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311;p18">
              <a:extLst>
                <a:ext uri="{FF2B5EF4-FFF2-40B4-BE49-F238E27FC236}">
                  <a16:creationId xmlns:a16="http://schemas.microsoft.com/office/drawing/2014/main" id="{81A7279B-6F1C-EB55-9C90-FC61532F70C0}"/>
                </a:ext>
              </a:extLst>
            </p:cNvPr>
            <p:cNvSpPr/>
            <p:nvPr/>
          </p:nvSpPr>
          <p:spPr>
            <a:xfrm>
              <a:off x="7611158" y="2935464"/>
              <a:ext cx="1245628" cy="760261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rgbClr val="0626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RL optimized merge</a:t>
              </a:r>
              <a:endParaRPr sz="1600" dirty="0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E538958-E926-C56B-D87C-44A1154937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41566" y="4527852"/>
            <a:ext cx="3538094" cy="229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34600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D882777-FB9B-D544-9162-DBB64DA74838}" vid="{0BFAEE11-0615-9A4A-86FD-B6BC6C06C5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9561e60-dc75-4c28-a1c9-2e8d8870196b}" enabled="0" method="" siteId="{89561e60-dc75-4c28-a1c9-2e8d887019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BNL</Template>
  <TotalTime>1553</TotalTime>
  <Words>931</Words>
  <Application>Microsoft Macintosh PowerPoint</Application>
  <PresentationFormat>Widescreen</PresentationFormat>
  <Paragraphs>131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BNL</vt:lpstr>
      <vt:lpstr>ML Applications and Experiences at BNL hadron injector complex</vt:lpstr>
      <vt:lpstr>Hadron Injector Complex at BNL</vt:lpstr>
      <vt:lpstr>PowerPoint Presentation</vt:lpstr>
      <vt:lpstr>Injection Optimization with BO</vt:lpstr>
      <vt:lpstr>Injection Optimization with BO</vt:lpstr>
      <vt:lpstr>Digital Twin for Booster slow extraction bump</vt:lpstr>
      <vt:lpstr>Digital Twin for NASA Space Radiation Laboratory</vt:lpstr>
      <vt:lpstr>Uncertainty Quantification to Improve Booster Model</vt:lpstr>
      <vt:lpstr>PowerPoint Presentation</vt:lpstr>
      <vt:lpstr>PowerPoint Presentation</vt:lpstr>
      <vt:lpstr>NP AI-Ready Accelerator Data (NARAD)</vt:lpstr>
      <vt:lpstr>PowerPoint Presentation</vt:lpstr>
      <vt:lpstr>ML Experience at BNL: Takeaways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Lin, Weijian</dc:creator>
  <cp:keywords/>
  <dc:description/>
  <cp:lastModifiedBy>Lin, Weijian</cp:lastModifiedBy>
  <cp:revision>3</cp:revision>
  <dcterms:created xsi:type="dcterms:W3CDTF">2026-07-13T19:31:31Z</dcterms:created>
  <dcterms:modified xsi:type="dcterms:W3CDTF">2026-07-16T16:17:02Z</dcterms:modified>
  <cp:category/>
</cp:coreProperties>
</file>