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50.xml" ContentType="application/vnd.openxmlformats-officedocument.drawingml.diagramData+xml"/>
  <Override PartName="/ppt/diagrams/data80.xml" ContentType="application/vnd.openxmlformats-officedocument.drawingml.diagramData+xml"/>
  <Override PartName="/ppt/diagrams/data3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75"/>
  </p:notesMasterIdLst>
  <p:sldIdLst>
    <p:sldId id="361" r:id="rId2"/>
    <p:sldId id="360" r:id="rId3"/>
    <p:sldId id="368" r:id="rId4"/>
    <p:sldId id="369" r:id="rId5"/>
    <p:sldId id="359" r:id="rId6"/>
    <p:sldId id="350" r:id="rId7"/>
    <p:sldId id="305" r:id="rId8"/>
    <p:sldId id="313" r:id="rId9"/>
    <p:sldId id="269" r:id="rId10"/>
    <p:sldId id="265" r:id="rId11"/>
    <p:sldId id="271" r:id="rId12"/>
    <p:sldId id="272" r:id="rId13"/>
    <p:sldId id="274" r:id="rId14"/>
    <p:sldId id="318" r:id="rId15"/>
    <p:sldId id="355" r:id="rId16"/>
    <p:sldId id="263" r:id="rId17"/>
    <p:sldId id="357" r:id="rId18"/>
    <p:sldId id="314" r:id="rId19"/>
    <p:sldId id="306" r:id="rId20"/>
    <p:sldId id="308" r:id="rId21"/>
    <p:sldId id="311" r:id="rId22"/>
    <p:sldId id="264" r:id="rId23"/>
    <p:sldId id="320" r:id="rId24"/>
    <p:sldId id="317" r:id="rId25"/>
    <p:sldId id="354" r:id="rId26"/>
    <p:sldId id="319" r:id="rId27"/>
    <p:sldId id="258" r:id="rId28"/>
    <p:sldId id="259" r:id="rId29"/>
    <p:sldId id="321" r:id="rId30"/>
    <p:sldId id="366" r:id="rId31"/>
    <p:sldId id="367" r:id="rId32"/>
    <p:sldId id="266" r:id="rId33"/>
    <p:sldId id="351" r:id="rId34"/>
    <p:sldId id="273" r:id="rId35"/>
    <p:sldId id="303" r:id="rId36"/>
    <p:sldId id="346" r:id="rId37"/>
    <p:sldId id="344" r:id="rId38"/>
    <p:sldId id="345" r:id="rId39"/>
    <p:sldId id="337" r:id="rId40"/>
    <p:sldId id="340" r:id="rId41"/>
    <p:sldId id="304" r:id="rId42"/>
    <p:sldId id="365" r:id="rId43"/>
    <p:sldId id="301" r:id="rId44"/>
    <p:sldId id="278" r:id="rId45"/>
    <p:sldId id="292" r:id="rId46"/>
    <p:sldId id="302" r:id="rId47"/>
    <p:sldId id="328" r:id="rId48"/>
    <p:sldId id="352" r:id="rId49"/>
    <p:sldId id="329" r:id="rId50"/>
    <p:sldId id="331" r:id="rId51"/>
    <p:sldId id="330" r:id="rId52"/>
    <p:sldId id="341" r:id="rId53"/>
    <p:sldId id="348" r:id="rId54"/>
    <p:sldId id="335" r:id="rId55"/>
    <p:sldId id="353" r:id="rId56"/>
    <p:sldId id="362" r:id="rId57"/>
    <p:sldId id="342" r:id="rId58"/>
    <p:sldId id="343" r:id="rId59"/>
    <p:sldId id="363" r:id="rId60"/>
    <p:sldId id="358" r:id="rId61"/>
    <p:sldId id="270" r:id="rId62"/>
    <p:sldId id="336" r:id="rId63"/>
    <p:sldId id="307" r:id="rId64"/>
    <p:sldId id="277" r:id="rId65"/>
    <p:sldId id="364" r:id="rId66"/>
    <p:sldId id="276" r:id="rId67"/>
    <p:sldId id="299" r:id="rId68"/>
    <p:sldId id="285" r:id="rId69"/>
    <p:sldId id="268" r:id="rId70"/>
    <p:sldId id="282" r:id="rId71"/>
    <p:sldId id="298" r:id="rId72"/>
    <p:sldId id="338" r:id="rId73"/>
    <p:sldId id="300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19AB6"/>
    <a:srgbClr val="63A3D8"/>
    <a:srgbClr val="DAC5E6"/>
    <a:srgbClr val="644BA8"/>
    <a:srgbClr val="226E38"/>
    <a:srgbClr val="8FBDD3"/>
    <a:srgbClr val="C2EAC0"/>
    <a:srgbClr val="648B61"/>
    <a:srgbClr val="547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0.png"/><Relationship Id="rId1" Type="http://schemas.openxmlformats.org/officeDocument/2006/relationships/image" Target="../media/image520.png"/><Relationship Id="rId4" Type="http://schemas.openxmlformats.org/officeDocument/2006/relationships/image" Target="../media/image5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image" Target="../media/image590.png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svg"/><Relationship Id="rId1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svg"/><Relationship Id="rId1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DM-Electron Scattering 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Materials Project &amp; Big Data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Results!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9128FF-1F3A-48E1-BACD-9C72568D382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499A170-4D36-44F9-8BD1-0120FC735390}">
          <dgm:prSet/>
          <dgm:spPr/>
          <dgm:t>
            <a:bodyPr/>
            <a:lstStyle/>
            <a:p>
              <a:r>
                <a:rPr lang="en-US" dirty="0"/>
                <a:t>Scalar mediator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𝜙</m:t>
                  </m:r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B499A170-4D36-44F9-8BD1-0120FC735390}">
          <dgm:prSet/>
          <dgm:spPr/>
          <dgm:t>
            <a:bodyPr/>
            <a:lstStyle/>
            <a:p>
              <a:r>
                <a:rPr lang="en-US" dirty="0"/>
                <a:t>Scalar mediator </a:t>
              </a:r>
              <a:r>
                <a:rPr lang="en-US" b="0" i="0">
                  <a:latin typeface="Cambria Math" panose="02040503050406030204" pitchFamily="18" charset="0"/>
                </a:rPr>
                <a:t>𝜙</a:t>
              </a:r>
              <a:r>
                <a:rPr lang="en-US" dirty="0"/>
                <a:t> </a:t>
              </a:r>
            </a:p>
          </dgm:t>
        </dgm:pt>
      </mc:Fallback>
    </mc:AlternateContent>
    <dgm:pt modelId="{E22F24D2-E3C7-4C08-AF4C-1FEBFB788F79}" type="parTrans" cxnId="{E215EBDC-1E4A-46B8-8EF4-282E32434AD6}">
      <dgm:prSet/>
      <dgm:spPr/>
      <dgm:t>
        <a:bodyPr/>
        <a:lstStyle/>
        <a:p>
          <a:endParaRPr lang="en-US"/>
        </a:p>
      </dgm:t>
    </dgm:pt>
    <dgm:pt modelId="{DE0C28D6-EE43-4631-9496-B5C631DA8FDD}" type="sibTrans" cxnId="{E215EBDC-1E4A-46B8-8EF4-282E32434AD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090956-E477-4378-B147-7DCB429922CB}">
          <dgm:prSet/>
          <dgm:spPr/>
          <dgm:t>
            <a:bodyPr/>
            <a:lstStyle/>
            <a:p>
              <a:pPr>
                <a:buNone/>
              </a:pPr>
              <a14:m>
                <m:oMath xmlns:m="http://schemas.openxmlformats.org/officeDocument/2006/math"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⊃</m:t>
                  </m:r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𝜙</m:t>
                  </m:r>
                  <m:acc>
                    <m:accPr>
                      <m:chr m:val="̅"/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</m:e>
                  </m:acc>
                  <m:r>
                    <a:rPr lang="en-US" b="0" i="1" smtClean="0">
                      <a:latin typeface="Cambria Math" panose="02040503050406030204" pitchFamily="18" charset="0"/>
                    </a:rPr>
                    <m:t>𝜒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+</m:t>
                  </m:r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𝜙</m:t>
                  </m:r>
                  <m:acc>
                    <m:accPr>
                      <m:chr m:val="̅"/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e>
                  </m:acc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𝑁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30090956-E477-4378-B147-7DCB429922CB}">
          <dgm:prSet/>
          <dgm:spPr/>
          <dgm:t>
            <a:bodyPr/>
            <a:lstStyle/>
            <a:p>
              <a:pPr>
                <a:buNone/>
              </a:pPr>
              <a:r>
                <a:rPr lang="en-US" b="0" i="0">
                  <a:latin typeface="Cambria Math" panose="02040503050406030204" pitchFamily="18" charset="0"/>
                </a:rPr>
                <a:t>ℒ_ ⊃𝑔_𝜒 𝜙𝜒 ̅𝜒+𝑔_𝑝 𝜙𝑁 ̅𝛾^5 𝑁 </a:t>
              </a:r>
              <a:r>
                <a:rPr lang="en-US" dirty="0"/>
                <a:t> </a:t>
              </a:r>
            </a:p>
          </dgm:t>
        </dgm:pt>
      </mc:Fallback>
    </mc:AlternateContent>
    <dgm:pt modelId="{2BA252BF-93F0-4A5A-AF50-783221A2A8ED}" type="parTrans" cxnId="{CCD3D267-28F6-4A54-8C22-DB8794DDC87B}">
      <dgm:prSet/>
      <dgm:spPr/>
      <dgm:t>
        <a:bodyPr/>
        <a:lstStyle/>
        <a:p>
          <a:endParaRPr lang="en-US"/>
        </a:p>
      </dgm:t>
    </dgm:pt>
    <dgm:pt modelId="{0556C643-7859-4B2B-A9A6-B18ED1EB8010}" type="sibTrans" cxnId="{CCD3D267-28F6-4A54-8C22-DB8794DDC87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46B53D8-7378-46D5-A1A0-D7A3ECE48B10}">
          <dgm:prSet/>
          <dgm:spPr/>
          <dgm:t>
            <a:bodyPr/>
            <a:lstStyle/>
            <a:p>
              <a:r>
                <a:rPr lang="en-US" dirty="0"/>
                <a:t>Pseudoscalar mediator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𝑎</m:t>
                  </m:r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046B53D8-7378-46D5-A1A0-D7A3ECE48B10}">
          <dgm:prSet/>
          <dgm:spPr/>
          <dgm:t>
            <a:bodyPr/>
            <a:lstStyle/>
            <a:p>
              <a:r>
                <a:rPr lang="en-US" dirty="0"/>
                <a:t>Pseudoscalar mediator </a:t>
              </a:r>
              <a:r>
                <a:rPr lang="en-US" b="0" i="0">
                  <a:latin typeface="Cambria Math" panose="02040503050406030204" pitchFamily="18" charset="0"/>
                </a:rPr>
                <a:t>𝑎</a:t>
              </a:r>
              <a:r>
                <a:rPr lang="en-US" dirty="0"/>
                <a:t> </a:t>
              </a:r>
            </a:p>
          </dgm:t>
        </dgm:pt>
      </mc:Fallback>
    </mc:AlternateContent>
    <dgm:pt modelId="{154E2796-934E-49A0-B6A2-1959EDDAD112}" type="parTrans" cxnId="{C1B8A5CC-6A7E-4D03-8283-472C69C8C1CD}">
      <dgm:prSet/>
      <dgm:spPr/>
      <dgm:t>
        <a:bodyPr/>
        <a:lstStyle/>
        <a:p>
          <a:endParaRPr lang="en-US"/>
        </a:p>
      </dgm:t>
    </dgm:pt>
    <dgm:pt modelId="{7AE13E77-1CC7-418D-861A-8FCEC97CD6A0}" type="sibTrans" cxnId="{C1B8A5CC-6A7E-4D03-8283-472C69C8C1C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76A2C55-D5FA-4E04-8DE6-6704B35D3801}">
          <dgm:prSet/>
          <dgm:spPr/>
          <dgm:t>
            <a:bodyPr/>
            <a:lstStyle/>
            <a:p>
              <a:pPr>
                <a:buNone/>
              </a:pPr>
              <a14:m>
                <m:oMath xmlns:m="http://schemas.openxmlformats.org/officeDocument/2006/math"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⊃</m:t>
                  </m:r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𝑎</m:t>
                  </m:r>
                  <m:acc>
                    <m:accPr>
                      <m:chr m:val="̅"/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</m:e>
                  </m:acc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𝜒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+</m:t>
                  </m:r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𝑎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 </m:t>
                  </m:r>
                  <m:acc>
                    <m:accPr>
                      <m:chr m:val="̅"/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e>
                  </m:acc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𝑁</m:t>
                  </m:r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876A2C55-D5FA-4E04-8DE6-6704B35D3801}">
          <dgm:prSet/>
          <dgm:spPr/>
          <dgm:t>
            <a:bodyPr/>
            <a:lstStyle/>
            <a:p>
              <a:pPr>
                <a:buNone/>
              </a:pPr>
              <a:r>
                <a:rPr lang="en-US" b="0" i="0">
                  <a:latin typeface="Cambria Math" panose="02040503050406030204" pitchFamily="18" charset="0"/>
                </a:rPr>
                <a:t>ℒ_ ⊃𝑔_𝜒 𝑎𝜒 ̅𝛾^5 𝜒+𝑔_𝑝 𝑎 𝑁 ̅𝛾^5 𝑁</a:t>
              </a:r>
              <a:r>
                <a:rPr lang="en-US" dirty="0"/>
                <a:t> </a:t>
              </a:r>
            </a:p>
          </dgm:t>
        </dgm:pt>
      </mc:Fallback>
    </mc:AlternateContent>
    <dgm:pt modelId="{83EDC927-3B28-47FB-807C-C3A8D30BFE5F}" type="parTrans" cxnId="{333068CF-AA26-43F1-84CE-3AC255B70274}">
      <dgm:prSet/>
      <dgm:spPr/>
      <dgm:t>
        <a:bodyPr/>
        <a:lstStyle/>
        <a:p>
          <a:endParaRPr lang="en-US"/>
        </a:p>
      </dgm:t>
    </dgm:pt>
    <dgm:pt modelId="{7BDC01EE-9538-413D-8371-A70E07229456}" type="sibTrans" cxnId="{333068CF-AA26-43F1-84CE-3AC255B7027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62B6BB6-A190-404D-95AA-CE0F4B921EAF}">
          <dgm:prSet/>
          <dgm:spPr/>
          <dgm:t>
            <a:bodyPr/>
            <a:lstStyle/>
            <a:p>
              <a:r>
                <a:rPr lang="en-US" dirty="0"/>
                <a:t>Pseudovector </a:t>
              </a:r>
              <a:r>
                <a:rPr lang="en-US" dirty="0">
                  <a:latin typeface="Cambria Math" panose="02040503050406030204" pitchFamily="18" charset="0"/>
                </a:rPr>
                <a:t>mediator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sub>
                    <m: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′</m:t>
                      </m:r>
                    </m:sup>
                  </m:sSubSup>
                </m:oMath>
              </a14:m>
              <a:endParaRPr lang="en-US" dirty="0"/>
            </a:p>
          </dgm:t>
        </dgm:pt>
      </mc:Choice>
      <mc:Fallback xmlns="">
        <dgm:pt modelId="{862B6BB6-A190-404D-95AA-CE0F4B921EAF}">
          <dgm:prSet/>
          <dgm:spPr/>
          <dgm:t>
            <a:bodyPr/>
            <a:lstStyle/>
            <a:p>
              <a:r>
                <a:rPr lang="en-US" dirty="0"/>
                <a:t>Pseudovector </a:t>
              </a:r>
              <a:r>
                <a:rPr lang="en-US" dirty="0">
                  <a:latin typeface="Cambria Math" panose="02040503050406030204" pitchFamily="18" charset="0"/>
                </a:rPr>
                <a:t>mediator </a:t>
              </a:r>
              <a:r>
                <a:rPr lang="en-US" i="0">
                  <a:latin typeface="Cambria Math" panose="02040503050406030204" pitchFamily="18" charset="0"/>
                </a:rPr>
                <a:t>A</a:t>
              </a:r>
              <a:r>
                <a:rPr lang="en-US" b="0" i="0">
                  <a:latin typeface="Cambria Math" panose="02040503050406030204" pitchFamily="18" charset="0"/>
                </a:rPr>
                <a:t>_𝜇^′</a:t>
              </a:r>
              <a:endParaRPr lang="en-US" dirty="0"/>
            </a:p>
          </dgm:t>
        </dgm:pt>
      </mc:Fallback>
    </mc:AlternateContent>
    <dgm:pt modelId="{EBAB4EAB-C73A-4BAD-AA68-951FC53BBE9D}" type="parTrans" cxnId="{748A3AF9-B784-4A99-A34C-42E81294DDBD}">
      <dgm:prSet/>
      <dgm:spPr/>
      <dgm:t>
        <a:bodyPr/>
        <a:lstStyle/>
        <a:p>
          <a:endParaRPr lang="en-US"/>
        </a:p>
      </dgm:t>
    </dgm:pt>
    <dgm:pt modelId="{323029AE-2FF3-4375-BAD3-CE1F760DA9E0}" type="sibTrans" cxnId="{748A3AF9-B784-4A99-A34C-42E81294DDB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3BDB816-577B-434D-A6F2-A8D14B47CFB0}">
          <dgm:prSet/>
          <dgm:spPr/>
          <dgm:t>
            <a:bodyPr/>
            <a:lstStyle/>
            <a:p>
              <a:pPr>
                <a:buNone/>
              </a:pPr>
              <a14:m>
                <m:oMath xmlns:m="http://schemas.openxmlformats.org/officeDocument/2006/math">
                  <m:sSub>
                    <m:sSubPr>
                      <m:ctrlPr>
                        <a:rPr lang="en-US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ℒ</m:t>
                      </m:r>
                    </m:e>
                    <m: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sub>
                  </m:sSub>
                  <m:r>
                    <a:rPr lang="en-US" i="1">
                      <a:latin typeface="Cambria Math" panose="02040503050406030204" pitchFamily="18" charset="0"/>
                    </a:rPr>
                    <m:t>⊃</m:t>
                  </m:r>
                  <m:sSub>
                    <m:sSub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</m:e>
                    <m:sub>
                      <m:r>
                        <a:rPr lang="en-US" i="1">
                          <a:latin typeface="Cambria Math" panose="02040503050406030204" pitchFamily="18" charset="0"/>
                        </a:rPr>
                        <m:t>𝜒</m:t>
                      </m:r>
                    </m:sub>
                  </m:sSub>
                  <m:sSubSup>
                    <m:sSub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sub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sup>
                  </m:sSubSup>
                  <m:acc>
                    <m:accPr>
                      <m:chr m:val="̅"/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𝜒</m:t>
                      </m:r>
                    </m:e>
                  </m:acc>
                  <m:sSup>
                    <m:sSup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sSupPr>
                    <m:e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𝛾</m:t>
                      </m:r>
                    </m:e>
                    <m:sup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  <m:r>
                    <a:rPr lang="en-US" i="1">
                      <a:latin typeface="Cambria Math" panose="02040503050406030204" pitchFamily="18" charset="0"/>
                    </a:rPr>
                    <m:t>𝜒</m:t>
                  </m:r>
                  <m:r>
                    <a:rPr lang="en-US" i="1">
                      <a:latin typeface="Cambria Math" panose="02040503050406030204" pitchFamily="18" charset="0"/>
                    </a:rPr>
                    <m:t>+</m:t>
                  </m:r>
                  <m:sSub>
                    <m:sSub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sub>
                  </m:sSub>
                  <m:sSubSup>
                    <m:sSub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sub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sup>
                  </m:sSubSup>
                  <m:r>
                    <a:rPr lang="en-US" i="1">
                      <a:latin typeface="Cambria Math" panose="02040503050406030204" pitchFamily="18" charset="0"/>
                    </a:rPr>
                    <m:t> </m:t>
                  </m:r>
                  <m:acc>
                    <m:accPr>
                      <m:chr m:val="̅"/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</m:e>
                  </m:acc>
                  <m:sSup>
                    <m:sSup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sSupPr>
                    <m:e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𝛾</m:t>
                      </m:r>
                    </m:e>
                    <m:sup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  <m:r>
                    <a:rPr lang="en-US" i="1">
                      <a:latin typeface="Cambria Math" panose="02040503050406030204" pitchFamily="18" charset="0"/>
                    </a:rPr>
                    <m:t>𝑁</m:t>
                  </m:r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03BDB816-577B-434D-A6F2-A8D14B47CFB0}">
          <dgm:prSet/>
          <dgm:spPr/>
          <dgm:t>
            <a:bodyPr/>
            <a:lstStyle/>
            <a:p>
              <a:pPr>
                <a:buNone/>
              </a:pPr>
              <a:r>
                <a:rPr lang="en-US" i="0">
                  <a:latin typeface="Cambria Math" panose="02040503050406030204" pitchFamily="18" charset="0"/>
                </a:rPr>
                <a:t>ℒ_ ⊃𝑔_𝜒</a:t>
              </a:r>
              <a:r>
                <a:rPr lang="en-US" b="0" i="0">
                  <a:latin typeface="Cambria Math" panose="02040503050406030204" pitchFamily="18" charset="0"/>
                </a:rPr>
                <a:t> 𝐴_𝜇^′ </a:t>
              </a:r>
              <a:r>
                <a:rPr lang="en-US" i="0">
                  <a:latin typeface="Cambria Math" panose="02040503050406030204" pitchFamily="18" charset="0"/>
                </a:rPr>
                <a:t>𝜒 ̅〖𝛾^</a:t>
              </a:r>
              <a:r>
                <a:rPr lang="en-US" b="0" i="0">
                  <a:latin typeface="Cambria Math" panose="02040503050406030204" pitchFamily="18" charset="0"/>
                </a:rPr>
                <a:t>𝜇 </a:t>
              </a:r>
              <a:r>
                <a:rPr lang="en-US" i="0">
                  <a:latin typeface="Cambria Math" panose="02040503050406030204" pitchFamily="18" charset="0"/>
                </a:rPr>
                <a:t>𝛾〗^5 𝜒+𝑔_</a:t>
              </a:r>
              <a:r>
                <a:rPr lang="en-US" b="0" i="0">
                  <a:latin typeface="Cambria Math" panose="02040503050406030204" pitchFamily="18" charset="0"/>
                </a:rPr>
                <a:t>𝑝 𝐴_𝜇^′ </a:t>
              </a:r>
              <a:r>
                <a:rPr lang="en-US" i="0">
                  <a:latin typeface="Cambria Math" panose="02040503050406030204" pitchFamily="18" charset="0"/>
                </a:rPr>
                <a:t> 𝑁 ̅〖𝛾^</a:t>
              </a:r>
              <a:r>
                <a:rPr lang="en-US" b="0" i="0">
                  <a:latin typeface="Cambria Math" panose="02040503050406030204" pitchFamily="18" charset="0"/>
                </a:rPr>
                <a:t>𝜇 </a:t>
              </a:r>
              <a:r>
                <a:rPr lang="en-US" i="0">
                  <a:latin typeface="Cambria Math" panose="02040503050406030204" pitchFamily="18" charset="0"/>
                </a:rPr>
                <a:t>𝛾〗^5 𝑁</a:t>
              </a:r>
              <a:r>
                <a:rPr lang="en-US" dirty="0"/>
                <a:t> </a:t>
              </a:r>
            </a:p>
          </dgm:t>
        </dgm:pt>
      </mc:Fallback>
    </mc:AlternateContent>
    <dgm:pt modelId="{B1A3600E-530F-4079-AB73-2DD1B59D822A}" type="parTrans" cxnId="{A499FE89-FEB9-480F-81BC-8E7514824167}">
      <dgm:prSet/>
      <dgm:spPr/>
      <dgm:t>
        <a:bodyPr/>
        <a:lstStyle/>
        <a:p>
          <a:endParaRPr lang="en-US"/>
        </a:p>
      </dgm:t>
    </dgm:pt>
    <dgm:pt modelId="{60D391CD-E7FF-4713-8B49-44BFA8F8CAE2}" type="sibTrans" cxnId="{A499FE89-FEB9-480F-81BC-8E751482416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87DD86C-B138-4FF9-81D6-096991222D28}">
          <dgm:prSet/>
          <dgm:spPr/>
          <dgm:t>
            <a:bodyPr/>
            <a:lstStyle/>
            <a:p>
              <a:pPr>
                <a:buNone/>
              </a:pPr>
              <a14:m>
                <m:oMath xmlns:m="http://schemas.openxmlformats.org/officeDocument/2006/math"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ℒ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𝑁𝑅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 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~ </m:t>
                  </m:r>
                  <m:d>
                    <m:d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e>
                  </m:d>
                  <m:d>
                    <m:d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</m:e>
                  </m:d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487DD86C-B138-4FF9-81D6-096991222D28}">
          <dgm:prSet/>
          <dgm:spPr/>
          <dgm:t>
            <a:bodyPr/>
            <a:lstStyle/>
            <a:p>
              <a:pPr>
                <a:buNone/>
              </a:pPr>
              <a:r>
                <a:rPr lang="en-US" i="0">
                  <a:latin typeface="Cambria Math" panose="02040503050406030204" pitchFamily="18" charset="0"/>
                </a:rPr>
                <a:t>ℒ</a:t>
              </a:r>
              <a:r>
                <a:rPr lang="en-US" b="0" i="0">
                  <a:latin typeface="Cambria Math" panose="02040503050406030204" pitchFamily="18" charset="0"/>
                </a:rPr>
                <a:t>_𝑁𝑅  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~ </a:t>
              </a:r>
              <a:r>
                <a:rPr lang="en-US" i="0">
                  <a:latin typeface="Cambria Math" panose="02040503050406030204" pitchFamily="18" charset="0"/>
                </a:rPr>
                <a:t>(𝑞⋅𝑆_𝑁 )(𝑞⋅𝑆_𝜒 )</a:t>
              </a:r>
              <a:r>
                <a:rPr lang="en-US" dirty="0"/>
                <a:t> </a:t>
              </a:r>
            </a:p>
          </dgm:t>
        </dgm:pt>
      </mc:Fallback>
    </mc:AlternateContent>
    <dgm:pt modelId="{77E5D0BB-8AB7-4492-8D19-36367AEE4A28}" type="parTrans" cxnId="{56CDAC5F-FF23-4C93-9BF7-55FE32F79A87}">
      <dgm:prSet/>
      <dgm:spPr/>
      <dgm:t>
        <a:bodyPr/>
        <a:lstStyle/>
        <a:p>
          <a:endParaRPr lang="en-US"/>
        </a:p>
      </dgm:t>
    </dgm:pt>
    <dgm:pt modelId="{14B92B93-19E6-49AF-9160-77066553FEB3}" type="sibTrans" cxnId="{56CDAC5F-FF23-4C93-9BF7-55FE32F79A8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D78E375E-D0C4-45D1-8D8B-4A4E057E5201}">
          <dgm:prSet/>
          <dgm:spPr/>
          <dgm:t>
            <a:bodyPr/>
            <a:lstStyle/>
            <a:p>
              <a:pPr>
                <a:buNone/>
              </a:pPr>
              <a:r>
                <a:rPr lang="en-US" b="0" dirty="0"/>
                <a:t>     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ℒ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𝑁𝑅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 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~ </m:t>
                  </m:r>
                  <m:d>
                    <m:d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e>
                  </m:d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D78E375E-D0C4-45D1-8D8B-4A4E057E5201}">
          <dgm:prSet/>
          <dgm:spPr/>
          <dgm:t>
            <a:bodyPr/>
            <a:lstStyle/>
            <a:p>
              <a:pPr>
                <a:buNone/>
              </a:pPr>
              <a:r>
                <a:rPr lang="en-US" b="0" dirty="0"/>
                <a:t>      </a:t>
              </a:r>
              <a:r>
                <a:rPr lang="en-US" i="0">
                  <a:latin typeface="Cambria Math" panose="02040503050406030204" pitchFamily="18" charset="0"/>
                </a:rPr>
                <a:t>ℒ</a:t>
              </a:r>
              <a:r>
                <a:rPr lang="en-US" b="0" i="0">
                  <a:latin typeface="Cambria Math" panose="02040503050406030204" pitchFamily="18" charset="0"/>
                </a:rPr>
                <a:t>_𝑁𝑅  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~ </a:t>
              </a:r>
              <a:r>
                <a:rPr lang="en-US" i="0">
                  <a:latin typeface="Cambria Math" panose="02040503050406030204" pitchFamily="18" charset="0"/>
                </a:rPr>
                <a:t>(𝑞⋅𝑆_𝑁 )</a:t>
              </a:r>
              <a:r>
                <a:rPr lang="en-US" dirty="0"/>
                <a:t> </a:t>
              </a:r>
            </a:p>
          </dgm:t>
        </dgm:pt>
      </mc:Fallback>
    </mc:AlternateContent>
    <dgm:pt modelId="{241BD449-AB52-4EEA-91EC-45C848AA9A18}" type="parTrans" cxnId="{4E61B25F-1278-43A0-A4F8-C391A26E1BF7}">
      <dgm:prSet/>
      <dgm:spPr/>
      <dgm:t>
        <a:bodyPr/>
        <a:lstStyle/>
        <a:p>
          <a:endParaRPr lang="en-US"/>
        </a:p>
      </dgm:t>
    </dgm:pt>
    <dgm:pt modelId="{845AEB67-D1BB-48E9-8AFE-16BFE80B8EA6}" type="sibTrans" cxnId="{4E61B25F-1278-43A0-A4F8-C391A26E1BF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5943A9A-0E21-43CB-A274-AD46C06C2CA0}">
          <dgm:prSet/>
          <dgm:spPr/>
          <dgm:t>
            <a:bodyPr/>
            <a:lstStyle/>
            <a:p>
              <a:pPr>
                <a:buNone/>
              </a:pPr>
              <a:r>
                <a:rPr lang="en-US" dirty="0"/>
                <a:t>     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i="1">
                          <a:latin typeface="Cambria Math" panose="02040503050406030204" pitchFamily="18" charset="0"/>
                        </a:rPr>
                        <m:t>ℒ</m:t>
                      </m:r>
                    </m:e>
                    <m:sub>
                      <m:r>
                        <a:rPr lang="en-US" i="1">
                          <a:latin typeface="Cambria Math" panose="02040503050406030204" pitchFamily="18" charset="0"/>
                        </a:rPr>
                        <m:t>𝑁𝑅</m:t>
                      </m:r>
                    </m:sub>
                  </m:sSub>
                  <m:r>
                    <a:rPr lang="en-US" i="1">
                      <a:latin typeface="Cambria Math" panose="02040503050406030204" pitchFamily="18" charset="0"/>
                    </a:rPr>
                    <m:t> </m:t>
                  </m:r>
                  <m:r>
                    <a:rPr lang="en-US" i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~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(</m:t>
                  </m:r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⋅</m:t>
                  </m:r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</m:sub>
                  </m:sSub>
                  <m:r>
                    <a:rPr lang="en-US" b="0" i="1" smtClean="0">
                      <a:latin typeface="Cambria Math" panose="02040503050406030204" pitchFamily="18" charset="0"/>
                    </a:rPr>
                    <m:t>)</m:t>
                  </m:r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85943A9A-0E21-43CB-A274-AD46C06C2CA0}">
          <dgm:prSet/>
          <dgm:spPr/>
          <dgm:t>
            <a:bodyPr/>
            <a:lstStyle/>
            <a:p>
              <a:pPr>
                <a:buNone/>
              </a:pPr>
              <a:r>
                <a:rPr lang="en-US" dirty="0"/>
                <a:t>      </a:t>
              </a:r>
              <a:r>
                <a:rPr lang="en-US" i="0">
                  <a:latin typeface="Cambria Math" panose="02040503050406030204" pitchFamily="18" charset="0"/>
                </a:rPr>
                <a:t>ℒ_𝑁𝑅  </a:t>
              </a:r>
              <a:r>
                <a:rPr lang="en-US" i="0">
                  <a:latin typeface="Cambria Math" panose="02040503050406030204" pitchFamily="18" charset="0"/>
                  <a:ea typeface="Cambria Math" panose="02040503050406030204" pitchFamily="18" charset="0"/>
                </a:rPr>
                <a:t>~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b="0" i="0">
                  <a:latin typeface="Cambria Math" panose="02040503050406030204" pitchFamily="18" charset="0"/>
                </a:rPr>
                <a:t>(𝑆_𝑁⋅𝑆_𝜒)</a:t>
              </a:r>
              <a:r>
                <a:rPr lang="en-US" dirty="0"/>
                <a:t> </a:t>
              </a:r>
            </a:p>
          </dgm:t>
        </dgm:pt>
      </mc:Fallback>
    </mc:AlternateContent>
    <dgm:pt modelId="{0AFD4D60-4EB7-48C2-9439-42AB5005A395}" type="parTrans" cxnId="{2EDFF04D-0675-4496-82A7-0F78D8A54193}">
      <dgm:prSet/>
      <dgm:spPr/>
      <dgm:t>
        <a:bodyPr/>
        <a:lstStyle/>
        <a:p>
          <a:endParaRPr lang="en-US"/>
        </a:p>
      </dgm:t>
    </dgm:pt>
    <dgm:pt modelId="{695749FE-E205-4578-9163-0C2DD3CF2B48}" type="sibTrans" cxnId="{2EDFF04D-0675-4496-82A7-0F78D8A54193}">
      <dgm:prSet/>
      <dgm:spPr/>
      <dgm:t>
        <a:bodyPr/>
        <a:lstStyle/>
        <a:p>
          <a:endParaRPr lang="en-US"/>
        </a:p>
      </dgm:t>
    </dgm:pt>
    <dgm:pt modelId="{A5CABC0C-4B50-4B20-8CF1-B5480F6ACA5D}" type="pres">
      <dgm:prSet presAssocID="{1B9128FF-1F3A-48E1-BACD-9C72568D3821}" presName="linear" presStyleCnt="0">
        <dgm:presLayoutVars>
          <dgm:dir/>
          <dgm:animLvl val="lvl"/>
          <dgm:resizeHandles val="exact"/>
        </dgm:presLayoutVars>
      </dgm:prSet>
      <dgm:spPr/>
    </dgm:pt>
    <dgm:pt modelId="{09993A6D-176F-438F-9379-816AF3395DEB}" type="pres">
      <dgm:prSet presAssocID="{B499A170-4D36-44F9-8BD1-0120FC735390}" presName="parentLin" presStyleCnt="0"/>
      <dgm:spPr/>
    </dgm:pt>
    <dgm:pt modelId="{CBAF5822-04AA-43DA-8436-AF9442EA0195}" type="pres">
      <dgm:prSet presAssocID="{B499A170-4D36-44F9-8BD1-0120FC735390}" presName="parentLeftMargin" presStyleLbl="node1" presStyleIdx="0" presStyleCnt="3"/>
      <dgm:spPr/>
    </dgm:pt>
    <dgm:pt modelId="{6FDE4F1A-2CFE-4A94-B67B-48C751DCF51B}" type="pres">
      <dgm:prSet presAssocID="{B499A170-4D36-44F9-8BD1-0120FC73539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273C8E-0278-4C27-9830-A0587B9C75E5}" type="pres">
      <dgm:prSet presAssocID="{B499A170-4D36-44F9-8BD1-0120FC735390}" presName="negativeSpace" presStyleCnt="0"/>
      <dgm:spPr/>
    </dgm:pt>
    <dgm:pt modelId="{6B6CB976-18DD-49D4-9F54-659BDA87E0CD}" type="pres">
      <dgm:prSet presAssocID="{B499A170-4D36-44F9-8BD1-0120FC735390}" presName="childText" presStyleLbl="conFgAcc1" presStyleIdx="0" presStyleCnt="3">
        <dgm:presLayoutVars>
          <dgm:bulletEnabled val="1"/>
        </dgm:presLayoutVars>
      </dgm:prSet>
      <dgm:spPr/>
    </dgm:pt>
    <dgm:pt modelId="{EAB37E13-76A3-43ED-AD3F-2ADC80D9DFB7}" type="pres">
      <dgm:prSet presAssocID="{DE0C28D6-EE43-4631-9496-B5C631DA8FDD}" presName="spaceBetweenRectangles" presStyleCnt="0"/>
      <dgm:spPr/>
    </dgm:pt>
    <dgm:pt modelId="{EFC0F3D2-B53B-42FC-9765-37AA234EF3F0}" type="pres">
      <dgm:prSet presAssocID="{046B53D8-7378-46D5-A1A0-D7A3ECE48B10}" presName="parentLin" presStyleCnt="0"/>
      <dgm:spPr/>
    </dgm:pt>
    <dgm:pt modelId="{8FA335A5-F09A-4199-8DCE-2EBA524B492D}" type="pres">
      <dgm:prSet presAssocID="{046B53D8-7378-46D5-A1A0-D7A3ECE48B10}" presName="parentLeftMargin" presStyleLbl="node1" presStyleIdx="0" presStyleCnt="3"/>
      <dgm:spPr/>
    </dgm:pt>
    <dgm:pt modelId="{3AC81488-269B-4BC6-9AFC-710B9C6A44FA}" type="pres">
      <dgm:prSet presAssocID="{046B53D8-7378-46D5-A1A0-D7A3ECE48B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77913D-7A66-4CA8-9818-984EFA3AA2C6}" type="pres">
      <dgm:prSet presAssocID="{046B53D8-7378-46D5-A1A0-D7A3ECE48B10}" presName="negativeSpace" presStyleCnt="0"/>
      <dgm:spPr/>
    </dgm:pt>
    <dgm:pt modelId="{57365BBA-2326-403B-B1C8-33D476787DC5}" type="pres">
      <dgm:prSet presAssocID="{046B53D8-7378-46D5-A1A0-D7A3ECE48B10}" presName="childText" presStyleLbl="conFgAcc1" presStyleIdx="1" presStyleCnt="3">
        <dgm:presLayoutVars>
          <dgm:bulletEnabled val="1"/>
        </dgm:presLayoutVars>
      </dgm:prSet>
      <dgm:spPr/>
    </dgm:pt>
    <dgm:pt modelId="{87ED106A-FC1A-40EF-9E83-CF041DCA66AE}" type="pres">
      <dgm:prSet presAssocID="{7AE13E77-1CC7-418D-861A-8FCEC97CD6A0}" presName="spaceBetweenRectangles" presStyleCnt="0"/>
      <dgm:spPr/>
    </dgm:pt>
    <dgm:pt modelId="{EA796C6C-250A-42CC-8E3A-C8DAE148A66D}" type="pres">
      <dgm:prSet presAssocID="{862B6BB6-A190-404D-95AA-CE0F4B921EAF}" presName="parentLin" presStyleCnt="0"/>
      <dgm:spPr/>
    </dgm:pt>
    <dgm:pt modelId="{CD184604-5683-4FC9-89A7-E1A3CAED7345}" type="pres">
      <dgm:prSet presAssocID="{862B6BB6-A190-404D-95AA-CE0F4B921EAF}" presName="parentLeftMargin" presStyleLbl="node1" presStyleIdx="1" presStyleCnt="3"/>
      <dgm:spPr/>
    </dgm:pt>
    <dgm:pt modelId="{BA6B7816-3A80-4861-8A86-1C764A075FF2}" type="pres">
      <dgm:prSet presAssocID="{862B6BB6-A190-404D-95AA-CE0F4B921EA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EB1405A-CAE4-4ADC-9544-1E85909FA672}" type="pres">
      <dgm:prSet presAssocID="{862B6BB6-A190-404D-95AA-CE0F4B921EAF}" presName="negativeSpace" presStyleCnt="0"/>
      <dgm:spPr/>
    </dgm:pt>
    <dgm:pt modelId="{885D1F92-66F8-41F9-8536-389E60CBBC90}" type="pres">
      <dgm:prSet presAssocID="{862B6BB6-A190-404D-95AA-CE0F4B921EA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1CC1908-08F0-44B2-B72C-49B45C0957E5}" type="presOf" srcId="{862B6BB6-A190-404D-95AA-CE0F4B921EAF}" destId="{CD184604-5683-4FC9-89A7-E1A3CAED7345}" srcOrd="0" destOrd="0" presId="urn:microsoft.com/office/officeart/2005/8/layout/list1"/>
    <dgm:cxn modelId="{6BC86A19-EFC9-448B-A27D-862BDD026FEE}" type="presOf" srcId="{30090956-E477-4378-B147-7DCB429922CB}" destId="{6B6CB976-18DD-49D4-9F54-659BDA87E0CD}" srcOrd="0" destOrd="0" presId="urn:microsoft.com/office/officeart/2005/8/layout/list1"/>
    <dgm:cxn modelId="{9AF5F635-99C4-4C1B-9AC8-B10DD4F294E6}" type="presOf" srcId="{1B9128FF-1F3A-48E1-BACD-9C72568D3821}" destId="{A5CABC0C-4B50-4B20-8CF1-B5480F6ACA5D}" srcOrd="0" destOrd="0" presId="urn:microsoft.com/office/officeart/2005/8/layout/list1"/>
    <dgm:cxn modelId="{56CDAC5F-FF23-4C93-9BF7-55FE32F79A87}" srcId="{876A2C55-D5FA-4E04-8DE6-6704B35D3801}" destId="{487DD86C-B138-4FF9-81D6-096991222D28}" srcOrd="0" destOrd="0" parTransId="{77E5D0BB-8AB7-4492-8D19-36367AEE4A28}" sibTransId="{14B92B93-19E6-49AF-9160-77066553FEB3}"/>
    <dgm:cxn modelId="{4E61B25F-1278-43A0-A4F8-C391A26E1BF7}" srcId="{30090956-E477-4378-B147-7DCB429922CB}" destId="{D78E375E-D0C4-45D1-8D8B-4A4E057E5201}" srcOrd="0" destOrd="0" parTransId="{241BD449-AB52-4EEA-91EC-45C848AA9A18}" sibTransId="{845AEB67-D1BB-48E9-8AFE-16BFE80B8EA6}"/>
    <dgm:cxn modelId="{1ADC0862-9AF0-4588-9962-C044D511C4A5}" type="presOf" srcId="{85943A9A-0E21-43CB-A274-AD46C06C2CA0}" destId="{885D1F92-66F8-41F9-8536-389E60CBBC90}" srcOrd="0" destOrd="1" presId="urn:microsoft.com/office/officeart/2005/8/layout/list1"/>
    <dgm:cxn modelId="{CCD3D267-28F6-4A54-8C22-DB8794DDC87B}" srcId="{B499A170-4D36-44F9-8BD1-0120FC735390}" destId="{30090956-E477-4378-B147-7DCB429922CB}" srcOrd="0" destOrd="0" parTransId="{2BA252BF-93F0-4A5A-AF50-783221A2A8ED}" sibTransId="{0556C643-7859-4B2B-A9A6-B18ED1EB8010}"/>
    <dgm:cxn modelId="{96A7B46A-B7A8-474B-B99B-93BC0C385F83}" type="presOf" srcId="{046B53D8-7378-46D5-A1A0-D7A3ECE48B10}" destId="{8FA335A5-F09A-4199-8DCE-2EBA524B492D}" srcOrd="0" destOrd="0" presId="urn:microsoft.com/office/officeart/2005/8/layout/list1"/>
    <dgm:cxn modelId="{2EDFF04D-0675-4496-82A7-0F78D8A54193}" srcId="{03BDB816-577B-434D-A6F2-A8D14B47CFB0}" destId="{85943A9A-0E21-43CB-A274-AD46C06C2CA0}" srcOrd="0" destOrd="0" parTransId="{0AFD4D60-4EB7-48C2-9439-42AB5005A395}" sibTransId="{695749FE-E205-4578-9163-0C2DD3CF2B48}"/>
    <dgm:cxn modelId="{3CB8DE55-563D-46C1-B8E8-FBB17F155216}" type="presOf" srcId="{B499A170-4D36-44F9-8BD1-0120FC735390}" destId="{CBAF5822-04AA-43DA-8436-AF9442EA0195}" srcOrd="0" destOrd="0" presId="urn:microsoft.com/office/officeart/2005/8/layout/list1"/>
    <dgm:cxn modelId="{8E47EB7D-FB69-4CE1-A600-A8C529985386}" type="presOf" srcId="{487DD86C-B138-4FF9-81D6-096991222D28}" destId="{57365BBA-2326-403B-B1C8-33D476787DC5}" srcOrd="0" destOrd="1" presId="urn:microsoft.com/office/officeart/2005/8/layout/list1"/>
    <dgm:cxn modelId="{076C7685-911C-47A5-B189-8627E266D424}" type="presOf" srcId="{03BDB816-577B-434D-A6F2-A8D14B47CFB0}" destId="{885D1F92-66F8-41F9-8536-389E60CBBC90}" srcOrd="0" destOrd="0" presId="urn:microsoft.com/office/officeart/2005/8/layout/list1"/>
    <dgm:cxn modelId="{D4656386-34A1-4805-9B1B-C7473DC0D8C6}" type="presOf" srcId="{046B53D8-7378-46D5-A1A0-D7A3ECE48B10}" destId="{3AC81488-269B-4BC6-9AFC-710B9C6A44FA}" srcOrd="1" destOrd="0" presId="urn:microsoft.com/office/officeart/2005/8/layout/list1"/>
    <dgm:cxn modelId="{A499FE89-FEB9-480F-81BC-8E7514824167}" srcId="{862B6BB6-A190-404D-95AA-CE0F4B921EAF}" destId="{03BDB816-577B-434D-A6F2-A8D14B47CFB0}" srcOrd="0" destOrd="0" parTransId="{B1A3600E-530F-4079-AB73-2DD1B59D822A}" sibTransId="{60D391CD-E7FF-4713-8B49-44BFA8F8CAE2}"/>
    <dgm:cxn modelId="{FC39FAA9-4202-4B3E-B6D5-70B8B31DB1BA}" type="presOf" srcId="{862B6BB6-A190-404D-95AA-CE0F4B921EAF}" destId="{BA6B7816-3A80-4861-8A86-1C764A075FF2}" srcOrd="1" destOrd="0" presId="urn:microsoft.com/office/officeart/2005/8/layout/list1"/>
    <dgm:cxn modelId="{2C57AEBD-C872-4658-B178-0EAD1F4FC0C5}" type="presOf" srcId="{876A2C55-D5FA-4E04-8DE6-6704B35D3801}" destId="{57365BBA-2326-403B-B1C8-33D476787DC5}" srcOrd="0" destOrd="0" presId="urn:microsoft.com/office/officeart/2005/8/layout/list1"/>
    <dgm:cxn modelId="{C1B8A5CC-6A7E-4D03-8283-472C69C8C1CD}" srcId="{1B9128FF-1F3A-48E1-BACD-9C72568D3821}" destId="{046B53D8-7378-46D5-A1A0-D7A3ECE48B10}" srcOrd="1" destOrd="0" parTransId="{154E2796-934E-49A0-B6A2-1959EDDAD112}" sibTransId="{7AE13E77-1CC7-418D-861A-8FCEC97CD6A0}"/>
    <dgm:cxn modelId="{333068CF-AA26-43F1-84CE-3AC255B70274}" srcId="{046B53D8-7378-46D5-A1A0-D7A3ECE48B10}" destId="{876A2C55-D5FA-4E04-8DE6-6704B35D3801}" srcOrd="0" destOrd="0" parTransId="{83EDC927-3B28-47FB-807C-C3A8D30BFE5F}" sibTransId="{7BDC01EE-9538-413D-8371-A70E07229456}"/>
    <dgm:cxn modelId="{E215EBDC-1E4A-46B8-8EF4-282E32434AD6}" srcId="{1B9128FF-1F3A-48E1-BACD-9C72568D3821}" destId="{B499A170-4D36-44F9-8BD1-0120FC735390}" srcOrd="0" destOrd="0" parTransId="{E22F24D2-E3C7-4C08-AF4C-1FEBFB788F79}" sibTransId="{DE0C28D6-EE43-4631-9496-B5C631DA8FDD}"/>
    <dgm:cxn modelId="{1307C7E0-0A77-4040-9CF5-774F8E0086AA}" type="presOf" srcId="{B499A170-4D36-44F9-8BD1-0120FC735390}" destId="{6FDE4F1A-2CFE-4A94-B67B-48C751DCF51B}" srcOrd="1" destOrd="0" presId="urn:microsoft.com/office/officeart/2005/8/layout/list1"/>
    <dgm:cxn modelId="{748A3AF9-B784-4A99-A34C-42E81294DDBD}" srcId="{1B9128FF-1F3A-48E1-BACD-9C72568D3821}" destId="{862B6BB6-A190-404D-95AA-CE0F4B921EAF}" srcOrd="2" destOrd="0" parTransId="{EBAB4EAB-C73A-4BAD-AA68-951FC53BBE9D}" sibTransId="{323029AE-2FF3-4375-BAD3-CE1F760DA9E0}"/>
    <dgm:cxn modelId="{8142FCFB-897E-414B-A3CB-0C97229FFC14}" type="presOf" srcId="{D78E375E-D0C4-45D1-8D8B-4A4E057E5201}" destId="{6B6CB976-18DD-49D4-9F54-659BDA87E0CD}" srcOrd="0" destOrd="1" presId="urn:microsoft.com/office/officeart/2005/8/layout/list1"/>
    <dgm:cxn modelId="{FAE4DE3A-13C9-4D8C-AD59-A158AF8C3A36}" type="presParOf" srcId="{A5CABC0C-4B50-4B20-8CF1-B5480F6ACA5D}" destId="{09993A6D-176F-438F-9379-816AF3395DEB}" srcOrd="0" destOrd="0" presId="urn:microsoft.com/office/officeart/2005/8/layout/list1"/>
    <dgm:cxn modelId="{10963A6D-9AAB-4747-A880-9F505EC425A5}" type="presParOf" srcId="{09993A6D-176F-438F-9379-816AF3395DEB}" destId="{CBAF5822-04AA-43DA-8436-AF9442EA0195}" srcOrd="0" destOrd="0" presId="urn:microsoft.com/office/officeart/2005/8/layout/list1"/>
    <dgm:cxn modelId="{3B7CE4A1-F234-4BC9-BC85-A34101796DEC}" type="presParOf" srcId="{09993A6D-176F-438F-9379-816AF3395DEB}" destId="{6FDE4F1A-2CFE-4A94-B67B-48C751DCF51B}" srcOrd="1" destOrd="0" presId="urn:microsoft.com/office/officeart/2005/8/layout/list1"/>
    <dgm:cxn modelId="{FC5CC7D4-9D3F-4828-A3DA-67F12171B97B}" type="presParOf" srcId="{A5CABC0C-4B50-4B20-8CF1-B5480F6ACA5D}" destId="{9A273C8E-0278-4C27-9830-A0587B9C75E5}" srcOrd="1" destOrd="0" presId="urn:microsoft.com/office/officeart/2005/8/layout/list1"/>
    <dgm:cxn modelId="{1B6278B1-C60A-486C-A791-98AF57C26075}" type="presParOf" srcId="{A5CABC0C-4B50-4B20-8CF1-B5480F6ACA5D}" destId="{6B6CB976-18DD-49D4-9F54-659BDA87E0CD}" srcOrd="2" destOrd="0" presId="urn:microsoft.com/office/officeart/2005/8/layout/list1"/>
    <dgm:cxn modelId="{259F1CF5-E73A-414D-AFBF-77305F0DF980}" type="presParOf" srcId="{A5CABC0C-4B50-4B20-8CF1-B5480F6ACA5D}" destId="{EAB37E13-76A3-43ED-AD3F-2ADC80D9DFB7}" srcOrd="3" destOrd="0" presId="urn:microsoft.com/office/officeart/2005/8/layout/list1"/>
    <dgm:cxn modelId="{619046B6-2539-4C82-8360-FAD4FB8B17C5}" type="presParOf" srcId="{A5CABC0C-4B50-4B20-8CF1-B5480F6ACA5D}" destId="{EFC0F3D2-B53B-42FC-9765-37AA234EF3F0}" srcOrd="4" destOrd="0" presId="urn:microsoft.com/office/officeart/2005/8/layout/list1"/>
    <dgm:cxn modelId="{891158F7-33EA-4DE2-9433-D8C6F683865F}" type="presParOf" srcId="{EFC0F3D2-B53B-42FC-9765-37AA234EF3F0}" destId="{8FA335A5-F09A-4199-8DCE-2EBA524B492D}" srcOrd="0" destOrd="0" presId="urn:microsoft.com/office/officeart/2005/8/layout/list1"/>
    <dgm:cxn modelId="{2211E231-6A59-4E7B-A4C2-19D5B4EA1759}" type="presParOf" srcId="{EFC0F3D2-B53B-42FC-9765-37AA234EF3F0}" destId="{3AC81488-269B-4BC6-9AFC-710B9C6A44FA}" srcOrd="1" destOrd="0" presId="urn:microsoft.com/office/officeart/2005/8/layout/list1"/>
    <dgm:cxn modelId="{6D1A9821-5B60-4556-9B52-F22365C9A65F}" type="presParOf" srcId="{A5CABC0C-4B50-4B20-8CF1-B5480F6ACA5D}" destId="{1C77913D-7A66-4CA8-9818-984EFA3AA2C6}" srcOrd="5" destOrd="0" presId="urn:microsoft.com/office/officeart/2005/8/layout/list1"/>
    <dgm:cxn modelId="{AADE1B57-3046-497E-A766-8DBDCF372AAD}" type="presParOf" srcId="{A5CABC0C-4B50-4B20-8CF1-B5480F6ACA5D}" destId="{57365BBA-2326-403B-B1C8-33D476787DC5}" srcOrd="6" destOrd="0" presId="urn:microsoft.com/office/officeart/2005/8/layout/list1"/>
    <dgm:cxn modelId="{59931E29-5D02-4FCA-88B3-24588F0021A2}" type="presParOf" srcId="{A5CABC0C-4B50-4B20-8CF1-B5480F6ACA5D}" destId="{87ED106A-FC1A-40EF-9E83-CF041DCA66AE}" srcOrd="7" destOrd="0" presId="urn:microsoft.com/office/officeart/2005/8/layout/list1"/>
    <dgm:cxn modelId="{6897C117-CB35-4FD9-8677-F07000E5F326}" type="presParOf" srcId="{A5CABC0C-4B50-4B20-8CF1-B5480F6ACA5D}" destId="{EA796C6C-250A-42CC-8E3A-C8DAE148A66D}" srcOrd="8" destOrd="0" presId="urn:microsoft.com/office/officeart/2005/8/layout/list1"/>
    <dgm:cxn modelId="{B7AEAF99-283B-47D3-BCB2-B1567838D0EC}" type="presParOf" srcId="{EA796C6C-250A-42CC-8E3A-C8DAE148A66D}" destId="{CD184604-5683-4FC9-89A7-E1A3CAED7345}" srcOrd="0" destOrd="0" presId="urn:microsoft.com/office/officeart/2005/8/layout/list1"/>
    <dgm:cxn modelId="{E7181FA9-A61B-4B16-B337-9C5F0265EE98}" type="presParOf" srcId="{EA796C6C-250A-42CC-8E3A-C8DAE148A66D}" destId="{BA6B7816-3A80-4861-8A86-1C764A075FF2}" srcOrd="1" destOrd="0" presId="urn:microsoft.com/office/officeart/2005/8/layout/list1"/>
    <dgm:cxn modelId="{61EE9182-1BC1-4AB8-8D6F-CC46F92806F1}" type="presParOf" srcId="{A5CABC0C-4B50-4B20-8CF1-B5480F6ACA5D}" destId="{9EB1405A-CAE4-4ADC-9544-1E85909FA672}" srcOrd="9" destOrd="0" presId="urn:microsoft.com/office/officeart/2005/8/layout/list1"/>
    <dgm:cxn modelId="{46E34C4C-38B4-496B-8D08-F6C4A4F3E020}" type="presParOf" srcId="{A5CABC0C-4B50-4B20-8CF1-B5480F6ACA5D}" destId="{885D1F92-66F8-41F9-8536-389E60CBBC9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phonons + DM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Derivation of multiphonon scattering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Constraints &amp; Results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>
        <a:solidFill>
          <a:schemeClr val="accent2">
            <a:lumMod val="60000"/>
            <a:lumOff val="40000"/>
          </a:schemeClr>
        </a:solidFill>
        <a:ln w="38100">
          <a:noFill/>
        </a:ln>
      </dgm:spPr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>
        <a:solidFill>
          <a:schemeClr val="accent2">
            <a:lumMod val="60000"/>
            <a:lumOff val="40000"/>
          </a:schemeClr>
        </a:solidFill>
        <a:ln w="38100">
          <a:noFill/>
        </a:ln>
      </dgm:spPr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75000"/>
            </a:schemeClr>
          </a:solidFill>
        </a:ln>
      </dgm:spPr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7FA7280-AF90-4FA0-9749-14784D58DD3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0BDE4D-5342-4139-9212-787CF928B114}">
      <dgm:prSet/>
      <dgm:spPr/>
      <dgm:t>
        <a:bodyPr/>
        <a:lstStyle/>
        <a:p>
          <a:r>
            <a:rPr lang="en-US"/>
            <a:t>Multiphonon – DM interactions cover intermediate DM mass ranges between nuclear recoil and single phonon detection</a:t>
          </a:r>
          <a:endParaRPr lang="en-US" dirty="0"/>
        </a:p>
      </dgm:t>
    </dgm:pt>
    <dgm:pt modelId="{1054B948-5512-4925-84E7-448C988FE9B3}" type="parTrans" cxnId="{DEFE1E5F-FC81-46AC-8F3A-CBF451E4EBBB}">
      <dgm:prSet/>
      <dgm:spPr/>
      <dgm:t>
        <a:bodyPr/>
        <a:lstStyle/>
        <a:p>
          <a:endParaRPr lang="en-US"/>
        </a:p>
      </dgm:t>
    </dgm:pt>
    <dgm:pt modelId="{CEDF5DF0-F65B-417D-974C-26B7E77C1A30}" type="sibTrans" cxnId="{DEFE1E5F-FC81-46AC-8F3A-CBF451E4EBBB}">
      <dgm:prSet/>
      <dgm:spPr/>
      <dgm:t>
        <a:bodyPr/>
        <a:lstStyle/>
        <a:p>
          <a:endParaRPr lang="en-US"/>
        </a:p>
      </dgm:t>
    </dgm:pt>
    <dgm:pt modelId="{8A8BF0D7-4CCD-4BBF-8A39-A25C203B49DE}">
      <dgm:prSet/>
      <dgm:spPr/>
      <dgm:t>
        <a:bodyPr/>
        <a:lstStyle/>
        <a:p>
          <a:r>
            <a:rPr lang="en-US" dirty="0"/>
            <a:t>Spin dependent multiphonon scattering utilizes similar methods as spin independent when crystal spins are randomly distributed</a:t>
          </a:r>
        </a:p>
      </dgm:t>
    </dgm:pt>
    <dgm:pt modelId="{DF03551E-C2C3-4457-A582-6EECA578030B}" type="parTrans" cxnId="{C34A7DB0-AF06-4676-A2AD-ACE86108DD99}">
      <dgm:prSet/>
      <dgm:spPr/>
      <dgm:t>
        <a:bodyPr/>
        <a:lstStyle/>
        <a:p>
          <a:endParaRPr lang="en-US"/>
        </a:p>
      </dgm:t>
    </dgm:pt>
    <dgm:pt modelId="{F78D3B54-A5D9-4452-84F9-BCF5BF95B77E}" type="sibTrans" cxnId="{C34A7DB0-AF06-4676-A2AD-ACE86108DD99}">
      <dgm:prSet/>
      <dgm:spPr/>
      <dgm:t>
        <a:bodyPr/>
        <a:lstStyle/>
        <a:p>
          <a:endParaRPr lang="en-US"/>
        </a:p>
      </dgm:t>
    </dgm:pt>
    <dgm:pt modelId="{5A39C35F-8A43-41A0-B3A0-E32A697B61FD}">
      <dgm:prSet/>
      <dgm:spPr/>
      <dgm:t>
        <a:bodyPr/>
        <a:lstStyle/>
        <a:p>
          <a:r>
            <a:rPr lang="en-US" dirty="0"/>
            <a:t>The reach of multiphonon experiments falls well short of current constraints on spin dependent DM interactions (SN, mesons, </a:t>
          </a:r>
          <a:r>
            <a:rPr lang="en-US" dirty="0" err="1"/>
            <a:t>etc</a:t>
          </a:r>
          <a:r>
            <a:rPr lang="en-US" dirty="0"/>
            <a:t>), except in a few possible cases</a:t>
          </a:r>
        </a:p>
      </dgm:t>
    </dgm:pt>
    <dgm:pt modelId="{EA99BFF6-A551-4A59-8B83-09E89EB40F26}" type="parTrans" cxnId="{DB8ABBD2-61FF-4A9B-B88A-DCB2E088C8B6}">
      <dgm:prSet/>
      <dgm:spPr/>
      <dgm:t>
        <a:bodyPr/>
        <a:lstStyle/>
        <a:p>
          <a:endParaRPr lang="en-US"/>
        </a:p>
      </dgm:t>
    </dgm:pt>
    <dgm:pt modelId="{064BC8EF-2427-4E6A-831F-E6B397E0C372}" type="sibTrans" cxnId="{DB8ABBD2-61FF-4A9B-B88A-DCB2E088C8B6}">
      <dgm:prSet/>
      <dgm:spPr/>
      <dgm:t>
        <a:bodyPr/>
        <a:lstStyle/>
        <a:p>
          <a:endParaRPr lang="en-US"/>
        </a:p>
      </dgm:t>
    </dgm:pt>
    <dgm:pt modelId="{2CB4AD18-F0A0-4270-8F30-7F29FB76E9C4}" type="pres">
      <dgm:prSet presAssocID="{87FA7280-AF90-4FA0-9749-14784D58DD3E}" presName="vert0" presStyleCnt="0">
        <dgm:presLayoutVars>
          <dgm:dir/>
          <dgm:animOne val="branch"/>
          <dgm:animLvl val="lvl"/>
        </dgm:presLayoutVars>
      </dgm:prSet>
      <dgm:spPr/>
    </dgm:pt>
    <dgm:pt modelId="{0D581700-096D-46CD-83B1-6C7DAF879980}" type="pres">
      <dgm:prSet presAssocID="{240BDE4D-5342-4139-9212-787CF928B114}" presName="thickLine" presStyleLbl="alignNode1" presStyleIdx="0" presStyleCnt="3"/>
      <dgm:spPr/>
    </dgm:pt>
    <dgm:pt modelId="{7D73FE2D-2A82-4B65-95B8-00F9C41671C9}" type="pres">
      <dgm:prSet presAssocID="{240BDE4D-5342-4139-9212-787CF928B114}" presName="horz1" presStyleCnt="0"/>
      <dgm:spPr/>
    </dgm:pt>
    <dgm:pt modelId="{1AA1C86C-8526-40BD-9CEF-20D10DAF7114}" type="pres">
      <dgm:prSet presAssocID="{240BDE4D-5342-4139-9212-787CF928B114}" presName="tx1" presStyleLbl="revTx" presStyleIdx="0" presStyleCnt="3"/>
      <dgm:spPr/>
    </dgm:pt>
    <dgm:pt modelId="{A74F7DAD-90D9-4832-BFBB-A24D25125B25}" type="pres">
      <dgm:prSet presAssocID="{240BDE4D-5342-4139-9212-787CF928B114}" presName="vert1" presStyleCnt="0"/>
      <dgm:spPr/>
    </dgm:pt>
    <dgm:pt modelId="{C8196278-5A02-4217-BB0F-B97E3CC3112C}" type="pres">
      <dgm:prSet presAssocID="{8A8BF0D7-4CCD-4BBF-8A39-A25C203B49DE}" presName="thickLine" presStyleLbl="alignNode1" presStyleIdx="1" presStyleCnt="3"/>
      <dgm:spPr/>
    </dgm:pt>
    <dgm:pt modelId="{187267CC-7A5F-4DAB-9B18-51AB77E49EB9}" type="pres">
      <dgm:prSet presAssocID="{8A8BF0D7-4CCD-4BBF-8A39-A25C203B49DE}" presName="horz1" presStyleCnt="0"/>
      <dgm:spPr/>
    </dgm:pt>
    <dgm:pt modelId="{838C9C9C-51FB-441D-B134-95241BC7017D}" type="pres">
      <dgm:prSet presAssocID="{8A8BF0D7-4CCD-4BBF-8A39-A25C203B49DE}" presName="tx1" presStyleLbl="revTx" presStyleIdx="1" presStyleCnt="3"/>
      <dgm:spPr/>
    </dgm:pt>
    <dgm:pt modelId="{A88A5C09-6C64-4C2E-AE28-16F28C4B1319}" type="pres">
      <dgm:prSet presAssocID="{8A8BF0D7-4CCD-4BBF-8A39-A25C203B49DE}" presName="vert1" presStyleCnt="0"/>
      <dgm:spPr/>
    </dgm:pt>
    <dgm:pt modelId="{15C24F04-3FA0-4D9F-A42E-3BF23683435A}" type="pres">
      <dgm:prSet presAssocID="{5A39C35F-8A43-41A0-B3A0-E32A697B61FD}" presName="thickLine" presStyleLbl="alignNode1" presStyleIdx="2" presStyleCnt="3"/>
      <dgm:spPr/>
    </dgm:pt>
    <dgm:pt modelId="{EABD2C0C-A044-4E75-87E2-F3EA5D61E8CA}" type="pres">
      <dgm:prSet presAssocID="{5A39C35F-8A43-41A0-B3A0-E32A697B61FD}" presName="horz1" presStyleCnt="0"/>
      <dgm:spPr/>
    </dgm:pt>
    <dgm:pt modelId="{8C77D974-97E3-424C-8F57-44123050DEE2}" type="pres">
      <dgm:prSet presAssocID="{5A39C35F-8A43-41A0-B3A0-E32A697B61FD}" presName="tx1" presStyleLbl="revTx" presStyleIdx="2" presStyleCnt="3"/>
      <dgm:spPr/>
    </dgm:pt>
    <dgm:pt modelId="{22C84010-3CD5-49AB-861A-49368724DECF}" type="pres">
      <dgm:prSet presAssocID="{5A39C35F-8A43-41A0-B3A0-E32A697B61FD}" presName="vert1" presStyleCnt="0"/>
      <dgm:spPr/>
    </dgm:pt>
  </dgm:ptLst>
  <dgm:cxnLst>
    <dgm:cxn modelId="{DEFE1E5F-FC81-46AC-8F3A-CBF451E4EBBB}" srcId="{87FA7280-AF90-4FA0-9749-14784D58DD3E}" destId="{240BDE4D-5342-4139-9212-787CF928B114}" srcOrd="0" destOrd="0" parTransId="{1054B948-5512-4925-84E7-448C988FE9B3}" sibTransId="{CEDF5DF0-F65B-417D-974C-26B7E77C1A30}"/>
    <dgm:cxn modelId="{4E47AD92-0790-4555-8A8D-4F29FAD78412}" type="presOf" srcId="{87FA7280-AF90-4FA0-9749-14784D58DD3E}" destId="{2CB4AD18-F0A0-4270-8F30-7F29FB76E9C4}" srcOrd="0" destOrd="0" presId="urn:microsoft.com/office/officeart/2008/layout/LinedList"/>
    <dgm:cxn modelId="{C34A7DB0-AF06-4676-A2AD-ACE86108DD99}" srcId="{87FA7280-AF90-4FA0-9749-14784D58DD3E}" destId="{8A8BF0D7-4CCD-4BBF-8A39-A25C203B49DE}" srcOrd="1" destOrd="0" parTransId="{DF03551E-C2C3-4457-A582-6EECA578030B}" sibTransId="{F78D3B54-A5D9-4452-84F9-BCF5BF95B77E}"/>
    <dgm:cxn modelId="{DB8ABBD2-61FF-4A9B-B88A-DCB2E088C8B6}" srcId="{87FA7280-AF90-4FA0-9749-14784D58DD3E}" destId="{5A39C35F-8A43-41A0-B3A0-E32A697B61FD}" srcOrd="2" destOrd="0" parTransId="{EA99BFF6-A551-4A59-8B83-09E89EB40F26}" sibTransId="{064BC8EF-2427-4E6A-831F-E6B397E0C372}"/>
    <dgm:cxn modelId="{CCA07FE7-7832-4016-A70E-7B206F70FF94}" type="presOf" srcId="{240BDE4D-5342-4139-9212-787CF928B114}" destId="{1AA1C86C-8526-40BD-9CEF-20D10DAF7114}" srcOrd="0" destOrd="0" presId="urn:microsoft.com/office/officeart/2008/layout/LinedList"/>
    <dgm:cxn modelId="{C934B3EC-6D4E-46C1-97CF-0D194618E218}" type="presOf" srcId="{5A39C35F-8A43-41A0-B3A0-E32A697B61FD}" destId="{8C77D974-97E3-424C-8F57-44123050DEE2}" srcOrd="0" destOrd="0" presId="urn:microsoft.com/office/officeart/2008/layout/LinedList"/>
    <dgm:cxn modelId="{BD55EEEF-263B-4D21-BD85-4AA49A5C467E}" type="presOf" srcId="{8A8BF0D7-4CCD-4BBF-8A39-A25C203B49DE}" destId="{838C9C9C-51FB-441D-B134-95241BC7017D}" srcOrd="0" destOrd="0" presId="urn:microsoft.com/office/officeart/2008/layout/LinedList"/>
    <dgm:cxn modelId="{398C62AF-02A9-44A9-B7D7-1420945B2670}" type="presParOf" srcId="{2CB4AD18-F0A0-4270-8F30-7F29FB76E9C4}" destId="{0D581700-096D-46CD-83B1-6C7DAF879980}" srcOrd="0" destOrd="0" presId="urn:microsoft.com/office/officeart/2008/layout/LinedList"/>
    <dgm:cxn modelId="{744592E2-D1BC-4FFE-8C80-DDD1037F625B}" type="presParOf" srcId="{2CB4AD18-F0A0-4270-8F30-7F29FB76E9C4}" destId="{7D73FE2D-2A82-4B65-95B8-00F9C41671C9}" srcOrd="1" destOrd="0" presId="urn:microsoft.com/office/officeart/2008/layout/LinedList"/>
    <dgm:cxn modelId="{92A33B7E-196B-474C-A10D-30BA59022D52}" type="presParOf" srcId="{7D73FE2D-2A82-4B65-95B8-00F9C41671C9}" destId="{1AA1C86C-8526-40BD-9CEF-20D10DAF7114}" srcOrd="0" destOrd="0" presId="urn:microsoft.com/office/officeart/2008/layout/LinedList"/>
    <dgm:cxn modelId="{B8EF506A-28EE-4EA9-8AA3-37F6AE1D046B}" type="presParOf" srcId="{7D73FE2D-2A82-4B65-95B8-00F9C41671C9}" destId="{A74F7DAD-90D9-4832-BFBB-A24D25125B25}" srcOrd="1" destOrd="0" presId="urn:microsoft.com/office/officeart/2008/layout/LinedList"/>
    <dgm:cxn modelId="{17443177-59D5-4A06-920F-822E661CAA0F}" type="presParOf" srcId="{2CB4AD18-F0A0-4270-8F30-7F29FB76E9C4}" destId="{C8196278-5A02-4217-BB0F-B97E3CC3112C}" srcOrd="2" destOrd="0" presId="urn:microsoft.com/office/officeart/2008/layout/LinedList"/>
    <dgm:cxn modelId="{21F65F2D-1973-4AA6-895D-661A5413DE6A}" type="presParOf" srcId="{2CB4AD18-F0A0-4270-8F30-7F29FB76E9C4}" destId="{187267CC-7A5F-4DAB-9B18-51AB77E49EB9}" srcOrd="3" destOrd="0" presId="urn:microsoft.com/office/officeart/2008/layout/LinedList"/>
    <dgm:cxn modelId="{A8819042-D6DC-4D66-970E-982C8C8F1013}" type="presParOf" srcId="{187267CC-7A5F-4DAB-9B18-51AB77E49EB9}" destId="{838C9C9C-51FB-441D-B134-95241BC7017D}" srcOrd="0" destOrd="0" presId="urn:microsoft.com/office/officeart/2008/layout/LinedList"/>
    <dgm:cxn modelId="{00B0A447-9C8E-48CB-806B-C66A4E7711FF}" type="presParOf" srcId="{187267CC-7A5F-4DAB-9B18-51AB77E49EB9}" destId="{A88A5C09-6C64-4C2E-AE28-16F28C4B1319}" srcOrd="1" destOrd="0" presId="urn:microsoft.com/office/officeart/2008/layout/LinedList"/>
    <dgm:cxn modelId="{E193339E-172E-4F88-AE73-C85B959C607C}" type="presParOf" srcId="{2CB4AD18-F0A0-4270-8F30-7F29FB76E9C4}" destId="{15C24F04-3FA0-4D9F-A42E-3BF23683435A}" srcOrd="4" destOrd="0" presId="urn:microsoft.com/office/officeart/2008/layout/LinedList"/>
    <dgm:cxn modelId="{DC1B1C51-615A-4665-9710-ABDD999447E5}" type="presParOf" srcId="{2CB4AD18-F0A0-4270-8F30-7F29FB76E9C4}" destId="{EABD2C0C-A044-4E75-87E2-F3EA5D61E8CA}" srcOrd="5" destOrd="0" presId="urn:microsoft.com/office/officeart/2008/layout/LinedList"/>
    <dgm:cxn modelId="{C140D4A4-BD08-45B5-A08A-077596D90B90}" type="presParOf" srcId="{EABD2C0C-A044-4E75-87E2-F3EA5D61E8CA}" destId="{8C77D974-97E3-424C-8F57-44123050DEE2}" srcOrd="0" destOrd="0" presId="urn:microsoft.com/office/officeart/2008/layout/LinedList"/>
    <dgm:cxn modelId="{D0958FAA-7E25-4D58-8CB6-B5370E22D0B9}" type="presParOf" srcId="{EABD2C0C-A044-4E75-87E2-F3EA5D61E8CA}" destId="{22C84010-3CD5-49AB-861A-49368724DE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7AE2B92-936F-4807-9C48-8F88D132D0F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4EF6D49-D9B3-4F73-AFBB-B1FD6150E78F}">
      <dgm:prSet/>
      <dgm:spPr/>
      <dgm:t>
        <a:bodyPr/>
        <a:lstStyle/>
        <a:p>
          <a:r>
            <a:rPr lang="en-US" dirty="0"/>
            <a:t>Part 1: arXiv:2506.19905</a:t>
          </a:r>
        </a:p>
      </dgm:t>
    </dgm:pt>
    <dgm:pt modelId="{12557AAF-A01C-4D46-A1D4-5411D277D6DB}" type="parTrans" cxnId="{AE0B40A2-D9C3-43FF-8466-8CFDAA939AEF}">
      <dgm:prSet/>
      <dgm:spPr/>
      <dgm:t>
        <a:bodyPr/>
        <a:lstStyle/>
        <a:p>
          <a:endParaRPr lang="en-US"/>
        </a:p>
      </dgm:t>
    </dgm:pt>
    <dgm:pt modelId="{F2CB1D76-5D5D-4575-B14D-38688DD4CF8E}" type="sibTrans" cxnId="{AE0B40A2-D9C3-43FF-8466-8CFDAA939AEF}">
      <dgm:prSet/>
      <dgm:spPr/>
      <dgm:t>
        <a:bodyPr/>
        <a:lstStyle/>
        <a:p>
          <a:endParaRPr lang="en-US"/>
        </a:p>
      </dgm:t>
    </dgm:pt>
    <dgm:pt modelId="{C4C708BC-F49F-406E-BDE1-65977888BA3B}">
      <dgm:prSet/>
      <dgm:spPr/>
      <dgm:t>
        <a:bodyPr/>
        <a:lstStyle/>
        <a:p>
          <a:r>
            <a:rPr lang="en-US"/>
            <a:t>Current electron recoil experiments focus on limited, well-known materials</a:t>
          </a:r>
        </a:p>
      </dgm:t>
    </dgm:pt>
    <dgm:pt modelId="{44569CD6-2C66-4FD2-9BE5-475DF3500561}" type="parTrans" cxnId="{A18BB5B4-0CDE-40C5-9A7A-A196A78CB240}">
      <dgm:prSet/>
      <dgm:spPr/>
      <dgm:t>
        <a:bodyPr/>
        <a:lstStyle/>
        <a:p>
          <a:endParaRPr lang="en-US"/>
        </a:p>
      </dgm:t>
    </dgm:pt>
    <dgm:pt modelId="{26779826-961D-4E01-AD02-BC28BB221489}" type="sibTrans" cxnId="{A18BB5B4-0CDE-40C5-9A7A-A196A78CB240}">
      <dgm:prSet/>
      <dgm:spPr/>
      <dgm:t>
        <a:bodyPr/>
        <a:lstStyle/>
        <a:p>
          <a:endParaRPr lang="en-US"/>
        </a:p>
      </dgm:t>
    </dgm:pt>
    <dgm:pt modelId="{98EF1FA5-153C-4481-B8F3-F49852E00A47}">
      <dgm:prSet/>
      <dgm:spPr/>
      <dgm:t>
        <a:bodyPr/>
        <a:lstStyle/>
        <a:p>
          <a:r>
            <a:rPr lang="en-US"/>
            <a:t>We can harness the ideas of Material Informatics and use a data-driven approach to find exceptional candidate materials for next-gen dark matter detectors</a:t>
          </a:r>
        </a:p>
      </dgm:t>
    </dgm:pt>
    <dgm:pt modelId="{D7F3C9DC-03F4-427C-AD33-0A7855A65951}" type="parTrans" cxnId="{C96BA826-E48D-43F5-8778-464F3AA3EBBF}">
      <dgm:prSet/>
      <dgm:spPr/>
      <dgm:t>
        <a:bodyPr/>
        <a:lstStyle/>
        <a:p>
          <a:endParaRPr lang="en-US"/>
        </a:p>
      </dgm:t>
    </dgm:pt>
    <dgm:pt modelId="{266B8582-A7FE-4B6F-B69C-C36F61401CD5}" type="sibTrans" cxnId="{C96BA826-E48D-43F5-8778-464F3AA3EBBF}">
      <dgm:prSet/>
      <dgm:spPr/>
      <dgm:t>
        <a:bodyPr/>
        <a:lstStyle/>
        <a:p>
          <a:endParaRPr lang="en-US"/>
        </a:p>
      </dgm:t>
    </dgm:pt>
    <dgm:pt modelId="{C80186D4-C4A4-4B20-9DE6-027F6AFAE88B}">
      <dgm:prSet/>
      <dgm:spPr/>
      <dgm:t>
        <a:bodyPr/>
        <a:lstStyle/>
        <a:p>
          <a:r>
            <a:rPr lang="en-US"/>
            <a:t>Anisotropic materials provide a big boost by eliminating backgrounds in detectors</a:t>
          </a:r>
        </a:p>
      </dgm:t>
    </dgm:pt>
    <dgm:pt modelId="{304CE15B-7F23-4C4C-9AD9-43AA8B226BA0}" type="parTrans" cxnId="{068C4522-D435-4B5F-963D-6C4F7B45A389}">
      <dgm:prSet/>
      <dgm:spPr/>
      <dgm:t>
        <a:bodyPr/>
        <a:lstStyle/>
        <a:p>
          <a:endParaRPr lang="en-US"/>
        </a:p>
      </dgm:t>
    </dgm:pt>
    <dgm:pt modelId="{FE08BA39-C1BD-4D57-A5E6-2AAF513A637B}" type="sibTrans" cxnId="{068C4522-D435-4B5F-963D-6C4F7B45A389}">
      <dgm:prSet/>
      <dgm:spPr/>
      <dgm:t>
        <a:bodyPr/>
        <a:lstStyle/>
        <a:p>
          <a:endParaRPr lang="en-US"/>
        </a:p>
      </dgm:t>
    </dgm:pt>
    <dgm:pt modelId="{877B69C5-EEC2-4AA0-ADFE-5931C4DCFF53}">
      <dgm:prSet/>
      <dgm:spPr/>
      <dgm:t>
        <a:bodyPr/>
        <a:lstStyle/>
        <a:p>
          <a:r>
            <a:rPr lang="en-US" dirty="0"/>
            <a:t>Part 2: arXiv:2506.11191</a:t>
          </a:r>
        </a:p>
      </dgm:t>
    </dgm:pt>
    <dgm:pt modelId="{28187A27-F39D-4DFA-BA03-3E90B603069B}" type="parTrans" cxnId="{8B477DD1-C229-4EFE-820B-BD4CA16C5FE3}">
      <dgm:prSet/>
      <dgm:spPr/>
      <dgm:t>
        <a:bodyPr/>
        <a:lstStyle/>
        <a:p>
          <a:endParaRPr lang="en-US"/>
        </a:p>
      </dgm:t>
    </dgm:pt>
    <dgm:pt modelId="{0976468E-2CF3-4796-B3A4-3CB9F4E017DA}" type="sibTrans" cxnId="{8B477DD1-C229-4EFE-820B-BD4CA16C5FE3}">
      <dgm:prSet/>
      <dgm:spPr/>
      <dgm:t>
        <a:bodyPr/>
        <a:lstStyle/>
        <a:p>
          <a:endParaRPr lang="en-US"/>
        </a:p>
      </dgm:t>
    </dgm:pt>
    <dgm:pt modelId="{F3A5EFBD-63B5-4DB1-833D-D3CE8A03DA49}">
      <dgm:prSet/>
      <dgm:spPr/>
      <dgm:t>
        <a:bodyPr/>
        <a:lstStyle/>
        <a:p>
          <a:r>
            <a:rPr lang="en-US"/>
            <a:t>We updated constraints on the spin-dependent DM-nucleon cross section for three representative operators</a:t>
          </a:r>
        </a:p>
      </dgm:t>
    </dgm:pt>
    <dgm:pt modelId="{B7DBA9ED-7E22-4943-9A0D-0927952C9120}" type="parTrans" cxnId="{4C57B378-0DE5-4102-84A2-174D7C68C086}">
      <dgm:prSet/>
      <dgm:spPr/>
      <dgm:t>
        <a:bodyPr/>
        <a:lstStyle/>
        <a:p>
          <a:endParaRPr lang="en-US"/>
        </a:p>
      </dgm:t>
    </dgm:pt>
    <dgm:pt modelId="{CB95E63A-BF0B-4971-91D7-43C964EFCD23}" type="sibTrans" cxnId="{4C57B378-0DE5-4102-84A2-174D7C68C086}">
      <dgm:prSet/>
      <dgm:spPr/>
      <dgm:t>
        <a:bodyPr/>
        <a:lstStyle/>
        <a:p>
          <a:endParaRPr lang="en-US"/>
        </a:p>
      </dgm:t>
    </dgm:pt>
    <dgm:pt modelId="{68D53B93-F70E-4BC1-8939-DFF905ACF998}">
      <dgm:prSet/>
      <dgm:spPr/>
      <dgm:t>
        <a:bodyPr/>
        <a:lstStyle/>
        <a:p>
          <a:r>
            <a:rPr lang="en-US"/>
            <a:t>We project the zero-background reach for upcoming phonon detectors </a:t>
          </a:r>
        </a:p>
      </dgm:t>
    </dgm:pt>
    <dgm:pt modelId="{57548AFA-7AD9-41B6-AEBB-F966B5E14EEF}" type="parTrans" cxnId="{76A3D104-0C76-40FD-ACDB-789F36D710ED}">
      <dgm:prSet/>
      <dgm:spPr/>
      <dgm:t>
        <a:bodyPr/>
        <a:lstStyle/>
        <a:p>
          <a:endParaRPr lang="en-US"/>
        </a:p>
      </dgm:t>
    </dgm:pt>
    <dgm:pt modelId="{EF8FBB1A-DFA4-4FCF-9B1D-F18159392853}" type="sibTrans" cxnId="{76A3D104-0C76-40FD-ACDB-789F36D710ED}">
      <dgm:prSet/>
      <dgm:spPr/>
      <dgm:t>
        <a:bodyPr/>
        <a:lstStyle/>
        <a:p>
          <a:endParaRPr lang="en-US"/>
        </a:p>
      </dgm:t>
    </dgm:pt>
    <dgm:pt modelId="{8C66013C-4281-413F-893C-FA27CC9C1913}">
      <dgm:prSet/>
      <dgm:spPr/>
      <dgm:t>
        <a:bodyPr/>
        <a:lstStyle/>
        <a:p>
          <a:r>
            <a:rPr lang="en-US"/>
            <a:t>Because of momentum suppression, and the strength of the constraints, very little parameter space remains open for these low DM masses. </a:t>
          </a:r>
        </a:p>
      </dgm:t>
    </dgm:pt>
    <dgm:pt modelId="{89FAC661-317C-479F-8F9F-0AC8798FE744}" type="parTrans" cxnId="{24CCE85D-F417-4668-ABC9-3EE4683FC03A}">
      <dgm:prSet/>
      <dgm:spPr/>
      <dgm:t>
        <a:bodyPr/>
        <a:lstStyle/>
        <a:p>
          <a:endParaRPr lang="en-US"/>
        </a:p>
      </dgm:t>
    </dgm:pt>
    <dgm:pt modelId="{9A8F0632-8792-47D6-B6F4-5F6373FBA128}" type="sibTrans" cxnId="{24CCE85D-F417-4668-ABC9-3EE4683FC03A}">
      <dgm:prSet/>
      <dgm:spPr/>
      <dgm:t>
        <a:bodyPr/>
        <a:lstStyle/>
        <a:p>
          <a:endParaRPr lang="en-US"/>
        </a:p>
      </dgm:t>
    </dgm:pt>
    <dgm:pt modelId="{FC0A188A-EC08-4483-AFB8-E97E3A17A164}" type="pres">
      <dgm:prSet presAssocID="{07AE2B92-936F-4807-9C48-8F88D132D0F0}" presName="linear" presStyleCnt="0">
        <dgm:presLayoutVars>
          <dgm:animLvl val="lvl"/>
          <dgm:resizeHandles val="exact"/>
        </dgm:presLayoutVars>
      </dgm:prSet>
      <dgm:spPr/>
    </dgm:pt>
    <dgm:pt modelId="{E88FECF1-793F-41C5-A768-C04C3B417D6C}" type="pres">
      <dgm:prSet presAssocID="{54EF6D49-D9B3-4F73-AFBB-B1FD6150E78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E4DC0B1-E256-4175-87EE-28BF77E4494F}" type="pres">
      <dgm:prSet presAssocID="{54EF6D49-D9B3-4F73-AFBB-B1FD6150E78F}" presName="childText" presStyleLbl="revTx" presStyleIdx="0" presStyleCnt="2">
        <dgm:presLayoutVars>
          <dgm:bulletEnabled val="1"/>
        </dgm:presLayoutVars>
      </dgm:prSet>
      <dgm:spPr/>
    </dgm:pt>
    <dgm:pt modelId="{E4F72BE5-EBC7-40E3-BBBB-8233179BEA22}" type="pres">
      <dgm:prSet presAssocID="{877B69C5-EEC2-4AA0-ADFE-5931C4DCFF5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39710FB-E7B2-4528-8F65-09153675CF92}" type="pres">
      <dgm:prSet presAssocID="{877B69C5-EEC2-4AA0-ADFE-5931C4DCFF5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6A3D104-0C76-40FD-ACDB-789F36D710ED}" srcId="{877B69C5-EEC2-4AA0-ADFE-5931C4DCFF53}" destId="{68D53B93-F70E-4BC1-8939-DFF905ACF998}" srcOrd="1" destOrd="0" parTransId="{57548AFA-7AD9-41B6-AEBB-F966B5E14EEF}" sibTransId="{EF8FBB1A-DFA4-4FCF-9B1D-F18159392853}"/>
    <dgm:cxn modelId="{E9630D10-F578-47AA-9861-3954C2DAF41D}" type="presOf" srcId="{54EF6D49-D9B3-4F73-AFBB-B1FD6150E78F}" destId="{E88FECF1-793F-41C5-A768-C04C3B417D6C}" srcOrd="0" destOrd="0" presId="urn:microsoft.com/office/officeart/2005/8/layout/vList2"/>
    <dgm:cxn modelId="{068C4522-D435-4B5F-963D-6C4F7B45A389}" srcId="{54EF6D49-D9B3-4F73-AFBB-B1FD6150E78F}" destId="{C80186D4-C4A4-4B20-9DE6-027F6AFAE88B}" srcOrd="2" destOrd="0" parTransId="{304CE15B-7F23-4C4C-9AD9-43AA8B226BA0}" sibTransId="{FE08BA39-C1BD-4D57-A5E6-2AAF513A637B}"/>
    <dgm:cxn modelId="{C96BA826-E48D-43F5-8778-464F3AA3EBBF}" srcId="{54EF6D49-D9B3-4F73-AFBB-B1FD6150E78F}" destId="{98EF1FA5-153C-4481-B8F3-F49852E00A47}" srcOrd="1" destOrd="0" parTransId="{D7F3C9DC-03F4-427C-AD33-0A7855A65951}" sibTransId="{266B8582-A7FE-4B6F-B69C-C36F61401CD5}"/>
    <dgm:cxn modelId="{06F7412C-8B9E-460A-B4A0-55432CA7CD61}" type="presOf" srcId="{68D53B93-F70E-4BC1-8939-DFF905ACF998}" destId="{D39710FB-E7B2-4528-8F65-09153675CF92}" srcOrd="0" destOrd="1" presId="urn:microsoft.com/office/officeart/2005/8/layout/vList2"/>
    <dgm:cxn modelId="{24CCE85D-F417-4668-ABC9-3EE4683FC03A}" srcId="{877B69C5-EEC2-4AA0-ADFE-5931C4DCFF53}" destId="{8C66013C-4281-413F-893C-FA27CC9C1913}" srcOrd="2" destOrd="0" parTransId="{89FAC661-317C-479F-8F9F-0AC8798FE744}" sibTransId="{9A8F0632-8792-47D6-B6F4-5F6373FBA128}"/>
    <dgm:cxn modelId="{4E4AF05F-20D8-45C1-AE87-92419FE737AE}" type="presOf" srcId="{C80186D4-C4A4-4B20-9DE6-027F6AFAE88B}" destId="{0E4DC0B1-E256-4175-87EE-28BF77E4494F}" srcOrd="0" destOrd="2" presId="urn:microsoft.com/office/officeart/2005/8/layout/vList2"/>
    <dgm:cxn modelId="{57D34D4D-49D9-4799-85BA-4AD275E7927D}" type="presOf" srcId="{07AE2B92-936F-4807-9C48-8F88D132D0F0}" destId="{FC0A188A-EC08-4483-AFB8-E97E3A17A164}" srcOrd="0" destOrd="0" presId="urn:microsoft.com/office/officeart/2005/8/layout/vList2"/>
    <dgm:cxn modelId="{4C57B378-0DE5-4102-84A2-174D7C68C086}" srcId="{877B69C5-EEC2-4AA0-ADFE-5931C4DCFF53}" destId="{F3A5EFBD-63B5-4DB1-833D-D3CE8A03DA49}" srcOrd="0" destOrd="0" parTransId="{B7DBA9ED-7E22-4943-9A0D-0927952C9120}" sibTransId="{CB95E63A-BF0B-4971-91D7-43C964EFCD23}"/>
    <dgm:cxn modelId="{2448FE86-53EA-4360-9F2D-F8FB512BC4A8}" type="presOf" srcId="{F3A5EFBD-63B5-4DB1-833D-D3CE8A03DA49}" destId="{D39710FB-E7B2-4528-8F65-09153675CF92}" srcOrd="0" destOrd="0" presId="urn:microsoft.com/office/officeart/2005/8/layout/vList2"/>
    <dgm:cxn modelId="{49073698-AE2C-4378-94F5-C4233C083410}" type="presOf" srcId="{C4C708BC-F49F-406E-BDE1-65977888BA3B}" destId="{0E4DC0B1-E256-4175-87EE-28BF77E4494F}" srcOrd="0" destOrd="0" presId="urn:microsoft.com/office/officeart/2005/8/layout/vList2"/>
    <dgm:cxn modelId="{AE0B40A2-D9C3-43FF-8466-8CFDAA939AEF}" srcId="{07AE2B92-936F-4807-9C48-8F88D132D0F0}" destId="{54EF6D49-D9B3-4F73-AFBB-B1FD6150E78F}" srcOrd="0" destOrd="0" parTransId="{12557AAF-A01C-4D46-A1D4-5411D277D6DB}" sibTransId="{F2CB1D76-5D5D-4575-B14D-38688DD4CF8E}"/>
    <dgm:cxn modelId="{A18BB5B4-0CDE-40C5-9A7A-A196A78CB240}" srcId="{54EF6D49-D9B3-4F73-AFBB-B1FD6150E78F}" destId="{C4C708BC-F49F-406E-BDE1-65977888BA3B}" srcOrd="0" destOrd="0" parTransId="{44569CD6-2C66-4FD2-9BE5-475DF3500561}" sibTransId="{26779826-961D-4E01-AD02-BC28BB221489}"/>
    <dgm:cxn modelId="{8B477DD1-C229-4EFE-820B-BD4CA16C5FE3}" srcId="{07AE2B92-936F-4807-9C48-8F88D132D0F0}" destId="{877B69C5-EEC2-4AA0-ADFE-5931C4DCFF53}" srcOrd="1" destOrd="0" parTransId="{28187A27-F39D-4DFA-BA03-3E90B603069B}" sibTransId="{0976468E-2CF3-4796-B3A4-3CB9F4E017DA}"/>
    <dgm:cxn modelId="{3F4674D3-0DCA-45FD-8256-F5D6DC8B1FE9}" type="presOf" srcId="{98EF1FA5-153C-4481-B8F3-F49852E00A47}" destId="{0E4DC0B1-E256-4175-87EE-28BF77E4494F}" srcOrd="0" destOrd="1" presId="urn:microsoft.com/office/officeart/2005/8/layout/vList2"/>
    <dgm:cxn modelId="{EB6660ED-4E74-45D3-BF99-F076BC1C7C1C}" type="presOf" srcId="{877B69C5-EEC2-4AA0-ADFE-5931C4DCFF53}" destId="{E4F72BE5-EBC7-40E3-BBBB-8233179BEA22}" srcOrd="0" destOrd="0" presId="urn:microsoft.com/office/officeart/2005/8/layout/vList2"/>
    <dgm:cxn modelId="{187A88EF-4E33-454F-AF69-A42D20E0DE91}" type="presOf" srcId="{8C66013C-4281-413F-893C-FA27CC9C1913}" destId="{D39710FB-E7B2-4528-8F65-09153675CF92}" srcOrd="0" destOrd="2" presId="urn:microsoft.com/office/officeart/2005/8/layout/vList2"/>
    <dgm:cxn modelId="{5B91A409-C6E7-49C0-9B26-2FA89E822B6D}" type="presParOf" srcId="{FC0A188A-EC08-4483-AFB8-E97E3A17A164}" destId="{E88FECF1-793F-41C5-A768-C04C3B417D6C}" srcOrd="0" destOrd="0" presId="urn:microsoft.com/office/officeart/2005/8/layout/vList2"/>
    <dgm:cxn modelId="{B31BE041-ED23-4D60-BA36-52C32D567C36}" type="presParOf" srcId="{FC0A188A-EC08-4483-AFB8-E97E3A17A164}" destId="{0E4DC0B1-E256-4175-87EE-28BF77E4494F}" srcOrd="1" destOrd="0" presId="urn:microsoft.com/office/officeart/2005/8/layout/vList2"/>
    <dgm:cxn modelId="{DA6560CB-F297-43B9-AA76-647A5178C777}" type="presParOf" srcId="{FC0A188A-EC08-4483-AFB8-E97E3A17A164}" destId="{E4F72BE5-EBC7-40E3-BBBB-8233179BEA22}" srcOrd="2" destOrd="0" presId="urn:microsoft.com/office/officeart/2005/8/layout/vList2"/>
    <dgm:cxn modelId="{3CD655DD-143E-4DDB-97D6-7CBDBE2884A1}" type="presParOf" srcId="{FC0A188A-EC08-4483-AFB8-E97E3A17A164}" destId="{D39710FB-E7B2-4528-8F65-09153675CF9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79CF110-F86C-4A6C-B9C9-8C10FBFEE741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305D7E-40BA-4DC1-900F-436C1ED88A23}">
      <dgm:prSet phldrT="[Text]"/>
      <dgm:spPr/>
      <dgm:t>
        <a:bodyPr/>
        <a:lstStyle/>
        <a:p>
          <a:pPr algn="ctr"/>
          <a:r>
            <a:rPr lang="en-US" dirty="0"/>
            <a:t>Spin Independent</a:t>
          </a:r>
        </a:p>
      </dgm:t>
    </dgm:pt>
    <dgm:pt modelId="{76924BD4-8F6B-4B60-AAA6-BA443F47CCD4}" type="parTrans" cxnId="{EAD91C1C-C7D5-40C3-ABB3-640600BB0749}">
      <dgm:prSet/>
      <dgm:spPr/>
      <dgm:t>
        <a:bodyPr/>
        <a:lstStyle/>
        <a:p>
          <a:endParaRPr lang="en-US"/>
        </a:p>
      </dgm:t>
    </dgm:pt>
    <dgm:pt modelId="{CB3E37E7-878B-41A9-B7FE-E480DB697B0C}" type="sibTrans" cxnId="{EAD91C1C-C7D5-40C3-ABB3-640600BB0749}">
      <dgm:prSet/>
      <dgm:spPr/>
      <dgm:t>
        <a:bodyPr/>
        <a:lstStyle/>
        <a:p>
          <a:endParaRPr lang="en-US"/>
        </a:p>
      </dgm:t>
    </dgm:pt>
    <dgm:pt modelId="{17755173-CBC0-4CF8-9B4B-825E4ECDE46C}">
      <dgm:prSet phldrT="[Text]"/>
      <dgm:spPr/>
      <dgm:t>
        <a:bodyPr/>
        <a:lstStyle/>
        <a:p>
          <a:pPr algn="ctr"/>
          <a:r>
            <a:rPr lang="en-US" dirty="0"/>
            <a:t>Spin Dependent</a:t>
          </a:r>
        </a:p>
      </dgm:t>
    </dgm:pt>
    <dgm:pt modelId="{867A0CE7-E795-43D0-8B68-50A43077AF45}" type="parTrans" cxnId="{334D0923-571F-45FF-A480-AB155DE35B1B}">
      <dgm:prSet/>
      <dgm:spPr/>
      <dgm:t>
        <a:bodyPr/>
        <a:lstStyle/>
        <a:p>
          <a:endParaRPr lang="en-US"/>
        </a:p>
      </dgm:t>
    </dgm:pt>
    <dgm:pt modelId="{831E97B3-9BAD-4AAE-8714-0078B3897776}" type="sibTrans" cxnId="{334D0923-571F-45FF-A480-AB155DE35B1B}">
      <dgm:prSet/>
      <dgm:spPr/>
      <dgm:t>
        <a:bodyPr/>
        <a:lstStyle/>
        <a:p>
          <a:endParaRPr lang="en-US"/>
        </a:p>
      </dgm:t>
    </dgm:pt>
    <dgm:pt modelId="{E43942D4-ADC6-4869-B7B5-D95E1F4E804E}" type="pres">
      <dgm:prSet presAssocID="{479CF110-F86C-4A6C-B9C9-8C10FBFEE741}" presName="Name0" presStyleCnt="0">
        <dgm:presLayoutVars>
          <dgm:dir/>
        </dgm:presLayoutVars>
      </dgm:prSet>
      <dgm:spPr/>
    </dgm:pt>
    <dgm:pt modelId="{0016C21B-19DA-48A5-8E33-B2746832D292}" type="pres">
      <dgm:prSet presAssocID="{86305D7E-40BA-4DC1-900F-436C1ED88A23}" presName="composite" presStyleCnt="0"/>
      <dgm:spPr/>
    </dgm:pt>
    <dgm:pt modelId="{9B307921-7492-472E-888F-31C8E2A419F5}" type="pres">
      <dgm:prSet presAssocID="{86305D7E-40BA-4DC1-900F-436C1ED88A23}" presName="rect2" presStyleLbl="revTx" presStyleIdx="0" presStyleCnt="2" custLinFactNeighborX="3014" custLinFactNeighborY="-6923">
        <dgm:presLayoutVars>
          <dgm:bulletEnabled val="1"/>
        </dgm:presLayoutVars>
      </dgm:prSet>
      <dgm:spPr/>
    </dgm:pt>
    <dgm:pt modelId="{C878CF15-073A-44DA-A16A-593874AD9C81}" type="pres">
      <dgm:prSet presAssocID="{86305D7E-40BA-4DC1-900F-436C1ED88A23}" presName="rect1" presStyleLbl="alignImgPlace1" presStyleIdx="0" presStyleCnt="2" custScaleX="104011" custScaleY="92933" custLinFactNeighborX="-419" custLinFactNeighborY="-102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01DBFCA6-B586-423E-A2F0-6C326CD88DB0}" type="pres">
      <dgm:prSet presAssocID="{CB3E37E7-878B-41A9-B7FE-E480DB697B0C}" presName="sibTrans" presStyleCnt="0"/>
      <dgm:spPr/>
    </dgm:pt>
    <dgm:pt modelId="{280B3E96-8573-47D4-84FD-93319B0B8B9B}" type="pres">
      <dgm:prSet presAssocID="{17755173-CBC0-4CF8-9B4B-825E4ECDE46C}" presName="composite" presStyleCnt="0"/>
      <dgm:spPr/>
    </dgm:pt>
    <dgm:pt modelId="{1EAC3AF2-07F7-48B5-96A8-103FC9857D6B}" type="pres">
      <dgm:prSet presAssocID="{17755173-CBC0-4CF8-9B4B-825E4ECDE46C}" presName="rect2" presStyleLbl="revTx" presStyleIdx="1" presStyleCnt="2" custLinFactNeighborX="2498" custLinFactNeighborY="-13706">
        <dgm:presLayoutVars>
          <dgm:bulletEnabled val="1"/>
        </dgm:presLayoutVars>
      </dgm:prSet>
      <dgm:spPr/>
    </dgm:pt>
    <dgm:pt modelId="{67A9736F-9637-4B14-9F67-D4AAED814175}" type="pres">
      <dgm:prSet presAssocID="{17755173-CBC0-4CF8-9B4B-825E4ECDE46C}" presName="rect1" presStyleLbl="alignImgPlace1" presStyleIdx="1" presStyleCnt="2" custScaleX="111655" custScaleY="95161" custLinFactNeighborX="234" custLinFactNeighborY="-10022"/>
      <dgm:spPr>
        <a:blipFill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</dgm:ptLst>
  <dgm:cxnLst>
    <dgm:cxn modelId="{EAD91C1C-C7D5-40C3-ABB3-640600BB0749}" srcId="{479CF110-F86C-4A6C-B9C9-8C10FBFEE741}" destId="{86305D7E-40BA-4DC1-900F-436C1ED88A23}" srcOrd="0" destOrd="0" parTransId="{76924BD4-8F6B-4B60-AAA6-BA443F47CCD4}" sibTransId="{CB3E37E7-878B-41A9-B7FE-E480DB697B0C}"/>
    <dgm:cxn modelId="{334D0923-571F-45FF-A480-AB155DE35B1B}" srcId="{479CF110-F86C-4A6C-B9C9-8C10FBFEE741}" destId="{17755173-CBC0-4CF8-9B4B-825E4ECDE46C}" srcOrd="1" destOrd="0" parTransId="{867A0CE7-E795-43D0-8B68-50A43077AF45}" sibTransId="{831E97B3-9BAD-4AAE-8714-0078B3897776}"/>
    <dgm:cxn modelId="{F0EE7E2C-5635-4F3D-A41E-1C6073B8972F}" type="presOf" srcId="{17755173-CBC0-4CF8-9B4B-825E4ECDE46C}" destId="{1EAC3AF2-07F7-48B5-96A8-103FC9857D6B}" srcOrd="0" destOrd="0" presId="urn:microsoft.com/office/officeart/2008/layout/PictureGrid"/>
    <dgm:cxn modelId="{2B1F2AC5-1923-40E9-8869-49119FC9DFEA}" type="presOf" srcId="{479CF110-F86C-4A6C-B9C9-8C10FBFEE741}" destId="{E43942D4-ADC6-4869-B7B5-D95E1F4E804E}" srcOrd="0" destOrd="0" presId="urn:microsoft.com/office/officeart/2008/layout/PictureGrid"/>
    <dgm:cxn modelId="{46469AF2-74B7-4AB6-88B4-5ED8653B6DEE}" type="presOf" srcId="{86305D7E-40BA-4DC1-900F-436C1ED88A23}" destId="{9B307921-7492-472E-888F-31C8E2A419F5}" srcOrd="0" destOrd="0" presId="urn:microsoft.com/office/officeart/2008/layout/PictureGrid"/>
    <dgm:cxn modelId="{DA0F7554-1E3F-42A9-8B29-3C98FC29D8F5}" type="presParOf" srcId="{E43942D4-ADC6-4869-B7B5-D95E1F4E804E}" destId="{0016C21B-19DA-48A5-8E33-B2746832D292}" srcOrd="0" destOrd="0" presId="urn:microsoft.com/office/officeart/2008/layout/PictureGrid"/>
    <dgm:cxn modelId="{FBE8FF83-7F52-4FD8-BD62-F1D8134E2343}" type="presParOf" srcId="{0016C21B-19DA-48A5-8E33-B2746832D292}" destId="{9B307921-7492-472E-888F-31C8E2A419F5}" srcOrd="0" destOrd="0" presId="urn:microsoft.com/office/officeart/2008/layout/PictureGrid"/>
    <dgm:cxn modelId="{E68E9B29-5D1D-4C41-ABA0-80730C255F4B}" type="presParOf" srcId="{0016C21B-19DA-48A5-8E33-B2746832D292}" destId="{C878CF15-073A-44DA-A16A-593874AD9C81}" srcOrd="1" destOrd="0" presId="urn:microsoft.com/office/officeart/2008/layout/PictureGrid"/>
    <dgm:cxn modelId="{88084A7D-1DE6-4766-B192-2C7667B19B7D}" type="presParOf" srcId="{E43942D4-ADC6-4869-B7B5-D95E1F4E804E}" destId="{01DBFCA6-B586-423E-A2F0-6C326CD88DB0}" srcOrd="1" destOrd="0" presId="urn:microsoft.com/office/officeart/2008/layout/PictureGrid"/>
    <dgm:cxn modelId="{123DF837-4443-47C8-B7CB-CFB43C918D9A}" type="presParOf" srcId="{E43942D4-ADC6-4869-B7B5-D95E1F4E804E}" destId="{280B3E96-8573-47D4-84FD-93319B0B8B9B}" srcOrd="2" destOrd="0" presId="urn:microsoft.com/office/officeart/2008/layout/PictureGrid"/>
    <dgm:cxn modelId="{B8725A05-06E8-4313-B60E-8395AFB4A559}" type="presParOf" srcId="{280B3E96-8573-47D4-84FD-93319B0B8B9B}" destId="{1EAC3AF2-07F7-48B5-96A8-103FC9857D6B}" srcOrd="0" destOrd="0" presId="urn:microsoft.com/office/officeart/2008/layout/PictureGrid"/>
    <dgm:cxn modelId="{7C015E26-0790-49F8-822E-7F1ABBC3093D}" type="presParOf" srcId="{280B3E96-8573-47D4-84FD-93319B0B8B9B}" destId="{67A9736F-9637-4B14-9F67-D4AAED814175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6740DCA-B74E-4400-9747-4230E1C3C8C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FD4D8C-DB58-42C4-9AB3-4026610F3F7D}">
      <dgm:prSet phldrT="[Text]"/>
      <dgm:spPr/>
      <dgm:t>
        <a:bodyPr/>
        <a:lstStyle/>
        <a:p>
          <a:r>
            <a:rPr lang="en-US" dirty="0"/>
            <a:t>Acoustic Phonons</a:t>
          </a:r>
        </a:p>
      </dgm:t>
    </dgm:pt>
    <dgm:pt modelId="{197C92FF-D21B-4358-A4CE-BE4CE66EC251}" type="parTrans" cxnId="{85EE064C-7D99-4A53-86FA-E41E2050EBE4}">
      <dgm:prSet/>
      <dgm:spPr/>
      <dgm:t>
        <a:bodyPr/>
        <a:lstStyle/>
        <a:p>
          <a:endParaRPr lang="en-US"/>
        </a:p>
      </dgm:t>
    </dgm:pt>
    <dgm:pt modelId="{39EA7D7A-2E37-4D1E-AB35-FD154E0E8FAC}" type="sibTrans" cxnId="{85EE064C-7D99-4A53-86FA-E41E2050EBE4}">
      <dgm:prSet/>
      <dgm:spPr/>
      <dgm:t>
        <a:bodyPr/>
        <a:lstStyle/>
        <a:p>
          <a:endParaRPr lang="en-US"/>
        </a:p>
      </dgm:t>
    </dgm:pt>
    <dgm:pt modelId="{1F5EF3BF-847B-4FEE-AF5D-12B75BD3D33A}">
      <dgm:prSet phldrT="[Text]"/>
      <dgm:spPr/>
      <dgm:t>
        <a:bodyPr/>
        <a:lstStyle/>
        <a:p>
          <a:r>
            <a:rPr lang="en-US" dirty="0"/>
            <a:t>Coherent motion of the lattice atoms</a:t>
          </a:r>
        </a:p>
      </dgm:t>
    </dgm:pt>
    <dgm:pt modelId="{E5CEBED3-BAB5-44F6-A9C0-3926FB75BCB3}" type="parTrans" cxnId="{2647C2BA-CC76-4481-99CC-B30900B37B2F}">
      <dgm:prSet/>
      <dgm:spPr/>
      <dgm:t>
        <a:bodyPr/>
        <a:lstStyle/>
        <a:p>
          <a:endParaRPr lang="en-US"/>
        </a:p>
      </dgm:t>
    </dgm:pt>
    <dgm:pt modelId="{3379C548-E07A-409B-B1F6-F4BC2F3C2A51}" type="sibTrans" cxnId="{2647C2BA-CC76-4481-99CC-B30900B37B2F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0C006AF-BE8F-4880-85C7-594802382A4A}">
          <dgm:prSet phldrT="[Text]"/>
          <dgm:spPr/>
          <dgm:t>
            <a:bodyPr/>
            <a:lstStyle/>
            <a:p>
              <a:r>
                <a:rPr lang="en-US" dirty="0"/>
                <a:t>Wavelength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</a:rPr>
                    <m:t>→</m:t>
                  </m:r>
                </m:oMath>
              </a14:m>
              <a:r>
                <a:rPr lang="en-US" dirty="0"/>
                <a:t> 0 corresponds to displacement of the crystal</a:t>
              </a:r>
            </a:p>
          </dgm:t>
        </dgm:pt>
      </mc:Choice>
      <mc:Fallback xmlns="">
        <dgm:pt modelId="{C0C006AF-BE8F-4880-85C7-594802382A4A}">
          <dgm:prSet phldrT="[Text]"/>
          <dgm:spPr/>
          <dgm:t>
            <a:bodyPr/>
            <a:lstStyle/>
            <a:p>
              <a:r>
                <a:rPr lang="en-US" dirty="0"/>
                <a:t>Wavelength </a:t>
              </a:r>
              <a:r>
                <a:rPr lang="en-US" i="0" dirty="0">
                  <a:latin typeface="Cambria Math" panose="02040503050406030204" pitchFamily="18" charset="0"/>
                </a:rPr>
                <a:t>→</a:t>
              </a:r>
              <a:r>
                <a:rPr lang="en-US" dirty="0"/>
                <a:t> 0 corresponds to displacement of the crystal</a:t>
              </a:r>
            </a:p>
          </dgm:t>
        </dgm:pt>
      </mc:Fallback>
    </mc:AlternateContent>
    <dgm:pt modelId="{B2434DC9-AA7C-4C0F-8E81-B197517CED3B}" type="parTrans" cxnId="{956C2F31-A8E0-4250-8477-489CBE5AB2E3}">
      <dgm:prSet/>
      <dgm:spPr/>
      <dgm:t>
        <a:bodyPr/>
        <a:lstStyle/>
        <a:p>
          <a:endParaRPr lang="en-US"/>
        </a:p>
      </dgm:t>
    </dgm:pt>
    <dgm:pt modelId="{94502041-70DC-4E5B-AD2F-D1A07B9827DA}" type="sibTrans" cxnId="{956C2F31-A8E0-4250-8477-489CBE5AB2E3}">
      <dgm:prSet/>
      <dgm:spPr/>
      <dgm:t>
        <a:bodyPr/>
        <a:lstStyle/>
        <a:p>
          <a:endParaRPr lang="en-US"/>
        </a:p>
      </dgm:t>
    </dgm:pt>
    <dgm:pt modelId="{92738C77-1E10-4C6B-876F-1A17D390565C}">
      <dgm:prSet phldrT="[Text]"/>
      <dgm:spPr/>
      <dgm:t>
        <a:bodyPr/>
        <a:lstStyle/>
        <a:p>
          <a:r>
            <a:rPr lang="en-US" dirty="0"/>
            <a:t>Optical Phonons</a:t>
          </a:r>
        </a:p>
      </dgm:t>
    </dgm:pt>
    <dgm:pt modelId="{52586FBE-72B6-4903-8C91-8201B2EE4D63}" type="parTrans" cxnId="{D2C6D8A4-BC3A-4C5F-BB2F-422B3980F069}">
      <dgm:prSet/>
      <dgm:spPr/>
      <dgm:t>
        <a:bodyPr/>
        <a:lstStyle/>
        <a:p>
          <a:endParaRPr lang="en-US"/>
        </a:p>
      </dgm:t>
    </dgm:pt>
    <dgm:pt modelId="{9057BA5A-55E5-41EC-8E34-968619BE3FE5}" type="sibTrans" cxnId="{D2C6D8A4-BC3A-4C5F-BB2F-422B3980F069}">
      <dgm:prSet/>
      <dgm:spPr/>
      <dgm:t>
        <a:bodyPr/>
        <a:lstStyle/>
        <a:p>
          <a:endParaRPr lang="en-US"/>
        </a:p>
      </dgm:t>
    </dgm:pt>
    <dgm:pt modelId="{0255DC4A-DF5C-4BC3-BEE4-D9E675E982B7}">
      <dgm:prSet phldrT="[Text]"/>
      <dgm:spPr/>
      <dgm:t>
        <a:bodyPr/>
        <a:lstStyle/>
        <a:p>
          <a:r>
            <a:rPr lang="en-US" dirty="0"/>
            <a:t>Out of phase motion of the lattice atoms</a:t>
          </a:r>
        </a:p>
      </dgm:t>
    </dgm:pt>
    <dgm:pt modelId="{53570F7E-E368-497B-A0D9-F2DC0F96D619}" type="parTrans" cxnId="{6BD562AF-7F34-4159-AE8E-6D05EB189209}">
      <dgm:prSet/>
      <dgm:spPr/>
      <dgm:t>
        <a:bodyPr/>
        <a:lstStyle/>
        <a:p>
          <a:endParaRPr lang="en-US"/>
        </a:p>
      </dgm:t>
    </dgm:pt>
    <dgm:pt modelId="{629B9927-6F70-4EEB-A40B-D22E858D070C}" type="sibTrans" cxnId="{6BD562AF-7F34-4159-AE8E-6D05EB189209}">
      <dgm:prSet/>
      <dgm:spPr/>
      <dgm:t>
        <a:bodyPr/>
        <a:lstStyle/>
        <a:p>
          <a:endParaRPr lang="en-US"/>
        </a:p>
      </dgm:t>
    </dgm:pt>
    <dgm:pt modelId="{F84F0DAB-66B1-41E2-AD33-BE60D34E5769}">
      <dgm:prSet phldrT="[Text]"/>
      <dgm:spPr/>
      <dgm:t>
        <a:bodyPr/>
        <a:lstStyle/>
        <a:p>
          <a:r>
            <a:rPr lang="en-US" dirty="0"/>
            <a:t>If material is polar, couples to EM field</a:t>
          </a:r>
        </a:p>
      </dgm:t>
    </dgm:pt>
    <dgm:pt modelId="{575487A3-832D-42D0-A461-D43D9127ABE1}" type="parTrans" cxnId="{EC946E9F-F51A-4F09-A301-6A1CA19D5C70}">
      <dgm:prSet/>
      <dgm:spPr/>
      <dgm:t>
        <a:bodyPr/>
        <a:lstStyle/>
        <a:p>
          <a:endParaRPr lang="en-US"/>
        </a:p>
      </dgm:t>
    </dgm:pt>
    <dgm:pt modelId="{2DAF71C3-76F5-4F1D-88E0-453C9F1AB445}" type="sibTrans" cxnId="{EC946E9F-F51A-4F09-A301-6A1CA19D5C70}">
      <dgm:prSet/>
      <dgm:spPr/>
      <dgm:t>
        <a:bodyPr/>
        <a:lstStyle/>
        <a:p>
          <a:endParaRPr lang="en-US"/>
        </a:p>
      </dgm:t>
    </dgm:pt>
    <dgm:pt modelId="{F64D59C5-3906-4420-B5CC-1B95D624E3B8}" type="pres">
      <dgm:prSet presAssocID="{F6740DCA-B74E-4400-9747-4230E1C3C8CE}" presName="Name0" presStyleCnt="0">
        <dgm:presLayoutVars>
          <dgm:dir/>
          <dgm:animLvl val="lvl"/>
          <dgm:resizeHandles val="exact"/>
        </dgm:presLayoutVars>
      </dgm:prSet>
      <dgm:spPr/>
    </dgm:pt>
    <dgm:pt modelId="{77B53C49-B13C-454D-BB72-EC00DB08C850}" type="pres">
      <dgm:prSet presAssocID="{F0FD4D8C-DB58-42C4-9AB3-4026610F3F7D}" presName="composite" presStyleCnt="0"/>
      <dgm:spPr/>
    </dgm:pt>
    <dgm:pt modelId="{194B1F2D-F48A-4697-9D48-AF7A9B6B38AE}" type="pres">
      <dgm:prSet presAssocID="{F0FD4D8C-DB58-42C4-9AB3-4026610F3F7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7059DA2-4151-4C15-A72A-09A9C0819EFC}" type="pres">
      <dgm:prSet presAssocID="{F0FD4D8C-DB58-42C4-9AB3-4026610F3F7D}" presName="desTx" presStyleLbl="alignAccFollowNode1" presStyleIdx="0" presStyleCnt="2">
        <dgm:presLayoutVars>
          <dgm:bulletEnabled val="1"/>
        </dgm:presLayoutVars>
      </dgm:prSet>
      <dgm:spPr/>
    </dgm:pt>
    <dgm:pt modelId="{95A4EF55-4311-4803-B54B-3D850FECD49F}" type="pres">
      <dgm:prSet presAssocID="{39EA7D7A-2E37-4D1E-AB35-FD154E0E8FAC}" presName="space" presStyleCnt="0"/>
      <dgm:spPr/>
    </dgm:pt>
    <dgm:pt modelId="{7A5FC505-9987-43D7-9029-83A70B89D8C9}" type="pres">
      <dgm:prSet presAssocID="{92738C77-1E10-4C6B-876F-1A17D390565C}" presName="composite" presStyleCnt="0"/>
      <dgm:spPr/>
    </dgm:pt>
    <dgm:pt modelId="{AB70565A-70FF-46A8-B802-D2FA2FD35EC7}" type="pres">
      <dgm:prSet presAssocID="{92738C77-1E10-4C6B-876F-1A17D390565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93D1A3B-E858-44EE-913D-5F8F426CDA65}" type="pres">
      <dgm:prSet presAssocID="{92738C77-1E10-4C6B-876F-1A17D390565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77C3715-774C-48C6-B033-60A266763F62}" type="presOf" srcId="{F6740DCA-B74E-4400-9747-4230E1C3C8CE}" destId="{F64D59C5-3906-4420-B5CC-1B95D624E3B8}" srcOrd="0" destOrd="0" presId="urn:microsoft.com/office/officeart/2005/8/layout/hList1"/>
    <dgm:cxn modelId="{956C2F31-A8E0-4250-8477-489CBE5AB2E3}" srcId="{F0FD4D8C-DB58-42C4-9AB3-4026610F3F7D}" destId="{C0C006AF-BE8F-4880-85C7-594802382A4A}" srcOrd="1" destOrd="0" parTransId="{B2434DC9-AA7C-4C0F-8E81-B197517CED3B}" sibTransId="{94502041-70DC-4E5B-AD2F-D1A07B9827DA}"/>
    <dgm:cxn modelId="{EDB4AB38-1578-4580-AF8F-EB50657C6406}" type="presOf" srcId="{C0C006AF-BE8F-4880-85C7-594802382A4A}" destId="{67059DA2-4151-4C15-A72A-09A9C0819EFC}" srcOrd="0" destOrd="1" presId="urn:microsoft.com/office/officeart/2005/8/layout/hList1"/>
    <dgm:cxn modelId="{C7372A43-D975-48E7-971F-B7BEB650E69F}" type="presOf" srcId="{0255DC4A-DF5C-4BC3-BEE4-D9E675E982B7}" destId="{B93D1A3B-E858-44EE-913D-5F8F426CDA65}" srcOrd="0" destOrd="0" presId="urn:microsoft.com/office/officeart/2005/8/layout/hList1"/>
    <dgm:cxn modelId="{85EE064C-7D99-4A53-86FA-E41E2050EBE4}" srcId="{F6740DCA-B74E-4400-9747-4230E1C3C8CE}" destId="{F0FD4D8C-DB58-42C4-9AB3-4026610F3F7D}" srcOrd="0" destOrd="0" parTransId="{197C92FF-D21B-4358-A4CE-BE4CE66EC251}" sibTransId="{39EA7D7A-2E37-4D1E-AB35-FD154E0E8FAC}"/>
    <dgm:cxn modelId="{8212D797-1EBE-44C8-9E22-35AD07DB52F2}" type="presOf" srcId="{1F5EF3BF-847B-4FEE-AF5D-12B75BD3D33A}" destId="{67059DA2-4151-4C15-A72A-09A9C0819EFC}" srcOrd="0" destOrd="0" presId="urn:microsoft.com/office/officeart/2005/8/layout/hList1"/>
    <dgm:cxn modelId="{EC946E9F-F51A-4F09-A301-6A1CA19D5C70}" srcId="{92738C77-1E10-4C6B-876F-1A17D390565C}" destId="{F84F0DAB-66B1-41E2-AD33-BE60D34E5769}" srcOrd="1" destOrd="0" parTransId="{575487A3-832D-42D0-A461-D43D9127ABE1}" sibTransId="{2DAF71C3-76F5-4F1D-88E0-453C9F1AB445}"/>
    <dgm:cxn modelId="{D2C6D8A4-BC3A-4C5F-BB2F-422B3980F069}" srcId="{F6740DCA-B74E-4400-9747-4230E1C3C8CE}" destId="{92738C77-1E10-4C6B-876F-1A17D390565C}" srcOrd="1" destOrd="0" parTransId="{52586FBE-72B6-4903-8C91-8201B2EE4D63}" sibTransId="{9057BA5A-55E5-41EC-8E34-968619BE3FE5}"/>
    <dgm:cxn modelId="{F61B2AA5-3BFC-4329-AE19-48CC0A75C76F}" type="presOf" srcId="{92738C77-1E10-4C6B-876F-1A17D390565C}" destId="{AB70565A-70FF-46A8-B802-D2FA2FD35EC7}" srcOrd="0" destOrd="0" presId="urn:microsoft.com/office/officeart/2005/8/layout/hList1"/>
    <dgm:cxn modelId="{87B8DDA5-D743-4492-9B21-9424E37B51A8}" type="presOf" srcId="{F84F0DAB-66B1-41E2-AD33-BE60D34E5769}" destId="{B93D1A3B-E858-44EE-913D-5F8F426CDA65}" srcOrd="0" destOrd="1" presId="urn:microsoft.com/office/officeart/2005/8/layout/hList1"/>
    <dgm:cxn modelId="{6BD562AF-7F34-4159-AE8E-6D05EB189209}" srcId="{92738C77-1E10-4C6B-876F-1A17D390565C}" destId="{0255DC4A-DF5C-4BC3-BEE4-D9E675E982B7}" srcOrd="0" destOrd="0" parTransId="{53570F7E-E368-497B-A0D9-F2DC0F96D619}" sibTransId="{629B9927-6F70-4EEB-A40B-D22E858D070C}"/>
    <dgm:cxn modelId="{1B7CD6B3-D24C-4D32-9677-ED7C80E96C7A}" type="presOf" srcId="{F0FD4D8C-DB58-42C4-9AB3-4026610F3F7D}" destId="{194B1F2D-F48A-4697-9D48-AF7A9B6B38AE}" srcOrd="0" destOrd="0" presId="urn:microsoft.com/office/officeart/2005/8/layout/hList1"/>
    <dgm:cxn modelId="{2647C2BA-CC76-4481-99CC-B30900B37B2F}" srcId="{F0FD4D8C-DB58-42C4-9AB3-4026610F3F7D}" destId="{1F5EF3BF-847B-4FEE-AF5D-12B75BD3D33A}" srcOrd="0" destOrd="0" parTransId="{E5CEBED3-BAB5-44F6-A9C0-3926FB75BCB3}" sibTransId="{3379C548-E07A-409B-B1F6-F4BC2F3C2A51}"/>
    <dgm:cxn modelId="{17A8F4C5-4242-4490-95D2-4DF95CD8D36E}" type="presParOf" srcId="{F64D59C5-3906-4420-B5CC-1B95D624E3B8}" destId="{77B53C49-B13C-454D-BB72-EC00DB08C850}" srcOrd="0" destOrd="0" presId="urn:microsoft.com/office/officeart/2005/8/layout/hList1"/>
    <dgm:cxn modelId="{617E580C-1F5F-437B-88F5-6FB95B48A412}" type="presParOf" srcId="{77B53C49-B13C-454D-BB72-EC00DB08C850}" destId="{194B1F2D-F48A-4697-9D48-AF7A9B6B38AE}" srcOrd="0" destOrd="0" presId="urn:microsoft.com/office/officeart/2005/8/layout/hList1"/>
    <dgm:cxn modelId="{E9C48860-B01B-4C61-8115-FD167434723A}" type="presParOf" srcId="{77B53C49-B13C-454D-BB72-EC00DB08C850}" destId="{67059DA2-4151-4C15-A72A-09A9C0819EFC}" srcOrd="1" destOrd="0" presId="urn:microsoft.com/office/officeart/2005/8/layout/hList1"/>
    <dgm:cxn modelId="{E77B7E7D-CC0A-4EB8-AAC8-6DFC3DFF70C4}" type="presParOf" srcId="{F64D59C5-3906-4420-B5CC-1B95D624E3B8}" destId="{95A4EF55-4311-4803-B54B-3D850FECD49F}" srcOrd="1" destOrd="0" presId="urn:microsoft.com/office/officeart/2005/8/layout/hList1"/>
    <dgm:cxn modelId="{A847BE28-BFD0-474C-B68B-B79067C95B81}" type="presParOf" srcId="{F64D59C5-3906-4420-B5CC-1B95D624E3B8}" destId="{7A5FC505-9987-43D7-9029-83A70B89D8C9}" srcOrd="2" destOrd="0" presId="urn:microsoft.com/office/officeart/2005/8/layout/hList1"/>
    <dgm:cxn modelId="{68AE4211-C108-4673-AC76-7A9CF16F8368}" type="presParOf" srcId="{7A5FC505-9987-43D7-9029-83A70B89D8C9}" destId="{AB70565A-70FF-46A8-B802-D2FA2FD35EC7}" srcOrd="0" destOrd="0" presId="urn:microsoft.com/office/officeart/2005/8/layout/hList1"/>
    <dgm:cxn modelId="{886E0B23-1B6D-4445-8DD1-92A00A6A5C2B}" type="presParOf" srcId="{7A5FC505-9987-43D7-9029-83A70B89D8C9}" destId="{B93D1A3B-E858-44EE-913D-5F8F426CDA6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DM-Electron Scattering 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Materials Project &amp; Big Data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Results!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solidFill>
            <a:srgbClr val="2683C6">
              <a:lumMod val="75000"/>
            </a:srgbClr>
          </a:solidFill>
        </a:ln>
        <a:effectLst/>
      </dgm:spPr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DM-Electron Scattering 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Materials Project &amp; Big Data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Results!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gm:spPr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solidFill>
            <a:srgbClr val="2683C6">
              <a:lumMod val="75000"/>
            </a:srgbClr>
          </a:solidFill>
        </a:ln>
        <a:effectLst/>
      </dgm:spPr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6740DCA-B74E-4400-9747-4230E1C3C8C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FD4D8C-DB58-42C4-9AB3-4026610F3F7D}">
      <dgm:prSet phldrT="[Text]"/>
      <dgm:spPr/>
      <dgm:t>
        <a:bodyPr/>
        <a:lstStyle/>
        <a:p>
          <a:r>
            <a:rPr lang="en-US" dirty="0"/>
            <a:t>Acoustic Phonons</a:t>
          </a:r>
        </a:p>
      </dgm:t>
    </dgm:pt>
    <dgm:pt modelId="{197C92FF-D21B-4358-A4CE-BE4CE66EC251}" type="parTrans" cxnId="{85EE064C-7D99-4A53-86FA-E41E2050EBE4}">
      <dgm:prSet/>
      <dgm:spPr/>
      <dgm:t>
        <a:bodyPr/>
        <a:lstStyle/>
        <a:p>
          <a:endParaRPr lang="en-US"/>
        </a:p>
      </dgm:t>
    </dgm:pt>
    <dgm:pt modelId="{39EA7D7A-2E37-4D1E-AB35-FD154E0E8FAC}" type="sibTrans" cxnId="{85EE064C-7D99-4A53-86FA-E41E2050EBE4}">
      <dgm:prSet/>
      <dgm:spPr/>
      <dgm:t>
        <a:bodyPr/>
        <a:lstStyle/>
        <a:p>
          <a:endParaRPr lang="en-US"/>
        </a:p>
      </dgm:t>
    </dgm:pt>
    <dgm:pt modelId="{1F5EF3BF-847B-4FEE-AF5D-12B75BD3D33A}">
      <dgm:prSet phldrT="[Text]"/>
      <dgm:spPr>
        <a:blipFill>
          <a:blip xmlns:r="http://schemas.openxmlformats.org/officeDocument/2006/relationships" r:embed="rId1"/>
          <a:stretch>
            <a:fillRect l="-1966" t="-25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5CEBED3-BAB5-44F6-A9C0-3926FB75BCB3}" type="parTrans" cxnId="{2647C2BA-CC76-4481-99CC-B30900B37B2F}">
      <dgm:prSet/>
      <dgm:spPr/>
      <dgm:t>
        <a:bodyPr/>
        <a:lstStyle/>
        <a:p>
          <a:endParaRPr lang="en-US"/>
        </a:p>
      </dgm:t>
    </dgm:pt>
    <dgm:pt modelId="{3379C548-E07A-409B-B1F6-F4BC2F3C2A51}" type="sibTrans" cxnId="{2647C2BA-CC76-4481-99CC-B30900B37B2F}">
      <dgm:prSet/>
      <dgm:spPr/>
      <dgm:t>
        <a:bodyPr/>
        <a:lstStyle/>
        <a:p>
          <a:endParaRPr lang="en-US"/>
        </a:p>
      </dgm:t>
    </dgm:pt>
    <dgm:pt modelId="{C0C006AF-BE8F-4880-85C7-594802382A4A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B2434DC9-AA7C-4C0F-8E81-B197517CED3B}" type="parTrans" cxnId="{956C2F31-A8E0-4250-8477-489CBE5AB2E3}">
      <dgm:prSet/>
      <dgm:spPr/>
      <dgm:t>
        <a:bodyPr/>
        <a:lstStyle/>
        <a:p>
          <a:endParaRPr lang="en-US"/>
        </a:p>
      </dgm:t>
    </dgm:pt>
    <dgm:pt modelId="{94502041-70DC-4E5B-AD2F-D1A07B9827DA}" type="sibTrans" cxnId="{956C2F31-A8E0-4250-8477-489CBE5AB2E3}">
      <dgm:prSet/>
      <dgm:spPr/>
      <dgm:t>
        <a:bodyPr/>
        <a:lstStyle/>
        <a:p>
          <a:endParaRPr lang="en-US"/>
        </a:p>
      </dgm:t>
    </dgm:pt>
    <dgm:pt modelId="{92738C77-1E10-4C6B-876F-1A17D390565C}">
      <dgm:prSet phldrT="[Text]"/>
      <dgm:spPr/>
      <dgm:t>
        <a:bodyPr/>
        <a:lstStyle/>
        <a:p>
          <a:r>
            <a:rPr lang="en-US" dirty="0"/>
            <a:t>Optical Phonons</a:t>
          </a:r>
        </a:p>
      </dgm:t>
    </dgm:pt>
    <dgm:pt modelId="{52586FBE-72B6-4903-8C91-8201B2EE4D63}" type="parTrans" cxnId="{D2C6D8A4-BC3A-4C5F-BB2F-422B3980F069}">
      <dgm:prSet/>
      <dgm:spPr/>
      <dgm:t>
        <a:bodyPr/>
        <a:lstStyle/>
        <a:p>
          <a:endParaRPr lang="en-US"/>
        </a:p>
      </dgm:t>
    </dgm:pt>
    <dgm:pt modelId="{9057BA5A-55E5-41EC-8E34-968619BE3FE5}" type="sibTrans" cxnId="{D2C6D8A4-BC3A-4C5F-BB2F-422B3980F069}">
      <dgm:prSet/>
      <dgm:spPr/>
      <dgm:t>
        <a:bodyPr/>
        <a:lstStyle/>
        <a:p>
          <a:endParaRPr lang="en-US"/>
        </a:p>
      </dgm:t>
    </dgm:pt>
    <dgm:pt modelId="{0255DC4A-DF5C-4BC3-BEE4-D9E675E982B7}">
      <dgm:prSet phldrT="[Text]"/>
      <dgm:spPr/>
      <dgm:t>
        <a:bodyPr/>
        <a:lstStyle/>
        <a:p>
          <a:r>
            <a:rPr lang="en-US" dirty="0"/>
            <a:t>Out of phase motion of the lattice atoms</a:t>
          </a:r>
        </a:p>
      </dgm:t>
    </dgm:pt>
    <dgm:pt modelId="{53570F7E-E368-497B-A0D9-F2DC0F96D619}" type="parTrans" cxnId="{6BD562AF-7F34-4159-AE8E-6D05EB189209}">
      <dgm:prSet/>
      <dgm:spPr/>
      <dgm:t>
        <a:bodyPr/>
        <a:lstStyle/>
        <a:p>
          <a:endParaRPr lang="en-US"/>
        </a:p>
      </dgm:t>
    </dgm:pt>
    <dgm:pt modelId="{629B9927-6F70-4EEB-A40B-D22E858D070C}" type="sibTrans" cxnId="{6BD562AF-7F34-4159-AE8E-6D05EB189209}">
      <dgm:prSet/>
      <dgm:spPr/>
      <dgm:t>
        <a:bodyPr/>
        <a:lstStyle/>
        <a:p>
          <a:endParaRPr lang="en-US"/>
        </a:p>
      </dgm:t>
    </dgm:pt>
    <dgm:pt modelId="{F84F0DAB-66B1-41E2-AD33-BE60D34E5769}">
      <dgm:prSet phldrT="[Text]"/>
      <dgm:spPr/>
      <dgm:t>
        <a:bodyPr/>
        <a:lstStyle/>
        <a:p>
          <a:r>
            <a:rPr lang="en-US" dirty="0"/>
            <a:t>If material is polar, couples to EM field</a:t>
          </a:r>
        </a:p>
      </dgm:t>
    </dgm:pt>
    <dgm:pt modelId="{575487A3-832D-42D0-A461-D43D9127ABE1}" type="parTrans" cxnId="{EC946E9F-F51A-4F09-A301-6A1CA19D5C70}">
      <dgm:prSet/>
      <dgm:spPr/>
      <dgm:t>
        <a:bodyPr/>
        <a:lstStyle/>
        <a:p>
          <a:endParaRPr lang="en-US"/>
        </a:p>
      </dgm:t>
    </dgm:pt>
    <dgm:pt modelId="{2DAF71C3-76F5-4F1D-88E0-453C9F1AB445}" type="sibTrans" cxnId="{EC946E9F-F51A-4F09-A301-6A1CA19D5C70}">
      <dgm:prSet/>
      <dgm:spPr/>
      <dgm:t>
        <a:bodyPr/>
        <a:lstStyle/>
        <a:p>
          <a:endParaRPr lang="en-US"/>
        </a:p>
      </dgm:t>
    </dgm:pt>
    <dgm:pt modelId="{F64D59C5-3906-4420-B5CC-1B95D624E3B8}" type="pres">
      <dgm:prSet presAssocID="{F6740DCA-B74E-4400-9747-4230E1C3C8CE}" presName="Name0" presStyleCnt="0">
        <dgm:presLayoutVars>
          <dgm:dir/>
          <dgm:animLvl val="lvl"/>
          <dgm:resizeHandles val="exact"/>
        </dgm:presLayoutVars>
      </dgm:prSet>
      <dgm:spPr/>
    </dgm:pt>
    <dgm:pt modelId="{77B53C49-B13C-454D-BB72-EC00DB08C850}" type="pres">
      <dgm:prSet presAssocID="{F0FD4D8C-DB58-42C4-9AB3-4026610F3F7D}" presName="composite" presStyleCnt="0"/>
      <dgm:spPr/>
    </dgm:pt>
    <dgm:pt modelId="{194B1F2D-F48A-4697-9D48-AF7A9B6B38AE}" type="pres">
      <dgm:prSet presAssocID="{F0FD4D8C-DB58-42C4-9AB3-4026610F3F7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7059DA2-4151-4C15-A72A-09A9C0819EFC}" type="pres">
      <dgm:prSet presAssocID="{F0FD4D8C-DB58-42C4-9AB3-4026610F3F7D}" presName="desTx" presStyleLbl="alignAccFollowNode1" presStyleIdx="0" presStyleCnt="2">
        <dgm:presLayoutVars>
          <dgm:bulletEnabled val="1"/>
        </dgm:presLayoutVars>
      </dgm:prSet>
      <dgm:spPr/>
    </dgm:pt>
    <dgm:pt modelId="{95A4EF55-4311-4803-B54B-3D850FECD49F}" type="pres">
      <dgm:prSet presAssocID="{39EA7D7A-2E37-4D1E-AB35-FD154E0E8FAC}" presName="space" presStyleCnt="0"/>
      <dgm:spPr/>
    </dgm:pt>
    <dgm:pt modelId="{7A5FC505-9987-43D7-9029-83A70B89D8C9}" type="pres">
      <dgm:prSet presAssocID="{92738C77-1E10-4C6B-876F-1A17D390565C}" presName="composite" presStyleCnt="0"/>
      <dgm:spPr/>
    </dgm:pt>
    <dgm:pt modelId="{AB70565A-70FF-46A8-B802-D2FA2FD35EC7}" type="pres">
      <dgm:prSet presAssocID="{92738C77-1E10-4C6B-876F-1A17D390565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93D1A3B-E858-44EE-913D-5F8F426CDA65}" type="pres">
      <dgm:prSet presAssocID="{92738C77-1E10-4C6B-876F-1A17D390565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77C3715-774C-48C6-B033-60A266763F62}" type="presOf" srcId="{F6740DCA-B74E-4400-9747-4230E1C3C8CE}" destId="{F64D59C5-3906-4420-B5CC-1B95D624E3B8}" srcOrd="0" destOrd="0" presId="urn:microsoft.com/office/officeart/2005/8/layout/hList1"/>
    <dgm:cxn modelId="{956C2F31-A8E0-4250-8477-489CBE5AB2E3}" srcId="{F0FD4D8C-DB58-42C4-9AB3-4026610F3F7D}" destId="{C0C006AF-BE8F-4880-85C7-594802382A4A}" srcOrd="1" destOrd="0" parTransId="{B2434DC9-AA7C-4C0F-8E81-B197517CED3B}" sibTransId="{94502041-70DC-4E5B-AD2F-D1A07B9827DA}"/>
    <dgm:cxn modelId="{EDB4AB38-1578-4580-AF8F-EB50657C6406}" type="presOf" srcId="{C0C006AF-BE8F-4880-85C7-594802382A4A}" destId="{67059DA2-4151-4C15-A72A-09A9C0819EFC}" srcOrd="0" destOrd="1" presId="urn:microsoft.com/office/officeart/2005/8/layout/hList1"/>
    <dgm:cxn modelId="{C7372A43-D975-48E7-971F-B7BEB650E69F}" type="presOf" srcId="{0255DC4A-DF5C-4BC3-BEE4-D9E675E982B7}" destId="{B93D1A3B-E858-44EE-913D-5F8F426CDA65}" srcOrd="0" destOrd="0" presId="urn:microsoft.com/office/officeart/2005/8/layout/hList1"/>
    <dgm:cxn modelId="{85EE064C-7D99-4A53-86FA-E41E2050EBE4}" srcId="{F6740DCA-B74E-4400-9747-4230E1C3C8CE}" destId="{F0FD4D8C-DB58-42C4-9AB3-4026610F3F7D}" srcOrd="0" destOrd="0" parTransId="{197C92FF-D21B-4358-A4CE-BE4CE66EC251}" sibTransId="{39EA7D7A-2E37-4D1E-AB35-FD154E0E8FAC}"/>
    <dgm:cxn modelId="{8212D797-1EBE-44C8-9E22-35AD07DB52F2}" type="presOf" srcId="{1F5EF3BF-847B-4FEE-AF5D-12B75BD3D33A}" destId="{67059DA2-4151-4C15-A72A-09A9C0819EFC}" srcOrd="0" destOrd="0" presId="urn:microsoft.com/office/officeart/2005/8/layout/hList1"/>
    <dgm:cxn modelId="{EC946E9F-F51A-4F09-A301-6A1CA19D5C70}" srcId="{92738C77-1E10-4C6B-876F-1A17D390565C}" destId="{F84F0DAB-66B1-41E2-AD33-BE60D34E5769}" srcOrd="1" destOrd="0" parTransId="{575487A3-832D-42D0-A461-D43D9127ABE1}" sibTransId="{2DAF71C3-76F5-4F1D-88E0-453C9F1AB445}"/>
    <dgm:cxn modelId="{D2C6D8A4-BC3A-4C5F-BB2F-422B3980F069}" srcId="{F6740DCA-B74E-4400-9747-4230E1C3C8CE}" destId="{92738C77-1E10-4C6B-876F-1A17D390565C}" srcOrd="1" destOrd="0" parTransId="{52586FBE-72B6-4903-8C91-8201B2EE4D63}" sibTransId="{9057BA5A-55E5-41EC-8E34-968619BE3FE5}"/>
    <dgm:cxn modelId="{F61B2AA5-3BFC-4329-AE19-48CC0A75C76F}" type="presOf" srcId="{92738C77-1E10-4C6B-876F-1A17D390565C}" destId="{AB70565A-70FF-46A8-B802-D2FA2FD35EC7}" srcOrd="0" destOrd="0" presId="urn:microsoft.com/office/officeart/2005/8/layout/hList1"/>
    <dgm:cxn modelId="{87B8DDA5-D743-4492-9B21-9424E37B51A8}" type="presOf" srcId="{F84F0DAB-66B1-41E2-AD33-BE60D34E5769}" destId="{B93D1A3B-E858-44EE-913D-5F8F426CDA65}" srcOrd="0" destOrd="1" presId="urn:microsoft.com/office/officeart/2005/8/layout/hList1"/>
    <dgm:cxn modelId="{6BD562AF-7F34-4159-AE8E-6D05EB189209}" srcId="{92738C77-1E10-4C6B-876F-1A17D390565C}" destId="{0255DC4A-DF5C-4BC3-BEE4-D9E675E982B7}" srcOrd="0" destOrd="0" parTransId="{53570F7E-E368-497B-A0D9-F2DC0F96D619}" sibTransId="{629B9927-6F70-4EEB-A40B-D22E858D070C}"/>
    <dgm:cxn modelId="{1B7CD6B3-D24C-4D32-9677-ED7C80E96C7A}" type="presOf" srcId="{F0FD4D8C-DB58-42C4-9AB3-4026610F3F7D}" destId="{194B1F2D-F48A-4697-9D48-AF7A9B6B38AE}" srcOrd="0" destOrd="0" presId="urn:microsoft.com/office/officeart/2005/8/layout/hList1"/>
    <dgm:cxn modelId="{2647C2BA-CC76-4481-99CC-B30900B37B2F}" srcId="{F0FD4D8C-DB58-42C4-9AB3-4026610F3F7D}" destId="{1F5EF3BF-847B-4FEE-AF5D-12B75BD3D33A}" srcOrd="0" destOrd="0" parTransId="{E5CEBED3-BAB5-44F6-A9C0-3926FB75BCB3}" sibTransId="{3379C548-E07A-409B-B1F6-F4BC2F3C2A51}"/>
    <dgm:cxn modelId="{17A8F4C5-4242-4490-95D2-4DF95CD8D36E}" type="presParOf" srcId="{F64D59C5-3906-4420-B5CC-1B95D624E3B8}" destId="{77B53C49-B13C-454D-BB72-EC00DB08C850}" srcOrd="0" destOrd="0" presId="urn:microsoft.com/office/officeart/2005/8/layout/hList1"/>
    <dgm:cxn modelId="{617E580C-1F5F-437B-88F5-6FB95B48A412}" type="presParOf" srcId="{77B53C49-B13C-454D-BB72-EC00DB08C850}" destId="{194B1F2D-F48A-4697-9D48-AF7A9B6B38AE}" srcOrd="0" destOrd="0" presId="urn:microsoft.com/office/officeart/2005/8/layout/hList1"/>
    <dgm:cxn modelId="{E9C48860-B01B-4C61-8115-FD167434723A}" type="presParOf" srcId="{77B53C49-B13C-454D-BB72-EC00DB08C850}" destId="{67059DA2-4151-4C15-A72A-09A9C0819EFC}" srcOrd="1" destOrd="0" presId="urn:microsoft.com/office/officeart/2005/8/layout/hList1"/>
    <dgm:cxn modelId="{E77B7E7D-CC0A-4EB8-AAC8-6DFC3DFF70C4}" type="presParOf" srcId="{F64D59C5-3906-4420-B5CC-1B95D624E3B8}" destId="{95A4EF55-4311-4803-B54B-3D850FECD49F}" srcOrd="1" destOrd="0" presId="urn:microsoft.com/office/officeart/2005/8/layout/hList1"/>
    <dgm:cxn modelId="{A847BE28-BFD0-474C-B68B-B79067C95B81}" type="presParOf" srcId="{F64D59C5-3906-4420-B5CC-1B95D624E3B8}" destId="{7A5FC505-9987-43D7-9029-83A70B89D8C9}" srcOrd="2" destOrd="0" presId="urn:microsoft.com/office/officeart/2005/8/layout/hList1"/>
    <dgm:cxn modelId="{68AE4211-C108-4673-AC76-7A9CF16F8368}" type="presParOf" srcId="{7A5FC505-9987-43D7-9029-83A70B89D8C9}" destId="{AB70565A-70FF-46A8-B802-D2FA2FD35EC7}" srcOrd="0" destOrd="0" presId="urn:microsoft.com/office/officeart/2005/8/layout/hList1"/>
    <dgm:cxn modelId="{886E0B23-1B6D-4445-8DD1-92A00A6A5C2B}" type="presParOf" srcId="{7A5FC505-9987-43D7-9029-83A70B89D8C9}" destId="{B93D1A3B-E858-44EE-913D-5F8F426CDA6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DM-Electron Scattering 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Materials Project &amp; Big Data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Results!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gm:spPr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gm:spPr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solidFill>
            <a:schemeClr val="accent2">
              <a:lumMod val="75000"/>
            </a:schemeClr>
          </a:solidFill>
        </a:ln>
        <a:effectLst/>
      </dgm:spPr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FA7280-AF90-4FA0-9749-14784D58DD3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0BDE4D-5342-4139-9212-787CF928B114}">
      <dgm:prSet/>
      <dgm:spPr/>
      <dgm:t>
        <a:bodyPr/>
        <a:lstStyle/>
        <a:p>
          <a:r>
            <a:rPr lang="en-US" dirty="0"/>
            <a:t>We’ve performed the first high-throughput materials search for dark matter direct detection based on the dielectric properties of the materials (material informatics)</a:t>
          </a:r>
        </a:p>
      </dgm:t>
    </dgm:pt>
    <dgm:pt modelId="{1054B948-5512-4925-84E7-448C988FE9B3}" type="parTrans" cxnId="{DEFE1E5F-FC81-46AC-8F3A-CBF451E4EBBB}">
      <dgm:prSet/>
      <dgm:spPr/>
      <dgm:t>
        <a:bodyPr/>
        <a:lstStyle/>
        <a:p>
          <a:endParaRPr lang="en-US"/>
        </a:p>
      </dgm:t>
    </dgm:pt>
    <dgm:pt modelId="{CEDF5DF0-F65B-417D-974C-26B7E77C1A30}" type="sibTrans" cxnId="{DEFE1E5F-FC81-46AC-8F3A-CBF451E4EBBB}">
      <dgm:prSet/>
      <dgm:spPr/>
      <dgm:t>
        <a:bodyPr/>
        <a:lstStyle/>
        <a:p>
          <a:endParaRPr lang="en-US"/>
        </a:p>
      </dgm:t>
    </dgm:pt>
    <dgm:pt modelId="{1E6BF274-93F3-4383-B941-C60874D8ADFD}">
      <dgm:prSet/>
      <dgm:spPr/>
      <dgm:t>
        <a:bodyPr/>
        <a:lstStyle/>
        <a:p>
          <a:r>
            <a:rPr lang="en-US" dirty="0"/>
            <a:t>We utilized a model of the electron – DM scattering rate which correctly accounts for electron screening and depends on the particular material’s dielectric tensor</a:t>
          </a:r>
        </a:p>
      </dgm:t>
    </dgm:pt>
    <dgm:pt modelId="{A39067A3-35F3-4DD5-93E6-DC201777D883}" type="parTrans" cxnId="{EF3E0BBE-6FF7-4C0A-8CC9-4D80AE0054A5}">
      <dgm:prSet/>
      <dgm:spPr/>
      <dgm:t>
        <a:bodyPr/>
        <a:lstStyle/>
        <a:p>
          <a:endParaRPr lang="en-US"/>
        </a:p>
      </dgm:t>
    </dgm:pt>
    <dgm:pt modelId="{D0D94D95-D631-48FC-AF8A-47EBE188B364}" type="sibTrans" cxnId="{EF3E0BBE-6FF7-4C0A-8CC9-4D80AE0054A5}">
      <dgm:prSet/>
      <dgm:spPr/>
      <dgm:t>
        <a:bodyPr/>
        <a:lstStyle/>
        <a:p>
          <a:endParaRPr lang="en-US"/>
        </a:p>
      </dgm:t>
    </dgm:pt>
    <dgm:pt modelId="{BD0DB787-33E1-4AAE-8833-588AC5E1315B}">
      <dgm:prSet/>
      <dgm:spPr/>
      <dgm:t>
        <a:bodyPr/>
        <a:lstStyle/>
        <a:p>
          <a:r>
            <a:rPr lang="en-US" dirty="0"/>
            <a:t>We took dielectric tensor data from the Materials Project and modeled each material via a sum of Drude-Lindhard dielectric functions in order to approximate momentum dependence </a:t>
          </a:r>
        </a:p>
      </dgm:t>
    </dgm:pt>
    <dgm:pt modelId="{80A7419A-3705-4259-9E2B-2CEDF229D0F4}" type="parTrans" cxnId="{861D3312-4B7E-4FAA-BA8E-D7EE293F3FE4}">
      <dgm:prSet/>
      <dgm:spPr/>
      <dgm:t>
        <a:bodyPr/>
        <a:lstStyle/>
        <a:p>
          <a:endParaRPr lang="en-US"/>
        </a:p>
      </dgm:t>
    </dgm:pt>
    <dgm:pt modelId="{BDDFBD47-9229-4C6D-9FAA-02F3481616B5}" type="sibTrans" cxnId="{861D3312-4B7E-4FAA-BA8E-D7EE293F3FE4}">
      <dgm:prSet/>
      <dgm:spPr/>
      <dgm:t>
        <a:bodyPr/>
        <a:lstStyle/>
        <a:p>
          <a:endParaRPr lang="en-US"/>
        </a:p>
      </dgm:t>
    </dgm:pt>
    <dgm:pt modelId="{7BF92445-3DE3-4FA2-AEC6-4FFE29DFA2A1}">
      <dgm:prSet/>
      <dgm:spPr/>
      <dgm:t>
        <a:bodyPr/>
        <a:lstStyle/>
        <a:p>
          <a:r>
            <a:rPr lang="en-US" dirty="0"/>
            <a:t>We show the top three materials in many energy bands for absorption and scattering with both heavy and light mediators. We also show daily modulation for several exceptional materials. </a:t>
          </a:r>
        </a:p>
      </dgm:t>
    </dgm:pt>
    <dgm:pt modelId="{299F6A2F-FB9E-4E39-BC4D-D929133680A9}" type="parTrans" cxnId="{022EA181-6981-4EB8-BDE3-3E1E09C61D3B}">
      <dgm:prSet/>
      <dgm:spPr/>
      <dgm:t>
        <a:bodyPr/>
        <a:lstStyle/>
        <a:p>
          <a:endParaRPr lang="en-US"/>
        </a:p>
      </dgm:t>
    </dgm:pt>
    <dgm:pt modelId="{540B0015-0D4B-41B2-A7B4-AE05B3E8486F}" type="sibTrans" cxnId="{022EA181-6981-4EB8-BDE3-3E1E09C61D3B}">
      <dgm:prSet/>
      <dgm:spPr/>
      <dgm:t>
        <a:bodyPr/>
        <a:lstStyle/>
        <a:p>
          <a:endParaRPr lang="en-US"/>
        </a:p>
      </dgm:t>
    </dgm:pt>
    <dgm:pt modelId="{2CB4AD18-F0A0-4270-8F30-7F29FB76E9C4}" type="pres">
      <dgm:prSet presAssocID="{87FA7280-AF90-4FA0-9749-14784D58DD3E}" presName="vert0" presStyleCnt="0">
        <dgm:presLayoutVars>
          <dgm:dir/>
          <dgm:animOne val="branch"/>
          <dgm:animLvl val="lvl"/>
        </dgm:presLayoutVars>
      </dgm:prSet>
      <dgm:spPr/>
    </dgm:pt>
    <dgm:pt modelId="{0D581700-096D-46CD-83B1-6C7DAF879980}" type="pres">
      <dgm:prSet presAssocID="{240BDE4D-5342-4139-9212-787CF928B114}" presName="thickLine" presStyleLbl="alignNode1" presStyleIdx="0" presStyleCnt="4"/>
      <dgm:spPr/>
    </dgm:pt>
    <dgm:pt modelId="{7D73FE2D-2A82-4B65-95B8-00F9C41671C9}" type="pres">
      <dgm:prSet presAssocID="{240BDE4D-5342-4139-9212-787CF928B114}" presName="horz1" presStyleCnt="0"/>
      <dgm:spPr/>
    </dgm:pt>
    <dgm:pt modelId="{1AA1C86C-8526-40BD-9CEF-20D10DAF7114}" type="pres">
      <dgm:prSet presAssocID="{240BDE4D-5342-4139-9212-787CF928B114}" presName="tx1" presStyleLbl="revTx" presStyleIdx="0" presStyleCnt="4"/>
      <dgm:spPr/>
    </dgm:pt>
    <dgm:pt modelId="{A74F7DAD-90D9-4832-BFBB-A24D25125B25}" type="pres">
      <dgm:prSet presAssocID="{240BDE4D-5342-4139-9212-787CF928B114}" presName="vert1" presStyleCnt="0"/>
      <dgm:spPr/>
    </dgm:pt>
    <dgm:pt modelId="{BFAAE574-3D91-49CB-865A-B3D21334201E}" type="pres">
      <dgm:prSet presAssocID="{1E6BF274-93F3-4383-B941-C60874D8ADFD}" presName="thickLine" presStyleLbl="alignNode1" presStyleIdx="1" presStyleCnt="4"/>
      <dgm:spPr/>
    </dgm:pt>
    <dgm:pt modelId="{0A4F50B6-8CF8-4A0E-A609-C7C664798B4C}" type="pres">
      <dgm:prSet presAssocID="{1E6BF274-93F3-4383-B941-C60874D8ADFD}" presName="horz1" presStyleCnt="0"/>
      <dgm:spPr/>
    </dgm:pt>
    <dgm:pt modelId="{DB8A8E5D-FC0A-4273-B153-E89ED8938053}" type="pres">
      <dgm:prSet presAssocID="{1E6BF274-93F3-4383-B941-C60874D8ADFD}" presName="tx1" presStyleLbl="revTx" presStyleIdx="1" presStyleCnt="4"/>
      <dgm:spPr/>
    </dgm:pt>
    <dgm:pt modelId="{063759A0-651F-45F7-8C8F-39EA296DDB0F}" type="pres">
      <dgm:prSet presAssocID="{1E6BF274-93F3-4383-B941-C60874D8ADFD}" presName="vert1" presStyleCnt="0"/>
      <dgm:spPr/>
    </dgm:pt>
    <dgm:pt modelId="{8874CE6C-D9B3-4B7A-BD13-4CF135B0F4D1}" type="pres">
      <dgm:prSet presAssocID="{BD0DB787-33E1-4AAE-8833-588AC5E1315B}" presName="thickLine" presStyleLbl="alignNode1" presStyleIdx="2" presStyleCnt="4"/>
      <dgm:spPr/>
    </dgm:pt>
    <dgm:pt modelId="{D468EF9F-C5E0-4DBA-9458-B665D500C4D3}" type="pres">
      <dgm:prSet presAssocID="{BD0DB787-33E1-4AAE-8833-588AC5E1315B}" presName="horz1" presStyleCnt="0"/>
      <dgm:spPr/>
    </dgm:pt>
    <dgm:pt modelId="{CE559231-2148-4407-A1DD-171081119BDD}" type="pres">
      <dgm:prSet presAssocID="{BD0DB787-33E1-4AAE-8833-588AC5E1315B}" presName="tx1" presStyleLbl="revTx" presStyleIdx="2" presStyleCnt="4"/>
      <dgm:spPr/>
    </dgm:pt>
    <dgm:pt modelId="{39405CDF-23F3-4109-AF46-18AA7A100646}" type="pres">
      <dgm:prSet presAssocID="{BD0DB787-33E1-4AAE-8833-588AC5E1315B}" presName="vert1" presStyleCnt="0"/>
      <dgm:spPr/>
    </dgm:pt>
    <dgm:pt modelId="{618AD35C-7782-4417-87AF-024D7D87F139}" type="pres">
      <dgm:prSet presAssocID="{7BF92445-3DE3-4FA2-AEC6-4FFE29DFA2A1}" presName="thickLine" presStyleLbl="alignNode1" presStyleIdx="3" presStyleCnt="4"/>
      <dgm:spPr/>
    </dgm:pt>
    <dgm:pt modelId="{8C6AF1A4-A1E7-40E8-8651-43A6AC70C870}" type="pres">
      <dgm:prSet presAssocID="{7BF92445-3DE3-4FA2-AEC6-4FFE29DFA2A1}" presName="horz1" presStyleCnt="0"/>
      <dgm:spPr/>
    </dgm:pt>
    <dgm:pt modelId="{F3B5A9F9-0370-4F2F-BA87-C1D8B43CA4FF}" type="pres">
      <dgm:prSet presAssocID="{7BF92445-3DE3-4FA2-AEC6-4FFE29DFA2A1}" presName="tx1" presStyleLbl="revTx" presStyleIdx="3" presStyleCnt="4"/>
      <dgm:spPr/>
    </dgm:pt>
    <dgm:pt modelId="{EDDECDB6-A485-4D3A-B94D-BFA7B9411ACD}" type="pres">
      <dgm:prSet presAssocID="{7BF92445-3DE3-4FA2-AEC6-4FFE29DFA2A1}" presName="vert1" presStyleCnt="0"/>
      <dgm:spPr/>
    </dgm:pt>
  </dgm:ptLst>
  <dgm:cxnLst>
    <dgm:cxn modelId="{861D3312-4B7E-4FAA-BA8E-D7EE293F3FE4}" srcId="{87FA7280-AF90-4FA0-9749-14784D58DD3E}" destId="{BD0DB787-33E1-4AAE-8833-588AC5E1315B}" srcOrd="2" destOrd="0" parTransId="{80A7419A-3705-4259-9E2B-2CEDF229D0F4}" sibTransId="{BDDFBD47-9229-4C6D-9FAA-02F3481616B5}"/>
    <dgm:cxn modelId="{DEFE1E5F-FC81-46AC-8F3A-CBF451E4EBBB}" srcId="{87FA7280-AF90-4FA0-9749-14784D58DD3E}" destId="{240BDE4D-5342-4139-9212-787CF928B114}" srcOrd="0" destOrd="0" parTransId="{1054B948-5512-4925-84E7-448C988FE9B3}" sibTransId="{CEDF5DF0-F65B-417D-974C-26B7E77C1A30}"/>
    <dgm:cxn modelId="{B876CA60-035A-44C9-8D0E-F384998E9541}" type="presOf" srcId="{7BF92445-3DE3-4FA2-AEC6-4FFE29DFA2A1}" destId="{F3B5A9F9-0370-4F2F-BA87-C1D8B43CA4FF}" srcOrd="0" destOrd="0" presId="urn:microsoft.com/office/officeart/2008/layout/LinedList"/>
    <dgm:cxn modelId="{022EA181-6981-4EB8-BDE3-3E1E09C61D3B}" srcId="{87FA7280-AF90-4FA0-9749-14784D58DD3E}" destId="{7BF92445-3DE3-4FA2-AEC6-4FFE29DFA2A1}" srcOrd="3" destOrd="0" parTransId="{299F6A2F-FB9E-4E39-BC4D-D929133680A9}" sibTransId="{540B0015-0D4B-41B2-A7B4-AE05B3E8486F}"/>
    <dgm:cxn modelId="{4E47AD92-0790-4555-8A8D-4F29FAD78412}" type="presOf" srcId="{87FA7280-AF90-4FA0-9749-14784D58DD3E}" destId="{2CB4AD18-F0A0-4270-8F30-7F29FB76E9C4}" srcOrd="0" destOrd="0" presId="urn:microsoft.com/office/officeart/2008/layout/LinedList"/>
    <dgm:cxn modelId="{EF3E0BBE-6FF7-4C0A-8CC9-4D80AE0054A5}" srcId="{87FA7280-AF90-4FA0-9749-14784D58DD3E}" destId="{1E6BF274-93F3-4383-B941-C60874D8ADFD}" srcOrd="1" destOrd="0" parTransId="{A39067A3-35F3-4DD5-93E6-DC201777D883}" sibTransId="{D0D94D95-D631-48FC-AF8A-47EBE188B364}"/>
    <dgm:cxn modelId="{FE0ADACB-6399-4EBE-861C-B34D6033D1BD}" type="presOf" srcId="{1E6BF274-93F3-4383-B941-C60874D8ADFD}" destId="{DB8A8E5D-FC0A-4273-B153-E89ED8938053}" srcOrd="0" destOrd="0" presId="urn:microsoft.com/office/officeart/2008/layout/LinedList"/>
    <dgm:cxn modelId="{CCA07FE7-7832-4016-A70E-7B206F70FF94}" type="presOf" srcId="{240BDE4D-5342-4139-9212-787CF928B114}" destId="{1AA1C86C-8526-40BD-9CEF-20D10DAF7114}" srcOrd="0" destOrd="0" presId="urn:microsoft.com/office/officeart/2008/layout/LinedList"/>
    <dgm:cxn modelId="{EE8272EF-2039-48B6-A7C6-0991E0F15F02}" type="presOf" srcId="{BD0DB787-33E1-4AAE-8833-588AC5E1315B}" destId="{CE559231-2148-4407-A1DD-171081119BDD}" srcOrd="0" destOrd="0" presId="urn:microsoft.com/office/officeart/2008/layout/LinedList"/>
    <dgm:cxn modelId="{398C62AF-02A9-44A9-B7D7-1420945B2670}" type="presParOf" srcId="{2CB4AD18-F0A0-4270-8F30-7F29FB76E9C4}" destId="{0D581700-096D-46CD-83B1-6C7DAF879980}" srcOrd="0" destOrd="0" presId="urn:microsoft.com/office/officeart/2008/layout/LinedList"/>
    <dgm:cxn modelId="{744592E2-D1BC-4FFE-8C80-DDD1037F625B}" type="presParOf" srcId="{2CB4AD18-F0A0-4270-8F30-7F29FB76E9C4}" destId="{7D73FE2D-2A82-4B65-95B8-00F9C41671C9}" srcOrd="1" destOrd="0" presId="urn:microsoft.com/office/officeart/2008/layout/LinedList"/>
    <dgm:cxn modelId="{92A33B7E-196B-474C-A10D-30BA59022D52}" type="presParOf" srcId="{7D73FE2D-2A82-4B65-95B8-00F9C41671C9}" destId="{1AA1C86C-8526-40BD-9CEF-20D10DAF7114}" srcOrd="0" destOrd="0" presId="urn:microsoft.com/office/officeart/2008/layout/LinedList"/>
    <dgm:cxn modelId="{B8EF506A-28EE-4EA9-8AA3-37F6AE1D046B}" type="presParOf" srcId="{7D73FE2D-2A82-4B65-95B8-00F9C41671C9}" destId="{A74F7DAD-90D9-4832-BFBB-A24D25125B25}" srcOrd="1" destOrd="0" presId="urn:microsoft.com/office/officeart/2008/layout/LinedList"/>
    <dgm:cxn modelId="{9BD00CE9-78C0-48DE-8C5A-03962FF9B471}" type="presParOf" srcId="{2CB4AD18-F0A0-4270-8F30-7F29FB76E9C4}" destId="{BFAAE574-3D91-49CB-865A-B3D21334201E}" srcOrd="2" destOrd="0" presId="urn:microsoft.com/office/officeart/2008/layout/LinedList"/>
    <dgm:cxn modelId="{1CF6F568-E1E6-4C18-931A-17B616D67D00}" type="presParOf" srcId="{2CB4AD18-F0A0-4270-8F30-7F29FB76E9C4}" destId="{0A4F50B6-8CF8-4A0E-A609-C7C664798B4C}" srcOrd="3" destOrd="0" presId="urn:microsoft.com/office/officeart/2008/layout/LinedList"/>
    <dgm:cxn modelId="{3D43C269-FCC9-4455-803D-7BCAD1AC5908}" type="presParOf" srcId="{0A4F50B6-8CF8-4A0E-A609-C7C664798B4C}" destId="{DB8A8E5D-FC0A-4273-B153-E89ED8938053}" srcOrd="0" destOrd="0" presId="urn:microsoft.com/office/officeart/2008/layout/LinedList"/>
    <dgm:cxn modelId="{90C923AD-8636-433F-B706-3A6ED63D26AF}" type="presParOf" srcId="{0A4F50B6-8CF8-4A0E-A609-C7C664798B4C}" destId="{063759A0-651F-45F7-8C8F-39EA296DDB0F}" srcOrd="1" destOrd="0" presId="urn:microsoft.com/office/officeart/2008/layout/LinedList"/>
    <dgm:cxn modelId="{02E4229A-2092-4AA9-B67E-7D870A1564F7}" type="presParOf" srcId="{2CB4AD18-F0A0-4270-8F30-7F29FB76E9C4}" destId="{8874CE6C-D9B3-4B7A-BD13-4CF135B0F4D1}" srcOrd="4" destOrd="0" presId="urn:microsoft.com/office/officeart/2008/layout/LinedList"/>
    <dgm:cxn modelId="{2482B1A3-0A56-4BA1-9E57-06B5094293D9}" type="presParOf" srcId="{2CB4AD18-F0A0-4270-8F30-7F29FB76E9C4}" destId="{D468EF9F-C5E0-4DBA-9458-B665D500C4D3}" srcOrd="5" destOrd="0" presId="urn:microsoft.com/office/officeart/2008/layout/LinedList"/>
    <dgm:cxn modelId="{AD730129-9CA2-4971-A9E9-91CBADE139D9}" type="presParOf" srcId="{D468EF9F-C5E0-4DBA-9458-B665D500C4D3}" destId="{CE559231-2148-4407-A1DD-171081119BDD}" srcOrd="0" destOrd="0" presId="urn:microsoft.com/office/officeart/2008/layout/LinedList"/>
    <dgm:cxn modelId="{D0B1EBD4-0DF9-4704-A5D8-D4382416498B}" type="presParOf" srcId="{D468EF9F-C5E0-4DBA-9458-B665D500C4D3}" destId="{39405CDF-23F3-4109-AF46-18AA7A100646}" srcOrd="1" destOrd="0" presId="urn:microsoft.com/office/officeart/2008/layout/LinedList"/>
    <dgm:cxn modelId="{250B0387-7936-4B5D-922B-0073D902FC93}" type="presParOf" srcId="{2CB4AD18-F0A0-4270-8F30-7F29FB76E9C4}" destId="{618AD35C-7782-4417-87AF-024D7D87F139}" srcOrd="6" destOrd="0" presId="urn:microsoft.com/office/officeart/2008/layout/LinedList"/>
    <dgm:cxn modelId="{F00FF6DD-B9C7-4AFA-B765-A79F7A6411F3}" type="presParOf" srcId="{2CB4AD18-F0A0-4270-8F30-7F29FB76E9C4}" destId="{8C6AF1A4-A1E7-40E8-8651-43A6AC70C870}" srcOrd="7" destOrd="0" presId="urn:microsoft.com/office/officeart/2008/layout/LinedList"/>
    <dgm:cxn modelId="{5B5305E0-0444-4676-B4B1-4089F744099A}" type="presParOf" srcId="{8C6AF1A4-A1E7-40E8-8651-43A6AC70C870}" destId="{F3B5A9F9-0370-4F2F-BA87-C1D8B43CA4FF}" srcOrd="0" destOrd="0" presId="urn:microsoft.com/office/officeart/2008/layout/LinedList"/>
    <dgm:cxn modelId="{2C13936D-3735-49DC-A4F5-7E6A7ED13839}" type="presParOf" srcId="{8C6AF1A4-A1E7-40E8-8651-43A6AC70C870}" destId="{EDDECDB6-A485-4D3A-B94D-BFA7B9411A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85584533-4266-49C4-8A64-E9E0DBBE63C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DDCB54-009F-43DB-86DA-EC9B779C059B}">
      <dgm:prSet phldrT="[Text]"/>
      <dgm:spPr/>
      <dgm:t>
        <a:bodyPr/>
        <a:lstStyle/>
        <a:p>
          <a:r>
            <a:rPr lang="en-US" dirty="0"/>
            <a:t>Nuclear Spin Polarized</a:t>
          </a:r>
        </a:p>
      </dgm:t>
    </dgm:pt>
    <dgm:pt modelId="{062C74A0-71FB-4733-956B-419AD4FD657B}" type="parTrans" cxnId="{619A4196-870B-4577-9B23-9098E385AB4B}">
      <dgm:prSet/>
      <dgm:spPr/>
      <dgm:t>
        <a:bodyPr/>
        <a:lstStyle/>
        <a:p>
          <a:endParaRPr lang="en-US"/>
        </a:p>
      </dgm:t>
    </dgm:pt>
    <dgm:pt modelId="{6C2DDEFD-7DDC-4714-A472-875906B6DE1C}" type="sibTrans" cxnId="{619A4196-870B-4577-9B23-9098E385AB4B}">
      <dgm:prSet/>
      <dgm:spPr/>
      <dgm:t>
        <a:bodyPr/>
        <a:lstStyle/>
        <a:p>
          <a:endParaRPr lang="en-US"/>
        </a:p>
      </dgm:t>
    </dgm:pt>
    <dgm:pt modelId="{90A30C93-941A-4E4B-A5A8-3A43EDF44664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r>
            <a:rPr lang="en-US" sz="1800" dirty="0"/>
            <a:t>Similar to spin independent case, with a form factor correction</a:t>
          </a:r>
          <a:endParaRPr lang="en-US" sz="1000" dirty="0"/>
        </a:p>
      </dgm:t>
    </dgm:pt>
    <dgm:pt modelId="{09AF6FFD-DA6D-4BC8-A90C-4586C21243BF}" type="parTrans" cxnId="{C1738B1C-3BB2-4DB7-987D-7BADBB72C05A}">
      <dgm:prSet/>
      <dgm:spPr/>
      <dgm:t>
        <a:bodyPr/>
        <a:lstStyle/>
        <a:p>
          <a:endParaRPr lang="en-US"/>
        </a:p>
      </dgm:t>
    </dgm:pt>
    <dgm:pt modelId="{D9C92D8B-0DEA-4A33-9E71-FE2B33A8C1A5}" type="sibTrans" cxnId="{C1738B1C-3BB2-4DB7-987D-7BADBB72C05A}">
      <dgm:prSet/>
      <dgm:spPr/>
      <dgm:t>
        <a:bodyPr/>
        <a:lstStyle/>
        <a:p>
          <a:endParaRPr lang="en-US"/>
        </a:p>
      </dgm:t>
    </dgm:pt>
    <dgm:pt modelId="{DDAE923C-2161-474A-A418-7988EDA7CF52}">
      <dgm:prSet phldrT="[Text]"/>
      <dgm:spPr/>
      <dgm:t>
        <a:bodyPr/>
        <a:lstStyle/>
        <a:p>
          <a:r>
            <a:rPr lang="en-US" dirty="0"/>
            <a:t>Nuclear Spin Unpolarized</a:t>
          </a:r>
        </a:p>
      </dgm:t>
    </dgm:pt>
    <dgm:pt modelId="{948CD58E-307E-434E-BEA9-53AB00778502}" type="parTrans" cxnId="{EF18CE09-7072-488D-8964-E3E3EB121F08}">
      <dgm:prSet/>
      <dgm:spPr/>
      <dgm:t>
        <a:bodyPr/>
        <a:lstStyle/>
        <a:p>
          <a:endParaRPr lang="en-US"/>
        </a:p>
      </dgm:t>
    </dgm:pt>
    <dgm:pt modelId="{80E855A8-C02F-4166-AC00-0721470A2E29}" type="sibTrans" cxnId="{EF18CE09-7072-488D-8964-E3E3EB121F08}">
      <dgm:prSet/>
      <dgm:spPr/>
      <dgm:t>
        <a:bodyPr/>
        <a:lstStyle/>
        <a:p>
          <a:endParaRPr lang="en-US"/>
        </a:p>
      </dgm:t>
    </dgm:pt>
    <dgm:pt modelId="{A4F29BC9-A487-4DC7-916A-FE117CA5C494}">
      <dgm:prSet phldrT="[Text]"/>
      <dgm:spPr>
        <a:blipFill>
          <a:blip xmlns:r="http://schemas.openxmlformats.org/officeDocument/2006/relationships" r:embed="rId1"/>
          <a:stretch>
            <a:fillRect l="-2028" b="-99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F577B14-DFF8-4E83-9530-835F529942C9}" type="parTrans" cxnId="{03F1C788-6FD5-4C0A-914C-F6FB925479E5}">
      <dgm:prSet/>
      <dgm:spPr/>
      <dgm:t>
        <a:bodyPr/>
        <a:lstStyle/>
        <a:p>
          <a:endParaRPr lang="en-US"/>
        </a:p>
      </dgm:t>
    </dgm:pt>
    <dgm:pt modelId="{CE9A2FA8-DB1D-4E06-AEB6-7EEE444CEB5A}" type="sibTrans" cxnId="{03F1C788-6FD5-4C0A-914C-F6FB925479E5}">
      <dgm:prSet/>
      <dgm:spPr/>
      <dgm:t>
        <a:bodyPr/>
        <a:lstStyle/>
        <a:p>
          <a:endParaRPr lang="en-US"/>
        </a:p>
      </dgm:t>
    </dgm:pt>
    <dgm:pt modelId="{EB2EFDCF-EDE3-4641-B145-42A4008A1FFC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800" dirty="0"/>
            <a:t>(see T. Trickle et. al. 2009.13534)</a:t>
          </a:r>
        </a:p>
      </dgm:t>
    </dgm:pt>
    <dgm:pt modelId="{520D20E0-05F2-4584-B100-F55AB79BA422}" type="parTrans" cxnId="{0FDB4E5A-2EF0-4324-B444-0F285856842E}">
      <dgm:prSet/>
      <dgm:spPr/>
      <dgm:t>
        <a:bodyPr/>
        <a:lstStyle/>
        <a:p>
          <a:endParaRPr lang="en-US"/>
        </a:p>
      </dgm:t>
    </dgm:pt>
    <dgm:pt modelId="{D1B94F15-ECA1-4FE8-9F96-2BE2F238681C}" type="sibTrans" cxnId="{0FDB4E5A-2EF0-4324-B444-0F285856842E}">
      <dgm:prSet/>
      <dgm:spPr/>
      <dgm:t>
        <a:bodyPr/>
        <a:lstStyle/>
        <a:p>
          <a:endParaRPr lang="en-US"/>
        </a:p>
      </dgm:t>
    </dgm:pt>
    <dgm:pt modelId="{29B5EBEC-94C9-4B24-ABD7-838316D07A5F}" type="pres">
      <dgm:prSet presAssocID="{85584533-4266-49C4-8A64-E9E0DBBE63C5}" presName="Name0" presStyleCnt="0">
        <dgm:presLayoutVars>
          <dgm:chMax/>
          <dgm:chPref/>
          <dgm:dir/>
        </dgm:presLayoutVars>
      </dgm:prSet>
      <dgm:spPr/>
    </dgm:pt>
    <dgm:pt modelId="{9A7E3FE7-B2D8-4BE3-B21D-7103E86B01FE}" type="pres">
      <dgm:prSet presAssocID="{F5DDCB54-009F-43DB-86DA-EC9B779C059B}" presName="composite" presStyleCnt="0">
        <dgm:presLayoutVars>
          <dgm:chMax val="1"/>
          <dgm:chPref val="1"/>
        </dgm:presLayoutVars>
      </dgm:prSet>
      <dgm:spPr/>
    </dgm:pt>
    <dgm:pt modelId="{C3400014-4812-4CAA-AA66-EC9C297DFE26}" type="pres">
      <dgm:prSet presAssocID="{F5DDCB54-009F-43DB-86DA-EC9B779C059B}" presName="Accent" presStyleLbl="trAlignAcc1" presStyleIdx="0" presStyleCnt="2">
        <dgm:presLayoutVars>
          <dgm:chMax val="0"/>
          <dgm:chPref val="0"/>
        </dgm:presLayoutVars>
      </dgm:prSet>
      <dgm:spPr/>
    </dgm:pt>
    <dgm:pt modelId="{8FE9F123-EA38-4F0C-B8F2-A1539682ACA2}" type="pres">
      <dgm:prSet presAssocID="{F5DDCB54-009F-43DB-86DA-EC9B779C059B}" presName="Image" presStyleLbl="alignImgPlace1" presStyleIdx="0" presStyleCnt="2" custScaleY="57850" custLinFactNeighborY="-1348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566E1BB-58CA-4DEA-9B07-6C2B2116EFB9}" type="pres">
      <dgm:prSet presAssocID="{F5DDCB54-009F-43DB-86DA-EC9B779C059B}" presName="ChildComposite" presStyleCnt="0"/>
      <dgm:spPr/>
    </dgm:pt>
    <dgm:pt modelId="{557B178E-D935-4A3F-8FB7-B143D7CCF139}" type="pres">
      <dgm:prSet presAssocID="{F5DDCB54-009F-43DB-86DA-EC9B779C059B}" presName="Child" presStyleLbl="node1" presStyleIdx="0" presStyleCnt="2" custScaleY="273546" custLinFactNeighborY="-55035">
        <dgm:presLayoutVars>
          <dgm:chMax val="0"/>
          <dgm:chPref val="0"/>
          <dgm:bulletEnabled val="1"/>
        </dgm:presLayoutVars>
      </dgm:prSet>
      <dgm:spPr/>
    </dgm:pt>
    <dgm:pt modelId="{08F95AD9-0A98-433C-A759-73A5B02CEEEB}" type="pres">
      <dgm:prSet presAssocID="{F5DDCB54-009F-43DB-86DA-EC9B779C059B}" presName="Parent" presStyleLbl="revTx" presStyleIdx="0" presStyleCnt="2" custLinFactY="-100000" custLinFactNeighborY="-147506">
        <dgm:presLayoutVars>
          <dgm:chMax val="1"/>
          <dgm:chPref val="0"/>
          <dgm:bulletEnabled val="1"/>
        </dgm:presLayoutVars>
      </dgm:prSet>
      <dgm:spPr/>
    </dgm:pt>
    <dgm:pt modelId="{0FDB5B03-3AD2-44D5-81F9-ED2A165DDD2C}" type="pres">
      <dgm:prSet presAssocID="{6C2DDEFD-7DDC-4714-A472-875906B6DE1C}" presName="sibTrans" presStyleCnt="0"/>
      <dgm:spPr/>
    </dgm:pt>
    <dgm:pt modelId="{9985A51E-8D40-41BE-9525-2AE5161B2DB9}" type="pres">
      <dgm:prSet presAssocID="{DDAE923C-2161-474A-A418-7988EDA7CF52}" presName="composite" presStyleCnt="0">
        <dgm:presLayoutVars>
          <dgm:chMax val="1"/>
          <dgm:chPref val="1"/>
        </dgm:presLayoutVars>
      </dgm:prSet>
      <dgm:spPr/>
    </dgm:pt>
    <dgm:pt modelId="{AD3B51CB-E527-49E2-9D9F-8F96D00F6D63}" type="pres">
      <dgm:prSet presAssocID="{DDAE923C-2161-474A-A418-7988EDA7CF52}" presName="Accent" presStyleLbl="trAlignAcc1" presStyleIdx="1" presStyleCnt="2">
        <dgm:presLayoutVars>
          <dgm:chMax val="0"/>
          <dgm:chPref val="0"/>
        </dgm:presLayoutVars>
      </dgm:prSet>
      <dgm:spPr/>
    </dgm:pt>
    <dgm:pt modelId="{5DA21B4B-70D9-4995-9F85-3C6E2699DDD2}" type="pres">
      <dgm:prSet presAssocID="{DDAE923C-2161-474A-A418-7988EDA7CF52}" presName="Image" presStyleLbl="alignImgPlace1" presStyleIdx="1" presStyleCnt="2" custScaleY="57850" custLinFactNeighborY="-1348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C0D9AE0C-DC52-4CDB-96E5-D66E79E666E6}" type="pres">
      <dgm:prSet presAssocID="{DDAE923C-2161-474A-A418-7988EDA7CF52}" presName="ChildComposite" presStyleCnt="0"/>
      <dgm:spPr/>
    </dgm:pt>
    <dgm:pt modelId="{A4A79C9C-238F-4E89-AE5B-3FBD18BB3969}" type="pres">
      <dgm:prSet presAssocID="{DDAE923C-2161-474A-A418-7988EDA7CF52}" presName="Child" presStyleLbl="node1" presStyleIdx="1" presStyleCnt="2" custScaleY="273546" custLinFactNeighborY="-55035">
        <dgm:presLayoutVars>
          <dgm:chMax val="0"/>
          <dgm:chPref val="0"/>
          <dgm:bulletEnabled val="1"/>
        </dgm:presLayoutVars>
      </dgm:prSet>
      <dgm:spPr/>
    </dgm:pt>
    <dgm:pt modelId="{C439A5B7-00C5-46A0-BC5D-5BD046FD69C9}" type="pres">
      <dgm:prSet presAssocID="{DDAE923C-2161-474A-A418-7988EDA7CF52}" presName="Parent" presStyleLbl="revTx" presStyleIdx="1" presStyleCnt="2" custLinFactY="-100000" custLinFactNeighborY="-147506">
        <dgm:presLayoutVars>
          <dgm:chMax val="1"/>
          <dgm:chPref val="0"/>
          <dgm:bulletEnabled val="1"/>
        </dgm:presLayoutVars>
      </dgm:prSet>
      <dgm:spPr/>
    </dgm:pt>
  </dgm:ptLst>
  <dgm:cxnLst>
    <dgm:cxn modelId="{EF18CE09-7072-488D-8964-E3E3EB121F08}" srcId="{85584533-4266-49C4-8A64-E9E0DBBE63C5}" destId="{DDAE923C-2161-474A-A418-7988EDA7CF52}" srcOrd="1" destOrd="0" parTransId="{948CD58E-307E-434E-BEA9-53AB00778502}" sibTransId="{80E855A8-C02F-4166-AC00-0721470A2E29}"/>
    <dgm:cxn modelId="{C1738B1C-3BB2-4DB7-987D-7BADBB72C05A}" srcId="{F5DDCB54-009F-43DB-86DA-EC9B779C059B}" destId="{90A30C93-941A-4E4B-A5A8-3A43EDF44664}" srcOrd="0" destOrd="0" parTransId="{09AF6FFD-DA6D-4BC8-A90C-4586C21243BF}" sibTransId="{D9C92D8B-0DEA-4A33-9E71-FE2B33A8C1A5}"/>
    <dgm:cxn modelId="{6F8CA85B-B1D6-40EF-96C3-71E48665D91D}" type="presOf" srcId="{DDAE923C-2161-474A-A418-7988EDA7CF52}" destId="{C439A5B7-00C5-46A0-BC5D-5BD046FD69C9}" srcOrd="0" destOrd="0" presId="urn:microsoft.com/office/officeart/2008/layout/CaptionedPictures"/>
    <dgm:cxn modelId="{0FDB4E5A-2EF0-4324-B444-0F285856842E}" srcId="{F5DDCB54-009F-43DB-86DA-EC9B779C059B}" destId="{EB2EFDCF-EDE3-4641-B145-42A4008A1FFC}" srcOrd="1" destOrd="0" parTransId="{520D20E0-05F2-4584-B100-F55AB79BA422}" sibTransId="{D1B94F15-ECA1-4FE8-9F96-2BE2F238681C}"/>
    <dgm:cxn modelId="{03F1C788-6FD5-4C0A-914C-F6FB925479E5}" srcId="{DDAE923C-2161-474A-A418-7988EDA7CF52}" destId="{A4F29BC9-A487-4DC7-916A-FE117CA5C494}" srcOrd="0" destOrd="0" parTransId="{BF577B14-DFF8-4E83-9530-835F529942C9}" sibTransId="{CE9A2FA8-DB1D-4E06-AEB6-7EEE444CEB5A}"/>
    <dgm:cxn modelId="{619A4196-870B-4577-9B23-9098E385AB4B}" srcId="{85584533-4266-49C4-8A64-E9E0DBBE63C5}" destId="{F5DDCB54-009F-43DB-86DA-EC9B779C059B}" srcOrd="0" destOrd="0" parTransId="{062C74A0-71FB-4733-956B-419AD4FD657B}" sibTransId="{6C2DDEFD-7DDC-4714-A472-875906B6DE1C}"/>
    <dgm:cxn modelId="{B84603B6-7103-47A6-A595-BE7010DC0683}" type="presOf" srcId="{EB2EFDCF-EDE3-4641-B145-42A4008A1FFC}" destId="{557B178E-D935-4A3F-8FB7-B143D7CCF139}" srcOrd="0" destOrd="1" presId="urn:microsoft.com/office/officeart/2008/layout/CaptionedPictures"/>
    <dgm:cxn modelId="{4604D5C5-D5AC-4384-94CC-1FBD7BB6AA39}" type="presOf" srcId="{A4F29BC9-A487-4DC7-916A-FE117CA5C494}" destId="{A4A79C9C-238F-4E89-AE5B-3FBD18BB3969}" srcOrd="0" destOrd="0" presId="urn:microsoft.com/office/officeart/2008/layout/CaptionedPictures"/>
    <dgm:cxn modelId="{6AD050CE-CBEB-4072-B152-08A248B9C4B3}" type="presOf" srcId="{90A30C93-941A-4E4B-A5A8-3A43EDF44664}" destId="{557B178E-D935-4A3F-8FB7-B143D7CCF139}" srcOrd="0" destOrd="0" presId="urn:microsoft.com/office/officeart/2008/layout/CaptionedPictures"/>
    <dgm:cxn modelId="{DA0FE3E8-E51F-414E-AB85-9945D1C4D9E2}" type="presOf" srcId="{85584533-4266-49C4-8A64-E9E0DBBE63C5}" destId="{29B5EBEC-94C9-4B24-ABD7-838316D07A5F}" srcOrd="0" destOrd="0" presId="urn:microsoft.com/office/officeart/2008/layout/CaptionedPictures"/>
    <dgm:cxn modelId="{C16760F8-D98F-4577-B0CA-567F32FB0E69}" type="presOf" srcId="{F5DDCB54-009F-43DB-86DA-EC9B779C059B}" destId="{08F95AD9-0A98-433C-A759-73A5B02CEEEB}" srcOrd="0" destOrd="0" presId="urn:microsoft.com/office/officeart/2008/layout/CaptionedPictures"/>
    <dgm:cxn modelId="{53F84D40-A703-4C4D-839F-6BEB9C1C6A43}" type="presParOf" srcId="{29B5EBEC-94C9-4B24-ABD7-838316D07A5F}" destId="{9A7E3FE7-B2D8-4BE3-B21D-7103E86B01FE}" srcOrd="0" destOrd="0" presId="urn:microsoft.com/office/officeart/2008/layout/CaptionedPictures"/>
    <dgm:cxn modelId="{6F1C36DE-2A8C-4B2B-A2BF-7921E7C2B106}" type="presParOf" srcId="{9A7E3FE7-B2D8-4BE3-B21D-7103E86B01FE}" destId="{C3400014-4812-4CAA-AA66-EC9C297DFE26}" srcOrd="0" destOrd="0" presId="urn:microsoft.com/office/officeart/2008/layout/CaptionedPictures"/>
    <dgm:cxn modelId="{BF808E19-8212-4E5B-BD9B-9CDD7E96C985}" type="presParOf" srcId="{9A7E3FE7-B2D8-4BE3-B21D-7103E86B01FE}" destId="{8FE9F123-EA38-4F0C-B8F2-A1539682ACA2}" srcOrd="1" destOrd="0" presId="urn:microsoft.com/office/officeart/2008/layout/CaptionedPictures"/>
    <dgm:cxn modelId="{6980C8D0-DE1D-494E-A702-EF5288D5CD41}" type="presParOf" srcId="{9A7E3FE7-B2D8-4BE3-B21D-7103E86B01FE}" destId="{4566E1BB-58CA-4DEA-9B07-6C2B2116EFB9}" srcOrd="2" destOrd="0" presId="urn:microsoft.com/office/officeart/2008/layout/CaptionedPictures"/>
    <dgm:cxn modelId="{C8079FC0-A896-4D3E-9B67-4DE6E886A341}" type="presParOf" srcId="{4566E1BB-58CA-4DEA-9B07-6C2B2116EFB9}" destId="{557B178E-D935-4A3F-8FB7-B143D7CCF139}" srcOrd="0" destOrd="0" presId="urn:microsoft.com/office/officeart/2008/layout/CaptionedPictures"/>
    <dgm:cxn modelId="{BB2AFC2D-020C-42BF-B9B5-1B6B7F55E6CB}" type="presParOf" srcId="{4566E1BB-58CA-4DEA-9B07-6C2B2116EFB9}" destId="{08F95AD9-0A98-433C-A759-73A5B02CEEEB}" srcOrd="1" destOrd="0" presId="urn:microsoft.com/office/officeart/2008/layout/CaptionedPictures"/>
    <dgm:cxn modelId="{AAF4252C-BC82-4944-82B4-5D11B2CFD394}" type="presParOf" srcId="{29B5EBEC-94C9-4B24-ABD7-838316D07A5F}" destId="{0FDB5B03-3AD2-44D5-81F9-ED2A165DDD2C}" srcOrd="1" destOrd="0" presId="urn:microsoft.com/office/officeart/2008/layout/CaptionedPictures"/>
    <dgm:cxn modelId="{050B77FB-2BAF-4206-9AAD-A114A74C0A47}" type="presParOf" srcId="{29B5EBEC-94C9-4B24-ABD7-838316D07A5F}" destId="{9985A51E-8D40-41BE-9525-2AE5161B2DB9}" srcOrd="2" destOrd="0" presId="urn:microsoft.com/office/officeart/2008/layout/CaptionedPictures"/>
    <dgm:cxn modelId="{EC15241E-C32B-41C6-978D-EEA18F223526}" type="presParOf" srcId="{9985A51E-8D40-41BE-9525-2AE5161B2DB9}" destId="{AD3B51CB-E527-49E2-9D9F-8F96D00F6D63}" srcOrd="0" destOrd="0" presId="urn:microsoft.com/office/officeart/2008/layout/CaptionedPictures"/>
    <dgm:cxn modelId="{D7C1BE53-D2EE-4234-9004-C3E1DEF621F0}" type="presParOf" srcId="{9985A51E-8D40-41BE-9525-2AE5161B2DB9}" destId="{5DA21B4B-70D9-4995-9F85-3C6E2699DDD2}" srcOrd="1" destOrd="0" presId="urn:microsoft.com/office/officeart/2008/layout/CaptionedPictures"/>
    <dgm:cxn modelId="{1167D195-4190-4A34-9C26-0548B74B241E}" type="presParOf" srcId="{9985A51E-8D40-41BE-9525-2AE5161B2DB9}" destId="{C0D9AE0C-DC52-4CDB-96E5-D66E79E666E6}" srcOrd="2" destOrd="0" presId="urn:microsoft.com/office/officeart/2008/layout/CaptionedPictures"/>
    <dgm:cxn modelId="{A7535CD3-5014-45BF-BDBD-56370230D6CA}" type="presParOf" srcId="{C0D9AE0C-DC52-4CDB-96E5-D66E79E666E6}" destId="{A4A79C9C-238F-4E89-AE5B-3FBD18BB3969}" srcOrd="0" destOrd="0" presId="urn:microsoft.com/office/officeart/2008/layout/CaptionedPictures"/>
    <dgm:cxn modelId="{521B0A09-EDEF-469E-AADC-7D56DB15DAEC}" type="presParOf" srcId="{C0D9AE0C-DC52-4CDB-96E5-D66E79E666E6}" destId="{C439A5B7-00C5-46A0-BC5D-5BD046FD69C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phonons + DM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Derivation of multiphonon scattering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Results!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/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/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/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phonons + DM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Derivation of multiphonon scattering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Results!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75000"/>
            </a:schemeClr>
          </a:solidFill>
        </a:ln>
      </dgm:spPr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/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/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E201A6-21AA-4F7C-8AE9-945190CC42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19D6E-CAA3-4013-8E99-9AAC1DA17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phonons + DM</a:t>
          </a:r>
        </a:p>
      </dgm:t>
    </dgm:pt>
    <dgm:pt modelId="{763C0651-D690-4D6E-B9AE-B6A96441470D}" type="parTrans" cxnId="{2C40E7CF-04D4-4008-9CCF-B1CCAA877DE5}">
      <dgm:prSet/>
      <dgm:spPr/>
      <dgm:t>
        <a:bodyPr/>
        <a:lstStyle/>
        <a:p>
          <a:endParaRPr lang="en-US"/>
        </a:p>
      </dgm:t>
    </dgm:pt>
    <dgm:pt modelId="{DF475333-712A-478B-B1D8-0DB2FCCB51F2}" type="sibTrans" cxnId="{2C40E7CF-04D4-4008-9CCF-B1CCAA877DE5}">
      <dgm:prSet/>
      <dgm:spPr/>
      <dgm:t>
        <a:bodyPr/>
        <a:lstStyle/>
        <a:p>
          <a:endParaRPr lang="en-US"/>
        </a:p>
      </dgm:t>
    </dgm:pt>
    <dgm:pt modelId="{43A62468-C7D6-4CF2-8AFA-B3C861707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Derivation of multiphonon scattering</a:t>
          </a:r>
        </a:p>
      </dgm:t>
    </dgm:pt>
    <dgm:pt modelId="{09CB1B7C-655D-411A-ACAD-019453E331E0}" type="parTrans" cxnId="{A8448499-BC13-4C28-B596-93D3EC37ADE4}">
      <dgm:prSet/>
      <dgm:spPr/>
      <dgm:t>
        <a:bodyPr/>
        <a:lstStyle/>
        <a:p>
          <a:endParaRPr lang="en-US"/>
        </a:p>
      </dgm:t>
    </dgm:pt>
    <dgm:pt modelId="{887A040E-9ABB-4560-A398-B2CAA7670582}" type="sibTrans" cxnId="{A8448499-BC13-4C28-B596-93D3EC37ADE4}">
      <dgm:prSet/>
      <dgm:spPr/>
      <dgm:t>
        <a:bodyPr/>
        <a:lstStyle/>
        <a:p>
          <a:endParaRPr lang="en-US"/>
        </a:p>
      </dgm:t>
    </dgm:pt>
    <dgm:pt modelId="{66B724E0-8D8E-46E8-B9D8-FE805F825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Results!</a:t>
          </a:r>
        </a:p>
      </dgm:t>
    </dgm:pt>
    <dgm:pt modelId="{67D623A5-34D6-480E-9341-AD173028268C}" type="parTrans" cxnId="{72943C42-7847-444C-95DE-5FF7B77D886A}">
      <dgm:prSet/>
      <dgm:spPr/>
      <dgm:t>
        <a:bodyPr/>
        <a:lstStyle/>
        <a:p>
          <a:endParaRPr lang="en-US"/>
        </a:p>
      </dgm:t>
    </dgm:pt>
    <dgm:pt modelId="{D8267B9D-F316-4D40-BF31-D6DDBFEA7FE0}" type="sibTrans" cxnId="{72943C42-7847-444C-95DE-5FF7B77D886A}">
      <dgm:prSet/>
      <dgm:spPr/>
      <dgm:t>
        <a:bodyPr/>
        <a:lstStyle/>
        <a:p>
          <a:endParaRPr lang="en-US"/>
        </a:p>
      </dgm:t>
    </dgm:pt>
    <dgm:pt modelId="{54BF09F5-09DC-443E-9DAD-0A27285EFA35}" type="pres">
      <dgm:prSet presAssocID="{FAE201A6-21AA-4F7C-8AE9-945190CC42A4}" presName="root" presStyleCnt="0">
        <dgm:presLayoutVars>
          <dgm:dir/>
          <dgm:resizeHandles val="exact"/>
        </dgm:presLayoutVars>
      </dgm:prSet>
      <dgm:spPr/>
    </dgm:pt>
    <dgm:pt modelId="{5F39DB5C-BFB1-4AC7-A0BA-25F1155B4FFD}" type="pres">
      <dgm:prSet presAssocID="{EFF19D6E-CAA3-4013-8E99-9AAC1DA17536}" presName="compNode" presStyleCnt="0"/>
      <dgm:spPr/>
    </dgm:pt>
    <dgm:pt modelId="{E44E5BBA-0640-4068-BBD3-A48933FCD3F9}" type="pres">
      <dgm:prSet presAssocID="{EFF19D6E-CAA3-4013-8E99-9AAC1DA17536}" presName="bgRect" presStyleLbl="bgShp" presStyleIdx="0" presStyleCnt="3"/>
      <dgm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gm:spPr>
    </dgm:pt>
    <dgm:pt modelId="{3382B207-FEFC-4D9C-93E6-2D22188ED51A}" type="pres">
      <dgm:prSet presAssocID="{EFF19D6E-CAA3-4013-8E99-9AAC1DA1753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1419A4D6-35D8-4A0E-8825-EA9A03F03E8D}" type="pres">
      <dgm:prSet presAssocID="{EFF19D6E-CAA3-4013-8E99-9AAC1DA17536}" presName="spaceRect" presStyleCnt="0"/>
      <dgm:spPr/>
    </dgm:pt>
    <dgm:pt modelId="{84DACABC-7DC4-44CD-B0F7-742830DC490B}" type="pres">
      <dgm:prSet presAssocID="{EFF19D6E-CAA3-4013-8E99-9AAC1DA17536}" presName="parTx" presStyleLbl="revTx" presStyleIdx="0" presStyleCnt="3">
        <dgm:presLayoutVars>
          <dgm:chMax val="0"/>
          <dgm:chPref val="0"/>
        </dgm:presLayoutVars>
      </dgm:prSet>
      <dgm:spPr/>
    </dgm:pt>
    <dgm:pt modelId="{E49D77E1-0D40-47D8-8A1B-36A4B6F25D56}" type="pres">
      <dgm:prSet presAssocID="{DF475333-712A-478B-B1D8-0DB2FCCB51F2}" presName="sibTrans" presStyleCnt="0"/>
      <dgm:spPr/>
    </dgm:pt>
    <dgm:pt modelId="{A97B90D9-53B8-47D4-9751-CB6B6553BA76}" type="pres">
      <dgm:prSet presAssocID="{43A62468-C7D6-4CF2-8AFA-B3C86170708E}" presName="compNode" presStyleCnt="0"/>
      <dgm:spPr/>
    </dgm:pt>
    <dgm:pt modelId="{F5CA0E61-DF6C-450F-ADF7-E11A56CA4095}" type="pres">
      <dgm:prSet presAssocID="{43A62468-C7D6-4CF2-8AFA-B3C86170708E}" presName="bgRect" presStyleLbl="bgShp" presStyleIdx="1" presStyleCnt="3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75000"/>
            </a:schemeClr>
          </a:solidFill>
        </a:ln>
      </dgm:spPr>
    </dgm:pt>
    <dgm:pt modelId="{E5D10F24-CF61-48FA-B40E-761F22F0A599}" type="pres">
      <dgm:prSet presAssocID="{43A62468-C7D6-4CF2-8AFA-B3C86170708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208DDBB3-176E-4818-B523-E10721DBEF08}" type="pres">
      <dgm:prSet presAssocID="{43A62468-C7D6-4CF2-8AFA-B3C86170708E}" presName="spaceRect" presStyleCnt="0"/>
      <dgm:spPr/>
    </dgm:pt>
    <dgm:pt modelId="{328D65DA-B0DC-4648-AC7D-67D099CB945B}" type="pres">
      <dgm:prSet presAssocID="{43A62468-C7D6-4CF2-8AFA-B3C86170708E}" presName="parTx" presStyleLbl="revTx" presStyleIdx="1" presStyleCnt="3">
        <dgm:presLayoutVars>
          <dgm:chMax val="0"/>
          <dgm:chPref val="0"/>
        </dgm:presLayoutVars>
      </dgm:prSet>
      <dgm:spPr/>
    </dgm:pt>
    <dgm:pt modelId="{61422C57-D6CA-4AE6-9907-FAB9AACE8D53}" type="pres">
      <dgm:prSet presAssocID="{887A040E-9ABB-4560-A398-B2CAA7670582}" presName="sibTrans" presStyleCnt="0"/>
      <dgm:spPr/>
    </dgm:pt>
    <dgm:pt modelId="{EA39EC25-6EAB-4511-8B3C-C9D8BC2CBC32}" type="pres">
      <dgm:prSet presAssocID="{66B724E0-8D8E-46E8-B9D8-FE805F8259EE}" presName="compNode" presStyleCnt="0"/>
      <dgm:spPr/>
    </dgm:pt>
    <dgm:pt modelId="{0B1CA14F-8D70-4A8D-A596-3B792FDAE904}" type="pres">
      <dgm:prSet presAssocID="{66B724E0-8D8E-46E8-B9D8-FE805F8259EE}" presName="bgRect" presStyleLbl="bgShp" presStyleIdx="2" presStyleCnt="3"/>
      <dgm:spPr/>
    </dgm:pt>
    <dgm:pt modelId="{6A25DED7-176D-4F7E-BD7F-CFC2A474E953}" type="pres">
      <dgm:prSet presAssocID="{66B724E0-8D8E-46E8-B9D8-FE805F8259EE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7575D8F-C366-4FBB-ABA7-9BF651751448}" type="pres">
      <dgm:prSet presAssocID="{66B724E0-8D8E-46E8-B9D8-FE805F8259EE}" presName="spaceRect" presStyleCnt="0"/>
      <dgm:spPr/>
    </dgm:pt>
    <dgm:pt modelId="{37558785-607D-43B6-93C8-50D0858CEB8E}" type="pres">
      <dgm:prSet presAssocID="{66B724E0-8D8E-46E8-B9D8-FE805F8259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32F513-0188-4F8F-8405-93D5A6BE4059}" type="presOf" srcId="{EFF19D6E-CAA3-4013-8E99-9AAC1DA17536}" destId="{84DACABC-7DC4-44CD-B0F7-742830DC490B}" srcOrd="0" destOrd="0" presId="urn:microsoft.com/office/officeart/2018/2/layout/IconVerticalSolidList"/>
    <dgm:cxn modelId="{38ED1D2C-7456-4935-A73C-15B50029C27E}" type="presOf" srcId="{66B724E0-8D8E-46E8-B9D8-FE805F8259EE}" destId="{37558785-607D-43B6-93C8-50D0858CEB8E}" srcOrd="0" destOrd="0" presId="urn:microsoft.com/office/officeart/2018/2/layout/IconVerticalSolidList"/>
    <dgm:cxn modelId="{72943C42-7847-444C-95DE-5FF7B77D886A}" srcId="{FAE201A6-21AA-4F7C-8AE9-945190CC42A4}" destId="{66B724E0-8D8E-46E8-B9D8-FE805F8259EE}" srcOrd="2" destOrd="0" parTransId="{67D623A5-34D6-480E-9341-AD173028268C}" sibTransId="{D8267B9D-F316-4D40-BF31-D6DDBFEA7FE0}"/>
    <dgm:cxn modelId="{310F304A-46E4-456B-BE48-4978C529E1B4}" type="presOf" srcId="{FAE201A6-21AA-4F7C-8AE9-945190CC42A4}" destId="{54BF09F5-09DC-443E-9DAD-0A27285EFA35}" srcOrd="0" destOrd="0" presId="urn:microsoft.com/office/officeart/2018/2/layout/IconVerticalSolidList"/>
    <dgm:cxn modelId="{A8448499-BC13-4C28-B596-93D3EC37ADE4}" srcId="{FAE201A6-21AA-4F7C-8AE9-945190CC42A4}" destId="{43A62468-C7D6-4CF2-8AFA-B3C86170708E}" srcOrd="1" destOrd="0" parTransId="{09CB1B7C-655D-411A-ACAD-019453E331E0}" sibTransId="{887A040E-9ABB-4560-A398-B2CAA7670582}"/>
    <dgm:cxn modelId="{2C40E7CF-04D4-4008-9CCF-B1CCAA877DE5}" srcId="{FAE201A6-21AA-4F7C-8AE9-945190CC42A4}" destId="{EFF19D6E-CAA3-4013-8E99-9AAC1DA17536}" srcOrd="0" destOrd="0" parTransId="{763C0651-D690-4D6E-B9AE-B6A96441470D}" sibTransId="{DF475333-712A-478B-B1D8-0DB2FCCB51F2}"/>
    <dgm:cxn modelId="{29632EEE-95FE-45AF-8BF9-07FBD474153A}" type="presOf" srcId="{43A62468-C7D6-4CF2-8AFA-B3C86170708E}" destId="{328D65DA-B0DC-4648-AC7D-67D099CB945B}" srcOrd="0" destOrd="0" presId="urn:microsoft.com/office/officeart/2018/2/layout/IconVerticalSolidList"/>
    <dgm:cxn modelId="{5A78CC03-1FED-4CAB-83E5-D00A217DE48C}" type="presParOf" srcId="{54BF09F5-09DC-443E-9DAD-0A27285EFA35}" destId="{5F39DB5C-BFB1-4AC7-A0BA-25F1155B4FFD}" srcOrd="0" destOrd="0" presId="urn:microsoft.com/office/officeart/2018/2/layout/IconVerticalSolidList"/>
    <dgm:cxn modelId="{C9EAB581-5F46-4D56-B9E3-F017F4813A87}" type="presParOf" srcId="{5F39DB5C-BFB1-4AC7-A0BA-25F1155B4FFD}" destId="{E44E5BBA-0640-4068-BBD3-A48933FCD3F9}" srcOrd="0" destOrd="0" presId="urn:microsoft.com/office/officeart/2018/2/layout/IconVerticalSolidList"/>
    <dgm:cxn modelId="{BBA40D5F-CCAC-4DB1-BC81-F703333A876E}" type="presParOf" srcId="{5F39DB5C-BFB1-4AC7-A0BA-25F1155B4FFD}" destId="{3382B207-FEFC-4D9C-93E6-2D22188ED51A}" srcOrd="1" destOrd="0" presId="urn:microsoft.com/office/officeart/2018/2/layout/IconVerticalSolidList"/>
    <dgm:cxn modelId="{62E9CAF7-3027-4DF5-B2C4-76B2163CA089}" type="presParOf" srcId="{5F39DB5C-BFB1-4AC7-A0BA-25F1155B4FFD}" destId="{1419A4D6-35D8-4A0E-8825-EA9A03F03E8D}" srcOrd="2" destOrd="0" presId="urn:microsoft.com/office/officeart/2018/2/layout/IconVerticalSolidList"/>
    <dgm:cxn modelId="{D1AF168F-7A24-4446-80C2-5C716130FAF6}" type="presParOf" srcId="{5F39DB5C-BFB1-4AC7-A0BA-25F1155B4FFD}" destId="{84DACABC-7DC4-44CD-B0F7-742830DC490B}" srcOrd="3" destOrd="0" presId="urn:microsoft.com/office/officeart/2018/2/layout/IconVerticalSolidList"/>
    <dgm:cxn modelId="{6697871C-868B-4145-9640-E5D98DCBDFBD}" type="presParOf" srcId="{54BF09F5-09DC-443E-9DAD-0A27285EFA35}" destId="{E49D77E1-0D40-47D8-8A1B-36A4B6F25D56}" srcOrd="1" destOrd="0" presId="urn:microsoft.com/office/officeart/2018/2/layout/IconVerticalSolidList"/>
    <dgm:cxn modelId="{A191A36E-4DBD-4A83-BAAC-33EC4789DC8F}" type="presParOf" srcId="{54BF09F5-09DC-443E-9DAD-0A27285EFA35}" destId="{A97B90D9-53B8-47D4-9751-CB6B6553BA76}" srcOrd="2" destOrd="0" presId="urn:microsoft.com/office/officeart/2018/2/layout/IconVerticalSolidList"/>
    <dgm:cxn modelId="{A3BF4D3C-AD57-437C-9130-68C9FB31DA0E}" type="presParOf" srcId="{A97B90D9-53B8-47D4-9751-CB6B6553BA76}" destId="{F5CA0E61-DF6C-450F-ADF7-E11A56CA4095}" srcOrd="0" destOrd="0" presId="urn:microsoft.com/office/officeart/2018/2/layout/IconVerticalSolidList"/>
    <dgm:cxn modelId="{196E5E29-DE4D-419A-BA3F-5D10ADCEAE68}" type="presParOf" srcId="{A97B90D9-53B8-47D4-9751-CB6B6553BA76}" destId="{E5D10F24-CF61-48FA-B40E-761F22F0A599}" srcOrd="1" destOrd="0" presId="urn:microsoft.com/office/officeart/2018/2/layout/IconVerticalSolidList"/>
    <dgm:cxn modelId="{28591D02-BE83-4182-AAAA-B8C3C3F1B46B}" type="presParOf" srcId="{A97B90D9-53B8-47D4-9751-CB6B6553BA76}" destId="{208DDBB3-176E-4818-B523-E10721DBEF08}" srcOrd="2" destOrd="0" presId="urn:microsoft.com/office/officeart/2018/2/layout/IconVerticalSolidList"/>
    <dgm:cxn modelId="{DFF8AD18-5AC7-42A1-B904-9A2C3C41F024}" type="presParOf" srcId="{A97B90D9-53B8-47D4-9751-CB6B6553BA76}" destId="{328D65DA-B0DC-4648-AC7D-67D099CB945B}" srcOrd="3" destOrd="0" presId="urn:microsoft.com/office/officeart/2018/2/layout/IconVerticalSolidList"/>
    <dgm:cxn modelId="{37F2B768-673F-4E87-B18C-97476512A547}" type="presParOf" srcId="{54BF09F5-09DC-443E-9DAD-0A27285EFA35}" destId="{61422C57-D6CA-4AE6-9907-FAB9AACE8D53}" srcOrd="3" destOrd="0" presId="urn:microsoft.com/office/officeart/2018/2/layout/IconVerticalSolidList"/>
    <dgm:cxn modelId="{4DD88D1B-6A9A-4B64-AE27-BF255FD15509}" type="presParOf" srcId="{54BF09F5-09DC-443E-9DAD-0A27285EFA35}" destId="{EA39EC25-6EAB-4511-8B3C-C9D8BC2CBC32}" srcOrd="4" destOrd="0" presId="urn:microsoft.com/office/officeart/2018/2/layout/IconVerticalSolidList"/>
    <dgm:cxn modelId="{995F2985-5A2E-442E-A908-C028C79A00F5}" type="presParOf" srcId="{EA39EC25-6EAB-4511-8B3C-C9D8BC2CBC32}" destId="{0B1CA14F-8D70-4A8D-A596-3B792FDAE904}" srcOrd="0" destOrd="0" presId="urn:microsoft.com/office/officeart/2018/2/layout/IconVerticalSolidList"/>
    <dgm:cxn modelId="{76216F20-49CE-43E2-B534-2D9244F60CAF}" type="presParOf" srcId="{EA39EC25-6EAB-4511-8B3C-C9D8BC2CBC32}" destId="{6A25DED7-176D-4F7E-BD7F-CFC2A474E953}" srcOrd="1" destOrd="0" presId="urn:microsoft.com/office/officeart/2018/2/layout/IconVerticalSolidList"/>
    <dgm:cxn modelId="{CF469A9E-B1C9-4ACD-8598-A12D1363C452}" type="presParOf" srcId="{EA39EC25-6EAB-4511-8B3C-C9D8BC2CBC32}" destId="{57575D8F-C366-4FBB-ABA7-9BF651751448}" srcOrd="2" destOrd="0" presId="urn:microsoft.com/office/officeart/2018/2/layout/IconVerticalSolidList"/>
    <dgm:cxn modelId="{C30E0D4D-09C7-4411-8D61-3DD25E9E26DD}" type="presParOf" srcId="{EA39EC25-6EAB-4511-8B3C-C9D8BC2CBC32}" destId="{37558785-607D-43B6-93C8-50D0858CEB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1B9128FF-1F3A-48E1-BACD-9C72568D382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99A170-4D36-44F9-8BD1-0120FC735390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22F24D2-E3C7-4C08-AF4C-1FEBFB788F79}" type="parTrans" cxnId="{E215EBDC-1E4A-46B8-8EF4-282E32434AD6}">
      <dgm:prSet/>
      <dgm:spPr/>
      <dgm:t>
        <a:bodyPr/>
        <a:lstStyle/>
        <a:p>
          <a:endParaRPr lang="en-US"/>
        </a:p>
      </dgm:t>
    </dgm:pt>
    <dgm:pt modelId="{DE0C28D6-EE43-4631-9496-B5C631DA8FDD}" type="sibTrans" cxnId="{E215EBDC-1E4A-46B8-8EF4-282E32434AD6}">
      <dgm:prSet/>
      <dgm:spPr/>
      <dgm:t>
        <a:bodyPr/>
        <a:lstStyle/>
        <a:p>
          <a:endParaRPr lang="en-US"/>
        </a:p>
      </dgm:t>
    </dgm:pt>
    <dgm:pt modelId="{30090956-E477-4378-B147-7DCB429922CB}">
      <dgm:prSet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BA252BF-93F0-4A5A-AF50-783221A2A8ED}" type="parTrans" cxnId="{CCD3D267-28F6-4A54-8C22-DB8794DDC87B}">
      <dgm:prSet/>
      <dgm:spPr/>
      <dgm:t>
        <a:bodyPr/>
        <a:lstStyle/>
        <a:p>
          <a:endParaRPr lang="en-US"/>
        </a:p>
      </dgm:t>
    </dgm:pt>
    <dgm:pt modelId="{0556C643-7859-4B2B-A9A6-B18ED1EB8010}" type="sibTrans" cxnId="{CCD3D267-28F6-4A54-8C22-DB8794DDC87B}">
      <dgm:prSet/>
      <dgm:spPr/>
      <dgm:t>
        <a:bodyPr/>
        <a:lstStyle/>
        <a:p>
          <a:endParaRPr lang="en-US"/>
        </a:p>
      </dgm:t>
    </dgm:pt>
    <dgm:pt modelId="{046B53D8-7378-46D5-A1A0-D7A3ECE48B10}">
      <dgm:prSet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54E2796-934E-49A0-B6A2-1959EDDAD112}" type="parTrans" cxnId="{C1B8A5CC-6A7E-4D03-8283-472C69C8C1CD}">
      <dgm:prSet/>
      <dgm:spPr/>
      <dgm:t>
        <a:bodyPr/>
        <a:lstStyle/>
        <a:p>
          <a:endParaRPr lang="en-US"/>
        </a:p>
      </dgm:t>
    </dgm:pt>
    <dgm:pt modelId="{7AE13E77-1CC7-418D-861A-8FCEC97CD6A0}" type="sibTrans" cxnId="{C1B8A5CC-6A7E-4D03-8283-472C69C8C1CD}">
      <dgm:prSet/>
      <dgm:spPr/>
      <dgm:t>
        <a:bodyPr/>
        <a:lstStyle/>
        <a:p>
          <a:endParaRPr lang="en-US"/>
        </a:p>
      </dgm:t>
    </dgm:pt>
    <dgm:pt modelId="{876A2C55-D5FA-4E04-8DE6-6704B35D3801}">
      <dgm:prSet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3EDC927-3B28-47FB-807C-C3A8D30BFE5F}" type="parTrans" cxnId="{333068CF-AA26-43F1-84CE-3AC255B70274}">
      <dgm:prSet/>
      <dgm:spPr/>
      <dgm:t>
        <a:bodyPr/>
        <a:lstStyle/>
        <a:p>
          <a:endParaRPr lang="en-US"/>
        </a:p>
      </dgm:t>
    </dgm:pt>
    <dgm:pt modelId="{7BDC01EE-9538-413D-8371-A70E07229456}" type="sibTrans" cxnId="{333068CF-AA26-43F1-84CE-3AC255B70274}">
      <dgm:prSet/>
      <dgm:spPr/>
      <dgm:t>
        <a:bodyPr/>
        <a:lstStyle/>
        <a:p>
          <a:endParaRPr lang="en-US"/>
        </a:p>
      </dgm:t>
    </dgm:pt>
    <dgm:pt modelId="{862B6BB6-A190-404D-95AA-CE0F4B921EAF}">
      <dgm:prSet/>
      <dgm:spPr>
        <a:blipFill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BAB4EAB-C73A-4BAD-AA68-951FC53BBE9D}" type="parTrans" cxnId="{748A3AF9-B784-4A99-A34C-42E81294DDBD}">
      <dgm:prSet/>
      <dgm:spPr/>
      <dgm:t>
        <a:bodyPr/>
        <a:lstStyle/>
        <a:p>
          <a:endParaRPr lang="en-US"/>
        </a:p>
      </dgm:t>
    </dgm:pt>
    <dgm:pt modelId="{323029AE-2FF3-4375-BAD3-CE1F760DA9E0}" type="sibTrans" cxnId="{748A3AF9-B784-4A99-A34C-42E81294DDBD}">
      <dgm:prSet/>
      <dgm:spPr/>
      <dgm:t>
        <a:bodyPr/>
        <a:lstStyle/>
        <a:p>
          <a:endParaRPr lang="en-US"/>
        </a:p>
      </dgm:t>
    </dgm:pt>
    <dgm:pt modelId="{03BDB816-577B-434D-A6F2-A8D14B47CFB0}">
      <dgm:prSet/>
      <dgm:spPr>
        <a:blipFill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1A3600E-530F-4079-AB73-2DD1B59D822A}" type="parTrans" cxnId="{A499FE89-FEB9-480F-81BC-8E7514824167}">
      <dgm:prSet/>
      <dgm:spPr/>
      <dgm:t>
        <a:bodyPr/>
        <a:lstStyle/>
        <a:p>
          <a:endParaRPr lang="en-US"/>
        </a:p>
      </dgm:t>
    </dgm:pt>
    <dgm:pt modelId="{60D391CD-E7FF-4713-8B49-44BFA8F8CAE2}" type="sibTrans" cxnId="{A499FE89-FEB9-480F-81BC-8E7514824167}">
      <dgm:prSet/>
      <dgm:spPr/>
      <dgm:t>
        <a:bodyPr/>
        <a:lstStyle/>
        <a:p>
          <a:endParaRPr lang="en-US"/>
        </a:p>
      </dgm:t>
    </dgm:pt>
    <dgm:pt modelId="{487DD86C-B138-4FF9-81D6-096991222D28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77E5D0BB-8AB7-4492-8D19-36367AEE4A28}" type="parTrans" cxnId="{56CDAC5F-FF23-4C93-9BF7-55FE32F79A87}">
      <dgm:prSet/>
      <dgm:spPr/>
      <dgm:t>
        <a:bodyPr/>
        <a:lstStyle/>
        <a:p>
          <a:endParaRPr lang="en-US"/>
        </a:p>
      </dgm:t>
    </dgm:pt>
    <dgm:pt modelId="{14B92B93-19E6-49AF-9160-77066553FEB3}" type="sibTrans" cxnId="{56CDAC5F-FF23-4C93-9BF7-55FE32F79A87}">
      <dgm:prSet/>
      <dgm:spPr/>
      <dgm:t>
        <a:bodyPr/>
        <a:lstStyle/>
        <a:p>
          <a:endParaRPr lang="en-US"/>
        </a:p>
      </dgm:t>
    </dgm:pt>
    <dgm:pt modelId="{D78E375E-D0C4-45D1-8D8B-4A4E057E5201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241BD449-AB52-4EEA-91EC-45C848AA9A18}" type="parTrans" cxnId="{4E61B25F-1278-43A0-A4F8-C391A26E1BF7}">
      <dgm:prSet/>
      <dgm:spPr/>
      <dgm:t>
        <a:bodyPr/>
        <a:lstStyle/>
        <a:p>
          <a:endParaRPr lang="en-US"/>
        </a:p>
      </dgm:t>
    </dgm:pt>
    <dgm:pt modelId="{845AEB67-D1BB-48E9-8AFE-16BFE80B8EA6}" type="sibTrans" cxnId="{4E61B25F-1278-43A0-A4F8-C391A26E1BF7}">
      <dgm:prSet/>
      <dgm:spPr/>
      <dgm:t>
        <a:bodyPr/>
        <a:lstStyle/>
        <a:p>
          <a:endParaRPr lang="en-US"/>
        </a:p>
      </dgm:t>
    </dgm:pt>
    <dgm:pt modelId="{85943A9A-0E21-43CB-A274-AD46C06C2CA0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AFD4D60-4EB7-48C2-9439-42AB5005A395}" type="parTrans" cxnId="{2EDFF04D-0675-4496-82A7-0F78D8A54193}">
      <dgm:prSet/>
      <dgm:spPr/>
      <dgm:t>
        <a:bodyPr/>
        <a:lstStyle/>
        <a:p>
          <a:endParaRPr lang="en-US"/>
        </a:p>
      </dgm:t>
    </dgm:pt>
    <dgm:pt modelId="{695749FE-E205-4578-9163-0C2DD3CF2B48}" type="sibTrans" cxnId="{2EDFF04D-0675-4496-82A7-0F78D8A54193}">
      <dgm:prSet/>
      <dgm:spPr/>
      <dgm:t>
        <a:bodyPr/>
        <a:lstStyle/>
        <a:p>
          <a:endParaRPr lang="en-US"/>
        </a:p>
      </dgm:t>
    </dgm:pt>
    <dgm:pt modelId="{A5CABC0C-4B50-4B20-8CF1-B5480F6ACA5D}" type="pres">
      <dgm:prSet presAssocID="{1B9128FF-1F3A-48E1-BACD-9C72568D3821}" presName="linear" presStyleCnt="0">
        <dgm:presLayoutVars>
          <dgm:dir/>
          <dgm:animLvl val="lvl"/>
          <dgm:resizeHandles val="exact"/>
        </dgm:presLayoutVars>
      </dgm:prSet>
      <dgm:spPr/>
    </dgm:pt>
    <dgm:pt modelId="{09993A6D-176F-438F-9379-816AF3395DEB}" type="pres">
      <dgm:prSet presAssocID="{B499A170-4D36-44F9-8BD1-0120FC735390}" presName="parentLin" presStyleCnt="0"/>
      <dgm:spPr/>
    </dgm:pt>
    <dgm:pt modelId="{CBAF5822-04AA-43DA-8436-AF9442EA0195}" type="pres">
      <dgm:prSet presAssocID="{B499A170-4D36-44F9-8BD1-0120FC735390}" presName="parentLeftMargin" presStyleLbl="node1" presStyleIdx="0" presStyleCnt="3"/>
      <dgm:spPr/>
    </dgm:pt>
    <dgm:pt modelId="{6FDE4F1A-2CFE-4A94-B67B-48C751DCF51B}" type="pres">
      <dgm:prSet presAssocID="{B499A170-4D36-44F9-8BD1-0120FC73539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273C8E-0278-4C27-9830-A0587B9C75E5}" type="pres">
      <dgm:prSet presAssocID="{B499A170-4D36-44F9-8BD1-0120FC735390}" presName="negativeSpace" presStyleCnt="0"/>
      <dgm:spPr/>
    </dgm:pt>
    <dgm:pt modelId="{6B6CB976-18DD-49D4-9F54-659BDA87E0CD}" type="pres">
      <dgm:prSet presAssocID="{B499A170-4D36-44F9-8BD1-0120FC735390}" presName="childText" presStyleLbl="conFgAcc1" presStyleIdx="0" presStyleCnt="3">
        <dgm:presLayoutVars>
          <dgm:bulletEnabled val="1"/>
        </dgm:presLayoutVars>
      </dgm:prSet>
      <dgm:spPr/>
    </dgm:pt>
    <dgm:pt modelId="{EAB37E13-76A3-43ED-AD3F-2ADC80D9DFB7}" type="pres">
      <dgm:prSet presAssocID="{DE0C28D6-EE43-4631-9496-B5C631DA8FDD}" presName="spaceBetweenRectangles" presStyleCnt="0"/>
      <dgm:spPr/>
    </dgm:pt>
    <dgm:pt modelId="{EFC0F3D2-B53B-42FC-9765-37AA234EF3F0}" type="pres">
      <dgm:prSet presAssocID="{046B53D8-7378-46D5-A1A0-D7A3ECE48B10}" presName="parentLin" presStyleCnt="0"/>
      <dgm:spPr/>
    </dgm:pt>
    <dgm:pt modelId="{8FA335A5-F09A-4199-8DCE-2EBA524B492D}" type="pres">
      <dgm:prSet presAssocID="{046B53D8-7378-46D5-A1A0-D7A3ECE48B10}" presName="parentLeftMargin" presStyleLbl="node1" presStyleIdx="0" presStyleCnt="3"/>
      <dgm:spPr/>
    </dgm:pt>
    <dgm:pt modelId="{3AC81488-269B-4BC6-9AFC-710B9C6A44FA}" type="pres">
      <dgm:prSet presAssocID="{046B53D8-7378-46D5-A1A0-D7A3ECE48B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77913D-7A66-4CA8-9818-984EFA3AA2C6}" type="pres">
      <dgm:prSet presAssocID="{046B53D8-7378-46D5-A1A0-D7A3ECE48B10}" presName="negativeSpace" presStyleCnt="0"/>
      <dgm:spPr/>
    </dgm:pt>
    <dgm:pt modelId="{57365BBA-2326-403B-B1C8-33D476787DC5}" type="pres">
      <dgm:prSet presAssocID="{046B53D8-7378-46D5-A1A0-D7A3ECE48B10}" presName="childText" presStyleLbl="conFgAcc1" presStyleIdx="1" presStyleCnt="3">
        <dgm:presLayoutVars>
          <dgm:bulletEnabled val="1"/>
        </dgm:presLayoutVars>
      </dgm:prSet>
      <dgm:spPr/>
    </dgm:pt>
    <dgm:pt modelId="{87ED106A-FC1A-40EF-9E83-CF041DCA66AE}" type="pres">
      <dgm:prSet presAssocID="{7AE13E77-1CC7-418D-861A-8FCEC97CD6A0}" presName="spaceBetweenRectangles" presStyleCnt="0"/>
      <dgm:spPr/>
    </dgm:pt>
    <dgm:pt modelId="{EA796C6C-250A-42CC-8E3A-C8DAE148A66D}" type="pres">
      <dgm:prSet presAssocID="{862B6BB6-A190-404D-95AA-CE0F4B921EAF}" presName="parentLin" presStyleCnt="0"/>
      <dgm:spPr/>
    </dgm:pt>
    <dgm:pt modelId="{CD184604-5683-4FC9-89A7-E1A3CAED7345}" type="pres">
      <dgm:prSet presAssocID="{862B6BB6-A190-404D-95AA-CE0F4B921EAF}" presName="parentLeftMargin" presStyleLbl="node1" presStyleIdx="1" presStyleCnt="3"/>
      <dgm:spPr/>
    </dgm:pt>
    <dgm:pt modelId="{BA6B7816-3A80-4861-8A86-1C764A075FF2}" type="pres">
      <dgm:prSet presAssocID="{862B6BB6-A190-404D-95AA-CE0F4B921EA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EB1405A-CAE4-4ADC-9544-1E85909FA672}" type="pres">
      <dgm:prSet presAssocID="{862B6BB6-A190-404D-95AA-CE0F4B921EAF}" presName="negativeSpace" presStyleCnt="0"/>
      <dgm:spPr/>
    </dgm:pt>
    <dgm:pt modelId="{885D1F92-66F8-41F9-8536-389E60CBBC90}" type="pres">
      <dgm:prSet presAssocID="{862B6BB6-A190-404D-95AA-CE0F4B921EA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1CC1908-08F0-44B2-B72C-49B45C0957E5}" type="presOf" srcId="{862B6BB6-A190-404D-95AA-CE0F4B921EAF}" destId="{CD184604-5683-4FC9-89A7-E1A3CAED7345}" srcOrd="0" destOrd="0" presId="urn:microsoft.com/office/officeart/2005/8/layout/list1"/>
    <dgm:cxn modelId="{6BC86A19-EFC9-448B-A27D-862BDD026FEE}" type="presOf" srcId="{30090956-E477-4378-B147-7DCB429922CB}" destId="{6B6CB976-18DD-49D4-9F54-659BDA87E0CD}" srcOrd="0" destOrd="0" presId="urn:microsoft.com/office/officeart/2005/8/layout/list1"/>
    <dgm:cxn modelId="{9AF5F635-99C4-4C1B-9AC8-B10DD4F294E6}" type="presOf" srcId="{1B9128FF-1F3A-48E1-BACD-9C72568D3821}" destId="{A5CABC0C-4B50-4B20-8CF1-B5480F6ACA5D}" srcOrd="0" destOrd="0" presId="urn:microsoft.com/office/officeart/2005/8/layout/list1"/>
    <dgm:cxn modelId="{56CDAC5F-FF23-4C93-9BF7-55FE32F79A87}" srcId="{876A2C55-D5FA-4E04-8DE6-6704B35D3801}" destId="{487DD86C-B138-4FF9-81D6-096991222D28}" srcOrd="0" destOrd="0" parTransId="{77E5D0BB-8AB7-4492-8D19-36367AEE4A28}" sibTransId="{14B92B93-19E6-49AF-9160-77066553FEB3}"/>
    <dgm:cxn modelId="{4E61B25F-1278-43A0-A4F8-C391A26E1BF7}" srcId="{30090956-E477-4378-B147-7DCB429922CB}" destId="{D78E375E-D0C4-45D1-8D8B-4A4E057E5201}" srcOrd="0" destOrd="0" parTransId="{241BD449-AB52-4EEA-91EC-45C848AA9A18}" sibTransId="{845AEB67-D1BB-48E9-8AFE-16BFE80B8EA6}"/>
    <dgm:cxn modelId="{1ADC0862-9AF0-4588-9962-C044D511C4A5}" type="presOf" srcId="{85943A9A-0E21-43CB-A274-AD46C06C2CA0}" destId="{885D1F92-66F8-41F9-8536-389E60CBBC90}" srcOrd="0" destOrd="1" presId="urn:microsoft.com/office/officeart/2005/8/layout/list1"/>
    <dgm:cxn modelId="{CCD3D267-28F6-4A54-8C22-DB8794DDC87B}" srcId="{B499A170-4D36-44F9-8BD1-0120FC735390}" destId="{30090956-E477-4378-B147-7DCB429922CB}" srcOrd="0" destOrd="0" parTransId="{2BA252BF-93F0-4A5A-AF50-783221A2A8ED}" sibTransId="{0556C643-7859-4B2B-A9A6-B18ED1EB8010}"/>
    <dgm:cxn modelId="{96A7B46A-B7A8-474B-B99B-93BC0C385F83}" type="presOf" srcId="{046B53D8-7378-46D5-A1A0-D7A3ECE48B10}" destId="{8FA335A5-F09A-4199-8DCE-2EBA524B492D}" srcOrd="0" destOrd="0" presId="urn:microsoft.com/office/officeart/2005/8/layout/list1"/>
    <dgm:cxn modelId="{2EDFF04D-0675-4496-82A7-0F78D8A54193}" srcId="{03BDB816-577B-434D-A6F2-A8D14B47CFB0}" destId="{85943A9A-0E21-43CB-A274-AD46C06C2CA0}" srcOrd="0" destOrd="0" parTransId="{0AFD4D60-4EB7-48C2-9439-42AB5005A395}" sibTransId="{695749FE-E205-4578-9163-0C2DD3CF2B48}"/>
    <dgm:cxn modelId="{3CB8DE55-563D-46C1-B8E8-FBB17F155216}" type="presOf" srcId="{B499A170-4D36-44F9-8BD1-0120FC735390}" destId="{CBAF5822-04AA-43DA-8436-AF9442EA0195}" srcOrd="0" destOrd="0" presId="urn:microsoft.com/office/officeart/2005/8/layout/list1"/>
    <dgm:cxn modelId="{8E47EB7D-FB69-4CE1-A600-A8C529985386}" type="presOf" srcId="{487DD86C-B138-4FF9-81D6-096991222D28}" destId="{57365BBA-2326-403B-B1C8-33D476787DC5}" srcOrd="0" destOrd="1" presId="urn:microsoft.com/office/officeart/2005/8/layout/list1"/>
    <dgm:cxn modelId="{076C7685-911C-47A5-B189-8627E266D424}" type="presOf" srcId="{03BDB816-577B-434D-A6F2-A8D14B47CFB0}" destId="{885D1F92-66F8-41F9-8536-389E60CBBC90}" srcOrd="0" destOrd="0" presId="urn:microsoft.com/office/officeart/2005/8/layout/list1"/>
    <dgm:cxn modelId="{D4656386-34A1-4805-9B1B-C7473DC0D8C6}" type="presOf" srcId="{046B53D8-7378-46D5-A1A0-D7A3ECE48B10}" destId="{3AC81488-269B-4BC6-9AFC-710B9C6A44FA}" srcOrd="1" destOrd="0" presId="urn:microsoft.com/office/officeart/2005/8/layout/list1"/>
    <dgm:cxn modelId="{A499FE89-FEB9-480F-81BC-8E7514824167}" srcId="{862B6BB6-A190-404D-95AA-CE0F4B921EAF}" destId="{03BDB816-577B-434D-A6F2-A8D14B47CFB0}" srcOrd="0" destOrd="0" parTransId="{B1A3600E-530F-4079-AB73-2DD1B59D822A}" sibTransId="{60D391CD-E7FF-4713-8B49-44BFA8F8CAE2}"/>
    <dgm:cxn modelId="{FC39FAA9-4202-4B3E-B6D5-70B8B31DB1BA}" type="presOf" srcId="{862B6BB6-A190-404D-95AA-CE0F4B921EAF}" destId="{BA6B7816-3A80-4861-8A86-1C764A075FF2}" srcOrd="1" destOrd="0" presId="urn:microsoft.com/office/officeart/2005/8/layout/list1"/>
    <dgm:cxn modelId="{2C57AEBD-C872-4658-B178-0EAD1F4FC0C5}" type="presOf" srcId="{876A2C55-D5FA-4E04-8DE6-6704B35D3801}" destId="{57365BBA-2326-403B-B1C8-33D476787DC5}" srcOrd="0" destOrd="0" presId="urn:microsoft.com/office/officeart/2005/8/layout/list1"/>
    <dgm:cxn modelId="{C1B8A5CC-6A7E-4D03-8283-472C69C8C1CD}" srcId="{1B9128FF-1F3A-48E1-BACD-9C72568D3821}" destId="{046B53D8-7378-46D5-A1A0-D7A3ECE48B10}" srcOrd="1" destOrd="0" parTransId="{154E2796-934E-49A0-B6A2-1959EDDAD112}" sibTransId="{7AE13E77-1CC7-418D-861A-8FCEC97CD6A0}"/>
    <dgm:cxn modelId="{333068CF-AA26-43F1-84CE-3AC255B70274}" srcId="{046B53D8-7378-46D5-A1A0-D7A3ECE48B10}" destId="{876A2C55-D5FA-4E04-8DE6-6704B35D3801}" srcOrd="0" destOrd="0" parTransId="{83EDC927-3B28-47FB-807C-C3A8D30BFE5F}" sibTransId="{7BDC01EE-9538-413D-8371-A70E07229456}"/>
    <dgm:cxn modelId="{E215EBDC-1E4A-46B8-8EF4-282E32434AD6}" srcId="{1B9128FF-1F3A-48E1-BACD-9C72568D3821}" destId="{B499A170-4D36-44F9-8BD1-0120FC735390}" srcOrd="0" destOrd="0" parTransId="{E22F24D2-E3C7-4C08-AF4C-1FEBFB788F79}" sibTransId="{DE0C28D6-EE43-4631-9496-B5C631DA8FDD}"/>
    <dgm:cxn modelId="{1307C7E0-0A77-4040-9CF5-774F8E0086AA}" type="presOf" srcId="{B499A170-4D36-44F9-8BD1-0120FC735390}" destId="{6FDE4F1A-2CFE-4A94-B67B-48C751DCF51B}" srcOrd="1" destOrd="0" presId="urn:microsoft.com/office/officeart/2005/8/layout/list1"/>
    <dgm:cxn modelId="{748A3AF9-B784-4A99-A34C-42E81294DDBD}" srcId="{1B9128FF-1F3A-48E1-BACD-9C72568D3821}" destId="{862B6BB6-A190-404D-95AA-CE0F4B921EAF}" srcOrd="2" destOrd="0" parTransId="{EBAB4EAB-C73A-4BAD-AA68-951FC53BBE9D}" sibTransId="{323029AE-2FF3-4375-BAD3-CE1F760DA9E0}"/>
    <dgm:cxn modelId="{8142FCFB-897E-414B-A3CB-0C97229FFC14}" type="presOf" srcId="{D78E375E-D0C4-45D1-8D8B-4A4E057E5201}" destId="{6B6CB976-18DD-49D4-9F54-659BDA87E0CD}" srcOrd="0" destOrd="1" presId="urn:microsoft.com/office/officeart/2005/8/layout/list1"/>
    <dgm:cxn modelId="{FAE4DE3A-13C9-4D8C-AD59-A158AF8C3A36}" type="presParOf" srcId="{A5CABC0C-4B50-4B20-8CF1-B5480F6ACA5D}" destId="{09993A6D-176F-438F-9379-816AF3395DEB}" srcOrd="0" destOrd="0" presId="urn:microsoft.com/office/officeart/2005/8/layout/list1"/>
    <dgm:cxn modelId="{10963A6D-9AAB-4747-A880-9F505EC425A5}" type="presParOf" srcId="{09993A6D-176F-438F-9379-816AF3395DEB}" destId="{CBAF5822-04AA-43DA-8436-AF9442EA0195}" srcOrd="0" destOrd="0" presId="urn:microsoft.com/office/officeart/2005/8/layout/list1"/>
    <dgm:cxn modelId="{3B7CE4A1-F234-4BC9-BC85-A34101796DEC}" type="presParOf" srcId="{09993A6D-176F-438F-9379-816AF3395DEB}" destId="{6FDE4F1A-2CFE-4A94-B67B-48C751DCF51B}" srcOrd="1" destOrd="0" presId="urn:microsoft.com/office/officeart/2005/8/layout/list1"/>
    <dgm:cxn modelId="{FC5CC7D4-9D3F-4828-A3DA-67F12171B97B}" type="presParOf" srcId="{A5CABC0C-4B50-4B20-8CF1-B5480F6ACA5D}" destId="{9A273C8E-0278-4C27-9830-A0587B9C75E5}" srcOrd="1" destOrd="0" presId="urn:microsoft.com/office/officeart/2005/8/layout/list1"/>
    <dgm:cxn modelId="{1B6278B1-C60A-486C-A791-98AF57C26075}" type="presParOf" srcId="{A5CABC0C-4B50-4B20-8CF1-B5480F6ACA5D}" destId="{6B6CB976-18DD-49D4-9F54-659BDA87E0CD}" srcOrd="2" destOrd="0" presId="urn:microsoft.com/office/officeart/2005/8/layout/list1"/>
    <dgm:cxn modelId="{259F1CF5-E73A-414D-AFBF-77305F0DF980}" type="presParOf" srcId="{A5CABC0C-4B50-4B20-8CF1-B5480F6ACA5D}" destId="{EAB37E13-76A3-43ED-AD3F-2ADC80D9DFB7}" srcOrd="3" destOrd="0" presId="urn:microsoft.com/office/officeart/2005/8/layout/list1"/>
    <dgm:cxn modelId="{619046B6-2539-4C82-8360-FAD4FB8B17C5}" type="presParOf" srcId="{A5CABC0C-4B50-4B20-8CF1-B5480F6ACA5D}" destId="{EFC0F3D2-B53B-42FC-9765-37AA234EF3F0}" srcOrd="4" destOrd="0" presId="urn:microsoft.com/office/officeart/2005/8/layout/list1"/>
    <dgm:cxn modelId="{891158F7-33EA-4DE2-9433-D8C6F683865F}" type="presParOf" srcId="{EFC0F3D2-B53B-42FC-9765-37AA234EF3F0}" destId="{8FA335A5-F09A-4199-8DCE-2EBA524B492D}" srcOrd="0" destOrd="0" presId="urn:microsoft.com/office/officeart/2005/8/layout/list1"/>
    <dgm:cxn modelId="{2211E231-6A59-4E7B-A4C2-19D5B4EA1759}" type="presParOf" srcId="{EFC0F3D2-B53B-42FC-9765-37AA234EF3F0}" destId="{3AC81488-269B-4BC6-9AFC-710B9C6A44FA}" srcOrd="1" destOrd="0" presId="urn:microsoft.com/office/officeart/2005/8/layout/list1"/>
    <dgm:cxn modelId="{6D1A9821-5B60-4556-9B52-F22365C9A65F}" type="presParOf" srcId="{A5CABC0C-4B50-4B20-8CF1-B5480F6ACA5D}" destId="{1C77913D-7A66-4CA8-9818-984EFA3AA2C6}" srcOrd="5" destOrd="0" presId="urn:microsoft.com/office/officeart/2005/8/layout/list1"/>
    <dgm:cxn modelId="{AADE1B57-3046-497E-A766-8DBDCF372AAD}" type="presParOf" srcId="{A5CABC0C-4B50-4B20-8CF1-B5480F6ACA5D}" destId="{57365BBA-2326-403B-B1C8-33D476787DC5}" srcOrd="6" destOrd="0" presId="urn:microsoft.com/office/officeart/2005/8/layout/list1"/>
    <dgm:cxn modelId="{59931E29-5D02-4FCA-88B3-24588F0021A2}" type="presParOf" srcId="{A5CABC0C-4B50-4B20-8CF1-B5480F6ACA5D}" destId="{87ED106A-FC1A-40EF-9E83-CF041DCA66AE}" srcOrd="7" destOrd="0" presId="urn:microsoft.com/office/officeart/2005/8/layout/list1"/>
    <dgm:cxn modelId="{6897C117-CB35-4FD9-8677-F07000E5F326}" type="presParOf" srcId="{A5CABC0C-4B50-4B20-8CF1-B5480F6ACA5D}" destId="{EA796C6C-250A-42CC-8E3A-C8DAE148A66D}" srcOrd="8" destOrd="0" presId="urn:microsoft.com/office/officeart/2005/8/layout/list1"/>
    <dgm:cxn modelId="{B7AEAF99-283B-47D3-BCB2-B1567838D0EC}" type="presParOf" srcId="{EA796C6C-250A-42CC-8E3A-C8DAE148A66D}" destId="{CD184604-5683-4FC9-89A7-E1A3CAED7345}" srcOrd="0" destOrd="0" presId="urn:microsoft.com/office/officeart/2005/8/layout/list1"/>
    <dgm:cxn modelId="{E7181FA9-A61B-4B16-B337-9C5F0265EE98}" type="presParOf" srcId="{EA796C6C-250A-42CC-8E3A-C8DAE148A66D}" destId="{BA6B7816-3A80-4861-8A86-1C764A075FF2}" srcOrd="1" destOrd="0" presId="urn:microsoft.com/office/officeart/2005/8/layout/list1"/>
    <dgm:cxn modelId="{61EE9182-1BC1-4AB8-8D6F-CC46F92806F1}" type="presParOf" srcId="{A5CABC0C-4B50-4B20-8CF1-B5480F6ACA5D}" destId="{9EB1405A-CAE4-4ADC-9544-1E85909FA672}" srcOrd="9" destOrd="0" presId="urn:microsoft.com/office/officeart/2005/8/layout/list1"/>
    <dgm:cxn modelId="{46E34C4C-38B4-496B-8D08-F6C4A4F3E020}" type="presParOf" srcId="{A5CABC0C-4B50-4B20-8CF1-B5480F6ACA5D}" destId="{885D1F92-66F8-41F9-8536-389E60CBBC9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584533-4266-49C4-8A64-E9E0DBBE63C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DDCB54-009F-43DB-86DA-EC9B779C059B}">
      <dgm:prSet phldrT="[Text]"/>
      <dgm:spPr/>
      <dgm:t>
        <a:bodyPr/>
        <a:lstStyle/>
        <a:p>
          <a:r>
            <a:rPr lang="en-US" dirty="0"/>
            <a:t>Nuclear Spin Polarized</a:t>
          </a:r>
        </a:p>
      </dgm:t>
    </dgm:pt>
    <dgm:pt modelId="{062C74A0-71FB-4733-956B-419AD4FD657B}" type="parTrans" cxnId="{619A4196-870B-4577-9B23-9098E385AB4B}">
      <dgm:prSet/>
      <dgm:spPr/>
      <dgm:t>
        <a:bodyPr/>
        <a:lstStyle/>
        <a:p>
          <a:endParaRPr lang="en-US"/>
        </a:p>
      </dgm:t>
    </dgm:pt>
    <dgm:pt modelId="{6C2DDEFD-7DDC-4714-A472-875906B6DE1C}" type="sibTrans" cxnId="{619A4196-870B-4577-9B23-9098E385AB4B}">
      <dgm:prSet/>
      <dgm:spPr/>
      <dgm:t>
        <a:bodyPr/>
        <a:lstStyle/>
        <a:p>
          <a:endParaRPr lang="en-US"/>
        </a:p>
      </dgm:t>
    </dgm:pt>
    <dgm:pt modelId="{90A30C93-941A-4E4B-A5A8-3A43EDF44664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r>
            <a:rPr lang="en-US" sz="1800" dirty="0"/>
            <a:t>Similar to spin independent case, with a form factor correction</a:t>
          </a:r>
          <a:endParaRPr lang="en-US" sz="1000" dirty="0"/>
        </a:p>
      </dgm:t>
    </dgm:pt>
    <dgm:pt modelId="{09AF6FFD-DA6D-4BC8-A90C-4586C21243BF}" type="parTrans" cxnId="{C1738B1C-3BB2-4DB7-987D-7BADBB72C05A}">
      <dgm:prSet/>
      <dgm:spPr/>
      <dgm:t>
        <a:bodyPr/>
        <a:lstStyle/>
        <a:p>
          <a:endParaRPr lang="en-US"/>
        </a:p>
      </dgm:t>
    </dgm:pt>
    <dgm:pt modelId="{D9C92D8B-0DEA-4A33-9E71-FE2B33A8C1A5}" type="sibTrans" cxnId="{C1738B1C-3BB2-4DB7-987D-7BADBB72C05A}">
      <dgm:prSet/>
      <dgm:spPr/>
      <dgm:t>
        <a:bodyPr/>
        <a:lstStyle/>
        <a:p>
          <a:endParaRPr lang="en-US"/>
        </a:p>
      </dgm:t>
    </dgm:pt>
    <dgm:pt modelId="{DDAE923C-2161-474A-A418-7988EDA7CF52}">
      <dgm:prSet phldrT="[Text]"/>
      <dgm:spPr/>
      <dgm:t>
        <a:bodyPr/>
        <a:lstStyle/>
        <a:p>
          <a:r>
            <a:rPr lang="en-US" dirty="0"/>
            <a:t>Nuclear Spin Unpolarized</a:t>
          </a:r>
        </a:p>
      </dgm:t>
    </dgm:pt>
    <dgm:pt modelId="{948CD58E-307E-434E-BEA9-53AB00778502}" type="parTrans" cxnId="{EF18CE09-7072-488D-8964-E3E3EB121F08}">
      <dgm:prSet/>
      <dgm:spPr/>
      <dgm:t>
        <a:bodyPr/>
        <a:lstStyle/>
        <a:p>
          <a:endParaRPr lang="en-US"/>
        </a:p>
      </dgm:t>
    </dgm:pt>
    <dgm:pt modelId="{80E855A8-C02F-4166-AC00-0721470A2E29}" type="sibTrans" cxnId="{EF18CE09-7072-488D-8964-E3E3EB121F08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4F29BC9-A487-4DC7-916A-FE117CA5C494}">
          <dgm:prSet phldrT="[Text]"/>
          <dgm:spPr/>
          <dgm:t>
            <a:bodyPr/>
            <a:lstStyle/>
            <a:p>
              <a:pPr algn="l"/>
              <a:r>
                <a:rPr lang="en-US" dirty="0"/>
                <a:t>Cross section doesn’t average away:</a:t>
              </a:r>
            </a:p>
            <a:p>
              <a:pPr algn="l"/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𝑑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 =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𝑑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′</m:t>
                  </m:r>
                </m:oMath>
              </a14:m>
              <a:r>
                <a:rPr lang="en-US" dirty="0"/>
                <a:t> (incoherent) terms contribute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~ 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⟨</m:t>
                  </m:r>
                  <m:sSubSup>
                    <m:sSub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sub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lang="en-US" b="0" i="1" smtClean="0">
                      <a:latin typeface="Cambria Math" panose="02040503050406030204" pitchFamily="18" charset="0"/>
                    </a:rPr>
                    <m:t>⟩</m:t>
                  </m:r>
                </m:oMath>
              </a14:m>
              <a:endParaRPr lang="en-US" dirty="0"/>
            </a:p>
            <a:p>
              <a:pPr algn="l"/>
              <a:r>
                <a:rPr lang="en-US" dirty="0"/>
                <a:t>Modify spin independent calculation! </a:t>
              </a:r>
            </a:p>
          </dgm:t>
        </dgm:pt>
      </mc:Choice>
      <mc:Fallback xmlns="">
        <dgm:pt modelId="{A4F29BC9-A487-4DC7-916A-FE117CA5C494}">
          <dgm:prSet phldrT="[Text]"/>
          <dgm:spPr/>
          <dgm:t>
            <a:bodyPr/>
            <a:lstStyle/>
            <a:p>
              <a:pPr algn="l"/>
              <a:r>
                <a:rPr lang="en-US" dirty="0"/>
                <a:t>Cross section doesn’t average away:</a:t>
              </a:r>
            </a:p>
            <a:p>
              <a:pPr algn="l"/>
              <a:r>
                <a:rPr lang="en-US" b="0" i="0">
                  <a:latin typeface="Cambria Math" panose="02040503050406030204" pitchFamily="18" charset="0"/>
                </a:rPr>
                <a:t>𝑑 =𝑑′</a:t>
              </a:r>
              <a:r>
                <a:rPr lang="en-US" dirty="0"/>
                <a:t> (incoherent) terms contribute 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~ </a:t>
              </a:r>
              <a:r>
                <a:rPr lang="en-US" b="0" i="0">
                  <a:latin typeface="Cambria Math" panose="02040503050406030204" pitchFamily="18" charset="0"/>
                </a:rPr>
                <a:t>⟨𝑆_𝑁^2⟩</a:t>
              </a:r>
              <a:endParaRPr lang="en-US" dirty="0"/>
            </a:p>
            <a:p>
              <a:pPr algn="l"/>
              <a:r>
                <a:rPr lang="en-US" dirty="0"/>
                <a:t>Modify spin independent calculation! </a:t>
              </a:r>
            </a:p>
          </dgm:t>
        </dgm:pt>
      </mc:Fallback>
    </mc:AlternateContent>
    <dgm:pt modelId="{BF577B14-DFF8-4E83-9530-835F529942C9}" type="parTrans" cxnId="{03F1C788-6FD5-4C0A-914C-F6FB925479E5}">
      <dgm:prSet/>
      <dgm:spPr/>
      <dgm:t>
        <a:bodyPr/>
        <a:lstStyle/>
        <a:p>
          <a:endParaRPr lang="en-US"/>
        </a:p>
      </dgm:t>
    </dgm:pt>
    <dgm:pt modelId="{CE9A2FA8-DB1D-4E06-AEB6-7EEE444CEB5A}" type="sibTrans" cxnId="{03F1C788-6FD5-4C0A-914C-F6FB925479E5}">
      <dgm:prSet/>
      <dgm:spPr/>
      <dgm:t>
        <a:bodyPr/>
        <a:lstStyle/>
        <a:p>
          <a:endParaRPr lang="en-US"/>
        </a:p>
      </dgm:t>
    </dgm:pt>
    <dgm:pt modelId="{EB2EFDCF-EDE3-4641-B145-42A4008A1FFC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800" dirty="0"/>
            <a:t>(see T. Trickle et. al. 2009.13534)</a:t>
          </a:r>
        </a:p>
      </dgm:t>
    </dgm:pt>
    <dgm:pt modelId="{520D20E0-05F2-4584-B100-F55AB79BA422}" type="parTrans" cxnId="{0FDB4E5A-2EF0-4324-B444-0F285856842E}">
      <dgm:prSet/>
      <dgm:spPr/>
      <dgm:t>
        <a:bodyPr/>
        <a:lstStyle/>
        <a:p>
          <a:endParaRPr lang="en-US"/>
        </a:p>
      </dgm:t>
    </dgm:pt>
    <dgm:pt modelId="{D1B94F15-ECA1-4FE8-9F96-2BE2F238681C}" type="sibTrans" cxnId="{0FDB4E5A-2EF0-4324-B444-0F285856842E}">
      <dgm:prSet/>
      <dgm:spPr/>
      <dgm:t>
        <a:bodyPr/>
        <a:lstStyle/>
        <a:p>
          <a:endParaRPr lang="en-US"/>
        </a:p>
      </dgm:t>
    </dgm:pt>
    <dgm:pt modelId="{29B5EBEC-94C9-4B24-ABD7-838316D07A5F}" type="pres">
      <dgm:prSet presAssocID="{85584533-4266-49C4-8A64-E9E0DBBE63C5}" presName="Name0" presStyleCnt="0">
        <dgm:presLayoutVars>
          <dgm:chMax/>
          <dgm:chPref/>
          <dgm:dir/>
        </dgm:presLayoutVars>
      </dgm:prSet>
      <dgm:spPr/>
    </dgm:pt>
    <dgm:pt modelId="{9A7E3FE7-B2D8-4BE3-B21D-7103E86B01FE}" type="pres">
      <dgm:prSet presAssocID="{F5DDCB54-009F-43DB-86DA-EC9B779C059B}" presName="composite" presStyleCnt="0">
        <dgm:presLayoutVars>
          <dgm:chMax val="1"/>
          <dgm:chPref val="1"/>
        </dgm:presLayoutVars>
      </dgm:prSet>
      <dgm:spPr/>
    </dgm:pt>
    <dgm:pt modelId="{C3400014-4812-4CAA-AA66-EC9C297DFE26}" type="pres">
      <dgm:prSet presAssocID="{F5DDCB54-009F-43DB-86DA-EC9B779C059B}" presName="Accent" presStyleLbl="trAlignAcc1" presStyleIdx="0" presStyleCnt="2">
        <dgm:presLayoutVars>
          <dgm:chMax val="0"/>
          <dgm:chPref val="0"/>
        </dgm:presLayoutVars>
      </dgm:prSet>
      <dgm:spPr/>
    </dgm:pt>
    <dgm:pt modelId="{8FE9F123-EA38-4F0C-B8F2-A1539682ACA2}" type="pres">
      <dgm:prSet presAssocID="{F5DDCB54-009F-43DB-86DA-EC9B779C059B}" presName="Image" presStyleLbl="alignImgPlace1" presStyleIdx="0" presStyleCnt="2" custScaleY="57850" custLinFactNeighborY="-1348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566E1BB-58CA-4DEA-9B07-6C2B2116EFB9}" type="pres">
      <dgm:prSet presAssocID="{F5DDCB54-009F-43DB-86DA-EC9B779C059B}" presName="ChildComposite" presStyleCnt="0"/>
      <dgm:spPr/>
    </dgm:pt>
    <dgm:pt modelId="{557B178E-D935-4A3F-8FB7-B143D7CCF139}" type="pres">
      <dgm:prSet presAssocID="{F5DDCB54-009F-43DB-86DA-EC9B779C059B}" presName="Child" presStyleLbl="node1" presStyleIdx="0" presStyleCnt="2" custScaleY="273546" custLinFactNeighborY="-55035">
        <dgm:presLayoutVars>
          <dgm:chMax val="0"/>
          <dgm:chPref val="0"/>
          <dgm:bulletEnabled val="1"/>
        </dgm:presLayoutVars>
      </dgm:prSet>
      <dgm:spPr/>
    </dgm:pt>
    <dgm:pt modelId="{08F95AD9-0A98-433C-A759-73A5B02CEEEB}" type="pres">
      <dgm:prSet presAssocID="{F5DDCB54-009F-43DB-86DA-EC9B779C059B}" presName="Parent" presStyleLbl="revTx" presStyleIdx="0" presStyleCnt="2" custLinFactY="-100000" custLinFactNeighborY="-147506">
        <dgm:presLayoutVars>
          <dgm:chMax val="1"/>
          <dgm:chPref val="0"/>
          <dgm:bulletEnabled val="1"/>
        </dgm:presLayoutVars>
      </dgm:prSet>
      <dgm:spPr/>
    </dgm:pt>
    <dgm:pt modelId="{0FDB5B03-3AD2-44D5-81F9-ED2A165DDD2C}" type="pres">
      <dgm:prSet presAssocID="{6C2DDEFD-7DDC-4714-A472-875906B6DE1C}" presName="sibTrans" presStyleCnt="0"/>
      <dgm:spPr/>
    </dgm:pt>
    <dgm:pt modelId="{9985A51E-8D40-41BE-9525-2AE5161B2DB9}" type="pres">
      <dgm:prSet presAssocID="{DDAE923C-2161-474A-A418-7988EDA7CF52}" presName="composite" presStyleCnt="0">
        <dgm:presLayoutVars>
          <dgm:chMax val="1"/>
          <dgm:chPref val="1"/>
        </dgm:presLayoutVars>
      </dgm:prSet>
      <dgm:spPr/>
    </dgm:pt>
    <dgm:pt modelId="{AD3B51CB-E527-49E2-9D9F-8F96D00F6D63}" type="pres">
      <dgm:prSet presAssocID="{DDAE923C-2161-474A-A418-7988EDA7CF52}" presName="Accent" presStyleLbl="trAlignAcc1" presStyleIdx="1" presStyleCnt="2">
        <dgm:presLayoutVars>
          <dgm:chMax val="0"/>
          <dgm:chPref val="0"/>
        </dgm:presLayoutVars>
      </dgm:prSet>
      <dgm:spPr/>
    </dgm:pt>
    <dgm:pt modelId="{5DA21B4B-70D9-4995-9F85-3C6E2699DDD2}" type="pres">
      <dgm:prSet presAssocID="{DDAE923C-2161-474A-A418-7988EDA7CF52}" presName="Image" presStyleLbl="alignImgPlace1" presStyleIdx="1" presStyleCnt="2" custScaleY="57850" custLinFactNeighborY="-13486">
        <dgm:presLayoutVars>
          <dgm:chMax val="0"/>
          <dgm:chPref val="0"/>
        </dgm:presLayoutVars>
      </dgm:prSet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C0D9AE0C-DC52-4CDB-96E5-D66E79E666E6}" type="pres">
      <dgm:prSet presAssocID="{DDAE923C-2161-474A-A418-7988EDA7CF52}" presName="ChildComposite" presStyleCnt="0"/>
      <dgm:spPr/>
    </dgm:pt>
    <dgm:pt modelId="{A4A79C9C-238F-4E89-AE5B-3FBD18BB3969}" type="pres">
      <dgm:prSet presAssocID="{DDAE923C-2161-474A-A418-7988EDA7CF52}" presName="Child" presStyleLbl="node1" presStyleIdx="1" presStyleCnt="2" custScaleY="273546" custLinFactNeighborY="-55035">
        <dgm:presLayoutVars>
          <dgm:chMax val="0"/>
          <dgm:chPref val="0"/>
          <dgm:bulletEnabled val="1"/>
        </dgm:presLayoutVars>
      </dgm:prSet>
      <dgm:spPr/>
    </dgm:pt>
    <dgm:pt modelId="{C439A5B7-00C5-46A0-BC5D-5BD046FD69C9}" type="pres">
      <dgm:prSet presAssocID="{DDAE923C-2161-474A-A418-7988EDA7CF52}" presName="Parent" presStyleLbl="revTx" presStyleIdx="1" presStyleCnt="2" custLinFactY="-100000" custLinFactNeighborY="-147506">
        <dgm:presLayoutVars>
          <dgm:chMax val="1"/>
          <dgm:chPref val="0"/>
          <dgm:bulletEnabled val="1"/>
        </dgm:presLayoutVars>
      </dgm:prSet>
      <dgm:spPr/>
    </dgm:pt>
  </dgm:ptLst>
  <dgm:cxnLst>
    <dgm:cxn modelId="{EF18CE09-7072-488D-8964-E3E3EB121F08}" srcId="{85584533-4266-49C4-8A64-E9E0DBBE63C5}" destId="{DDAE923C-2161-474A-A418-7988EDA7CF52}" srcOrd="1" destOrd="0" parTransId="{948CD58E-307E-434E-BEA9-53AB00778502}" sibTransId="{80E855A8-C02F-4166-AC00-0721470A2E29}"/>
    <dgm:cxn modelId="{C1738B1C-3BB2-4DB7-987D-7BADBB72C05A}" srcId="{F5DDCB54-009F-43DB-86DA-EC9B779C059B}" destId="{90A30C93-941A-4E4B-A5A8-3A43EDF44664}" srcOrd="0" destOrd="0" parTransId="{09AF6FFD-DA6D-4BC8-A90C-4586C21243BF}" sibTransId="{D9C92D8B-0DEA-4A33-9E71-FE2B33A8C1A5}"/>
    <dgm:cxn modelId="{6F8CA85B-B1D6-40EF-96C3-71E48665D91D}" type="presOf" srcId="{DDAE923C-2161-474A-A418-7988EDA7CF52}" destId="{C439A5B7-00C5-46A0-BC5D-5BD046FD69C9}" srcOrd="0" destOrd="0" presId="urn:microsoft.com/office/officeart/2008/layout/CaptionedPictures"/>
    <dgm:cxn modelId="{0FDB4E5A-2EF0-4324-B444-0F285856842E}" srcId="{F5DDCB54-009F-43DB-86DA-EC9B779C059B}" destId="{EB2EFDCF-EDE3-4641-B145-42A4008A1FFC}" srcOrd="1" destOrd="0" parTransId="{520D20E0-05F2-4584-B100-F55AB79BA422}" sibTransId="{D1B94F15-ECA1-4FE8-9F96-2BE2F238681C}"/>
    <dgm:cxn modelId="{03F1C788-6FD5-4C0A-914C-F6FB925479E5}" srcId="{DDAE923C-2161-474A-A418-7988EDA7CF52}" destId="{A4F29BC9-A487-4DC7-916A-FE117CA5C494}" srcOrd="0" destOrd="0" parTransId="{BF577B14-DFF8-4E83-9530-835F529942C9}" sibTransId="{CE9A2FA8-DB1D-4E06-AEB6-7EEE444CEB5A}"/>
    <dgm:cxn modelId="{619A4196-870B-4577-9B23-9098E385AB4B}" srcId="{85584533-4266-49C4-8A64-E9E0DBBE63C5}" destId="{F5DDCB54-009F-43DB-86DA-EC9B779C059B}" srcOrd="0" destOrd="0" parTransId="{062C74A0-71FB-4733-956B-419AD4FD657B}" sibTransId="{6C2DDEFD-7DDC-4714-A472-875906B6DE1C}"/>
    <dgm:cxn modelId="{B84603B6-7103-47A6-A595-BE7010DC0683}" type="presOf" srcId="{EB2EFDCF-EDE3-4641-B145-42A4008A1FFC}" destId="{557B178E-D935-4A3F-8FB7-B143D7CCF139}" srcOrd="0" destOrd="1" presId="urn:microsoft.com/office/officeart/2008/layout/CaptionedPictures"/>
    <dgm:cxn modelId="{4604D5C5-D5AC-4384-94CC-1FBD7BB6AA39}" type="presOf" srcId="{A4F29BC9-A487-4DC7-916A-FE117CA5C494}" destId="{A4A79C9C-238F-4E89-AE5B-3FBD18BB3969}" srcOrd="0" destOrd="0" presId="urn:microsoft.com/office/officeart/2008/layout/CaptionedPictures"/>
    <dgm:cxn modelId="{6AD050CE-CBEB-4072-B152-08A248B9C4B3}" type="presOf" srcId="{90A30C93-941A-4E4B-A5A8-3A43EDF44664}" destId="{557B178E-D935-4A3F-8FB7-B143D7CCF139}" srcOrd="0" destOrd="0" presId="urn:microsoft.com/office/officeart/2008/layout/CaptionedPictures"/>
    <dgm:cxn modelId="{DA0FE3E8-E51F-414E-AB85-9945D1C4D9E2}" type="presOf" srcId="{85584533-4266-49C4-8A64-E9E0DBBE63C5}" destId="{29B5EBEC-94C9-4B24-ABD7-838316D07A5F}" srcOrd="0" destOrd="0" presId="urn:microsoft.com/office/officeart/2008/layout/CaptionedPictures"/>
    <dgm:cxn modelId="{C16760F8-D98F-4577-B0CA-567F32FB0E69}" type="presOf" srcId="{F5DDCB54-009F-43DB-86DA-EC9B779C059B}" destId="{08F95AD9-0A98-433C-A759-73A5B02CEEEB}" srcOrd="0" destOrd="0" presId="urn:microsoft.com/office/officeart/2008/layout/CaptionedPictures"/>
    <dgm:cxn modelId="{53F84D40-A703-4C4D-839F-6BEB9C1C6A43}" type="presParOf" srcId="{29B5EBEC-94C9-4B24-ABD7-838316D07A5F}" destId="{9A7E3FE7-B2D8-4BE3-B21D-7103E86B01FE}" srcOrd="0" destOrd="0" presId="urn:microsoft.com/office/officeart/2008/layout/CaptionedPictures"/>
    <dgm:cxn modelId="{6F1C36DE-2A8C-4B2B-A2BF-7921E7C2B106}" type="presParOf" srcId="{9A7E3FE7-B2D8-4BE3-B21D-7103E86B01FE}" destId="{C3400014-4812-4CAA-AA66-EC9C297DFE26}" srcOrd="0" destOrd="0" presId="urn:microsoft.com/office/officeart/2008/layout/CaptionedPictures"/>
    <dgm:cxn modelId="{BF808E19-8212-4E5B-BD9B-9CDD7E96C985}" type="presParOf" srcId="{9A7E3FE7-B2D8-4BE3-B21D-7103E86B01FE}" destId="{8FE9F123-EA38-4F0C-B8F2-A1539682ACA2}" srcOrd="1" destOrd="0" presId="urn:microsoft.com/office/officeart/2008/layout/CaptionedPictures"/>
    <dgm:cxn modelId="{6980C8D0-DE1D-494E-A702-EF5288D5CD41}" type="presParOf" srcId="{9A7E3FE7-B2D8-4BE3-B21D-7103E86B01FE}" destId="{4566E1BB-58CA-4DEA-9B07-6C2B2116EFB9}" srcOrd="2" destOrd="0" presId="urn:microsoft.com/office/officeart/2008/layout/CaptionedPictures"/>
    <dgm:cxn modelId="{C8079FC0-A896-4D3E-9B67-4DE6E886A341}" type="presParOf" srcId="{4566E1BB-58CA-4DEA-9B07-6C2B2116EFB9}" destId="{557B178E-D935-4A3F-8FB7-B143D7CCF139}" srcOrd="0" destOrd="0" presId="urn:microsoft.com/office/officeart/2008/layout/CaptionedPictures"/>
    <dgm:cxn modelId="{BB2AFC2D-020C-42BF-B9B5-1B6B7F55E6CB}" type="presParOf" srcId="{4566E1BB-58CA-4DEA-9B07-6C2B2116EFB9}" destId="{08F95AD9-0A98-433C-A759-73A5B02CEEEB}" srcOrd="1" destOrd="0" presId="urn:microsoft.com/office/officeart/2008/layout/CaptionedPictures"/>
    <dgm:cxn modelId="{AAF4252C-BC82-4944-82B4-5D11B2CFD394}" type="presParOf" srcId="{29B5EBEC-94C9-4B24-ABD7-838316D07A5F}" destId="{0FDB5B03-3AD2-44D5-81F9-ED2A165DDD2C}" srcOrd="1" destOrd="0" presId="urn:microsoft.com/office/officeart/2008/layout/CaptionedPictures"/>
    <dgm:cxn modelId="{050B77FB-2BAF-4206-9AAD-A114A74C0A47}" type="presParOf" srcId="{29B5EBEC-94C9-4B24-ABD7-838316D07A5F}" destId="{9985A51E-8D40-41BE-9525-2AE5161B2DB9}" srcOrd="2" destOrd="0" presId="urn:microsoft.com/office/officeart/2008/layout/CaptionedPictures"/>
    <dgm:cxn modelId="{EC15241E-C32B-41C6-978D-EEA18F223526}" type="presParOf" srcId="{9985A51E-8D40-41BE-9525-2AE5161B2DB9}" destId="{AD3B51CB-E527-49E2-9D9F-8F96D00F6D63}" srcOrd="0" destOrd="0" presId="urn:microsoft.com/office/officeart/2008/layout/CaptionedPictures"/>
    <dgm:cxn modelId="{D7C1BE53-D2EE-4234-9004-C3E1DEF621F0}" type="presParOf" srcId="{9985A51E-8D40-41BE-9525-2AE5161B2DB9}" destId="{5DA21B4B-70D9-4995-9F85-3C6E2699DDD2}" srcOrd="1" destOrd="0" presId="urn:microsoft.com/office/officeart/2008/layout/CaptionedPictures"/>
    <dgm:cxn modelId="{1167D195-4190-4A34-9C26-0548B74B241E}" type="presParOf" srcId="{9985A51E-8D40-41BE-9525-2AE5161B2DB9}" destId="{C0D9AE0C-DC52-4CDB-96E5-D66E79E666E6}" srcOrd="2" destOrd="0" presId="urn:microsoft.com/office/officeart/2008/layout/CaptionedPictures"/>
    <dgm:cxn modelId="{A7535CD3-5014-45BF-BDBD-56370230D6CA}" type="presParOf" srcId="{C0D9AE0C-DC52-4CDB-96E5-D66E79E666E6}" destId="{A4A79C9C-238F-4E89-AE5B-3FBD18BB3969}" srcOrd="0" destOrd="0" presId="urn:microsoft.com/office/officeart/2008/layout/CaptionedPictures"/>
    <dgm:cxn modelId="{521B0A09-EDEF-469E-AADC-7D56DB15DAEC}" type="presParOf" srcId="{C0D9AE0C-DC52-4CDB-96E5-D66E79E666E6}" destId="{C439A5B7-00C5-46A0-BC5D-5BD046FD69C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DM-Electron Scattering 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Materials Project &amp; Big Data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Results!</a:t>
          </a:r>
        </a:p>
      </dsp:txBody>
      <dsp:txXfrm>
        <a:off x="1327384" y="2873618"/>
        <a:ext cx="6216416" cy="11492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CB976-18DD-49D4-9F54-659BDA87E0CD}">
      <dsp:nvSpPr>
        <dsp:cNvPr id="0" name=""/>
        <dsp:cNvSpPr/>
      </dsp:nvSpPr>
      <dsp:spPr>
        <a:xfrm>
          <a:off x="0" y="337897"/>
          <a:ext cx="7543801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74904" rIns="585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ℒ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 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⊃</m:t>
              </m:r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𝑔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𝜒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𝜙</m:t>
              </m:r>
              <m:acc>
                <m:accPr>
                  <m:chr m:val="̅"/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𝜒</m:t>
                  </m:r>
                </m:e>
              </m:acc>
              <m:r>
                <a:rPr lang="en-US" sz="1800" b="0" i="1" kern="1200" smtClean="0">
                  <a:latin typeface="Cambria Math" panose="02040503050406030204" pitchFamily="18" charset="0"/>
                </a:rPr>
                <m:t>𝜒</m:t>
              </m:r>
              <m:r>
                <a:rPr lang="en-US" sz="1800" b="0" i="1" kern="1200" smtClean="0">
                  <a:latin typeface="Cambria Math" panose="02040503050406030204" pitchFamily="18" charset="0"/>
                </a:rPr>
                <m:t>+</m:t>
              </m:r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𝑔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𝑝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𝜙</m:t>
              </m:r>
              <m:acc>
                <m:accPr>
                  <m:chr m:val="̅"/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𝑁</m:t>
                  </m:r>
                </m:e>
              </m:acc>
              <m:sSup>
                <m:sSup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𝛾</m:t>
                  </m:r>
                </m:e>
                <m:sup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5</m:t>
                  </m:r>
                </m:sup>
              </m:sSup>
              <m:r>
                <a:rPr lang="en-US" sz="1800" b="0" i="1" kern="1200" smtClean="0">
                  <a:latin typeface="Cambria Math" panose="02040503050406030204" pitchFamily="18" charset="0"/>
                </a:rPr>
                <m:t>𝑁</m:t>
              </m:r>
              <m:r>
                <a:rPr lang="en-US" sz="1800" b="0" i="1" kern="120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1800" kern="1200" dirty="0"/>
            <a:t>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0" kern="1200" dirty="0"/>
            <a:t>     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ℒ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𝑁𝑅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 </m:t>
              </m:r>
              <m:r>
                <a:rPr lang="en-US" sz="18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~ </m:t>
              </m:r>
              <m:d>
                <m:dPr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𝑞</m:t>
                  </m:r>
                  <m:r>
                    <a:rPr lang="en-US" sz="1800" i="1" kern="1200">
                      <a:latin typeface="Cambria Math" panose="02040503050406030204" pitchFamily="18" charset="0"/>
                    </a:rPr>
                    <m:t>⋅</m:t>
                  </m:r>
                  <m:sSub>
                    <m:sSubPr>
                      <m:ctrlPr>
                        <a:rPr lang="en-US" sz="1800" i="1" kern="120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𝑆</m:t>
                      </m:r>
                    </m:e>
                    <m:sub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𝑁</m:t>
                      </m:r>
                    </m:sub>
                  </m:sSub>
                </m:e>
              </m:d>
            </m:oMath>
          </a14:m>
          <a:r>
            <a:rPr lang="en-US" sz="1800" kern="1200" dirty="0"/>
            <a:t> </a:t>
          </a:r>
        </a:p>
      </dsp:txBody>
      <dsp:txXfrm>
        <a:off x="0" y="337897"/>
        <a:ext cx="7543801" cy="1105650"/>
      </dsp:txXfrm>
    </dsp:sp>
    <dsp:sp modelId="{6FDE4F1A-2CFE-4A94-B67B-48C751DCF51B}">
      <dsp:nvSpPr>
        <dsp:cNvPr id="0" name=""/>
        <dsp:cNvSpPr/>
      </dsp:nvSpPr>
      <dsp:spPr>
        <a:xfrm>
          <a:off x="377190" y="72217"/>
          <a:ext cx="52806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Scalar mediator </a:t>
          </a:r>
          <a14:m xmlns:a14="http://schemas.microsoft.com/office/drawing/2010/main">
            <m:oMath xmlns:m="http://schemas.openxmlformats.org/officeDocument/2006/math">
              <m:r>
                <a:rPr lang="en-US" sz="1800" b="0" i="1" kern="1200" smtClean="0">
                  <a:latin typeface="Cambria Math" panose="02040503050406030204" pitchFamily="18" charset="0"/>
                </a:rPr>
                <m:t>𝜙</m:t>
              </m:r>
            </m:oMath>
          </a14:m>
          <a:r>
            <a:rPr lang="en-US" sz="1800" kern="1200" dirty="0"/>
            <a:t> </a:t>
          </a:r>
        </a:p>
      </dsp:txBody>
      <dsp:txXfrm>
        <a:off x="403129" y="98156"/>
        <a:ext cx="5228782" cy="479482"/>
      </dsp:txXfrm>
    </dsp:sp>
    <dsp:sp modelId="{57365BBA-2326-403B-B1C8-33D476787DC5}">
      <dsp:nvSpPr>
        <dsp:cNvPr id="0" name=""/>
        <dsp:cNvSpPr/>
      </dsp:nvSpPr>
      <dsp:spPr>
        <a:xfrm>
          <a:off x="0" y="1806427"/>
          <a:ext cx="7543801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74904" rIns="585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ℒ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 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⊃</m:t>
              </m:r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𝑔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𝜒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𝑎</m:t>
              </m:r>
              <m:acc>
                <m:accPr>
                  <m:chr m:val="̅"/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𝜒</m:t>
                  </m:r>
                </m:e>
              </m:acc>
              <m:sSup>
                <m:sSup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𝛾</m:t>
                  </m:r>
                </m:e>
                <m:sup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5</m:t>
                  </m:r>
                </m:sup>
              </m:sSup>
              <m:r>
                <a:rPr lang="en-US" sz="1800" b="0" i="1" kern="1200" smtClean="0">
                  <a:latin typeface="Cambria Math" panose="02040503050406030204" pitchFamily="18" charset="0"/>
                </a:rPr>
                <m:t>𝜒</m:t>
              </m:r>
              <m:r>
                <a:rPr lang="en-US" sz="1800" b="0" i="1" kern="1200" smtClean="0">
                  <a:latin typeface="Cambria Math" panose="02040503050406030204" pitchFamily="18" charset="0"/>
                </a:rPr>
                <m:t>+</m:t>
              </m:r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𝑔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𝑝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𝑎</m:t>
              </m:r>
              <m:r>
                <a:rPr lang="en-US" sz="1800" b="0" i="1" kern="1200" smtClean="0">
                  <a:latin typeface="Cambria Math" panose="02040503050406030204" pitchFamily="18" charset="0"/>
                </a:rPr>
                <m:t> </m:t>
              </m:r>
              <m:acc>
                <m:accPr>
                  <m:chr m:val="̅"/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𝑁</m:t>
                  </m:r>
                </m:e>
              </m:acc>
              <m:sSup>
                <m:sSup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𝛾</m:t>
                  </m:r>
                </m:e>
                <m:sup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5</m:t>
                  </m:r>
                </m:sup>
              </m:sSup>
              <m:r>
                <a:rPr lang="en-US" sz="1800" b="0" i="1" kern="1200" smtClean="0">
                  <a:latin typeface="Cambria Math" panose="02040503050406030204" pitchFamily="18" charset="0"/>
                </a:rPr>
                <m:t>𝑁</m:t>
              </m:r>
            </m:oMath>
          </a14:m>
          <a:r>
            <a:rPr lang="en-US" sz="1800" kern="1200" dirty="0"/>
            <a:t>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ℒ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𝑁𝑅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 </m:t>
              </m:r>
              <m:r>
                <a:rPr lang="en-US" sz="18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~ </m:t>
              </m:r>
              <m:d>
                <m:dPr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𝑞</m:t>
                  </m:r>
                  <m:r>
                    <a:rPr lang="en-US" sz="1800" i="1" kern="1200">
                      <a:latin typeface="Cambria Math" panose="02040503050406030204" pitchFamily="18" charset="0"/>
                    </a:rPr>
                    <m:t>⋅</m:t>
                  </m:r>
                  <m:sSub>
                    <m:sSubPr>
                      <m:ctrlPr>
                        <a:rPr lang="en-US" sz="1800" i="1" kern="120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𝑆</m:t>
                      </m:r>
                    </m:e>
                    <m:sub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𝑁</m:t>
                      </m:r>
                    </m:sub>
                  </m:sSub>
                </m:e>
              </m:d>
              <m:d>
                <m:dPr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𝑞</m:t>
                  </m:r>
                  <m:r>
                    <a:rPr lang="en-US" sz="1800" i="1" kern="1200">
                      <a:latin typeface="Cambria Math" panose="02040503050406030204" pitchFamily="18" charset="0"/>
                    </a:rPr>
                    <m:t>⋅</m:t>
                  </m:r>
                  <m:sSub>
                    <m:sSubPr>
                      <m:ctrlPr>
                        <a:rPr lang="en-US" sz="1800" i="1" kern="120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𝑆</m:t>
                      </m:r>
                    </m:e>
                    <m:sub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𝜒</m:t>
                      </m:r>
                    </m:sub>
                  </m:sSub>
                </m:e>
              </m:d>
            </m:oMath>
          </a14:m>
          <a:r>
            <a:rPr lang="en-US" sz="1800" kern="1200" dirty="0"/>
            <a:t> </a:t>
          </a:r>
        </a:p>
      </dsp:txBody>
      <dsp:txXfrm>
        <a:off x="0" y="1806427"/>
        <a:ext cx="7543801" cy="1134000"/>
      </dsp:txXfrm>
    </dsp:sp>
    <dsp:sp modelId="{3AC81488-269B-4BC6-9AFC-710B9C6A44FA}">
      <dsp:nvSpPr>
        <dsp:cNvPr id="0" name=""/>
        <dsp:cNvSpPr/>
      </dsp:nvSpPr>
      <dsp:spPr>
        <a:xfrm>
          <a:off x="377190" y="1540747"/>
          <a:ext cx="52806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Pseudoscalar mediator </a:t>
          </a:r>
          <a14:m xmlns:a14="http://schemas.microsoft.com/office/drawing/2010/main">
            <m:oMath xmlns:m="http://schemas.openxmlformats.org/officeDocument/2006/math">
              <m:r>
                <a:rPr lang="en-US" sz="1800" b="0" i="1" kern="1200" smtClean="0">
                  <a:latin typeface="Cambria Math" panose="02040503050406030204" pitchFamily="18" charset="0"/>
                </a:rPr>
                <m:t>𝑎</m:t>
              </m:r>
            </m:oMath>
          </a14:m>
          <a:r>
            <a:rPr lang="en-US" sz="1800" kern="1200" dirty="0"/>
            <a:t> </a:t>
          </a:r>
        </a:p>
      </dsp:txBody>
      <dsp:txXfrm>
        <a:off x="403129" y="1566686"/>
        <a:ext cx="5228782" cy="479482"/>
      </dsp:txXfrm>
    </dsp:sp>
    <dsp:sp modelId="{885D1F92-66F8-41F9-8536-389E60CBBC90}">
      <dsp:nvSpPr>
        <dsp:cNvPr id="0" name=""/>
        <dsp:cNvSpPr/>
      </dsp:nvSpPr>
      <dsp:spPr>
        <a:xfrm>
          <a:off x="0" y="3303308"/>
          <a:ext cx="7543801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74904" rIns="585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8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ℒ</m:t>
                  </m:r>
                </m:e>
                <m:sub>
                  <m:r>
                    <a:rPr lang="en-US" sz="1800" i="1" kern="1200">
                      <a:latin typeface="Cambria Math" panose="02040503050406030204" pitchFamily="18" charset="0"/>
                    </a:rPr>
                    <m:t> </m:t>
                  </m:r>
                </m:sub>
              </m:sSub>
              <m:r>
                <a:rPr lang="en-US" sz="1800" i="1" kern="1200">
                  <a:latin typeface="Cambria Math" panose="02040503050406030204" pitchFamily="18" charset="0"/>
                </a:rPr>
                <m:t>⊃</m:t>
              </m:r>
              <m:sSub>
                <m:sSubPr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𝑔</m:t>
                  </m:r>
                </m:e>
                <m:sub>
                  <m:r>
                    <a:rPr lang="en-US" sz="1800" i="1" kern="1200">
                      <a:latin typeface="Cambria Math" panose="02040503050406030204" pitchFamily="18" charset="0"/>
                    </a:rPr>
                    <m:t>𝜒</m:t>
                  </m:r>
                </m:sub>
              </m:sSub>
              <m:sSubSup>
                <m:sSubSup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𝜇</m:t>
                  </m:r>
                </m:sub>
                <m:sup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′</m:t>
                  </m:r>
                </m:sup>
              </m:sSubSup>
              <m:acc>
                <m:accPr>
                  <m:chr m:val="̅"/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𝜒</m:t>
                  </m:r>
                </m:e>
              </m:acc>
              <m:sSup>
                <m:sSupPr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sSupPr>
                <m:e>
                  <m:sSup>
                    <m:sSupPr>
                      <m:ctrlPr>
                        <a:rPr lang="en-US" sz="180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𝛾</m:t>
                      </m:r>
                    </m:e>
                    <m:sup>
                      <m:r>
                        <a:rPr lang="en-US" sz="1800" b="0" i="1" kern="1200" smtClean="0">
                          <a:latin typeface="Cambria Math" panose="02040503050406030204" pitchFamily="18" charset="0"/>
                        </a:rPr>
                        <m:t>𝜇</m:t>
                      </m:r>
                    </m:sup>
                  </m:sSup>
                  <m:r>
                    <a:rPr lang="en-US" sz="1800" i="1" kern="1200">
                      <a:latin typeface="Cambria Math" panose="02040503050406030204" pitchFamily="18" charset="0"/>
                    </a:rPr>
                    <m:t>𝛾</m:t>
                  </m:r>
                </m:e>
                <m:sup>
                  <m:r>
                    <a:rPr lang="en-US" sz="1800" i="1" kern="1200">
                      <a:latin typeface="Cambria Math" panose="02040503050406030204" pitchFamily="18" charset="0"/>
                    </a:rPr>
                    <m:t>5</m:t>
                  </m:r>
                </m:sup>
              </m:sSup>
              <m:r>
                <a:rPr lang="en-US" sz="1800" i="1" kern="1200">
                  <a:latin typeface="Cambria Math" panose="02040503050406030204" pitchFamily="18" charset="0"/>
                </a:rPr>
                <m:t>𝜒</m:t>
              </m:r>
              <m:r>
                <a:rPr lang="en-US" sz="1800" i="1" kern="1200">
                  <a:latin typeface="Cambria Math" panose="02040503050406030204" pitchFamily="18" charset="0"/>
                </a:rPr>
                <m:t>+</m:t>
              </m:r>
              <m:sSub>
                <m:sSubPr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𝑔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𝑝</m:t>
                  </m:r>
                </m:sub>
              </m:sSub>
              <m:sSubSup>
                <m:sSubSup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𝜇</m:t>
                  </m:r>
                </m:sub>
                <m:sup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′</m:t>
                  </m:r>
                </m:sup>
              </m:sSubSup>
              <m:r>
                <a:rPr lang="en-US" sz="1800" i="1" kern="1200">
                  <a:latin typeface="Cambria Math" panose="02040503050406030204" pitchFamily="18" charset="0"/>
                </a:rPr>
                <m:t> </m:t>
              </m:r>
              <m:acc>
                <m:accPr>
                  <m:chr m:val="̅"/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𝑁</m:t>
                  </m:r>
                </m:e>
              </m:acc>
              <m:sSup>
                <m:sSupPr>
                  <m:ctrlPr>
                    <a:rPr lang="en-US" sz="1800" i="1" kern="1200">
                      <a:latin typeface="Cambria Math" panose="02040503050406030204" pitchFamily="18" charset="0"/>
                    </a:rPr>
                  </m:ctrlPr>
                </m:sSupPr>
                <m:e>
                  <m:sSup>
                    <m:sSupPr>
                      <m:ctrlPr>
                        <a:rPr lang="en-US" sz="180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1800" i="1" kern="1200">
                          <a:latin typeface="Cambria Math" panose="02040503050406030204" pitchFamily="18" charset="0"/>
                        </a:rPr>
                        <m:t>𝛾</m:t>
                      </m:r>
                    </m:e>
                    <m:sup>
                      <m:r>
                        <a:rPr lang="en-US" sz="1800" b="0" i="1" kern="1200" smtClean="0">
                          <a:latin typeface="Cambria Math" panose="02040503050406030204" pitchFamily="18" charset="0"/>
                        </a:rPr>
                        <m:t>𝜇</m:t>
                      </m:r>
                    </m:sup>
                  </m:sSup>
                  <m:r>
                    <a:rPr lang="en-US" sz="1800" i="1" kern="1200">
                      <a:latin typeface="Cambria Math" panose="02040503050406030204" pitchFamily="18" charset="0"/>
                    </a:rPr>
                    <m:t>𝛾</m:t>
                  </m:r>
                </m:e>
                <m:sup>
                  <m:r>
                    <a:rPr lang="en-US" sz="1800" i="1" kern="1200">
                      <a:latin typeface="Cambria Math" panose="02040503050406030204" pitchFamily="18" charset="0"/>
                    </a:rPr>
                    <m:t>5</m:t>
                  </m:r>
                </m:sup>
              </m:sSup>
              <m:r>
                <a:rPr lang="en-US" sz="1800" i="1" kern="1200">
                  <a:latin typeface="Cambria Math" panose="02040503050406030204" pitchFamily="18" charset="0"/>
                </a:rPr>
                <m:t>𝑁</m:t>
              </m:r>
            </m:oMath>
          </a14:m>
          <a:r>
            <a:rPr lang="en-US" sz="1800" kern="1200" dirty="0"/>
            <a:t>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     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8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i="1" kern="1200">
                      <a:latin typeface="Cambria Math" panose="02040503050406030204" pitchFamily="18" charset="0"/>
                    </a:rPr>
                    <m:t>ℒ</m:t>
                  </m:r>
                </m:e>
                <m:sub>
                  <m:r>
                    <a:rPr lang="en-US" sz="1800" i="1" kern="1200">
                      <a:latin typeface="Cambria Math" panose="02040503050406030204" pitchFamily="18" charset="0"/>
                    </a:rPr>
                    <m:t>𝑁𝑅</m:t>
                  </m:r>
                </m:sub>
              </m:sSub>
              <m:r>
                <a:rPr lang="en-US" sz="1800" i="1" kern="1200">
                  <a:latin typeface="Cambria Math" panose="02040503050406030204" pitchFamily="18" charset="0"/>
                </a:rPr>
                <m:t> </m:t>
              </m:r>
              <m:r>
                <a:rPr lang="en-US" sz="1800" i="1" kern="1200">
                  <a:latin typeface="Cambria Math" panose="02040503050406030204" pitchFamily="18" charset="0"/>
                  <a:ea typeface="Cambria Math" panose="02040503050406030204" pitchFamily="18" charset="0"/>
                </a:rPr>
                <m:t>~</m:t>
              </m:r>
              <m:r>
                <a:rPr lang="en-US" sz="18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  <m:r>
                <a:rPr lang="en-US" sz="1800" b="0" i="1" kern="1200" smtClean="0">
                  <a:latin typeface="Cambria Math" panose="02040503050406030204" pitchFamily="18" charset="0"/>
                </a:rPr>
                <m:t>(</m:t>
              </m:r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𝑆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𝑁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⋅</m:t>
              </m:r>
              <m:sSub>
                <m:sSub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𝑆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𝜒</m:t>
                  </m:r>
                </m:sub>
              </m:sSub>
              <m:r>
                <a:rPr lang="en-US" sz="1800" b="0" i="1" kern="1200" smtClean="0">
                  <a:latin typeface="Cambria Math" panose="02040503050406030204" pitchFamily="18" charset="0"/>
                </a:rPr>
                <m:t>)</m:t>
              </m:r>
            </m:oMath>
          </a14:m>
          <a:r>
            <a:rPr lang="en-US" sz="1800" kern="1200" dirty="0"/>
            <a:t> </a:t>
          </a:r>
        </a:p>
      </dsp:txBody>
      <dsp:txXfrm>
        <a:off x="0" y="3303308"/>
        <a:ext cx="7543801" cy="1105650"/>
      </dsp:txXfrm>
    </dsp:sp>
    <dsp:sp modelId="{BA6B7816-3A80-4861-8A86-1C764A075FF2}">
      <dsp:nvSpPr>
        <dsp:cNvPr id="0" name=""/>
        <dsp:cNvSpPr/>
      </dsp:nvSpPr>
      <dsp:spPr>
        <a:xfrm>
          <a:off x="377190" y="3037628"/>
          <a:ext cx="52806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Pseudovector </a:t>
          </a:r>
          <a:r>
            <a:rPr lang="en-US" sz="1800" kern="1200" dirty="0">
              <a:latin typeface="Cambria Math" panose="02040503050406030204" pitchFamily="18" charset="0"/>
            </a:rPr>
            <a:t>mediator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bSupPr>
                <m:e>
                  <m:r>
                    <m:rPr>
                      <m:sty m:val="p"/>
                    </m:rPr>
                    <a:rPr lang="en-US" sz="1800" kern="1200">
                      <a:latin typeface="Cambria Math" panose="02040503050406030204" pitchFamily="18" charset="0"/>
                    </a:rPr>
                    <m:t>A</m:t>
                  </m:r>
                </m:e>
                <m:sub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𝜇</m:t>
                  </m:r>
                </m:sub>
                <m:sup>
                  <m:r>
                    <a:rPr lang="en-US" sz="1800" b="0" i="0" kern="1200" smtClean="0">
                      <a:latin typeface="Cambria Math" panose="02040503050406030204" pitchFamily="18" charset="0"/>
                    </a:rPr>
                    <m:t>′</m:t>
                  </m:r>
                </m:sup>
              </m:sSubSup>
            </m:oMath>
          </a14:m>
          <a:endParaRPr lang="en-US" sz="1800" kern="1200" dirty="0"/>
        </a:p>
      </dsp:txBody>
      <dsp:txXfrm>
        <a:off x="403129" y="3063567"/>
        <a:ext cx="5228782" cy="4794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phonons + DM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Derivation of multiphonon scattering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Constraints &amp; Results</a:t>
          </a:r>
        </a:p>
      </dsp:txBody>
      <dsp:txXfrm>
        <a:off x="1327384" y="2873618"/>
        <a:ext cx="6216416" cy="11492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81700-096D-46CD-83B1-6C7DAF879980}">
      <dsp:nvSpPr>
        <dsp:cNvPr id="0" name=""/>
        <dsp:cNvSpPr/>
      </dsp:nvSpPr>
      <dsp:spPr>
        <a:xfrm>
          <a:off x="0" y="1848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1C86C-8526-40BD-9CEF-20D10DAF7114}">
      <dsp:nvSpPr>
        <dsp:cNvPr id="0" name=""/>
        <dsp:cNvSpPr/>
      </dsp:nvSpPr>
      <dsp:spPr>
        <a:xfrm>
          <a:off x="0" y="1848"/>
          <a:ext cx="10058399" cy="1260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Multiphonon – DM interactions cover intermediate DM mass ranges between nuclear recoil and single phonon detection</a:t>
          </a:r>
          <a:endParaRPr lang="en-US" sz="2500" kern="1200" dirty="0"/>
        </a:p>
      </dsp:txBody>
      <dsp:txXfrm>
        <a:off x="0" y="1848"/>
        <a:ext cx="10058399" cy="1260794"/>
      </dsp:txXfrm>
    </dsp:sp>
    <dsp:sp modelId="{C8196278-5A02-4217-BB0F-B97E3CC3112C}">
      <dsp:nvSpPr>
        <dsp:cNvPr id="0" name=""/>
        <dsp:cNvSpPr/>
      </dsp:nvSpPr>
      <dsp:spPr>
        <a:xfrm>
          <a:off x="0" y="1262642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C9C9C-51FB-441D-B134-95241BC7017D}">
      <dsp:nvSpPr>
        <dsp:cNvPr id="0" name=""/>
        <dsp:cNvSpPr/>
      </dsp:nvSpPr>
      <dsp:spPr>
        <a:xfrm>
          <a:off x="0" y="1262642"/>
          <a:ext cx="10058399" cy="1260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Spin dependent multiphonon scattering utilizes similar methods as spin independent when crystal spins are randomly distributed</a:t>
          </a:r>
        </a:p>
      </dsp:txBody>
      <dsp:txXfrm>
        <a:off x="0" y="1262642"/>
        <a:ext cx="10058399" cy="1260794"/>
      </dsp:txXfrm>
    </dsp:sp>
    <dsp:sp modelId="{15C24F04-3FA0-4D9F-A42E-3BF23683435A}">
      <dsp:nvSpPr>
        <dsp:cNvPr id="0" name=""/>
        <dsp:cNvSpPr/>
      </dsp:nvSpPr>
      <dsp:spPr>
        <a:xfrm>
          <a:off x="0" y="2523437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7D974-97E3-424C-8F57-44123050DEE2}">
      <dsp:nvSpPr>
        <dsp:cNvPr id="0" name=""/>
        <dsp:cNvSpPr/>
      </dsp:nvSpPr>
      <dsp:spPr>
        <a:xfrm>
          <a:off x="0" y="2523437"/>
          <a:ext cx="10058399" cy="1260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reach of multiphonon experiments falls well short of current constraints on spin dependent DM interactions (SN, mesons, </a:t>
          </a:r>
          <a:r>
            <a:rPr lang="en-US" sz="2500" kern="1200" dirty="0" err="1"/>
            <a:t>etc</a:t>
          </a:r>
          <a:r>
            <a:rPr lang="en-US" sz="2500" kern="1200" dirty="0"/>
            <a:t>), except in a few possible cases</a:t>
          </a:r>
        </a:p>
      </dsp:txBody>
      <dsp:txXfrm>
        <a:off x="0" y="2523437"/>
        <a:ext cx="10058399" cy="12607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FECF1-793F-41C5-A768-C04C3B417D6C}">
      <dsp:nvSpPr>
        <dsp:cNvPr id="0" name=""/>
        <dsp:cNvSpPr/>
      </dsp:nvSpPr>
      <dsp:spPr>
        <a:xfrm>
          <a:off x="0" y="48546"/>
          <a:ext cx="6797675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Part 1: arXiv:2506.19905</a:t>
          </a:r>
        </a:p>
      </dsp:txBody>
      <dsp:txXfrm>
        <a:off x="30442" y="78988"/>
        <a:ext cx="6736791" cy="562726"/>
      </dsp:txXfrm>
    </dsp:sp>
    <dsp:sp modelId="{0E4DC0B1-E256-4175-87EE-28BF77E4494F}">
      <dsp:nvSpPr>
        <dsp:cNvPr id="0" name=""/>
        <dsp:cNvSpPr/>
      </dsp:nvSpPr>
      <dsp:spPr>
        <a:xfrm>
          <a:off x="0" y="672156"/>
          <a:ext cx="6797675" cy="215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Current electron recoil experiments focus on limited, well-known materials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We can harness the ideas of Material Informatics and use a data-driven approach to find exceptional candidate materials for next-gen dark matter detectors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Anisotropic materials provide a big boost by eliminating backgrounds in detectors</a:t>
          </a:r>
        </a:p>
      </dsp:txBody>
      <dsp:txXfrm>
        <a:off x="0" y="672156"/>
        <a:ext cx="6797675" cy="2152800"/>
      </dsp:txXfrm>
    </dsp:sp>
    <dsp:sp modelId="{E4F72BE5-EBC7-40E3-BBBB-8233179BEA22}">
      <dsp:nvSpPr>
        <dsp:cNvPr id="0" name=""/>
        <dsp:cNvSpPr/>
      </dsp:nvSpPr>
      <dsp:spPr>
        <a:xfrm>
          <a:off x="0" y="2824956"/>
          <a:ext cx="6797675" cy="623610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Part 2: arXiv:2506.11191</a:t>
          </a:r>
        </a:p>
      </dsp:txBody>
      <dsp:txXfrm>
        <a:off x="30442" y="2855398"/>
        <a:ext cx="6736791" cy="562726"/>
      </dsp:txXfrm>
    </dsp:sp>
    <dsp:sp modelId="{D39710FB-E7B2-4528-8F65-09153675CF92}">
      <dsp:nvSpPr>
        <dsp:cNvPr id="0" name=""/>
        <dsp:cNvSpPr/>
      </dsp:nvSpPr>
      <dsp:spPr>
        <a:xfrm>
          <a:off x="0" y="3448566"/>
          <a:ext cx="6797675" cy="215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We updated constraints on the spin-dependent DM-nucleon cross section for three representative operators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We project the zero-background reach for upcoming phonon detectors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Because of momentum suppression, and the strength of the constraints, very little parameter space remains open for these low DM masses. </a:t>
          </a:r>
        </a:p>
      </dsp:txBody>
      <dsp:txXfrm>
        <a:off x="0" y="3448566"/>
        <a:ext cx="6797675" cy="21528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07921-7492-472E-888F-31C8E2A419F5}">
      <dsp:nvSpPr>
        <dsp:cNvPr id="0" name=""/>
        <dsp:cNvSpPr/>
      </dsp:nvSpPr>
      <dsp:spPr>
        <a:xfrm>
          <a:off x="616015" y="253915"/>
          <a:ext cx="3687527" cy="55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8110" rIns="118110" bIns="0" numCol="1" spcCol="1270" anchor="b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Spin Independent</a:t>
          </a:r>
        </a:p>
      </dsp:txBody>
      <dsp:txXfrm>
        <a:off x="616015" y="253915"/>
        <a:ext cx="3687527" cy="553129"/>
      </dsp:txXfrm>
    </dsp:sp>
    <dsp:sp modelId="{C878CF15-073A-44DA-A16A-593874AD9C81}">
      <dsp:nvSpPr>
        <dsp:cNvPr id="0" name=""/>
        <dsp:cNvSpPr/>
      </dsp:nvSpPr>
      <dsp:spPr>
        <a:xfrm>
          <a:off x="415468" y="774419"/>
          <a:ext cx="3835434" cy="34269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C3AF2-07F7-48B5-96A8-103FC9857D6B}">
      <dsp:nvSpPr>
        <dsp:cNvPr id="0" name=""/>
        <dsp:cNvSpPr/>
      </dsp:nvSpPr>
      <dsp:spPr>
        <a:xfrm>
          <a:off x="4963161" y="195857"/>
          <a:ext cx="3687527" cy="55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8110" rIns="118110" bIns="0" numCol="1" spcCol="1270" anchor="b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Spin Dependent</a:t>
          </a:r>
        </a:p>
      </dsp:txBody>
      <dsp:txXfrm>
        <a:off x="4963161" y="195857"/>
        <a:ext cx="3687527" cy="553129"/>
      </dsp:txXfrm>
    </dsp:sp>
    <dsp:sp modelId="{67A9736F-9637-4B14-9F67-D4AAED814175}">
      <dsp:nvSpPr>
        <dsp:cNvPr id="0" name=""/>
        <dsp:cNvSpPr/>
      </dsp:nvSpPr>
      <dsp:spPr>
        <a:xfrm>
          <a:off x="4664785" y="722204"/>
          <a:ext cx="4117309" cy="350908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B1F2D-F48A-4697-9D48-AF7A9B6B38AE}">
      <dsp:nvSpPr>
        <dsp:cNvPr id="0" name=""/>
        <dsp:cNvSpPr/>
      </dsp:nvSpPr>
      <dsp:spPr>
        <a:xfrm>
          <a:off x="25" y="65928"/>
          <a:ext cx="2464282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Acoustic Phonons</a:t>
          </a:r>
        </a:p>
      </dsp:txBody>
      <dsp:txXfrm>
        <a:off x="25" y="65928"/>
        <a:ext cx="2464282" cy="604800"/>
      </dsp:txXfrm>
    </dsp:sp>
    <dsp:sp modelId="{67059DA2-4151-4C15-A72A-09A9C0819EFC}">
      <dsp:nvSpPr>
        <dsp:cNvPr id="0" name=""/>
        <dsp:cNvSpPr/>
      </dsp:nvSpPr>
      <dsp:spPr>
        <a:xfrm>
          <a:off x="25" y="670728"/>
          <a:ext cx="2464282" cy="24210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Coherent motion of the lattice atoms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Wavelength </a:t>
          </a:r>
          <a14:m xmlns:a14="http://schemas.microsoft.com/office/drawing/2010/main">
            <m:oMath xmlns:m="http://schemas.openxmlformats.org/officeDocument/2006/math">
              <m:r>
                <a:rPr lang="en-US" sz="2100" i="1" kern="1200" dirty="0" smtClean="0">
                  <a:latin typeface="Cambria Math" panose="02040503050406030204" pitchFamily="18" charset="0"/>
                </a:rPr>
                <m:t>→</m:t>
              </m:r>
            </m:oMath>
          </a14:m>
          <a:r>
            <a:rPr lang="en-US" sz="2100" kern="1200" dirty="0"/>
            <a:t> 0 corresponds to displacement of the crystal</a:t>
          </a:r>
        </a:p>
      </dsp:txBody>
      <dsp:txXfrm>
        <a:off x="25" y="670728"/>
        <a:ext cx="2464282" cy="2421090"/>
      </dsp:txXfrm>
    </dsp:sp>
    <dsp:sp modelId="{AB70565A-70FF-46A8-B802-D2FA2FD35EC7}">
      <dsp:nvSpPr>
        <dsp:cNvPr id="0" name=""/>
        <dsp:cNvSpPr/>
      </dsp:nvSpPr>
      <dsp:spPr>
        <a:xfrm>
          <a:off x="2809307" y="65928"/>
          <a:ext cx="2464282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Optical Phonons</a:t>
          </a:r>
        </a:p>
      </dsp:txBody>
      <dsp:txXfrm>
        <a:off x="2809307" y="65928"/>
        <a:ext cx="2464282" cy="604800"/>
      </dsp:txXfrm>
    </dsp:sp>
    <dsp:sp modelId="{B93D1A3B-E858-44EE-913D-5F8F426CDA65}">
      <dsp:nvSpPr>
        <dsp:cNvPr id="0" name=""/>
        <dsp:cNvSpPr/>
      </dsp:nvSpPr>
      <dsp:spPr>
        <a:xfrm>
          <a:off x="2809307" y="670728"/>
          <a:ext cx="2464282" cy="24210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Out of phase motion of the lattice atoms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If material is polar, couples to EM field</a:t>
          </a:r>
        </a:p>
      </dsp:txBody>
      <dsp:txXfrm>
        <a:off x="2809307" y="670728"/>
        <a:ext cx="2464282" cy="24210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solidFill>
            <a:srgbClr val="2683C6">
              <a:lumMod val="75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DM-Electron Scattering 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Materials Project &amp; Big Data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Results!</a:t>
          </a:r>
        </a:p>
      </dsp:txBody>
      <dsp:txXfrm>
        <a:off x="1327384" y="2873618"/>
        <a:ext cx="6216416" cy="1149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DM-Electron Scattering 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solidFill>
            <a:srgbClr val="2683C6">
              <a:lumMod val="75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Materials Project &amp; Big Data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1CADE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Results!</a:t>
          </a:r>
        </a:p>
      </dsp:txBody>
      <dsp:txXfrm>
        <a:off x="1327384" y="2873618"/>
        <a:ext cx="6216416" cy="11492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DM-Electron Scattering 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Materials Project &amp; Big Data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Results!</a:t>
          </a:r>
        </a:p>
      </dsp:txBody>
      <dsp:txXfrm>
        <a:off x="1327384" y="2873618"/>
        <a:ext cx="6216416" cy="1149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81700-096D-46CD-83B1-6C7DAF879980}">
      <dsp:nvSpPr>
        <dsp:cNvPr id="0" name=""/>
        <dsp:cNvSpPr/>
      </dsp:nvSpPr>
      <dsp:spPr>
        <a:xfrm>
          <a:off x="0" y="0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1C86C-8526-40BD-9CEF-20D10DAF7114}">
      <dsp:nvSpPr>
        <dsp:cNvPr id="0" name=""/>
        <dsp:cNvSpPr/>
      </dsp:nvSpPr>
      <dsp:spPr>
        <a:xfrm>
          <a:off x="0" y="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We’ve performed the first high-throughput materials search for dark matter direct detection based on the dielectric properties of the materials (material informatics)</a:t>
          </a:r>
        </a:p>
      </dsp:txBody>
      <dsp:txXfrm>
        <a:off x="0" y="0"/>
        <a:ext cx="10058399" cy="946520"/>
      </dsp:txXfrm>
    </dsp:sp>
    <dsp:sp modelId="{BFAAE574-3D91-49CB-865A-B3D21334201E}">
      <dsp:nvSpPr>
        <dsp:cNvPr id="0" name=""/>
        <dsp:cNvSpPr/>
      </dsp:nvSpPr>
      <dsp:spPr>
        <a:xfrm>
          <a:off x="0" y="946520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A8E5D-FC0A-4273-B153-E89ED8938053}">
      <dsp:nvSpPr>
        <dsp:cNvPr id="0" name=""/>
        <dsp:cNvSpPr/>
      </dsp:nvSpPr>
      <dsp:spPr>
        <a:xfrm>
          <a:off x="0" y="94652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utilized a model of the electron – DM scattering rate which correctly accounts for electron screening and depends on the particular material’s dielectric tensor</a:t>
          </a:r>
        </a:p>
      </dsp:txBody>
      <dsp:txXfrm>
        <a:off x="0" y="946520"/>
        <a:ext cx="10058399" cy="946520"/>
      </dsp:txXfrm>
    </dsp:sp>
    <dsp:sp modelId="{8874CE6C-D9B3-4B7A-BD13-4CF135B0F4D1}">
      <dsp:nvSpPr>
        <dsp:cNvPr id="0" name=""/>
        <dsp:cNvSpPr/>
      </dsp:nvSpPr>
      <dsp:spPr>
        <a:xfrm>
          <a:off x="0" y="1893040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59231-2148-4407-A1DD-171081119BDD}">
      <dsp:nvSpPr>
        <dsp:cNvPr id="0" name=""/>
        <dsp:cNvSpPr/>
      </dsp:nvSpPr>
      <dsp:spPr>
        <a:xfrm>
          <a:off x="0" y="189304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took dielectric tensor data from the Materials Project and modeled each material via a sum of Drude-Lindhard dielectric functions in order to approximate momentum dependence </a:t>
          </a:r>
        </a:p>
      </dsp:txBody>
      <dsp:txXfrm>
        <a:off x="0" y="1893040"/>
        <a:ext cx="10058399" cy="946520"/>
      </dsp:txXfrm>
    </dsp:sp>
    <dsp:sp modelId="{618AD35C-7782-4417-87AF-024D7D87F139}">
      <dsp:nvSpPr>
        <dsp:cNvPr id="0" name=""/>
        <dsp:cNvSpPr/>
      </dsp:nvSpPr>
      <dsp:spPr>
        <a:xfrm>
          <a:off x="0" y="2839560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5A9F9-0370-4F2F-BA87-C1D8B43CA4FF}">
      <dsp:nvSpPr>
        <dsp:cNvPr id="0" name=""/>
        <dsp:cNvSpPr/>
      </dsp:nvSpPr>
      <dsp:spPr>
        <a:xfrm>
          <a:off x="0" y="283956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show the top three materials in many energy bands for absorption and scattering with both heavy and light mediators. We also show daily modulation for several exceptional materials. </a:t>
          </a:r>
        </a:p>
      </dsp:txBody>
      <dsp:txXfrm>
        <a:off x="0" y="2839560"/>
        <a:ext cx="10058399" cy="9465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phonons + DM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Derivation of multiphonon scattering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Results!</a:t>
          </a:r>
        </a:p>
      </dsp:txBody>
      <dsp:txXfrm>
        <a:off x="1327384" y="2873618"/>
        <a:ext cx="6216416" cy="11492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phonons + DM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Derivation of multiphonon scattering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Results!</a:t>
          </a:r>
        </a:p>
      </dsp:txBody>
      <dsp:txXfrm>
        <a:off x="1327384" y="2873618"/>
        <a:ext cx="6216416" cy="11492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5BBA-0640-4068-BBD3-A48933FCD3F9}">
      <dsp:nvSpPr>
        <dsp:cNvPr id="0" name=""/>
        <dsp:cNvSpPr/>
      </dsp:nvSpPr>
      <dsp:spPr>
        <a:xfrm>
          <a:off x="0" y="491"/>
          <a:ext cx="7543801" cy="1149250"/>
        </a:xfrm>
        <a:prstGeom prst="roundRect">
          <a:avLst>
            <a:gd name="adj" fmla="val 10000"/>
          </a:avLst>
        </a:prstGeom>
        <a:solidFill>
          <a:srgbClr val="2683C6">
            <a:lumMod val="60000"/>
            <a:lumOff val="40000"/>
          </a:srgb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B207-FEFC-4D9C-93E6-2D22188ED51A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ACABC-7DC4-44CD-B0F7-742830DC490B}">
      <dsp:nvSpPr>
        <dsp:cNvPr id="0" name=""/>
        <dsp:cNvSpPr/>
      </dsp:nvSpPr>
      <dsp:spPr>
        <a:xfrm>
          <a:off x="1327384" y="491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phonons + DM</a:t>
          </a:r>
        </a:p>
      </dsp:txBody>
      <dsp:txXfrm>
        <a:off x="1327384" y="491"/>
        <a:ext cx="6216416" cy="1149250"/>
      </dsp:txXfrm>
    </dsp:sp>
    <dsp:sp modelId="{F5CA0E61-DF6C-450F-ADF7-E11A56CA4095}">
      <dsp:nvSpPr>
        <dsp:cNvPr id="0" name=""/>
        <dsp:cNvSpPr/>
      </dsp:nvSpPr>
      <dsp:spPr>
        <a:xfrm>
          <a:off x="0" y="1437054"/>
          <a:ext cx="7543801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0F24-CF61-48FA-B40E-761F22F0A59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65DA-B0DC-4648-AC7D-67D099CB945B}">
      <dsp:nvSpPr>
        <dsp:cNvPr id="0" name=""/>
        <dsp:cNvSpPr/>
      </dsp:nvSpPr>
      <dsp:spPr>
        <a:xfrm>
          <a:off x="1327384" y="1437054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Derivation of multiphonon scattering</a:t>
          </a:r>
        </a:p>
      </dsp:txBody>
      <dsp:txXfrm>
        <a:off x="1327384" y="1437054"/>
        <a:ext cx="6216416" cy="1149250"/>
      </dsp:txXfrm>
    </dsp:sp>
    <dsp:sp modelId="{0B1CA14F-8D70-4A8D-A596-3B792FDAE904}">
      <dsp:nvSpPr>
        <dsp:cNvPr id="0" name=""/>
        <dsp:cNvSpPr/>
      </dsp:nvSpPr>
      <dsp:spPr>
        <a:xfrm>
          <a:off x="0" y="2873618"/>
          <a:ext cx="7543801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DED7-176D-4F7E-BD7F-CFC2A474E953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58785-607D-43B6-93C8-50D0858CEB8E}">
      <dsp:nvSpPr>
        <dsp:cNvPr id="0" name=""/>
        <dsp:cNvSpPr/>
      </dsp:nvSpPr>
      <dsp:spPr>
        <a:xfrm>
          <a:off x="1327384" y="2873618"/>
          <a:ext cx="6216416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Results!</a:t>
          </a:r>
        </a:p>
      </dsp:txBody>
      <dsp:txXfrm>
        <a:off x="1327384" y="2873618"/>
        <a:ext cx="6216416" cy="11492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00014-4812-4CAA-AA66-EC9C297DFE26}">
      <dsp:nvSpPr>
        <dsp:cNvPr id="0" name=""/>
        <dsp:cNvSpPr/>
      </dsp:nvSpPr>
      <dsp:spPr>
        <a:xfrm>
          <a:off x="714837" y="679"/>
          <a:ext cx="3320168" cy="39060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9F123-EA38-4F0C-B8F2-A1539682ACA2}">
      <dsp:nvSpPr>
        <dsp:cNvPr id="0" name=""/>
        <dsp:cNvSpPr/>
      </dsp:nvSpPr>
      <dsp:spPr>
        <a:xfrm>
          <a:off x="880845" y="349604"/>
          <a:ext cx="2988151" cy="1468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B178E-D935-4A3F-8FB7-B143D7CCF139}">
      <dsp:nvSpPr>
        <dsp:cNvPr id="0" name=""/>
        <dsp:cNvSpPr/>
      </dsp:nvSpPr>
      <dsp:spPr>
        <a:xfrm>
          <a:off x="880845" y="1949586"/>
          <a:ext cx="2988151" cy="1816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/>
            <a:t>Similar to spin independent case, with a form factor correction</a:t>
          </a:r>
          <a:endParaRPr lang="en-US" sz="10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/>
            <a:t>(see T. Trickle et. al. 2009.13534)</a:t>
          </a:r>
        </a:p>
      </dsp:txBody>
      <dsp:txXfrm>
        <a:off x="880845" y="1949586"/>
        <a:ext cx="2988151" cy="1816352"/>
      </dsp:txXfrm>
    </dsp:sp>
    <dsp:sp modelId="{08F95AD9-0A98-433C-A759-73A5B02CEEEB}">
      <dsp:nvSpPr>
        <dsp:cNvPr id="0" name=""/>
        <dsp:cNvSpPr/>
      </dsp:nvSpPr>
      <dsp:spPr>
        <a:xfrm>
          <a:off x="880845" y="1533699"/>
          <a:ext cx="2988151" cy="390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Nuclear Spin Polarized</a:t>
          </a:r>
        </a:p>
      </dsp:txBody>
      <dsp:txXfrm>
        <a:off x="880845" y="1533699"/>
        <a:ext cx="2988151" cy="390639"/>
      </dsp:txXfrm>
    </dsp:sp>
    <dsp:sp modelId="{AD3B51CB-E527-49E2-9D9F-8F96D00F6D63}">
      <dsp:nvSpPr>
        <dsp:cNvPr id="0" name=""/>
        <dsp:cNvSpPr/>
      </dsp:nvSpPr>
      <dsp:spPr>
        <a:xfrm>
          <a:off x="4877517" y="679"/>
          <a:ext cx="3320168" cy="39060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21B4B-70D9-4995-9F85-3C6E2699DDD2}">
      <dsp:nvSpPr>
        <dsp:cNvPr id="0" name=""/>
        <dsp:cNvSpPr/>
      </dsp:nvSpPr>
      <dsp:spPr>
        <a:xfrm>
          <a:off x="5043525" y="349604"/>
          <a:ext cx="2988151" cy="14687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79C9C-238F-4E89-AE5B-3FBD18BB3969}">
      <dsp:nvSpPr>
        <dsp:cNvPr id="0" name=""/>
        <dsp:cNvSpPr/>
      </dsp:nvSpPr>
      <dsp:spPr>
        <a:xfrm>
          <a:off x="5043525" y="1949586"/>
          <a:ext cx="2988151" cy="1816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Cross section doesn’t average away: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n-US" sz="1700" b="0" i="1" kern="1200" smtClean="0">
                  <a:latin typeface="Cambria Math" panose="02040503050406030204" pitchFamily="18" charset="0"/>
                </a:rPr>
                <m:t>𝑑</m:t>
              </m:r>
              <m:r>
                <a:rPr lang="en-US" sz="1700" b="0" i="1" kern="1200" smtClean="0">
                  <a:latin typeface="Cambria Math" panose="02040503050406030204" pitchFamily="18" charset="0"/>
                </a:rPr>
                <m:t> =</m:t>
              </m:r>
              <m:r>
                <a:rPr lang="en-US" sz="1700" b="0" i="1" kern="1200" smtClean="0">
                  <a:latin typeface="Cambria Math" panose="02040503050406030204" pitchFamily="18" charset="0"/>
                </a:rPr>
                <m:t>𝑑</m:t>
              </m:r>
              <m:r>
                <a:rPr lang="en-US" sz="1700" b="0" i="1" kern="1200" smtClean="0">
                  <a:latin typeface="Cambria Math" panose="02040503050406030204" pitchFamily="18" charset="0"/>
                </a:rPr>
                <m:t>′</m:t>
              </m:r>
            </m:oMath>
          </a14:m>
          <a:r>
            <a:rPr lang="en-US" sz="1700" kern="1200" dirty="0"/>
            <a:t> (incoherent) terms contribute </a:t>
          </a:r>
          <a14:m xmlns:a14="http://schemas.microsoft.com/office/drawing/2010/main">
            <m:oMath xmlns:m="http://schemas.openxmlformats.org/officeDocument/2006/math">
              <m:r>
                <a:rPr lang="en-US" sz="17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~ </m:t>
              </m:r>
              <m:r>
                <a:rPr lang="en-US" sz="1700" b="0" i="1" kern="1200" smtClean="0">
                  <a:latin typeface="Cambria Math" panose="02040503050406030204" pitchFamily="18" charset="0"/>
                </a:rPr>
                <m:t>⟨</m:t>
              </m:r>
              <m:sSubSup>
                <m:sSubSupPr>
                  <m:ctrlPr>
                    <a:rPr lang="en-US" sz="1700" b="0" i="1" kern="1200" smtClean="0"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n-US" sz="1700" b="0" i="1" kern="1200" smtClean="0">
                      <a:latin typeface="Cambria Math" panose="02040503050406030204" pitchFamily="18" charset="0"/>
                    </a:rPr>
                    <m:t>𝑆</m:t>
                  </m:r>
                </m:e>
                <m:sub>
                  <m:r>
                    <a:rPr lang="en-US" sz="1700" b="0" i="1" kern="1200" smtClean="0">
                      <a:latin typeface="Cambria Math" panose="02040503050406030204" pitchFamily="18" charset="0"/>
                    </a:rPr>
                    <m:t>𝑁</m:t>
                  </m:r>
                </m:sub>
                <m:sup>
                  <m:r>
                    <a:rPr lang="en-US" sz="1700" b="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bSup>
              <m:r>
                <a:rPr lang="en-US" sz="1700" b="0" i="1" kern="1200" smtClean="0">
                  <a:latin typeface="Cambria Math" panose="02040503050406030204" pitchFamily="18" charset="0"/>
                </a:rPr>
                <m:t>⟩</m:t>
              </m:r>
            </m:oMath>
          </a14:m>
          <a:endParaRPr lang="en-US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Modify spin independent calculation! </a:t>
          </a:r>
        </a:p>
      </dsp:txBody>
      <dsp:txXfrm>
        <a:off x="5043525" y="1949586"/>
        <a:ext cx="2988151" cy="1816352"/>
      </dsp:txXfrm>
    </dsp:sp>
    <dsp:sp modelId="{C439A5B7-00C5-46A0-BC5D-5BD046FD69C9}">
      <dsp:nvSpPr>
        <dsp:cNvPr id="0" name=""/>
        <dsp:cNvSpPr/>
      </dsp:nvSpPr>
      <dsp:spPr>
        <a:xfrm>
          <a:off x="5043525" y="1533699"/>
          <a:ext cx="2988151" cy="390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Nuclear Spin Unpolarized</a:t>
          </a:r>
        </a:p>
      </dsp:txBody>
      <dsp:txXfrm>
        <a:off x="5043525" y="1533699"/>
        <a:ext cx="2988151" cy="390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BE823-A0E4-4D67-848E-C3FBD4A6629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5BA4A-FC03-497A-B9CD-88CE9E59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0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AC987-A824-4BD5-AF8E-2B2B87C533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C1D9A-4466-E04F-3797-E122F3265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2259AE-BBB6-8468-7B84-CFB5AA058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C79B0-762A-DD27-CBDF-DFFFA3A76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7C9E-267D-49B4-A722-31E641D6D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AC987-A824-4BD5-AF8E-2B2B87C533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6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DD903-FB9D-D0E4-6A37-09107B5B5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5BF13-4100-01EE-599A-2C930D8AB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341FF-CDC5-37BE-3F42-09E0C500C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F1675-DA86-6DD4-822E-EF16D352D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AC987-A824-4BD5-AF8E-2B2B87C533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9EBF8-3DFF-BFFC-19F6-BD170993F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2B931-A448-0FC1-8782-1A9C27BFE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D0083-9A7A-9195-676E-55143B79A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91B3-74BB-B4BD-37E6-CCAD431E2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AC987-A824-4BD5-AF8E-2B2B87C533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83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AC987-A824-4BD5-AF8E-2B2B87C533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3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BBB0-3135-BDEE-BBDC-3721117D2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4538E-4B9B-BB71-3F39-3F575B403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D7B40-3F40-9157-DF00-B7169B03B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468CD-C8A1-E6F0-A963-2DBCB7551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AC987-A824-4BD5-AF8E-2B2B87C533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657D-AEE4-1812-635F-8196F971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B2F9C-C60D-E104-B11D-0EF3AF34C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166FF-C95A-6B50-7AB0-22FB23726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3DA07-A935-387B-F6DD-3AAE82D0D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AC987-A824-4BD5-AF8E-2B2B87C533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3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Band structure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BA4A-FC03-497A-B9CD-88CE9E598DE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9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BA4A-FC03-497A-B9CD-88CE9E598DE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4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2EE1-8071-4CE9-9FE5-1968733FD42C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9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8BD5-2DB5-447E-8930-A0CB5637720C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5AD3-4B76-4D75-A10A-FB49E9F55954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0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4AA1-22CF-46CE-920C-89E5967620AD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9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562E-9FD3-4459-9CA3-1E52C48EF0E8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6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93F8-7585-41AA-A134-ABAD849AF7BF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9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52E9-60EB-4802-8C8E-6B0B22F632CA}" type="datetime1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858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B0F66-F2F0-4596-8A58-870EE0A12AF0}" type="datetime1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52B8-F312-4856-8CA3-5A2ACF9A1479}" type="datetime1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Bethany Suter, DM Direct Detection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7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34E75CD-F00D-4CE4-982F-1DD1D56D1B54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Bethany Suter, DM Direct Detection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E417-8C40-4017-BC14-0BC2780A40E9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CA52E9-60EB-4802-8C8E-6B0B22F632CA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Bethany Suter, DM Direct Detection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77E4883-5333-4595-A4B4-DA8F74816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8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10.png"/><Relationship Id="rId4" Type="http://schemas.openxmlformats.org/officeDocument/2006/relationships/image" Target="../media/image4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0.png"/><Relationship Id="rId4" Type="http://schemas.openxmlformats.org/officeDocument/2006/relationships/image" Target="../media/image7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2/adma.202409175" TargetMode="Externa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2/adma.202409175" TargetMode="Externa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41.png"/><Relationship Id="rId4" Type="http://schemas.openxmlformats.org/officeDocument/2006/relationships/image" Target="../media/image3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11" Type="http://schemas.openxmlformats.org/officeDocument/2006/relationships/image" Target="../media/image48.png"/><Relationship Id="rId5" Type="http://schemas.openxmlformats.org/officeDocument/2006/relationships/image" Target="../media/image421.png"/><Relationship Id="rId10" Type="http://schemas.openxmlformats.org/officeDocument/2006/relationships/image" Target="../media/image47.png"/><Relationship Id="rId4" Type="http://schemas.openxmlformats.org/officeDocument/2006/relationships/image" Target="../media/image412.png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7" Type="http://schemas.openxmlformats.org/officeDocument/2006/relationships/image" Target="../media/image480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5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image" Target="../media/image68.png"/><Relationship Id="rId18" Type="http://schemas.openxmlformats.org/officeDocument/2006/relationships/image" Target="../media/image440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80.xml"/><Relationship Id="rId12" Type="http://schemas.openxmlformats.org/officeDocument/2006/relationships/image" Target="../media/image67.png"/><Relationship Id="rId17" Type="http://schemas.openxmlformats.org/officeDocument/2006/relationships/image" Target="../media/image430.png"/><Relationship Id="rId2" Type="http://schemas.openxmlformats.org/officeDocument/2006/relationships/diagramData" Target="../diagrams/data10.xml"/><Relationship Id="rId16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66.pn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410.png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0.xml"/><Relationship Id="rId1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1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2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2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1.4812323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85540D-6C38-F145-127B-6FDA8E20096B}"/>
              </a:ext>
            </a:extLst>
          </p:cNvPr>
          <p:cNvSpPr/>
          <p:nvPr/>
        </p:nvSpPr>
        <p:spPr>
          <a:xfrm>
            <a:off x="-132" y="6346782"/>
            <a:ext cx="12192045" cy="5112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03F70-069C-7793-EE4D-2D9463BB7ADD}"/>
              </a:ext>
            </a:extLst>
          </p:cNvPr>
          <p:cNvSpPr/>
          <p:nvPr/>
        </p:nvSpPr>
        <p:spPr>
          <a:xfrm>
            <a:off x="-1" y="0"/>
            <a:ext cx="12191980" cy="63467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E5E272-E3DE-C65F-476F-0FE847EB3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" b="9132"/>
          <a:stretch/>
        </p:blipFill>
        <p:spPr bwMode="auto">
          <a:xfrm>
            <a:off x="-23" y="10"/>
            <a:ext cx="12191980" cy="63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338799-564B-679C-5A68-DD49CDD9C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kumimoji="0" lang="en-US" sz="4400" b="0" i="0" u="none" strike="noStrike" kern="1200" cap="none" spc="-5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DM Direct Detection: From Particle Physics to Material Science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7C560F-8022-37DE-AB82-B18B324BA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Bethany Suter | UC Berkeley</a:t>
            </a:r>
          </a:p>
          <a:p>
            <a:r>
              <a:rPr lang="en-US" dirty="0">
                <a:solidFill>
                  <a:schemeClr val="bg2"/>
                </a:solidFill>
              </a:rPr>
              <a:t>SLAC Seminar</a:t>
            </a:r>
          </a:p>
          <a:p>
            <a:r>
              <a:rPr lang="en-US" dirty="0">
                <a:solidFill>
                  <a:schemeClr val="bg2"/>
                </a:solidFill>
              </a:rPr>
              <a:t>April 1, 2026</a:t>
            </a:r>
          </a:p>
          <a:p>
            <a:r>
              <a:rPr lang="en-US" dirty="0">
                <a:solidFill>
                  <a:schemeClr val="bg2"/>
                </a:solidFill>
              </a:rPr>
              <a:t>IN collaboration with Y. Hochberg, B. Lehmann, R. Ovadia, S. Griffin, R. Yang, W. Zhao, P. Munbodh, S. Knapen, S. Gori, &amp; T. Lin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F0CFD-F66F-149D-705F-F33F73CA622D}"/>
              </a:ext>
            </a:extLst>
          </p:cNvPr>
          <p:cNvSpPr txBox="1"/>
          <p:nvPr/>
        </p:nvSpPr>
        <p:spPr>
          <a:xfrm>
            <a:off x="9429771" y="5977462"/>
            <a:ext cx="2762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C6174"/>
                </a:solidFill>
              </a:rPr>
              <a:t>Image credit: Shutterstock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1D3E82-B1D3-1021-7A2E-1EB7C52E6A52}"/>
              </a:ext>
            </a:extLst>
          </p:cNvPr>
          <p:cNvSpPr/>
          <p:nvPr/>
        </p:nvSpPr>
        <p:spPr>
          <a:xfrm>
            <a:off x="-88" y="6333489"/>
            <a:ext cx="12192045" cy="914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1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3">
            <a:extLst>
              <a:ext uri="{FF2B5EF4-FFF2-40B4-BE49-F238E27FC236}">
                <a16:creationId xmlns:a16="http://schemas.microsoft.com/office/drawing/2014/main" id="{8B90BC32-7DF7-8011-7649-EA21624AE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407" y="1976419"/>
            <a:ext cx="4229825" cy="4229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D94371-39BB-4028-BF39-F0D0F59E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09F11-BFDB-8787-6539-5B3EC4C3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CBF1B6-4A5F-CB02-5F28-BD94F64B4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649843"/>
            <a:ext cx="819109" cy="853239"/>
          </a:xfrm>
          <a:prstGeom prst="rect">
            <a:avLst/>
          </a:prstGeom>
        </p:spPr>
      </p:pic>
      <p:pic>
        <p:nvPicPr>
          <p:cNvPr id="21" name="Picture 20" descr="A red and yellow explosion&#10;&#10;Description automatically generated">
            <a:extLst>
              <a:ext uri="{FF2B5EF4-FFF2-40B4-BE49-F238E27FC236}">
                <a16:creationId xmlns:a16="http://schemas.microsoft.com/office/drawing/2014/main" id="{1EA76E92-CAD4-81EF-3040-6F0C2172C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20" y="3866472"/>
            <a:ext cx="531004" cy="4497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CB9DB68-51B3-EA9B-A7C8-770BED4CDDB2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Light DM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A8A190-DC24-94C0-C841-1929BED804FE}"/>
              </a:ext>
            </a:extLst>
          </p:cNvPr>
          <p:cNvSpPr txBox="1"/>
          <p:nvPr/>
        </p:nvSpPr>
        <p:spPr>
          <a:xfrm>
            <a:off x="7465726" y="1884828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Nucleon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D5525-7ED6-8423-7632-9FB0BF140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7028" y="3664711"/>
            <a:ext cx="819109" cy="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5403D-87F7-5896-B27E-A5173B1E3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3">
            <a:extLst>
              <a:ext uri="{FF2B5EF4-FFF2-40B4-BE49-F238E27FC236}">
                <a16:creationId xmlns:a16="http://schemas.microsoft.com/office/drawing/2014/main" id="{C7657407-3C25-265A-0EF2-2B7179489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3661" y="3429000"/>
            <a:ext cx="1291895" cy="1291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F8797-A1E9-2B78-9606-7D752500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Matching: Electron-DM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FC3FC-DE2B-A4B6-2BCE-D67C109C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2C2C79-1CC7-0C47-3F30-1008EB9F7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326" y="3648329"/>
            <a:ext cx="819109" cy="853239"/>
          </a:xfrm>
          <a:prstGeom prst="rect">
            <a:avLst/>
          </a:prstGeom>
        </p:spPr>
      </p:pic>
      <p:pic>
        <p:nvPicPr>
          <p:cNvPr id="21" name="Picture 20" descr="A red and yellow explosion&#10;&#10;Description automatically generated">
            <a:extLst>
              <a:ext uri="{FF2B5EF4-FFF2-40B4-BE49-F238E27FC236}">
                <a16:creationId xmlns:a16="http://schemas.microsoft.com/office/drawing/2014/main" id="{DDBF1357-F846-C237-8EB0-5568FFF96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33" y="3497518"/>
            <a:ext cx="1363603" cy="1154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0A98C-3AC7-30B3-293B-9C7708F81AC3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Light DM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CC312-4DFF-51B8-EA0E-728102C30E77}"/>
              </a:ext>
            </a:extLst>
          </p:cNvPr>
          <p:cNvSpPr txBox="1"/>
          <p:nvPr/>
        </p:nvSpPr>
        <p:spPr>
          <a:xfrm>
            <a:off x="7465726" y="1884828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Electron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6B034-8C0B-0999-1944-49344BC11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7028" y="3664711"/>
            <a:ext cx="819109" cy="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69CA-3D34-36F8-C77F-0918DFDD8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7BEA-6C80-6FA4-A4A8-0B0D3D00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Screening: 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340F5-5883-C754-0E31-C54D7FAC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A red bowling ball with holes&#10;&#10;Description automatically generated">
            <a:extLst>
              <a:ext uri="{FF2B5EF4-FFF2-40B4-BE49-F238E27FC236}">
                <a16:creationId xmlns:a16="http://schemas.microsoft.com/office/drawing/2014/main" id="{A62B368A-0276-4B0F-8F0A-EE17AF4B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8503920" y="2202592"/>
            <a:ext cx="1920240" cy="1920240"/>
          </a:xfrm>
          <a:prstGeom prst="rect">
            <a:avLst/>
          </a:prstGeom>
        </p:spPr>
      </p:pic>
      <p:pic>
        <p:nvPicPr>
          <p:cNvPr id="7" name="Picture 6" descr="A close up of a golf ball&#10;&#10;Description automatically generated">
            <a:extLst>
              <a:ext uri="{FF2B5EF4-FFF2-40B4-BE49-F238E27FC236}">
                <a16:creationId xmlns:a16="http://schemas.microsoft.com/office/drawing/2014/main" id="{49611455-A557-E33C-6794-5B412714C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82" y="1928272"/>
            <a:ext cx="1291895" cy="1291895"/>
          </a:xfrm>
          <a:prstGeom prst="rect">
            <a:avLst/>
          </a:prstGeom>
        </p:spPr>
      </p:pic>
      <p:pic>
        <p:nvPicPr>
          <p:cNvPr id="8" name="Picture 7" descr="A red bowling ball with holes&#10;&#10;Description automatically generated">
            <a:extLst>
              <a:ext uri="{FF2B5EF4-FFF2-40B4-BE49-F238E27FC236}">
                <a16:creationId xmlns:a16="http://schemas.microsoft.com/office/drawing/2014/main" id="{AB0AC6B6-4B39-C447-C874-B7E78BAFD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8488236" y="4319880"/>
            <a:ext cx="1920240" cy="1920240"/>
          </a:xfrm>
          <a:prstGeom prst="rect">
            <a:avLst/>
          </a:prstGeom>
        </p:spPr>
      </p:pic>
      <p:pic>
        <p:nvPicPr>
          <p:cNvPr id="9" name="Picture 8" descr="A red bowling ball with holes&#10;&#10;Description automatically generated">
            <a:extLst>
              <a:ext uri="{FF2B5EF4-FFF2-40B4-BE49-F238E27FC236}">
                <a16:creationId xmlns:a16="http://schemas.microsoft.com/office/drawing/2014/main" id="{E449DB70-5B9B-CA81-CBC4-4561A38B0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10424160" y="2195230"/>
            <a:ext cx="1920240" cy="1920240"/>
          </a:xfrm>
          <a:prstGeom prst="rect">
            <a:avLst/>
          </a:prstGeom>
        </p:spPr>
      </p:pic>
      <p:pic>
        <p:nvPicPr>
          <p:cNvPr id="10" name="Picture 9" descr="A red bowling ball with holes&#10;&#10;Description automatically generated">
            <a:extLst>
              <a:ext uri="{FF2B5EF4-FFF2-40B4-BE49-F238E27FC236}">
                <a16:creationId xmlns:a16="http://schemas.microsoft.com/office/drawing/2014/main" id="{131EDEC5-7865-BC00-F5DB-B0887716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10424160" y="4397152"/>
            <a:ext cx="1920240" cy="1920240"/>
          </a:xfrm>
          <a:prstGeom prst="rect">
            <a:avLst/>
          </a:prstGeom>
        </p:spPr>
      </p:pic>
      <p:pic>
        <p:nvPicPr>
          <p:cNvPr id="12" name="Picture 11" descr="A close up of a golf ball&#10;&#10;Description automatically generated">
            <a:extLst>
              <a:ext uri="{FF2B5EF4-FFF2-40B4-BE49-F238E27FC236}">
                <a16:creationId xmlns:a16="http://schemas.microsoft.com/office/drawing/2014/main" id="{6465B408-2124-84C7-8873-D5FDFA754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1589282"/>
            <a:ext cx="1291895" cy="1291895"/>
          </a:xfrm>
          <a:prstGeom prst="rect">
            <a:avLst/>
          </a:prstGeom>
        </p:spPr>
      </p:pic>
      <p:pic>
        <p:nvPicPr>
          <p:cNvPr id="13" name="Picture 12" descr="A close up of a golf ball&#10;&#10;Description automatically generated">
            <a:extLst>
              <a:ext uri="{FF2B5EF4-FFF2-40B4-BE49-F238E27FC236}">
                <a16:creationId xmlns:a16="http://schemas.microsoft.com/office/drawing/2014/main" id="{EB66C314-B1B2-D591-45D9-1E246E76E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85" y="3675349"/>
            <a:ext cx="1291895" cy="1291895"/>
          </a:xfrm>
          <a:prstGeom prst="rect">
            <a:avLst/>
          </a:prstGeom>
        </p:spPr>
      </p:pic>
      <p:pic>
        <p:nvPicPr>
          <p:cNvPr id="14" name="Picture 13" descr="A close up of a golf ball&#10;&#10;Description automatically generated">
            <a:extLst>
              <a:ext uri="{FF2B5EF4-FFF2-40B4-BE49-F238E27FC236}">
                <a16:creationId xmlns:a16="http://schemas.microsoft.com/office/drawing/2014/main" id="{702EEF10-452A-EEAE-AE21-E73E47745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10" y="3639795"/>
            <a:ext cx="1291895" cy="1291895"/>
          </a:xfrm>
          <a:prstGeom prst="rect">
            <a:avLst/>
          </a:prstGeom>
        </p:spPr>
      </p:pic>
      <p:pic>
        <p:nvPicPr>
          <p:cNvPr id="15" name="Picture 14" descr="A close up of a golf ball&#10;&#10;Description automatically generated">
            <a:extLst>
              <a:ext uri="{FF2B5EF4-FFF2-40B4-BE49-F238E27FC236}">
                <a16:creationId xmlns:a16="http://schemas.microsoft.com/office/drawing/2014/main" id="{CAB98A8E-A812-6F9F-85A9-1198695EC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65" y="5228140"/>
            <a:ext cx="1291895" cy="1291895"/>
          </a:xfrm>
          <a:prstGeom prst="rect">
            <a:avLst/>
          </a:prstGeom>
        </p:spPr>
      </p:pic>
      <p:pic>
        <p:nvPicPr>
          <p:cNvPr id="18" name="Picture 17" descr="A close up of a golf ball&#10;&#10;Description automatically generated">
            <a:extLst>
              <a:ext uri="{FF2B5EF4-FFF2-40B4-BE49-F238E27FC236}">
                <a16:creationId xmlns:a16="http://schemas.microsoft.com/office/drawing/2014/main" id="{BEF07F9C-666C-CF36-DC1F-859991EAB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84" y="5279502"/>
            <a:ext cx="1291895" cy="1291895"/>
          </a:xfrm>
          <a:prstGeom prst="rect">
            <a:avLst/>
          </a:prstGeom>
        </p:spPr>
      </p:pic>
      <p:pic>
        <p:nvPicPr>
          <p:cNvPr id="19" name="Picture 18" descr="A close up of a golf ball&#10;&#10;Description automatically generated">
            <a:extLst>
              <a:ext uri="{FF2B5EF4-FFF2-40B4-BE49-F238E27FC236}">
                <a16:creationId xmlns:a16="http://schemas.microsoft.com/office/drawing/2014/main" id="{6CEDC856-AB11-5645-1A75-8B67E8BE3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67" y="3509713"/>
            <a:ext cx="1291895" cy="1291895"/>
          </a:xfrm>
          <a:prstGeom prst="rect">
            <a:avLst/>
          </a:prstGeom>
        </p:spPr>
      </p:pic>
      <p:pic>
        <p:nvPicPr>
          <p:cNvPr id="20" name="Picture 19" descr="A close up of a golf ball&#10;&#10;Description automatically generated">
            <a:extLst>
              <a:ext uri="{FF2B5EF4-FFF2-40B4-BE49-F238E27FC236}">
                <a16:creationId xmlns:a16="http://schemas.microsoft.com/office/drawing/2014/main" id="{ED971A06-8282-5DBA-1B7E-DE9E784E2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07" y="2815767"/>
            <a:ext cx="1291895" cy="1291895"/>
          </a:xfrm>
          <a:prstGeom prst="rect">
            <a:avLst/>
          </a:prstGeom>
        </p:spPr>
      </p:pic>
      <p:pic>
        <p:nvPicPr>
          <p:cNvPr id="22" name="Picture 21" descr="A close up of a golf ball&#10;&#10;Description automatically generated">
            <a:extLst>
              <a:ext uri="{FF2B5EF4-FFF2-40B4-BE49-F238E27FC236}">
                <a16:creationId xmlns:a16="http://schemas.microsoft.com/office/drawing/2014/main" id="{1A5AB5B9-FC48-7174-F66E-E428287B6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290" y="1653983"/>
            <a:ext cx="1291895" cy="1291895"/>
          </a:xfrm>
          <a:prstGeom prst="rect">
            <a:avLst/>
          </a:prstGeom>
        </p:spPr>
      </p:pic>
      <p:pic>
        <p:nvPicPr>
          <p:cNvPr id="23" name="Picture 22" descr="A close up of a golf ball&#10;&#10;Description automatically generated">
            <a:extLst>
              <a:ext uri="{FF2B5EF4-FFF2-40B4-BE49-F238E27FC236}">
                <a16:creationId xmlns:a16="http://schemas.microsoft.com/office/drawing/2014/main" id="{73D54011-D518-E874-CDDD-8C5F67C03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79" y="5217174"/>
            <a:ext cx="1291895" cy="1291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F31609-F5AB-D549-00DF-3D68EA6C8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639795"/>
            <a:ext cx="819109" cy="853239"/>
          </a:xfrm>
          <a:prstGeom prst="rect">
            <a:avLst/>
          </a:prstGeom>
        </p:spPr>
      </p:pic>
      <p:pic>
        <p:nvPicPr>
          <p:cNvPr id="17" name="Content Placeholder 13">
            <a:extLst>
              <a:ext uri="{FF2B5EF4-FFF2-40B4-BE49-F238E27FC236}">
                <a16:creationId xmlns:a16="http://schemas.microsoft.com/office/drawing/2014/main" id="{2A7B7216-33B8-BF6C-B498-7DFD33921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2335" y="3461714"/>
            <a:ext cx="1291895" cy="1291895"/>
          </a:xfrm>
          <a:prstGeom prst="rect">
            <a:avLst/>
          </a:prstGeom>
        </p:spPr>
      </p:pic>
      <p:pic>
        <p:nvPicPr>
          <p:cNvPr id="21" name="Picture 20" descr="A red and yellow explosion&#10;&#10;Description automatically generated">
            <a:extLst>
              <a:ext uri="{FF2B5EF4-FFF2-40B4-BE49-F238E27FC236}">
                <a16:creationId xmlns:a16="http://schemas.microsoft.com/office/drawing/2014/main" id="{B9C89FD0-77A4-C390-F4C7-290C6D13D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07" y="3530232"/>
            <a:ext cx="1363603" cy="1154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2A07E8-B65A-2172-19EF-587C3FBBB913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Light DM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38ABB4-F81B-9071-153A-FCC6E1410B49}"/>
              </a:ext>
            </a:extLst>
          </p:cNvPr>
          <p:cNvSpPr txBox="1"/>
          <p:nvPr/>
        </p:nvSpPr>
        <p:spPr>
          <a:xfrm>
            <a:off x="7465725" y="1884828"/>
            <a:ext cx="23185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Electron Gas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D7497-77A4-7828-8D1F-A3A0DA1D5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7028" y="3664711"/>
            <a:ext cx="819109" cy="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-1.48148E-6 L -0.03841 -0.11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247 -0.00486 L 0.03203 0.10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54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04167E-6 1.11022E-16 L 0.0388 0.0942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46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4.07407E-6 L 0.04648 0.095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FFCA0-02B7-815D-292F-44F5D661C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7BEF4C-42BC-E704-232A-339C42F31909}"/>
              </a:ext>
            </a:extLst>
          </p:cNvPr>
          <p:cNvSpPr txBox="1"/>
          <p:nvPr/>
        </p:nvSpPr>
        <p:spPr>
          <a:xfrm>
            <a:off x="696158" y="5280510"/>
            <a:ext cx="2613093" cy="70788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Scattering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13BC9-D796-74D5-F470-0D44252E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Screening: Dielectric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19F30-BC4C-6603-36AE-F0D0C0BA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red bowling ball with holes&#10;&#10;Description automatically generated">
            <a:extLst>
              <a:ext uri="{FF2B5EF4-FFF2-40B4-BE49-F238E27FC236}">
                <a16:creationId xmlns:a16="http://schemas.microsoft.com/office/drawing/2014/main" id="{6D75E4E6-3E2B-AB87-9E4A-A0050A74C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8503920" y="2202592"/>
            <a:ext cx="1920240" cy="1920240"/>
          </a:xfrm>
          <a:prstGeom prst="rect">
            <a:avLst/>
          </a:prstGeom>
        </p:spPr>
      </p:pic>
      <p:pic>
        <p:nvPicPr>
          <p:cNvPr id="7" name="Picture 6" descr="A close up of a golf ball&#10;&#10;Description automatically generated">
            <a:extLst>
              <a:ext uri="{FF2B5EF4-FFF2-40B4-BE49-F238E27FC236}">
                <a16:creationId xmlns:a16="http://schemas.microsoft.com/office/drawing/2014/main" id="{5EEFB6D9-62F9-D2EB-B3E1-EE6B725D1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82" y="1928272"/>
            <a:ext cx="1291895" cy="1291895"/>
          </a:xfrm>
          <a:prstGeom prst="rect">
            <a:avLst/>
          </a:prstGeom>
        </p:spPr>
      </p:pic>
      <p:pic>
        <p:nvPicPr>
          <p:cNvPr id="8" name="Picture 7" descr="A red bowling ball with holes&#10;&#10;Description automatically generated">
            <a:extLst>
              <a:ext uri="{FF2B5EF4-FFF2-40B4-BE49-F238E27FC236}">
                <a16:creationId xmlns:a16="http://schemas.microsoft.com/office/drawing/2014/main" id="{D392DEE3-3633-B3F4-553E-53676D61B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8488236" y="4319880"/>
            <a:ext cx="1920240" cy="1920240"/>
          </a:xfrm>
          <a:prstGeom prst="rect">
            <a:avLst/>
          </a:prstGeom>
        </p:spPr>
      </p:pic>
      <p:pic>
        <p:nvPicPr>
          <p:cNvPr id="9" name="Picture 8" descr="A red bowling ball with holes&#10;&#10;Description automatically generated">
            <a:extLst>
              <a:ext uri="{FF2B5EF4-FFF2-40B4-BE49-F238E27FC236}">
                <a16:creationId xmlns:a16="http://schemas.microsoft.com/office/drawing/2014/main" id="{5729F822-B68D-CD7E-F33C-8639ECBAF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10424160" y="2195230"/>
            <a:ext cx="1920240" cy="1920240"/>
          </a:xfrm>
          <a:prstGeom prst="rect">
            <a:avLst/>
          </a:prstGeom>
        </p:spPr>
      </p:pic>
      <p:pic>
        <p:nvPicPr>
          <p:cNvPr id="10" name="Picture 9" descr="A red bowling ball with holes&#10;&#10;Description automatically generated">
            <a:extLst>
              <a:ext uri="{FF2B5EF4-FFF2-40B4-BE49-F238E27FC236}">
                <a16:creationId xmlns:a16="http://schemas.microsoft.com/office/drawing/2014/main" id="{22D3B175-91E4-5C3B-7387-509B94EA9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10424160" y="4397152"/>
            <a:ext cx="1920240" cy="1920240"/>
          </a:xfrm>
          <a:prstGeom prst="rect">
            <a:avLst/>
          </a:prstGeom>
        </p:spPr>
      </p:pic>
      <p:pic>
        <p:nvPicPr>
          <p:cNvPr id="12" name="Picture 11" descr="A close up of a golf ball&#10;&#10;Description automatically generated">
            <a:extLst>
              <a:ext uri="{FF2B5EF4-FFF2-40B4-BE49-F238E27FC236}">
                <a16:creationId xmlns:a16="http://schemas.microsoft.com/office/drawing/2014/main" id="{BC9D2106-2D51-02DC-B4CD-CF931D59A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1589282"/>
            <a:ext cx="1291895" cy="1291895"/>
          </a:xfrm>
          <a:prstGeom prst="rect">
            <a:avLst/>
          </a:prstGeom>
        </p:spPr>
      </p:pic>
      <p:pic>
        <p:nvPicPr>
          <p:cNvPr id="13" name="Picture 12" descr="A close up of a golf ball&#10;&#10;Description automatically generated">
            <a:extLst>
              <a:ext uri="{FF2B5EF4-FFF2-40B4-BE49-F238E27FC236}">
                <a16:creationId xmlns:a16="http://schemas.microsoft.com/office/drawing/2014/main" id="{496BA081-59F6-892D-EEBE-64455B9A1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85" y="3675349"/>
            <a:ext cx="1291895" cy="1291895"/>
          </a:xfrm>
          <a:prstGeom prst="rect">
            <a:avLst/>
          </a:prstGeom>
        </p:spPr>
      </p:pic>
      <p:pic>
        <p:nvPicPr>
          <p:cNvPr id="14" name="Picture 13" descr="A close up of a golf ball&#10;&#10;Description automatically generated">
            <a:extLst>
              <a:ext uri="{FF2B5EF4-FFF2-40B4-BE49-F238E27FC236}">
                <a16:creationId xmlns:a16="http://schemas.microsoft.com/office/drawing/2014/main" id="{74399EF4-27A8-9919-17D4-5C5133820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10" y="3639795"/>
            <a:ext cx="1291895" cy="1291895"/>
          </a:xfrm>
          <a:prstGeom prst="rect">
            <a:avLst/>
          </a:prstGeom>
        </p:spPr>
      </p:pic>
      <p:pic>
        <p:nvPicPr>
          <p:cNvPr id="15" name="Picture 14" descr="A close up of a golf ball&#10;&#10;Description automatically generated">
            <a:extLst>
              <a:ext uri="{FF2B5EF4-FFF2-40B4-BE49-F238E27FC236}">
                <a16:creationId xmlns:a16="http://schemas.microsoft.com/office/drawing/2014/main" id="{26ED4D34-FCE8-1943-7652-40BAD680F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65" y="5228140"/>
            <a:ext cx="1291895" cy="1291895"/>
          </a:xfrm>
          <a:prstGeom prst="rect">
            <a:avLst/>
          </a:prstGeom>
        </p:spPr>
      </p:pic>
      <p:pic>
        <p:nvPicPr>
          <p:cNvPr id="18" name="Picture 17" descr="A close up of a golf ball&#10;&#10;Description automatically generated">
            <a:extLst>
              <a:ext uri="{FF2B5EF4-FFF2-40B4-BE49-F238E27FC236}">
                <a16:creationId xmlns:a16="http://schemas.microsoft.com/office/drawing/2014/main" id="{484238F3-669E-E1DE-FB3C-C17AC2AB5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84" y="5279502"/>
            <a:ext cx="1291895" cy="1291895"/>
          </a:xfrm>
          <a:prstGeom prst="rect">
            <a:avLst/>
          </a:prstGeom>
        </p:spPr>
      </p:pic>
      <p:pic>
        <p:nvPicPr>
          <p:cNvPr id="19" name="Picture 18" descr="A close up of a golf ball&#10;&#10;Description automatically generated">
            <a:extLst>
              <a:ext uri="{FF2B5EF4-FFF2-40B4-BE49-F238E27FC236}">
                <a16:creationId xmlns:a16="http://schemas.microsoft.com/office/drawing/2014/main" id="{4019D389-A2AA-C3E7-CD3B-8ACDBC5AE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67" y="3509713"/>
            <a:ext cx="1291895" cy="1291895"/>
          </a:xfrm>
          <a:prstGeom prst="rect">
            <a:avLst/>
          </a:prstGeom>
        </p:spPr>
      </p:pic>
      <p:pic>
        <p:nvPicPr>
          <p:cNvPr id="20" name="Picture 19" descr="A close up of a golf ball&#10;&#10;Description automatically generated">
            <a:extLst>
              <a:ext uri="{FF2B5EF4-FFF2-40B4-BE49-F238E27FC236}">
                <a16:creationId xmlns:a16="http://schemas.microsoft.com/office/drawing/2014/main" id="{C56FA3D7-544E-FF52-F8C7-18395C646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07" y="2815767"/>
            <a:ext cx="1291895" cy="1291895"/>
          </a:xfrm>
          <a:prstGeom prst="rect">
            <a:avLst/>
          </a:prstGeom>
        </p:spPr>
      </p:pic>
      <p:pic>
        <p:nvPicPr>
          <p:cNvPr id="22" name="Picture 21" descr="A close up of a golf ball&#10;&#10;Description automatically generated">
            <a:extLst>
              <a:ext uri="{FF2B5EF4-FFF2-40B4-BE49-F238E27FC236}">
                <a16:creationId xmlns:a16="http://schemas.microsoft.com/office/drawing/2014/main" id="{DDF8EDC6-104D-3F14-413C-04C7BBE4C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290" y="1653983"/>
            <a:ext cx="1291895" cy="1291895"/>
          </a:xfrm>
          <a:prstGeom prst="rect">
            <a:avLst/>
          </a:prstGeom>
        </p:spPr>
      </p:pic>
      <p:pic>
        <p:nvPicPr>
          <p:cNvPr id="23" name="Picture 22" descr="A close up of a golf ball&#10;&#10;Description automatically generated">
            <a:extLst>
              <a:ext uri="{FF2B5EF4-FFF2-40B4-BE49-F238E27FC236}">
                <a16:creationId xmlns:a16="http://schemas.microsoft.com/office/drawing/2014/main" id="{16BDBFE1-14D5-C4BF-BB30-0346F3684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79" y="5217174"/>
            <a:ext cx="1291895" cy="1291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6AC7BC-3804-8CED-28D5-691F038B0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1573" y="2764300"/>
            <a:ext cx="2894680" cy="2576335"/>
          </a:xfrm>
          <a:prstGeom prst="rect">
            <a:avLst/>
          </a:prstGeom>
        </p:spPr>
      </p:pic>
      <p:pic>
        <p:nvPicPr>
          <p:cNvPr id="17" name="Content Placeholder 13">
            <a:extLst>
              <a:ext uri="{FF2B5EF4-FFF2-40B4-BE49-F238E27FC236}">
                <a16:creationId xmlns:a16="http://schemas.microsoft.com/office/drawing/2014/main" id="{D5C20638-7F86-6149-FD25-4263CFC2D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2335" y="3461714"/>
            <a:ext cx="1291895" cy="1291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CC8AC4-B6CF-6C85-B4EC-907890C98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301655">
            <a:off x="4125092" y="3453089"/>
            <a:ext cx="2894680" cy="25763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171EFA3-7B9A-10A5-118A-FF1669687A37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Photon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2F77D-7C6E-B72D-D5D5-13291CE6AA9F}"/>
              </a:ext>
            </a:extLst>
          </p:cNvPr>
          <p:cNvSpPr txBox="1"/>
          <p:nvPr/>
        </p:nvSpPr>
        <p:spPr>
          <a:xfrm>
            <a:off x="7465725" y="1884828"/>
            <a:ext cx="23185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Electron Gas</a:t>
            </a:r>
          </a:p>
        </p:txBody>
      </p:sp>
      <p:pic>
        <p:nvPicPr>
          <p:cNvPr id="21" name="Picture 20" descr="A red and yellow explosion&#10;&#10;Description automatically generated">
            <a:extLst>
              <a:ext uri="{FF2B5EF4-FFF2-40B4-BE49-F238E27FC236}">
                <a16:creationId xmlns:a16="http://schemas.microsoft.com/office/drawing/2014/main" id="{944C09B5-5522-3AAA-262D-550798F6D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07" y="3530232"/>
            <a:ext cx="1363603" cy="11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7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-1.48148E-6 L -0.03841 -0.11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247 -0.00486 L 0.03203 0.1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5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04167E-6 1.11022E-16 L 0.0388 0.094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469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4.07407E-6 L 0.04648 0.095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18798-A0A7-5F24-7161-ABBC4104B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F0DD89-957C-9532-0193-3A0C6E995097}"/>
              </a:ext>
            </a:extLst>
          </p:cNvPr>
          <p:cNvSpPr txBox="1"/>
          <p:nvPr/>
        </p:nvSpPr>
        <p:spPr>
          <a:xfrm>
            <a:off x="696158" y="5280510"/>
            <a:ext cx="2613093" cy="70788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Absorption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B22504-F019-334B-3272-AA56CC3C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Screening: Dielectric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92A99-B116-48D2-B399-5258E10E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 red bowling ball with holes&#10;&#10;Description automatically generated">
            <a:extLst>
              <a:ext uri="{FF2B5EF4-FFF2-40B4-BE49-F238E27FC236}">
                <a16:creationId xmlns:a16="http://schemas.microsoft.com/office/drawing/2014/main" id="{C18A86A8-92FC-7530-46FE-B02E5C85C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8503920" y="2202592"/>
            <a:ext cx="1920240" cy="1920240"/>
          </a:xfrm>
          <a:prstGeom prst="rect">
            <a:avLst/>
          </a:prstGeom>
        </p:spPr>
      </p:pic>
      <p:pic>
        <p:nvPicPr>
          <p:cNvPr id="7" name="Picture 6" descr="A close up of a golf ball&#10;&#10;Description automatically generated">
            <a:extLst>
              <a:ext uri="{FF2B5EF4-FFF2-40B4-BE49-F238E27FC236}">
                <a16:creationId xmlns:a16="http://schemas.microsoft.com/office/drawing/2014/main" id="{452B05EE-07C9-F80B-05AD-0BFCC2FD4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82" y="1928272"/>
            <a:ext cx="1291895" cy="1291895"/>
          </a:xfrm>
          <a:prstGeom prst="rect">
            <a:avLst/>
          </a:prstGeom>
        </p:spPr>
      </p:pic>
      <p:pic>
        <p:nvPicPr>
          <p:cNvPr id="8" name="Picture 7" descr="A red bowling ball with holes&#10;&#10;Description automatically generated">
            <a:extLst>
              <a:ext uri="{FF2B5EF4-FFF2-40B4-BE49-F238E27FC236}">
                <a16:creationId xmlns:a16="http://schemas.microsoft.com/office/drawing/2014/main" id="{AEF7984C-E94C-E151-857B-FFEE74436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8488236" y="4319880"/>
            <a:ext cx="1920240" cy="1920240"/>
          </a:xfrm>
          <a:prstGeom prst="rect">
            <a:avLst/>
          </a:prstGeom>
        </p:spPr>
      </p:pic>
      <p:pic>
        <p:nvPicPr>
          <p:cNvPr id="9" name="Picture 8" descr="A red bowling ball with holes&#10;&#10;Description automatically generated">
            <a:extLst>
              <a:ext uri="{FF2B5EF4-FFF2-40B4-BE49-F238E27FC236}">
                <a16:creationId xmlns:a16="http://schemas.microsoft.com/office/drawing/2014/main" id="{7D2230D3-9B8B-4742-CA53-0C8864548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10424160" y="2195230"/>
            <a:ext cx="1920240" cy="1920240"/>
          </a:xfrm>
          <a:prstGeom prst="rect">
            <a:avLst/>
          </a:prstGeom>
        </p:spPr>
      </p:pic>
      <p:pic>
        <p:nvPicPr>
          <p:cNvPr id="10" name="Picture 9" descr="A red bowling ball with holes&#10;&#10;Description automatically generated">
            <a:extLst>
              <a:ext uri="{FF2B5EF4-FFF2-40B4-BE49-F238E27FC236}">
                <a16:creationId xmlns:a16="http://schemas.microsoft.com/office/drawing/2014/main" id="{1228F7F0-89C6-B60F-2463-717B50A74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3286" r="13366" b="14019"/>
          <a:stretch/>
        </p:blipFill>
        <p:spPr>
          <a:xfrm>
            <a:off x="10424160" y="4397152"/>
            <a:ext cx="1920240" cy="1920240"/>
          </a:xfrm>
          <a:prstGeom prst="rect">
            <a:avLst/>
          </a:prstGeom>
        </p:spPr>
      </p:pic>
      <p:pic>
        <p:nvPicPr>
          <p:cNvPr id="12" name="Picture 11" descr="A close up of a golf ball&#10;&#10;Description automatically generated">
            <a:extLst>
              <a:ext uri="{FF2B5EF4-FFF2-40B4-BE49-F238E27FC236}">
                <a16:creationId xmlns:a16="http://schemas.microsoft.com/office/drawing/2014/main" id="{70F0B6C3-752F-B9FD-0DDC-4BE77F5CF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1589282"/>
            <a:ext cx="1291895" cy="1291895"/>
          </a:xfrm>
          <a:prstGeom prst="rect">
            <a:avLst/>
          </a:prstGeom>
        </p:spPr>
      </p:pic>
      <p:pic>
        <p:nvPicPr>
          <p:cNvPr id="13" name="Picture 12" descr="A close up of a golf ball&#10;&#10;Description automatically generated">
            <a:extLst>
              <a:ext uri="{FF2B5EF4-FFF2-40B4-BE49-F238E27FC236}">
                <a16:creationId xmlns:a16="http://schemas.microsoft.com/office/drawing/2014/main" id="{ED58F507-6368-1322-8647-FB7F66ABD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85" y="3675349"/>
            <a:ext cx="1291895" cy="1291895"/>
          </a:xfrm>
          <a:prstGeom prst="rect">
            <a:avLst/>
          </a:prstGeom>
        </p:spPr>
      </p:pic>
      <p:pic>
        <p:nvPicPr>
          <p:cNvPr id="14" name="Picture 13" descr="A close up of a golf ball&#10;&#10;Description automatically generated">
            <a:extLst>
              <a:ext uri="{FF2B5EF4-FFF2-40B4-BE49-F238E27FC236}">
                <a16:creationId xmlns:a16="http://schemas.microsoft.com/office/drawing/2014/main" id="{B67AA1B8-3D80-E70D-5BE2-349FC78D0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10" y="3639795"/>
            <a:ext cx="1291895" cy="1291895"/>
          </a:xfrm>
          <a:prstGeom prst="rect">
            <a:avLst/>
          </a:prstGeom>
        </p:spPr>
      </p:pic>
      <p:pic>
        <p:nvPicPr>
          <p:cNvPr id="15" name="Picture 14" descr="A close up of a golf ball&#10;&#10;Description automatically generated">
            <a:extLst>
              <a:ext uri="{FF2B5EF4-FFF2-40B4-BE49-F238E27FC236}">
                <a16:creationId xmlns:a16="http://schemas.microsoft.com/office/drawing/2014/main" id="{F835C4A2-FFD1-0AF5-1F88-A5E18E45F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65" y="5228140"/>
            <a:ext cx="1291895" cy="1291895"/>
          </a:xfrm>
          <a:prstGeom prst="rect">
            <a:avLst/>
          </a:prstGeom>
        </p:spPr>
      </p:pic>
      <p:pic>
        <p:nvPicPr>
          <p:cNvPr id="18" name="Picture 17" descr="A close up of a golf ball&#10;&#10;Description automatically generated">
            <a:extLst>
              <a:ext uri="{FF2B5EF4-FFF2-40B4-BE49-F238E27FC236}">
                <a16:creationId xmlns:a16="http://schemas.microsoft.com/office/drawing/2014/main" id="{7D7AE57C-1AD9-C6B2-9551-D3B92BEC8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84" y="5279502"/>
            <a:ext cx="1291895" cy="1291895"/>
          </a:xfrm>
          <a:prstGeom prst="rect">
            <a:avLst/>
          </a:prstGeom>
        </p:spPr>
      </p:pic>
      <p:pic>
        <p:nvPicPr>
          <p:cNvPr id="19" name="Picture 18" descr="A close up of a golf ball&#10;&#10;Description automatically generated">
            <a:extLst>
              <a:ext uri="{FF2B5EF4-FFF2-40B4-BE49-F238E27FC236}">
                <a16:creationId xmlns:a16="http://schemas.microsoft.com/office/drawing/2014/main" id="{6794CA37-1BF4-2481-CD42-690C39CD1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67" y="3509713"/>
            <a:ext cx="1291895" cy="1291895"/>
          </a:xfrm>
          <a:prstGeom prst="rect">
            <a:avLst/>
          </a:prstGeom>
        </p:spPr>
      </p:pic>
      <p:pic>
        <p:nvPicPr>
          <p:cNvPr id="20" name="Picture 19" descr="A close up of a golf ball&#10;&#10;Description automatically generated">
            <a:extLst>
              <a:ext uri="{FF2B5EF4-FFF2-40B4-BE49-F238E27FC236}">
                <a16:creationId xmlns:a16="http://schemas.microsoft.com/office/drawing/2014/main" id="{C9C2F691-5DFF-F7E0-D02B-1ABF7BD2F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07" y="2815767"/>
            <a:ext cx="1291895" cy="1291895"/>
          </a:xfrm>
          <a:prstGeom prst="rect">
            <a:avLst/>
          </a:prstGeom>
        </p:spPr>
      </p:pic>
      <p:pic>
        <p:nvPicPr>
          <p:cNvPr id="22" name="Picture 21" descr="A close up of a golf ball&#10;&#10;Description automatically generated">
            <a:extLst>
              <a:ext uri="{FF2B5EF4-FFF2-40B4-BE49-F238E27FC236}">
                <a16:creationId xmlns:a16="http://schemas.microsoft.com/office/drawing/2014/main" id="{706BADBD-41C3-3BCE-F09C-BE0999EB0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290" y="1653983"/>
            <a:ext cx="1291895" cy="1291895"/>
          </a:xfrm>
          <a:prstGeom prst="rect">
            <a:avLst/>
          </a:prstGeom>
        </p:spPr>
      </p:pic>
      <p:pic>
        <p:nvPicPr>
          <p:cNvPr id="23" name="Picture 22" descr="A close up of a golf ball&#10;&#10;Description automatically generated">
            <a:extLst>
              <a:ext uri="{FF2B5EF4-FFF2-40B4-BE49-F238E27FC236}">
                <a16:creationId xmlns:a16="http://schemas.microsoft.com/office/drawing/2014/main" id="{68A9869F-B524-4359-97C3-E03A408F0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79" y="5217174"/>
            <a:ext cx="1291895" cy="1291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C3A48B-0B10-F668-3BE4-61A5630CD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1573" y="2764300"/>
            <a:ext cx="2894680" cy="2576335"/>
          </a:xfrm>
          <a:prstGeom prst="rect">
            <a:avLst/>
          </a:prstGeom>
        </p:spPr>
      </p:pic>
      <p:pic>
        <p:nvPicPr>
          <p:cNvPr id="17" name="Content Placeholder 13">
            <a:extLst>
              <a:ext uri="{FF2B5EF4-FFF2-40B4-BE49-F238E27FC236}">
                <a16:creationId xmlns:a16="http://schemas.microsoft.com/office/drawing/2014/main" id="{2490F83D-C874-FB29-1AE0-1FD1CA175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2335" y="3461714"/>
            <a:ext cx="1291895" cy="12918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E5BC35-6BE9-9232-6F8A-82B506BBA6A7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Photon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217A33-D604-37E2-2AA7-2612191706D1}"/>
              </a:ext>
            </a:extLst>
          </p:cNvPr>
          <p:cNvSpPr txBox="1"/>
          <p:nvPr/>
        </p:nvSpPr>
        <p:spPr>
          <a:xfrm>
            <a:off x="7465725" y="1884828"/>
            <a:ext cx="23185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Electron Gas</a:t>
            </a:r>
          </a:p>
        </p:txBody>
      </p:sp>
      <p:pic>
        <p:nvPicPr>
          <p:cNvPr id="21" name="Picture 20" descr="A red and yellow explosion&#10;&#10;Description automatically generated">
            <a:extLst>
              <a:ext uri="{FF2B5EF4-FFF2-40B4-BE49-F238E27FC236}">
                <a16:creationId xmlns:a16="http://schemas.microsoft.com/office/drawing/2014/main" id="{1B5D43CD-BBC0-9BA1-FAA1-8733872B7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07" y="3530232"/>
            <a:ext cx="1363603" cy="11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-1.48148E-6 L -0.03841 -0.11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247 -0.00486 L 0.03203 0.105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54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04167E-6 1.11022E-16 L 0.0388 0.094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4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4.07407E-6 L 0.04648 0.095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4CA5F-94BF-9457-BA09-AA1E3A55E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B344-02E1-00D7-398D-4250D663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DM-Electron Absorption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A5A59-2709-05DA-DE64-E9600337BA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639" y="3434809"/>
                <a:ext cx="5454721" cy="703158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𝒲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≈0,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A5A59-2709-05DA-DE64-E9600337BA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639" y="3434809"/>
                <a:ext cx="5454721" cy="70315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A739-F189-FA23-437F-F5DB72E5C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9B9DFA-A060-BF98-ED52-384CA000AA8C}"/>
                  </a:ext>
                </a:extLst>
              </p:cNvPr>
              <p:cNvSpPr txBox="1"/>
              <p:nvPr/>
            </p:nvSpPr>
            <p:spPr>
              <a:xfrm>
                <a:off x="1513930" y="4973384"/>
                <a:ext cx="4177619" cy="11991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Loss function of the material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𝒲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≈0,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9B9DFA-A060-BF98-ED52-384CA000A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930" y="4973384"/>
                <a:ext cx="4177619" cy="1199174"/>
              </a:xfrm>
              <a:prstGeom prst="rect">
                <a:avLst/>
              </a:prstGeom>
              <a:blipFill>
                <a:blip r:embed="rId4"/>
                <a:stretch>
                  <a:fillRect t="-8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A273FA-6517-7EB0-21C4-1169C3029FD8}"/>
              </a:ext>
            </a:extLst>
          </p:cNvPr>
          <p:cNvSpPr txBox="1"/>
          <p:nvPr/>
        </p:nvSpPr>
        <p:spPr>
          <a:xfrm>
            <a:off x="7625062" y="2136518"/>
            <a:ext cx="220316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0" dirty="0">
                <a:solidFill>
                  <a:srgbClr val="7030A0"/>
                </a:solidFill>
              </a:rPr>
              <a:t>Dark matter mass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E2D50F-E009-6116-656C-D4BC7BBDB7C2}"/>
                  </a:ext>
                </a:extLst>
              </p:cNvPr>
              <p:cNvSpPr txBox="1"/>
              <p:nvPr/>
            </p:nvSpPr>
            <p:spPr>
              <a:xfrm>
                <a:off x="461340" y="2044571"/>
                <a:ext cx="443070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Kinetic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mixing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coupling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between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0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dark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photon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SM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photon</m:t>
                      </m:r>
                    </m:oMath>
                  </m:oMathPara>
                </a14:m>
                <a:endParaRPr lang="en-US" sz="2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E2D50F-E009-6116-656C-D4BC7BBDB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40" y="2044571"/>
                <a:ext cx="4430700" cy="738664"/>
              </a:xfrm>
              <a:prstGeom prst="rect">
                <a:avLst/>
              </a:prstGeom>
              <a:blipFill>
                <a:blip r:embed="rId5"/>
                <a:stretch>
                  <a:fillRect l="-1926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BAC32D-EF38-2CC5-107F-530759A4A651}"/>
              </a:ext>
            </a:extLst>
          </p:cNvPr>
          <p:cNvSpPr/>
          <p:nvPr/>
        </p:nvSpPr>
        <p:spPr>
          <a:xfrm>
            <a:off x="4617720" y="3434809"/>
            <a:ext cx="548640" cy="703158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B325C2-04AE-B5C0-7A3C-1CEF4CF11836}"/>
              </a:ext>
            </a:extLst>
          </p:cNvPr>
          <p:cNvSpPr/>
          <p:nvPr/>
        </p:nvSpPr>
        <p:spPr>
          <a:xfrm>
            <a:off x="5166360" y="3434809"/>
            <a:ext cx="703653" cy="703158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92E913-EC03-B1F0-E43D-E4DA2C26DB8A}"/>
              </a:ext>
            </a:extLst>
          </p:cNvPr>
          <p:cNvSpPr/>
          <p:nvPr/>
        </p:nvSpPr>
        <p:spPr>
          <a:xfrm>
            <a:off x="5870013" y="3434809"/>
            <a:ext cx="2734470" cy="703158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6056AF-1EB3-A0C1-6A20-A9E76BFA6E5E}"/>
              </a:ext>
            </a:extLst>
          </p:cNvPr>
          <p:cNvCxnSpPr>
            <a:cxnSpLocks/>
          </p:cNvCxnSpPr>
          <p:nvPr/>
        </p:nvCxnSpPr>
        <p:spPr>
          <a:xfrm>
            <a:off x="3602736" y="2949607"/>
            <a:ext cx="1014984" cy="387953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CDEF13-9602-DE6E-BD9A-8743179029CE}"/>
              </a:ext>
            </a:extLst>
          </p:cNvPr>
          <p:cNvCxnSpPr>
            <a:cxnSpLocks/>
          </p:cNvCxnSpPr>
          <p:nvPr/>
        </p:nvCxnSpPr>
        <p:spPr>
          <a:xfrm flipV="1">
            <a:off x="5518186" y="4296841"/>
            <a:ext cx="927016" cy="70315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CFD28C-538F-1EFD-C928-DC9CA3B92442}"/>
              </a:ext>
            </a:extLst>
          </p:cNvPr>
          <p:cNvCxnSpPr>
            <a:cxnSpLocks/>
          </p:cNvCxnSpPr>
          <p:nvPr/>
        </p:nvCxnSpPr>
        <p:spPr>
          <a:xfrm flipH="1">
            <a:off x="5733288" y="2388934"/>
            <a:ext cx="1685121" cy="913616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B54C69-A96E-28D2-71CA-838F0A5F8461}"/>
              </a:ext>
            </a:extLst>
          </p:cNvPr>
          <p:cNvSpPr/>
          <p:nvPr/>
        </p:nvSpPr>
        <p:spPr>
          <a:xfrm>
            <a:off x="3950353" y="5775301"/>
            <a:ext cx="1494006" cy="397257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28915F-95D2-2A5F-D68A-40B1B88532D4}"/>
              </a:ext>
            </a:extLst>
          </p:cNvPr>
          <p:cNvSpPr txBox="1"/>
          <p:nvPr/>
        </p:nvSpPr>
        <p:spPr>
          <a:xfrm>
            <a:off x="7012832" y="4721791"/>
            <a:ext cx="4508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Dielectric Function:</a:t>
            </a: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Parametrizes a material’s response</a:t>
            </a: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to deposits of energy/momentum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832805-FCB6-D91F-2DC4-286A01F6E0B7}"/>
              </a:ext>
            </a:extLst>
          </p:cNvPr>
          <p:cNvCxnSpPr>
            <a:cxnSpLocks/>
          </p:cNvCxnSpPr>
          <p:nvPr/>
        </p:nvCxnSpPr>
        <p:spPr>
          <a:xfrm flipH="1">
            <a:off x="5691549" y="5572971"/>
            <a:ext cx="1245279" cy="349149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674757-8D56-F042-808E-9E096BABF72D}"/>
              </a:ext>
            </a:extLst>
          </p:cNvPr>
          <p:cNvSpPr/>
          <p:nvPr/>
        </p:nvSpPr>
        <p:spPr>
          <a:xfrm>
            <a:off x="6627705" y="3434808"/>
            <a:ext cx="1245279" cy="703158"/>
          </a:xfrm>
          <a:prstGeom prst="roundRect">
            <a:avLst/>
          </a:prstGeom>
          <a:solidFill>
            <a:srgbClr val="1CAD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C1ADEA-FED8-4D73-C0FF-FAFD859491CB}"/>
              </a:ext>
            </a:extLst>
          </p:cNvPr>
          <p:cNvCxnSpPr>
            <a:cxnSpLocks/>
          </p:cNvCxnSpPr>
          <p:nvPr/>
        </p:nvCxnSpPr>
        <p:spPr>
          <a:xfrm flipH="1">
            <a:off x="7763507" y="3089674"/>
            <a:ext cx="1599949" cy="26527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A3411-50AE-82B8-3041-B64F2BE742C4}"/>
                  </a:ext>
                </a:extLst>
              </p:cNvPr>
              <p:cNvSpPr txBox="1"/>
              <p:nvPr/>
            </p:nvSpPr>
            <p:spPr>
              <a:xfrm>
                <a:off x="9564614" y="2674183"/>
                <a:ext cx="1837954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US" sz="2400" b="0" dirty="0">
                    <a:solidFill>
                      <a:schemeClr val="accent2"/>
                    </a:solidFill>
                  </a:rPr>
                  <a:t>is the optical limit</a:t>
                </a: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A3411-50AE-82B8-3041-B64F2BE74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614" y="2674183"/>
                <a:ext cx="1837954" cy="738664"/>
              </a:xfrm>
              <a:prstGeom prst="rect">
                <a:avLst/>
              </a:prstGeom>
              <a:blipFill>
                <a:blip r:embed="rId6"/>
                <a:stretch>
                  <a:fillRect l="-10265" t="-13223" b="-2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C42728-0E74-0275-0CE5-5196255114F8}"/>
                  </a:ext>
                </a:extLst>
              </p:cNvPr>
              <p:cNvSpPr txBox="1"/>
              <p:nvPr/>
            </p:nvSpPr>
            <p:spPr>
              <a:xfrm>
                <a:off x="9382007" y="3655398"/>
                <a:ext cx="220316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i="1" dirty="0">
                    <a:solidFill>
                      <a:schemeClr val="accent2"/>
                    </a:solidFill>
                  </a:rPr>
                  <a:t>For </a:t>
                </a:r>
                <a:r>
                  <a:rPr lang="en-US" i="1" dirty="0">
                    <a:solidFill>
                      <a:schemeClr val="accent2"/>
                    </a:solidFill>
                  </a:rPr>
                  <a:t>relativistic particles,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endParaRPr lang="en-US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C42728-0E74-0275-0CE5-519625511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07" y="3655398"/>
                <a:ext cx="2203167" cy="553998"/>
              </a:xfrm>
              <a:prstGeom prst="rect">
                <a:avLst/>
              </a:prstGeom>
              <a:blipFill>
                <a:blip r:embed="rId7"/>
                <a:stretch>
                  <a:fillRect l="-6371" t="-14286" r="-8310"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560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3" grpId="0" animBg="1"/>
      <p:bldP spid="14" grpId="0" animBg="1"/>
      <p:bldP spid="27" grpId="0" animBg="1"/>
      <p:bldP spid="28" grpId="0"/>
      <p:bldP spid="5" grpId="0" animBg="1"/>
      <p:bldP spid="19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B208-BB4A-0DDF-C930-2A8DF860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DM-Electron Scattering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537400-C1BC-5D36-E43C-B7648DE45C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1053" y="3429000"/>
                <a:ext cx="10509893" cy="102145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𝑑𝑞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𝒲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537400-C1BC-5D36-E43C-B7648DE45C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1053" y="3429000"/>
                <a:ext cx="10509893" cy="102145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24203-235E-8574-E40F-B1794848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156A74-0CB2-AB5F-843F-D21BB95891D5}"/>
                  </a:ext>
                </a:extLst>
              </p:cNvPr>
              <p:cNvSpPr txBox="1"/>
              <p:nvPr/>
            </p:nvSpPr>
            <p:spPr>
              <a:xfrm>
                <a:off x="1223372" y="1982762"/>
                <a:ext cx="4925643" cy="1252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</a:rPr>
                  <a:t>Non-relativistic DM-electron potential</a:t>
                </a:r>
                <a:endParaRPr lang="en-US" sz="2400" b="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156A74-0CB2-AB5F-843F-D21BB9589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372" y="1982762"/>
                <a:ext cx="4925643" cy="1252138"/>
              </a:xfrm>
              <a:prstGeom prst="rect">
                <a:avLst/>
              </a:prstGeom>
              <a:blipFill>
                <a:blip r:embed="rId4"/>
                <a:stretch>
                  <a:fillRect l="-1485" t="-3883" r="-1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0D83C2-4AAB-D529-F49D-E52867E14DFC}"/>
                  </a:ext>
                </a:extLst>
              </p:cNvPr>
              <p:cNvSpPr txBox="1"/>
              <p:nvPr/>
            </p:nvSpPr>
            <p:spPr>
              <a:xfrm>
                <a:off x="4436625" y="4973384"/>
                <a:ext cx="4186146" cy="11991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Loss function of the material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𝒲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acc>
                                <m:accPr>
                                  <m:chr m:val="⃡"/>
                                  <m:ctrlPr>
                                    <a:rPr lang="en-US" sz="24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0D83C2-4AAB-D529-F49D-E52867E14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625" y="4973384"/>
                <a:ext cx="4186146" cy="1199174"/>
              </a:xfrm>
              <a:prstGeom prst="rect">
                <a:avLst/>
              </a:prstGeom>
              <a:blipFill>
                <a:blip r:embed="rId5"/>
                <a:stretch>
                  <a:fillRect t="-8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A44917-1A82-5B69-ACB6-134126296FCE}"/>
                  </a:ext>
                </a:extLst>
              </p:cNvPr>
              <p:cNvSpPr txBox="1"/>
              <p:nvPr/>
            </p:nvSpPr>
            <p:spPr>
              <a:xfrm>
                <a:off x="7084870" y="1838612"/>
                <a:ext cx="4610659" cy="12729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dirty="0">
                    <a:latin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Mean inverse DM speed (via SHM)</a:t>
                </a:r>
                <a:endParaRPr lang="en-US" sz="2400" b="0" dirty="0">
                  <a:solidFill>
                    <a:schemeClr val="accent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𝝌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𝝌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A44917-1A82-5B69-ACB6-134126296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870" y="1838612"/>
                <a:ext cx="4610659" cy="1272977"/>
              </a:xfrm>
              <a:prstGeom prst="rect">
                <a:avLst/>
              </a:prstGeom>
              <a:blipFill>
                <a:blip r:embed="rId6"/>
                <a:stretch>
                  <a:fillRect t="-7692" r="-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1B121-2636-5E4C-AC98-AB40B7D30ADF}"/>
                  </a:ext>
                </a:extLst>
              </p:cNvPr>
              <p:cNvSpPr txBox="1"/>
              <p:nvPr/>
            </p:nvSpPr>
            <p:spPr>
              <a:xfrm>
                <a:off x="9197830" y="4931736"/>
                <a:ext cx="2559547" cy="1109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Kinematic constraint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1B121-2636-5E4C-AC98-AB40B7D30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830" y="4931736"/>
                <a:ext cx="2559547" cy="1109022"/>
              </a:xfrm>
              <a:prstGeom prst="rect">
                <a:avLst/>
              </a:prstGeom>
              <a:blipFill>
                <a:blip r:embed="rId7"/>
                <a:stretch>
                  <a:fillRect l="-7381" t="-8242" r="-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5199F1-6918-263D-2B0B-ECFED829CEA8}"/>
                  </a:ext>
                </a:extLst>
              </p:cNvPr>
              <p:cNvSpPr txBox="1"/>
              <p:nvPr/>
            </p:nvSpPr>
            <p:spPr>
              <a:xfrm>
                <a:off x="1271095" y="4922320"/>
                <a:ext cx="25904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Mass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</m:oMath>
                  </m:oMathPara>
                </a14:m>
                <a:endParaRPr lang="en-US" sz="2400" b="0" i="0" dirty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target</m:t>
                      </m:r>
                      <m: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material</m:t>
                      </m:r>
                    </m:oMath>
                  </m:oMathPara>
                </a14:m>
                <a:endParaRPr lang="en-US" sz="2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5199F1-6918-263D-2B0B-ECFED829C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095" y="4922320"/>
                <a:ext cx="2590453" cy="738664"/>
              </a:xfrm>
              <a:prstGeom prst="rect">
                <a:avLst/>
              </a:prstGeom>
              <a:blipFill>
                <a:blip r:embed="rId8"/>
                <a:stretch>
                  <a:fillRect l="-3774" r="-1415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EBC724-6AEF-7A34-EBB0-A78351CAF70C}"/>
              </a:ext>
            </a:extLst>
          </p:cNvPr>
          <p:cNvSpPr/>
          <p:nvPr/>
        </p:nvSpPr>
        <p:spPr>
          <a:xfrm>
            <a:off x="2990088" y="3877056"/>
            <a:ext cx="438912" cy="493776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2AD3E3-FBD7-0936-2F0F-490859886451}"/>
              </a:ext>
            </a:extLst>
          </p:cNvPr>
          <p:cNvSpPr/>
          <p:nvPr/>
        </p:nvSpPr>
        <p:spPr>
          <a:xfrm>
            <a:off x="5486400" y="3429000"/>
            <a:ext cx="1426029" cy="772886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FC01F2-7FEC-E165-A05C-4311AA557B51}"/>
              </a:ext>
            </a:extLst>
          </p:cNvPr>
          <p:cNvSpPr/>
          <p:nvPr/>
        </p:nvSpPr>
        <p:spPr>
          <a:xfrm>
            <a:off x="8577943" y="3429000"/>
            <a:ext cx="2773004" cy="772886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3F2F6E-F2BB-E952-1F9D-6AA3946495B0}"/>
              </a:ext>
            </a:extLst>
          </p:cNvPr>
          <p:cNvSpPr/>
          <p:nvPr/>
        </p:nvSpPr>
        <p:spPr>
          <a:xfrm>
            <a:off x="9010516" y="3560169"/>
            <a:ext cx="2079171" cy="569218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F8AF85-3056-1633-1904-E25A9FB6FC4A}"/>
              </a:ext>
            </a:extLst>
          </p:cNvPr>
          <p:cNvSpPr/>
          <p:nvPr/>
        </p:nvSpPr>
        <p:spPr>
          <a:xfrm>
            <a:off x="6912429" y="3429000"/>
            <a:ext cx="1665513" cy="772886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7D6448-A6D1-2B94-84C5-0EFD6AD60869}"/>
              </a:ext>
            </a:extLst>
          </p:cNvPr>
          <p:cNvCxnSpPr/>
          <p:nvPr/>
        </p:nvCxnSpPr>
        <p:spPr>
          <a:xfrm>
            <a:off x="4963886" y="3048000"/>
            <a:ext cx="685800" cy="230477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5242F5-89C8-366E-7CCF-56917BE2FB5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566322" y="4467701"/>
            <a:ext cx="514335" cy="454619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4100EEA-8F1E-52F2-B9E1-A432829A0BD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529698" y="4270226"/>
            <a:ext cx="927016" cy="70315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A99612-6219-5475-4DE3-5928679B5D04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0124855" y="4277970"/>
            <a:ext cx="352749" cy="653766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83110E-1337-8908-C17C-89B54B9AFCA3}"/>
              </a:ext>
            </a:extLst>
          </p:cNvPr>
          <p:cNvCxnSpPr>
            <a:cxnSpLocks/>
          </p:cNvCxnSpPr>
          <p:nvPr/>
        </p:nvCxnSpPr>
        <p:spPr>
          <a:xfrm>
            <a:off x="9900458" y="2989342"/>
            <a:ext cx="63987" cy="36357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7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D8D4B-C1FF-371A-9A62-E12B2A6D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63" y="4800057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Current DM-Electron Absorption/Scattering</a:t>
            </a:r>
          </a:p>
        </p:txBody>
      </p:sp>
      <p:pic>
        <p:nvPicPr>
          <p:cNvPr id="7" name="Picture 6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122E3C30-7A68-5E8C-0A28-78FC22F28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31" y="863464"/>
            <a:ext cx="5564979" cy="3422461"/>
          </a:xfrm>
          <a:prstGeom prst="rect">
            <a:avLst/>
          </a:prstGeom>
        </p:spPr>
      </p:pic>
      <p:pic>
        <p:nvPicPr>
          <p:cNvPr id="9" name="Picture 8" descr="A graph of different colors and lines&#10;&#10;AI-generated content may be incorrect.">
            <a:extLst>
              <a:ext uri="{FF2B5EF4-FFF2-40B4-BE49-F238E27FC236}">
                <a16:creationId xmlns:a16="http://schemas.microsoft.com/office/drawing/2014/main" id="{702B05A2-FD55-15F4-0EB5-0BD0F5482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92" y="455612"/>
            <a:ext cx="5398838" cy="40356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B9363-F0B0-BA73-93C7-343E520A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0635B-D72B-1462-8185-DA954374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9DA5C-06B0-54C1-80C5-59BBA483F6E6}"/>
              </a:ext>
            </a:extLst>
          </p:cNvPr>
          <p:cNvSpPr txBox="1"/>
          <p:nvPr/>
        </p:nvSpPr>
        <p:spPr>
          <a:xfrm>
            <a:off x="10321521" y="4453817"/>
            <a:ext cx="1502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arXiv:2101.08263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DDE47-C00E-AD7E-B24A-477E4A8FA32F}"/>
              </a:ext>
            </a:extLst>
          </p:cNvPr>
          <p:cNvSpPr txBox="1"/>
          <p:nvPr/>
        </p:nvSpPr>
        <p:spPr>
          <a:xfrm>
            <a:off x="202131" y="4409885"/>
            <a:ext cx="1513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arXiv:1608.01994</a:t>
            </a:r>
          </a:p>
        </p:txBody>
      </p:sp>
    </p:spTree>
    <p:extLst>
      <p:ext uri="{BB962C8B-B14F-4D97-AF65-F5344CB8AC3E}">
        <p14:creationId xmlns:p14="http://schemas.microsoft.com/office/powerpoint/2010/main" val="262306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7292-927D-6059-1A61-09F36C222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35E6-60EE-D7A0-610F-2A38DA63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1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033F2F3-4040-32A8-F929-8AF790F813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06354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DCE79-D263-CCE2-05EB-A9E2646B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19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41E7C9-5773-F8A7-0003-E5CA1484B068}"/>
              </a:ext>
            </a:extLst>
          </p:cNvPr>
          <p:cNvSpPr/>
          <p:nvPr/>
        </p:nvSpPr>
        <p:spPr>
          <a:xfrm>
            <a:off x="0" y="0"/>
            <a:ext cx="12192000" cy="6332706"/>
          </a:xfrm>
          <a:prstGeom prst="rect">
            <a:avLst/>
          </a:prstGeom>
          <a:solidFill>
            <a:srgbClr val="333E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E654B-3FA2-9C63-5283-2C801D16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01" y="1855234"/>
            <a:ext cx="9879398" cy="26222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5E75B-2CFF-8F05-5D88-62BB7E7E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1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ED02B-4A8C-FC1A-E55C-C6CF6247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What is Dark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3BE65-735D-2262-78C1-D2FA6AC3F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 Dark, cold, collision-less, stable(</a:t>
            </a:r>
            <a:r>
              <a:rPr lang="en-US" sz="1500" dirty="0" err="1">
                <a:solidFill>
                  <a:srgbClr val="FFFFFF"/>
                </a:solidFill>
              </a:rPr>
              <a:t>ish</a:t>
            </a:r>
            <a:r>
              <a:rPr lang="en-US" sz="1500" dirty="0">
                <a:solidFill>
                  <a:srgbClr val="FFFFFF"/>
                </a:solidFill>
              </a:rPr>
              <a:t>) particle(s) making up 85% of matter in the universe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Evidence for DM is strong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Galaxy rotation curves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CMB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Gravitational lensing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The Bullet Cluster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And many more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 Astrophysics tells us a lot about DM, but one major unknown – DM’s mass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B1FE5-9D46-433B-99D1-2F1B8DC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18F817-D981-AE55-D4DB-EAD8BD32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1720982"/>
            <a:ext cx="6798082" cy="341603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D1C89-11FB-7A23-0FAE-E640E6BD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9175" y="6459785"/>
            <a:ext cx="375724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AAD55-E765-9A3C-0874-69670473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EE2F3-998F-F155-3DA9-FEE72B9581CC}"/>
              </a:ext>
            </a:extLst>
          </p:cNvPr>
          <p:cNvSpPr txBox="1"/>
          <p:nvPr/>
        </p:nvSpPr>
        <p:spPr>
          <a:xfrm>
            <a:off x="9611877" y="5804653"/>
            <a:ext cx="2087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accent1"/>
                </a:solidFill>
              </a:rPr>
              <a:t>V. Rubin et al., 1980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60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157B7-05AF-278E-F426-6456774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Our Dataset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8CBC7-21F2-FBC8-A77A-FF8FEED1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70467" cy="5646208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1019 Materials with DFT computed, energy dependent, dielectric tensors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593 materials have anisotropic responses in at least 1 axis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can do both an isotropic and anisotropic scattering analysis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Anisotropic scattering eliminates the background for a streaming DM signal, at the cost of requiring more DM interactions.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Calculated in the optical limit (transferred momentum q -&gt; 0)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Scattering rate calculation requires q ≠ 0 data 😞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A2F6C-1CAA-7E7E-4B8B-7AF4DE0A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28C7F8E-1F85-41FA-B9F9-6C3D0D5A17E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82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9CF7-23FF-A89A-4C87-71C61E20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Extract Momentum 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B05512-A413-9868-0E2D-DE2BF0D24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The Drude-Lindhard Dielectric Function has momentum dependence: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Derived using perturbation theory and the Random Phase Approximation (RPA)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Models materials with one plasmon peak very well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We can fit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 limit to the Materials Project dielectric tensors and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B05512-A413-9868-0E2D-DE2BF0D24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7F98B-1909-FCA0-CEAF-10E8E2A4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1412FA-D003-1CE0-1F01-B3D6DED9E2F9}"/>
                  </a:ext>
                </a:extLst>
              </p:cNvPr>
              <p:cNvSpPr txBox="1"/>
              <p:nvPr/>
            </p:nvSpPr>
            <p:spPr>
              <a:xfrm>
                <a:off x="1036320" y="2323868"/>
                <a:ext cx="10233060" cy="797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𝑅𝑃𝐴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nor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1412FA-D003-1CE0-1F01-B3D6DED9E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" y="2323868"/>
                <a:ext cx="10233060" cy="7979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06B9D0-5197-B851-CFF9-31468BED2455}"/>
                  </a:ext>
                </a:extLst>
              </p:cNvPr>
              <p:cNvSpPr txBox="1"/>
              <p:nvPr/>
            </p:nvSpPr>
            <p:spPr>
              <a:xfrm>
                <a:off x="9430165" y="3259978"/>
                <a:ext cx="2252609" cy="696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06B9D0-5197-B851-CFF9-31468BED2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165" y="3259978"/>
                <a:ext cx="2252609" cy="6966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8AFA79-7AE1-920B-07AC-092AA678039F}"/>
                  </a:ext>
                </a:extLst>
              </p:cNvPr>
              <p:cNvSpPr txBox="1"/>
              <p:nvPr/>
            </p:nvSpPr>
            <p:spPr>
              <a:xfrm>
                <a:off x="2272659" y="4605328"/>
                <a:ext cx="6097712" cy="888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𝑅𝑃𝐴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→0,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8AFA79-7AE1-920B-07AC-092AA6780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659" y="4605328"/>
                <a:ext cx="6097712" cy="8885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380FF1-B02D-136F-84B2-AA319D8C0E17}"/>
                  </a:ext>
                </a:extLst>
              </p:cNvPr>
              <p:cNvSpPr txBox="1"/>
              <p:nvPr/>
            </p:nvSpPr>
            <p:spPr>
              <a:xfrm>
                <a:off x="8370371" y="5049616"/>
                <a:ext cx="3013395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can be derived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380FF1-B02D-136F-84B2-AA319D8C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371" y="5049616"/>
                <a:ext cx="3013395" cy="391582"/>
              </a:xfrm>
              <a:prstGeom prst="rect">
                <a:avLst/>
              </a:prstGeom>
              <a:blipFill>
                <a:blip r:embed="rId6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33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49F3-F25F-A7AC-10F7-37A5B6F4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Difficult Dielectric Functions</a:t>
            </a:r>
          </a:p>
        </p:txBody>
      </p:sp>
      <p:pic>
        <p:nvPicPr>
          <p:cNvPr id="6" name="Content Placeholder 5" descr="A graph of loss data&#10;&#10;Description automatically generated">
            <a:extLst>
              <a:ext uri="{FF2B5EF4-FFF2-40B4-BE49-F238E27FC236}">
                <a16:creationId xmlns:a16="http://schemas.microsoft.com/office/drawing/2014/main" id="{15A7483D-3145-6DC2-A3B4-1FBD5BCE4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6" y="1937703"/>
            <a:ext cx="5363633" cy="4022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D25E-5089-2069-EA32-E107C0D5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B02EAA-001D-E5FD-52C5-984E9A5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7256" y="1937703"/>
            <a:ext cx="5363633" cy="402272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0C8301F-299B-9855-F457-0467EFDE55EE}"/>
              </a:ext>
            </a:extLst>
          </p:cNvPr>
          <p:cNvSpPr/>
          <p:nvPr/>
        </p:nvSpPr>
        <p:spPr>
          <a:xfrm>
            <a:off x="5738601" y="3626167"/>
            <a:ext cx="640080" cy="6457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D056B-1548-08F9-3861-4D7650C161B3}"/>
              </a:ext>
            </a:extLst>
          </p:cNvPr>
          <p:cNvSpPr txBox="1"/>
          <p:nvPr/>
        </p:nvSpPr>
        <p:spPr>
          <a:xfrm>
            <a:off x="8686800" y="3429000"/>
            <a:ext cx="9326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7A05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92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0B274-BB43-37A6-CC4F-CDD08FF6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39BF9B-9B88-A4D5-DEDC-B350E2B25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113B56-4A30-238E-7958-CBEFA41F4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B3545-9223-E18C-52DA-11105869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Full Pipeline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9B5143-0BEE-4C12-483E-3A40B7635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B4951-39E4-A9C0-144E-AFE7C14D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28C7F8E-1F85-41FA-B9F9-6C3D0D5A17E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276C732-8A92-DD6C-2593-CF6DDEDDF8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0208" y="1350175"/>
                <a:ext cx="6413663" cy="5646208"/>
              </a:xfrm>
            </p:spPr>
            <p:txBody>
              <a:bodyPr anchor="ctr"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Locations of peaks,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are determined by zeros in Re(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We fit a sum of </a:t>
                </a:r>
                <a:r>
                  <a:rPr lang="en-US" sz="2400" dirty="0" err="1"/>
                  <a:t>Lindhards</a:t>
                </a:r>
                <a:r>
                  <a:rPr lang="en-US" sz="2400" dirty="0"/>
                  <a:t> at q=0: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We define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𝑑𝑎𝑡𝑎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𝑓𝑖𝑡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=0,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400" dirty="0"/>
                  <a:t> and assume all features not described by </a:t>
                </a:r>
                <a:r>
                  <a:rPr lang="en-US" sz="2400" dirty="0" err="1"/>
                  <a:t>Lindhard</a:t>
                </a:r>
                <a:r>
                  <a:rPr lang="en-US" sz="2400" dirty="0"/>
                  <a:t> plasmons are independent of q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We calculate the scattering rate using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𝑓𝑖𝑡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276C732-8A92-DD6C-2593-CF6DDEDDF8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0208" y="1350175"/>
                <a:ext cx="6413663" cy="5646208"/>
              </a:xfrm>
              <a:blipFill>
                <a:blip r:embed="rId2"/>
                <a:stretch>
                  <a:fillRect l="-2947" t="-3991" r="-3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676CC6-5D0A-C87B-CD7A-8642D4B557FE}"/>
                  </a:ext>
                </a:extLst>
              </p:cNvPr>
              <p:cNvSpPr txBox="1"/>
              <p:nvPr/>
            </p:nvSpPr>
            <p:spPr>
              <a:xfrm>
                <a:off x="4561367" y="5932967"/>
                <a:ext cx="60319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For anisotropic materials, repeat this process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⃡"/>
                        <m:ctrlPr>
                          <a:rPr 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pointing uniformly around the unit sphere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676CC6-5D0A-C87B-CD7A-8642D4B55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367" y="5932967"/>
                <a:ext cx="6031990" cy="646331"/>
              </a:xfrm>
              <a:prstGeom prst="rect">
                <a:avLst/>
              </a:prstGeom>
              <a:blipFill>
                <a:blip r:embed="rId3"/>
                <a:stretch>
                  <a:fillRect l="-808" t="-13208" r="-161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3C6972-9D13-C130-B085-5DC54B6194BC}"/>
                  </a:ext>
                </a:extLst>
              </p:cNvPr>
              <p:cNvSpPr txBox="1"/>
              <p:nvPr/>
            </p:nvSpPr>
            <p:spPr>
              <a:xfrm>
                <a:off x="5116483" y="2493111"/>
                <a:ext cx="6096000" cy="957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𝑓𝑖𝑡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𝑝𝑒𝑎𝑘𝑠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𝑅𝑃𝐴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3C6972-9D13-C130-B085-5DC54B619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483" y="2493111"/>
                <a:ext cx="6096000" cy="957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0F4094-E620-F947-FA3F-2549665FE004}"/>
              </a:ext>
            </a:extLst>
          </p:cNvPr>
          <p:cNvSpPr/>
          <p:nvPr/>
        </p:nvSpPr>
        <p:spPr>
          <a:xfrm>
            <a:off x="4675787" y="2862443"/>
            <a:ext cx="6642504" cy="17335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This methodology is only a proxy for the true (unknown) q dependence. A more complete DFT or experimental analysis is required for any materials of interest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CC29A-17B1-1492-06B0-257A28E9A584}"/>
              </a:ext>
            </a:extLst>
          </p:cNvPr>
          <p:cNvSpPr txBox="1"/>
          <p:nvPr/>
        </p:nvSpPr>
        <p:spPr>
          <a:xfrm>
            <a:off x="9966272" y="2308445"/>
            <a:ext cx="19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Oscillator Method</a:t>
            </a:r>
          </a:p>
        </p:txBody>
      </p:sp>
    </p:spTree>
    <p:extLst>
      <p:ext uri="{BB962C8B-B14F-4D97-AF65-F5344CB8AC3E}">
        <p14:creationId xmlns:p14="http://schemas.microsoft.com/office/powerpoint/2010/main" val="18436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F789F-E120-EFF5-140E-3F991FB0E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240FC1-798D-327F-B9AD-A8FC18ECB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081" y="2090102"/>
            <a:ext cx="5363633" cy="4022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A7A00-2B68-720A-ACA2-5EDC20466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Difficult Dielectric Functions</a:t>
            </a:r>
          </a:p>
        </p:txBody>
      </p:sp>
      <p:pic>
        <p:nvPicPr>
          <p:cNvPr id="6" name="Content Placeholder 5" descr="A graph of loss data&#10;&#10;Description automatically generated">
            <a:extLst>
              <a:ext uri="{FF2B5EF4-FFF2-40B4-BE49-F238E27FC236}">
                <a16:creationId xmlns:a16="http://schemas.microsoft.com/office/drawing/2014/main" id="{A7A905EE-9946-E6F6-A94E-BACA3FF4C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6" y="1937703"/>
            <a:ext cx="5363633" cy="4022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39DB6-1B8B-E61C-684F-9606F9B2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24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2D814A0-9AD2-FAC3-D626-19A560E6D222}"/>
              </a:ext>
            </a:extLst>
          </p:cNvPr>
          <p:cNvSpPr/>
          <p:nvPr/>
        </p:nvSpPr>
        <p:spPr>
          <a:xfrm>
            <a:off x="5738601" y="3626167"/>
            <a:ext cx="640080" cy="6457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E8ABE6E-AEBE-4A88-0A7E-BBCDD78F9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081" y="2090101"/>
            <a:ext cx="5363633" cy="4022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509224-BC8F-0180-D66F-A682BEE2D346}"/>
              </a:ext>
            </a:extLst>
          </p:cNvPr>
          <p:cNvSpPr txBox="1"/>
          <p:nvPr/>
        </p:nvSpPr>
        <p:spPr>
          <a:xfrm>
            <a:off x="8686800" y="3429000"/>
            <a:ext cx="9326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7A05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44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316A7-F2FF-CFFA-A5C0-3794F86FC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9989-73A1-B7CD-F705-487E8589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1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ED93A93-C721-6FBA-9900-C5A492A799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11364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E1E9E-1582-DFCC-90A4-A3D21DF0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41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455C3-1479-FFA8-D2A5-34354941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71952E-10BD-655C-FF80-39816F99E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10" y="1945129"/>
            <a:ext cx="10763323" cy="430688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75573-F4CE-A4AE-4D84-C911BA0B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26</a:t>
            </a:fld>
            <a:endParaRPr 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C53F5E6-2A5B-1807-EC68-B7FDDD414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9" y="1945128"/>
            <a:ext cx="10763323" cy="43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BF38-B4A5-8276-560A-67478348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Mediator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C5094-C2FE-BACC-E375-D8CEB9F96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359" y="1884363"/>
            <a:ext cx="9377067" cy="446881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9D2ED-0CCF-7848-980B-6E0C4BD9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2DAAF9-D2B3-C828-69F2-FCA423C80187}"/>
                  </a:ext>
                </a:extLst>
              </p:cNvPr>
              <p:cNvSpPr txBox="1"/>
              <p:nvPr/>
            </p:nvSpPr>
            <p:spPr>
              <a:xfrm>
                <a:off x="10524744" y="5852482"/>
                <a:ext cx="15745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2DAAF9-D2B3-C828-69F2-FCA423C80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4744" y="5852482"/>
                <a:ext cx="157453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2FBBB04-E3B0-F584-BB58-6A47098E0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359" y="1884363"/>
            <a:ext cx="9377067" cy="44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2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F52D-CEF8-4FD4-0EE5-7F4A01DD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Mediator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A3458F-9178-42E3-12EB-2E141434F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8270" y="1873691"/>
            <a:ext cx="7852188" cy="4449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5D91A-8093-F67A-A9B4-B91203BB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762E9D-DD2D-2C01-4B1F-16769625C3AC}"/>
                  </a:ext>
                </a:extLst>
              </p:cNvPr>
              <p:cNvSpPr txBox="1"/>
              <p:nvPr/>
            </p:nvSpPr>
            <p:spPr>
              <a:xfrm>
                <a:off x="10469880" y="5852482"/>
                <a:ext cx="16293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762E9D-DD2D-2C01-4B1F-16769625C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880" y="5852482"/>
                <a:ext cx="162939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396524C-14EA-65A5-0191-4DC8B8839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8270" y="1873691"/>
            <a:ext cx="7852188" cy="44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8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AF26-5E6E-3E77-2DE7-F36A9D10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Modulation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AA1ECD-01D1-AF7D-8C3D-CC85223A9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1625" y="1896659"/>
            <a:ext cx="6967960" cy="440382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EE76F-E423-4717-BED1-57C3E0BC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CD6ED-DB39-CEF1-851B-A8034973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08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1A4A-1844-6893-B80A-63B6CBDB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I’ve worked on (and future work)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B9954-8B52-BD83-7C33-115077B23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36B7-96F0-DDBA-12F4-80D1D95A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42AFC-8C6E-7F3C-F377-0DDCD131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56" y="2089926"/>
            <a:ext cx="10344727" cy="2181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F45ED4-7EE1-2E35-8DD1-D3217A38CBDA}"/>
              </a:ext>
            </a:extLst>
          </p:cNvPr>
          <p:cNvSpPr/>
          <p:nvPr/>
        </p:nvSpPr>
        <p:spPr>
          <a:xfrm>
            <a:off x="2326140" y="4049280"/>
            <a:ext cx="3583709" cy="444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8B96C-983C-44A3-9765-93126329ABE6}"/>
              </a:ext>
            </a:extLst>
          </p:cNvPr>
          <p:cNvSpPr txBox="1"/>
          <p:nvPr/>
        </p:nvSpPr>
        <p:spPr>
          <a:xfrm>
            <a:off x="270337" y="4182337"/>
            <a:ext cx="1969028" cy="861774"/>
          </a:xfrm>
          <a:prstGeom prst="rect">
            <a:avLst/>
          </a:prstGeom>
          <a:noFill/>
          <a:ln w="38100">
            <a:solidFill>
              <a:srgbClr val="DAC5E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4BA8"/>
                </a:solidFill>
              </a:rPr>
              <a:t>Mirror DM at a Muon Collider</a:t>
            </a:r>
          </a:p>
          <a:p>
            <a:r>
              <a:rPr lang="en-US" sz="1600" dirty="0">
                <a:solidFill>
                  <a:srgbClr val="644BA8"/>
                </a:solidFill>
              </a:rPr>
              <a:t>arXiv:26XX.XXXXX</a:t>
            </a:r>
            <a:r>
              <a:rPr lang="en-US" dirty="0">
                <a:solidFill>
                  <a:srgbClr val="644BA8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58F65-9307-1786-BEF0-A22729C8176A}"/>
              </a:ext>
            </a:extLst>
          </p:cNvPr>
          <p:cNvSpPr txBox="1"/>
          <p:nvPr/>
        </p:nvSpPr>
        <p:spPr>
          <a:xfrm>
            <a:off x="5989450" y="4782751"/>
            <a:ext cx="2063920" cy="83099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WIMP-like Asymmetric DM Model </a:t>
            </a:r>
          </a:p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arXiv:2107.03398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81A98-B8F5-34BD-DA0B-908C6C4852E0}"/>
              </a:ext>
            </a:extLst>
          </p:cNvPr>
          <p:cNvSpPr txBox="1"/>
          <p:nvPr/>
        </p:nvSpPr>
        <p:spPr>
          <a:xfrm>
            <a:off x="10109573" y="4657062"/>
            <a:ext cx="1969029" cy="107721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6E38"/>
                </a:solidFill>
              </a:rPr>
              <a:t>AMSB applied to chiral gauge theories</a:t>
            </a:r>
          </a:p>
          <a:p>
            <a:r>
              <a:rPr lang="en-US" sz="1600" dirty="0">
                <a:solidFill>
                  <a:srgbClr val="226E38"/>
                </a:solidFill>
              </a:rPr>
              <a:t>arXiv:2505.07931</a:t>
            </a:r>
          </a:p>
          <a:p>
            <a:r>
              <a:rPr lang="en-US" sz="1600" dirty="0">
                <a:solidFill>
                  <a:srgbClr val="226E38"/>
                </a:solidFill>
              </a:rPr>
              <a:t>arXiv:2503.08772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2D72E-34AD-BDAF-3DC0-8AE9E77AF0FE}"/>
              </a:ext>
            </a:extLst>
          </p:cNvPr>
          <p:cNvSpPr txBox="1"/>
          <p:nvPr/>
        </p:nvSpPr>
        <p:spPr>
          <a:xfrm>
            <a:off x="8215517" y="5196642"/>
            <a:ext cx="1815309" cy="107721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A3D8"/>
                </a:solidFill>
              </a:rPr>
              <a:t>A Bayesian statistical approach to supersymmetry</a:t>
            </a:r>
          </a:p>
          <a:p>
            <a:r>
              <a:rPr lang="en-US" sz="1600" dirty="0">
                <a:solidFill>
                  <a:srgbClr val="63A3D8"/>
                </a:solidFill>
              </a:rPr>
              <a:t>arXiv:26XX.XXXXX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4E0932-AC7B-B4D8-FAED-304D7ABE032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239365" y="3944273"/>
            <a:ext cx="2125760" cy="668951"/>
          </a:xfrm>
          <a:prstGeom prst="straightConnector1">
            <a:avLst/>
          </a:prstGeom>
          <a:ln w="38100">
            <a:solidFill>
              <a:srgbClr val="DAC5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D5C215-98F4-1712-7704-DBE5377C08D8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774863" y="3963706"/>
            <a:ext cx="246547" cy="81904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DF6FA4-7AF6-CE83-1961-4BA672414AD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233391" y="3945244"/>
            <a:ext cx="1889781" cy="125139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A580FBB-BC4B-49F0-3C13-013F7ABD0F3E}"/>
              </a:ext>
            </a:extLst>
          </p:cNvPr>
          <p:cNvSpPr txBox="1"/>
          <p:nvPr/>
        </p:nvSpPr>
        <p:spPr>
          <a:xfrm>
            <a:off x="10714678" y="5879432"/>
            <a:ext cx="147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1"/>
                </a:solidFill>
              </a:rPr>
              <a:t>Fig from: arXiv:1904.07915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7CE637-8890-E0AD-9D34-4E7036346DD8}"/>
              </a:ext>
            </a:extLst>
          </p:cNvPr>
          <p:cNvSpPr/>
          <p:nvPr/>
        </p:nvSpPr>
        <p:spPr>
          <a:xfrm>
            <a:off x="7670455" y="3944273"/>
            <a:ext cx="1815309" cy="239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8DD62D-3FB6-6585-49B8-BE36730E09D1}"/>
              </a:ext>
            </a:extLst>
          </p:cNvPr>
          <p:cNvCxnSpPr>
            <a:cxnSpLocks/>
          </p:cNvCxnSpPr>
          <p:nvPr/>
        </p:nvCxnSpPr>
        <p:spPr>
          <a:xfrm flipH="1" flipV="1">
            <a:off x="8961155" y="4023421"/>
            <a:ext cx="1148418" cy="64175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28AF86-08CC-143A-F747-8DF5B3BE8AEC}"/>
              </a:ext>
            </a:extLst>
          </p:cNvPr>
          <p:cNvSpPr txBox="1"/>
          <p:nvPr/>
        </p:nvSpPr>
        <p:spPr>
          <a:xfrm>
            <a:off x="776605" y="5195671"/>
            <a:ext cx="2393331" cy="1077218"/>
          </a:xfrm>
          <a:prstGeom prst="rect">
            <a:avLst/>
          </a:prstGeom>
          <a:noFill/>
          <a:ln w="38100">
            <a:solidFill>
              <a:srgbClr val="DAC5E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4BA8"/>
                </a:solidFill>
              </a:rPr>
              <a:t>First High-Throughput Search for Dark Matter Detector Materials arXiv:2506.19905</a:t>
            </a:r>
            <a:endParaRPr lang="en-US" dirty="0">
              <a:solidFill>
                <a:srgbClr val="644BA8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7028A7-0D5D-3CD1-99CA-99022C084C75}"/>
              </a:ext>
            </a:extLst>
          </p:cNvPr>
          <p:cNvCxnSpPr>
            <a:cxnSpLocks/>
          </p:cNvCxnSpPr>
          <p:nvPr/>
        </p:nvCxnSpPr>
        <p:spPr>
          <a:xfrm flipV="1">
            <a:off x="3169936" y="4049280"/>
            <a:ext cx="1546006" cy="1146391"/>
          </a:xfrm>
          <a:prstGeom prst="straightConnector1">
            <a:avLst/>
          </a:prstGeom>
          <a:ln w="38100">
            <a:solidFill>
              <a:srgbClr val="DAC5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A1685FC-A30B-9756-271B-C8056D041A2D}"/>
              </a:ext>
            </a:extLst>
          </p:cNvPr>
          <p:cNvSpPr txBox="1"/>
          <p:nvPr/>
        </p:nvSpPr>
        <p:spPr>
          <a:xfrm>
            <a:off x="3567896" y="5131468"/>
            <a:ext cx="2259408" cy="1077218"/>
          </a:xfrm>
          <a:prstGeom prst="rect">
            <a:avLst/>
          </a:prstGeom>
          <a:noFill/>
          <a:ln w="38100">
            <a:solidFill>
              <a:srgbClr val="DAC5E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4BA8"/>
                </a:solidFill>
              </a:rPr>
              <a:t>Multiphonon Processes in Spin-Dependent Dark-Matter Scattering arXiv:2506.11191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F1B726-5195-E6BE-448B-FC21A15327C1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697600" y="4074570"/>
            <a:ext cx="426836" cy="1056898"/>
          </a:xfrm>
          <a:prstGeom prst="straightConnector1">
            <a:avLst/>
          </a:prstGeom>
          <a:ln w="38100">
            <a:solidFill>
              <a:srgbClr val="DAC5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76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18AF-DC58-604B-889B-0BD51068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Sneak Peek: What can ML do?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6A8FBA-6F2A-F867-D2A0-4EED71DB2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923318"/>
            <a:ext cx="10058400" cy="386861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CE3B3-D652-1D53-0DF8-705BAA19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FA447-8030-61CB-2523-99C8BD52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0B7136-18C9-D622-73C5-2E323D8C85D2}"/>
                  </a:ext>
                </a:extLst>
              </p:cNvPr>
              <p:cNvSpPr txBox="1"/>
              <p:nvPr/>
            </p:nvSpPr>
            <p:spPr>
              <a:xfrm>
                <a:off x="4287328" y="5791933"/>
                <a:ext cx="42946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0B7136-18C9-D622-73C5-2E323D8C8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328" y="5791933"/>
                <a:ext cx="429469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2A8CC-FC8D-99F5-BFE7-A04529E426C3}"/>
                  </a:ext>
                </a:extLst>
              </p:cNvPr>
              <p:cNvSpPr txBox="1"/>
              <p:nvPr/>
            </p:nvSpPr>
            <p:spPr>
              <a:xfrm rot="16200000">
                <a:off x="-1374476" y="3839834"/>
                <a:ext cx="42946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2A8CC-FC8D-99F5-BFE7-A04529E42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74476" y="3839834"/>
                <a:ext cx="4294697" cy="461665"/>
              </a:xfrm>
              <a:prstGeom prst="rect">
                <a:avLst/>
              </a:prstGeom>
              <a:blipFill>
                <a:blip r:embed="rId4"/>
                <a:stretch>
                  <a:fillRect r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C0E9128-F65D-6735-208C-DD8EC05103B8}"/>
              </a:ext>
            </a:extLst>
          </p:cNvPr>
          <p:cNvSpPr txBox="1"/>
          <p:nvPr/>
        </p:nvSpPr>
        <p:spPr>
          <a:xfrm>
            <a:off x="8378406" y="5991988"/>
            <a:ext cx="40953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https://doi.org/10.1002/adma.202409175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6D720-D40A-97A8-1CD6-FDC5B1BD2C20}"/>
              </a:ext>
            </a:extLst>
          </p:cNvPr>
          <p:cNvSpPr txBox="1"/>
          <p:nvPr/>
        </p:nvSpPr>
        <p:spPr>
          <a:xfrm rot="20269060">
            <a:off x="3552170" y="3256093"/>
            <a:ext cx="554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>
                    <a:alpha val="25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62623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9C29E-D351-2CA6-5F4E-7C7E19CC6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74EA-4D1F-7278-359B-5B1D0D63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Sneak Peek: What can ML do?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9D10D3-48B0-64D1-8C7F-62F74C94D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963" y="1923318"/>
            <a:ext cx="10058400" cy="386861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DFE2D-332B-B48F-6B9A-A5831FED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35110-8F3C-C06A-E1E3-51C0698A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E02A8-DB46-AE9D-9512-CCCA3B884F56}"/>
                  </a:ext>
                </a:extLst>
              </p:cNvPr>
              <p:cNvSpPr txBox="1"/>
              <p:nvPr/>
            </p:nvSpPr>
            <p:spPr>
              <a:xfrm>
                <a:off x="4287328" y="5791933"/>
                <a:ext cx="4294697" cy="49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E02A8-DB46-AE9D-9512-CCCA3B884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328" y="5791933"/>
                <a:ext cx="4294697" cy="494366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D6DB9C-ED93-F176-34B4-13AD6EC29205}"/>
                  </a:ext>
                </a:extLst>
              </p:cNvPr>
              <p:cNvSpPr txBox="1"/>
              <p:nvPr/>
            </p:nvSpPr>
            <p:spPr>
              <a:xfrm rot="16200000">
                <a:off x="-1374476" y="3839834"/>
                <a:ext cx="42946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D6DB9C-ED93-F176-34B4-13AD6EC29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74476" y="3839834"/>
                <a:ext cx="4294697" cy="461665"/>
              </a:xfrm>
              <a:prstGeom prst="rect">
                <a:avLst/>
              </a:prstGeom>
              <a:blipFill>
                <a:blip r:embed="rId4"/>
                <a:stretch>
                  <a:fillRect r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A65A8FE-DD2B-3960-2B35-1905C9F3DC9C}"/>
              </a:ext>
            </a:extLst>
          </p:cNvPr>
          <p:cNvSpPr txBox="1"/>
          <p:nvPr/>
        </p:nvSpPr>
        <p:spPr>
          <a:xfrm>
            <a:off x="8378406" y="5991988"/>
            <a:ext cx="40953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https://doi.org/10.1002/adma.202409175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4792B-E0B3-AAB1-80C7-A93F46C37B38}"/>
              </a:ext>
            </a:extLst>
          </p:cNvPr>
          <p:cNvSpPr txBox="1"/>
          <p:nvPr/>
        </p:nvSpPr>
        <p:spPr>
          <a:xfrm rot="20269060">
            <a:off x="3552170" y="3256093"/>
            <a:ext cx="554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>
                    <a:alpha val="25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26077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042E-D85E-7D4C-C5AC-E9AE3CB0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Conclusions: Part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F13E5-E8D6-89E2-E95B-3AFEE9E0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28C7F8E-1F85-41FA-B9F9-6C3D0D5A17E3}" type="slidenum">
              <a:rPr lang="en-US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A80599E-CA6D-4BE9-F97F-47AD4F28C6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00380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7339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A0618-2237-D2EA-03E9-526B66A37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BCF3813-9CFB-FFF9-DE8E-A03E44903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BBE9C-CCD2-192E-3ECD-9DC6B3CD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91850D-DDE2-A219-EAE1-70AF4C506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B8711E-7098-5FB5-D083-5A400CA20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1FBA9-6218-DA27-E5AF-D43CCED3B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EE36C-76CA-3738-EBAE-3B287BC7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Multiphonon Processes in Spin-Dependent Dark-Matter Scattering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79532-442E-8FF2-3E0C-0080CA36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cap="all" spc="200" dirty="0">
                <a:solidFill>
                  <a:schemeClr val="tx2"/>
                </a:solidFill>
                <a:latin typeface="+mj-lt"/>
              </a:rPr>
              <a:t>With </a:t>
            </a:r>
            <a:r>
              <a:rPr lang="sv-SE" cap="all" spc="200" dirty="0">
                <a:solidFill>
                  <a:schemeClr val="tx2"/>
                </a:solidFill>
                <a:latin typeface="+mj-lt"/>
              </a:rPr>
              <a:t> S. Gori , S. Knapen, T. Lin, &amp; P. Munbodh </a:t>
            </a:r>
            <a:endParaRPr lang="en-US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4D38FE-3459-33F0-2FC8-D6B29C79C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33975-E4C2-68F5-D3E0-4774F522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588" y="6553690"/>
            <a:ext cx="5053698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3B580-61FE-476C-8E60-7083704B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5314" y="6553690"/>
            <a:ext cx="112848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83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9E37-21DB-B958-9F48-EBF3A6CE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2943026-9969-C282-9786-CCBBD0806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505986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CF045-60C5-7164-E4D7-B4D8FB17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7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9E37-21DB-B958-9F48-EBF3A6CE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2943026-9969-C282-9786-CCBBD0806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909471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CF045-60C5-7164-E4D7-B4D8FB17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27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7E829-58EF-8C8A-ACA3-E0A78A61D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3">
            <a:extLst>
              <a:ext uri="{FF2B5EF4-FFF2-40B4-BE49-F238E27FC236}">
                <a16:creationId xmlns:a16="http://schemas.microsoft.com/office/drawing/2014/main" id="{195A4CF3-AB1E-FF83-02A0-0DBC8332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407" y="1976419"/>
            <a:ext cx="4229825" cy="4229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AA09D-E6D4-B59D-61F3-1161A59F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13D7A-E0EF-697E-9B86-B375FBA9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36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8C3835-44AA-D08B-6DA3-6CEC88C7F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7028" y="3664711"/>
            <a:ext cx="819109" cy="8532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23582B-25B8-907B-E837-4AC5E4AABE50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Light DM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4334B1-3B26-F51A-8C9B-64FABED7AEAD}"/>
              </a:ext>
            </a:extLst>
          </p:cNvPr>
          <p:cNvSpPr txBox="1"/>
          <p:nvPr/>
        </p:nvSpPr>
        <p:spPr>
          <a:xfrm>
            <a:off x="7465726" y="1884828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Nucleon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02DA2-C4B3-B57E-F73E-53ADF6855D1E}"/>
              </a:ext>
            </a:extLst>
          </p:cNvPr>
          <p:cNvGrpSpPr/>
          <p:nvPr/>
        </p:nvGrpSpPr>
        <p:grpSpPr>
          <a:xfrm>
            <a:off x="1656768" y="2862827"/>
            <a:ext cx="3951585" cy="2475577"/>
            <a:chOff x="0" y="2804845"/>
            <a:chExt cx="3951585" cy="24755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5DDA81-E012-B38C-1FF9-024C9FE03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306" b="59694" l="12172" r="84644">
                          <a14:foregroundMark x1="17416" y1="55442" x2="13296" y2="42177"/>
                          <a14:foregroundMark x1="18352" y1="58673" x2="21348" y2="58163"/>
                          <a14:foregroundMark x1="26592" y1="41667" x2="27903" y2="41156"/>
                          <a14:foregroundMark x1="41573" y1="41327" x2="42697" y2="41667"/>
                          <a14:foregroundMark x1="49064" y1="58673" x2="51873" y2="57993"/>
                          <a14:foregroundMark x1="34082" y1="58673" x2="36142" y2="57483"/>
                          <a14:foregroundMark x1="64232" y1="59354" x2="66105" y2="58673"/>
                          <a14:foregroundMark x1="34831" y1="59354" x2="34831" y2="59694"/>
                          <a14:foregroundMark x1="79618" y1="57010" x2="79963" y2="57823"/>
                          <a14:foregroundMark x1="78518" y1="54422" x2="78967" y2="55478"/>
                          <a14:foregroundMark x1="78380" y1="54098" x2="78518" y2="54422"/>
                          <a14:foregroundMark x1="75843" y1="48129" x2="76630" y2="49981"/>
                          <a14:foregroundMark x1="83029" y1="50218" x2="84831" y2="45748"/>
                          <a14:foregroundMark x1="79963" y1="57823" x2="80749" y2="55872"/>
                          <a14:foregroundMark x1="12172" y1="40986" x2="12547" y2="40646"/>
                          <a14:foregroundMark x1="80751" y1="59647" x2="81273" y2="59694"/>
                          <a14:foregroundMark x1="79401" y1="59524" x2="79774" y2="59558"/>
                          <a14:foregroundMark x1="82210" y1="54082" x2="82959" y2="53912"/>
                          <a14:backgroundMark x1="67790" y1="59184" x2="68352" y2="58503"/>
                          <a14:backgroundMark x1="67790" y1="57823" x2="67228" y2="59864"/>
                          <a14:backgroundMark x1="81461" y1="50000" x2="80712" y2="54422"/>
                          <a14:backgroundMark x1="80712" y1="54422" x2="80712" y2="54422"/>
                          <a14:backgroundMark x1="80524" y1="53912" x2="82022" y2="54592"/>
                          <a14:backgroundMark x1="77715" y1="59864" x2="77341" y2="59184"/>
                          <a14:backgroundMark x1="78839" y1="59864" x2="79115" y2="59906"/>
                          <a14:backgroundMark x1="11236" y1="41156" x2="11798" y2="40306"/>
                          <a14:backgroundMark x1="81273" y1="60544" x2="80150" y2="60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6" t="39192" r="15548" b="38947"/>
            <a:stretch/>
          </p:blipFill>
          <p:spPr>
            <a:xfrm>
              <a:off x="0" y="2804845"/>
              <a:ext cx="3308279" cy="2475577"/>
            </a:xfrm>
            <a:prstGeom prst="rect">
              <a:avLst/>
            </a:prstGeom>
          </p:spPr>
        </p:pic>
        <p:pic>
          <p:nvPicPr>
            <p:cNvPr id="6" name="Picture 5" descr="A black and white triangle with white text&#10;&#10;AI-generated content may be incorrect.">
              <a:extLst>
                <a:ext uri="{FF2B5EF4-FFF2-40B4-BE49-F238E27FC236}">
                  <a16:creationId xmlns:a16="http://schemas.microsoft.com/office/drawing/2014/main" id="{563B0FF3-DDC4-AE5D-E12E-2D1816F05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15913" y="3715843"/>
              <a:ext cx="1817764" cy="653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0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F02A1-A12C-4BDC-6BC4-F97CA0964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72C9-5194-963F-4820-B999DEED4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Nuclear Scattering: Phonons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098C2-FE68-01BC-8C83-26740952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C1D4B-7244-1C77-EE0B-8C5F8B575A2A}"/>
              </a:ext>
            </a:extLst>
          </p:cNvPr>
          <p:cNvSpPr txBox="1"/>
          <p:nvPr/>
        </p:nvSpPr>
        <p:spPr>
          <a:xfrm>
            <a:off x="1038422" y="2105991"/>
            <a:ext cx="2613093" cy="70788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Acoustic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DBF489-C43C-CAC0-5070-3EBCC3939C2E}"/>
              </a:ext>
            </a:extLst>
          </p:cNvPr>
          <p:cNvGrpSpPr/>
          <p:nvPr/>
        </p:nvGrpSpPr>
        <p:grpSpPr>
          <a:xfrm>
            <a:off x="4973349" y="1986082"/>
            <a:ext cx="8898045" cy="4224980"/>
            <a:chOff x="4973349" y="1895758"/>
            <a:chExt cx="8898045" cy="4224980"/>
          </a:xfrm>
        </p:grpSpPr>
        <p:pic>
          <p:nvPicPr>
            <p:cNvPr id="43" name="Picture 42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1E15C317-F4DF-3A20-18F1-D2CA4AFBE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625" y="3727719"/>
              <a:ext cx="1571078" cy="380266"/>
            </a:xfrm>
            <a:prstGeom prst="rect">
              <a:avLst/>
            </a:prstGeom>
          </p:spPr>
        </p:pic>
        <p:pic>
          <p:nvPicPr>
            <p:cNvPr id="44" name="Picture 4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BC8F81BE-01C3-5367-7C2E-E712BEDE9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270" y="5391930"/>
              <a:ext cx="1571078" cy="380266"/>
            </a:xfrm>
            <a:prstGeom prst="rect">
              <a:avLst/>
            </a:prstGeom>
          </p:spPr>
        </p:pic>
        <p:pic>
          <p:nvPicPr>
            <p:cNvPr id="42" name="Picture 4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6565929B-C863-D198-F8B6-BE348EAB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0316" y="2298485"/>
              <a:ext cx="1571078" cy="380266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CA82EB7-72F5-560A-76D8-6980E4515D3D}"/>
                </a:ext>
              </a:extLst>
            </p:cNvPr>
            <p:cNvGrpSpPr/>
            <p:nvPr/>
          </p:nvGrpSpPr>
          <p:grpSpPr>
            <a:xfrm>
              <a:off x="4973349" y="1895758"/>
              <a:ext cx="7522621" cy="4224980"/>
              <a:chOff x="5008813" y="1896476"/>
              <a:chExt cx="7522621" cy="4224980"/>
            </a:xfrm>
          </p:grpSpPr>
          <p:pic>
            <p:nvPicPr>
              <p:cNvPr id="31" name="Picture 30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7DB8A15-AA4E-EBEE-702A-A722D6882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818091" y="4571512"/>
                <a:ext cx="1571078" cy="380266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AADC278-88F4-9B8F-4A79-54379A5DDB1D}"/>
                  </a:ext>
                </a:extLst>
              </p:cNvPr>
              <p:cNvGrpSpPr/>
              <p:nvPr/>
            </p:nvGrpSpPr>
            <p:grpSpPr>
              <a:xfrm>
                <a:off x="5008813" y="1896476"/>
                <a:ext cx="7522621" cy="4224980"/>
                <a:chOff x="5008813" y="1896476"/>
                <a:chExt cx="7522621" cy="4224980"/>
              </a:xfrm>
            </p:grpSpPr>
            <p:pic>
              <p:nvPicPr>
                <p:cNvPr id="11" name="Picture 10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76635CFC-533D-BC80-8338-EE02124496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8645" y="2241854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13" name="Picture 12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4AAC542A-2A95-2C5A-9F11-B136A25226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4584" y="2242991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0" name="Picture 19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D063124B-95D9-1AE3-C6F7-4D1A1A2B2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0523" y="2254338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1" name="Picture 20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C22CD539-1F27-A37A-EF46-0B7725462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9853" y="3821570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4" name="Picture 23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AFB35BC1-F1F9-6B5B-CA5F-6C7D92D445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4583" y="3854478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5" name="Picture 24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7C417EB1-CF5E-8262-C61E-3DD152AAD2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8178" y="3788870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6" name="Picture 25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9924F85A-B686-49CD-4C5E-B1BC0161F1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8645" y="5326014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79184E2D-0CA8-BDC7-29D4-005DC6FCD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4583" y="5326013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9" name="Picture 28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D731BEDA-4807-ADB7-DDC7-C387D9513D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0521" y="5331695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30" name="Picture 29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E968FE2F-94A3-F337-7C83-9F1BB8E9F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811821" y="3215653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32" name="Picture 31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8CFB6407-03BD-BA76-DCF2-D5996D4223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905469" y="3039877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25F461B2-FAA5-188E-9CFD-BF78AC3F17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905469" y="4607109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37" name="Picture 36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0BB49C2C-0514-58AA-003E-951CCC82B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9047552" y="3080004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38" name="Picture 37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D3D0675A-E80B-211F-1CDE-7BF01C9857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9075209" y="4660588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A9D2D54E-7453-326D-7ADA-979B8DE2D6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1185514" y="3027393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40" name="Picture 39" descr="A black background with a black square&#10;&#10;AI-generated content may be incorrect.">
                  <a:extLst>
                    <a:ext uri="{FF2B5EF4-FFF2-40B4-BE49-F238E27FC236}">
                      <a16:creationId xmlns:a16="http://schemas.microsoft.com/office/drawing/2014/main" id="{A8F6A646-DF2A-AF6E-30A3-589B8FFC0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1183485" y="4651558"/>
                  <a:ext cx="1571078" cy="380266"/>
                </a:xfrm>
                <a:prstGeom prst="rect">
                  <a:avLst/>
                </a:prstGeom>
              </p:spPr>
            </p:pic>
            <p:pic>
              <p:nvPicPr>
                <p:cNvPr id="27" name="Picture 26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10439F00-D0DB-F5F4-5473-EE6DE9EDFD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5008814" y="1896477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3C29D687-BC8F-A65E-1B3C-24DFA31AF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5008813" y="3439302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2E4D47CC-524A-20D1-576F-5CF8444010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5031228" y="4976651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3" name="Picture 2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31201EDD-8EA1-AFD1-668C-B6A224980D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7134751" y="1896476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7C64CB17-A295-D85F-5E5D-11E655CF4F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7134751" y="3439302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16" name="Picture 15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5B3F31FC-D7F0-D47C-2059-F1FFD9372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7134752" y="4976651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3C903A5F-F091-9EB2-84AD-D0235F5275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9260690" y="4976651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22" name="Picture 21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6631E5DE-8DFE-3B74-8674-F570B0BF74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9260691" y="3439301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6" name="Picture 5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86BB73B3-352D-FF19-2975-FF00B586AF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9260691" y="1917532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8" name="Picture 7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97CE31FB-DEF7-870D-54FD-D8FCC5D9EC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11386628" y="3337470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9" name="Picture 8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B0BD17F7-680B-1936-2D2E-5DDE53215C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11386627" y="4976651"/>
                  <a:ext cx="1144805" cy="1144805"/>
                </a:xfrm>
                <a:prstGeom prst="rect">
                  <a:avLst/>
                </a:prstGeom>
              </p:spPr>
            </p:pic>
            <p:pic>
              <p:nvPicPr>
                <p:cNvPr id="7" name="Picture 6" descr="A red bowling ball with holes&#10;&#10;Description automatically generated">
                  <a:extLst>
                    <a:ext uri="{FF2B5EF4-FFF2-40B4-BE49-F238E27FC236}">
                      <a16:creationId xmlns:a16="http://schemas.microsoft.com/office/drawing/2014/main" id="{EEA7B251-1729-442F-B10B-7CA0B891E3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5" t="13286" r="13366" b="14019"/>
                <a:stretch/>
              </p:blipFill>
              <p:spPr>
                <a:xfrm>
                  <a:off x="11386629" y="1896476"/>
                  <a:ext cx="1144805" cy="114480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E6667B-B649-25CA-9205-78C1DE6804E8}"/>
              </a:ext>
            </a:extLst>
          </p:cNvPr>
          <p:cNvGrpSpPr/>
          <p:nvPr/>
        </p:nvGrpSpPr>
        <p:grpSpPr>
          <a:xfrm>
            <a:off x="1665070" y="3917852"/>
            <a:ext cx="3951585" cy="1719927"/>
            <a:chOff x="0" y="2804845"/>
            <a:chExt cx="3951585" cy="247557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0D27458-46FC-5BA3-57A6-742E180E1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306" b="59694" l="12172" r="84644">
                          <a14:foregroundMark x1="17416" y1="55442" x2="13296" y2="42177"/>
                          <a14:foregroundMark x1="18352" y1="58673" x2="21348" y2="58163"/>
                          <a14:foregroundMark x1="26592" y1="41667" x2="27903" y2="41156"/>
                          <a14:foregroundMark x1="41573" y1="41327" x2="42697" y2="41667"/>
                          <a14:foregroundMark x1="49064" y1="58673" x2="51873" y2="57993"/>
                          <a14:foregroundMark x1="34082" y1="58673" x2="36142" y2="57483"/>
                          <a14:foregroundMark x1="64232" y1="59354" x2="66105" y2="58673"/>
                          <a14:foregroundMark x1="34831" y1="59354" x2="34831" y2="59694"/>
                          <a14:foregroundMark x1="79618" y1="57010" x2="79963" y2="57823"/>
                          <a14:foregroundMark x1="78518" y1="54422" x2="78967" y2="55478"/>
                          <a14:foregroundMark x1="78380" y1="54098" x2="78518" y2="54422"/>
                          <a14:foregroundMark x1="75843" y1="48129" x2="76630" y2="49981"/>
                          <a14:foregroundMark x1="83029" y1="50218" x2="84831" y2="45748"/>
                          <a14:foregroundMark x1="79963" y1="57823" x2="80749" y2="55872"/>
                          <a14:foregroundMark x1="12172" y1="40986" x2="12547" y2="40646"/>
                          <a14:foregroundMark x1="80751" y1="59647" x2="81273" y2="59694"/>
                          <a14:foregroundMark x1="79401" y1="59524" x2="79774" y2="59558"/>
                          <a14:foregroundMark x1="82210" y1="54082" x2="82959" y2="53912"/>
                          <a14:backgroundMark x1="67790" y1="59184" x2="68352" y2="58503"/>
                          <a14:backgroundMark x1="67790" y1="57823" x2="67228" y2="59864"/>
                          <a14:backgroundMark x1="81461" y1="50000" x2="80712" y2="54422"/>
                          <a14:backgroundMark x1="80712" y1="54422" x2="80712" y2="54422"/>
                          <a14:backgroundMark x1="80524" y1="53912" x2="82022" y2="54592"/>
                          <a14:backgroundMark x1="77715" y1="59864" x2="77341" y2="59184"/>
                          <a14:backgroundMark x1="78839" y1="59864" x2="79115" y2="59906"/>
                          <a14:backgroundMark x1="11236" y1="41156" x2="11798" y2="40306"/>
                          <a14:backgroundMark x1="81273" y1="60544" x2="80150" y2="60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6" t="39192" r="15548" b="38947"/>
            <a:stretch/>
          </p:blipFill>
          <p:spPr>
            <a:xfrm>
              <a:off x="0" y="2804845"/>
              <a:ext cx="3308279" cy="2475577"/>
            </a:xfrm>
            <a:prstGeom prst="rect">
              <a:avLst/>
            </a:prstGeom>
          </p:spPr>
        </p:pic>
        <p:pic>
          <p:nvPicPr>
            <p:cNvPr id="35" name="Picture 34" descr="A black and white triangle with white text&#10;&#10;AI-generated content may be incorrect.">
              <a:extLst>
                <a:ext uri="{FF2B5EF4-FFF2-40B4-BE49-F238E27FC236}">
                  <a16:creationId xmlns:a16="http://schemas.microsoft.com/office/drawing/2014/main" id="{619FE018-A94D-F903-3625-B8371EB5F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15913" y="3715843"/>
              <a:ext cx="1817764" cy="65358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CED9F6-B273-4116-7104-7D9B59B4E75D}"/>
              </a:ext>
            </a:extLst>
          </p:cNvPr>
          <p:cNvGrpSpPr/>
          <p:nvPr/>
        </p:nvGrpSpPr>
        <p:grpSpPr>
          <a:xfrm rot="8702293">
            <a:off x="2101250" y="4801693"/>
            <a:ext cx="3951585" cy="1719927"/>
            <a:chOff x="0" y="2804845"/>
            <a:chExt cx="3951585" cy="24755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E03DEE-FB65-5FF1-743C-D07606DC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306" b="59694" l="12172" r="84644">
                          <a14:foregroundMark x1="17416" y1="55442" x2="13296" y2="42177"/>
                          <a14:foregroundMark x1="18352" y1="58673" x2="21348" y2="58163"/>
                          <a14:foregroundMark x1="26592" y1="41667" x2="27903" y2="41156"/>
                          <a14:foregroundMark x1="41573" y1="41327" x2="42697" y2="41667"/>
                          <a14:foregroundMark x1="49064" y1="58673" x2="51873" y2="57993"/>
                          <a14:foregroundMark x1="34082" y1="58673" x2="36142" y2="57483"/>
                          <a14:foregroundMark x1="64232" y1="59354" x2="66105" y2="58673"/>
                          <a14:foregroundMark x1="34831" y1="59354" x2="34831" y2="59694"/>
                          <a14:foregroundMark x1="79618" y1="57010" x2="79963" y2="57823"/>
                          <a14:foregroundMark x1="78518" y1="54422" x2="78967" y2="55478"/>
                          <a14:foregroundMark x1="78380" y1="54098" x2="78518" y2="54422"/>
                          <a14:foregroundMark x1="75843" y1="48129" x2="76630" y2="49981"/>
                          <a14:foregroundMark x1="83029" y1="50218" x2="84831" y2="45748"/>
                          <a14:foregroundMark x1="79963" y1="57823" x2="80749" y2="55872"/>
                          <a14:foregroundMark x1="12172" y1="40986" x2="12547" y2="40646"/>
                          <a14:foregroundMark x1="80751" y1="59647" x2="81273" y2="59694"/>
                          <a14:foregroundMark x1="79401" y1="59524" x2="79774" y2="59558"/>
                          <a14:foregroundMark x1="82210" y1="54082" x2="82959" y2="53912"/>
                          <a14:backgroundMark x1="67790" y1="59184" x2="68352" y2="58503"/>
                          <a14:backgroundMark x1="67790" y1="57823" x2="67228" y2="59864"/>
                          <a14:backgroundMark x1="81461" y1="50000" x2="80712" y2="54422"/>
                          <a14:backgroundMark x1="80712" y1="54422" x2="80712" y2="54422"/>
                          <a14:backgroundMark x1="80524" y1="53912" x2="82022" y2="54592"/>
                          <a14:backgroundMark x1="77715" y1="59864" x2="77341" y2="59184"/>
                          <a14:backgroundMark x1="78839" y1="59864" x2="79115" y2="59906"/>
                          <a14:backgroundMark x1="11236" y1="41156" x2="11798" y2="40306"/>
                          <a14:backgroundMark x1="81273" y1="60544" x2="80150" y2="60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6" t="39192" r="15548" b="38947"/>
            <a:stretch/>
          </p:blipFill>
          <p:spPr>
            <a:xfrm>
              <a:off x="0" y="2804845"/>
              <a:ext cx="3308279" cy="2475577"/>
            </a:xfrm>
            <a:prstGeom prst="rect">
              <a:avLst/>
            </a:prstGeom>
          </p:spPr>
        </p:pic>
        <p:pic>
          <p:nvPicPr>
            <p:cNvPr id="19" name="Picture 18" descr="A black and white triangle with white text&#10;&#10;AI-generated content may be incorrect.">
              <a:extLst>
                <a:ext uri="{FF2B5EF4-FFF2-40B4-BE49-F238E27FC236}">
                  <a16:creationId xmlns:a16="http://schemas.microsoft.com/office/drawing/2014/main" id="{7388ECA2-2C90-C885-8327-7E4951F0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15913" y="3715843"/>
              <a:ext cx="1817764" cy="653581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A08CA52-AA7C-8EDA-4E1F-97DE50F0B8CB}"/>
              </a:ext>
            </a:extLst>
          </p:cNvPr>
          <p:cNvSpPr txBox="1"/>
          <p:nvPr/>
        </p:nvSpPr>
        <p:spPr>
          <a:xfrm>
            <a:off x="627043" y="3096919"/>
            <a:ext cx="2990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AAAAB+HelveticaNeue"/>
              </a:rPr>
              <a:t>Very complicated system of </a:t>
            </a:r>
          </a:p>
          <a:p>
            <a:pPr marL="0" indent="0">
              <a:buNone/>
            </a:pPr>
            <a:r>
              <a:rPr lang="en-US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AAAAB+HelveticaNeue"/>
              </a:rPr>
              <a:t>coupled harmonic oscillators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7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9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13 -0.00277 L 0.11627 -0.00277 L -0.11966 -0.00115 C -0.11966 -0.00162 0.11627 -0.00439 0.11627 -0.00439 L -0.11719 -0.00115 L 0.11458 -0.00439 C 0.11432 -0.00463 -0.1181 -0.00254 -0.1181 -0.00277 C -0.1181 -0.00301 0.11458 -0.00578 0.11458 -0.00578 L -0.10456 -0.00277 C -0.1069 -0.00301 0.10026 -0.00717 0.10026 -0.00717 L -0.00013 -0.00277 Z " pathEditMode="relative" ptsTypes="AAAAAAAAAAA">
                                      <p:cBhvr>
                                        <p:cTn id="10" dur="160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9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9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60CB-743D-588C-A9EB-6DF53148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B2E7B-7EDD-1A9C-10F3-FBD9BDD6E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Nuclear Scattering: Phonons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04FC3-362C-F1A3-8C5A-A5E9A52C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CB4B0-AF3E-C9FC-CEC9-C0516B686545}"/>
              </a:ext>
            </a:extLst>
          </p:cNvPr>
          <p:cNvSpPr txBox="1"/>
          <p:nvPr/>
        </p:nvSpPr>
        <p:spPr>
          <a:xfrm>
            <a:off x="1038422" y="2105991"/>
            <a:ext cx="2613093" cy="70788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Optical</a:t>
            </a:r>
          </a:p>
        </p:txBody>
      </p:sp>
      <p:pic>
        <p:nvPicPr>
          <p:cNvPr id="43" name="Picture 4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2CB700-117B-A140-1195-C57B4D5DA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750" y="3819384"/>
            <a:ext cx="1571078" cy="380266"/>
          </a:xfrm>
          <a:prstGeom prst="rect">
            <a:avLst/>
          </a:prstGeom>
        </p:spPr>
      </p:pic>
      <p:pic>
        <p:nvPicPr>
          <p:cNvPr id="44" name="Picture 4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3E84F81-1098-6AE9-5A07-8A03224E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395" y="5483595"/>
            <a:ext cx="1571078" cy="380266"/>
          </a:xfrm>
          <a:prstGeom prst="rect">
            <a:avLst/>
          </a:prstGeom>
        </p:spPr>
      </p:pic>
      <p:pic>
        <p:nvPicPr>
          <p:cNvPr id="42" name="Picture 4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AF8F218-C394-A542-40E5-4A02DD08E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441" y="2390150"/>
            <a:ext cx="1571078" cy="380266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67C0954-5483-BC12-32CF-EFD088AB9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81" y="2331460"/>
            <a:ext cx="1571078" cy="380266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28A2B2-D2AE-3E98-63EA-349B48260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20" y="2332597"/>
            <a:ext cx="1571078" cy="380266"/>
          </a:xfrm>
          <a:prstGeom prst="rect">
            <a:avLst/>
          </a:prstGeom>
        </p:spPr>
      </p:pic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BCC45EF-5B48-01BB-6C11-051FE84F9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059" y="2343944"/>
            <a:ext cx="1571078" cy="380266"/>
          </a:xfrm>
          <a:prstGeom prst="rect">
            <a:avLst/>
          </a:prstGeom>
        </p:spPr>
      </p:pic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001A90-1E11-F8ED-8D52-BF45BF0B4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89" y="3911176"/>
            <a:ext cx="1571078" cy="380266"/>
          </a:xfrm>
          <a:prstGeom prst="rect">
            <a:avLst/>
          </a:prstGeom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9B22AF9-F75D-C4DA-3335-20A5FFF47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19" y="3944084"/>
            <a:ext cx="1571078" cy="380266"/>
          </a:xfrm>
          <a:prstGeom prst="rect">
            <a:avLst/>
          </a:prstGeom>
        </p:spPr>
      </p:pic>
      <p:pic>
        <p:nvPicPr>
          <p:cNvPr id="25" name="Picture 2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68A0D3A-5F40-9D48-241D-90EA025BF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14" y="3878476"/>
            <a:ext cx="1571078" cy="380266"/>
          </a:xfrm>
          <a:prstGeom prst="rect">
            <a:avLst/>
          </a:prstGeom>
        </p:spPr>
      </p:pic>
      <p:pic>
        <p:nvPicPr>
          <p:cNvPr id="26" name="Picture 2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3B455E3-0DB1-8533-FE49-600509DC7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81" y="5415620"/>
            <a:ext cx="1571078" cy="380266"/>
          </a:xfrm>
          <a:prstGeom prst="rect">
            <a:avLst/>
          </a:prstGeom>
        </p:spPr>
      </p:pic>
      <p:pic>
        <p:nvPicPr>
          <p:cNvPr id="28" name="Picture 2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526BE1C-F0F6-0007-AB6B-EE9595893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19" y="5415619"/>
            <a:ext cx="1571078" cy="380266"/>
          </a:xfrm>
          <a:prstGeom prst="rect">
            <a:avLst/>
          </a:prstGeom>
        </p:spPr>
      </p:pic>
      <p:pic>
        <p:nvPicPr>
          <p:cNvPr id="29" name="Picture 2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7A20F8A-0D0B-1346-74A1-035F4069A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057" y="5421301"/>
            <a:ext cx="1571078" cy="38026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BFE8EA4-0875-B951-B034-30C508E96354}"/>
              </a:ext>
            </a:extLst>
          </p:cNvPr>
          <p:cNvGrpSpPr/>
          <p:nvPr/>
        </p:nvGrpSpPr>
        <p:grpSpPr>
          <a:xfrm>
            <a:off x="1656567" y="4062472"/>
            <a:ext cx="3951585" cy="1719927"/>
            <a:chOff x="0" y="2804845"/>
            <a:chExt cx="3951585" cy="247557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15F9F95-3535-B072-815C-F47915CF0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306" b="59694" l="12172" r="84644">
                          <a14:foregroundMark x1="17416" y1="55442" x2="13296" y2="42177"/>
                          <a14:foregroundMark x1="18352" y1="58673" x2="21348" y2="58163"/>
                          <a14:foregroundMark x1="26592" y1="41667" x2="27903" y2="41156"/>
                          <a14:foregroundMark x1="41573" y1="41327" x2="42697" y2="41667"/>
                          <a14:foregroundMark x1="49064" y1="58673" x2="51873" y2="57993"/>
                          <a14:foregroundMark x1="34082" y1="58673" x2="36142" y2="57483"/>
                          <a14:foregroundMark x1="64232" y1="59354" x2="66105" y2="58673"/>
                          <a14:foregroundMark x1="34831" y1="59354" x2="34831" y2="59694"/>
                          <a14:foregroundMark x1="79618" y1="57010" x2="79963" y2="57823"/>
                          <a14:foregroundMark x1="78518" y1="54422" x2="78967" y2="55478"/>
                          <a14:foregroundMark x1="78380" y1="54098" x2="78518" y2="54422"/>
                          <a14:foregroundMark x1="75843" y1="48129" x2="76630" y2="49981"/>
                          <a14:foregroundMark x1="83029" y1="50218" x2="84831" y2="45748"/>
                          <a14:foregroundMark x1="79963" y1="57823" x2="80749" y2="55872"/>
                          <a14:foregroundMark x1="12172" y1="40986" x2="12547" y2="40646"/>
                          <a14:foregroundMark x1="80751" y1="59647" x2="81273" y2="59694"/>
                          <a14:foregroundMark x1="79401" y1="59524" x2="79774" y2="59558"/>
                          <a14:foregroundMark x1="82210" y1="54082" x2="82959" y2="53912"/>
                          <a14:backgroundMark x1="67790" y1="59184" x2="68352" y2="58503"/>
                          <a14:backgroundMark x1="67790" y1="57823" x2="67228" y2="59864"/>
                          <a14:backgroundMark x1="81461" y1="50000" x2="80712" y2="54422"/>
                          <a14:backgroundMark x1="80712" y1="54422" x2="80712" y2="54422"/>
                          <a14:backgroundMark x1="80524" y1="53912" x2="82022" y2="54592"/>
                          <a14:backgroundMark x1="77715" y1="59864" x2="77341" y2="59184"/>
                          <a14:backgroundMark x1="78839" y1="59864" x2="79115" y2="59906"/>
                          <a14:backgroundMark x1="11236" y1="41156" x2="11798" y2="40306"/>
                          <a14:backgroundMark x1="81273" y1="60544" x2="80150" y2="60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6" t="39192" r="15548" b="38947"/>
            <a:stretch/>
          </p:blipFill>
          <p:spPr>
            <a:xfrm>
              <a:off x="0" y="2804845"/>
              <a:ext cx="3308279" cy="2475577"/>
            </a:xfrm>
            <a:prstGeom prst="rect">
              <a:avLst/>
            </a:prstGeom>
          </p:spPr>
        </p:pic>
        <p:pic>
          <p:nvPicPr>
            <p:cNvPr id="35" name="Picture 34" descr="A black and white triangle with white text&#10;&#10;AI-generated content may be incorrect.">
              <a:extLst>
                <a:ext uri="{FF2B5EF4-FFF2-40B4-BE49-F238E27FC236}">
                  <a16:creationId xmlns:a16="http://schemas.microsoft.com/office/drawing/2014/main" id="{5D841489-BC09-F14A-0DD7-024C855BE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15913" y="3715843"/>
              <a:ext cx="1817764" cy="65358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362250-3231-3864-AD8B-25FC797990B4}"/>
              </a:ext>
            </a:extLst>
          </p:cNvPr>
          <p:cNvGrpSpPr/>
          <p:nvPr/>
        </p:nvGrpSpPr>
        <p:grpSpPr>
          <a:xfrm rot="8702293">
            <a:off x="2092747" y="4946313"/>
            <a:ext cx="3951585" cy="1719927"/>
            <a:chOff x="0" y="2804845"/>
            <a:chExt cx="3951585" cy="24755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1A453F-0327-8378-963B-98D5D7BE3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306" b="59694" l="12172" r="84644">
                          <a14:foregroundMark x1="17416" y1="55442" x2="13296" y2="42177"/>
                          <a14:foregroundMark x1="18352" y1="58673" x2="21348" y2="58163"/>
                          <a14:foregroundMark x1="26592" y1="41667" x2="27903" y2="41156"/>
                          <a14:foregroundMark x1="41573" y1="41327" x2="42697" y2="41667"/>
                          <a14:foregroundMark x1="49064" y1="58673" x2="51873" y2="57993"/>
                          <a14:foregroundMark x1="34082" y1="58673" x2="36142" y2="57483"/>
                          <a14:foregroundMark x1="64232" y1="59354" x2="66105" y2="58673"/>
                          <a14:foregroundMark x1="34831" y1="59354" x2="34831" y2="59694"/>
                          <a14:foregroundMark x1="79618" y1="57010" x2="79963" y2="57823"/>
                          <a14:foregroundMark x1="78518" y1="54422" x2="78967" y2="55478"/>
                          <a14:foregroundMark x1="78380" y1="54098" x2="78518" y2="54422"/>
                          <a14:foregroundMark x1="75843" y1="48129" x2="76630" y2="49981"/>
                          <a14:foregroundMark x1="83029" y1="50218" x2="84831" y2="45748"/>
                          <a14:foregroundMark x1="79963" y1="57823" x2="80749" y2="55872"/>
                          <a14:foregroundMark x1="12172" y1="40986" x2="12547" y2="40646"/>
                          <a14:foregroundMark x1="80751" y1="59647" x2="81273" y2="59694"/>
                          <a14:foregroundMark x1="79401" y1="59524" x2="79774" y2="59558"/>
                          <a14:foregroundMark x1="82210" y1="54082" x2="82959" y2="53912"/>
                          <a14:backgroundMark x1="67790" y1="59184" x2="68352" y2="58503"/>
                          <a14:backgroundMark x1="67790" y1="57823" x2="67228" y2="59864"/>
                          <a14:backgroundMark x1="81461" y1="50000" x2="80712" y2="54422"/>
                          <a14:backgroundMark x1="80712" y1="54422" x2="80712" y2="54422"/>
                          <a14:backgroundMark x1="80524" y1="53912" x2="82022" y2="54592"/>
                          <a14:backgroundMark x1="77715" y1="59864" x2="77341" y2="59184"/>
                          <a14:backgroundMark x1="78839" y1="59864" x2="79115" y2="59906"/>
                          <a14:backgroundMark x1="11236" y1="41156" x2="11798" y2="40306"/>
                          <a14:backgroundMark x1="81273" y1="60544" x2="80150" y2="60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6" t="39192" r="15548" b="38947"/>
            <a:stretch/>
          </p:blipFill>
          <p:spPr>
            <a:xfrm>
              <a:off x="0" y="2804845"/>
              <a:ext cx="3308279" cy="2475577"/>
            </a:xfrm>
            <a:prstGeom prst="rect">
              <a:avLst/>
            </a:prstGeom>
          </p:spPr>
        </p:pic>
        <p:pic>
          <p:nvPicPr>
            <p:cNvPr id="19" name="Picture 18" descr="A black and white triangle with white text&#10;&#10;AI-generated content may be incorrect.">
              <a:extLst>
                <a:ext uri="{FF2B5EF4-FFF2-40B4-BE49-F238E27FC236}">
                  <a16:creationId xmlns:a16="http://schemas.microsoft.com/office/drawing/2014/main" id="{C7DF4D25-C82F-0C5D-74CF-EC76F4AF5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15913" y="3715843"/>
              <a:ext cx="1817764" cy="65358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4D960A8-9399-ECE1-C37C-4F0CDAD505F2}"/>
              </a:ext>
            </a:extLst>
          </p:cNvPr>
          <p:cNvGrpSpPr/>
          <p:nvPr/>
        </p:nvGrpSpPr>
        <p:grpSpPr>
          <a:xfrm>
            <a:off x="4973349" y="1986083"/>
            <a:ext cx="1167220" cy="4224979"/>
            <a:chOff x="4973349" y="1986083"/>
            <a:chExt cx="1167220" cy="422497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E0955F9-4D49-623E-E9BE-07543C47080B}"/>
                </a:ext>
              </a:extLst>
            </p:cNvPr>
            <p:cNvGrpSpPr/>
            <p:nvPr/>
          </p:nvGrpSpPr>
          <p:grpSpPr>
            <a:xfrm>
              <a:off x="4973349" y="1986083"/>
              <a:ext cx="1167220" cy="4224979"/>
              <a:chOff x="4973349" y="1986083"/>
              <a:chExt cx="1167220" cy="4224979"/>
            </a:xfrm>
          </p:grpSpPr>
          <p:pic>
            <p:nvPicPr>
              <p:cNvPr id="31" name="Picture 30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42DE9948-5996-2B68-7224-8DBDE250A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782627" y="4661118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30" name="Picture 29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51516E3-780E-5FAF-5702-36D06AC6E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776357" y="3305259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27" name="Picture 26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307516E8-FAE9-22B9-2041-37F435A47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4973350" y="1986083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12" name="Picture 11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714C8518-E221-0F8E-682E-BFC973ACF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4973349" y="3528908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14" name="Picture 13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4EDCB71D-7FC8-4AD0-D51E-9A8F2FC61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4995764" y="5066257"/>
                <a:ext cx="1144805" cy="1144805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8F49522-B103-F545-895F-7632B63EF4F8}"/>
                </a:ext>
              </a:extLst>
            </p:cNvPr>
            <p:cNvSpPr txBox="1"/>
            <p:nvPr/>
          </p:nvSpPr>
          <p:spPr>
            <a:xfrm>
              <a:off x="5268320" y="2105116"/>
              <a:ext cx="5127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F08A697-F118-BFFB-E4CC-77055503958A}"/>
                </a:ext>
              </a:extLst>
            </p:cNvPr>
            <p:cNvSpPr txBox="1"/>
            <p:nvPr/>
          </p:nvSpPr>
          <p:spPr>
            <a:xfrm>
              <a:off x="5286808" y="3366118"/>
              <a:ext cx="5127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52A95D-4A54-09FC-6C1D-A4BE8DFE0D37}"/>
                </a:ext>
              </a:extLst>
            </p:cNvPr>
            <p:cNvSpPr txBox="1"/>
            <p:nvPr/>
          </p:nvSpPr>
          <p:spPr>
            <a:xfrm>
              <a:off x="5307502" y="5160294"/>
              <a:ext cx="5127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C8E35-5826-E754-22B6-6E7A66667C55}"/>
              </a:ext>
            </a:extLst>
          </p:cNvPr>
          <p:cNvGrpSpPr/>
          <p:nvPr/>
        </p:nvGrpSpPr>
        <p:grpSpPr>
          <a:xfrm>
            <a:off x="9225226" y="2007138"/>
            <a:ext cx="1144806" cy="4203924"/>
            <a:chOff x="9225226" y="2007138"/>
            <a:chExt cx="1144806" cy="420392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CC0024-28E8-1B4D-832B-3E068ACA7E2F}"/>
                </a:ext>
              </a:extLst>
            </p:cNvPr>
            <p:cNvGrpSpPr/>
            <p:nvPr/>
          </p:nvGrpSpPr>
          <p:grpSpPr>
            <a:xfrm>
              <a:off x="9225226" y="2007138"/>
              <a:ext cx="1144806" cy="4203924"/>
              <a:chOff x="9225226" y="2007138"/>
              <a:chExt cx="1144806" cy="4203924"/>
            </a:xfrm>
          </p:grpSpPr>
          <p:pic>
            <p:nvPicPr>
              <p:cNvPr id="37" name="Picture 3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CFA8D67-BA34-F286-EDDE-D28486143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012088" y="3169610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38" name="Picture 3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BFCAE1A1-0509-07F2-F5BB-76A30F44A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039745" y="4750194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23" name="Picture 22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159928B1-66FF-1C32-01E2-A84FE3BD2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9225226" y="5066257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22" name="Picture 21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097CC27A-2965-970B-8AAD-21217BC60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9225227" y="3528907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6" name="Picture 5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0057D8FF-2413-A73C-2694-3F77AB06A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9225227" y="2007138"/>
                <a:ext cx="1144805" cy="1144805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89FAF3-29AD-CFFE-30B3-97F86C51BE3E}"/>
                </a:ext>
              </a:extLst>
            </p:cNvPr>
            <p:cNvSpPr txBox="1"/>
            <p:nvPr/>
          </p:nvSpPr>
          <p:spPr>
            <a:xfrm>
              <a:off x="9541245" y="2105116"/>
              <a:ext cx="5127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4AD88A5-5670-9D87-136E-00C943E3A043}"/>
                </a:ext>
              </a:extLst>
            </p:cNvPr>
            <p:cNvSpPr txBox="1"/>
            <p:nvPr/>
          </p:nvSpPr>
          <p:spPr>
            <a:xfrm>
              <a:off x="9553564" y="3359743"/>
              <a:ext cx="5127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/>
                <a:t>-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79CFC4B-F6A0-272D-FCE7-16B89C742E9C}"/>
                </a:ext>
              </a:extLst>
            </p:cNvPr>
            <p:cNvSpPr txBox="1"/>
            <p:nvPr/>
          </p:nvSpPr>
          <p:spPr>
            <a:xfrm>
              <a:off x="9528949" y="5161143"/>
              <a:ext cx="5127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4B214F8-FCFD-BAB7-66EE-C9DE370D1CB7}"/>
              </a:ext>
            </a:extLst>
          </p:cNvPr>
          <p:cNvGrpSpPr/>
          <p:nvPr/>
        </p:nvGrpSpPr>
        <p:grpSpPr>
          <a:xfrm>
            <a:off x="7099287" y="1807448"/>
            <a:ext cx="1144806" cy="4437340"/>
            <a:chOff x="7099287" y="1807448"/>
            <a:chExt cx="1144806" cy="443734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AC6152A-7647-D81B-B0DF-139683237496}"/>
                </a:ext>
              </a:extLst>
            </p:cNvPr>
            <p:cNvGrpSpPr/>
            <p:nvPr/>
          </p:nvGrpSpPr>
          <p:grpSpPr>
            <a:xfrm>
              <a:off x="7099287" y="1986082"/>
              <a:ext cx="1144806" cy="4224980"/>
              <a:chOff x="7099287" y="1986082"/>
              <a:chExt cx="1144806" cy="4224980"/>
            </a:xfrm>
          </p:grpSpPr>
          <p:pic>
            <p:nvPicPr>
              <p:cNvPr id="32" name="Picture 31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C63A5875-BD50-07BF-DD55-646967175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870005" y="3129483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36" name="Picture 3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7D40C28B-29FE-B8B5-3A57-2754D1663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870005" y="4696715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3" name="Picture 2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3A9A9AC8-6712-D6CB-3229-F3F4805FC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7099287" y="1986082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15" name="Picture 14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100B5CE3-6224-7A3C-B223-144BE340A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7099287" y="3528908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16" name="Picture 15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7BC2181F-77C7-5C60-9EDF-3F216B2E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7099288" y="5066257"/>
                <a:ext cx="1144805" cy="1144805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B4D041E-8E2F-F808-814B-57588C918510}"/>
                </a:ext>
              </a:extLst>
            </p:cNvPr>
            <p:cNvSpPr txBox="1"/>
            <p:nvPr/>
          </p:nvSpPr>
          <p:spPr>
            <a:xfrm>
              <a:off x="7408479" y="1807448"/>
              <a:ext cx="5127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/>
                <a:t>-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860072-88C1-09FA-7CA3-D71086B4EB72}"/>
                </a:ext>
              </a:extLst>
            </p:cNvPr>
            <p:cNvSpPr txBox="1"/>
            <p:nvPr/>
          </p:nvSpPr>
          <p:spPr>
            <a:xfrm>
              <a:off x="7457264" y="3627066"/>
              <a:ext cx="5127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72159BF-C4F4-0389-6AB4-ACD849CE528F}"/>
                </a:ext>
              </a:extLst>
            </p:cNvPr>
            <p:cNvSpPr txBox="1"/>
            <p:nvPr/>
          </p:nvSpPr>
          <p:spPr>
            <a:xfrm>
              <a:off x="7408359" y="4921349"/>
              <a:ext cx="5127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/>
                <a:t>-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0B05360-D849-A417-1CF8-4868D1351295}"/>
              </a:ext>
            </a:extLst>
          </p:cNvPr>
          <p:cNvGrpSpPr/>
          <p:nvPr/>
        </p:nvGrpSpPr>
        <p:grpSpPr>
          <a:xfrm>
            <a:off x="11351163" y="1835881"/>
            <a:ext cx="1144807" cy="4447797"/>
            <a:chOff x="11351163" y="1835881"/>
            <a:chExt cx="1144807" cy="444779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8DF7808-283F-1EE4-9F8A-D3752A33A038}"/>
                </a:ext>
              </a:extLst>
            </p:cNvPr>
            <p:cNvGrpSpPr/>
            <p:nvPr/>
          </p:nvGrpSpPr>
          <p:grpSpPr>
            <a:xfrm>
              <a:off x="11351163" y="1986082"/>
              <a:ext cx="1144807" cy="4224980"/>
              <a:chOff x="11351163" y="1986082"/>
              <a:chExt cx="1144807" cy="4224980"/>
            </a:xfrm>
          </p:grpSpPr>
          <p:pic>
            <p:nvPicPr>
              <p:cNvPr id="39" name="Picture 3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706DA403-2839-DB05-0279-830FC72D6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150050" y="3116999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40" name="Picture 39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23D56422-D26D-52D4-ED26-2F77B90F5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148021" y="4741164"/>
                <a:ext cx="1571078" cy="380266"/>
              </a:xfrm>
              <a:prstGeom prst="rect">
                <a:avLst/>
              </a:prstGeom>
            </p:spPr>
          </p:pic>
          <p:pic>
            <p:nvPicPr>
              <p:cNvPr id="8" name="Picture 7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C156E1C8-2D93-2610-43C3-7EAC01FE1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11351164" y="3427076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9" name="Picture 8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7CC521B8-0DFE-29EB-EB05-6ADDC9C4D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11351163" y="5066257"/>
                <a:ext cx="1144805" cy="1144805"/>
              </a:xfrm>
              <a:prstGeom prst="rect">
                <a:avLst/>
              </a:prstGeom>
            </p:spPr>
          </p:pic>
          <p:pic>
            <p:nvPicPr>
              <p:cNvPr id="7" name="Picture 6" descr="A red bowling ball with holes&#10;&#10;Description automatically generated">
                <a:extLst>
                  <a:ext uri="{FF2B5EF4-FFF2-40B4-BE49-F238E27FC236}">
                    <a16:creationId xmlns:a16="http://schemas.microsoft.com/office/drawing/2014/main" id="{7F24E2D4-C8AA-7E65-9CED-2105D674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5" t="13286" r="13366" b="14019"/>
              <a:stretch/>
            </p:blipFill>
            <p:spPr>
              <a:xfrm>
                <a:off x="11351165" y="1986082"/>
                <a:ext cx="1144805" cy="1144805"/>
              </a:xfrm>
              <a:prstGeom prst="rect">
                <a:avLst/>
              </a:prstGeom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7465F6C-146C-8C4F-2B37-DCF603813157}"/>
                </a:ext>
              </a:extLst>
            </p:cNvPr>
            <p:cNvSpPr txBox="1"/>
            <p:nvPr/>
          </p:nvSpPr>
          <p:spPr>
            <a:xfrm>
              <a:off x="11672735" y="1835881"/>
              <a:ext cx="5127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/>
                <a:t>-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41576D4-E770-6E42-0AEC-3407F6C498D3}"/>
                </a:ext>
              </a:extLst>
            </p:cNvPr>
            <p:cNvSpPr txBox="1"/>
            <p:nvPr/>
          </p:nvSpPr>
          <p:spPr>
            <a:xfrm>
              <a:off x="11679504" y="3537813"/>
              <a:ext cx="5127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CC5261D-7FDF-D16D-7669-F1A8E01EAA05}"/>
                </a:ext>
              </a:extLst>
            </p:cNvPr>
            <p:cNvSpPr txBox="1"/>
            <p:nvPr/>
          </p:nvSpPr>
          <p:spPr>
            <a:xfrm>
              <a:off x="11694820" y="4960239"/>
              <a:ext cx="5127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/>
                <a:t>-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8A0B38A-F124-64DB-5E51-C5C33A799A62}"/>
              </a:ext>
            </a:extLst>
          </p:cNvPr>
          <p:cNvSpPr txBox="1"/>
          <p:nvPr/>
        </p:nvSpPr>
        <p:spPr>
          <a:xfrm>
            <a:off x="627043" y="3096919"/>
            <a:ext cx="2990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AAAAB+HelveticaNeue"/>
              </a:rPr>
              <a:t>Very complicated system of </a:t>
            </a:r>
          </a:p>
          <a:p>
            <a:pPr marL="0" indent="0">
              <a:buNone/>
            </a:pPr>
            <a:r>
              <a:rPr lang="en-US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AAAAB+HelveticaNeue"/>
              </a:rPr>
              <a:t>coupled harmonic oscillators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4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7037E-6 L 0.04154 0.0007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" dur="25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8" dur="2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0" dur="25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2" dur="25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6" dur="2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2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0" dur="25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2" dur="2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2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33333E-6 2.96296E-6 L -0.04623 0.00532 " pathEditMode="relative" rAng="0" ptsTypes="AA">
                                      <p:cBhvr>
                                        <p:cTn id="3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25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375E-6 -4.07407E-6 L 0.04257 -0.00092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1.85185E-6 L -0.04492 0.00625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3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9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9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4427 0.0007 " pathEditMode="relative" rAng="0" ptsTypes="AA">
                                      <p:cBhvr>
                                        <p:cTn id="51" dur="2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04257 -0.00231 " pathEditMode="relative" rAng="0" ptsTypes="AA">
                                      <p:cBhvr>
                                        <p:cTn id="53" dur="2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11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4636 0.00532 " pathEditMode="relative" rAng="0" ptsTypes="AA">
                                      <p:cBhvr>
                                        <p:cTn id="55" dur="2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25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4687 0.00046 " pathEditMode="relative" rAng="0" ptsTypes="AA">
                                      <p:cBhvr>
                                        <p:cTn id="57" dur="2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75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75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75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75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75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75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75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75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750"/>
                            </p:stCondLst>
                            <p:childTnLst>
                              <p:par>
                                <p:cTn id="83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4596 -0.00069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04257 -0.00092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4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5 0.0053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5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5169 0.00208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3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3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3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3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3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3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F8D46EC-ADD2-42A7-A5CB-CE8CFE8E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212D1-0455-4271-8586-76DF50F6B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7E5BE-73E4-4CC3-2564-C3C9D28B8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Acoustic vs Optical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E8A6BD-6CF9-392E-7C2A-744DDA36A1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79" y="2236304"/>
                <a:ext cx="5977938" cy="3652667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FFFFFF"/>
                    </a:solidFill>
                  </a:rPr>
                  <a:t> As discussed in 1807.10291, low momentum transfer = only excite acoustic phonon in 1</a:t>
                </a:r>
                <a:r>
                  <a:rPr lang="en-US" sz="1800" baseline="30000" dirty="0">
                    <a:solidFill>
                      <a:srgbClr val="FFFFFF"/>
                    </a:solidFill>
                  </a:rPr>
                  <a:t>st</a:t>
                </a:r>
                <a:r>
                  <a:rPr lang="en-US" sz="1800" dirty="0">
                    <a:solidFill>
                      <a:srgbClr val="FFFFFF"/>
                    </a:solidFill>
                  </a:rPr>
                  <a:t> Brillouin zone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l-GR" sz="1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800" b="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800" b="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sz="1800" b="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1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∼7</m:t>
                      </m:r>
                      <m:r>
                        <a:rPr lang="en-US" sz="1800" b="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𝑚𝑒𝑉</m:t>
                      </m:r>
                      <m:r>
                        <a:rPr lang="en-US" sz="1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lang="en-US" sz="1800" b="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  <m:r>
                            <a:rPr lang="en-US" sz="1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𝑘𝑒𝑉</m:t>
                          </m:r>
                        </m:den>
                      </m:f>
                    </m:oMath>
                  </m:oMathPara>
                </a14:m>
                <a:endParaRPr lang="en-US" sz="1800" i="1" dirty="0">
                  <a:solidFill>
                    <a:srgbClr val="FFFFFF"/>
                  </a:solidFill>
                  <a:latin typeface="Cambria Math" panose="020405030504060302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FFFFFF"/>
                    </a:solidFill>
                  </a:rPr>
                  <a:t> Best experimental threshold is in 10 – 100 </a:t>
                </a:r>
                <a:r>
                  <a:rPr lang="en-US" sz="1800" dirty="0" err="1">
                    <a:solidFill>
                      <a:srgbClr val="FFFFFF"/>
                    </a:solidFill>
                  </a:rPr>
                  <a:t>meV</a:t>
                </a:r>
                <a:r>
                  <a:rPr lang="en-US" sz="1800" dirty="0">
                    <a:solidFill>
                      <a:srgbClr val="FFFFFF"/>
                    </a:solidFill>
                  </a:rPr>
                  <a:t> range, so difficult or impossible to detect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FFFFFF"/>
                    </a:solidFill>
                  </a:rPr>
                  <a:t> Optical modes don’t have this scaling: </a:t>
                </a: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~ 30 </m:t>
                      </m:r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𝑚𝑒𝑉</m:t>
                      </m:r>
                      <m:r>
                        <a:rPr lang="en-US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as</m:t>
                      </m:r>
                      <m:r>
                        <a:rPr lang="en-US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rgbClr val="FFFF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E8A6BD-6CF9-392E-7C2A-744DDA36A1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2236304"/>
                <a:ext cx="5977938" cy="3652667"/>
              </a:xfrm>
              <a:blipFill>
                <a:blip r:embed="rId3"/>
                <a:stretch>
                  <a:fillRect l="-2141" t="-1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586F79BD-DC66-4E4D-BA63-C07DA8BA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D585AF5F-F0F2-08C3-13AA-36C196F75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056" y="3557209"/>
            <a:ext cx="4284249" cy="29025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0C17DCC-97C2-4023-B5FB-FDEF5A37A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FD8F6AC9-5681-2F1A-B95D-4CCFEB7E9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289" y="156888"/>
            <a:ext cx="4505782" cy="31202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6D55F-C1AC-9B71-8F56-CDA1676B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626C0-CE34-44D0-A358-5696070F7E4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1DCC-72B3-4498-5792-DB05F3D7B744}"/>
              </a:ext>
            </a:extLst>
          </p:cNvPr>
          <p:cNvSpPr txBox="1"/>
          <p:nvPr/>
        </p:nvSpPr>
        <p:spPr>
          <a:xfrm>
            <a:off x="8229601" y="6399591"/>
            <a:ext cx="1737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1807.10291</a:t>
            </a:r>
          </a:p>
        </p:txBody>
      </p:sp>
    </p:spTree>
    <p:extLst>
      <p:ext uri="{BB962C8B-B14F-4D97-AF65-F5344CB8AC3E}">
        <p14:creationId xmlns:p14="http://schemas.microsoft.com/office/powerpoint/2010/main" val="154123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37298-6181-DF41-9296-0625F53EC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34252-794E-6B57-0C0B-A06A74F6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I’ve worked on (and future work)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96B4A-CF59-EFE4-44B5-112CDC9B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34134-D4BC-C35A-B0D1-78570600D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4F3BB-1C25-9666-1BD7-6AC16D0F0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56" y="2089926"/>
            <a:ext cx="10344727" cy="2181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C4ACE-C71F-3BC2-93A7-96D184B6CE73}"/>
              </a:ext>
            </a:extLst>
          </p:cNvPr>
          <p:cNvSpPr/>
          <p:nvPr/>
        </p:nvSpPr>
        <p:spPr>
          <a:xfrm>
            <a:off x="2326140" y="4049280"/>
            <a:ext cx="3583709" cy="444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7C155E-FA89-42CF-15C5-81F42C1747D0}"/>
              </a:ext>
            </a:extLst>
          </p:cNvPr>
          <p:cNvSpPr/>
          <p:nvPr/>
        </p:nvSpPr>
        <p:spPr>
          <a:xfrm>
            <a:off x="4546120" y="2832713"/>
            <a:ext cx="1380981" cy="444886"/>
          </a:xfrm>
          <a:prstGeom prst="roundRect">
            <a:avLst>
              <a:gd name="adj" fmla="val 32469"/>
            </a:avLst>
          </a:prstGeom>
          <a:solidFill>
            <a:srgbClr val="7030A0">
              <a:alpha val="30196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16447-550E-57F8-0ECB-9CDA9E0F18CB}"/>
              </a:ext>
            </a:extLst>
          </p:cNvPr>
          <p:cNvSpPr txBox="1"/>
          <p:nvPr/>
        </p:nvSpPr>
        <p:spPr>
          <a:xfrm>
            <a:off x="270337" y="4182337"/>
            <a:ext cx="1969028" cy="861774"/>
          </a:xfrm>
          <a:prstGeom prst="rect">
            <a:avLst/>
          </a:prstGeom>
          <a:noFill/>
          <a:ln w="38100">
            <a:solidFill>
              <a:srgbClr val="DAC5E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4BA8"/>
                </a:solidFill>
              </a:rPr>
              <a:t>Mirror DM at a Muon Collider</a:t>
            </a:r>
          </a:p>
          <a:p>
            <a:r>
              <a:rPr lang="en-US" sz="1600" dirty="0">
                <a:solidFill>
                  <a:srgbClr val="644BA8"/>
                </a:solidFill>
              </a:rPr>
              <a:t>arXiv:26XX.XXXXX</a:t>
            </a:r>
            <a:r>
              <a:rPr lang="en-US" dirty="0">
                <a:solidFill>
                  <a:srgbClr val="644BA8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81738-D4A8-C188-7CF1-384995295EDD}"/>
              </a:ext>
            </a:extLst>
          </p:cNvPr>
          <p:cNvSpPr txBox="1"/>
          <p:nvPr/>
        </p:nvSpPr>
        <p:spPr>
          <a:xfrm>
            <a:off x="5989450" y="4782751"/>
            <a:ext cx="2063920" cy="83099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WIMP-like Asymmetric DM Model </a:t>
            </a:r>
          </a:p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arXiv:2107.03398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2675F-0E9C-A97C-E100-2B8CB737CA8A}"/>
              </a:ext>
            </a:extLst>
          </p:cNvPr>
          <p:cNvSpPr txBox="1"/>
          <p:nvPr/>
        </p:nvSpPr>
        <p:spPr>
          <a:xfrm>
            <a:off x="10109573" y="4657062"/>
            <a:ext cx="1969029" cy="107721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6E38"/>
                </a:solidFill>
              </a:rPr>
              <a:t>AMSB applied to chiral gauge theories</a:t>
            </a:r>
          </a:p>
          <a:p>
            <a:r>
              <a:rPr lang="en-US" sz="1600" dirty="0">
                <a:solidFill>
                  <a:srgbClr val="226E38"/>
                </a:solidFill>
              </a:rPr>
              <a:t>arXiv:2505.07931</a:t>
            </a:r>
          </a:p>
          <a:p>
            <a:r>
              <a:rPr lang="en-US" sz="1600" dirty="0">
                <a:solidFill>
                  <a:srgbClr val="226E38"/>
                </a:solidFill>
              </a:rPr>
              <a:t>arXiv:2503.08772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951C57-F81F-6314-8E31-042811675700}"/>
              </a:ext>
            </a:extLst>
          </p:cNvPr>
          <p:cNvSpPr txBox="1"/>
          <p:nvPr/>
        </p:nvSpPr>
        <p:spPr>
          <a:xfrm>
            <a:off x="8215517" y="5196642"/>
            <a:ext cx="1815309" cy="107721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A3D8"/>
                </a:solidFill>
              </a:rPr>
              <a:t>A Bayesian statistical approach to supersymmetry</a:t>
            </a:r>
          </a:p>
          <a:p>
            <a:r>
              <a:rPr lang="en-US" sz="1600" dirty="0">
                <a:solidFill>
                  <a:srgbClr val="63A3D8"/>
                </a:solidFill>
              </a:rPr>
              <a:t>arXiv:26XX.XXXXX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9224DF-54C3-A518-7869-8F7289EA955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239365" y="3944273"/>
            <a:ext cx="2125760" cy="668951"/>
          </a:xfrm>
          <a:prstGeom prst="straightConnector1">
            <a:avLst/>
          </a:prstGeom>
          <a:ln w="38100">
            <a:solidFill>
              <a:srgbClr val="DAC5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72488A-F0C5-F0B7-19DD-D5E5233B32CB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774863" y="3963706"/>
            <a:ext cx="246547" cy="81904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1E25EC-1EB0-67ED-0917-209503307E0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233391" y="3945244"/>
            <a:ext cx="1889781" cy="125139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DF505B-E3AD-8535-2918-DD109616B143}"/>
              </a:ext>
            </a:extLst>
          </p:cNvPr>
          <p:cNvSpPr txBox="1"/>
          <p:nvPr/>
        </p:nvSpPr>
        <p:spPr>
          <a:xfrm>
            <a:off x="10714678" y="5879432"/>
            <a:ext cx="147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1"/>
                </a:solidFill>
              </a:rPr>
              <a:t>Fig from: arXiv:1904.07915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A28933-031D-FBAE-4C75-BA3461110F3B}"/>
              </a:ext>
            </a:extLst>
          </p:cNvPr>
          <p:cNvSpPr/>
          <p:nvPr/>
        </p:nvSpPr>
        <p:spPr>
          <a:xfrm>
            <a:off x="7670455" y="3944273"/>
            <a:ext cx="1815309" cy="239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3A2900-C8FA-DF37-E008-D634EA78B62A}"/>
              </a:ext>
            </a:extLst>
          </p:cNvPr>
          <p:cNvCxnSpPr>
            <a:cxnSpLocks/>
          </p:cNvCxnSpPr>
          <p:nvPr/>
        </p:nvCxnSpPr>
        <p:spPr>
          <a:xfrm flipH="1" flipV="1">
            <a:off x="8961155" y="4023421"/>
            <a:ext cx="1148418" cy="64175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196E1F1-3C2A-B8CC-256D-9E60490FB485}"/>
              </a:ext>
            </a:extLst>
          </p:cNvPr>
          <p:cNvSpPr txBox="1"/>
          <p:nvPr/>
        </p:nvSpPr>
        <p:spPr>
          <a:xfrm>
            <a:off x="776605" y="5195671"/>
            <a:ext cx="2393331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4BA8"/>
                </a:solidFill>
              </a:rPr>
              <a:t>First High-Throughput Search for Dark Matter Detector Materials arXiv:2506.19905</a:t>
            </a:r>
            <a:endParaRPr lang="en-US" dirty="0">
              <a:solidFill>
                <a:srgbClr val="644BA8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AA1934-E73F-DD23-18E2-91BC0CD70B42}"/>
              </a:ext>
            </a:extLst>
          </p:cNvPr>
          <p:cNvCxnSpPr>
            <a:cxnSpLocks/>
          </p:cNvCxnSpPr>
          <p:nvPr/>
        </p:nvCxnSpPr>
        <p:spPr>
          <a:xfrm flipV="1">
            <a:off x="3169936" y="4049280"/>
            <a:ext cx="1546006" cy="114639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0E45214-FCF4-55D5-2E2D-93ECB023E494}"/>
              </a:ext>
            </a:extLst>
          </p:cNvPr>
          <p:cNvSpPr txBox="1"/>
          <p:nvPr/>
        </p:nvSpPr>
        <p:spPr>
          <a:xfrm>
            <a:off x="3567896" y="5131468"/>
            <a:ext cx="2259408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4BA8"/>
                </a:solidFill>
              </a:rPr>
              <a:t>Multiphonon Processes in Spin-Dependent Dark-Matter Scattering arXiv:2506.11191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9D4DC4-5D6F-245F-BC6F-2018F8D2FBE9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697600" y="4074570"/>
            <a:ext cx="426836" cy="105689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66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3E1DD-1600-5D4A-6213-DBEBC080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91C1F2F-18B8-4032-76C1-05ABDCAD5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82E4FB-2F26-38A3-28D5-52203E4ED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B7E60-536E-3BF2-6416-FC91D92F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Polar Materials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D2B799-70BC-2375-F22D-1AE6EBBA76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79" y="2236304"/>
                <a:ext cx="5977938" cy="3652667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FFFFFF"/>
                    </a:solidFill>
                  </a:rPr>
                  <a:t> </a:t>
                </a:r>
                <a:r>
                  <a:rPr lang="en-US" sz="2200" dirty="0">
                    <a:solidFill>
                      <a:srgbClr val="FFFFFF"/>
                    </a:solidFill>
                  </a:rPr>
                  <a:t>At least two different atoms with </a:t>
                </a:r>
                <a:r>
                  <a:rPr lang="en-US" sz="2200" b="1" dirty="0">
                    <a:solidFill>
                      <a:srgbClr val="FFFFFF"/>
                    </a:solidFill>
                  </a:rPr>
                  <a:t>different </a:t>
                </a:r>
                <a:r>
                  <a:rPr lang="en-US" sz="2200" dirty="0">
                    <a:solidFill>
                      <a:srgbClr val="FFFFFF"/>
                    </a:solidFill>
                  </a:rPr>
                  <a:t>effective charges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 Each unit cell forms an electric dipole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 E field or dark photon causes vibrations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200" dirty="0">
                    <a:solidFill>
                      <a:srgbClr val="FFFFFF"/>
                    </a:solidFill>
                  </a:rPr>
                  <a:t>Optical phonons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 </a:t>
                </a:r>
                <a:r>
                  <a:rPr lang="en-US" sz="2200" b="1" dirty="0">
                    <a:solidFill>
                      <a:srgbClr val="FFFFFF"/>
                    </a:solidFill>
                  </a:rPr>
                  <a:t>GaAs</a:t>
                </a:r>
                <a:r>
                  <a:rPr lang="en-US" sz="2200" dirty="0">
                    <a:solidFill>
                      <a:srgbClr val="FFFFFF"/>
                    </a:solidFill>
                  </a:rPr>
                  <a:t>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2 atoms in unit cell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3 acoustic phonons, 3 optical phonons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 </a:t>
                </a:r>
                <a:r>
                  <a:rPr lang="en-US" sz="2200" b="1" dirty="0">
                    <a:solidFill>
                      <a:srgbClr val="FFFFFF"/>
                    </a:solidFill>
                  </a:rPr>
                  <a:t>Sapphire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10 atoms in unit cell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FFFF"/>
                    </a:solidFill>
                  </a:rPr>
                  <a:t>3 acoustic phonons, 27 optical phonons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D2B799-70BC-2375-F22D-1AE6EBBA76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2236304"/>
                <a:ext cx="5977938" cy="3652667"/>
              </a:xfrm>
              <a:blipFill>
                <a:blip r:embed="rId2"/>
                <a:stretch>
                  <a:fillRect l="-2446" t="-3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DD0D93A8-2B3F-60BA-EE5E-B4F259F76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0A3DEA-E1CF-EC52-B84C-F47FD4426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CD35D-FDF5-B243-7BE6-D77D7CBF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626C0-CE34-44D0-A358-5696070F7E4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363BC0-B555-0637-5294-94DC75F26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7749" y="629055"/>
            <a:ext cx="2973933" cy="2598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4B9221-CE2E-CB51-466A-A907883A5AFD}"/>
                  </a:ext>
                </a:extLst>
              </p:cNvPr>
              <p:cNvSpPr txBox="1"/>
              <p:nvPr/>
            </p:nvSpPr>
            <p:spPr>
              <a:xfrm>
                <a:off x="8980297" y="191291"/>
                <a:ext cx="1652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GaAs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4B9221-CE2E-CB51-466A-A907883A5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0297" y="191291"/>
                <a:ext cx="165270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1E10CBC4-2CFC-E45D-53E4-D9189521F8AF}"/>
              </a:ext>
            </a:extLst>
          </p:cNvPr>
          <p:cNvGrpSpPr/>
          <p:nvPr/>
        </p:nvGrpSpPr>
        <p:grpSpPr>
          <a:xfrm>
            <a:off x="8455126" y="3630273"/>
            <a:ext cx="3253074" cy="2874527"/>
            <a:chOff x="7511332" y="3499682"/>
            <a:chExt cx="3253074" cy="287452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88575C-EA68-E918-1EA7-9671B290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1332" y="3949521"/>
              <a:ext cx="1930020" cy="24246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1A89CE-E202-4ADF-9E2D-378176CE7CC0}"/>
                    </a:ext>
                  </a:extLst>
                </p:cNvPr>
                <p:cNvSpPr txBox="1"/>
                <p:nvPr/>
              </p:nvSpPr>
              <p:spPr>
                <a:xfrm>
                  <a:off x="8007868" y="3499682"/>
                  <a:ext cx="19300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Al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US" dirty="0"/>
                    <a:t> (Sapphire)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1A89CE-E202-4ADF-9E2D-378176CE7C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7868" y="3499682"/>
                  <a:ext cx="1930020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F1E89C-77F0-375E-B794-2FD1EAF56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4506" y="4329363"/>
              <a:ext cx="0" cy="1717755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6D63BA-6D38-57A6-369B-076556EEF3E4}"/>
                </a:ext>
              </a:extLst>
            </p:cNvPr>
            <p:cNvSpPr txBox="1"/>
            <p:nvPr/>
          </p:nvSpPr>
          <p:spPr>
            <a:xfrm>
              <a:off x="9646285" y="4563374"/>
              <a:ext cx="1118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Primary crystal axis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F34C17-3F58-69FB-8689-5880BDBEDF4E}"/>
              </a:ext>
            </a:extLst>
          </p:cNvPr>
          <p:cNvSpPr txBox="1"/>
          <p:nvPr/>
        </p:nvSpPr>
        <p:spPr>
          <a:xfrm>
            <a:off x="10842578" y="6210001"/>
            <a:ext cx="11796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1807.10291</a:t>
            </a:r>
          </a:p>
        </p:txBody>
      </p:sp>
    </p:spTree>
    <p:extLst>
      <p:ext uri="{BB962C8B-B14F-4D97-AF65-F5344CB8AC3E}">
        <p14:creationId xmlns:p14="http://schemas.microsoft.com/office/powerpoint/2010/main" val="4287004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9E37-21DB-B958-9F48-EBF3A6CE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2943026-9969-C282-9786-CCBBD0806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704412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CF045-60C5-7164-E4D7-B4D8FB17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27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1AD8-6E88-6B00-BF18-215ED4DE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 Multiphonon Expansion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F4FD1-953D-2D30-551C-4634388A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7FD6B-8166-8ACF-CE65-647998FB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42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DD1B5A-3319-9D41-8769-82D8262B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3813543"/>
            <a:ext cx="2526005" cy="1661169"/>
          </a:xfrm>
          <a:prstGeom prst="rect">
            <a:avLst/>
          </a:prstGeom>
        </p:spPr>
      </p:pic>
      <p:pic>
        <p:nvPicPr>
          <p:cNvPr id="18" name="Picture 4" descr="Schematic representation of the EM spectrum commonly found in textbooks.">
            <a:extLst>
              <a:ext uri="{FF2B5EF4-FFF2-40B4-BE49-F238E27FC236}">
                <a16:creationId xmlns:a16="http://schemas.microsoft.com/office/drawing/2014/main" id="{07BC24E1-9DB7-BEF7-F61D-0EC3F5E3D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26" r="-517" b="58006"/>
          <a:stretch/>
        </p:blipFill>
        <p:spPr bwMode="auto">
          <a:xfrm>
            <a:off x="1555763" y="2517334"/>
            <a:ext cx="8138160" cy="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56FC79-7DBB-E5EF-6F74-21D09B39FE2B}"/>
                  </a:ext>
                </a:extLst>
              </p:cNvPr>
              <p:cNvSpPr txBox="1"/>
              <p:nvPr/>
            </p:nvSpPr>
            <p:spPr>
              <a:xfrm>
                <a:off x="1097280" y="1894440"/>
                <a:ext cx="2530015" cy="491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1"/>
                    </a:solidFill>
                  </a:rPr>
                  <a:t> &amp; q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56FC79-7DBB-E5EF-6F74-21D09B39F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894440"/>
                <a:ext cx="2530015" cy="491353"/>
              </a:xfrm>
              <a:prstGeom prst="rect">
                <a:avLst/>
              </a:prstGeom>
              <a:blipFill>
                <a:blip r:embed="rId4"/>
                <a:stretch>
                  <a:fillRect l="-361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0D11EE-2764-BD1A-E22D-6C3E2AC8C337}"/>
                  </a:ext>
                </a:extLst>
              </p:cNvPr>
              <p:cNvSpPr txBox="1"/>
              <p:nvPr/>
            </p:nvSpPr>
            <p:spPr>
              <a:xfrm>
                <a:off x="1620476" y="3297302"/>
                <a:ext cx="13910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Short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0D11EE-2764-BD1A-E22D-6C3E2AC8C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76" y="3297302"/>
                <a:ext cx="1391001" cy="461665"/>
              </a:xfrm>
              <a:prstGeom prst="rect">
                <a:avLst/>
              </a:prstGeom>
              <a:blipFill>
                <a:blip r:embed="rId5"/>
                <a:stretch>
                  <a:fillRect l="-701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28A3DD-5A39-E511-5235-25536133FE34}"/>
                  </a:ext>
                </a:extLst>
              </p:cNvPr>
              <p:cNvSpPr txBox="1"/>
              <p:nvPr/>
            </p:nvSpPr>
            <p:spPr>
              <a:xfrm>
                <a:off x="7963475" y="1896771"/>
                <a:ext cx="2368900" cy="491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1"/>
                    </a:solidFill>
                  </a:rPr>
                  <a:t> &amp; q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28A3DD-5A39-E511-5235-25536133F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475" y="1896771"/>
                <a:ext cx="2368900" cy="491353"/>
              </a:xfrm>
              <a:prstGeom prst="rect">
                <a:avLst/>
              </a:prstGeom>
              <a:blipFill>
                <a:blip r:embed="rId6"/>
                <a:stretch>
                  <a:fillRect l="-3856"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A6D6C9-8625-CDA1-4B30-2BA6D29CBB41}"/>
                  </a:ext>
                </a:extLst>
              </p:cNvPr>
              <p:cNvSpPr txBox="1"/>
              <p:nvPr/>
            </p:nvSpPr>
            <p:spPr>
              <a:xfrm>
                <a:off x="8788238" y="3244126"/>
                <a:ext cx="13207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Long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A6D6C9-8625-CDA1-4B30-2BA6D29CB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238" y="3244126"/>
                <a:ext cx="1320729" cy="461665"/>
              </a:xfrm>
              <a:prstGeom prst="rect">
                <a:avLst/>
              </a:prstGeom>
              <a:blipFill>
                <a:blip r:embed="rId7"/>
                <a:stretch>
                  <a:fillRect l="-740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FC9AA8-6E93-DCC7-639A-91005FF9AD7F}"/>
              </a:ext>
            </a:extLst>
          </p:cNvPr>
          <p:cNvCxnSpPr/>
          <p:nvPr/>
        </p:nvCxnSpPr>
        <p:spPr bwMode="auto">
          <a:xfrm>
            <a:off x="3851630" y="4644128"/>
            <a:ext cx="1196620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2D0B0D-4AA2-245B-5137-4A5D3F0E586B}"/>
              </a:ext>
            </a:extLst>
          </p:cNvPr>
          <p:cNvCxnSpPr/>
          <p:nvPr/>
        </p:nvCxnSpPr>
        <p:spPr bwMode="auto">
          <a:xfrm rot="10800000">
            <a:off x="4191000" y="2163212"/>
            <a:ext cx="286768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2F80F4-9F16-4AEA-8580-52E29ABC6CB5}"/>
              </a:ext>
            </a:extLst>
          </p:cNvPr>
          <p:cNvCxnSpPr/>
          <p:nvPr/>
        </p:nvCxnSpPr>
        <p:spPr bwMode="auto">
          <a:xfrm>
            <a:off x="4133908" y="3497357"/>
            <a:ext cx="286768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A27E45-7146-5678-85A8-1DF65D69FCC4}"/>
              </a:ext>
            </a:extLst>
          </p:cNvPr>
          <p:cNvCxnSpPr/>
          <p:nvPr/>
        </p:nvCxnSpPr>
        <p:spPr bwMode="auto">
          <a:xfrm>
            <a:off x="7591618" y="4617078"/>
            <a:ext cx="1196620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B6AB595-C821-681F-E217-3EFD3528CAA4}"/>
                  </a:ext>
                </a:extLst>
              </p:cNvPr>
              <p:cNvSpPr txBox="1"/>
              <p:nvPr/>
            </p:nvSpPr>
            <p:spPr>
              <a:xfrm>
                <a:off x="1378936" y="5529288"/>
                <a:ext cx="1312025" cy="69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pc="-5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pc="-5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B6AB595-C821-681F-E217-3EFD3528C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936" y="5529288"/>
                <a:ext cx="1312025" cy="6934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01F624DD-5377-5615-F1C6-0D043246F444}"/>
              </a:ext>
            </a:extLst>
          </p:cNvPr>
          <p:cNvGrpSpPr/>
          <p:nvPr/>
        </p:nvGrpSpPr>
        <p:grpSpPr>
          <a:xfrm>
            <a:off x="8881148" y="4188507"/>
            <a:ext cx="2234532" cy="2116333"/>
            <a:chOff x="8881148" y="3627783"/>
            <a:chExt cx="2234532" cy="211633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D93F4B-8A37-86A2-C412-95727A77C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81148" y="3627783"/>
              <a:ext cx="2100483" cy="2116333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7AC6156-8B82-B226-295B-9D993F5554BA}"/>
                </a:ext>
              </a:extLst>
            </p:cNvPr>
            <p:cNvSpPr/>
            <p:nvPr/>
          </p:nvSpPr>
          <p:spPr>
            <a:xfrm rot="662859">
              <a:off x="9874267" y="4494566"/>
              <a:ext cx="1241413" cy="847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B14F933-45B0-D66B-9B9C-A9AF2D320033}"/>
                </a:ext>
              </a:extLst>
            </p:cNvPr>
            <p:cNvSpPr/>
            <p:nvPr/>
          </p:nvSpPr>
          <p:spPr>
            <a:xfrm>
              <a:off x="9097421" y="4747638"/>
              <a:ext cx="1241413" cy="871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192A7DA-9F8D-4303-702E-D1745E2AA7D8}"/>
              </a:ext>
            </a:extLst>
          </p:cNvPr>
          <p:cNvGrpSpPr/>
          <p:nvPr/>
        </p:nvGrpSpPr>
        <p:grpSpPr>
          <a:xfrm>
            <a:off x="5171495" y="3843437"/>
            <a:ext cx="2100483" cy="2274741"/>
            <a:chOff x="5171495" y="3627782"/>
            <a:chExt cx="2100483" cy="22747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DCCCB6F-171C-BAC7-E782-CBF0292C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1495" y="3627782"/>
              <a:ext cx="2100483" cy="211633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F2A6E6E-69F8-A689-DDDE-5263ECF0F66A}"/>
                </a:ext>
              </a:extLst>
            </p:cNvPr>
            <p:cNvSpPr/>
            <p:nvPr/>
          </p:nvSpPr>
          <p:spPr>
            <a:xfrm>
              <a:off x="5505773" y="5031018"/>
              <a:ext cx="1241413" cy="871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CEE4E11-418F-9CE9-3F23-21E59563A72C}"/>
                  </a:ext>
                </a:extLst>
              </p:cNvPr>
              <p:cNvSpPr txBox="1"/>
              <p:nvPr/>
            </p:nvSpPr>
            <p:spPr>
              <a:xfrm>
                <a:off x="5405812" y="5529288"/>
                <a:ext cx="1312025" cy="72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en-US" b="0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i="1" spc="-5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pc="-5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CEE4E11-418F-9CE9-3F23-21E59563A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812" y="5529288"/>
                <a:ext cx="1312025" cy="720325"/>
              </a:xfrm>
              <a:prstGeom prst="rect">
                <a:avLst/>
              </a:prstGeom>
              <a:blipFill>
                <a:blip r:embed="rId10"/>
                <a:stretch>
                  <a:fillRect r="-6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D0FC66-BB83-D443-00B6-4527D781243A}"/>
                  </a:ext>
                </a:extLst>
              </p:cNvPr>
              <p:cNvSpPr txBox="1"/>
              <p:nvPr/>
            </p:nvSpPr>
            <p:spPr>
              <a:xfrm>
                <a:off x="9330816" y="5506174"/>
                <a:ext cx="1312025" cy="72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en-US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en-US" i="1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i="1" spc="-5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pc="-5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D0FC66-BB83-D443-00B6-4527D7812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816" y="5506174"/>
                <a:ext cx="1312025" cy="720325"/>
              </a:xfrm>
              <a:prstGeom prst="rect">
                <a:avLst/>
              </a:prstGeom>
              <a:blipFill>
                <a:blip r:embed="rId11"/>
                <a:stretch>
                  <a:fillRect r="-6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4AE3C8ED-EEEE-3F64-C339-5F835C4446B1}"/>
              </a:ext>
            </a:extLst>
          </p:cNvPr>
          <p:cNvSpPr txBox="1"/>
          <p:nvPr/>
        </p:nvSpPr>
        <p:spPr>
          <a:xfrm>
            <a:off x="10434082" y="329123"/>
            <a:ext cx="162638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arXiv:1712.06598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arXiv:1807.10291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arXiv:1911.03482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arXiv:2205.02250</a:t>
            </a:r>
          </a:p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  <a:latin typeface="AAAAAB+HelveticaNeue"/>
            </a:endParaRPr>
          </a:p>
          <a:p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1CB4782-B566-0272-E5E5-41804321F75A}"/>
                  </a:ext>
                </a:extLst>
              </p:cNvPr>
              <p:cNvSpPr txBox="1"/>
              <p:nvPr/>
            </p:nvSpPr>
            <p:spPr>
              <a:xfrm>
                <a:off x="10214869" y="2726040"/>
                <a:ext cx="1751479" cy="1258743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Momentum is a good expansion parameter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pc="-5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ad>
                        <m:radPr>
                          <m:degHide m:val="on"/>
                          <m:ctrlPr>
                            <a:rPr lang="en-US" i="1" spc="-5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pc="-5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pc="-5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pc="-5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1CB4782-B566-0272-E5E5-41804321F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869" y="2726040"/>
                <a:ext cx="1751479" cy="1258743"/>
              </a:xfrm>
              <a:prstGeom prst="rect">
                <a:avLst/>
              </a:prstGeom>
              <a:blipFill>
                <a:blip r:embed="rId12"/>
                <a:stretch>
                  <a:fillRect t="-939" r="-1706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584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99EE-56A9-3203-865E-F88DF0C4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Multiphonon Scattering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D6EF8-6EF3-259D-DE48-687970BF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B421A6-7C59-FEB4-E01E-6719FD4C5A11}"/>
                  </a:ext>
                </a:extLst>
              </p:cNvPr>
              <p:cNvSpPr txBox="1"/>
              <p:nvPr/>
            </p:nvSpPr>
            <p:spPr>
              <a:xfrm>
                <a:off x="2084041" y="3125220"/>
                <a:ext cx="8023919" cy="154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𝒪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𝑖𝑞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⋅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𝑟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𝑑</m:t>
                                                      </m:r>
                                                    </m:sub>
                                                  </m:sSub>
                                                </m:sup>
                                              </m:sSup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B421A6-7C59-FEB4-E01E-6719FD4C5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041" y="3125220"/>
                <a:ext cx="8023919" cy="15468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48C595-07F7-2F79-C6FC-8F556218A6E4}"/>
                  </a:ext>
                </a:extLst>
              </p:cNvPr>
              <p:cNvSpPr txBox="1"/>
              <p:nvPr/>
            </p:nvSpPr>
            <p:spPr>
              <a:xfrm>
                <a:off x="2943338" y="5148302"/>
                <a:ext cx="21243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4616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>
                    <a:solidFill>
                      <a:srgbClr val="C46160"/>
                    </a:solidFill>
                  </a:rPr>
                  <a:t> labels each atom in the crystal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48C595-07F7-2F79-C6FC-8F556218A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338" y="5148302"/>
                <a:ext cx="2124364" cy="707886"/>
              </a:xfrm>
              <a:prstGeom prst="rect">
                <a:avLst/>
              </a:prstGeom>
              <a:blipFill>
                <a:blip r:embed="rId3"/>
                <a:stretch>
                  <a:fillRect l="-3161" t="-5172" r="-2299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2E9BD5-833D-8403-D76C-4E4B1BBA7CF2}"/>
                  </a:ext>
                </a:extLst>
              </p:cNvPr>
              <p:cNvSpPr txBox="1"/>
              <p:nvPr/>
            </p:nvSpPr>
            <p:spPr>
              <a:xfrm>
                <a:off x="6410036" y="2060135"/>
                <a:ext cx="3065782" cy="732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denote initial &amp; final spin &amp; phonon states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2E9BD5-833D-8403-D76C-4E4B1BBA7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036" y="2060135"/>
                <a:ext cx="3065782" cy="732508"/>
              </a:xfrm>
              <a:prstGeom prst="rect">
                <a:avLst/>
              </a:prstGeom>
              <a:blipFill>
                <a:blip r:embed="rId4"/>
                <a:stretch>
                  <a:fillRect l="-2191" t="-4167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9209F80-6E3B-8678-1EC0-BBA82E478084}"/>
              </a:ext>
            </a:extLst>
          </p:cNvPr>
          <p:cNvSpPr txBox="1"/>
          <p:nvPr/>
        </p:nvSpPr>
        <p:spPr>
          <a:xfrm>
            <a:off x="2346960" y="2402794"/>
            <a:ext cx="306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Fermi’s Golden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C611E4-4E51-C2C0-1A24-10A2948561B2}"/>
                  </a:ext>
                </a:extLst>
              </p:cNvPr>
              <p:cNvSpPr txBox="1"/>
              <p:nvPr/>
            </p:nvSpPr>
            <p:spPr>
              <a:xfrm>
                <a:off x="7766398" y="4520112"/>
                <a:ext cx="21243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5"/>
                    </a:solidFill>
                  </a:rPr>
                  <a:t> is the position of each atom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C611E4-4E51-C2C0-1A24-10A294856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398" y="4520112"/>
                <a:ext cx="2124363" cy="707886"/>
              </a:xfrm>
              <a:prstGeom prst="rect">
                <a:avLst/>
              </a:prstGeom>
              <a:blipFill>
                <a:blip r:embed="rId5"/>
                <a:stretch>
                  <a:fillRect l="-2865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D6856242-D033-E2B5-4189-127BEB0E607D}"/>
              </a:ext>
            </a:extLst>
          </p:cNvPr>
          <p:cNvSpPr/>
          <p:nvPr/>
        </p:nvSpPr>
        <p:spPr>
          <a:xfrm flipH="1">
            <a:off x="5109513" y="3697403"/>
            <a:ext cx="494145" cy="514380"/>
          </a:xfrm>
          <a:prstGeom prst="flowChartDelay">
            <a:avLst/>
          </a:prstGeom>
          <a:solidFill>
            <a:srgbClr val="1CADE4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872FE04B-DE0E-896C-9EB9-57F6CA3E338B}"/>
              </a:ext>
            </a:extLst>
          </p:cNvPr>
          <p:cNvSpPr/>
          <p:nvPr/>
        </p:nvSpPr>
        <p:spPr>
          <a:xfrm>
            <a:off x="7285492" y="3697403"/>
            <a:ext cx="424876" cy="514380"/>
          </a:xfrm>
          <a:prstGeom prst="flowChartDelay">
            <a:avLst/>
          </a:prstGeom>
          <a:solidFill>
            <a:srgbClr val="1CADE4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10D5F2-F459-A157-29FE-B9AED264E385}"/>
              </a:ext>
            </a:extLst>
          </p:cNvPr>
          <p:cNvSpPr/>
          <p:nvPr/>
        </p:nvSpPr>
        <p:spPr>
          <a:xfrm>
            <a:off x="6381861" y="3690350"/>
            <a:ext cx="894208" cy="530765"/>
          </a:xfrm>
          <a:prstGeom prst="roundRect">
            <a:avLst/>
          </a:prstGeom>
          <a:solidFill>
            <a:srgbClr val="3E885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44CCB79-93D8-5F0E-22FA-FFC57B812535}"/>
              </a:ext>
            </a:extLst>
          </p:cNvPr>
          <p:cNvSpPr/>
          <p:nvPr/>
        </p:nvSpPr>
        <p:spPr>
          <a:xfrm>
            <a:off x="4560521" y="3284261"/>
            <a:ext cx="577269" cy="1315449"/>
          </a:xfrm>
          <a:prstGeom prst="roundRect">
            <a:avLst/>
          </a:prstGeom>
          <a:solidFill>
            <a:srgbClr val="C461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67E052-C767-F12A-FB46-7E03F45A4247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005520" y="4711966"/>
            <a:ext cx="649610" cy="436336"/>
          </a:xfrm>
          <a:prstGeom prst="straightConnector1">
            <a:avLst/>
          </a:prstGeom>
          <a:ln w="38100">
            <a:solidFill>
              <a:srgbClr val="C46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291BBC-6BDB-403A-9A2B-14295B558A0F}"/>
              </a:ext>
            </a:extLst>
          </p:cNvPr>
          <p:cNvCxnSpPr>
            <a:cxnSpLocks/>
          </p:cNvCxnSpPr>
          <p:nvPr/>
        </p:nvCxnSpPr>
        <p:spPr>
          <a:xfrm flipH="1">
            <a:off x="5496823" y="2830015"/>
            <a:ext cx="1291905" cy="760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4FDB25-50C6-5859-15EE-D8C12B92877D}"/>
              </a:ext>
            </a:extLst>
          </p:cNvPr>
          <p:cNvCxnSpPr>
            <a:cxnSpLocks/>
          </p:cNvCxnSpPr>
          <p:nvPr/>
        </p:nvCxnSpPr>
        <p:spPr>
          <a:xfrm>
            <a:off x="6788727" y="2830015"/>
            <a:ext cx="627026" cy="790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549954-B2BF-CB83-61EE-47ABD4D15F6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922655" y="4363279"/>
            <a:ext cx="843743" cy="510776"/>
          </a:xfrm>
          <a:prstGeom prst="straightConnector1">
            <a:avLst/>
          </a:prstGeom>
          <a:ln w="38100">
            <a:solidFill>
              <a:srgbClr val="3E8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CBEA115-DA86-4F66-6C21-79766888D534}"/>
                  </a:ext>
                </a:extLst>
              </p:cNvPr>
              <p:cNvSpPr txBox="1"/>
              <p:nvPr/>
            </p:nvSpPr>
            <p:spPr>
              <a:xfrm>
                <a:off x="5603656" y="5112909"/>
                <a:ext cx="212436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sz="20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6766A8"/>
                    </a:solidFill>
                  </a:rPr>
                  <a:t> is some spin dependent operator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CBEA115-DA86-4F66-6C21-79766888D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656" y="5112909"/>
                <a:ext cx="2124364" cy="615553"/>
              </a:xfrm>
              <a:prstGeom prst="rect">
                <a:avLst/>
              </a:prstGeom>
              <a:blipFill>
                <a:blip r:embed="rId6"/>
                <a:stretch>
                  <a:fillRect l="-7163" t="-12871" r="-6304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8F4A4A4-9809-34E7-7F6E-F6567DD7F068}"/>
              </a:ext>
            </a:extLst>
          </p:cNvPr>
          <p:cNvSpPr/>
          <p:nvPr/>
        </p:nvSpPr>
        <p:spPr>
          <a:xfrm>
            <a:off x="5603657" y="3697404"/>
            <a:ext cx="778205" cy="514380"/>
          </a:xfrm>
          <a:prstGeom prst="roundRect">
            <a:avLst/>
          </a:prstGeom>
          <a:solidFill>
            <a:srgbClr val="6766A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0FED362-AD86-8F8B-6944-8F5D8CB98F39}"/>
              </a:ext>
            </a:extLst>
          </p:cNvPr>
          <p:cNvCxnSpPr>
            <a:cxnSpLocks/>
          </p:cNvCxnSpPr>
          <p:nvPr/>
        </p:nvCxnSpPr>
        <p:spPr>
          <a:xfrm flipH="1" flipV="1">
            <a:off x="6054606" y="4368617"/>
            <a:ext cx="231006" cy="636078"/>
          </a:xfrm>
          <a:prstGeom prst="straightConnector1">
            <a:avLst/>
          </a:prstGeom>
          <a:ln w="38100">
            <a:solidFill>
              <a:srgbClr val="6766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9E68EAB-CA21-AEC0-F932-DE3F27ADFB2D}"/>
                  </a:ext>
                </a:extLst>
              </p:cNvPr>
              <p:cNvSpPr txBox="1"/>
              <p:nvPr/>
            </p:nvSpPr>
            <p:spPr>
              <a:xfrm>
                <a:off x="6346378" y="5760001"/>
                <a:ext cx="28133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sz="14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400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i="1" dirty="0">
                    <a:solidFill>
                      <a:srgbClr val="6766A8"/>
                    </a:solidFill>
                  </a:rPr>
                  <a:t> = 1 is spin independent (already been done: 2205.0225)</a:t>
                </a:r>
                <a:endParaRPr lang="en-US" sz="1400" i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9E68EAB-CA21-AEC0-F932-DE3F27ADF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378" y="5760001"/>
                <a:ext cx="2813333" cy="523220"/>
              </a:xfrm>
              <a:prstGeom prst="rect">
                <a:avLst/>
              </a:prstGeom>
              <a:blipFill>
                <a:blip r:embed="rId7"/>
                <a:stretch>
                  <a:fillRect l="-649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9518E10-5CE2-E2A6-2AEF-6E80189CFA35}"/>
              </a:ext>
            </a:extLst>
          </p:cNvPr>
          <p:cNvSpPr/>
          <p:nvPr/>
        </p:nvSpPr>
        <p:spPr>
          <a:xfrm>
            <a:off x="3930243" y="3292612"/>
            <a:ext cx="594820" cy="1315449"/>
          </a:xfrm>
          <a:prstGeom prst="roundRect">
            <a:avLst/>
          </a:prstGeom>
          <a:solidFill>
            <a:srgbClr val="1CAD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5" grpId="0" animBg="1"/>
      <p:bldP spid="16" grpId="0" animBg="1"/>
      <p:bldP spid="17" grpId="0" animBg="1"/>
      <p:bldP spid="18" grpId="0" animBg="1"/>
      <p:bldP spid="34" grpId="0"/>
      <p:bldP spid="35" grpId="0" animBg="1"/>
      <p:bldP spid="43" grpId="0"/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3111-20E4-25F0-4C37-82D09CFE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Dependent Interactions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D9B0B-22CF-E446-7424-BBD31302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Diagram 9">
                <a:extLst>
                  <a:ext uri="{FF2B5EF4-FFF2-40B4-BE49-F238E27FC236}">
                    <a16:creationId xmlns:a16="http://schemas.microsoft.com/office/drawing/2014/main" id="{C0676873-1ACC-00BB-FB6D-09A764195288}"/>
                  </a:ext>
                </a:extLst>
              </p:cNvPr>
              <p:cNvGraphicFramePr/>
              <p:nvPr/>
            </p:nvGraphicFramePr>
            <p:xfrm>
              <a:off x="1679276" y="2044460"/>
              <a:ext cx="8912523" cy="41320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0" name="Diagram 9">
                <a:extLst>
                  <a:ext uri="{FF2B5EF4-FFF2-40B4-BE49-F238E27FC236}">
                    <a16:creationId xmlns:a16="http://schemas.microsoft.com/office/drawing/2014/main" id="{C0676873-1ACC-00BB-FB6D-09A764195288}"/>
                  </a:ext>
                </a:extLst>
              </p:cNvPr>
              <p:cNvGraphicFramePr/>
              <p:nvPr/>
            </p:nvGraphicFramePr>
            <p:xfrm>
              <a:off x="1679276" y="2044460"/>
              <a:ext cx="8912523" cy="41320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EFFE1E1-BD9B-B77E-EB52-D132DF5AEDF9}"/>
              </a:ext>
            </a:extLst>
          </p:cNvPr>
          <p:cNvSpPr txBox="1"/>
          <p:nvPr/>
        </p:nvSpPr>
        <p:spPr>
          <a:xfrm>
            <a:off x="8859186" y="6022624"/>
            <a:ext cx="2063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Figures by S. </a:t>
            </a:r>
            <a:r>
              <a:rPr lang="en-US" sz="1400" dirty="0" err="1">
                <a:solidFill>
                  <a:schemeClr val="accent1"/>
                </a:solidFill>
              </a:rPr>
              <a:t>Knapen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50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535B-0957-38CD-BCD1-7ECD3182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71EE4-0D1B-5EE9-E6A1-58CFE85CA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800" dirty="0">
              <a:latin typeface="Cambria Math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mbria Math" panose="02040503050406030204" pitchFamily="18" charset="0"/>
              </a:rPr>
              <a:t> Harmonic Approximation: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latin typeface="Cambria Math" panose="02040503050406030204" pitchFamily="18" charset="0"/>
              </a:rPr>
              <a:t>Decompose into a sum of harmonic oscillators weighted by the phonon density of states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latin typeface="Cambria Math" panose="02040503050406030204" pitchFamily="18" charset="0"/>
              </a:rPr>
              <a:t>Neglect anharmonic contributions to the crystal potential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mbria Math" panose="02040503050406030204" pitchFamily="18" charset="0"/>
              </a:rPr>
              <a:t> Isotropic crystal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mbria Math" panose="02040503050406030204" pitchFamily="18" charset="0"/>
              </a:rPr>
              <a:t> Unpolarized Spins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mbria Math" panose="02040503050406030204" pitchFamily="18" charset="0"/>
              </a:rPr>
              <a:t>Nuclei spins have equal probabilities of being pointed in any direction – no net B field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BFA17-3714-E4FF-8FEF-47907B43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5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99EE-56A9-3203-865E-F88DF0C4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Multiphonon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D6EF8-6EF3-259D-DE48-687970BF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48C595-07F7-2F79-C6FC-8F556218A6E4}"/>
                  </a:ext>
                </a:extLst>
              </p:cNvPr>
              <p:cNvSpPr txBox="1"/>
              <p:nvPr/>
            </p:nvSpPr>
            <p:spPr>
              <a:xfrm>
                <a:off x="1628862" y="5001578"/>
                <a:ext cx="19835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labels each atom in the crystal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48C595-07F7-2F79-C6FC-8F556218A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62" y="5001578"/>
                <a:ext cx="1983535" cy="646331"/>
              </a:xfrm>
              <a:prstGeom prst="rect">
                <a:avLst/>
              </a:prstGeom>
              <a:blipFill>
                <a:blip r:embed="rId3"/>
                <a:stretch>
                  <a:fillRect l="-2454" t="-4717" r="-337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0665EF5-8D22-250F-9B0A-3F44E8BC1249}"/>
              </a:ext>
            </a:extLst>
          </p:cNvPr>
          <p:cNvSpPr txBox="1"/>
          <p:nvPr/>
        </p:nvSpPr>
        <p:spPr>
          <a:xfrm>
            <a:off x="8599659" y="5429144"/>
            <a:ext cx="192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Partial density of states (from DFT)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AC4510-CA27-A187-4F4D-A77AEA9E0252}"/>
                  </a:ext>
                </a:extLst>
              </p:cNvPr>
              <p:cNvSpPr txBox="1"/>
              <p:nvPr/>
            </p:nvSpPr>
            <p:spPr>
              <a:xfrm>
                <a:off x="7798147" y="2383400"/>
                <a:ext cx="23023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6766A8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6766A8"/>
                    </a:solidFill>
                  </a:rPr>
                  <a:t> labels each phonon in the expansion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AC4510-CA27-A187-4F4D-A77AEA9E0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147" y="2383400"/>
                <a:ext cx="2302394" cy="646331"/>
              </a:xfrm>
              <a:prstGeom prst="rect">
                <a:avLst/>
              </a:prstGeom>
              <a:blipFill>
                <a:blip r:embed="rId4"/>
                <a:stretch>
                  <a:fillRect l="-211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BE6F1C-634E-F1E7-AAE3-E04BEC007427}"/>
                  </a:ext>
                </a:extLst>
              </p:cNvPr>
              <p:cNvSpPr txBox="1"/>
              <p:nvPr/>
            </p:nvSpPr>
            <p:spPr>
              <a:xfrm>
                <a:off x="5218823" y="1941299"/>
                <a:ext cx="1800074" cy="836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Expansion order by order 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BE6F1C-634E-F1E7-AAE3-E04BEC007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823" y="1941299"/>
                <a:ext cx="1800074" cy="836319"/>
              </a:xfrm>
              <a:prstGeom prst="rect">
                <a:avLst/>
              </a:prstGeom>
              <a:blipFill>
                <a:blip r:embed="rId5"/>
                <a:stretch>
                  <a:fillRect l="-2712" t="-3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78647C7-4235-419B-3B75-3EAA8EA79625}"/>
              </a:ext>
            </a:extLst>
          </p:cNvPr>
          <p:cNvSpPr txBox="1"/>
          <p:nvPr/>
        </p:nvSpPr>
        <p:spPr>
          <a:xfrm>
            <a:off x="3592342" y="5408815"/>
            <a:ext cx="1561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46160"/>
                </a:solidFill>
              </a:rPr>
              <a:t>Debye Waller factor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97FF07-A192-F511-66D7-34D3FB1A8AB2}"/>
              </a:ext>
            </a:extLst>
          </p:cNvPr>
          <p:cNvSpPr/>
          <p:nvPr/>
        </p:nvSpPr>
        <p:spPr>
          <a:xfrm>
            <a:off x="1962825" y="1859705"/>
            <a:ext cx="2195688" cy="1197963"/>
          </a:xfrm>
          <a:prstGeom prst="roundRect">
            <a:avLst/>
          </a:prstGeom>
          <a:solidFill>
            <a:srgbClr val="D68C08">
              <a:alpha val="50196"/>
            </a:srgbClr>
          </a:solidFill>
          <a:ln w="28575">
            <a:solidFill>
              <a:srgbClr val="D68C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983BB2-7007-6E8E-054F-335236B125FB}"/>
                  </a:ext>
                </a:extLst>
              </p:cNvPr>
              <p:cNvSpPr txBox="1"/>
              <p:nvPr/>
            </p:nvSpPr>
            <p:spPr>
              <a:xfrm>
                <a:off x="2034149" y="1859705"/>
                <a:ext cx="21243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𝑚𝑒𝑑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is a spin factor depending on the EFT operator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1, 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983BB2-7007-6E8E-054F-335236B12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149" y="1859705"/>
                <a:ext cx="2124364" cy="1200329"/>
              </a:xfrm>
              <a:prstGeom prst="rect">
                <a:avLst/>
              </a:prstGeom>
              <a:blipFill>
                <a:blip r:embed="rId6"/>
                <a:stretch>
                  <a:fillRect l="-2586" t="-2538" r="-2299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B421A6-7C59-FEB4-E01E-6719FD4C5A11}"/>
                  </a:ext>
                </a:extLst>
              </p:cNvPr>
              <p:cNvSpPr txBox="1"/>
              <p:nvPr/>
            </p:nvSpPr>
            <p:spPr>
              <a:xfrm>
                <a:off x="1628862" y="3429001"/>
                <a:ext cx="8934277" cy="1000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𝑚𝑒𝑑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∏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∫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B421A6-7C59-FEB4-E01E-6719FD4C5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62" y="3429001"/>
                <a:ext cx="8934277" cy="10007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0329B4-F9B5-E683-6FEC-04BAE863B855}"/>
              </a:ext>
            </a:extLst>
          </p:cNvPr>
          <p:cNvSpPr/>
          <p:nvPr/>
        </p:nvSpPr>
        <p:spPr>
          <a:xfrm>
            <a:off x="4084757" y="3475600"/>
            <a:ext cx="979053" cy="907523"/>
          </a:xfrm>
          <a:prstGeom prst="roundRect">
            <a:avLst/>
          </a:prstGeom>
          <a:solidFill>
            <a:srgbClr val="C461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001E669-798E-BD2D-4C85-A64950D8C217}"/>
              </a:ext>
            </a:extLst>
          </p:cNvPr>
          <p:cNvSpPr/>
          <p:nvPr/>
        </p:nvSpPr>
        <p:spPr>
          <a:xfrm>
            <a:off x="6410687" y="3468744"/>
            <a:ext cx="877455" cy="907523"/>
          </a:xfrm>
          <a:prstGeom prst="roundRect">
            <a:avLst/>
          </a:prstGeom>
          <a:solidFill>
            <a:srgbClr val="6766A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60CE4D-BAFB-7A8A-B2DE-5427FBBBE8E4}"/>
              </a:ext>
            </a:extLst>
          </p:cNvPr>
          <p:cNvSpPr/>
          <p:nvPr/>
        </p:nvSpPr>
        <p:spPr>
          <a:xfrm>
            <a:off x="7887529" y="3475601"/>
            <a:ext cx="840579" cy="907522"/>
          </a:xfrm>
          <a:prstGeom prst="roundRect">
            <a:avLst/>
          </a:prstGeom>
          <a:solidFill>
            <a:srgbClr val="3E885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6B70310-1D37-DF40-5356-5C23E21EFB3B}"/>
              </a:ext>
            </a:extLst>
          </p:cNvPr>
          <p:cNvSpPr/>
          <p:nvPr/>
        </p:nvSpPr>
        <p:spPr>
          <a:xfrm>
            <a:off x="5431634" y="3491103"/>
            <a:ext cx="979053" cy="907523"/>
          </a:xfrm>
          <a:prstGeom prst="roundRect">
            <a:avLst/>
          </a:pr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B05173-47EC-EA85-76EE-D8844DA57E5E}"/>
              </a:ext>
            </a:extLst>
          </p:cNvPr>
          <p:cNvSpPr/>
          <p:nvPr/>
        </p:nvSpPr>
        <p:spPr>
          <a:xfrm>
            <a:off x="2778137" y="3468744"/>
            <a:ext cx="429165" cy="907523"/>
          </a:xfrm>
          <a:prstGeom prst="round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F3131C2-F820-41CA-1529-A491659FCF7D}"/>
              </a:ext>
            </a:extLst>
          </p:cNvPr>
          <p:cNvSpPr/>
          <p:nvPr/>
        </p:nvSpPr>
        <p:spPr>
          <a:xfrm>
            <a:off x="3207302" y="3468744"/>
            <a:ext cx="877455" cy="907523"/>
          </a:xfrm>
          <a:prstGeom prst="roundRect">
            <a:avLst/>
          </a:prstGeom>
          <a:solidFill>
            <a:srgbClr val="D68C0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FB2F0C6-D98F-AF4E-F60A-95D1AA886A45}"/>
              </a:ext>
            </a:extLst>
          </p:cNvPr>
          <p:cNvSpPr/>
          <p:nvPr/>
        </p:nvSpPr>
        <p:spPr>
          <a:xfrm rot="16200000">
            <a:off x="7128628" y="1402000"/>
            <a:ext cx="365126" cy="6377310"/>
          </a:xfrm>
          <a:prstGeom prst="leftBrace">
            <a:avLst>
              <a:gd name="adj1" fmla="val 33629"/>
              <a:gd name="adj2" fmla="val 39918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6249E7-DBE3-F8B2-1A32-D54F89CD2BDD}"/>
              </a:ext>
            </a:extLst>
          </p:cNvPr>
          <p:cNvGrpSpPr/>
          <p:nvPr/>
        </p:nvGrpSpPr>
        <p:grpSpPr>
          <a:xfrm>
            <a:off x="5316991" y="4842217"/>
            <a:ext cx="2853385" cy="1007946"/>
            <a:chOff x="3926106" y="4520501"/>
            <a:chExt cx="2853385" cy="100794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EFD041-8DE0-14EC-7F9C-CE1E7899DEF5}"/>
                </a:ext>
              </a:extLst>
            </p:cNvPr>
            <p:cNvSpPr/>
            <p:nvPr/>
          </p:nvSpPr>
          <p:spPr>
            <a:xfrm>
              <a:off x="3926106" y="4520501"/>
              <a:ext cx="2853385" cy="100794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ED0D58-8D93-CC67-941D-FE13E34D0EFA}"/>
                </a:ext>
              </a:extLst>
            </p:cNvPr>
            <p:cNvSpPr txBox="1"/>
            <p:nvPr/>
          </p:nvSpPr>
          <p:spPr>
            <a:xfrm>
              <a:off x="4193309" y="4701309"/>
              <a:ext cx="2475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Same as in the spin independent calculation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C2C9DA-0873-D206-FDB6-30F9B7FE642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6096000" y="2777617"/>
            <a:ext cx="22860" cy="39969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ED6AF4-A61F-863C-E4B8-7463359BFB8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620630" y="4469467"/>
            <a:ext cx="290235" cy="53211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5141A1-B191-5510-5394-7EE3E17BBF2D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4373032" y="4671796"/>
            <a:ext cx="106604" cy="737019"/>
          </a:xfrm>
          <a:prstGeom prst="straightConnector1">
            <a:avLst/>
          </a:prstGeom>
          <a:ln w="38100">
            <a:solidFill>
              <a:srgbClr val="C46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E9B77D3-B39E-6E21-8A7E-F85DE545721C}"/>
              </a:ext>
            </a:extLst>
          </p:cNvPr>
          <p:cNvCxnSpPr>
            <a:cxnSpLocks/>
          </p:cNvCxnSpPr>
          <p:nvPr/>
        </p:nvCxnSpPr>
        <p:spPr>
          <a:xfrm flipH="1">
            <a:off x="7288141" y="3049602"/>
            <a:ext cx="510006" cy="379398"/>
          </a:xfrm>
          <a:prstGeom prst="straightConnector1">
            <a:avLst/>
          </a:prstGeom>
          <a:ln w="38100">
            <a:solidFill>
              <a:srgbClr val="6766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657FC0F-6DAC-008C-FC78-19E8808AE9E6}"/>
              </a:ext>
            </a:extLst>
          </p:cNvPr>
          <p:cNvCxnSpPr>
            <a:cxnSpLocks/>
          </p:cNvCxnSpPr>
          <p:nvPr/>
        </p:nvCxnSpPr>
        <p:spPr>
          <a:xfrm flipH="1" flipV="1">
            <a:off x="8599659" y="4671795"/>
            <a:ext cx="408070" cy="690418"/>
          </a:xfrm>
          <a:prstGeom prst="straightConnector1">
            <a:avLst/>
          </a:prstGeom>
          <a:ln w="38100">
            <a:solidFill>
              <a:srgbClr val="3E8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96874A-E8B3-6A71-26C7-DD97D04D2F3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3096331" y="3060034"/>
            <a:ext cx="367562" cy="301387"/>
          </a:xfrm>
          <a:prstGeom prst="straightConnector1">
            <a:avLst/>
          </a:prstGeom>
          <a:ln w="38100">
            <a:solidFill>
              <a:srgbClr val="D68C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02FA662-8873-84D0-10A1-1ED812467E2C}"/>
              </a:ext>
            </a:extLst>
          </p:cNvPr>
          <p:cNvCxnSpPr>
            <a:cxnSpLocks/>
          </p:cNvCxnSpPr>
          <p:nvPr/>
        </p:nvCxnSpPr>
        <p:spPr>
          <a:xfrm flipH="1">
            <a:off x="5514109" y="3049603"/>
            <a:ext cx="2284038" cy="339655"/>
          </a:xfrm>
          <a:prstGeom prst="straightConnector1">
            <a:avLst/>
          </a:prstGeom>
          <a:ln w="38100">
            <a:solidFill>
              <a:srgbClr val="6766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94E09E8-29B2-8C4E-553C-6902260D22B4}"/>
              </a:ext>
            </a:extLst>
          </p:cNvPr>
          <p:cNvSpPr/>
          <p:nvPr/>
        </p:nvSpPr>
        <p:spPr>
          <a:xfrm>
            <a:off x="5063809" y="3491103"/>
            <a:ext cx="367824" cy="907523"/>
          </a:xfrm>
          <a:prstGeom prst="roundRect">
            <a:avLst/>
          </a:prstGeom>
          <a:solidFill>
            <a:srgbClr val="6766A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0" grpId="0"/>
      <p:bldP spid="12" grpId="0"/>
      <p:bldP spid="14" grpId="0"/>
      <p:bldP spid="28" grpId="0" animBg="1"/>
      <p:bldP spid="21" grpId="0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6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C720C-3028-ACF5-5BC7-E3E8B187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Dependence:</a:t>
            </a:r>
            <a:br>
              <a:rPr lang="en-US" dirty="0"/>
            </a:br>
            <a:r>
              <a:rPr lang="en-US" dirty="0"/>
              <a:t>EFT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2">
                <a:extLst>
                  <a:ext uri="{FF2B5EF4-FFF2-40B4-BE49-F238E27FC236}">
                    <a16:creationId xmlns:a16="http://schemas.microsoft.com/office/drawing/2014/main" id="{EA4EE98E-C8D2-A192-2043-6DA95D6C344C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2346960" y="1845733"/>
              <a:ext cx="7543801" cy="44811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Content Placeholder 2">
                <a:extLst>
                  <a:ext uri="{FF2B5EF4-FFF2-40B4-BE49-F238E27FC236}">
                    <a16:creationId xmlns:a16="http://schemas.microsoft.com/office/drawing/2014/main" id="{EA4EE98E-C8D2-A192-2043-6DA95D6C344C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2346960" y="1845733"/>
              <a:ext cx="7543801" cy="44811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42608-CC22-9F35-8881-9CA91081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8D0EAF-5E76-0315-C759-10FF22FAA2DB}"/>
                  </a:ext>
                </a:extLst>
              </p:cNvPr>
              <p:cNvSpPr txBox="1"/>
              <p:nvPr/>
            </p:nvSpPr>
            <p:spPr>
              <a:xfrm>
                <a:off x="7251941" y="3844944"/>
                <a:ext cx="2436088" cy="761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8D0EAF-5E76-0315-C759-10FF22FAA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941" y="3844944"/>
                <a:ext cx="2436088" cy="761683"/>
              </a:xfrm>
              <a:prstGeom prst="rect">
                <a:avLst/>
              </a:prstGeom>
              <a:blipFill>
                <a:blip r:embed="rId11"/>
                <a:stretch>
                  <a:fillRect r="-6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EA2BF5-4AF8-53C8-F1A6-F697154B73DA}"/>
              </a:ext>
            </a:extLst>
          </p:cNvPr>
          <p:cNvCxnSpPr>
            <a:cxnSpLocks/>
          </p:cNvCxnSpPr>
          <p:nvPr/>
        </p:nvCxnSpPr>
        <p:spPr>
          <a:xfrm>
            <a:off x="6220691" y="2862982"/>
            <a:ext cx="7850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C893DF-A9C3-C116-2802-075BECBD761D}"/>
                  </a:ext>
                </a:extLst>
              </p:cNvPr>
              <p:cNvSpPr txBox="1"/>
              <p:nvPr/>
            </p:nvSpPr>
            <p:spPr>
              <a:xfrm>
                <a:off x="7459932" y="2469372"/>
                <a:ext cx="1851148" cy="622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C893DF-A9C3-C116-2802-075BECB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932" y="2469372"/>
                <a:ext cx="1851148" cy="6224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71167B-1D93-C559-E2EA-628824330499}"/>
                  </a:ext>
                </a:extLst>
              </p:cNvPr>
              <p:cNvSpPr txBox="1"/>
              <p:nvPr/>
            </p:nvSpPr>
            <p:spPr>
              <a:xfrm>
                <a:off x="7404516" y="5509889"/>
                <a:ext cx="2152073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⟨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⟩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71167B-1D93-C559-E2EA-628824330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516" y="5509889"/>
                <a:ext cx="2152073" cy="5068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3421DF-EE40-6F11-3485-53D0EEB0CC33}"/>
              </a:ext>
            </a:extLst>
          </p:cNvPr>
          <p:cNvCxnSpPr>
            <a:cxnSpLocks/>
          </p:cNvCxnSpPr>
          <p:nvPr/>
        </p:nvCxnSpPr>
        <p:spPr>
          <a:xfrm>
            <a:off x="6220691" y="4349928"/>
            <a:ext cx="7850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72FCA1-C070-AFCA-4C98-B8968B00ED02}"/>
              </a:ext>
            </a:extLst>
          </p:cNvPr>
          <p:cNvCxnSpPr>
            <a:cxnSpLocks/>
          </p:cNvCxnSpPr>
          <p:nvPr/>
        </p:nvCxnSpPr>
        <p:spPr>
          <a:xfrm>
            <a:off x="6220691" y="5869308"/>
            <a:ext cx="7850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13970D-153A-4D2C-85B0-AA6424FCFF4D}"/>
              </a:ext>
            </a:extLst>
          </p:cNvPr>
          <p:cNvGrpSpPr/>
          <p:nvPr/>
        </p:nvGrpSpPr>
        <p:grpSpPr>
          <a:xfrm>
            <a:off x="7944457" y="1"/>
            <a:ext cx="2009775" cy="1737361"/>
            <a:chOff x="6420456" y="0"/>
            <a:chExt cx="2009775" cy="173736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0C2A72-5E25-FE15-235B-7E8DE83C9186}"/>
                </a:ext>
              </a:extLst>
            </p:cNvPr>
            <p:cNvGrpSpPr/>
            <p:nvPr/>
          </p:nvGrpSpPr>
          <p:grpSpPr>
            <a:xfrm>
              <a:off x="6420456" y="0"/>
              <a:ext cx="2009775" cy="1737361"/>
              <a:chOff x="6420456" y="0"/>
              <a:chExt cx="2009775" cy="1737361"/>
            </a:xfrm>
          </p:grpSpPr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07974940-80A1-9260-F068-6F1C7CC62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0456" y="0"/>
                <a:ext cx="2009775" cy="17373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8DD77F-3405-8D63-78C5-51E5AA59C90D}"/>
                  </a:ext>
                </a:extLst>
              </p:cNvPr>
              <p:cNvSpPr/>
              <p:nvPr/>
            </p:nvSpPr>
            <p:spPr>
              <a:xfrm>
                <a:off x="7013542" y="131976"/>
                <a:ext cx="886120" cy="933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762E76-A7C5-7C5D-59BB-446F20ECF00B}"/>
                  </a:ext>
                </a:extLst>
              </p:cNvPr>
              <p:cNvSpPr/>
              <p:nvPr/>
            </p:nvSpPr>
            <p:spPr>
              <a:xfrm>
                <a:off x="6994688" y="1487218"/>
                <a:ext cx="886120" cy="134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207FC2-B79C-1560-4514-CAD9B42C4A3E}"/>
                </a:ext>
              </a:extLst>
            </p:cNvPr>
            <p:cNvSpPr txBox="1"/>
            <p:nvPr/>
          </p:nvSpPr>
          <p:spPr>
            <a:xfrm>
              <a:off x="7541443" y="641021"/>
              <a:ext cx="3582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q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32ECDA4-B6DE-88F1-7458-24A4E239FEEA}"/>
                    </a:ext>
                  </a:extLst>
                </p:cNvPr>
                <p:cNvSpPr txBox="1"/>
                <p:nvPr/>
              </p:nvSpPr>
              <p:spPr>
                <a:xfrm>
                  <a:off x="6693031" y="182907"/>
                  <a:ext cx="2073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32ECDA4-B6DE-88F1-7458-24A4E239FE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3031" y="182907"/>
                  <a:ext cx="207390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47059"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73E3B99-D5B1-E737-6E2C-023345DB26CE}"/>
                    </a:ext>
                  </a:extLst>
                </p:cNvPr>
                <p:cNvSpPr txBox="1"/>
                <p:nvPr/>
              </p:nvSpPr>
              <p:spPr>
                <a:xfrm>
                  <a:off x="7918931" y="153727"/>
                  <a:ext cx="2073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73E3B99-D5B1-E737-6E2C-023345DB26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8931" y="153727"/>
                  <a:ext cx="207390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50000"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A5EF562-CFBE-A01F-07AB-12693F678992}"/>
                    </a:ext>
                  </a:extLst>
                </p:cNvPr>
                <p:cNvSpPr txBox="1"/>
                <p:nvPr/>
              </p:nvSpPr>
              <p:spPr>
                <a:xfrm>
                  <a:off x="6900421" y="1395414"/>
                  <a:ext cx="1839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A5EF562-CFBE-A01F-07AB-12693F6789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0421" y="1395414"/>
                  <a:ext cx="18396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3333" r="-3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9A6D5A3-08A5-A12E-85CB-8E6D011FAEB8}"/>
                    </a:ext>
                  </a:extLst>
                </p:cNvPr>
                <p:cNvSpPr txBox="1"/>
                <p:nvPr/>
              </p:nvSpPr>
              <p:spPr>
                <a:xfrm>
                  <a:off x="7807682" y="1385829"/>
                  <a:ext cx="1839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9A6D5A3-08A5-A12E-85CB-8E6D011FAE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7682" y="1385829"/>
                  <a:ext cx="18396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33333" r="-30000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02464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9E37-21DB-B958-9F48-EBF3A6CE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2943026-9969-C282-9786-CCBBD0806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904148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CF045-60C5-7164-E4D7-B4D8FB17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39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8331D47-DE7A-4F51-9D59-FD68F3BDD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DEDC60-6312-4214-B219-E46479D7E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2A1B31-DB63-435D-93E6-9712CDF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D447334-7A13-4AAB-B92F-9B3990794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0859B2-E631-44CD-80CE-0B9E3CAA7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5794744"/>
            <a:ext cx="12188952" cy="1063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A82DC5-D47B-686D-20F1-83CE2B7C5D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16218" y="5673852"/>
                <a:ext cx="10058400" cy="822960"/>
              </a:xfr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</a:rPr>
                  <a:t>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A82DC5-D47B-686D-20F1-83CE2B7C5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16218" y="5673852"/>
                <a:ext cx="10058400" cy="822960"/>
              </a:xfrm>
              <a:blipFill>
                <a:blip r:embed="rId2"/>
                <a:stretch>
                  <a:fillRect l="-1818" b="-2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2DC24F4-0C65-9FFD-B3DA-2E290B359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99" y="123170"/>
            <a:ext cx="5855486" cy="552483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30B6DB-1B88-4062-A0B5-6360AA020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7"/>
            <a:ext cx="86086" cy="4181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8F7180C-D164-0F31-C359-D77A88E54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770" y="121097"/>
            <a:ext cx="5836854" cy="551481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E79B4B5-4912-4114-A02C-CE476EEE9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43" y="5730735"/>
            <a:ext cx="12282147" cy="64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4C711-8A8A-872E-1AF8-4A3BBFFF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E00F6-4E15-8B58-2B67-1957C090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A959AB-9B9C-422B-42F1-322204B2A1B6}"/>
                  </a:ext>
                </a:extLst>
              </p:cNvPr>
              <p:cNvSpPr txBox="1"/>
              <p:nvPr/>
            </p:nvSpPr>
            <p:spPr>
              <a:xfrm>
                <a:off x="7913424" y="5946253"/>
                <a:ext cx="2720329" cy="49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bg1">
                        <a:lumMod val="85000"/>
                      </a:schemeClr>
                    </a:solidFill>
                  </a:rPr>
                  <a:t>Valid fo</a:t>
                </a:r>
                <a:r>
                  <a:rPr lang="en-US" sz="2400" dirty="0">
                    <a:solidFill>
                      <a:schemeClr val="bg1">
                        <a:lumMod val="85000"/>
                      </a:schemeClr>
                    </a:solidFill>
                  </a:rPr>
                  <a:t>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A959AB-9B9C-422B-42F1-322204B2A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424" y="5946253"/>
                <a:ext cx="2720329" cy="494559"/>
              </a:xfrm>
              <a:prstGeom prst="rect">
                <a:avLst/>
              </a:prstGeom>
              <a:blipFill>
                <a:blip r:embed="rId5"/>
                <a:stretch>
                  <a:fillRect l="-3363" t="-853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42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5B58-1561-84BF-9663-62AB1457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Light Dark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FD215-6403-39AB-01AA-04A8D0F67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Well motivated theoretically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Sterile neutrinos, asymmetric dark matter, axion-like particles, dark sectors,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Well motivated experimentally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Builds off WIMP searches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Technology like SQUIDs and TES promise improved noise reduction and low energy thresholds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Many exciting methods to detect dark matter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Scintillation, electron recoil, phonon excitations, the Migdal effect, etc.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09646-9E03-3CA0-2961-2BA01F95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B2DB-81D6-0E25-0ABA-9AB50D7C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485F8B-7F62-23A0-CACE-6F0D3BDFF3E5}"/>
              </a:ext>
            </a:extLst>
          </p:cNvPr>
          <p:cNvSpPr/>
          <p:nvPr/>
        </p:nvSpPr>
        <p:spPr>
          <a:xfrm>
            <a:off x="2613802" y="4011283"/>
            <a:ext cx="1449240" cy="391960"/>
          </a:xfrm>
          <a:prstGeom prst="ellipse">
            <a:avLst/>
          </a:prstGeom>
          <a:noFill/>
          <a:ln w="38100">
            <a:solidFill>
              <a:srgbClr val="7030A0">
                <a:alpha val="65882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6DF8C-23CB-50AA-0DE5-38FE4CF0044F}"/>
              </a:ext>
            </a:extLst>
          </p:cNvPr>
          <p:cNvSpPr txBox="1"/>
          <p:nvPr/>
        </p:nvSpPr>
        <p:spPr>
          <a:xfrm>
            <a:off x="1586291" y="4766836"/>
            <a:ext cx="1855649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Part 1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arXiv:2506.19905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5FDF46-A66D-6ABB-0229-21597D316243}"/>
              </a:ext>
            </a:extLst>
          </p:cNvPr>
          <p:cNvSpPr/>
          <p:nvPr/>
        </p:nvSpPr>
        <p:spPr>
          <a:xfrm>
            <a:off x="4063042" y="4015762"/>
            <a:ext cx="1923690" cy="391960"/>
          </a:xfrm>
          <a:prstGeom prst="ellipse">
            <a:avLst/>
          </a:prstGeom>
          <a:noFill/>
          <a:ln w="38100">
            <a:solidFill>
              <a:schemeClr val="accent5">
                <a:alpha val="658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AC216-B7B0-C594-D33E-CADA63B0E71C}"/>
              </a:ext>
            </a:extLst>
          </p:cNvPr>
          <p:cNvSpPr txBox="1"/>
          <p:nvPr/>
        </p:nvSpPr>
        <p:spPr>
          <a:xfrm>
            <a:off x="5294031" y="4771891"/>
            <a:ext cx="1923690" cy="646331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Part 2 arXiv:2506.11191</a:t>
            </a:r>
          </a:p>
        </p:txBody>
      </p:sp>
    </p:spTree>
    <p:extLst>
      <p:ext uri="{BB962C8B-B14F-4D97-AF65-F5344CB8AC3E}">
        <p14:creationId xmlns:p14="http://schemas.microsoft.com/office/powerpoint/2010/main" val="41480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51C69-D577-B491-2E7F-88130D853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633906-CA45-D670-8ED4-DB346FA25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DAA4B-EDA0-35E3-618C-C0DF988E1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1D48CC-24BC-C49A-9FF4-271A250B1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8B8163-8B5C-F228-3A17-BC171BCAF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160FED-3EC8-17D1-2CEF-61BF35745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5794744"/>
            <a:ext cx="12188952" cy="1063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230E85-1D21-3C61-A52A-16C1ED0AAA6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16218" y="5673852"/>
                <a:ext cx="10058400" cy="822960"/>
              </a:xfr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</a:rPr>
                  <a:t>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230E85-1D21-3C61-A52A-16C1ED0AAA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16218" y="5673852"/>
                <a:ext cx="10058400" cy="822960"/>
              </a:xfrm>
              <a:blipFill>
                <a:blip r:embed="rId2"/>
                <a:stretch>
                  <a:fillRect l="-1818" b="-2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FC7E463-6D08-5A95-EF6D-84841B07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69" y="122113"/>
            <a:ext cx="5754746" cy="55269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A6415B-A08F-42F2-726B-844219639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7"/>
            <a:ext cx="86086" cy="4181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180726-64A8-4479-CE2D-B443CEC26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770" y="121097"/>
            <a:ext cx="5836854" cy="551481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057C4A3-61BD-0DA9-1CB4-00E5817A3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43" y="5730735"/>
            <a:ext cx="12282147" cy="64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B77C0-27F7-0567-6F38-914590C1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0A85B-58ED-F180-6B8C-B3055816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02D792-41D8-1FEC-F50B-55ED8E8C8918}"/>
                  </a:ext>
                </a:extLst>
              </p:cNvPr>
              <p:cNvSpPr txBox="1"/>
              <p:nvPr/>
            </p:nvSpPr>
            <p:spPr>
              <a:xfrm>
                <a:off x="7454853" y="5946145"/>
                <a:ext cx="2108272" cy="645177"/>
              </a:xfrm>
              <a:prstGeom prst="rect">
                <a:avLst/>
              </a:prstGeom>
              <a:noFill/>
              <a:ln w="28575">
                <a:solidFill>
                  <a:srgbClr val="EFF6FB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EFF6F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EFF6FB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EFF6F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EFF6FB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EFF6FB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l-GR" dirty="0">
                          <a:solidFill>
                            <a:srgbClr val="EFF6FB"/>
                          </a:solidFill>
                        </a:rPr>
                        <m:t>≲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EFF6FB"/>
                          </a:solidFill>
                        </a:rPr>
                        <m:t> 1.1 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EFF6F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EFF6FB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EFF6F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rgbClr val="EFF6FB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rgbClr val="EFF6FB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EFF6FB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02D792-41D8-1FEC-F50B-55ED8E8C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853" y="5946145"/>
                <a:ext cx="2108272" cy="645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EFF6F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36825F5-6260-D01D-6402-67725A98BA24}"/>
              </a:ext>
            </a:extLst>
          </p:cNvPr>
          <p:cNvSpPr txBox="1"/>
          <p:nvPr/>
        </p:nvSpPr>
        <p:spPr>
          <a:xfrm>
            <a:off x="9734308" y="5967640"/>
            <a:ext cx="1440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FF6FB"/>
                </a:solidFill>
              </a:rPr>
              <a:t>2006.12515</a:t>
            </a:r>
          </a:p>
        </p:txBody>
      </p:sp>
    </p:spTree>
    <p:extLst>
      <p:ext uri="{BB962C8B-B14F-4D97-AF65-F5344CB8AC3E}">
        <p14:creationId xmlns:p14="http://schemas.microsoft.com/office/powerpoint/2010/main" val="1521588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34024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6019D191-24F2-717C-22DF-39537BBFCA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1" y="2653800"/>
                <a:ext cx="2614302" cy="2312885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 Most optimistic reach curves: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900" dirty="0">
                  <a:solidFill>
                    <a:srgbClr val="FFFF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900" dirty="0">
                  <a:solidFill>
                    <a:srgbClr val="FFFF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Cliff occurs at the constraint from HB stars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 Left: SIDM 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9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</a:rPr>
                  <a:t> 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9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rgbClr val="FFFF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5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6019D191-24F2-717C-22DF-39537BBFCA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1" y="2653800"/>
                <a:ext cx="2614302" cy="2312885"/>
              </a:xfrm>
              <a:blipFill>
                <a:blip r:embed="rId2"/>
                <a:stretch>
                  <a:fillRect l="-5128" t="-3421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F9DB1FE5-9D46-433B-99D1-2F1B8DC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210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50">
            <a:extLst>
              <a:ext uri="{FF2B5EF4-FFF2-40B4-BE49-F238E27FC236}">
                <a16:creationId xmlns:a16="http://schemas.microsoft.com/office/drawing/2014/main" id="{ED4C4C66-FE2D-CFD6-166F-AD85F37EA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297" y="467370"/>
            <a:ext cx="8501760" cy="599241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F8892-998F-61D7-DBD5-0377C969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9445" y="6459785"/>
            <a:ext cx="375724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Bethany Suter, DM Direct Detection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11877-102D-C0F6-1193-B968D808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51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AE04F-23FA-A074-FF5C-44CF256A50B5}"/>
              </a:ext>
            </a:extLst>
          </p:cNvPr>
          <p:cNvSpPr txBox="1"/>
          <p:nvPr/>
        </p:nvSpPr>
        <p:spPr>
          <a:xfrm>
            <a:off x="106833" y="1616977"/>
            <a:ext cx="261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F0208-7EF1-9ED8-8738-C557E19766A0}"/>
              </a:ext>
            </a:extLst>
          </p:cNvPr>
          <p:cNvSpPr txBox="1"/>
          <p:nvPr/>
        </p:nvSpPr>
        <p:spPr>
          <a:xfrm>
            <a:off x="447319" y="5172512"/>
            <a:ext cx="2614303" cy="1077218"/>
          </a:xfrm>
          <a:prstGeom prst="rect">
            <a:avLst/>
          </a:prstGeom>
          <a:noFill/>
          <a:ln w="28575">
            <a:solidFill>
              <a:srgbClr val="F2F2F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Cross sections needed for 3 events/kg-year rate for GaAs &amp; sapphire using several threshold energies</a:t>
            </a:r>
          </a:p>
        </p:txBody>
      </p:sp>
    </p:spTree>
    <p:extLst>
      <p:ext uri="{BB962C8B-B14F-4D97-AF65-F5344CB8AC3E}">
        <p14:creationId xmlns:p14="http://schemas.microsoft.com/office/powerpoint/2010/main" val="2312708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7CE89-6631-B617-5AC1-293138AF6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04C50F4-1D2B-ABF4-E6B0-AAC4203CF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B845B1-128C-AAB4-9635-4E1ADBCA4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34024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00F9AB7-1384-90A9-347E-61D9F17E11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1" y="2653801"/>
                <a:ext cx="2614302" cy="231288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Potential reach for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</a:rPr>
                  <a:t> is always worse than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</a:rPr>
                  <a:t> – momentum suppressed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900" dirty="0">
                  <a:solidFill>
                    <a:srgbClr val="FFFF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Cliff occurs at the constraint from HB stars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rgbClr val="FFFFFF"/>
                    </a:solidFill>
                  </a:rPr>
                  <a:t> Left: SIDM 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9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</a:rPr>
                  <a:t> 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900" dirty="0">
                  <a:solidFill>
                    <a:srgbClr val="FFFFFF"/>
                  </a:solidFill>
                </a:endParaRPr>
              </a:p>
              <a:p>
                <a:endParaRPr lang="en-US" sz="15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00F9AB7-1384-90A9-347E-61D9F17E11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1" y="2653801"/>
                <a:ext cx="2614302" cy="2312884"/>
              </a:xfrm>
              <a:blipFill>
                <a:blip r:embed="rId2"/>
                <a:stretch>
                  <a:fillRect l="-5128" t="-4211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1397D47-48CF-840B-526D-84C26682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210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50">
            <a:extLst>
              <a:ext uri="{FF2B5EF4-FFF2-40B4-BE49-F238E27FC236}">
                <a16:creationId xmlns:a16="http://schemas.microsoft.com/office/drawing/2014/main" id="{07724F3D-2FBC-CC12-9892-F30EC4D6B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3788" y="467370"/>
            <a:ext cx="8494778" cy="599241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946AF-D290-BC38-3A5E-B9201414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9445" y="6459785"/>
            <a:ext cx="375724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Bethany Suter, DM Direct Detection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24AE9-F3B2-49C8-E614-B5C56FD9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0BC442-574D-CE6C-3473-C226579C47FA}"/>
              </a:ext>
            </a:extLst>
          </p:cNvPr>
          <p:cNvSpPr txBox="1"/>
          <p:nvPr/>
        </p:nvSpPr>
        <p:spPr>
          <a:xfrm>
            <a:off x="106833" y="1616977"/>
            <a:ext cx="261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176A-BF1B-87D8-DDD8-0800F1919ABF}"/>
              </a:ext>
            </a:extLst>
          </p:cNvPr>
          <p:cNvSpPr txBox="1"/>
          <p:nvPr/>
        </p:nvSpPr>
        <p:spPr>
          <a:xfrm>
            <a:off x="447319" y="5172512"/>
            <a:ext cx="2614303" cy="1077218"/>
          </a:xfrm>
          <a:prstGeom prst="rect">
            <a:avLst/>
          </a:prstGeom>
          <a:noFill/>
          <a:ln w="28575">
            <a:solidFill>
              <a:srgbClr val="F2F2F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Cross sections needed for 3 events/kg-year rate for GaAs &amp; sapphire using several threshold energies</a:t>
            </a:r>
          </a:p>
        </p:txBody>
      </p:sp>
    </p:spTree>
    <p:extLst>
      <p:ext uri="{BB962C8B-B14F-4D97-AF65-F5344CB8AC3E}">
        <p14:creationId xmlns:p14="http://schemas.microsoft.com/office/powerpoint/2010/main" val="1831541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A83899-3EDF-1846-B61C-7991C649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1524CD-8C3D-C41C-B800-B7DC176F7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7F1013-BCB2-A30F-7A2A-98E001638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11ECC4-AD64-40AC-1D03-43691E741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9DB9950-9E25-7D06-974A-183322B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C14056-922E-2818-61B9-DF8C982B2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5794744"/>
            <a:ext cx="12188952" cy="1063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443F52-5A8E-F6E1-1CD3-96841F10F2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16218" y="5673852"/>
                <a:ext cx="10058400" cy="822960"/>
              </a:xfr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</a:rPr>
                  <a:t>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443F52-5A8E-F6E1-1CD3-96841F10F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16218" y="5673852"/>
                <a:ext cx="10058400" cy="822960"/>
              </a:xfrm>
              <a:blipFill>
                <a:blip r:embed="rId2"/>
                <a:stretch>
                  <a:fillRect l="-1818" b="-2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251EC223-7AC7-BCAE-141B-B86FADEE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7"/>
            <a:ext cx="86086" cy="4181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FC02B4-1A71-682B-A21B-91F36063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43" y="5730735"/>
            <a:ext cx="12282147" cy="64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CCC48-0DC4-47EA-F6BE-D6CAF91F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E3222-B2E0-EAF1-EA50-BDAE0F9A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80C1F0-D0EC-5E8F-3A06-A43F404A8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622" y="103159"/>
            <a:ext cx="7366571" cy="5524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FB3DC6-6E31-B4B7-6D45-BFF33764E992}"/>
                  </a:ext>
                </a:extLst>
              </p:cNvPr>
              <p:cNvSpPr txBox="1"/>
              <p:nvPr/>
            </p:nvSpPr>
            <p:spPr>
              <a:xfrm>
                <a:off x="7913424" y="5946253"/>
                <a:ext cx="27203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bg1">
                        <a:lumMod val="85000"/>
                      </a:schemeClr>
                    </a:solidFill>
                  </a:rPr>
                  <a:t>Valid fo</a:t>
                </a:r>
                <a:r>
                  <a:rPr lang="en-US" sz="2400" dirty="0">
                    <a:solidFill>
                      <a:schemeClr val="bg1">
                        <a:lumMod val="85000"/>
                      </a:schemeClr>
                    </a:solidFill>
                  </a:rPr>
                  <a:t>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FB3DC6-6E31-B4B7-6D45-BFF33764E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424" y="5946253"/>
                <a:ext cx="2720329" cy="461665"/>
              </a:xfrm>
              <a:prstGeom prst="rect">
                <a:avLst/>
              </a:prstGeom>
              <a:blipFill>
                <a:blip r:embed="rId4"/>
                <a:stretch>
                  <a:fillRect l="-336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0FBCB80-74D3-E018-C385-B81442A90F5F}"/>
              </a:ext>
            </a:extLst>
          </p:cNvPr>
          <p:cNvSpPr txBox="1"/>
          <p:nvPr/>
        </p:nvSpPr>
        <p:spPr>
          <a:xfrm>
            <a:off x="9575364" y="2298317"/>
            <a:ext cx="2265924" cy="10772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The star denotes the optimal choice of mediator mass to reduce the constraint.</a:t>
            </a:r>
          </a:p>
        </p:txBody>
      </p:sp>
    </p:spTree>
    <p:extLst>
      <p:ext uri="{BB962C8B-B14F-4D97-AF65-F5344CB8AC3E}">
        <p14:creationId xmlns:p14="http://schemas.microsoft.com/office/powerpoint/2010/main" val="2666733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95996D-4320-7504-604B-F4B789317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000ABA0-99C1-89A6-FB35-27EDF67DF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06C9B-8B76-F5B2-348F-E2AD24E8F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34024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B83964F0-8121-2EBB-BEF6-1CF62ADFA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1" y="2653800"/>
                <a:ext cx="2614302" cy="3335519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FFFFFF"/>
                    </a:solidFill>
                  </a:rPr>
                  <a:t>A’ – axial vector case; often considered </a:t>
                </a:r>
                <a:r>
                  <a:rPr lang="en-US" sz="1800" i="1" dirty="0">
                    <a:solidFill>
                      <a:srgbClr val="FFFFFF"/>
                    </a:solidFill>
                  </a:rPr>
                  <a:t>the </a:t>
                </a:r>
                <a:r>
                  <a:rPr lang="en-US" sz="1800" dirty="0">
                    <a:solidFill>
                      <a:srgbClr val="FFFFFF"/>
                    </a:solidFill>
                  </a:rPr>
                  <a:t>SD case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a:rPr lang="en-US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1800" dirty="0">
                  <a:solidFill>
                    <a:srgbClr val="FFFF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endParaRPr lang="en-US" sz="1800" b="0" dirty="0">
                  <a:solidFill>
                    <a:srgbClr val="FFFFFF"/>
                  </a:solidFill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FFFFFF"/>
                    </a:solidFill>
                  </a:rPr>
                  <a:t>Theoretical consistency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FFFFFF"/>
                    </a:solidFill>
                  </a:rPr>
                  <a:t>SIDM constraints are superseded</a:t>
                </a: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B83964F0-8121-2EBB-BEF6-1CF62ADFA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1" y="2653800"/>
                <a:ext cx="2614302" cy="3335519"/>
              </a:xfrm>
              <a:blipFill>
                <a:blip r:embed="rId2"/>
                <a:stretch>
                  <a:fillRect l="-5128" t="-1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54D5716-4DA3-329E-1DB3-29439A72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210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50">
            <a:extLst>
              <a:ext uri="{FF2B5EF4-FFF2-40B4-BE49-F238E27FC236}">
                <a16:creationId xmlns:a16="http://schemas.microsoft.com/office/drawing/2014/main" id="{A6EAB7CC-D269-DF35-2277-51B64D4E0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1987" y="530357"/>
            <a:ext cx="7777300" cy="579728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95F9E-78FE-8A95-D987-E44E90898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9445" y="6459785"/>
            <a:ext cx="375724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Bethany Suter, DM Direct Detection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3AFE-7E18-14B4-AC06-307B220E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53FE4-E27B-149A-F342-A598A676AA93}"/>
              </a:ext>
            </a:extLst>
          </p:cNvPr>
          <p:cNvSpPr txBox="1"/>
          <p:nvPr/>
        </p:nvSpPr>
        <p:spPr>
          <a:xfrm>
            <a:off x="106833" y="1616977"/>
            <a:ext cx="261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A13F7-34CF-F59F-18EE-E5ABD7D2A8FB}"/>
              </a:ext>
            </a:extLst>
          </p:cNvPr>
          <p:cNvSpPr txBox="1"/>
          <p:nvPr/>
        </p:nvSpPr>
        <p:spPr>
          <a:xfrm>
            <a:off x="447319" y="5172512"/>
            <a:ext cx="2614303" cy="1077218"/>
          </a:xfrm>
          <a:prstGeom prst="rect">
            <a:avLst/>
          </a:prstGeom>
          <a:noFill/>
          <a:ln w="28575">
            <a:solidFill>
              <a:srgbClr val="F2F2F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Cross sections needed for 3 events/kg-year rate for GaAs &amp; sapphire using several threshold energies</a:t>
            </a:r>
          </a:p>
        </p:txBody>
      </p:sp>
    </p:spTree>
    <p:extLst>
      <p:ext uri="{BB962C8B-B14F-4D97-AF65-F5344CB8AC3E}">
        <p14:creationId xmlns:p14="http://schemas.microsoft.com/office/powerpoint/2010/main" val="4065944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B349F1-5512-C0CE-CFBE-C256801FE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19003-2944-F5EF-340A-4779A3BA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Conclusions: Part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AF94B-57B3-F0E6-CFE0-66D87305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28C7F8E-1F85-41FA-B9F9-6C3D0D5A17E3}" type="slidenum">
              <a:rPr lang="en-US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3FC2E2A-1C84-3F5B-2987-68DB8B0D88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81193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49462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754F2-E953-8CE3-2FEB-D60372B9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69F804-A677-4B75-95F4-A5E4426FB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BC8EB-097E-71F2-5EB2-16365E34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2017" y="6459785"/>
            <a:ext cx="5105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2"/>
                </a:solidFill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0DEA5-FA9C-87D2-06A6-F65ABA7C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56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0C77859-62A2-8842-17D3-A84BD86F32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085044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69406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10AF5-B263-DD8E-B36B-B11D9EFD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6A6150"/>
                </a:solidFill>
              </a:rPr>
              <a:t>Questions?</a:t>
            </a:r>
          </a:p>
        </p:txBody>
      </p:sp>
      <p:pic>
        <p:nvPicPr>
          <p:cNvPr id="7" name="Picture 6" descr="Question marks in a line and one question mark is lit">
            <a:extLst>
              <a:ext uri="{FF2B5EF4-FFF2-40B4-BE49-F238E27FC236}">
                <a16:creationId xmlns:a16="http://schemas.microsoft.com/office/drawing/2014/main" id="{AD4B6002-9481-D93E-FC45-9077390B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4" r="49899" b="-1"/>
          <a:stretch/>
        </p:blipFill>
        <p:spPr>
          <a:xfrm>
            <a:off x="-1" y="10"/>
            <a:ext cx="4635315" cy="6857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34FDE-31B4-46B0-1DEA-E6EFD69D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9753" y="6459785"/>
            <a:ext cx="4635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6A31A-5662-4E1A-CF81-2644AC25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896" y="6459785"/>
            <a:ext cx="11805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77E4883-5333-4595-A4B4-DA8F74816946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 defTabSz="914400">
                <a:spcAft>
                  <a:spcPts val="600"/>
                </a:spcAft>
              </a:pPr>
              <a:t>57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43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3C5F4-9888-1447-FAB3-0240C7FF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787B8-00B9-BDB4-C2E2-8D4A7E0F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32F8D-C247-7C24-DA3A-BE3624E7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77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7FBA-FF22-AE61-76C5-A4A9C17E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DFT (GPAW) and Mermin Oscillators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73868-F006-8821-B59D-1B0B3524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47D33-27AE-EFE1-8648-5C46F6E2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09ACC-D523-98DD-53E2-B6FA57B07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42" y="1845734"/>
            <a:ext cx="9667875" cy="4267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B88845-92D8-C875-AD81-21C4FD0903BE}"/>
              </a:ext>
            </a:extLst>
          </p:cNvPr>
          <p:cNvSpPr txBox="1"/>
          <p:nvPr/>
        </p:nvSpPr>
        <p:spPr>
          <a:xfrm>
            <a:off x="10153291" y="5978855"/>
            <a:ext cx="1504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arXiv:2101.08275</a:t>
            </a:r>
          </a:p>
        </p:txBody>
      </p:sp>
    </p:spTree>
    <p:extLst>
      <p:ext uri="{BB962C8B-B14F-4D97-AF65-F5344CB8AC3E}">
        <p14:creationId xmlns:p14="http://schemas.microsoft.com/office/powerpoint/2010/main" val="344222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E1FFC-BFAC-7711-FC8C-80459D5A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First High-Throughput Search for Dark Matter Detector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25E84-B131-D3BB-2A3C-3135B6E8C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cap="all" spc="200">
                <a:solidFill>
                  <a:schemeClr val="tx2"/>
                </a:solidFill>
                <a:latin typeface="+mj-lt"/>
              </a:rPr>
              <a:t>With Y. Hochberg, B. Lehmann, R. Ovadia, S. Griffin, R.X. Yang, &amp; W. Zhao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90629-CAED-84DA-36AA-BF5F7599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588" y="6553690"/>
            <a:ext cx="5053698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EF94C-1B28-6F2E-0C8D-50AE2C4D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5314" y="6553690"/>
            <a:ext cx="112848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327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F00AEE-431D-494F-88C1-EC58DFF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AB6AAC-029F-41DE-BE2F-A9D439D2C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CAA1E7-B772-4FC1-9062-39237998D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0306D92-064B-46F2-8CB4-0D4372D99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9715F9-A71A-494D-A04D-C796CBEE5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C40D9-FBDE-9CD9-9B9C-0690F8AC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Current Experimental Constraints and Projections</a:t>
            </a:r>
          </a:p>
        </p:txBody>
      </p:sp>
      <p:pic>
        <p:nvPicPr>
          <p:cNvPr id="9" name="Picture 8" descr="A graph of different colors and lines&#10;&#10;AI-generated content may be incorrect.">
            <a:extLst>
              <a:ext uri="{FF2B5EF4-FFF2-40B4-BE49-F238E27FC236}">
                <a16:creationId xmlns:a16="http://schemas.microsoft.com/office/drawing/2014/main" id="{84AEE9D6-1042-9F37-3BD9-CD3C3A11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155" y="1358109"/>
            <a:ext cx="3678219" cy="274946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ED2B483-234C-4150-B8F6-A25DF2EA9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2" y="1201350"/>
            <a:ext cx="64008" cy="3108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5C18B1D7-543C-33A7-413A-7FC4704AB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" y="1447016"/>
            <a:ext cx="4046335" cy="24884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8BDED2-97F7-44E3-B726-617EADE2E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1214229"/>
            <a:ext cx="64008" cy="3108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26A585-F5E8-A684-A369-D81FB59D7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7572" y="1218182"/>
            <a:ext cx="4074618" cy="303558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DF00D81-F08A-499F-AA1E-89EC9E81F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8AB01-7626-5E5A-94A5-6AD706E6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BBFE8-09FA-E65E-066E-ACAEFCF8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7E4883-5333-4595-A4B4-DA8F74816946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5A7843-434A-4DF8-77FA-605C0CBEDCF0}"/>
                  </a:ext>
                </a:extLst>
              </p:cNvPr>
              <p:cNvSpPr txBox="1"/>
              <p:nvPr/>
            </p:nvSpPr>
            <p:spPr>
              <a:xfrm>
                <a:off x="477083" y="597190"/>
                <a:ext cx="33399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2"/>
                    </a:solidFill>
                  </a:rPr>
                  <a:t>DM-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 Absorption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5A7843-434A-4DF8-77FA-605C0CBED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83" y="597190"/>
                <a:ext cx="3339967" cy="523220"/>
              </a:xfrm>
              <a:prstGeom prst="rect">
                <a:avLst/>
              </a:prstGeom>
              <a:blipFill>
                <a:blip r:embed="rId5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F2CF85-2E12-D4F7-DE71-7A7861393AF4}"/>
                  </a:ext>
                </a:extLst>
              </p:cNvPr>
              <p:cNvSpPr txBox="1"/>
              <p:nvPr/>
            </p:nvSpPr>
            <p:spPr>
              <a:xfrm>
                <a:off x="4475434" y="591930"/>
                <a:ext cx="33399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2"/>
                    </a:solidFill>
                  </a:rPr>
                  <a:t>DM-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 Scattering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F2CF85-2E12-D4F7-DE71-7A7861393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434" y="591930"/>
                <a:ext cx="3339967" cy="523220"/>
              </a:xfrm>
              <a:prstGeom prst="rect">
                <a:avLst/>
              </a:prstGeom>
              <a:blipFill>
                <a:blip r:embed="rId6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9959CF-FB89-1F28-B2CE-A2CC8085C482}"/>
                  </a:ext>
                </a:extLst>
              </p:cNvPr>
              <p:cNvSpPr txBox="1"/>
              <p:nvPr/>
            </p:nvSpPr>
            <p:spPr>
              <a:xfrm>
                <a:off x="8508989" y="591930"/>
                <a:ext cx="33399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2"/>
                    </a:solidFill>
                  </a:rPr>
                  <a:t>DM-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 Scattering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9959CF-FB89-1F28-B2CE-A2CC8085C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989" y="591930"/>
                <a:ext cx="3339967" cy="523220"/>
              </a:xfrm>
              <a:prstGeom prst="rect">
                <a:avLst/>
              </a:prstGeom>
              <a:blipFill>
                <a:blip r:embed="rId7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E507046-AAC2-9917-3EB6-FBED0869F0BF}"/>
              </a:ext>
            </a:extLst>
          </p:cNvPr>
          <p:cNvSpPr txBox="1"/>
          <p:nvPr/>
        </p:nvSpPr>
        <p:spPr>
          <a:xfrm>
            <a:off x="1351003" y="4574987"/>
            <a:ext cx="1513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arXiv:1608.01994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258F3-9362-1509-91EF-5CFC97516E96}"/>
              </a:ext>
            </a:extLst>
          </p:cNvPr>
          <p:cNvSpPr txBox="1"/>
          <p:nvPr/>
        </p:nvSpPr>
        <p:spPr>
          <a:xfrm>
            <a:off x="5394312" y="4580228"/>
            <a:ext cx="1502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arXiv:2101.08263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5CF28E-7BAF-50CF-7023-AF23089EB41E}"/>
              </a:ext>
            </a:extLst>
          </p:cNvPr>
          <p:cNvSpPr txBox="1"/>
          <p:nvPr/>
        </p:nvSpPr>
        <p:spPr>
          <a:xfrm>
            <a:off x="8749264" y="4204777"/>
            <a:ext cx="29229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arXiv:2207.03764  arXiv:2303.14729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arXiv:2207.07640  arXiv:1702.07666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arXiv:1707.01632  arXiv:1611.01499</a:t>
            </a:r>
          </a:p>
        </p:txBody>
      </p:sp>
    </p:spTree>
    <p:extLst>
      <p:ext uri="{BB962C8B-B14F-4D97-AF65-F5344CB8AC3E}">
        <p14:creationId xmlns:p14="http://schemas.microsoft.com/office/powerpoint/2010/main" val="78010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B5C1-F58B-AF8A-ADF6-95ADC40E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Polar Materials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5230BE-6E91-CCAC-487F-145E1A9236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Gapped dispersion of optical phonons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Single or multiphonon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Anisotropic crystal structures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Daily modulation in rate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Low screening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Required: few free electrons, high polarizability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Gap for electronic excitations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1−10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𝑒𝑉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Kinetic mixing with dark photon couples to dipole moment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Easy to fabricate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5230BE-6E91-CCAC-487F-145E1A9236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39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85826-4117-DCE2-841C-80549DC3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BD40C-20AB-2686-4E66-545BB4F44EB3}"/>
              </a:ext>
            </a:extLst>
          </p:cNvPr>
          <p:cNvSpPr txBox="1"/>
          <p:nvPr/>
        </p:nvSpPr>
        <p:spPr>
          <a:xfrm>
            <a:off x="7415842" y="5746635"/>
            <a:ext cx="288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AAAAB+HelveticaNeue"/>
              </a:rPr>
              <a:t>S. Gri</a:t>
            </a:r>
            <a:r>
              <a:rPr lang="en-US" sz="1200" dirty="0">
                <a:solidFill>
                  <a:schemeClr val="accent1"/>
                </a:solidFill>
                <a:latin typeface="AAAAAD+HelveticaNeue"/>
              </a:rPr>
              <a:t>ffi</a:t>
            </a:r>
            <a:r>
              <a:rPr lang="en-US" sz="1200" dirty="0">
                <a:solidFill>
                  <a:schemeClr val="accent1"/>
                </a:solidFill>
                <a:latin typeface="AAAAAB+HelveticaNeue"/>
              </a:rPr>
              <a:t>n, S. </a:t>
            </a:r>
            <a:r>
              <a:rPr lang="en-US" sz="1200" dirty="0" err="1">
                <a:solidFill>
                  <a:schemeClr val="accent1"/>
                </a:solidFill>
                <a:latin typeface="AAAAAB+HelveticaNeue"/>
              </a:rPr>
              <a:t>Knapen</a:t>
            </a:r>
            <a:r>
              <a:rPr lang="en-US" sz="1200" dirty="0">
                <a:solidFill>
                  <a:schemeClr val="accent1"/>
                </a:solidFill>
                <a:latin typeface="AAAAAB+HelveticaNeue"/>
              </a:rPr>
              <a:t>, T. Lin, M. Pyle, K. Zurek: 1807.10291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59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1D31-CC9E-21A8-B332-D585F946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72A0E-1359-9AA2-574E-744030D81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39BA0-9476-458A-D562-35E951E5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62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1DD5554-7569-489A-DA29-DEAB48AFE980}"/>
              </a:ext>
            </a:extLst>
          </p:cNvPr>
          <p:cNvGraphicFramePr/>
          <p:nvPr/>
        </p:nvGraphicFramePr>
        <p:xfrm>
          <a:off x="1524001" y="1587260"/>
          <a:ext cx="9204385" cy="4872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7DCC84DB-9F6F-01DA-10E6-A6C0DCC331E8}"/>
              </a:ext>
            </a:extLst>
          </p:cNvPr>
          <p:cNvGrpSpPr/>
          <p:nvPr/>
        </p:nvGrpSpPr>
        <p:grpSpPr>
          <a:xfrm>
            <a:off x="6456935" y="2761619"/>
            <a:ext cx="3726612" cy="2604902"/>
            <a:chOff x="4932934" y="3131389"/>
            <a:chExt cx="3726612" cy="26049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F5EB5DE-90B0-742D-C6CE-D201387EBC02}"/>
                </a:ext>
              </a:extLst>
            </p:cNvPr>
            <p:cNvGrpSpPr/>
            <p:nvPr/>
          </p:nvGrpSpPr>
          <p:grpSpPr>
            <a:xfrm>
              <a:off x="4932934" y="3131389"/>
              <a:ext cx="3726612" cy="2604902"/>
              <a:chOff x="5149538" y="284671"/>
              <a:chExt cx="3726612" cy="260517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C328D95-778A-D023-BFE6-8339A7EF8D3F}"/>
                  </a:ext>
                </a:extLst>
              </p:cNvPr>
              <p:cNvSpPr/>
              <p:nvPr/>
            </p:nvSpPr>
            <p:spPr>
              <a:xfrm>
                <a:off x="5149538" y="284671"/>
                <a:ext cx="2424023" cy="2605178"/>
              </a:xfrm>
              <a:prstGeom prst="rect">
                <a:avLst/>
              </a:prstGeom>
              <a:solidFill>
                <a:srgbClr val="EDECF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46974FA-F69E-3B56-8403-50C157853072}"/>
                  </a:ext>
                </a:extLst>
              </p:cNvPr>
              <p:cNvSpPr/>
              <p:nvPr/>
            </p:nvSpPr>
            <p:spPr>
              <a:xfrm>
                <a:off x="7573561" y="284671"/>
                <a:ext cx="1302589" cy="2605178"/>
              </a:xfrm>
              <a:prstGeom prst="rect">
                <a:avLst/>
              </a:prstGeom>
              <a:solidFill>
                <a:srgbClr val="F9EDED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3FB9079-3AB9-F998-98A6-9155376C39B8}"/>
                  </a:ext>
                </a:extLst>
              </p:cNvPr>
              <p:cNvSpPr/>
              <p:nvPr/>
            </p:nvSpPr>
            <p:spPr>
              <a:xfrm>
                <a:off x="5149538" y="1233573"/>
                <a:ext cx="1923691" cy="1656276"/>
              </a:xfrm>
              <a:custGeom>
                <a:avLst/>
                <a:gdLst>
                  <a:gd name="connsiteX0" fmla="*/ 0 w 1846053"/>
                  <a:gd name="connsiteY0" fmla="*/ 1656276 h 1656276"/>
                  <a:gd name="connsiteX1" fmla="*/ 914400 w 1846053"/>
                  <a:gd name="connsiteY1" fmla="*/ 4 h 1656276"/>
                  <a:gd name="connsiteX2" fmla="*/ 1846053 w 1846053"/>
                  <a:gd name="connsiteY2" fmla="*/ 1639023 h 165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6053" h="1656276">
                    <a:moveTo>
                      <a:pt x="0" y="1656276"/>
                    </a:moveTo>
                    <a:cubicBezTo>
                      <a:pt x="303362" y="829577"/>
                      <a:pt x="606725" y="2879"/>
                      <a:pt x="914400" y="4"/>
                    </a:cubicBezTo>
                    <a:cubicBezTo>
                      <a:pt x="1222075" y="-2871"/>
                      <a:pt x="1687902" y="1360102"/>
                      <a:pt x="1846053" y="1639023"/>
                    </a:cubicBez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443583-496A-C2ED-CA96-4EA97D34B3C7}"/>
                </a:ext>
              </a:extLst>
            </p:cNvPr>
            <p:cNvCxnSpPr/>
            <p:nvPr/>
          </p:nvCxnSpPr>
          <p:spPr>
            <a:xfrm>
              <a:off x="7356957" y="3131389"/>
              <a:ext cx="0" cy="2604902"/>
            </a:xfrm>
            <a:prstGeom prst="line">
              <a:avLst/>
            </a:prstGeom>
            <a:ln w="19050">
              <a:solidFill>
                <a:srgbClr val="C46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88CDE2-E4F3-4D95-0262-B769D00178C6}"/>
                </a:ext>
              </a:extLst>
            </p:cNvPr>
            <p:cNvSpPr txBox="1"/>
            <p:nvPr/>
          </p:nvSpPr>
          <p:spPr>
            <a:xfrm>
              <a:off x="7356956" y="4152495"/>
              <a:ext cx="1302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C87070"/>
                  </a:solidFill>
                  <a:latin typeface="Constantia" panose="02030602050306030303" pitchFamily="18" charset="0"/>
                </a:rPr>
                <a:t>Impulse approximation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88EF18-FD7F-5FD0-1CC3-89E283B4FFA2}"/>
                </a:ext>
              </a:extLst>
            </p:cNvPr>
            <p:cNvSpPr txBox="1"/>
            <p:nvPr/>
          </p:nvSpPr>
          <p:spPr>
            <a:xfrm>
              <a:off x="4932934" y="3429000"/>
              <a:ext cx="2424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6766A8"/>
                  </a:solidFill>
                  <a:latin typeface="Century" panose="02040604050505020304" pitchFamily="18" charset="0"/>
                </a:rPr>
                <a:t>n-</a:t>
              </a:r>
              <a:r>
                <a:rPr lang="en-US" sz="1000" dirty="0" err="1">
                  <a:solidFill>
                    <a:srgbClr val="6766A8"/>
                  </a:solidFill>
                  <a:latin typeface="Century" panose="02040604050505020304" pitchFamily="18" charset="0"/>
                </a:rPr>
                <a:t>ph</a:t>
              </a:r>
              <a:r>
                <a:rPr lang="en-US" sz="1000" dirty="0">
                  <a:solidFill>
                    <a:srgbClr val="6766A8"/>
                  </a:solidFill>
                  <a:latin typeface="Century" panose="02040604050505020304" pitchFamily="18" charset="0"/>
                </a:rPr>
                <a:t> expansion </a:t>
              </a:r>
            </a:p>
            <a:p>
              <a:pPr algn="ctr"/>
              <a:r>
                <a:rPr lang="en-US" sz="1000" dirty="0">
                  <a:solidFill>
                    <a:srgbClr val="6766A8"/>
                  </a:solidFill>
                  <a:latin typeface="Century" panose="02040604050505020304" pitchFamily="18" charset="0"/>
                </a:rPr>
                <a:t>(no approximation)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B41F6C-2B59-E898-B084-3D9281C57B9E}"/>
                    </a:ext>
                  </a:extLst>
                </p:cNvPr>
                <p:cNvSpPr txBox="1"/>
                <p:nvPr/>
              </p:nvSpPr>
              <p:spPr>
                <a:xfrm rot="18556821">
                  <a:off x="7409318" y="3463627"/>
                  <a:ext cx="822962" cy="427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i="1">
                            <a:solidFill>
                              <a:srgbClr val="7D7876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1000" i="1">
                            <a:solidFill>
                              <a:srgbClr val="7D787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000" i="1">
                                <a:solidFill>
                                  <a:srgbClr val="7D787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000" i="1">
                                    <a:solidFill>
                                      <a:srgbClr val="7D787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000" i="1">
                                    <a:solidFill>
                                      <a:srgbClr val="7D7876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1000" i="1">
                                    <a:solidFill>
                                      <a:srgbClr val="7D787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000" i="1">
                                <a:solidFill>
                                  <a:srgbClr val="7D787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000" i="1">
                                    <a:solidFill>
                                      <a:srgbClr val="7D787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00" i="1">
                                    <a:solidFill>
                                      <a:srgbClr val="7D7876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000" i="1">
                                    <a:solidFill>
                                      <a:srgbClr val="7D7876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000" dirty="0">
                    <a:solidFill>
                      <a:srgbClr val="7D7876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EB41F6C-2B59-E898-B084-3D9281C57B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556821">
                  <a:off x="7409318" y="3463627"/>
                  <a:ext cx="822962" cy="4271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28A7ABF-BA64-1BC2-EFC9-137E2DB318DD}"/>
                </a:ext>
              </a:extLst>
            </p:cNvPr>
            <p:cNvSpPr txBox="1"/>
            <p:nvPr/>
          </p:nvSpPr>
          <p:spPr>
            <a:xfrm rot="17582380">
              <a:off x="4914472" y="4687601"/>
              <a:ext cx="10524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7D7876"/>
                  </a:solidFill>
                  <a:latin typeface="Century" panose="02040604050505020304" pitchFamily="18" charset="0"/>
                </a:rPr>
                <a:t>DM phase space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0A0C8D2-2F2C-50E0-749D-A0F74F426A7F}"/>
                    </a:ext>
                  </a:extLst>
                </p:cNvPr>
                <p:cNvSpPr txBox="1"/>
                <p:nvPr/>
              </p:nvSpPr>
              <p:spPr>
                <a:xfrm rot="1077897">
                  <a:off x="5038748" y="5072692"/>
                  <a:ext cx="3019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solidFill>
                              <a:srgbClr val="7D7876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1400" dirty="0">
                    <a:solidFill>
                      <a:srgbClr val="7D7876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0A0C8D2-2F2C-50E0-749D-A0F74F426A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77897">
                  <a:off x="5038748" y="5072692"/>
                  <a:ext cx="301924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Picture 45" descr="A black background with a dotted line&#10;&#10;Description automatically generated">
            <a:extLst>
              <a:ext uri="{FF2B5EF4-FFF2-40B4-BE49-F238E27FC236}">
                <a16:creationId xmlns:a16="http://schemas.microsoft.com/office/drawing/2014/main" id="{2F0C1F16-D8CF-47A3-93A3-5EB25C1452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8" r="-3189"/>
          <a:stretch/>
        </p:blipFill>
        <p:spPr>
          <a:xfrm>
            <a:off x="7376161" y="1417986"/>
            <a:ext cx="2327756" cy="380449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E177069-A35F-8479-DC74-62C6C05B34CD}"/>
              </a:ext>
            </a:extLst>
          </p:cNvPr>
          <p:cNvSpPr txBox="1"/>
          <p:nvPr/>
        </p:nvSpPr>
        <p:spPr>
          <a:xfrm>
            <a:off x="1872507" y="5873652"/>
            <a:ext cx="3955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B. Campbell-Deem, S. </a:t>
            </a:r>
            <a:r>
              <a:rPr lang="en-US" sz="105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Knapen</a:t>
            </a:r>
            <a:r>
              <a:rPr lang="en-US" sz="10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T. Lin, E. </a:t>
            </a:r>
            <a:r>
              <a:rPr lang="en-US" sz="105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Villarama</a:t>
            </a:r>
            <a:r>
              <a:rPr lang="en-US" sz="10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2205.02250</a:t>
            </a:r>
          </a:p>
        </p:txBody>
      </p:sp>
    </p:spTree>
    <p:extLst>
      <p:ext uri="{BB962C8B-B14F-4D97-AF65-F5344CB8AC3E}">
        <p14:creationId xmlns:p14="http://schemas.microsoft.com/office/powerpoint/2010/main" val="20818709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DCC38-2F77-C4E4-03C3-1A892709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Density of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12854-F04A-56CD-1C33-8896D4F86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FFFFFF"/>
                </a:solidFill>
              </a:rPr>
              <a:t> The peaks from each phonon are visible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FFFFFF"/>
                </a:solidFill>
              </a:rPr>
              <a:t> The partial density of states are calculated using Density Effective Theory where data is not yet taken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FFFFFF"/>
                </a:solidFill>
              </a:rPr>
              <a:t> Many materials’ density of states can be taken from the Material Project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B1FE5-9D46-433B-99D1-2F1B8DC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7AC20-AF7E-7E0E-A0DA-20EAD536F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1253614"/>
            <a:ext cx="6798082" cy="43507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489B8-1303-E1D7-3A2A-12AC088E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626C0-CE34-44D0-A358-5696070F7E4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8F702-ED46-D65B-8E1A-6E12C84AC977}"/>
              </a:ext>
            </a:extLst>
          </p:cNvPr>
          <p:cNvSpPr txBox="1"/>
          <p:nvPr/>
        </p:nvSpPr>
        <p:spPr>
          <a:xfrm>
            <a:off x="5913490" y="6459786"/>
            <a:ext cx="335290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Aft>
                <a:spcPts val="600"/>
              </a:spcAft>
            </a:pPr>
            <a:r>
              <a:rPr lang="en-US" sz="1200" dirty="0">
                <a:solidFill>
                  <a:schemeClr val="accent1"/>
                </a:solidFill>
              </a:rPr>
              <a:t>A. Jain, Et. Al. </a:t>
            </a:r>
            <a:r>
              <a:rPr lang="en-US" sz="1200" dirty="0">
                <a:solidFill>
                  <a:schemeClr val="accent1"/>
                </a:solidFill>
                <a:highlight>
                  <a:srgbClr val="FFFFFF"/>
                </a:highlight>
                <a:latin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https://doi.org/10.1063/1.4812323</a:t>
            </a:r>
            <a:endParaRPr lang="en-US" sz="1200">
              <a:solidFill>
                <a:schemeClr val="accent1"/>
              </a:solidFill>
              <a:highlight>
                <a:srgbClr val="FFFFFF"/>
              </a:highlight>
              <a:latin typeface="Helvetica" panose="020B0604020202020204" pitchFamily="34" charset="0"/>
            </a:endParaRPr>
          </a:p>
          <a:p>
            <a:pPr>
              <a:spcAft>
                <a:spcPts val="600"/>
              </a:spcAft>
            </a:pPr>
            <a:br>
              <a:rPr lang="en-US" sz="1200" dirty="0"/>
            </a:br>
            <a:endParaRPr lang="en-US" sz="1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34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1A540-A3A4-7B77-476F-9DF6F7FD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Spin Independent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363EC-CB03-CEF3-FDEF-9321B4BBFA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1" y="2653800"/>
                <a:ext cx="3084844" cy="3335519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>
                    <a:solidFill>
                      <a:srgbClr val="FFFFFF"/>
                    </a:solidFill>
                  </a:rPr>
                  <a:t> Assumes a coupling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1500">
                  <a:solidFill>
                    <a:srgbClr val="FFFF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>
                    <a:solidFill>
                      <a:srgbClr val="FFFFFF"/>
                    </a:solidFill>
                  </a:rPr>
                  <a:t> Isotropic approximation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>
                    <a:solidFill>
                      <a:srgbClr val="FFFFFF"/>
                    </a:solidFill>
                  </a:rPr>
                  <a:t> Anharmonic corrections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1−10 </m:t>
                    </m:r>
                    <m:r>
                      <a:rPr lang="en-US" sz="1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sz="1500">
                    <a:solidFill>
                      <a:srgbClr val="FFFFFF"/>
                    </a:solidFill>
                  </a:rPr>
                  <a:t>:  2309.10839</a:t>
                </a:r>
              </a:p>
              <a:p>
                <a:endParaRPr lang="en-US" sz="15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363EC-CB03-CEF3-FDEF-9321B4BBF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1" y="2653800"/>
                <a:ext cx="3084844" cy="3335519"/>
              </a:xfrm>
              <a:blipFill>
                <a:blip r:embed="rId2"/>
                <a:stretch>
                  <a:fillRect l="-3557" t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9DB1FE5-9D46-433B-99D1-2F1B8DC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3B067-14F6-AFD0-BA89-8A29619C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17" y="1092159"/>
            <a:ext cx="6798082" cy="46736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6D568-90F6-30BD-D6D1-17B5DFDD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626C0-CE34-44D0-A358-5696070F7E4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72797-5805-F1F8-63D8-BDB0EB617806}"/>
              </a:ext>
            </a:extLst>
          </p:cNvPr>
          <p:cNvSpPr txBox="1"/>
          <p:nvPr/>
        </p:nvSpPr>
        <p:spPr>
          <a:xfrm>
            <a:off x="5578930" y="5874589"/>
            <a:ext cx="4354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B. Campbell-Deem, S.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Knapen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T. Lin, E.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Villarama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2205.02250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05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1A4A-1844-6893-B80A-63B6CBDB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should we look?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B9954-8B52-BD83-7C33-115077B23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Bethany Suter, DM Direct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36B7-96F0-DDBA-12F4-80D1D95A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4883-5333-4595-A4B4-DA8F74816946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42AFC-8C6E-7F3C-F377-0DDCD131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56" y="2089926"/>
            <a:ext cx="10344727" cy="2181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F45ED4-7EE1-2E35-8DD1-D3217A38CBDA}"/>
              </a:ext>
            </a:extLst>
          </p:cNvPr>
          <p:cNvSpPr/>
          <p:nvPr/>
        </p:nvSpPr>
        <p:spPr>
          <a:xfrm>
            <a:off x="2326140" y="4049280"/>
            <a:ext cx="3583709" cy="444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068002-1922-8A92-C1D2-4BAE2014F1EB}"/>
              </a:ext>
            </a:extLst>
          </p:cNvPr>
          <p:cNvSpPr/>
          <p:nvPr/>
        </p:nvSpPr>
        <p:spPr>
          <a:xfrm>
            <a:off x="4546120" y="2832713"/>
            <a:ext cx="1380981" cy="444886"/>
          </a:xfrm>
          <a:prstGeom prst="roundRect">
            <a:avLst>
              <a:gd name="adj" fmla="val 32469"/>
            </a:avLst>
          </a:prstGeom>
          <a:solidFill>
            <a:srgbClr val="7030A0">
              <a:alpha val="30196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8B96C-983C-44A3-9765-93126329ABE6}"/>
              </a:ext>
            </a:extLst>
          </p:cNvPr>
          <p:cNvSpPr txBox="1"/>
          <p:nvPr/>
        </p:nvSpPr>
        <p:spPr>
          <a:xfrm>
            <a:off x="2082427" y="4353006"/>
            <a:ext cx="1969028" cy="861774"/>
          </a:xfrm>
          <a:prstGeom prst="rect">
            <a:avLst/>
          </a:prstGeom>
          <a:noFill/>
          <a:ln w="38100">
            <a:solidFill>
              <a:srgbClr val="DAC5E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44BA8"/>
                </a:solidFill>
              </a:rPr>
              <a:t>Mirror DM at a Muon Collider</a:t>
            </a:r>
          </a:p>
          <a:p>
            <a:r>
              <a:rPr lang="en-US" sz="1600" dirty="0">
                <a:solidFill>
                  <a:srgbClr val="644BA8"/>
                </a:solidFill>
              </a:rPr>
              <a:t>arXiv:26XX.XXXXX</a:t>
            </a:r>
            <a:r>
              <a:rPr lang="en-US" dirty="0">
                <a:solidFill>
                  <a:srgbClr val="644BA8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58F65-9307-1786-BEF0-A22729C8176A}"/>
              </a:ext>
            </a:extLst>
          </p:cNvPr>
          <p:cNvSpPr txBox="1"/>
          <p:nvPr/>
        </p:nvSpPr>
        <p:spPr>
          <a:xfrm>
            <a:off x="4216584" y="5325596"/>
            <a:ext cx="2063920" cy="83099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WIMP-like Asymmetric DM Model </a:t>
            </a:r>
          </a:p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arXiv:2107.03398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81A98-B8F5-34BD-DA0B-908C6C4852E0}"/>
              </a:ext>
            </a:extLst>
          </p:cNvPr>
          <p:cNvSpPr txBox="1"/>
          <p:nvPr/>
        </p:nvSpPr>
        <p:spPr>
          <a:xfrm>
            <a:off x="9501166" y="4745081"/>
            <a:ext cx="1969029" cy="107721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6E38"/>
                </a:solidFill>
              </a:rPr>
              <a:t>AMSB applied to chiral gauge theories</a:t>
            </a:r>
          </a:p>
          <a:p>
            <a:r>
              <a:rPr lang="en-US" sz="1600" dirty="0">
                <a:solidFill>
                  <a:srgbClr val="226E38"/>
                </a:solidFill>
              </a:rPr>
              <a:t>arXiv:2505.07931</a:t>
            </a:r>
          </a:p>
          <a:p>
            <a:r>
              <a:rPr lang="en-US" sz="1600" dirty="0">
                <a:solidFill>
                  <a:srgbClr val="226E38"/>
                </a:solidFill>
              </a:rPr>
              <a:t>arXiv:2503.08772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2D72E-34AD-BDAF-3DC0-8AE9E77AF0FE}"/>
              </a:ext>
            </a:extLst>
          </p:cNvPr>
          <p:cNvSpPr txBox="1"/>
          <p:nvPr/>
        </p:nvSpPr>
        <p:spPr>
          <a:xfrm>
            <a:off x="6460578" y="4439510"/>
            <a:ext cx="1815309" cy="107721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A3D8"/>
                </a:solidFill>
              </a:rPr>
              <a:t>A Bayesian statistical approach to supersymmetry</a:t>
            </a:r>
          </a:p>
          <a:p>
            <a:r>
              <a:rPr lang="en-US" sz="1600" dirty="0">
                <a:solidFill>
                  <a:srgbClr val="63A3D8"/>
                </a:solidFill>
              </a:rPr>
              <a:t>arXiv:25XX.XXXXX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4E0932-AC7B-B4D8-FAED-304D7ABE032A}"/>
              </a:ext>
            </a:extLst>
          </p:cNvPr>
          <p:cNvCxnSpPr>
            <a:stCxn id="9" idx="3"/>
          </p:cNvCxnSpPr>
          <p:nvPr/>
        </p:nvCxnSpPr>
        <p:spPr>
          <a:xfrm flipV="1">
            <a:off x="4051455" y="4123426"/>
            <a:ext cx="537798" cy="660467"/>
          </a:xfrm>
          <a:prstGeom prst="straightConnector1">
            <a:avLst/>
          </a:prstGeom>
          <a:ln w="38100">
            <a:solidFill>
              <a:srgbClr val="DAC5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D5C215-98F4-1712-7704-DBE5377C08D8}"/>
              </a:ext>
            </a:extLst>
          </p:cNvPr>
          <p:cNvCxnSpPr>
            <a:cxnSpLocks/>
          </p:cNvCxnSpPr>
          <p:nvPr/>
        </p:nvCxnSpPr>
        <p:spPr>
          <a:xfrm flipV="1">
            <a:off x="5235299" y="4056479"/>
            <a:ext cx="804820" cy="126911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DF6FA4-7AF6-CE83-1961-4BA672414AD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016424" y="3994624"/>
            <a:ext cx="351809" cy="44488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A580FBB-BC4B-49F0-3C13-013F7ABD0F3E}"/>
              </a:ext>
            </a:extLst>
          </p:cNvPr>
          <p:cNvSpPr txBox="1"/>
          <p:nvPr/>
        </p:nvSpPr>
        <p:spPr>
          <a:xfrm>
            <a:off x="10714678" y="5879432"/>
            <a:ext cx="147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1"/>
                </a:solidFill>
              </a:rPr>
              <a:t>Fig from: arXiv:1904.07915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7CE637-8890-E0AD-9D34-4E7036346DD8}"/>
              </a:ext>
            </a:extLst>
          </p:cNvPr>
          <p:cNvSpPr/>
          <p:nvPr/>
        </p:nvSpPr>
        <p:spPr>
          <a:xfrm>
            <a:off x="7670455" y="3944273"/>
            <a:ext cx="1815309" cy="239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8DD62D-3FB6-6585-49B8-BE36730E09D1}"/>
              </a:ext>
            </a:extLst>
          </p:cNvPr>
          <p:cNvCxnSpPr>
            <a:cxnSpLocks/>
          </p:cNvCxnSpPr>
          <p:nvPr/>
        </p:nvCxnSpPr>
        <p:spPr>
          <a:xfrm flipH="1" flipV="1">
            <a:off x="8859328" y="4049280"/>
            <a:ext cx="641838" cy="71978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5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7752-3B66-9B3F-6ABC-13B49199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Multiphonon Rate (SI)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F4028C-C6C7-6445-E2F1-95240E5903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6695" y="1845734"/>
                <a:ext cx="7944066" cy="402336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∏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∫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F4028C-C6C7-6445-E2F1-95240E5903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6695" y="1845734"/>
                <a:ext cx="7944066" cy="402336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614D0-E33F-4BBB-4F56-B1BA3D8E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BD133-3DC5-A893-9A92-B7012B2E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68" y="3295291"/>
            <a:ext cx="3924532" cy="251028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A6C9DC-B0AE-0446-2359-C104F6C53116}"/>
              </a:ext>
            </a:extLst>
          </p:cNvPr>
          <p:cNvCxnSpPr/>
          <p:nvPr/>
        </p:nvCxnSpPr>
        <p:spPr>
          <a:xfrm>
            <a:off x="7735020" y="2570673"/>
            <a:ext cx="310551" cy="72461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41A9FD-9BD9-28EE-4249-5197A84F8798}"/>
              </a:ext>
            </a:extLst>
          </p:cNvPr>
          <p:cNvSpPr txBox="1"/>
          <p:nvPr/>
        </p:nvSpPr>
        <p:spPr>
          <a:xfrm>
            <a:off x="8157714" y="2838309"/>
            <a:ext cx="156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Partial density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4492B9-8044-D286-EDE2-7C0141E69F53}"/>
                  </a:ext>
                </a:extLst>
              </p:cNvPr>
              <p:cNvSpPr txBox="1"/>
              <p:nvPr/>
            </p:nvSpPr>
            <p:spPr>
              <a:xfrm>
                <a:off x="3585713" y="2838308"/>
                <a:ext cx="1542024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≫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4492B9-8044-D286-EDE2-7C0141E69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713" y="2838308"/>
                <a:ext cx="1542024" cy="427746"/>
              </a:xfrm>
              <a:prstGeom prst="rect">
                <a:avLst/>
              </a:prstGeom>
              <a:blipFill>
                <a:blip r:embed="rId4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4493AC-2BF8-8E66-1E2B-5791980CC521}"/>
              </a:ext>
            </a:extLst>
          </p:cNvPr>
          <p:cNvCxnSpPr>
            <a:cxnSpLocks/>
          </p:cNvCxnSpPr>
          <p:nvPr/>
        </p:nvCxnSpPr>
        <p:spPr>
          <a:xfrm>
            <a:off x="3395932" y="2760453"/>
            <a:ext cx="0" cy="741872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0977DC0-4CBC-2081-1840-5EBA791E7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218" y="4485736"/>
            <a:ext cx="1387382" cy="56340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FABBFD-3A31-50F4-E22A-5E4579E076E4}"/>
              </a:ext>
            </a:extLst>
          </p:cNvPr>
          <p:cNvCxnSpPr>
            <a:cxnSpLocks/>
          </p:cNvCxnSpPr>
          <p:nvPr/>
        </p:nvCxnSpPr>
        <p:spPr>
          <a:xfrm>
            <a:off x="3395932" y="4408098"/>
            <a:ext cx="0" cy="721744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613921-9824-524E-668C-696B30C2B5AE}"/>
              </a:ext>
            </a:extLst>
          </p:cNvPr>
          <p:cNvSpPr txBox="1"/>
          <p:nvPr/>
        </p:nvSpPr>
        <p:spPr>
          <a:xfrm>
            <a:off x="5009072" y="5826866"/>
            <a:ext cx="248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E75BD"/>
                </a:solidFill>
                <a:latin typeface="AAAAAB+HelveticaNeue"/>
              </a:rPr>
              <a:t>Free nuclear recoil limit!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EACB5-4EAA-30CA-192E-A83D3E912A37}"/>
              </a:ext>
            </a:extLst>
          </p:cNvPr>
          <p:cNvSpPr txBox="1"/>
          <p:nvPr/>
        </p:nvSpPr>
        <p:spPr>
          <a:xfrm>
            <a:off x="8566259" y="5762024"/>
            <a:ext cx="20068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B. Campbell-Deem, S. </a:t>
            </a:r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Knapen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T. Lin, E. </a:t>
            </a:r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Villarama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2205.02250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CB94A-EDE7-9521-0178-090FD303C657}"/>
              </a:ext>
            </a:extLst>
          </p:cNvPr>
          <p:cNvSpPr txBox="1"/>
          <p:nvPr/>
        </p:nvSpPr>
        <p:spPr>
          <a:xfrm>
            <a:off x="5317517" y="2829899"/>
            <a:ext cx="248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E75BD"/>
                </a:solidFill>
                <a:latin typeface="AAAAAB+HelveticaNeue"/>
              </a:rPr>
              <a:t>Impulse Approximation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02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F6A67-3771-A869-A818-0E9C971B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Dependent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5413B-236C-D693-E1CD-9277AE5F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z="1200"/>
              <a:t>67</a:t>
            </a:fld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69112-C3F1-1365-E133-9526EA32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548" y="1845734"/>
            <a:ext cx="6716622" cy="4263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EE326-B23C-F65D-E77C-2CD7796F4DE0}"/>
              </a:ext>
            </a:extLst>
          </p:cNvPr>
          <p:cNvSpPr txBox="1"/>
          <p:nvPr/>
        </p:nvSpPr>
        <p:spPr>
          <a:xfrm>
            <a:off x="1791419" y="597672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H. Ramani, G. Woolley arXiv:1905.04319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AD1352-E8FD-E968-7F01-2E3EBA2ED07F}"/>
                  </a:ext>
                </a:extLst>
              </p:cNvPr>
              <p:cNvSpPr txBox="1"/>
              <p:nvPr/>
            </p:nvSpPr>
            <p:spPr>
              <a:xfrm>
                <a:off x="8511396" y="5792062"/>
                <a:ext cx="1604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is not fixed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AD1352-E8FD-E968-7F01-2E3EBA2ED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396" y="5792062"/>
                <a:ext cx="1604514" cy="369332"/>
              </a:xfrm>
              <a:prstGeom prst="rect">
                <a:avLst/>
              </a:prstGeom>
              <a:blipFill>
                <a:blip r:embed="rId3"/>
                <a:stretch>
                  <a:fillRect t="-8197" r="-114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04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9A0D3-D2CA-C9C2-4657-25779B45B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2886-0C37-D3C6-FF7D-1FC8011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Phonon Detector: </a:t>
            </a:r>
            <a:r>
              <a:rPr lang="en-US" dirty="0" err="1"/>
              <a:t>HeRALD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F8AC9-CD41-8196-4143-65A7B323C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365" y="1784774"/>
            <a:ext cx="3974753" cy="4330779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AAAAD+HelveticaNeu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AAAAB+HelveticaNeue"/>
              </a:rPr>
              <a:t>Calorimeters with TES readout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AAAAB+HelveticaNeue"/>
              </a:rPr>
              <a:t> Quantum evaporation of He atoms</a:t>
            </a:r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7136A-135F-DDF4-DD92-F94A407E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B0F42-E8CE-4E11-C3A4-55328A27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57" y="1845734"/>
            <a:ext cx="2993006" cy="3173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8BA58-2BDD-B49A-9E3E-7AB4C3D48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62" y="2439273"/>
            <a:ext cx="4068613" cy="2752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15F38-A10E-3E99-7BB9-25F4374CFCCF}"/>
              </a:ext>
            </a:extLst>
          </p:cNvPr>
          <p:cNvSpPr txBox="1"/>
          <p:nvPr/>
        </p:nvSpPr>
        <p:spPr>
          <a:xfrm>
            <a:off x="6244074" y="5884721"/>
            <a:ext cx="4423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S. Hertel, A. </a:t>
            </a:r>
            <a:r>
              <a:rPr lang="en-US" sz="1200" dirty="0" err="1">
                <a:solidFill>
                  <a:schemeClr val="accent1"/>
                </a:solidFill>
              </a:rPr>
              <a:t>Biekert</a:t>
            </a:r>
            <a:r>
              <a:rPr lang="en-US" sz="1200" dirty="0">
                <a:solidFill>
                  <a:schemeClr val="accent1"/>
                </a:solidFill>
              </a:rPr>
              <a:t>,  </a:t>
            </a:r>
            <a:r>
              <a:rPr lang="en-US" sz="1200" dirty="0" err="1">
                <a:solidFill>
                  <a:schemeClr val="accent1"/>
                </a:solidFill>
              </a:rPr>
              <a:t>J.Lin</a:t>
            </a:r>
            <a:r>
              <a:rPr lang="en-US" sz="1200" dirty="0">
                <a:solidFill>
                  <a:schemeClr val="accent1"/>
                </a:solidFill>
              </a:rPr>
              <a:t>, </a:t>
            </a:r>
            <a:r>
              <a:rPr lang="en-US" sz="1200" dirty="0" err="1">
                <a:solidFill>
                  <a:schemeClr val="accent1"/>
                </a:solidFill>
              </a:rPr>
              <a:t>V.Velan</a:t>
            </a:r>
            <a:r>
              <a:rPr lang="en-US" sz="1200" dirty="0">
                <a:solidFill>
                  <a:schemeClr val="accent1"/>
                </a:solidFill>
              </a:rPr>
              <a:t>, &amp; D. McKinsey arXiv:1810.06283</a:t>
            </a:r>
          </a:p>
          <a:p>
            <a:pPr algn="r"/>
            <a:r>
              <a:rPr lang="en-US" sz="1200" dirty="0">
                <a:solidFill>
                  <a:schemeClr val="accent1"/>
                </a:solidFill>
              </a:rPr>
              <a:t>Figures from J. Lin slides </a:t>
            </a:r>
          </a:p>
        </p:txBody>
      </p:sp>
    </p:spTree>
    <p:extLst>
      <p:ext uri="{BB962C8B-B14F-4D97-AF65-F5344CB8AC3E}">
        <p14:creationId xmlns:p14="http://schemas.microsoft.com/office/powerpoint/2010/main" val="41318120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0A1D-C3EA-D9DD-058D-A55B64B8D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38E1-1E58-70FE-0CAF-59AD10953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AAAAB+HelveticaNeue"/>
              </a:rPr>
              <a:t>Very complicated system of coupled harmonic oscillators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1C104-2DAF-B20E-4438-AA09F8C5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20334-1578-2D01-5C19-62F2AD07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575" y="2224890"/>
            <a:ext cx="2903263" cy="3054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9190BC6F-BCF6-9CAB-2970-42B59409F037}"/>
                  </a:ext>
                </a:extLst>
              </p:cNvPr>
              <p:cNvGraphicFramePr/>
              <p:nvPr/>
            </p:nvGraphicFramePr>
            <p:xfrm>
              <a:off x="2035117" y="2530193"/>
              <a:ext cx="5273615" cy="315774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9190BC6F-BCF6-9CAB-2970-42B59409F037}"/>
                  </a:ext>
                </a:extLst>
              </p:cNvPr>
              <p:cNvGraphicFramePr/>
              <p:nvPr/>
            </p:nvGraphicFramePr>
            <p:xfrm>
              <a:off x="2035117" y="2530193"/>
              <a:ext cx="5273615" cy="315774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93C31A8-92CB-B3B4-61A8-BC4179AA5577}"/>
              </a:ext>
            </a:extLst>
          </p:cNvPr>
          <p:cNvSpPr txBox="1"/>
          <p:nvPr/>
        </p:nvSpPr>
        <p:spPr>
          <a:xfrm>
            <a:off x="8755857" y="5997640"/>
            <a:ext cx="235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Figure from S. </a:t>
            </a:r>
            <a:r>
              <a:rPr lang="en-US" sz="1400" dirty="0" err="1">
                <a:solidFill>
                  <a:schemeClr val="accent1"/>
                </a:solidFill>
              </a:rPr>
              <a:t>Knapen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5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9E37-21DB-B958-9F48-EBF3A6CE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1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2943026-9969-C282-9786-CCBBD0806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060384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CF045-60C5-7164-E4D7-B4D8FB17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596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A789-5A2A-AC94-5AD2-5257CC8C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Phonon Detector: SPICE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30093-1073-08F8-86CD-CD01633D4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561" y="2737082"/>
            <a:ext cx="3613090" cy="23138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9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 Polar Materials: GaAs or Sapphire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 Scintillation &amp; phonons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</a:rPr>
              <a:t>Background discrimination!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 Low energy 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10 </a:t>
            </a:r>
            <a:r>
              <a:rPr lang="en-US" sz="1700" dirty="0" err="1">
                <a:solidFill>
                  <a:srgbClr val="000000"/>
                </a:solidFill>
              </a:rPr>
              <a:t>meV</a:t>
            </a:r>
            <a:r>
              <a:rPr lang="en-US" sz="1700" dirty="0">
                <a:solidFill>
                  <a:srgbClr val="000000"/>
                </a:solidFill>
              </a:rPr>
              <a:t> threshold</a:t>
            </a:r>
          </a:p>
          <a:p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2B6C3-2775-B066-F737-9252D90C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70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B78D3-803A-47F4-FDBC-88A18F533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0" y="2419335"/>
            <a:ext cx="4312139" cy="30368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F3DA17-3B31-EBF1-9C6D-07045ED12891}"/>
              </a:ext>
            </a:extLst>
          </p:cNvPr>
          <p:cNvSpPr txBox="1"/>
          <p:nvPr/>
        </p:nvSpPr>
        <p:spPr>
          <a:xfrm>
            <a:off x="8761607" y="2250058"/>
            <a:ext cx="239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AAAAB+HelveticaNeue"/>
              </a:rPr>
              <a:t>3’’ sapphire detector</a:t>
            </a:r>
            <a:endParaRPr lang="en-US" sz="1600" dirty="0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1983C-C01F-5458-DE54-212C4515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029" y="2969834"/>
            <a:ext cx="2855345" cy="19726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00F12-64D1-3604-5C31-EB7439AC3224}"/>
              </a:ext>
            </a:extLst>
          </p:cNvPr>
          <p:cNvSpPr txBox="1"/>
          <p:nvPr/>
        </p:nvSpPr>
        <p:spPr>
          <a:xfrm>
            <a:off x="8321591" y="6013471"/>
            <a:ext cx="2251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Picture from TESSERACT Website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CEC5F-815B-16A4-EE9E-6B46CCD56693}"/>
              </a:ext>
            </a:extLst>
          </p:cNvPr>
          <p:cNvSpPr txBox="1"/>
          <p:nvPr/>
        </p:nvSpPr>
        <p:spPr>
          <a:xfrm>
            <a:off x="9146173" y="5786736"/>
            <a:ext cx="142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Figure from M. Pyle</a:t>
            </a:r>
          </a:p>
        </p:txBody>
      </p:sp>
    </p:spTree>
    <p:extLst>
      <p:ext uri="{BB962C8B-B14F-4D97-AF65-F5344CB8AC3E}">
        <p14:creationId xmlns:p14="http://schemas.microsoft.com/office/powerpoint/2010/main" val="16756432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0B621-15C7-0471-F1C9-B53AC6603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Transition Edge Sensors (TES)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A2B2B3-553B-944E-1C08-267DE0F3C9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1" y="2653800"/>
                <a:ext cx="3084844" cy="3335519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>
                    <a:solidFill>
                      <a:srgbClr val="FFFFFF"/>
                    </a:solidFill>
                  </a:rPr>
                  <a:t> Superconducting film acting at the phase “transition edge”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>
                    <a:solidFill>
                      <a:srgbClr val="FFFFFF"/>
                    </a:solidFill>
                  </a:rPr>
                  <a:t> Large change in resistance with tiny shifts in temperature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>
                    <a:solidFill>
                      <a:srgbClr val="FFFFFF"/>
                    </a:solidFill>
                  </a:rPr>
                  <a:t> Smaller band widths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500">
                    <a:solidFill>
                      <a:srgbClr val="FFFFFF"/>
                    </a:solidFill>
                  </a:rPr>
                  <a:t> lower threshold energies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A2B2B3-553B-944E-1C08-267DE0F3C9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1" y="2653800"/>
                <a:ext cx="3084844" cy="3335519"/>
              </a:xfrm>
              <a:blipFill>
                <a:blip r:embed="rId2"/>
                <a:stretch>
                  <a:fillRect l="-3557" t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9DB1FE5-9D46-433B-99D1-2F1B8DC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graph of a temperature&#10;&#10;AI-generated content may be incorrect.">
            <a:extLst>
              <a:ext uri="{FF2B5EF4-FFF2-40B4-BE49-F238E27FC236}">
                <a16:creationId xmlns:a16="http://schemas.microsoft.com/office/drawing/2014/main" id="{468C60B7-FC88-6B0C-C7C4-6A74AA4B5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051" y="640080"/>
            <a:ext cx="6154013" cy="55778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22599-F2C3-4417-9702-B126C056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626C0-CE34-44D0-A358-5696070F7E4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71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98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0970D-FE88-06C8-3BA7-5CF0A970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3A5E-01A1-0470-9B2E-E1A2496F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Matching: Nuclear Recoil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B4888-11C7-B761-6B43-7B4DD64E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72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F495D09-CD46-7ABC-025D-BCBB0B493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407" y="1976419"/>
            <a:ext cx="4229825" cy="4229825"/>
          </a:xfrm>
        </p:spPr>
      </p:pic>
      <p:pic>
        <p:nvPicPr>
          <p:cNvPr id="3" name="Content Placeholder 13" descr="A blue bowling ball with three holes&#10;&#10;Description automatically generated">
            <a:extLst>
              <a:ext uri="{FF2B5EF4-FFF2-40B4-BE49-F238E27FC236}">
                <a16:creationId xmlns:a16="http://schemas.microsoft.com/office/drawing/2014/main" id="{8E7153CD-3ED4-8B1E-1E51-BD6902A9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6449" r="6279" b="6923"/>
          <a:stretch/>
        </p:blipFill>
        <p:spPr>
          <a:xfrm>
            <a:off x="1671712" y="2745856"/>
            <a:ext cx="3042458" cy="3017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EEED93-B9DC-D4F7-8358-15AC44B0E575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Heavy 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05774-07C3-0F14-B4B8-3E2192B2A8D6}"/>
              </a:ext>
            </a:extLst>
          </p:cNvPr>
          <p:cNvSpPr txBox="1"/>
          <p:nvPr/>
        </p:nvSpPr>
        <p:spPr>
          <a:xfrm>
            <a:off x="7465726" y="1884828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Nucleon</a:t>
            </a:r>
          </a:p>
        </p:txBody>
      </p:sp>
    </p:spTree>
    <p:extLst>
      <p:ext uri="{BB962C8B-B14F-4D97-AF65-F5344CB8AC3E}">
        <p14:creationId xmlns:p14="http://schemas.microsoft.com/office/powerpoint/2010/main" val="1949609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F371E4-7DDD-4405-BB5B-63ED359CD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A2E1F1-1FEA-4688-AB4C-A710C64EE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FA8A-E04B-F686-0BBE-66BA14D1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DM-Multiphonon Expansion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0476FD-AB5D-43F6-A4F9-F20896DE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79" y="2236304"/>
                <a:ext cx="5977938" cy="3652667"/>
              </a:xfrm>
            </p:spPr>
            <p:txBody>
              <a:bodyPr>
                <a:normAutofit/>
              </a:bodyPr>
              <a:lstStyle/>
              <a:p>
                <a:r>
                  <a:rPr lang="en-US" sz="1800" spc="-5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Nuclear Recoil:</a:t>
                </a:r>
              </a:p>
              <a:p>
                <a:r>
                  <a:rPr lang="en-US" sz="1800" spc="-5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spc="-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𝜔</m:t>
                    </m:r>
                    <m:r>
                      <a:rPr lang="en-US" sz="1800" spc="-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f>
                      <m:fPr>
                        <m:ctrlPr>
                          <a:rPr lang="en-US" sz="1800" i="1" spc="-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pPr>
                          <m:e>
                            <m:r>
                              <a:rPr lang="en-US" sz="1800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800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800" spc="-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  <m:sSub>
                          <m:sSubPr>
                            <m:ctrlPr>
                              <a:rPr lang="en-US" sz="1800" i="1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lang="en-US" sz="1800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𝑁</m:t>
                            </m:r>
                          </m:sub>
                        </m:sSub>
                      </m:den>
                    </m:f>
                  </m:oMath>
                </a14:m>
                <a:endParaRPr lang="en-US" sz="1800" spc="-50" dirty="0">
                  <a:solidFill>
                    <a:srgbClr val="FFFFFF"/>
                  </a:solidFill>
                  <a:latin typeface="+mj-lt"/>
                  <a:ea typeface="+mj-ea"/>
                  <a:cs typeface="+mj-cs"/>
                </a:endParaRPr>
              </a:p>
              <a:p>
                <a:pPr marL="0" indent="0">
                  <a:buNone/>
                </a:pPr>
                <a:r>
                  <a:rPr lang="en-US" sz="1800" spc="-5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 Phonon Regime:</a:t>
                </a:r>
              </a:p>
              <a:p>
                <a:r>
                  <a:rPr lang="en-US" sz="1800" spc="-5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spc="-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𝑞</m:t>
                    </m:r>
                    <m:r>
                      <a:rPr lang="en-US" sz="1800" spc="-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≪</m:t>
                    </m:r>
                    <m:rad>
                      <m:radPr>
                        <m:degHide m:val="on"/>
                        <m:ctrlPr>
                          <a:rPr lang="en-US" sz="1800" i="1" spc="-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radPr>
                      <m:deg/>
                      <m:e>
                        <m:r>
                          <a:rPr lang="en-US" sz="1800" spc="-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  <m:sSub>
                          <m:sSubPr>
                            <m:ctrlPr>
                              <a:rPr lang="en-US" sz="1800" i="1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lang="en-US" sz="1800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spc="-5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𝑁</m:t>
                            </m:r>
                          </m:sub>
                        </m:sSub>
                        <m:r>
                          <a:rPr lang="en-US" sz="1800" spc="-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𝜔</m:t>
                        </m:r>
                      </m:e>
                    </m:rad>
                  </m:oMath>
                </a14:m>
                <a:endParaRPr lang="en-US" sz="1800" spc="-50" dirty="0">
                  <a:solidFill>
                    <a:srgbClr val="FFFFFF"/>
                  </a:solidFill>
                  <a:latin typeface="+mj-lt"/>
                  <a:ea typeface="+mj-ea"/>
                  <a:cs typeface="+mj-cs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pc="-5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Momentum is a good expansion parameter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pc="-5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Single phonon vs multiphonon</a:t>
                </a:r>
              </a:p>
              <a:p>
                <a:endParaRPr lang="en-US" sz="1800" spc="-50" dirty="0">
                  <a:solidFill>
                    <a:srgbClr val="FFFFFF"/>
                  </a:solidFill>
                  <a:latin typeface="+mj-lt"/>
                  <a:ea typeface="+mj-ea"/>
                  <a:cs typeface="+mj-cs"/>
                </a:endParaRPr>
              </a:p>
              <a:p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0476FD-AB5D-43F6-A4F9-F20896DE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2236304"/>
                <a:ext cx="5977938" cy="3652667"/>
              </a:xfrm>
              <a:blipFill>
                <a:blip r:embed="rId2"/>
                <a:stretch>
                  <a:fillRect l="-1529" t="-1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A14FA181-2ED1-41E6-85D1-DC9F56E2D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A diagram of a model&#10;&#10;AI-generated content may be incorrect.">
            <a:extLst>
              <a:ext uri="{FF2B5EF4-FFF2-40B4-BE49-F238E27FC236}">
                <a16:creationId xmlns:a16="http://schemas.microsoft.com/office/drawing/2014/main" id="{B01918DA-F829-0072-7F82-B9D39317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159" y="2485542"/>
            <a:ext cx="2827262" cy="19009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9B1607-402F-4FBC-8277-2E1F458BF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236191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cross with arrows&#10;&#10;AI-generated content may be incorrect.">
            <a:extLst>
              <a:ext uri="{FF2B5EF4-FFF2-40B4-BE49-F238E27FC236}">
                <a16:creationId xmlns:a16="http://schemas.microsoft.com/office/drawing/2014/main" id="{5C4EEFA0-8B1A-AED9-0A69-8C0567A8B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631" y="161225"/>
            <a:ext cx="3101250" cy="20394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1CDDE4E-CE40-4783-A6B4-4BAEEECE0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4432072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rawing of a line with points and lines&#10;&#10;AI-generated content may be incorrect.">
            <a:extLst>
              <a:ext uri="{FF2B5EF4-FFF2-40B4-BE49-F238E27FC236}">
                <a16:creationId xmlns:a16="http://schemas.microsoft.com/office/drawing/2014/main" id="{CECD41C7-0E05-5230-6D96-9F6AB87C5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583" y="4661045"/>
            <a:ext cx="1965949" cy="2031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08521-A2E6-D261-44A6-AF462417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626C0-CE34-44D0-A358-5696070F7E43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199D0-6041-6040-3B1A-87CB1B938EE3}"/>
              </a:ext>
            </a:extLst>
          </p:cNvPr>
          <p:cNvSpPr txBox="1"/>
          <p:nvPr/>
        </p:nvSpPr>
        <p:spPr>
          <a:xfrm>
            <a:off x="1754712" y="5998121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S. 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Knapen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, T. Lin, M. Pyle, K. Zurek: 1712.06598 </a:t>
            </a:r>
          </a:p>
          <a:p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S. Gri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D+HelveticaNeue"/>
              </a:rPr>
              <a:t>ffi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n, S. 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Knapen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, T. Lin, M. Pyle, K. Zurek: 1807.10291</a:t>
            </a:r>
          </a:p>
          <a:p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B. Campbell-Deem, P. Cox, S. 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Knapen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, T. Lin, T. Melia: 1911.03482</a:t>
            </a:r>
          </a:p>
          <a:p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B. Campbell-Deem, S. 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Knapen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, T. Lin, E. 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Villarama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AAAAB+HelveticaNeue"/>
              </a:rPr>
              <a:t>: 2205.02250</a:t>
            </a:r>
          </a:p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  <a:latin typeface="AAAAAB+HelveticaNeue"/>
            </a:endParaRPr>
          </a:p>
          <a:p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3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A4E89-3585-6791-BCC9-A3F7B012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B0C7-52BA-F8E6-1E68-E24D5597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Part 1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9449B4B-8419-88C3-6B99-E7CD1E40F2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902052"/>
              </p:ext>
            </p:extLst>
          </p:nvPr>
        </p:nvGraphicFramePr>
        <p:xfrm>
          <a:off x="2346960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5BEBA-F295-ED31-7079-374A7B77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26C0-CE34-44D0-A358-5696070F7E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89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7F801-BC46-3DE3-9F82-DE94E6E8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6701-82BF-40E0-E1B3-D0977700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Matching: Nuclear Recoil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6D73C-5F1C-B5B2-5BBB-3DDC8EDC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7F8E-1F85-41FA-B9F9-6C3D0D5A17E3}" type="slidenum">
              <a:rPr lang="en-US" smtClean="0"/>
              <a:t>9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2E0F1C8-0035-D9C8-EC2E-59191C4B0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407" y="1976419"/>
            <a:ext cx="4229825" cy="4229825"/>
          </a:xfrm>
        </p:spPr>
      </p:pic>
      <p:pic>
        <p:nvPicPr>
          <p:cNvPr id="3" name="Content Placeholder 13" descr="A blue bowling ball with three holes&#10;&#10;Description automatically generated">
            <a:extLst>
              <a:ext uri="{FF2B5EF4-FFF2-40B4-BE49-F238E27FC236}">
                <a16:creationId xmlns:a16="http://schemas.microsoft.com/office/drawing/2014/main" id="{019C11CD-0B84-0B60-E4D0-A1C2B5367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6449" r="6279" b="6923"/>
          <a:stretch/>
        </p:blipFill>
        <p:spPr>
          <a:xfrm>
            <a:off x="3898846" y="2582571"/>
            <a:ext cx="3042458" cy="3017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2EB9B-D676-0970-FB6F-0F2FD70AA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09" y="2823761"/>
            <a:ext cx="2767590" cy="2343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DDCEE7-DAE4-FC4A-AA9A-F181EA618D17}"/>
              </a:ext>
            </a:extLst>
          </p:cNvPr>
          <p:cNvSpPr txBox="1"/>
          <p:nvPr/>
        </p:nvSpPr>
        <p:spPr>
          <a:xfrm>
            <a:off x="2238348" y="1884827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Heavy 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7C08F-5B10-9223-07A2-A4341472FF86}"/>
              </a:ext>
            </a:extLst>
          </p:cNvPr>
          <p:cNvSpPr txBox="1"/>
          <p:nvPr/>
        </p:nvSpPr>
        <p:spPr>
          <a:xfrm>
            <a:off x="7465726" y="1884828"/>
            <a:ext cx="19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Nucleon</a:t>
            </a:r>
          </a:p>
        </p:txBody>
      </p:sp>
      <p:pic>
        <p:nvPicPr>
          <p:cNvPr id="6" name="Content Placeholder 13" descr="A blue bowling ball with three holes&#10;&#10;Description automatically generated">
            <a:extLst>
              <a:ext uri="{FF2B5EF4-FFF2-40B4-BE49-F238E27FC236}">
                <a16:creationId xmlns:a16="http://schemas.microsoft.com/office/drawing/2014/main" id="{80695C0F-823B-D5C1-D746-8EF4AD3F0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6449" r="6279" b="6923"/>
          <a:stretch/>
        </p:blipFill>
        <p:spPr>
          <a:xfrm>
            <a:off x="1671712" y="2745856"/>
            <a:ext cx="3042458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4299</TotalTime>
  <Words>2976</Words>
  <Application>Microsoft Office PowerPoint</Application>
  <PresentationFormat>Widescreen</PresentationFormat>
  <Paragraphs>575</Paragraphs>
  <Slides>73</Slides>
  <Notes>9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AAAAAB+HelveticaNeue</vt:lpstr>
      <vt:lpstr>AAAAAD+HelveticaNeue</vt:lpstr>
      <vt:lpstr>Aparajita</vt:lpstr>
      <vt:lpstr>Aptos</vt:lpstr>
      <vt:lpstr>Arial</vt:lpstr>
      <vt:lpstr>Calibri</vt:lpstr>
      <vt:lpstr>Calibri Light</vt:lpstr>
      <vt:lpstr>Cambria Math</vt:lpstr>
      <vt:lpstr>Century</vt:lpstr>
      <vt:lpstr>Constantia</vt:lpstr>
      <vt:lpstr>Helvetica</vt:lpstr>
      <vt:lpstr>Retrospect</vt:lpstr>
      <vt:lpstr>DM Direct Detection: From Particle Physics to Material Science</vt:lpstr>
      <vt:lpstr>What is Dark Matter?</vt:lpstr>
      <vt:lpstr>What I’ve worked on (and future work)</vt:lpstr>
      <vt:lpstr>What I’ve worked on (and future work)</vt:lpstr>
      <vt:lpstr>Why Light Dark Matter?</vt:lpstr>
      <vt:lpstr>First High-Throughput Search for Dark Matter Detector Materials</vt:lpstr>
      <vt:lpstr>Outline: Part 1</vt:lpstr>
      <vt:lpstr>Outline: Part 1</vt:lpstr>
      <vt:lpstr>Kinematic Matching: Nuclear Recoil</vt:lpstr>
      <vt:lpstr>Kinematic Matching</vt:lpstr>
      <vt:lpstr>Kinematic Matching: Electron-DM</vt:lpstr>
      <vt:lpstr>Electronic Screening: DM</vt:lpstr>
      <vt:lpstr>Electronic Screening: Dielectric Function</vt:lpstr>
      <vt:lpstr>Electronic Screening: Dielectric Function</vt:lpstr>
      <vt:lpstr>DM-Electron Absorption Rate</vt:lpstr>
      <vt:lpstr>DM-Electron Scattering Rate</vt:lpstr>
      <vt:lpstr>Current DM-Electron Absorption/Scattering</vt:lpstr>
      <vt:lpstr>Outline: Part 1</vt:lpstr>
      <vt:lpstr>PowerPoint Presentation</vt:lpstr>
      <vt:lpstr>Our Dataset</vt:lpstr>
      <vt:lpstr>How to Extract Momentum Dependence</vt:lpstr>
      <vt:lpstr>Fitting Difficult Dielectric Functions</vt:lpstr>
      <vt:lpstr>Full Pipeline</vt:lpstr>
      <vt:lpstr>Fitting Difficult Dielectric Functions</vt:lpstr>
      <vt:lpstr>Outline: Part 1</vt:lpstr>
      <vt:lpstr>Absorption</vt:lpstr>
      <vt:lpstr>Light Mediator</vt:lpstr>
      <vt:lpstr>Heavy Mediator</vt:lpstr>
      <vt:lpstr>Daily Modulation</vt:lpstr>
      <vt:lpstr>Sneak Peek: What can ML do? </vt:lpstr>
      <vt:lpstr>Sneak Peek: What can ML do? </vt:lpstr>
      <vt:lpstr>Conclusions: Part 1</vt:lpstr>
      <vt:lpstr>Multiphonon Processes in Spin-Dependent Dark-Matter Scattering</vt:lpstr>
      <vt:lpstr>Outline: Part 2</vt:lpstr>
      <vt:lpstr>Outline: Part 2</vt:lpstr>
      <vt:lpstr>Kinematic Matching</vt:lpstr>
      <vt:lpstr>Nuclear Scattering: Phonons</vt:lpstr>
      <vt:lpstr>Nuclear Scattering: Phonons</vt:lpstr>
      <vt:lpstr>Acoustic vs Optical</vt:lpstr>
      <vt:lpstr>Polar Materials</vt:lpstr>
      <vt:lpstr>Outline: Part 2</vt:lpstr>
      <vt:lpstr>DM Multiphonon Expansion</vt:lpstr>
      <vt:lpstr>Multiphonon Scattering Rate</vt:lpstr>
      <vt:lpstr>Spin Dependent Interactions</vt:lpstr>
      <vt:lpstr>Approximations</vt:lpstr>
      <vt:lpstr>Multiphonon Rate</vt:lpstr>
      <vt:lpstr>Model Dependence: EFT operators</vt:lpstr>
      <vt:lpstr>Outline: Part 2</vt:lpstr>
      <vt:lpstr>Constraints on g_N </vt:lpstr>
      <vt:lpstr>Constraints on g_χ </vt:lpstr>
      <vt:lpstr>PowerPoint Presentation</vt:lpstr>
      <vt:lpstr>PowerPoint Presentation</vt:lpstr>
      <vt:lpstr>Constraints on g_N </vt:lpstr>
      <vt:lpstr>PowerPoint Presentation</vt:lpstr>
      <vt:lpstr>Conclusions: Part 2</vt:lpstr>
      <vt:lpstr>Conclusions</vt:lpstr>
      <vt:lpstr>Questions?</vt:lpstr>
      <vt:lpstr>Backup Slides</vt:lpstr>
      <vt:lpstr>Comparison between DFT (GPAW) and Mermin Oscillators</vt:lpstr>
      <vt:lpstr>Current Experimental Constraints and Projections</vt:lpstr>
      <vt:lpstr>Benefits of Polar Materials</vt:lpstr>
      <vt:lpstr>Approximations</vt:lpstr>
      <vt:lpstr>Density of States</vt:lpstr>
      <vt:lpstr>Spin Independent Results</vt:lpstr>
      <vt:lpstr>Where should we look?</vt:lpstr>
      <vt:lpstr>Multiphonon Rate (SI)</vt:lpstr>
      <vt:lpstr>Spin Dependent Constraints</vt:lpstr>
      <vt:lpstr>Phonon Detector: HeRALD</vt:lpstr>
      <vt:lpstr>Phonons</vt:lpstr>
      <vt:lpstr>Phonon Detector: SPICE</vt:lpstr>
      <vt:lpstr> Transition Edge Sensors (TES) </vt:lpstr>
      <vt:lpstr>Kinematic Matching: Nuclear Recoil</vt:lpstr>
      <vt:lpstr>DM-Multiphonon Expansion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Bethany Suter</dc:creator>
  <cp:lastModifiedBy>Bethany Suter</cp:lastModifiedBy>
  <cp:revision>85</cp:revision>
  <dcterms:created xsi:type="dcterms:W3CDTF">2025-03-17T23:53:02Z</dcterms:created>
  <dcterms:modified xsi:type="dcterms:W3CDTF">2026-04-01T18:31:49Z</dcterms:modified>
</cp:coreProperties>
</file>